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ink/ink1.xml" ContentType="application/inkml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6" r:id="rId6"/>
    <p:sldId id="264" r:id="rId7"/>
    <p:sldId id="277" r:id="rId8"/>
    <p:sldId id="271" r:id="rId9"/>
    <p:sldId id="285" r:id="rId10"/>
    <p:sldId id="270" r:id="rId11"/>
    <p:sldId id="291" r:id="rId12"/>
    <p:sldId id="292" r:id="rId13"/>
    <p:sldId id="290" r:id="rId14"/>
    <p:sldId id="289" r:id="rId15"/>
    <p:sldId id="293" r:id="rId16"/>
    <p:sldId id="287" r:id="rId17"/>
    <p:sldId id="276" r:id="rId18"/>
    <p:sldId id="294" r:id="rId19"/>
    <p:sldId id="284" r:id="rId20"/>
    <p:sldId id="283" r:id="rId21"/>
    <p:sldId id="295" r:id="rId22"/>
    <p:sldId id="282" r:id="rId2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7C6"/>
    <a:srgbClr val="2C49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2T09:00:43.43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1 186,'9'0,"7"0,2 5,6 5,3 6,3 1,-1 5,5 4,-4 3,-2-5,-2-5,-5-12,-6-10,-6-10,-9-7,-4-5,-2-11,1-5,-4 1,0 3,1 2,-2 4,1 2,1 1,2 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D79B5-C4CD-4B2D-9966-383F726BB1F9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AAE24-A427-4C75-84CA-7BBA4EF1CE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167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AAE24-A427-4C75-84CA-7BBA4EF1CE0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294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11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24.jpe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" Target="slide3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tags" Target="../tags/tag35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2.jpe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5.jpe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780145" y="3286702"/>
            <a:ext cx="6899564" cy="2056823"/>
            <a:chOff x="2780145" y="3334327"/>
            <a:chExt cx="6899564" cy="2056823"/>
          </a:xfrm>
        </p:grpSpPr>
        <p:grpSp>
          <p:nvGrpSpPr>
            <p:cNvPr id="2" name="组合 1"/>
            <p:cNvGrpSpPr/>
            <p:nvPr/>
          </p:nvGrpSpPr>
          <p:grpSpPr>
            <a:xfrm>
              <a:off x="2780145" y="3334327"/>
              <a:ext cx="6899564" cy="2056823"/>
              <a:chOff x="2780145" y="3334327"/>
              <a:chExt cx="6899564" cy="2056823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780145" y="3334327"/>
                <a:ext cx="6899564" cy="1380837"/>
              </a:xfrm>
              <a:prstGeom prst="rect">
                <a:avLst/>
              </a:prstGeom>
              <a:solidFill>
                <a:srgbClr val="2C49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780145" y="4715163"/>
                <a:ext cx="6899564" cy="675987"/>
              </a:xfrm>
              <a:prstGeom prst="rect">
                <a:avLst/>
              </a:prstGeom>
              <a:solidFill>
                <a:srgbClr val="E3E7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2780145" y="3334327"/>
              <a:ext cx="6899564" cy="2056823"/>
            </a:xfrm>
            <a:prstGeom prst="rect">
              <a:avLst/>
            </a:prstGeom>
            <a:noFill/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031592" y="3682000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E3E7C6"/>
                </a:solidFill>
                <a:latin typeface="微软雅黑" panose="020B0503020204020204" charset="-122"/>
                <a:ea typeface="微软雅黑" panose="020B0503020204020204" charset="-122"/>
              </a:rPr>
              <a:t>北京上海租房情况分析</a:t>
            </a:r>
          </a:p>
        </p:txBody>
      </p:sp>
      <p:grpSp>
        <p:nvGrpSpPr>
          <p:cNvPr id="16" name="组合 15"/>
          <p:cNvGrpSpPr/>
          <p:nvPr/>
        </p:nvGrpSpPr>
        <p:grpSpPr>
          <a:xfrm rot="5400000">
            <a:off x="3190873" y="4776589"/>
            <a:ext cx="238127" cy="553133"/>
            <a:chOff x="3714748" y="942975"/>
            <a:chExt cx="238127" cy="553133"/>
          </a:xfrm>
          <a:solidFill>
            <a:srgbClr val="2C4947"/>
          </a:solidFill>
        </p:grpSpPr>
        <p:sp>
          <p:nvSpPr>
            <p:cNvPr id="13" name="等腰三角形 12"/>
            <p:cNvSpPr/>
            <p:nvPr/>
          </p:nvSpPr>
          <p:spPr>
            <a:xfrm>
              <a:off x="3714750" y="942975"/>
              <a:ext cx="238125" cy="20528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3714749" y="1137979"/>
              <a:ext cx="238125" cy="20528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3714748" y="1290828"/>
              <a:ext cx="238125" cy="20528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 rot="16200000" flipH="1">
            <a:off x="9078799" y="4770993"/>
            <a:ext cx="238127" cy="553133"/>
            <a:chOff x="3714748" y="942975"/>
            <a:chExt cx="238127" cy="553133"/>
          </a:xfrm>
          <a:solidFill>
            <a:srgbClr val="2C4947"/>
          </a:solidFill>
        </p:grpSpPr>
        <p:sp>
          <p:nvSpPr>
            <p:cNvPr id="18" name="等腰三角形 17"/>
            <p:cNvSpPr/>
            <p:nvPr/>
          </p:nvSpPr>
          <p:spPr>
            <a:xfrm>
              <a:off x="3714750" y="942975"/>
              <a:ext cx="238125" cy="20528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>
              <a:off x="3714749" y="1137979"/>
              <a:ext cx="238125" cy="20528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>
              <a:off x="3714748" y="1290828"/>
              <a:ext cx="238125" cy="20528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033299" y="4868491"/>
            <a:ext cx="435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C4947"/>
                </a:solidFill>
                <a:latin typeface="微软雅黑" panose="020B0503020204020204" charset="-122"/>
                <a:ea typeface="微软雅黑" panose="020B0503020204020204" charset="-122"/>
              </a:rPr>
              <a:t>房租    数据清洗     数据可视化     建模   </a:t>
            </a:r>
          </a:p>
        </p:txBody>
      </p:sp>
    </p:spTree>
  </p:cSld>
  <p:clrMapOvr>
    <a:masterClrMapping/>
  </p:clrMapOvr>
  <p:transition advTm="454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5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45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-2"/>
          <p:cNvSpPr/>
          <p:nvPr>
            <p:custDataLst>
              <p:tags r:id="rId1"/>
            </p:custDataLst>
          </p:nvPr>
        </p:nvSpPr>
        <p:spPr>
          <a:xfrm rot="16200000">
            <a:off x="5324715" y="0"/>
            <a:ext cx="6867285" cy="686728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charset="-122"/>
            </a:endParaRPr>
          </a:p>
        </p:txBody>
      </p:sp>
      <p:sp>
        <p:nvSpPr>
          <p:cNvPr id="12" name="直角三角形-1"/>
          <p:cNvSpPr/>
          <p:nvPr>
            <p:custDataLst>
              <p:tags r:id="rId2"/>
            </p:custDataLst>
          </p:nvPr>
        </p:nvSpPr>
        <p:spPr>
          <a:xfrm rot="5400000">
            <a:off x="0" y="0"/>
            <a:ext cx="3375265" cy="3375265"/>
          </a:xfrm>
          <a:prstGeom prst="rtTriangle">
            <a:avLst/>
          </a:prstGeom>
          <a:solidFill>
            <a:srgbClr val="2C494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3" name="矩形-3"/>
          <p:cNvSpPr/>
          <p:nvPr>
            <p:custDataLst>
              <p:tags r:id="rId3"/>
            </p:custDataLst>
          </p:nvPr>
        </p:nvSpPr>
        <p:spPr>
          <a:xfrm>
            <a:off x="10414432" y="2688433"/>
            <a:ext cx="1122680" cy="1938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2000" b="1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37" name="矩形-2"/>
          <p:cNvSpPr/>
          <p:nvPr>
            <p:custDataLst>
              <p:tags r:id="rId4"/>
            </p:custDataLst>
          </p:nvPr>
        </p:nvSpPr>
        <p:spPr>
          <a:xfrm>
            <a:off x="9300602" y="4483221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None/>
            </a:pPr>
            <a:r>
              <a:rPr lang="zh-CN" altLang="en-US" sz="3200" dirty="0">
                <a:solidFill>
                  <a:srgbClr val="515151"/>
                </a:solidFill>
                <a:latin typeface="微软雅黑" panose="020B0503020204020204" charset="-122"/>
                <a:ea typeface="微软雅黑" panose="020B0503020204020204" charset="-122"/>
              </a:rPr>
              <a:t>可视化分析</a:t>
            </a:r>
            <a:endParaRPr lang="en-US" altLang="zh-CN" sz="3200" dirty="0">
              <a:solidFill>
                <a:srgbClr val="51515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矩形-1"/>
          <p:cNvSpPr/>
          <p:nvPr>
            <p:custDataLst>
              <p:tags r:id="rId5"/>
            </p:custDataLst>
          </p:nvPr>
        </p:nvSpPr>
        <p:spPr>
          <a:xfrm>
            <a:off x="6507912" y="5288709"/>
            <a:ext cx="5029200" cy="405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200" dirty="0">
                <a:solidFill>
                  <a:srgbClr val="51515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Visualized  analysis</a:t>
            </a:r>
          </a:p>
        </p:txBody>
      </p:sp>
    </p:spTree>
  </p:cSld>
  <p:clrMapOvr>
    <a:masterClrMapping/>
  </p:clrMapOvr>
  <p:transition advTm="3136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2" grpId="0" bldLvl="0" animBg="1"/>
      <p:bldP spid="13" grpId="0"/>
      <p:bldP spid="37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 flipV="1">
            <a:off x="903796" y="620183"/>
            <a:ext cx="10714380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 userDrawn="1"/>
        </p:nvGrpSpPr>
        <p:grpSpPr>
          <a:xfrm>
            <a:off x="375285" y="235585"/>
            <a:ext cx="375285" cy="384175"/>
            <a:chOff x="406574" y="236732"/>
            <a:chExt cx="612048" cy="593261"/>
          </a:xfrm>
        </p:grpSpPr>
        <p:sp>
          <p:nvSpPr>
            <p:cNvPr id="4" name="矩形 3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10" name="标题 1"/>
          <p:cNvSpPr txBox="1"/>
          <p:nvPr/>
        </p:nvSpPr>
        <p:spPr>
          <a:xfrm>
            <a:off x="860262" y="253638"/>
            <a:ext cx="3597667" cy="339763"/>
          </a:xfrm>
          <a:prstGeom prst="rect">
            <a:avLst/>
          </a:prstGeom>
        </p:spPr>
        <p:txBody>
          <a:bodyPr vert="horz" lIns="65027" tIns="32513" rIns="65027" bIns="32513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655" dirty="0">
                <a:sym typeface="微软雅黑" panose="020B0503020204020204" charset="-122"/>
              </a:rPr>
              <a:t>区域房源数量情况</a:t>
            </a:r>
          </a:p>
        </p:txBody>
      </p:sp>
      <p:pic>
        <p:nvPicPr>
          <p:cNvPr id="12" name="图片 11" descr="图表, 条形图&#10;&#10;描述已自动生成">
            <a:extLst>
              <a:ext uri="{FF2B5EF4-FFF2-40B4-BE49-F238E27FC236}">
                <a16:creationId xmlns:a16="http://schemas.microsoft.com/office/drawing/2014/main" id="{1A59C9FE-9515-4BD5-95B7-767F223EE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650"/>
            <a:ext cx="6096000" cy="5334000"/>
          </a:xfrm>
          <a:prstGeom prst="rect">
            <a:avLst/>
          </a:prstGeom>
        </p:spPr>
      </p:pic>
      <p:pic>
        <p:nvPicPr>
          <p:cNvPr id="18" name="图片 17" descr="图表, 条形图, 漏斗图&#10;&#10;描述已自动生成">
            <a:extLst>
              <a:ext uri="{FF2B5EF4-FFF2-40B4-BE49-F238E27FC236}">
                <a16:creationId xmlns:a16="http://schemas.microsoft.com/office/drawing/2014/main" id="{54A857A9-B51B-4BFA-B24C-1AE99BB2A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405" y="628650"/>
            <a:ext cx="5600700" cy="5334000"/>
          </a:xfrm>
          <a:prstGeom prst="rect">
            <a:avLst/>
          </a:prstGeom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EED25BB-C5D6-4BBF-8AEC-1208CD51B850}"/>
              </a:ext>
            </a:extLst>
          </p:cNvPr>
          <p:cNvSpPr/>
          <p:nvPr/>
        </p:nvSpPr>
        <p:spPr>
          <a:xfrm>
            <a:off x="0" y="5962650"/>
            <a:ext cx="12191999" cy="895350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从房源情况可以看出，北京朝阳区在租房源较多，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上海浦东新区，闵行区房源较多，其他相对均匀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3. </a:t>
            </a:r>
            <a:r>
              <a:rPr lang="zh-CN" altLang="en-US" dirty="0">
                <a:solidFill>
                  <a:schemeClr val="tx1"/>
                </a:solidFill>
              </a:rPr>
              <a:t>上海北京房源多的地方多为经济发达区域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且上海总体房源更多</a:t>
            </a:r>
          </a:p>
        </p:txBody>
      </p:sp>
    </p:spTree>
    <p:extLst>
      <p:ext uri="{BB962C8B-B14F-4D97-AF65-F5344CB8AC3E}">
        <p14:creationId xmlns:p14="http://schemas.microsoft.com/office/powerpoint/2010/main" val="2749049419"/>
      </p:ext>
    </p:extLst>
  </p:cSld>
  <p:clrMapOvr>
    <a:masterClrMapping/>
  </p:clrMapOvr>
  <p:transition advTm="4165">
    <p:comb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 flipV="1">
            <a:off x="903796" y="620183"/>
            <a:ext cx="10714380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 userDrawn="1"/>
        </p:nvGrpSpPr>
        <p:grpSpPr>
          <a:xfrm>
            <a:off x="375285" y="235585"/>
            <a:ext cx="375285" cy="384175"/>
            <a:chOff x="406574" y="236732"/>
            <a:chExt cx="612048" cy="593261"/>
          </a:xfrm>
        </p:grpSpPr>
        <p:sp>
          <p:nvSpPr>
            <p:cNvPr id="4" name="矩形 3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10" name="标题 1"/>
          <p:cNvSpPr txBox="1"/>
          <p:nvPr/>
        </p:nvSpPr>
        <p:spPr>
          <a:xfrm>
            <a:off x="860262" y="253638"/>
            <a:ext cx="3597667" cy="339763"/>
          </a:xfrm>
          <a:prstGeom prst="rect">
            <a:avLst/>
          </a:prstGeom>
        </p:spPr>
        <p:txBody>
          <a:bodyPr vert="horz" lIns="65027" tIns="32513" rIns="65027" bIns="32513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655" dirty="0">
                <a:sym typeface="微软雅黑" panose="020B0503020204020204" charset="-122"/>
              </a:rPr>
              <a:t>区域租金情况</a:t>
            </a:r>
          </a:p>
        </p:txBody>
      </p:sp>
      <p:pic>
        <p:nvPicPr>
          <p:cNvPr id="7" name="图片 6" descr="图表, 条形图, 直方图&#10;&#10;描述已自动生成">
            <a:extLst>
              <a:ext uri="{FF2B5EF4-FFF2-40B4-BE49-F238E27FC236}">
                <a16:creationId xmlns:a16="http://schemas.microsoft.com/office/drawing/2014/main" id="{F09269BD-24EA-433B-A497-87346082B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14" y="646541"/>
            <a:ext cx="5933872" cy="5394333"/>
          </a:xfrm>
          <a:prstGeom prst="rect">
            <a:avLst/>
          </a:prstGeom>
        </p:spPr>
      </p:pic>
      <p:pic>
        <p:nvPicPr>
          <p:cNvPr id="9" name="图片 8" descr="图表, 直方图&#10;&#10;描述已自动生成">
            <a:extLst>
              <a:ext uri="{FF2B5EF4-FFF2-40B4-BE49-F238E27FC236}">
                <a16:creationId xmlns:a16="http://schemas.microsoft.com/office/drawing/2014/main" id="{BAC79DA8-C75F-4777-BF5D-E3B146474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646542"/>
            <a:ext cx="6096000" cy="539433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B2DE3A1-2FB5-45A4-8A63-5E7AE9D14CD9}"/>
              </a:ext>
            </a:extLst>
          </p:cNvPr>
          <p:cNvSpPr txBox="1"/>
          <p:nvPr/>
        </p:nvSpPr>
        <p:spPr>
          <a:xfrm>
            <a:off x="0" y="5780782"/>
            <a:ext cx="12192000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zh-CN" altLang="en-US" sz="1600" dirty="0"/>
              <a:t>北京分布在东城四区租金高，集中度较高。</a:t>
            </a:r>
            <a:endParaRPr lang="en-US" altLang="zh-CN" sz="1600" dirty="0"/>
          </a:p>
          <a:p>
            <a:pPr algn="ctr"/>
            <a:r>
              <a:rPr lang="en-US" altLang="zh-CN" sz="1600" dirty="0"/>
              <a:t>2.    </a:t>
            </a:r>
            <a:r>
              <a:rPr lang="zh-CN" altLang="en-US" sz="1600" dirty="0"/>
              <a:t>上海黄浦区租金遥遥领先，其他区域与北京分布相似</a:t>
            </a:r>
            <a:endParaRPr lang="en-US" altLang="zh-CN" sz="1600" dirty="0"/>
          </a:p>
          <a:p>
            <a:pPr marL="342900" indent="-342900" algn="ctr">
              <a:buFontTx/>
              <a:buAutoNum type="arabicPeriod" startAt="3"/>
            </a:pPr>
            <a:r>
              <a:rPr lang="zh-CN" altLang="en-US" sz="1600" dirty="0"/>
              <a:t>有趣的是，租金越高</a:t>
            </a:r>
            <a:r>
              <a:rPr lang="en-US" altLang="zh-CN" sz="1600" dirty="0"/>
              <a:t>, </a:t>
            </a:r>
            <a:r>
              <a:rPr lang="zh-CN" altLang="en-US" sz="1600" dirty="0"/>
              <a:t>平均值与中位数的差值越大</a:t>
            </a:r>
            <a:endParaRPr lang="en-US" altLang="zh-CN" sz="1800" dirty="0"/>
          </a:p>
          <a:p>
            <a:pPr algn="ctr"/>
            <a:r>
              <a:rPr lang="zh-CN" altLang="en-US" sz="1400" dirty="0"/>
              <a:t>注</a:t>
            </a:r>
            <a:r>
              <a:rPr lang="zh-CN" altLang="en-US" sz="1600" dirty="0"/>
              <a:t>：</a:t>
            </a:r>
            <a:r>
              <a:rPr lang="en-US" altLang="zh-CN" sz="1600" dirty="0"/>
              <a:t>(</a:t>
            </a:r>
            <a:r>
              <a:rPr lang="zh-CN" altLang="en-US" sz="1600" dirty="0"/>
              <a:t>折线为中位数，柱状为平均数</a:t>
            </a:r>
            <a:r>
              <a:rPr lang="en-US" altLang="zh-CN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0032174"/>
      </p:ext>
    </p:extLst>
  </p:cSld>
  <p:clrMapOvr>
    <a:masterClrMapping/>
  </p:clrMapOvr>
  <p:transition advTm="4165">
    <p:comb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 flipV="1">
            <a:off x="903796" y="620183"/>
            <a:ext cx="10714380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 userDrawn="1"/>
        </p:nvGrpSpPr>
        <p:grpSpPr>
          <a:xfrm>
            <a:off x="375285" y="235585"/>
            <a:ext cx="375285" cy="384175"/>
            <a:chOff x="406574" y="236732"/>
            <a:chExt cx="612048" cy="593261"/>
          </a:xfrm>
        </p:grpSpPr>
        <p:sp>
          <p:nvSpPr>
            <p:cNvPr id="4" name="矩形 3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10" name="标题 1"/>
          <p:cNvSpPr txBox="1"/>
          <p:nvPr/>
        </p:nvSpPr>
        <p:spPr>
          <a:xfrm>
            <a:off x="860262" y="253638"/>
            <a:ext cx="3597667" cy="339763"/>
          </a:xfrm>
          <a:prstGeom prst="rect">
            <a:avLst/>
          </a:prstGeom>
        </p:spPr>
        <p:txBody>
          <a:bodyPr vert="horz" lIns="65027" tIns="32513" rIns="65027" bIns="32513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655" dirty="0">
                <a:sym typeface="微软雅黑" panose="020B0503020204020204" charset="-122"/>
              </a:rPr>
              <a:t>房屋面积分布情况</a:t>
            </a:r>
          </a:p>
        </p:txBody>
      </p:sp>
      <p:pic>
        <p:nvPicPr>
          <p:cNvPr id="7" name="图片 6" descr="图表, 饼图&#10;&#10;描述已自动生成">
            <a:extLst>
              <a:ext uri="{FF2B5EF4-FFF2-40B4-BE49-F238E27FC236}">
                <a16:creationId xmlns:a16="http://schemas.microsoft.com/office/drawing/2014/main" id="{34EF9ACF-8816-4BE4-AF3F-39D1B9CEC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374" y="646542"/>
            <a:ext cx="6075802" cy="50895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D068DEE-AB35-4028-BA60-D70C16A8B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646542"/>
            <a:ext cx="6260986" cy="5063170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69D3C53-CDF3-4622-9219-DB0A86E1CCC2}"/>
              </a:ext>
            </a:extLst>
          </p:cNvPr>
          <p:cNvSpPr/>
          <p:nvPr/>
        </p:nvSpPr>
        <p:spPr>
          <a:xfrm>
            <a:off x="1" y="5700409"/>
            <a:ext cx="12192000" cy="1157591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Tx/>
              <a:buAutoNum type="arabicPeriod"/>
            </a:pPr>
            <a:r>
              <a:rPr lang="zh-CN" altLang="en-US" sz="1600" dirty="0">
                <a:solidFill>
                  <a:schemeClr val="tx1"/>
                </a:solidFill>
              </a:rPr>
              <a:t>北京</a:t>
            </a:r>
            <a:r>
              <a:rPr lang="en-US" altLang="zh-CN" sz="1600" dirty="0">
                <a:solidFill>
                  <a:schemeClr val="tx1"/>
                </a:solidFill>
              </a:rPr>
              <a:t>10-30</a:t>
            </a:r>
            <a:r>
              <a:rPr lang="zh-CN" altLang="en-US" sz="1600" dirty="0">
                <a:solidFill>
                  <a:schemeClr val="tx1"/>
                </a:solidFill>
              </a:rPr>
              <a:t>平米房子占比高达</a:t>
            </a:r>
            <a:r>
              <a:rPr lang="en-US" altLang="zh-CN" sz="1600" dirty="0">
                <a:solidFill>
                  <a:schemeClr val="tx1"/>
                </a:solidFill>
              </a:rPr>
              <a:t>27%</a:t>
            </a:r>
            <a:r>
              <a:rPr lang="zh-CN" altLang="en-US" sz="1600" dirty="0">
                <a:solidFill>
                  <a:schemeClr val="tx1"/>
                </a:solidFill>
              </a:rPr>
              <a:t>，加上到</a:t>
            </a:r>
            <a:r>
              <a:rPr lang="en-US" altLang="zh-CN" sz="1600" dirty="0">
                <a:solidFill>
                  <a:schemeClr val="tx1"/>
                </a:solidFill>
              </a:rPr>
              <a:t>70</a:t>
            </a:r>
            <a:r>
              <a:rPr lang="zh-CN" altLang="en-US" sz="1600" dirty="0">
                <a:solidFill>
                  <a:schemeClr val="tx1"/>
                </a:solidFill>
              </a:rPr>
              <a:t>平米的总计占比</a:t>
            </a:r>
            <a:r>
              <a:rPr lang="en-US" altLang="zh-CN" sz="1600" dirty="0">
                <a:solidFill>
                  <a:schemeClr val="tx1"/>
                </a:solidFill>
              </a:rPr>
              <a:t>65%</a:t>
            </a:r>
            <a:r>
              <a:rPr lang="zh-CN" altLang="en-US" sz="1600" dirty="0">
                <a:solidFill>
                  <a:schemeClr val="tx1"/>
                </a:solidFill>
              </a:rPr>
              <a:t>的房源</a:t>
            </a:r>
            <a:r>
              <a:rPr lang="en-US" altLang="zh-CN" sz="1600" dirty="0">
                <a:solidFill>
                  <a:schemeClr val="tx1"/>
                </a:solidFill>
              </a:rPr>
              <a:t>,</a:t>
            </a:r>
            <a:r>
              <a:rPr lang="zh-CN" altLang="en-US" sz="1600" dirty="0">
                <a:solidFill>
                  <a:schemeClr val="tx1"/>
                </a:solidFill>
              </a:rPr>
              <a:t>主要为小户，中户型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2.   </a:t>
            </a:r>
            <a:r>
              <a:rPr lang="zh-CN" altLang="en-US" sz="1600" dirty="0">
                <a:solidFill>
                  <a:schemeClr val="tx1"/>
                </a:solidFill>
              </a:rPr>
              <a:t>上海</a:t>
            </a:r>
            <a:r>
              <a:rPr lang="en-US" altLang="zh-CN" sz="1600" dirty="0">
                <a:solidFill>
                  <a:schemeClr val="tx1"/>
                </a:solidFill>
              </a:rPr>
              <a:t>10-90</a:t>
            </a:r>
            <a:r>
              <a:rPr lang="zh-CN" altLang="en-US" sz="1600" dirty="0">
                <a:solidFill>
                  <a:schemeClr val="tx1"/>
                </a:solidFill>
              </a:rPr>
              <a:t>平米的房子较为均匀，其他房屋面积分布与北京相似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3. </a:t>
            </a:r>
            <a:r>
              <a:rPr lang="zh-CN" altLang="en-US" sz="1600" dirty="0">
                <a:solidFill>
                  <a:schemeClr val="tx1"/>
                </a:solidFill>
              </a:rPr>
              <a:t>上海相较于北京房屋面积更均匀，但北京小型房屋更多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506245"/>
      </p:ext>
    </p:extLst>
  </p:cSld>
  <p:clrMapOvr>
    <a:masterClrMapping/>
  </p:clrMapOvr>
  <p:transition advTm="4165">
    <p:comb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 flipV="1">
            <a:off x="903796" y="620183"/>
            <a:ext cx="10714380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 userDrawn="1"/>
        </p:nvGrpSpPr>
        <p:grpSpPr>
          <a:xfrm>
            <a:off x="375285" y="235585"/>
            <a:ext cx="375285" cy="384175"/>
            <a:chOff x="406574" y="236732"/>
            <a:chExt cx="612048" cy="593261"/>
          </a:xfrm>
        </p:grpSpPr>
        <p:sp>
          <p:nvSpPr>
            <p:cNvPr id="4" name="矩形 3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10" name="标题 1"/>
          <p:cNvSpPr txBox="1"/>
          <p:nvPr/>
        </p:nvSpPr>
        <p:spPr>
          <a:xfrm>
            <a:off x="860262" y="253638"/>
            <a:ext cx="3597667" cy="339763"/>
          </a:xfrm>
          <a:prstGeom prst="rect">
            <a:avLst/>
          </a:prstGeom>
        </p:spPr>
        <p:txBody>
          <a:bodyPr vert="horz" lIns="65027" tIns="32513" rIns="65027" bIns="32513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655" dirty="0">
                <a:sym typeface="微软雅黑" panose="020B0503020204020204" charset="-122"/>
              </a:rPr>
              <a:t>房屋租金分布情况</a:t>
            </a:r>
          </a:p>
        </p:txBody>
      </p:sp>
      <p:pic>
        <p:nvPicPr>
          <p:cNvPr id="7" name="图片 6" descr="图表, 饼图&#10;&#10;描述已自动生成">
            <a:extLst>
              <a:ext uri="{FF2B5EF4-FFF2-40B4-BE49-F238E27FC236}">
                <a16:creationId xmlns:a16="http://schemas.microsoft.com/office/drawing/2014/main" id="{5B096E44-DCAE-4D12-8B52-FF9918217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657648"/>
            <a:ext cx="6096000" cy="4963683"/>
          </a:xfrm>
          <a:prstGeom prst="rect">
            <a:avLst/>
          </a:prstGeom>
        </p:spPr>
      </p:pic>
      <p:pic>
        <p:nvPicPr>
          <p:cNvPr id="9" name="图片 8" descr="图表, 饼图&#10;&#10;描述已自动生成">
            <a:extLst>
              <a:ext uri="{FF2B5EF4-FFF2-40B4-BE49-F238E27FC236}">
                <a16:creationId xmlns:a16="http://schemas.microsoft.com/office/drawing/2014/main" id="{7EFF5695-8038-42F4-9361-FC5ED41536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972" y="657648"/>
            <a:ext cx="5931014" cy="5027930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0D1CC6C-6FA3-4325-AEC5-48651C59A5D9}"/>
              </a:ext>
            </a:extLst>
          </p:cNvPr>
          <p:cNvSpPr/>
          <p:nvPr/>
        </p:nvSpPr>
        <p:spPr>
          <a:xfrm>
            <a:off x="0" y="5685578"/>
            <a:ext cx="12192000" cy="1157591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Tx/>
              <a:buAutoNum type="arabicPeriod"/>
            </a:pPr>
            <a:r>
              <a:rPr lang="zh-CN" altLang="en-US" sz="1600" dirty="0">
                <a:solidFill>
                  <a:schemeClr val="tx1"/>
                </a:solidFill>
              </a:rPr>
              <a:t>北京，上海租金情况类似，租金越高房子越少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2.   </a:t>
            </a:r>
            <a:r>
              <a:rPr lang="zh-CN" altLang="en-US" sz="1600" dirty="0">
                <a:solidFill>
                  <a:schemeClr val="tx1"/>
                </a:solidFill>
              </a:rPr>
              <a:t>上海在</a:t>
            </a:r>
            <a:r>
              <a:rPr lang="en-US" altLang="zh-CN" sz="1600" dirty="0">
                <a:solidFill>
                  <a:schemeClr val="tx1"/>
                </a:solidFill>
              </a:rPr>
              <a:t>1000-7000</a:t>
            </a:r>
            <a:r>
              <a:rPr lang="zh-CN" altLang="en-US" sz="1600" dirty="0">
                <a:solidFill>
                  <a:schemeClr val="tx1"/>
                </a:solidFill>
              </a:rPr>
              <a:t>区间的房屋占比略高于北京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492905"/>
      </p:ext>
    </p:extLst>
  </p:cSld>
  <p:clrMapOvr>
    <a:masterClrMapping/>
  </p:clrMapOvr>
  <p:transition advTm="4165">
    <p:comb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 flipV="1">
            <a:off x="903796" y="620183"/>
            <a:ext cx="10714380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 userDrawn="1"/>
        </p:nvGrpSpPr>
        <p:grpSpPr>
          <a:xfrm>
            <a:off x="375285" y="235585"/>
            <a:ext cx="375285" cy="384175"/>
            <a:chOff x="406574" y="236732"/>
            <a:chExt cx="612048" cy="593261"/>
          </a:xfrm>
        </p:grpSpPr>
        <p:sp>
          <p:nvSpPr>
            <p:cNvPr id="4" name="矩形 3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10" name="标题 1"/>
          <p:cNvSpPr txBox="1"/>
          <p:nvPr/>
        </p:nvSpPr>
        <p:spPr>
          <a:xfrm>
            <a:off x="860262" y="253638"/>
            <a:ext cx="3597667" cy="339763"/>
          </a:xfrm>
          <a:prstGeom prst="rect">
            <a:avLst/>
          </a:prstGeom>
        </p:spPr>
        <p:txBody>
          <a:bodyPr vert="horz" lIns="65027" tIns="32513" rIns="65027" bIns="32513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655" dirty="0">
                <a:sym typeface="微软雅黑" panose="020B0503020204020204" charset="-122"/>
              </a:rPr>
              <a:t>房型数量情况</a:t>
            </a:r>
          </a:p>
        </p:txBody>
      </p:sp>
      <p:pic>
        <p:nvPicPr>
          <p:cNvPr id="7" name="图片 6" descr="图表, 条形图, 漏斗图&#10;&#10;描述已自动生成">
            <a:extLst>
              <a:ext uri="{FF2B5EF4-FFF2-40B4-BE49-F238E27FC236}">
                <a16:creationId xmlns:a16="http://schemas.microsoft.com/office/drawing/2014/main" id="{516A5789-9334-4992-B10E-BCA9CE430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542"/>
            <a:ext cx="6600825" cy="5058410"/>
          </a:xfrm>
          <a:prstGeom prst="rect">
            <a:avLst/>
          </a:prstGeom>
        </p:spPr>
      </p:pic>
      <p:pic>
        <p:nvPicPr>
          <p:cNvPr id="9" name="图片 8" descr="图表, 条形图, 漏斗图&#10;&#10;描述已自动生成">
            <a:extLst>
              <a:ext uri="{FF2B5EF4-FFF2-40B4-BE49-F238E27FC236}">
                <a16:creationId xmlns:a16="http://schemas.microsoft.com/office/drawing/2014/main" id="{DFC8C7F9-3687-43C9-906E-E4CFFA0C1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46542"/>
            <a:ext cx="6096000" cy="5058410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6492A36-9FFC-472A-90CD-191932AEE190}"/>
              </a:ext>
            </a:extLst>
          </p:cNvPr>
          <p:cNvSpPr/>
          <p:nvPr/>
        </p:nvSpPr>
        <p:spPr>
          <a:xfrm>
            <a:off x="1" y="5700409"/>
            <a:ext cx="12192000" cy="1157591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Tx/>
              <a:buAutoNum type="arabicPeriod"/>
            </a:pPr>
            <a:r>
              <a:rPr lang="zh-CN" altLang="en-US" sz="1600" dirty="0">
                <a:solidFill>
                  <a:schemeClr val="tx1"/>
                </a:solidFill>
              </a:rPr>
              <a:t>北京两室一厅的房屋占比极高，大部分都为小户型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2.   </a:t>
            </a:r>
            <a:r>
              <a:rPr lang="zh-CN" altLang="en-US" sz="1600" dirty="0">
                <a:solidFill>
                  <a:schemeClr val="tx1"/>
                </a:solidFill>
              </a:rPr>
              <a:t>上海也小户型居多但相比于北京比较更分布更加均匀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369237"/>
      </p:ext>
    </p:extLst>
  </p:cSld>
  <p:clrMapOvr>
    <a:masterClrMapping/>
  </p:clrMapOvr>
  <p:transition advTm="4165">
    <p:comb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 flipV="1">
            <a:off x="903796" y="620183"/>
            <a:ext cx="10714380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 userDrawn="1"/>
        </p:nvGrpSpPr>
        <p:grpSpPr>
          <a:xfrm>
            <a:off x="375285" y="235585"/>
            <a:ext cx="375285" cy="384175"/>
            <a:chOff x="406574" y="236732"/>
            <a:chExt cx="612048" cy="593261"/>
          </a:xfrm>
        </p:grpSpPr>
        <p:sp>
          <p:nvSpPr>
            <p:cNvPr id="4" name="矩形 3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10" name="标题 1"/>
          <p:cNvSpPr txBox="1"/>
          <p:nvPr/>
        </p:nvSpPr>
        <p:spPr>
          <a:xfrm>
            <a:off x="860262" y="253638"/>
            <a:ext cx="3597667" cy="339763"/>
          </a:xfrm>
          <a:prstGeom prst="rect">
            <a:avLst/>
          </a:prstGeom>
        </p:spPr>
        <p:txBody>
          <a:bodyPr vert="horz" lIns="65027" tIns="32513" rIns="65027" bIns="32513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655" dirty="0">
                <a:sym typeface="微软雅黑" panose="020B0503020204020204" charset="-122"/>
              </a:rPr>
              <a:t>租金面积相关性</a:t>
            </a:r>
          </a:p>
        </p:txBody>
      </p:sp>
      <p:pic>
        <p:nvPicPr>
          <p:cNvPr id="7" name="图片 6" descr="图表, 散点图&#10;&#10;描述已自动生成">
            <a:extLst>
              <a:ext uri="{FF2B5EF4-FFF2-40B4-BE49-F238E27FC236}">
                <a16:creationId xmlns:a16="http://schemas.microsoft.com/office/drawing/2014/main" id="{C9026FC8-2FC4-46AD-AFCE-73FDD1D34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542"/>
            <a:ext cx="5876925" cy="4897438"/>
          </a:xfrm>
          <a:prstGeom prst="rect">
            <a:avLst/>
          </a:prstGeom>
        </p:spPr>
      </p:pic>
      <p:pic>
        <p:nvPicPr>
          <p:cNvPr id="12" name="图片 11" descr="图表, 散点图&#10;&#10;描述已自动生成">
            <a:extLst>
              <a:ext uri="{FF2B5EF4-FFF2-40B4-BE49-F238E27FC236}">
                <a16:creationId xmlns:a16="http://schemas.microsoft.com/office/drawing/2014/main" id="{CA02436A-844E-42B9-A282-7318759DF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925" y="646543"/>
            <a:ext cx="5876925" cy="4897438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B11835D-EDE6-4755-9A98-5EB1816418D4}"/>
              </a:ext>
            </a:extLst>
          </p:cNvPr>
          <p:cNvSpPr/>
          <p:nvPr/>
        </p:nvSpPr>
        <p:spPr>
          <a:xfrm>
            <a:off x="1" y="5700409"/>
            <a:ext cx="12192000" cy="1157591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Tx/>
              <a:buAutoNum type="arabicPeriod"/>
            </a:pPr>
            <a:r>
              <a:rPr lang="zh-CN" altLang="en-US" sz="1600" dirty="0">
                <a:solidFill>
                  <a:schemeClr val="tx1"/>
                </a:solidFill>
              </a:rPr>
              <a:t>北京租金面积关系更密切，皮尔森相关系数为</a:t>
            </a:r>
            <a:r>
              <a:rPr lang="en-US" altLang="zh-CN" sz="1600" dirty="0">
                <a:solidFill>
                  <a:schemeClr val="tx1"/>
                </a:solidFill>
              </a:rPr>
              <a:t>0.72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2.   </a:t>
            </a:r>
            <a:r>
              <a:rPr lang="zh-CN" altLang="en-US" sz="1600" dirty="0">
                <a:solidFill>
                  <a:schemeClr val="tx1"/>
                </a:solidFill>
              </a:rPr>
              <a:t>上海租金面积的皮尔森相关系数为</a:t>
            </a:r>
            <a:r>
              <a:rPr lang="en-US" altLang="zh-CN" sz="1600" dirty="0">
                <a:solidFill>
                  <a:schemeClr val="tx1"/>
                </a:solidFill>
              </a:rPr>
              <a:t>0.445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3. </a:t>
            </a:r>
            <a:r>
              <a:rPr lang="zh-CN" altLang="en-US" sz="1600" dirty="0">
                <a:solidFill>
                  <a:schemeClr val="tx1"/>
                </a:solidFill>
              </a:rPr>
              <a:t>北京的超高租金价格情况较多，上海租金分布较为密集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17632"/>
      </p:ext>
    </p:extLst>
  </p:cSld>
  <p:clrMapOvr>
    <a:masterClrMapping/>
  </p:clrMapOvr>
  <p:transition advTm="4165">
    <p:comb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-2"/>
          <p:cNvSpPr/>
          <p:nvPr>
            <p:custDataLst>
              <p:tags r:id="rId1"/>
            </p:custDataLst>
          </p:nvPr>
        </p:nvSpPr>
        <p:spPr>
          <a:xfrm rot="16200000">
            <a:off x="5324715" y="0"/>
            <a:ext cx="6867285" cy="686728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charset="-122"/>
            </a:endParaRPr>
          </a:p>
        </p:txBody>
      </p:sp>
      <p:sp>
        <p:nvSpPr>
          <p:cNvPr id="4" name="直角三角形-1"/>
          <p:cNvSpPr/>
          <p:nvPr>
            <p:custDataLst>
              <p:tags r:id="rId2"/>
            </p:custDataLst>
          </p:nvPr>
        </p:nvSpPr>
        <p:spPr>
          <a:xfrm rot="5400000">
            <a:off x="0" y="0"/>
            <a:ext cx="3375265" cy="3375265"/>
          </a:xfrm>
          <a:prstGeom prst="rtTriangle">
            <a:avLst/>
          </a:prstGeom>
          <a:solidFill>
            <a:srgbClr val="2C494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0" name="矩形-3"/>
          <p:cNvSpPr/>
          <p:nvPr>
            <p:custDataLst>
              <p:tags r:id="rId3"/>
            </p:custDataLst>
          </p:nvPr>
        </p:nvSpPr>
        <p:spPr>
          <a:xfrm>
            <a:off x="10414432" y="2688433"/>
            <a:ext cx="1122680" cy="1938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2000" b="1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  <p:sp>
        <p:nvSpPr>
          <p:cNvPr id="37" name="矩形-2"/>
          <p:cNvSpPr/>
          <p:nvPr>
            <p:custDataLst>
              <p:tags r:id="rId4"/>
            </p:custDataLst>
          </p:nvPr>
        </p:nvSpPr>
        <p:spPr>
          <a:xfrm>
            <a:off x="9300602" y="4483221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None/>
            </a:pPr>
            <a:r>
              <a:rPr lang="zh-CN" altLang="en-US" sz="3200" dirty="0">
                <a:solidFill>
                  <a:srgbClr val="515151"/>
                </a:solidFill>
                <a:latin typeface="微软雅黑" panose="020B0503020204020204" charset="-122"/>
                <a:ea typeface="微软雅黑" panose="020B0503020204020204" charset="-122"/>
              </a:rPr>
              <a:t>建模与结论</a:t>
            </a:r>
            <a:endParaRPr lang="en-US" altLang="zh-CN" sz="3200" dirty="0">
              <a:solidFill>
                <a:srgbClr val="51515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矩形-1"/>
          <p:cNvSpPr/>
          <p:nvPr>
            <p:custDataLst>
              <p:tags r:id="rId5"/>
            </p:custDataLst>
          </p:nvPr>
        </p:nvSpPr>
        <p:spPr>
          <a:xfrm>
            <a:off x="6574587" y="5202984"/>
            <a:ext cx="5029200" cy="405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200" dirty="0">
                <a:solidFill>
                  <a:srgbClr val="51515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Modeling and conclusion </a:t>
            </a:r>
          </a:p>
        </p:txBody>
      </p:sp>
    </p:spTree>
  </p:cSld>
  <p:clrMapOvr>
    <a:masterClrMapping/>
  </p:clrMapOvr>
  <p:transition advTm="2668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20" grpId="0"/>
      <p:bldP spid="37" grpId="0"/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 flipV="1">
            <a:off x="903796" y="620183"/>
            <a:ext cx="10714380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 userDrawn="1"/>
        </p:nvGrpSpPr>
        <p:grpSpPr>
          <a:xfrm>
            <a:off x="375285" y="235585"/>
            <a:ext cx="375285" cy="384175"/>
            <a:chOff x="406574" y="236732"/>
            <a:chExt cx="612048" cy="593261"/>
          </a:xfrm>
        </p:grpSpPr>
        <p:sp>
          <p:nvSpPr>
            <p:cNvPr id="4" name="矩形 3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10" name="标题 1"/>
          <p:cNvSpPr txBox="1"/>
          <p:nvPr/>
        </p:nvSpPr>
        <p:spPr>
          <a:xfrm>
            <a:off x="860262" y="253638"/>
            <a:ext cx="3597667" cy="339763"/>
          </a:xfrm>
          <a:prstGeom prst="rect">
            <a:avLst/>
          </a:prstGeom>
        </p:spPr>
        <p:txBody>
          <a:bodyPr vert="horz" lIns="65027" tIns="32513" rIns="65027" bIns="32513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655" dirty="0">
                <a:sym typeface="微软雅黑" panose="020B0503020204020204" charset="-122"/>
              </a:rPr>
              <a:t>特征工程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25B375-6939-45E3-A7C6-B46383CDB7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591"/>
          <a:stretch/>
        </p:blipFill>
        <p:spPr>
          <a:xfrm>
            <a:off x="0" y="748696"/>
            <a:ext cx="6191251" cy="46596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10E2D81-F9A1-4356-8BD0-CAD5B26A1D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31" t="-3986" r="14812" b="3176"/>
          <a:stretch/>
        </p:blipFill>
        <p:spPr>
          <a:xfrm>
            <a:off x="6367194" y="516877"/>
            <a:ext cx="5543174" cy="5273497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D99B9D5-63AC-4494-9ACB-7E4F39352C31}"/>
              </a:ext>
            </a:extLst>
          </p:cNvPr>
          <p:cNvSpPr/>
          <p:nvPr/>
        </p:nvSpPr>
        <p:spPr>
          <a:xfrm>
            <a:off x="0" y="5790374"/>
            <a:ext cx="6367194" cy="10572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        先对数据离群值先筛选</a:t>
            </a:r>
            <a:r>
              <a:rPr lang="en-US" altLang="zh-CN" dirty="0"/>
              <a:t>,</a:t>
            </a:r>
            <a:r>
              <a:rPr lang="zh-CN" altLang="en-US" dirty="0"/>
              <a:t> 再将分类变量独热编码，连续变量只有面积，不需要统一量纲，标准化，所以不做处理，最后将需要的训练数据连接。</a:t>
            </a:r>
          </a:p>
        </p:txBody>
      </p:sp>
    </p:spTree>
    <p:extLst>
      <p:ext uri="{BB962C8B-B14F-4D97-AF65-F5344CB8AC3E}">
        <p14:creationId xmlns:p14="http://schemas.microsoft.com/office/powerpoint/2010/main" val="603239320"/>
      </p:ext>
    </p:extLst>
  </p:cSld>
  <p:clrMapOvr>
    <a:masterClrMapping/>
  </p:clrMapOvr>
  <p:transition advTm="4165">
    <p:comb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 flipV="1">
            <a:off x="903796" y="620183"/>
            <a:ext cx="10714380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 userDrawn="1"/>
        </p:nvGrpSpPr>
        <p:grpSpPr>
          <a:xfrm>
            <a:off x="375285" y="235585"/>
            <a:ext cx="375285" cy="384175"/>
            <a:chOff x="406574" y="236732"/>
            <a:chExt cx="612048" cy="593261"/>
          </a:xfrm>
        </p:grpSpPr>
        <p:sp>
          <p:nvSpPr>
            <p:cNvPr id="4" name="矩形 3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10" name="标题 1"/>
          <p:cNvSpPr txBox="1"/>
          <p:nvPr/>
        </p:nvSpPr>
        <p:spPr>
          <a:xfrm>
            <a:off x="860262" y="253638"/>
            <a:ext cx="3597667" cy="339763"/>
          </a:xfrm>
          <a:prstGeom prst="rect">
            <a:avLst/>
          </a:prstGeom>
        </p:spPr>
        <p:txBody>
          <a:bodyPr vert="horz" lIns="65027" tIns="32513" rIns="65027" bIns="32513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655" dirty="0">
                <a:sym typeface="微软雅黑" panose="020B0503020204020204" charset="-122"/>
              </a:rPr>
              <a:t>线性回归算法模型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42FA806-508E-4F5C-9DB4-8670E68EC0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1"/>
          <a:stretch/>
        </p:blipFill>
        <p:spPr>
          <a:xfrm>
            <a:off x="6096000" y="653490"/>
            <a:ext cx="5553564" cy="544877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5FB127C-5DD8-4425-BCFF-178BD5813F62}"/>
              </a:ext>
            </a:extLst>
          </p:cNvPr>
          <p:cNvSpPr txBox="1"/>
          <p:nvPr/>
        </p:nvSpPr>
        <p:spPr>
          <a:xfrm>
            <a:off x="10401300" y="92389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上海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2D617EA-D032-498B-A875-7D314120D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95" y="653066"/>
            <a:ext cx="5090601" cy="5204911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2D831643-8034-4799-B5AF-627B07E45EC0}"/>
              </a:ext>
            </a:extLst>
          </p:cNvPr>
          <p:cNvSpPr txBox="1"/>
          <p:nvPr/>
        </p:nvSpPr>
        <p:spPr>
          <a:xfrm>
            <a:off x="4629150" y="92389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北京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FD5AF92-D3CE-4B68-9010-A631B1C1EAB7}"/>
              </a:ext>
            </a:extLst>
          </p:cNvPr>
          <p:cNvSpPr txBox="1"/>
          <p:nvPr/>
        </p:nvSpPr>
        <p:spPr>
          <a:xfrm>
            <a:off x="0" y="6135568"/>
            <a:ext cx="6426314" cy="7150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将特征工程得到的数据集拆分为测试集与训练集，通过线性回归算法训练，最终北京模型</a:t>
            </a:r>
            <a:r>
              <a:rPr lang="en-US" altLang="zh-CN" dirty="0"/>
              <a:t>R</a:t>
            </a:r>
            <a:r>
              <a:rPr lang="zh-CN" altLang="en-US" dirty="0"/>
              <a:t>方结果为</a:t>
            </a:r>
            <a:r>
              <a:rPr lang="en-US" altLang="zh-CN" dirty="0"/>
              <a:t>0.72</a:t>
            </a:r>
            <a:r>
              <a:rPr lang="zh-CN" altLang="en-US" dirty="0"/>
              <a:t>，上海仅为</a:t>
            </a:r>
            <a:r>
              <a:rPr lang="en-US" altLang="zh-CN" dirty="0"/>
              <a:t>0.61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6343600"/>
      </p:ext>
    </p:extLst>
  </p:cSld>
  <p:clrMapOvr>
    <a:masterClrMapping/>
  </p:clrMapOvr>
  <p:transition advTm="4165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-1"/>
          <p:cNvSpPr/>
          <p:nvPr/>
        </p:nvSpPr>
        <p:spPr>
          <a:xfrm>
            <a:off x="7818120" y="5495544"/>
            <a:ext cx="2569464" cy="1362456"/>
          </a:xfrm>
          <a:prstGeom prst="triangle">
            <a:avLst/>
          </a:prstGeom>
          <a:solidFill>
            <a:srgbClr val="E3E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4" name="直角三角形-3"/>
          <p:cNvSpPr/>
          <p:nvPr/>
        </p:nvSpPr>
        <p:spPr>
          <a:xfrm rot="16200000">
            <a:off x="8872728" y="3538728"/>
            <a:ext cx="3319272" cy="3319272"/>
          </a:xfrm>
          <a:prstGeom prst="rtTriangle">
            <a:avLst/>
          </a:prstGeom>
          <a:solidFill>
            <a:srgbClr val="2C494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0" name="直角三角形-1"/>
          <p:cNvSpPr/>
          <p:nvPr/>
        </p:nvSpPr>
        <p:spPr>
          <a:xfrm rot="5400000">
            <a:off x="0" y="0"/>
            <a:ext cx="6858000" cy="6858000"/>
          </a:xfrm>
          <a:prstGeom prst="rtTriangle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2" name="矩形-9"/>
          <p:cNvSpPr/>
          <p:nvPr/>
        </p:nvSpPr>
        <p:spPr>
          <a:xfrm>
            <a:off x="7490337" y="765757"/>
            <a:ext cx="3907155" cy="1106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600" b="1" dirty="0">
                <a:solidFill>
                  <a:srgbClr val="515151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r>
              <a:rPr lang="en-US" altLang="zh-CN" sz="4000" b="1" dirty="0">
                <a:solidFill>
                  <a:srgbClr val="515151"/>
                </a:solidFill>
                <a:latin typeface="微软雅黑" panose="020B0503020204020204" charset="-122"/>
                <a:ea typeface="微软雅黑" panose="020B0503020204020204" charset="-122"/>
              </a:rPr>
              <a:t>Content</a:t>
            </a:r>
            <a:endParaRPr lang="zh-CN" altLang="en-US" sz="4000" b="1" dirty="0">
              <a:solidFill>
                <a:srgbClr val="51515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直角三角形-2"/>
          <p:cNvSpPr/>
          <p:nvPr/>
        </p:nvSpPr>
        <p:spPr>
          <a:xfrm rot="16200000">
            <a:off x="7173753" y="1304358"/>
            <a:ext cx="316584" cy="316584"/>
          </a:xfrm>
          <a:prstGeom prst="rtTriangle">
            <a:avLst/>
          </a:prstGeom>
          <a:solidFill>
            <a:srgbClr val="2C49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cxnSp>
        <p:nvCxnSpPr>
          <p:cNvPr id="15" name="直接连接符-4"/>
          <p:cNvCxnSpPr/>
          <p:nvPr>
            <p:custDataLst>
              <p:tags r:id="rId1"/>
            </p:custDataLst>
          </p:nvPr>
        </p:nvCxnSpPr>
        <p:spPr>
          <a:xfrm>
            <a:off x="6096000" y="2449496"/>
            <a:ext cx="0" cy="456138"/>
          </a:xfrm>
          <a:prstGeom prst="line">
            <a:avLst/>
          </a:prstGeom>
          <a:ln>
            <a:solidFill>
              <a:srgbClr val="08A6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-8">
            <a:hlinkClick r:id="rId15" action="ppaction://hlinksldjump"/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09325" y="2410299"/>
            <a:ext cx="3490011" cy="494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tIns="0" rIns="0" bIns="0"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背景介绍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-7">
            <a:hlinkClick r:id="rId15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5589164" y="2410299"/>
            <a:ext cx="398991" cy="428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b="1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</p:txBody>
      </p:sp>
      <p:sp>
        <p:nvSpPr>
          <p:cNvPr id="19" name="矩形-6">
            <a:hlinkClick r:id="rId15" action="ppaction://hlinksldjump"/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258769" y="3241884"/>
            <a:ext cx="3490011" cy="494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800" dirty="0">
                <a:solidFill>
                  <a:srgbClr val="515151"/>
                </a:solidFill>
                <a:latin typeface="微软雅黑" panose="020B0503020204020204" charset="-122"/>
                <a:ea typeface="微软雅黑" panose="020B0503020204020204" charset="-122"/>
              </a:rPr>
              <a:t>数据处理过程</a:t>
            </a:r>
            <a:endParaRPr lang="en-US" altLang="zh-CN" sz="2800" dirty="0">
              <a:solidFill>
                <a:srgbClr val="51515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-5">
            <a:hlinkClick r:id="rId15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4656157" y="3235327"/>
            <a:ext cx="401950" cy="454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b="1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</p:txBody>
      </p:sp>
      <p:sp>
        <p:nvSpPr>
          <p:cNvPr id="22" name="矩形-4">
            <a:hlinkClick r:id="rId15" action="ppaction://hlinksldjump"/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264609" y="4281246"/>
            <a:ext cx="3490011" cy="486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tIns="0" rIns="0" bIns="0"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可视化分析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-3">
            <a:hlinkClick r:id="rId15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3565555" y="4219279"/>
            <a:ext cx="712108" cy="477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b="1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25" name="矩形-2">
            <a:hlinkClick r:id="rId15" action="ppaction://hlinksldjump"/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253597" y="5244117"/>
            <a:ext cx="3490011" cy="494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tIns="0" rIns="0" bIns="0"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建模和结论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-1">
            <a:hlinkClick r:id="rId15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2622129" y="5205684"/>
            <a:ext cx="712108" cy="477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b="1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  <p:cxnSp>
        <p:nvCxnSpPr>
          <p:cNvPr id="29" name="直接连接符-3"/>
          <p:cNvCxnSpPr/>
          <p:nvPr>
            <p:custDataLst>
              <p:tags r:id="rId10"/>
            </p:custDataLst>
          </p:nvPr>
        </p:nvCxnSpPr>
        <p:spPr>
          <a:xfrm>
            <a:off x="5231789" y="3280424"/>
            <a:ext cx="0" cy="456138"/>
          </a:xfrm>
          <a:prstGeom prst="line">
            <a:avLst/>
          </a:prstGeom>
          <a:ln>
            <a:solidFill>
              <a:srgbClr val="08A6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-2"/>
          <p:cNvCxnSpPr/>
          <p:nvPr>
            <p:custDataLst>
              <p:tags r:id="rId11"/>
            </p:custDataLst>
          </p:nvPr>
        </p:nvCxnSpPr>
        <p:spPr>
          <a:xfrm>
            <a:off x="4248622" y="4281962"/>
            <a:ext cx="0" cy="456138"/>
          </a:xfrm>
          <a:prstGeom prst="line">
            <a:avLst/>
          </a:prstGeom>
          <a:ln>
            <a:solidFill>
              <a:srgbClr val="08A6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-1"/>
          <p:cNvCxnSpPr/>
          <p:nvPr>
            <p:custDataLst>
              <p:tags r:id="rId12"/>
            </p:custDataLst>
          </p:nvPr>
        </p:nvCxnSpPr>
        <p:spPr>
          <a:xfrm>
            <a:off x="3242978" y="5267475"/>
            <a:ext cx="0" cy="456138"/>
          </a:xfrm>
          <a:prstGeom prst="line">
            <a:avLst/>
          </a:prstGeom>
          <a:ln>
            <a:solidFill>
              <a:srgbClr val="08A6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908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10" grpId="0" bldLvl="0" animBg="1"/>
      <p:bldP spid="13" grpId="0" bldLvl="0" animBg="1"/>
      <p:bldP spid="16" grpId="0"/>
      <p:bldP spid="17" grpId="0" bldLvl="0" animBg="1"/>
      <p:bldP spid="19" grpId="0"/>
      <p:bldP spid="20" grpId="0" bldLvl="0" animBg="1"/>
      <p:bldP spid="22" grpId="0"/>
      <p:bldP spid="23" grpId="0" bldLvl="0" animBg="1"/>
      <p:bldP spid="25" grpId="0"/>
      <p:bldP spid="26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 flipV="1">
            <a:off x="903796" y="620183"/>
            <a:ext cx="10714380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 userDrawn="1"/>
        </p:nvGrpSpPr>
        <p:grpSpPr>
          <a:xfrm>
            <a:off x="375285" y="235585"/>
            <a:ext cx="375285" cy="384175"/>
            <a:chOff x="406574" y="236732"/>
            <a:chExt cx="612048" cy="593261"/>
          </a:xfrm>
        </p:grpSpPr>
        <p:sp>
          <p:nvSpPr>
            <p:cNvPr id="4" name="矩形 3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10" name="标题 1"/>
          <p:cNvSpPr txBox="1"/>
          <p:nvPr/>
        </p:nvSpPr>
        <p:spPr>
          <a:xfrm>
            <a:off x="860262" y="253638"/>
            <a:ext cx="3597667" cy="339763"/>
          </a:xfrm>
          <a:prstGeom prst="rect">
            <a:avLst/>
          </a:prstGeom>
        </p:spPr>
        <p:txBody>
          <a:bodyPr vert="horz" lIns="65027" tIns="32513" rIns="65027" bIns="32513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655" dirty="0">
                <a:sym typeface="微软雅黑" panose="020B0503020204020204" charset="-122"/>
              </a:rPr>
              <a:t>随机森林算法模型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3C9861A-EFDF-4683-A393-868DC2A886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3"/>
          <a:stretch/>
        </p:blipFill>
        <p:spPr>
          <a:xfrm>
            <a:off x="860262" y="1436456"/>
            <a:ext cx="4259136" cy="35436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5F5D7B7-7B9B-4726-A891-08556A67A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749" y="1365728"/>
            <a:ext cx="4869602" cy="349788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D3A7A85-90AD-4DC3-AE71-E7041E724AE9}"/>
              </a:ext>
            </a:extLst>
          </p:cNvPr>
          <p:cNvSpPr txBox="1"/>
          <p:nvPr/>
        </p:nvSpPr>
        <p:spPr>
          <a:xfrm>
            <a:off x="3936062" y="2350557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北京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2148A3F-3391-44AB-86C9-A8AB45FD23C9}"/>
              </a:ext>
            </a:extLst>
          </p:cNvPr>
          <p:cNvSpPr txBox="1"/>
          <p:nvPr/>
        </p:nvSpPr>
        <p:spPr>
          <a:xfrm>
            <a:off x="10496550" y="235055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上海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3946277-D51D-4126-A7D6-D6C5A7822629}"/>
              </a:ext>
            </a:extLst>
          </p:cNvPr>
          <p:cNvSpPr/>
          <p:nvPr/>
        </p:nvSpPr>
        <p:spPr>
          <a:xfrm>
            <a:off x="2659095" y="5421544"/>
            <a:ext cx="6608730" cy="10572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随机森林</a:t>
            </a:r>
            <a:r>
              <a:rPr lang="en-US" altLang="zh-CN" dirty="0"/>
              <a:t>R</a:t>
            </a:r>
            <a:r>
              <a:rPr lang="zh-CN" altLang="en-US" dirty="0"/>
              <a:t>方评估结果为北京</a:t>
            </a:r>
            <a:r>
              <a:rPr lang="en-US" altLang="zh-CN" dirty="0"/>
              <a:t>0.73</a:t>
            </a:r>
            <a:r>
              <a:rPr lang="zh-CN" altLang="en-US" dirty="0"/>
              <a:t>，上海为</a:t>
            </a:r>
            <a:r>
              <a:rPr lang="en-US" altLang="zh-CN" dirty="0"/>
              <a:t>0.78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随机森林算法在上海模型预测有显著优势，北京也略有优势，推荐使用。可以通过模型对租房价格进行预测。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2262696"/>
      </p:ext>
    </p:extLst>
  </p:cSld>
  <p:clrMapOvr>
    <a:masterClrMapping/>
  </p:clrMapOvr>
  <p:transition advTm="4165">
    <p:comb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 flipV="1">
            <a:off x="903796" y="620183"/>
            <a:ext cx="10714380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 userDrawn="1"/>
        </p:nvGrpSpPr>
        <p:grpSpPr>
          <a:xfrm>
            <a:off x="375285" y="235585"/>
            <a:ext cx="375285" cy="384175"/>
            <a:chOff x="406574" y="236732"/>
            <a:chExt cx="612048" cy="593261"/>
          </a:xfrm>
        </p:grpSpPr>
        <p:sp>
          <p:nvSpPr>
            <p:cNvPr id="4" name="矩形 3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10" name="标题 1"/>
          <p:cNvSpPr txBox="1"/>
          <p:nvPr/>
        </p:nvSpPr>
        <p:spPr>
          <a:xfrm>
            <a:off x="860262" y="253638"/>
            <a:ext cx="3597667" cy="339763"/>
          </a:xfrm>
          <a:prstGeom prst="rect">
            <a:avLst/>
          </a:prstGeom>
        </p:spPr>
        <p:txBody>
          <a:bodyPr vert="horz" lIns="65027" tIns="32513" rIns="65027" bIns="32513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655" dirty="0">
                <a:sym typeface="微软雅黑" panose="020B0503020204020204" charset="-122"/>
              </a:rPr>
              <a:t>结论建议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ADEA9D6-A61D-4798-BAE4-5771DB22295D}"/>
              </a:ext>
            </a:extLst>
          </p:cNvPr>
          <p:cNvSpPr/>
          <p:nvPr/>
        </p:nvSpPr>
        <p:spPr>
          <a:xfrm>
            <a:off x="3125390" y="1647828"/>
            <a:ext cx="6294835" cy="434693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北京上海总体租金情况相差不大，小户型居多，但在区域房源数量和房子面积方面有所不同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北京房屋在租数量较低，朝阳区房源多，存在大量高租金情况，在面积低的房屋上有优势，适合单人以及情侣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上海房源更多，租金平稳，跨度小，</a:t>
            </a:r>
            <a:r>
              <a:rPr lang="en-US" altLang="zh-CN" dirty="0"/>
              <a:t>70-90</a:t>
            </a:r>
            <a:r>
              <a:rPr lang="zh-CN" altLang="en-US" dirty="0"/>
              <a:t>平米房子更有优势，家庭成员如果较多，在上海租房更好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4108567"/>
      </p:ext>
    </p:extLst>
  </p:cSld>
  <p:clrMapOvr>
    <a:masterClrMapping/>
  </p:clrMapOvr>
  <p:transition advTm="4165">
    <p:comb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-2"/>
          <p:cNvSpPr/>
          <p:nvPr>
            <p:custDataLst>
              <p:tags r:id="rId1"/>
            </p:custDataLst>
          </p:nvPr>
        </p:nvSpPr>
        <p:spPr>
          <a:xfrm rot="10800000">
            <a:off x="1021080" y="-9285"/>
            <a:ext cx="2534920" cy="1271016"/>
          </a:xfrm>
          <a:prstGeom prst="triangle">
            <a:avLst/>
          </a:prstGeom>
          <a:solidFill>
            <a:srgbClr val="2C49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15151"/>
              </a:solidFill>
              <a:ea typeface="微软雅黑" panose="020B0503020204020204" charset="-122"/>
            </a:endParaRPr>
          </a:p>
        </p:txBody>
      </p:sp>
      <p:sp>
        <p:nvSpPr>
          <p:cNvPr id="9" name="等腰三角形-1"/>
          <p:cNvSpPr/>
          <p:nvPr>
            <p:custDataLst>
              <p:tags r:id="rId2"/>
            </p:custDataLst>
          </p:nvPr>
        </p:nvSpPr>
        <p:spPr>
          <a:xfrm>
            <a:off x="7818120" y="5495544"/>
            <a:ext cx="2569464" cy="1362456"/>
          </a:xfrm>
          <a:prstGeom prst="triangle">
            <a:avLst/>
          </a:prstGeom>
          <a:solidFill>
            <a:srgbClr val="E3E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1" name="文本框-1"/>
          <p:cNvSpPr txBox="1"/>
          <p:nvPr>
            <p:custDataLst>
              <p:tags r:id="rId3"/>
            </p:custDataLst>
          </p:nvPr>
        </p:nvSpPr>
        <p:spPr>
          <a:xfrm>
            <a:off x="5100065" y="3538728"/>
            <a:ext cx="19918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>
                <a:solidFill>
                  <a:srgbClr val="2C4947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</a:p>
        </p:txBody>
      </p:sp>
      <p:sp>
        <p:nvSpPr>
          <p:cNvPr id="12" name="矩形-3"/>
          <p:cNvSpPr/>
          <p:nvPr>
            <p:custDataLst>
              <p:tags r:id="rId4"/>
            </p:custDataLst>
          </p:nvPr>
        </p:nvSpPr>
        <p:spPr>
          <a:xfrm>
            <a:off x="3802327" y="2312452"/>
            <a:ext cx="4190571" cy="86177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5000" b="1" dirty="0">
                <a:solidFill>
                  <a:srgbClr val="2C4947"/>
                </a:solidFill>
                <a:latin typeface="微软雅黑" panose="020B0503020204020204" charset="-122"/>
                <a:ea typeface="微软雅黑" panose="020B0503020204020204" charset="-122"/>
              </a:rPr>
              <a:t>感谢您的观看</a:t>
            </a:r>
          </a:p>
        </p:txBody>
      </p:sp>
      <p:sp>
        <p:nvSpPr>
          <p:cNvPr id="13" name="直角三角形-2"/>
          <p:cNvSpPr/>
          <p:nvPr>
            <p:custDataLst>
              <p:tags r:id="rId5"/>
            </p:custDataLst>
          </p:nvPr>
        </p:nvSpPr>
        <p:spPr>
          <a:xfrm rot="16200000">
            <a:off x="8872728" y="3538728"/>
            <a:ext cx="3319272" cy="3319272"/>
          </a:xfrm>
          <a:prstGeom prst="rtTriangle">
            <a:avLst/>
          </a:prstGeom>
          <a:solidFill>
            <a:srgbClr val="2C494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16" name="直角三角形-1"/>
          <p:cNvSpPr/>
          <p:nvPr>
            <p:custDataLst>
              <p:tags r:id="rId6"/>
            </p:custDataLst>
          </p:nvPr>
        </p:nvSpPr>
        <p:spPr>
          <a:xfrm rot="5400000">
            <a:off x="1143" y="-9285"/>
            <a:ext cx="2832100" cy="2832100"/>
          </a:xfrm>
          <a:prstGeom prst="rtTriangle">
            <a:avLst/>
          </a:prstGeom>
          <a:solidFill>
            <a:srgbClr val="E3E7C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3089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9" grpId="0" bldLvl="0" animBg="1"/>
      <p:bldP spid="11" grpId="0"/>
      <p:bldP spid="12" grpId="0" bldLvl="0" animBg="1"/>
      <p:bldP spid="13" grpId="0" bldLvl="0" animBg="1"/>
      <p:bldP spid="1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-2"/>
          <p:cNvSpPr/>
          <p:nvPr>
            <p:custDataLst>
              <p:tags r:id="rId1"/>
            </p:custDataLst>
          </p:nvPr>
        </p:nvSpPr>
        <p:spPr>
          <a:xfrm rot="16200000">
            <a:off x="5324715" y="0"/>
            <a:ext cx="6867285" cy="686728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charset="-122"/>
            </a:endParaRPr>
          </a:p>
        </p:txBody>
      </p:sp>
      <p:sp>
        <p:nvSpPr>
          <p:cNvPr id="4" name="直角三角形-1"/>
          <p:cNvSpPr/>
          <p:nvPr>
            <p:custDataLst>
              <p:tags r:id="rId2"/>
            </p:custDataLst>
          </p:nvPr>
        </p:nvSpPr>
        <p:spPr>
          <a:xfrm rot="5400000">
            <a:off x="0" y="0"/>
            <a:ext cx="3375265" cy="3375265"/>
          </a:xfrm>
          <a:prstGeom prst="rtTriangle">
            <a:avLst/>
          </a:prstGeom>
          <a:solidFill>
            <a:srgbClr val="2C494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0" name="矩形-3"/>
          <p:cNvSpPr/>
          <p:nvPr>
            <p:custDataLst>
              <p:tags r:id="rId3"/>
            </p:custDataLst>
          </p:nvPr>
        </p:nvSpPr>
        <p:spPr>
          <a:xfrm>
            <a:off x="10414432" y="2688433"/>
            <a:ext cx="1122680" cy="1938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2000" b="1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</p:txBody>
      </p:sp>
      <p:sp>
        <p:nvSpPr>
          <p:cNvPr id="37" name="矩形-2"/>
          <p:cNvSpPr/>
          <p:nvPr>
            <p:custDataLst>
              <p:tags r:id="rId4"/>
            </p:custDataLst>
          </p:nvPr>
        </p:nvSpPr>
        <p:spPr>
          <a:xfrm>
            <a:off x="9710971" y="448322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None/>
            </a:pPr>
            <a:r>
              <a:rPr lang="zh-CN" altLang="en-US" sz="3200" dirty="0">
                <a:solidFill>
                  <a:srgbClr val="515151"/>
                </a:solidFill>
                <a:latin typeface="微软雅黑" panose="020B0503020204020204" charset="-122"/>
                <a:ea typeface="微软雅黑" panose="020B0503020204020204" charset="-122"/>
              </a:rPr>
              <a:t>背景介绍</a:t>
            </a:r>
            <a:endParaRPr lang="en-US" altLang="zh-CN" sz="3200" dirty="0">
              <a:solidFill>
                <a:srgbClr val="51515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矩形-1"/>
          <p:cNvSpPr/>
          <p:nvPr>
            <p:custDataLst>
              <p:tags r:id="rId5"/>
            </p:custDataLst>
          </p:nvPr>
        </p:nvSpPr>
        <p:spPr>
          <a:xfrm>
            <a:off x="6507912" y="5288709"/>
            <a:ext cx="5029200" cy="405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200" dirty="0">
                <a:solidFill>
                  <a:srgbClr val="51515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Background information</a:t>
            </a:r>
          </a:p>
        </p:txBody>
      </p:sp>
    </p:spTree>
  </p:cSld>
  <p:clrMapOvr>
    <a:masterClrMapping/>
  </p:clrMapOvr>
  <p:transition advTm="2995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20" grpId="0"/>
      <p:bldP spid="37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 flipV="1">
            <a:off x="903796" y="620183"/>
            <a:ext cx="10714380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 userDrawn="1"/>
        </p:nvGrpSpPr>
        <p:grpSpPr>
          <a:xfrm>
            <a:off x="375285" y="235585"/>
            <a:ext cx="375285" cy="384175"/>
            <a:chOff x="406574" y="236732"/>
            <a:chExt cx="612048" cy="593261"/>
          </a:xfrm>
        </p:grpSpPr>
        <p:sp>
          <p:nvSpPr>
            <p:cNvPr id="4" name="矩形 3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10" name="标题 1"/>
          <p:cNvSpPr txBox="1"/>
          <p:nvPr/>
        </p:nvSpPr>
        <p:spPr>
          <a:xfrm>
            <a:off x="860262" y="253638"/>
            <a:ext cx="3597667" cy="339763"/>
          </a:xfrm>
          <a:prstGeom prst="rect">
            <a:avLst/>
          </a:prstGeom>
        </p:spPr>
        <p:txBody>
          <a:bodyPr vert="horz" lIns="65027" tIns="32513" rIns="65027" bIns="32513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655" dirty="0">
                <a:sym typeface="微软雅黑" panose="020B0503020204020204" charset="-122"/>
              </a:rPr>
              <a:t>项目背景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892186" y="2741908"/>
            <a:ext cx="8737600" cy="895584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7" name="Arc 46"/>
          <p:cNvSpPr/>
          <p:nvPr/>
        </p:nvSpPr>
        <p:spPr>
          <a:xfrm rot="10800000" flipH="1" flipV="1">
            <a:off x="3529264" y="1121740"/>
            <a:ext cx="2566736" cy="2566739"/>
          </a:xfrm>
          <a:prstGeom prst="arc">
            <a:avLst>
              <a:gd name="adj1" fmla="val 10736977"/>
              <a:gd name="adj2" fmla="val 0"/>
            </a:avLst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9" name="Arc 48"/>
          <p:cNvSpPr/>
          <p:nvPr/>
        </p:nvSpPr>
        <p:spPr>
          <a:xfrm rot="10800000" flipH="1" flipV="1">
            <a:off x="6096000" y="1054833"/>
            <a:ext cx="2566736" cy="2566739"/>
          </a:xfrm>
          <a:prstGeom prst="arc">
            <a:avLst>
              <a:gd name="adj1" fmla="val 10736977"/>
              <a:gd name="adj2" fmla="val 0"/>
            </a:avLst>
          </a:prstGeom>
          <a:ln w="19050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4" name="Oval 23"/>
          <p:cNvSpPr/>
          <p:nvPr/>
        </p:nvSpPr>
        <p:spPr>
          <a:xfrm rot="8100000">
            <a:off x="3808557" y="1622753"/>
            <a:ext cx="2032000" cy="203200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229356" y="2081295"/>
            <a:ext cx="1607185" cy="1607185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6" name="Oval 35"/>
          <p:cNvSpPr/>
          <p:nvPr/>
        </p:nvSpPr>
        <p:spPr>
          <a:xfrm rot="8100000">
            <a:off x="6439799" y="1603378"/>
            <a:ext cx="2032000" cy="203200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6377814" y="2040319"/>
            <a:ext cx="1607185" cy="1607185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624839" y="4408281"/>
            <a:ext cx="9505950" cy="164968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85240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北京上海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defTabSz="1285240">
              <a:spcBef>
                <a:spcPct val="20000"/>
              </a:spcBef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    是中国经济实力最强的两座城市，对人才有很强的吸引力，人口流入多，导致了租金越来越贵，房子很难租的情况。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defTabSz="1285240">
              <a:spcBef>
                <a:spcPct val="20000"/>
              </a:spcBef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   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本项目截取了北京上海链家平台的租房情况数据，进行对比分析，最终给出了租房建议，并做出了预测模型，可通过相关参数预测房租。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advTm="6599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ldLvl="0" animBg="1"/>
      <p:bldP spid="47" grpId="0" bldLvl="0" animBg="1"/>
      <p:bldP spid="49" grpId="0" bldLvl="0" animBg="1"/>
      <p:bldP spid="24" grpId="0" bldLvl="0" animBg="1"/>
      <p:bldP spid="36" grpId="0" bldLvl="0" animBg="1"/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 flipV="1">
            <a:off x="903796" y="620183"/>
            <a:ext cx="10714380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 userDrawn="1"/>
        </p:nvGrpSpPr>
        <p:grpSpPr>
          <a:xfrm>
            <a:off x="375285" y="235585"/>
            <a:ext cx="375285" cy="384175"/>
            <a:chOff x="406574" y="236732"/>
            <a:chExt cx="612048" cy="593261"/>
          </a:xfrm>
        </p:grpSpPr>
        <p:sp>
          <p:nvSpPr>
            <p:cNvPr id="4" name="矩形 3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10" name="标题 1"/>
          <p:cNvSpPr txBox="1"/>
          <p:nvPr/>
        </p:nvSpPr>
        <p:spPr>
          <a:xfrm>
            <a:off x="860262" y="253638"/>
            <a:ext cx="3597667" cy="339763"/>
          </a:xfrm>
          <a:prstGeom prst="rect">
            <a:avLst/>
          </a:prstGeom>
        </p:spPr>
        <p:txBody>
          <a:bodyPr vert="horz" lIns="65027" tIns="32513" rIns="65027" bIns="32513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655" dirty="0">
                <a:sym typeface="微软雅黑" panose="020B0503020204020204" charset="-122"/>
              </a:rPr>
              <a:t>主体内容</a:t>
            </a:r>
          </a:p>
        </p:txBody>
      </p:sp>
      <p:sp>
        <p:nvSpPr>
          <p:cNvPr id="11" name="Freeform 5"/>
          <p:cNvSpPr/>
          <p:nvPr/>
        </p:nvSpPr>
        <p:spPr bwMode="auto">
          <a:xfrm>
            <a:off x="4686300" y="2834471"/>
            <a:ext cx="2978891" cy="3655059"/>
          </a:xfrm>
          <a:custGeom>
            <a:avLst/>
            <a:gdLst/>
            <a:ahLst/>
            <a:cxnLst>
              <a:cxn ang="0">
                <a:pos x="169" y="528"/>
              </a:cxn>
              <a:cxn ang="0">
                <a:pos x="121" y="430"/>
              </a:cxn>
              <a:cxn ang="0">
                <a:pos x="54" y="428"/>
              </a:cxn>
              <a:cxn ang="0">
                <a:pos x="46" y="390"/>
              </a:cxn>
              <a:cxn ang="0">
                <a:pos x="28" y="376"/>
              </a:cxn>
              <a:cxn ang="0">
                <a:pos x="42" y="366"/>
              </a:cxn>
              <a:cxn ang="0">
                <a:pos x="24" y="356"/>
              </a:cxn>
              <a:cxn ang="0">
                <a:pos x="19" y="332"/>
              </a:cxn>
              <a:cxn ang="0">
                <a:pos x="9" y="305"/>
              </a:cxn>
              <a:cxn ang="0">
                <a:pos x="49" y="233"/>
              </a:cxn>
              <a:cxn ang="0">
                <a:pos x="133" y="58"/>
              </a:cxn>
              <a:cxn ang="0">
                <a:pos x="404" y="174"/>
              </a:cxn>
              <a:cxn ang="0">
                <a:pos x="336" y="387"/>
              </a:cxn>
              <a:cxn ang="0">
                <a:pos x="347" y="534"/>
              </a:cxn>
              <a:cxn ang="0">
                <a:pos x="168" y="534"/>
              </a:cxn>
              <a:cxn ang="0">
                <a:pos x="169" y="528"/>
              </a:cxn>
            </a:cxnLst>
            <a:rect l="0" t="0" r="r" b="b"/>
            <a:pathLst>
              <a:path w="436" h="534">
                <a:moveTo>
                  <a:pt x="169" y="528"/>
                </a:moveTo>
                <a:cubicBezTo>
                  <a:pt x="169" y="528"/>
                  <a:pt x="171" y="428"/>
                  <a:pt x="121" y="430"/>
                </a:cubicBezTo>
                <a:cubicBezTo>
                  <a:pt x="71" y="432"/>
                  <a:pt x="66" y="446"/>
                  <a:pt x="54" y="428"/>
                </a:cubicBezTo>
                <a:cubicBezTo>
                  <a:pt x="42" y="409"/>
                  <a:pt x="54" y="398"/>
                  <a:pt x="46" y="390"/>
                </a:cubicBezTo>
                <a:cubicBezTo>
                  <a:pt x="46" y="390"/>
                  <a:pt x="28" y="384"/>
                  <a:pt x="28" y="376"/>
                </a:cubicBezTo>
                <a:cubicBezTo>
                  <a:pt x="28" y="368"/>
                  <a:pt x="42" y="366"/>
                  <a:pt x="42" y="366"/>
                </a:cubicBezTo>
                <a:cubicBezTo>
                  <a:pt x="42" y="366"/>
                  <a:pt x="24" y="365"/>
                  <a:pt x="24" y="356"/>
                </a:cubicBezTo>
                <a:cubicBezTo>
                  <a:pt x="23" y="348"/>
                  <a:pt x="33" y="338"/>
                  <a:pt x="19" y="332"/>
                </a:cubicBezTo>
                <a:cubicBezTo>
                  <a:pt x="5" y="326"/>
                  <a:pt x="0" y="320"/>
                  <a:pt x="9" y="305"/>
                </a:cubicBezTo>
                <a:cubicBezTo>
                  <a:pt x="18" y="290"/>
                  <a:pt x="52" y="251"/>
                  <a:pt x="49" y="233"/>
                </a:cubicBezTo>
                <a:cubicBezTo>
                  <a:pt x="46" y="216"/>
                  <a:pt x="29" y="117"/>
                  <a:pt x="133" y="58"/>
                </a:cubicBezTo>
                <a:cubicBezTo>
                  <a:pt x="238" y="0"/>
                  <a:pt x="372" y="49"/>
                  <a:pt x="404" y="174"/>
                </a:cubicBezTo>
                <a:cubicBezTo>
                  <a:pt x="436" y="300"/>
                  <a:pt x="336" y="387"/>
                  <a:pt x="336" y="387"/>
                </a:cubicBezTo>
                <a:cubicBezTo>
                  <a:pt x="336" y="387"/>
                  <a:pt x="302" y="480"/>
                  <a:pt x="347" y="534"/>
                </a:cubicBezTo>
                <a:cubicBezTo>
                  <a:pt x="168" y="534"/>
                  <a:pt x="168" y="534"/>
                  <a:pt x="168" y="534"/>
                </a:cubicBezTo>
                <a:lnTo>
                  <a:pt x="169" y="52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</a:ln>
        </p:spPr>
        <p:txBody>
          <a:bodyPr vert="horz" wrap="square" lIns="111595" tIns="55797" rIns="111595" bIns="55797" numCol="1" anchor="t" anchorCtr="0" compatLnSpc="1"/>
          <a:lstStyle/>
          <a:p>
            <a:endParaRPr lang="en-US" sz="1565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Freeform 95"/>
          <p:cNvSpPr/>
          <p:nvPr/>
        </p:nvSpPr>
        <p:spPr bwMode="auto">
          <a:xfrm>
            <a:off x="5154436" y="3357165"/>
            <a:ext cx="2169086" cy="1938870"/>
          </a:xfrm>
          <a:custGeom>
            <a:avLst/>
            <a:gdLst/>
            <a:ahLst/>
            <a:cxnLst>
              <a:cxn ang="0">
                <a:pos x="1586" y="533"/>
              </a:cxn>
              <a:cxn ang="0">
                <a:pos x="1180" y="215"/>
              </a:cxn>
              <a:cxn ang="0">
                <a:pos x="327" y="309"/>
              </a:cxn>
              <a:cxn ang="0">
                <a:pos x="446" y="934"/>
              </a:cxn>
              <a:cxn ang="0">
                <a:pos x="498" y="508"/>
              </a:cxn>
              <a:cxn ang="0">
                <a:pos x="264" y="643"/>
              </a:cxn>
              <a:cxn ang="0">
                <a:pos x="415" y="697"/>
              </a:cxn>
              <a:cxn ang="0">
                <a:pos x="434" y="741"/>
              </a:cxn>
              <a:cxn ang="0">
                <a:pos x="219" y="660"/>
              </a:cxn>
              <a:cxn ang="0">
                <a:pos x="466" y="438"/>
              </a:cxn>
              <a:cxn ang="0">
                <a:pos x="790" y="314"/>
              </a:cxn>
              <a:cxn ang="0">
                <a:pos x="1145" y="323"/>
              </a:cxn>
              <a:cxn ang="0">
                <a:pos x="1449" y="496"/>
              </a:cxn>
              <a:cxn ang="0">
                <a:pos x="1556" y="882"/>
              </a:cxn>
              <a:cxn ang="0">
                <a:pos x="1272" y="974"/>
              </a:cxn>
              <a:cxn ang="0">
                <a:pos x="807" y="1047"/>
              </a:cxn>
              <a:cxn ang="0">
                <a:pos x="717" y="974"/>
              </a:cxn>
              <a:cxn ang="0">
                <a:pos x="760" y="954"/>
              </a:cxn>
              <a:cxn ang="0">
                <a:pos x="942" y="931"/>
              </a:cxn>
              <a:cxn ang="0">
                <a:pos x="1454" y="953"/>
              </a:cxn>
              <a:cxn ang="0">
                <a:pos x="1460" y="727"/>
              </a:cxn>
              <a:cxn ang="0">
                <a:pos x="1415" y="530"/>
              </a:cxn>
              <a:cxn ang="0">
                <a:pos x="1076" y="644"/>
              </a:cxn>
              <a:cxn ang="0">
                <a:pos x="1264" y="785"/>
              </a:cxn>
              <a:cxn ang="0">
                <a:pos x="934" y="733"/>
              </a:cxn>
              <a:cxn ang="0">
                <a:pos x="762" y="698"/>
              </a:cxn>
              <a:cxn ang="0">
                <a:pos x="649" y="831"/>
              </a:cxn>
              <a:cxn ang="0">
                <a:pos x="467" y="1053"/>
              </a:cxn>
              <a:cxn ang="0">
                <a:pos x="817" y="1278"/>
              </a:cxn>
              <a:cxn ang="0">
                <a:pos x="1161" y="1148"/>
              </a:cxn>
              <a:cxn ang="0">
                <a:pos x="1107" y="1079"/>
              </a:cxn>
              <a:cxn ang="0">
                <a:pos x="1206" y="1132"/>
              </a:cxn>
              <a:cxn ang="0">
                <a:pos x="1176" y="1277"/>
              </a:cxn>
              <a:cxn ang="0">
                <a:pos x="837" y="1335"/>
              </a:cxn>
              <a:cxn ang="0">
                <a:pos x="1340" y="1413"/>
              </a:cxn>
              <a:cxn ang="0">
                <a:pos x="1704" y="806"/>
              </a:cxn>
            </a:cxnLst>
            <a:rect l="0" t="0" r="r" b="b"/>
            <a:pathLst>
              <a:path w="1711" h="1531">
                <a:moveTo>
                  <a:pt x="1704" y="806"/>
                </a:moveTo>
                <a:cubicBezTo>
                  <a:pt x="1698" y="609"/>
                  <a:pt x="1586" y="533"/>
                  <a:pt x="1586" y="533"/>
                </a:cubicBezTo>
                <a:cubicBezTo>
                  <a:pt x="1586" y="533"/>
                  <a:pt x="1573" y="438"/>
                  <a:pt x="1486" y="336"/>
                </a:cubicBezTo>
                <a:cubicBezTo>
                  <a:pt x="1352" y="188"/>
                  <a:pt x="1180" y="215"/>
                  <a:pt x="1180" y="215"/>
                </a:cubicBezTo>
                <a:cubicBezTo>
                  <a:pt x="959" y="0"/>
                  <a:pt x="732" y="165"/>
                  <a:pt x="732" y="165"/>
                </a:cubicBezTo>
                <a:cubicBezTo>
                  <a:pt x="417" y="62"/>
                  <a:pt x="327" y="309"/>
                  <a:pt x="327" y="309"/>
                </a:cubicBezTo>
                <a:cubicBezTo>
                  <a:pt x="147" y="328"/>
                  <a:pt x="0" y="540"/>
                  <a:pt x="132" y="766"/>
                </a:cubicBezTo>
                <a:cubicBezTo>
                  <a:pt x="233" y="940"/>
                  <a:pt x="382" y="942"/>
                  <a:pt x="446" y="934"/>
                </a:cubicBezTo>
                <a:cubicBezTo>
                  <a:pt x="466" y="879"/>
                  <a:pt x="511" y="818"/>
                  <a:pt x="608" y="791"/>
                </a:cubicBezTo>
                <a:cubicBezTo>
                  <a:pt x="609" y="782"/>
                  <a:pt x="621" y="597"/>
                  <a:pt x="498" y="508"/>
                </a:cubicBezTo>
                <a:cubicBezTo>
                  <a:pt x="424" y="455"/>
                  <a:pt x="342" y="468"/>
                  <a:pt x="297" y="503"/>
                </a:cubicBezTo>
                <a:cubicBezTo>
                  <a:pt x="254" y="536"/>
                  <a:pt x="242" y="587"/>
                  <a:pt x="264" y="643"/>
                </a:cubicBezTo>
                <a:cubicBezTo>
                  <a:pt x="275" y="671"/>
                  <a:pt x="292" y="690"/>
                  <a:pt x="316" y="700"/>
                </a:cubicBezTo>
                <a:cubicBezTo>
                  <a:pt x="361" y="719"/>
                  <a:pt x="415" y="697"/>
                  <a:pt x="415" y="697"/>
                </a:cubicBezTo>
                <a:cubicBezTo>
                  <a:pt x="427" y="692"/>
                  <a:pt x="441" y="697"/>
                  <a:pt x="447" y="710"/>
                </a:cubicBezTo>
                <a:cubicBezTo>
                  <a:pt x="452" y="722"/>
                  <a:pt x="446" y="736"/>
                  <a:pt x="434" y="741"/>
                </a:cubicBezTo>
                <a:cubicBezTo>
                  <a:pt x="431" y="742"/>
                  <a:pt x="361" y="771"/>
                  <a:pt x="297" y="744"/>
                </a:cubicBezTo>
                <a:cubicBezTo>
                  <a:pt x="262" y="730"/>
                  <a:pt x="235" y="701"/>
                  <a:pt x="219" y="660"/>
                </a:cubicBezTo>
                <a:cubicBezTo>
                  <a:pt x="189" y="584"/>
                  <a:pt x="208" y="511"/>
                  <a:pt x="268" y="465"/>
                </a:cubicBezTo>
                <a:cubicBezTo>
                  <a:pt x="323" y="422"/>
                  <a:pt x="398" y="413"/>
                  <a:pt x="466" y="438"/>
                </a:cubicBezTo>
                <a:cubicBezTo>
                  <a:pt x="478" y="387"/>
                  <a:pt x="518" y="319"/>
                  <a:pt x="614" y="296"/>
                </a:cubicBezTo>
                <a:cubicBezTo>
                  <a:pt x="707" y="274"/>
                  <a:pt x="762" y="295"/>
                  <a:pt x="790" y="314"/>
                </a:cubicBezTo>
                <a:cubicBezTo>
                  <a:pt x="824" y="270"/>
                  <a:pt x="893" y="217"/>
                  <a:pt x="992" y="233"/>
                </a:cubicBezTo>
                <a:cubicBezTo>
                  <a:pt x="1074" y="246"/>
                  <a:pt x="1121" y="289"/>
                  <a:pt x="1145" y="323"/>
                </a:cubicBezTo>
                <a:cubicBezTo>
                  <a:pt x="1168" y="355"/>
                  <a:pt x="1182" y="392"/>
                  <a:pt x="1185" y="426"/>
                </a:cubicBezTo>
                <a:cubicBezTo>
                  <a:pt x="1278" y="403"/>
                  <a:pt x="1386" y="432"/>
                  <a:pt x="1449" y="496"/>
                </a:cubicBezTo>
                <a:cubicBezTo>
                  <a:pt x="1501" y="549"/>
                  <a:pt x="1519" y="621"/>
                  <a:pt x="1500" y="699"/>
                </a:cubicBezTo>
                <a:cubicBezTo>
                  <a:pt x="1524" y="723"/>
                  <a:pt x="1570" y="782"/>
                  <a:pt x="1556" y="882"/>
                </a:cubicBezTo>
                <a:cubicBezTo>
                  <a:pt x="1549" y="935"/>
                  <a:pt x="1520" y="976"/>
                  <a:pt x="1474" y="997"/>
                </a:cubicBezTo>
                <a:cubicBezTo>
                  <a:pt x="1416" y="1024"/>
                  <a:pt x="1336" y="1015"/>
                  <a:pt x="1272" y="974"/>
                </a:cubicBezTo>
                <a:cubicBezTo>
                  <a:pt x="1180" y="916"/>
                  <a:pt x="1038" y="913"/>
                  <a:pt x="972" y="968"/>
                </a:cubicBezTo>
                <a:cubicBezTo>
                  <a:pt x="922" y="1010"/>
                  <a:pt x="863" y="1052"/>
                  <a:pt x="807" y="1047"/>
                </a:cubicBezTo>
                <a:cubicBezTo>
                  <a:pt x="803" y="1047"/>
                  <a:pt x="799" y="1046"/>
                  <a:pt x="794" y="1045"/>
                </a:cubicBezTo>
                <a:cubicBezTo>
                  <a:pt x="762" y="1038"/>
                  <a:pt x="735" y="1014"/>
                  <a:pt x="717" y="974"/>
                </a:cubicBezTo>
                <a:cubicBezTo>
                  <a:pt x="711" y="962"/>
                  <a:pt x="716" y="948"/>
                  <a:pt x="728" y="942"/>
                </a:cubicBezTo>
                <a:cubicBezTo>
                  <a:pt x="740" y="937"/>
                  <a:pt x="754" y="942"/>
                  <a:pt x="760" y="954"/>
                </a:cubicBezTo>
                <a:cubicBezTo>
                  <a:pt x="772" y="980"/>
                  <a:pt x="787" y="994"/>
                  <a:pt x="805" y="998"/>
                </a:cubicBezTo>
                <a:cubicBezTo>
                  <a:pt x="844" y="1007"/>
                  <a:pt x="902" y="964"/>
                  <a:pt x="942" y="931"/>
                </a:cubicBezTo>
                <a:cubicBezTo>
                  <a:pt x="1024" y="862"/>
                  <a:pt x="1187" y="864"/>
                  <a:pt x="1297" y="934"/>
                </a:cubicBezTo>
                <a:cubicBezTo>
                  <a:pt x="1348" y="966"/>
                  <a:pt x="1410" y="974"/>
                  <a:pt x="1454" y="953"/>
                </a:cubicBezTo>
                <a:cubicBezTo>
                  <a:pt x="1485" y="939"/>
                  <a:pt x="1504" y="912"/>
                  <a:pt x="1509" y="876"/>
                </a:cubicBezTo>
                <a:cubicBezTo>
                  <a:pt x="1523" y="774"/>
                  <a:pt x="1460" y="728"/>
                  <a:pt x="1460" y="727"/>
                </a:cubicBezTo>
                <a:cubicBezTo>
                  <a:pt x="1451" y="721"/>
                  <a:pt x="1448" y="711"/>
                  <a:pt x="1450" y="701"/>
                </a:cubicBezTo>
                <a:cubicBezTo>
                  <a:pt x="1470" y="633"/>
                  <a:pt x="1458" y="574"/>
                  <a:pt x="1415" y="530"/>
                </a:cubicBezTo>
                <a:cubicBezTo>
                  <a:pt x="1363" y="476"/>
                  <a:pt x="1272" y="453"/>
                  <a:pt x="1195" y="473"/>
                </a:cubicBezTo>
                <a:cubicBezTo>
                  <a:pt x="1093" y="499"/>
                  <a:pt x="1078" y="609"/>
                  <a:pt x="1076" y="644"/>
                </a:cubicBezTo>
                <a:cubicBezTo>
                  <a:pt x="1136" y="647"/>
                  <a:pt x="1204" y="674"/>
                  <a:pt x="1267" y="751"/>
                </a:cubicBezTo>
                <a:cubicBezTo>
                  <a:pt x="1275" y="762"/>
                  <a:pt x="1274" y="777"/>
                  <a:pt x="1264" y="785"/>
                </a:cubicBezTo>
                <a:cubicBezTo>
                  <a:pt x="1253" y="794"/>
                  <a:pt x="1238" y="792"/>
                  <a:pt x="1230" y="782"/>
                </a:cubicBezTo>
                <a:cubicBezTo>
                  <a:pt x="1095" y="617"/>
                  <a:pt x="941" y="728"/>
                  <a:pt x="934" y="733"/>
                </a:cubicBezTo>
                <a:cubicBezTo>
                  <a:pt x="925" y="740"/>
                  <a:pt x="912" y="739"/>
                  <a:pt x="904" y="732"/>
                </a:cubicBezTo>
                <a:cubicBezTo>
                  <a:pt x="902" y="730"/>
                  <a:pt x="845" y="681"/>
                  <a:pt x="762" y="698"/>
                </a:cubicBezTo>
                <a:cubicBezTo>
                  <a:pt x="683" y="714"/>
                  <a:pt x="669" y="810"/>
                  <a:pt x="669" y="811"/>
                </a:cubicBezTo>
                <a:cubicBezTo>
                  <a:pt x="667" y="821"/>
                  <a:pt x="659" y="829"/>
                  <a:pt x="649" y="831"/>
                </a:cubicBezTo>
                <a:cubicBezTo>
                  <a:pt x="466" y="864"/>
                  <a:pt x="476" y="1025"/>
                  <a:pt x="476" y="1032"/>
                </a:cubicBezTo>
                <a:cubicBezTo>
                  <a:pt x="477" y="1040"/>
                  <a:pt x="473" y="1048"/>
                  <a:pt x="467" y="1053"/>
                </a:cubicBezTo>
                <a:cubicBezTo>
                  <a:pt x="495" y="1292"/>
                  <a:pt x="815" y="1270"/>
                  <a:pt x="815" y="1270"/>
                </a:cubicBezTo>
                <a:cubicBezTo>
                  <a:pt x="816" y="1273"/>
                  <a:pt x="816" y="1276"/>
                  <a:pt x="817" y="1278"/>
                </a:cubicBezTo>
                <a:cubicBezTo>
                  <a:pt x="826" y="1282"/>
                  <a:pt x="1041" y="1363"/>
                  <a:pt x="1138" y="1248"/>
                </a:cubicBezTo>
                <a:cubicBezTo>
                  <a:pt x="1162" y="1208"/>
                  <a:pt x="1170" y="1174"/>
                  <a:pt x="1161" y="1148"/>
                </a:cubicBezTo>
                <a:cubicBezTo>
                  <a:pt x="1151" y="1120"/>
                  <a:pt x="1122" y="1110"/>
                  <a:pt x="1122" y="1110"/>
                </a:cubicBezTo>
                <a:cubicBezTo>
                  <a:pt x="1109" y="1106"/>
                  <a:pt x="1103" y="1092"/>
                  <a:pt x="1107" y="1079"/>
                </a:cubicBezTo>
                <a:cubicBezTo>
                  <a:pt x="1111" y="1067"/>
                  <a:pt x="1125" y="1060"/>
                  <a:pt x="1138" y="1064"/>
                </a:cubicBezTo>
                <a:cubicBezTo>
                  <a:pt x="1140" y="1065"/>
                  <a:pt x="1188" y="1082"/>
                  <a:pt x="1206" y="1132"/>
                </a:cubicBezTo>
                <a:cubicBezTo>
                  <a:pt x="1221" y="1172"/>
                  <a:pt x="1211" y="1220"/>
                  <a:pt x="1178" y="1274"/>
                </a:cubicBezTo>
                <a:cubicBezTo>
                  <a:pt x="1177" y="1275"/>
                  <a:pt x="1177" y="1276"/>
                  <a:pt x="1176" y="1277"/>
                </a:cubicBezTo>
                <a:cubicBezTo>
                  <a:pt x="1116" y="1350"/>
                  <a:pt x="1024" y="1363"/>
                  <a:pt x="946" y="1356"/>
                </a:cubicBezTo>
                <a:cubicBezTo>
                  <a:pt x="903" y="1353"/>
                  <a:pt x="864" y="1343"/>
                  <a:pt x="837" y="1335"/>
                </a:cubicBezTo>
                <a:cubicBezTo>
                  <a:pt x="893" y="1460"/>
                  <a:pt x="1019" y="1517"/>
                  <a:pt x="1153" y="1523"/>
                </a:cubicBezTo>
                <a:cubicBezTo>
                  <a:pt x="1310" y="1531"/>
                  <a:pt x="1340" y="1413"/>
                  <a:pt x="1340" y="1413"/>
                </a:cubicBezTo>
                <a:cubicBezTo>
                  <a:pt x="1551" y="1329"/>
                  <a:pt x="1506" y="1116"/>
                  <a:pt x="1506" y="1116"/>
                </a:cubicBezTo>
                <a:cubicBezTo>
                  <a:pt x="1594" y="1103"/>
                  <a:pt x="1711" y="1004"/>
                  <a:pt x="1704" y="80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</a:ln>
        </p:spPr>
        <p:txBody>
          <a:bodyPr vert="horz" wrap="square" lIns="111595" tIns="55797" rIns="111595" bIns="55797" numCol="1" anchor="t" anchorCtr="0" compatLnSpc="1"/>
          <a:lstStyle/>
          <a:p>
            <a:endParaRPr lang="en-US" sz="1565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717611" y="4622148"/>
            <a:ext cx="745250" cy="745041"/>
            <a:chOff x="4271225" y="1594106"/>
            <a:chExt cx="610649" cy="610478"/>
          </a:xfrm>
        </p:grpSpPr>
        <p:sp>
          <p:nvSpPr>
            <p:cNvPr id="21" name="Oval 20"/>
            <p:cNvSpPr/>
            <p:nvPr/>
          </p:nvSpPr>
          <p:spPr>
            <a:xfrm rot="16200000">
              <a:off x="4271311" y="1594020"/>
              <a:ext cx="610478" cy="61064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sz="1565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22" name="Freeform 5"/>
            <p:cNvSpPr>
              <a:spLocks noEditPoints="1"/>
            </p:cNvSpPr>
            <p:nvPr/>
          </p:nvSpPr>
          <p:spPr bwMode="auto">
            <a:xfrm>
              <a:off x="4399153" y="1689692"/>
              <a:ext cx="354794" cy="419304"/>
            </a:xfrm>
            <a:custGeom>
              <a:avLst/>
              <a:gdLst/>
              <a:ahLst/>
              <a:cxnLst>
                <a:cxn ang="0">
                  <a:pos x="250" y="250"/>
                </a:cxn>
                <a:cxn ang="0">
                  <a:pos x="125" y="296"/>
                </a:cxn>
                <a:cxn ang="0">
                  <a:pos x="0" y="250"/>
                </a:cxn>
                <a:cxn ang="0">
                  <a:pos x="66" y="210"/>
                </a:cxn>
                <a:cxn ang="0">
                  <a:pos x="79" y="219"/>
                </a:cxn>
                <a:cxn ang="0">
                  <a:pos x="70" y="232"/>
                </a:cxn>
                <a:cxn ang="0">
                  <a:pos x="23" y="251"/>
                </a:cxn>
                <a:cxn ang="0">
                  <a:pos x="125" y="273"/>
                </a:cxn>
                <a:cxn ang="0">
                  <a:pos x="228" y="250"/>
                </a:cxn>
                <a:cxn ang="0">
                  <a:pos x="180" y="232"/>
                </a:cxn>
                <a:cxn ang="0">
                  <a:pos x="171" y="219"/>
                </a:cxn>
                <a:cxn ang="0">
                  <a:pos x="184" y="210"/>
                </a:cxn>
                <a:cxn ang="0">
                  <a:pos x="250" y="250"/>
                </a:cxn>
                <a:cxn ang="0">
                  <a:pos x="80" y="182"/>
                </a:cxn>
                <a:cxn ang="0">
                  <a:pos x="91" y="182"/>
                </a:cxn>
                <a:cxn ang="0">
                  <a:pos x="91" y="250"/>
                </a:cxn>
                <a:cxn ang="0">
                  <a:pos x="102" y="262"/>
                </a:cxn>
                <a:cxn ang="0">
                  <a:pos x="148" y="262"/>
                </a:cxn>
                <a:cxn ang="0">
                  <a:pos x="159" y="250"/>
                </a:cxn>
                <a:cxn ang="0">
                  <a:pos x="159" y="182"/>
                </a:cxn>
                <a:cxn ang="0">
                  <a:pos x="171" y="182"/>
                </a:cxn>
                <a:cxn ang="0">
                  <a:pos x="182" y="171"/>
                </a:cxn>
                <a:cxn ang="0">
                  <a:pos x="182" y="102"/>
                </a:cxn>
                <a:cxn ang="0">
                  <a:pos x="157" y="82"/>
                </a:cxn>
                <a:cxn ang="0">
                  <a:pos x="125" y="80"/>
                </a:cxn>
                <a:cxn ang="0">
                  <a:pos x="93" y="82"/>
                </a:cxn>
                <a:cxn ang="0">
                  <a:pos x="68" y="102"/>
                </a:cxn>
                <a:cxn ang="0">
                  <a:pos x="68" y="171"/>
                </a:cxn>
                <a:cxn ang="0">
                  <a:pos x="80" y="182"/>
                </a:cxn>
                <a:cxn ang="0">
                  <a:pos x="125" y="68"/>
                </a:cxn>
                <a:cxn ang="0">
                  <a:pos x="159" y="34"/>
                </a:cxn>
                <a:cxn ang="0">
                  <a:pos x="125" y="0"/>
                </a:cxn>
                <a:cxn ang="0">
                  <a:pos x="91" y="34"/>
                </a:cxn>
                <a:cxn ang="0">
                  <a:pos x="125" y="68"/>
                </a:cxn>
                <a:cxn ang="0">
                  <a:pos x="125" y="68"/>
                </a:cxn>
                <a:cxn ang="0">
                  <a:pos x="125" y="68"/>
                </a:cxn>
              </a:cxnLst>
              <a:rect l="0" t="0" r="r" b="b"/>
              <a:pathLst>
                <a:path w="250" h="296">
                  <a:moveTo>
                    <a:pt x="250" y="250"/>
                  </a:moveTo>
                  <a:cubicBezTo>
                    <a:pt x="250" y="282"/>
                    <a:pt x="185" y="296"/>
                    <a:pt x="125" y="296"/>
                  </a:cubicBezTo>
                  <a:cubicBezTo>
                    <a:pt x="65" y="296"/>
                    <a:pt x="0" y="282"/>
                    <a:pt x="0" y="250"/>
                  </a:cubicBezTo>
                  <a:cubicBezTo>
                    <a:pt x="0" y="226"/>
                    <a:pt x="36" y="215"/>
                    <a:pt x="66" y="210"/>
                  </a:cubicBezTo>
                  <a:cubicBezTo>
                    <a:pt x="72" y="209"/>
                    <a:pt x="78" y="213"/>
                    <a:pt x="79" y="219"/>
                  </a:cubicBezTo>
                  <a:cubicBezTo>
                    <a:pt x="80" y="225"/>
                    <a:pt x="76" y="231"/>
                    <a:pt x="70" y="232"/>
                  </a:cubicBezTo>
                  <a:cubicBezTo>
                    <a:pt x="33" y="239"/>
                    <a:pt x="23" y="249"/>
                    <a:pt x="23" y="251"/>
                  </a:cubicBezTo>
                  <a:cubicBezTo>
                    <a:pt x="24" y="257"/>
                    <a:pt x="58" y="273"/>
                    <a:pt x="125" y="273"/>
                  </a:cubicBezTo>
                  <a:cubicBezTo>
                    <a:pt x="192" y="273"/>
                    <a:pt x="226" y="257"/>
                    <a:pt x="228" y="250"/>
                  </a:cubicBezTo>
                  <a:cubicBezTo>
                    <a:pt x="227" y="249"/>
                    <a:pt x="217" y="238"/>
                    <a:pt x="180" y="232"/>
                  </a:cubicBezTo>
                  <a:cubicBezTo>
                    <a:pt x="174" y="231"/>
                    <a:pt x="170" y="225"/>
                    <a:pt x="171" y="219"/>
                  </a:cubicBezTo>
                  <a:cubicBezTo>
                    <a:pt x="172" y="213"/>
                    <a:pt x="178" y="209"/>
                    <a:pt x="184" y="210"/>
                  </a:cubicBezTo>
                  <a:cubicBezTo>
                    <a:pt x="214" y="215"/>
                    <a:pt x="250" y="226"/>
                    <a:pt x="250" y="250"/>
                  </a:cubicBezTo>
                  <a:close/>
                  <a:moveTo>
                    <a:pt x="80" y="182"/>
                  </a:moveTo>
                  <a:cubicBezTo>
                    <a:pt x="91" y="182"/>
                    <a:pt x="91" y="182"/>
                    <a:pt x="91" y="182"/>
                  </a:cubicBezTo>
                  <a:cubicBezTo>
                    <a:pt x="91" y="250"/>
                    <a:pt x="91" y="250"/>
                    <a:pt x="91" y="250"/>
                  </a:cubicBezTo>
                  <a:cubicBezTo>
                    <a:pt x="91" y="257"/>
                    <a:pt x="96" y="262"/>
                    <a:pt x="102" y="262"/>
                  </a:cubicBezTo>
                  <a:cubicBezTo>
                    <a:pt x="148" y="262"/>
                    <a:pt x="148" y="262"/>
                    <a:pt x="148" y="262"/>
                  </a:cubicBezTo>
                  <a:cubicBezTo>
                    <a:pt x="154" y="262"/>
                    <a:pt x="159" y="257"/>
                    <a:pt x="159" y="250"/>
                  </a:cubicBezTo>
                  <a:cubicBezTo>
                    <a:pt x="159" y="182"/>
                    <a:pt x="159" y="182"/>
                    <a:pt x="159" y="182"/>
                  </a:cubicBezTo>
                  <a:cubicBezTo>
                    <a:pt x="171" y="182"/>
                    <a:pt x="171" y="182"/>
                    <a:pt x="171" y="182"/>
                  </a:cubicBezTo>
                  <a:cubicBezTo>
                    <a:pt x="177" y="182"/>
                    <a:pt x="182" y="177"/>
                    <a:pt x="182" y="171"/>
                  </a:cubicBezTo>
                  <a:cubicBezTo>
                    <a:pt x="182" y="102"/>
                    <a:pt x="182" y="102"/>
                    <a:pt x="182" y="102"/>
                  </a:cubicBezTo>
                  <a:cubicBezTo>
                    <a:pt x="182" y="97"/>
                    <a:pt x="173" y="84"/>
                    <a:pt x="157" y="82"/>
                  </a:cubicBezTo>
                  <a:cubicBezTo>
                    <a:pt x="150" y="81"/>
                    <a:pt x="138" y="80"/>
                    <a:pt x="125" y="80"/>
                  </a:cubicBezTo>
                  <a:cubicBezTo>
                    <a:pt x="112" y="80"/>
                    <a:pt x="100" y="81"/>
                    <a:pt x="93" y="82"/>
                  </a:cubicBezTo>
                  <a:cubicBezTo>
                    <a:pt x="77" y="84"/>
                    <a:pt x="68" y="97"/>
                    <a:pt x="68" y="102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68" y="177"/>
                    <a:pt x="73" y="182"/>
                    <a:pt x="80" y="182"/>
                  </a:cubicBezTo>
                  <a:close/>
                  <a:moveTo>
                    <a:pt x="125" y="68"/>
                  </a:moveTo>
                  <a:cubicBezTo>
                    <a:pt x="144" y="68"/>
                    <a:pt x="159" y="53"/>
                    <a:pt x="159" y="34"/>
                  </a:cubicBezTo>
                  <a:cubicBezTo>
                    <a:pt x="159" y="15"/>
                    <a:pt x="144" y="0"/>
                    <a:pt x="125" y="0"/>
                  </a:cubicBezTo>
                  <a:cubicBezTo>
                    <a:pt x="106" y="0"/>
                    <a:pt x="91" y="15"/>
                    <a:pt x="91" y="34"/>
                  </a:cubicBezTo>
                  <a:cubicBezTo>
                    <a:pt x="91" y="53"/>
                    <a:pt x="106" y="68"/>
                    <a:pt x="125" y="68"/>
                  </a:cubicBezTo>
                  <a:close/>
                  <a:moveTo>
                    <a:pt x="125" y="68"/>
                  </a:moveTo>
                  <a:cubicBezTo>
                    <a:pt x="125" y="68"/>
                    <a:pt x="125" y="68"/>
                    <a:pt x="125" y="68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11595" tIns="55797" rIns="111595" bIns="55797" numCol="1" anchor="t" anchorCtr="0" compatLnSpc="1"/>
            <a:lstStyle/>
            <a:p>
              <a:endParaRPr lang="en-US" sz="1565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13" name="Group 7"/>
          <p:cNvGrpSpPr/>
          <p:nvPr/>
        </p:nvGrpSpPr>
        <p:grpSpPr>
          <a:xfrm>
            <a:off x="7665191" y="3306805"/>
            <a:ext cx="745250" cy="745041"/>
            <a:chOff x="4975746" y="3427120"/>
            <a:chExt cx="610649" cy="610478"/>
          </a:xfrm>
        </p:grpSpPr>
        <p:sp>
          <p:nvSpPr>
            <p:cNvPr id="14" name="Oval 8"/>
            <p:cNvSpPr/>
            <p:nvPr/>
          </p:nvSpPr>
          <p:spPr>
            <a:xfrm rot="5400000" flipV="1">
              <a:off x="4975832" y="3427034"/>
              <a:ext cx="610478" cy="610649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sz="1565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grpSp>
          <p:nvGrpSpPr>
            <p:cNvPr id="15" name="Group 36"/>
            <p:cNvGrpSpPr/>
            <p:nvPr/>
          </p:nvGrpSpPr>
          <p:grpSpPr>
            <a:xfrm>
              <a:off x="5141466" y="3609936"/>
              <a:ext cx="279210" cy="244844"/>
              <a:chOff x="6365875" y="1458913"/>
              <a:chExt cx="619125" cy="542925"/>
            </a:xfrm>
            <a:solidFill>
              <a:schemeClr val="accent4"/>
            </a:solidFill>
          </p:grpSpPr>
          <p:sp>
            <p:nvSpPr>
              <p:cNvPr id="16" name="Freeform 43"/>
              <p:cNvSpPr>
                <a:spLocks noEditPoints="1"/>
              </p:cNvSpPr>
              <p:nvPr/>
            </p:nvSpPr>
            <p:spPr bwMode="auto">
              <a:xfrm>
                <a:off x="6365875" y="1846263"/>
                <a:ext cx="619125" cy="1555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5" y="48"/>
                  </a:cxn>
                  <a:cxn ang="0">
                    <a:pos x="390" y="0"/>
                  </a:cxn>
                  <a:cxn ang="0">
                    <a:pos x="390" y="48"/>
                  </a:cxn>
                  <a:cxn ang="0">
                    <a:pos x="195" y="98"/>
                  </a:cxn>
                  <a:cxn ang="0">
                    <a:pos x="0" y="4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90" h="98">
                    <a:moveTo>
                      <a:pt x="0" y="0"/>
                    </a:moveTo>
                    <a:lnTo>
                      <a:pt x="195" y="48"/>
                    </a:lnTo>
                    <a:lnTo>
                      <a:pt x="390" y="0"/>
                    </a:lnTo>
                    <a:lnTo>
                      <a:pt x="390" y="48"/>
                    </a:lnTo>
                    <a:lnTo>
                      <a:pt x="195" y="98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11595" tIns="55797" rIns="111595" bIns="55797" numCol="1" anchor="t" anchorCtr="0" compatLnSpc="1"/>
              <a:lstStyle/>
              <a:p>
                <a:endParaRPr lang="en-US" sz="1565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17" name="Freeform 44"/>
              <p:cNvSpPr>
                <a:spLocks noEditPoints="1"/>
              </p:cNvSpPr>
              <p:nvPr/>
            </p:nvSpPr>
            <p:spPr bwMode="auto">
              <a:xfrm>
                <a:off x="6365875" y="1846263"/>
                <a:ext cx="619125" cy="1555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5" y="48"/>
                  </a:cxn>
                  <a:cxn ang="0">
                    <a:pos x="390" y="0"/>
                  </a:cxn>
                  <a:cxn ang="0">
                    <a:pos x="390" y="48"/>
                  </a:cxn>
                  <a:cxn ang="0">
                    <a:pos x="195" y="98"/>
                  </a:cxn>
                  <a:cxn ang="0">
                    <a:pos x="0" y="4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90" h="98">
                    <a:moveTo>
                      <a:pt x="0" y="0"/>
                    </a:moveTo>
                    <a:lnTo>
                      <a:pt x="195" y="48"/>
                    </a:lnTo>
                    <a:lnTo>
                      <a:pt x="390" y="0"/>
                    </a:lnTo>
                    <a:lnTo>
                      <a:pt x="390" y="48"/>
                    </a:lnTo>
                    <a:lnTo>
                      <a:pt x="195" y="98"/>
                    </a:lnTo>
                    <a:lnTo>
                      <a:pt x="0" y="48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111595" tIns="55797" rIns="111595" bIns="55797" numCol="1" anchor="t" anchorCtr="0" compatLnSpc="1"/>
              <a:lstStyle/>
              <a:p>
                <a:endParaRPr lang="en-US" sz="1565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18" name="Freeform 45"/>
              <p:cNvSpPr>
                <a:spLocks noEditPoints="1"/>
              </p:cNvSpPr>
              <p:nvPr/>
            </p:nvSpPr>
            <p:spPr bwMode="auto">
              <a:xfrm>
                <a:off x="6365875" y="1692276"/>
                <a:ext cx="619125" cy="1539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5" y="48"/>
                  </a:cxn>
                  <a:cxn ang="0">
                    <a:pos x="390" y="0"/>
                  </a:cxn>
                  <a:cxn ang="0">
                    <a:pos x="390" y="48"/>
                  </a:cxn>
                  <a:cxn ang="0">
                    <a:pos x="195" y="97"/>
                  </a:cxn>
                  <a:cxn ang="0">
                    <a:pos x="0" y="4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90" h="97">
                    <a:moveTo>
                      <a:pt x="0" y="0"/>
                    </a:moveTo>
                    <a:lnTo>
                      <a:pt x="195" y="48"/>
                    </a:lnTo>
                    <a:lnTo>
                      <a:pt x="390" y="0"/>
                    </a:lnTo>
                    <a:lnTo>
                      <a:pt x="390" y="48"/>
                    </a:lnTo>
                    <a:lnTo>
                      <a:pt x="195" y="97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11595" tIns="55797" rIns="111595" bIns="55797" numCol="1" anchor="t" anchorCtr="0" compatLnSpc="1"/>
              <a:lstStyle/>
              <a:p>
                <a:endParaRPr lang="en-US" sz="1565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19" name="Freeform 46"/>
              <p:cNvSpPr>
                <a:spLocks noEditPoints="1"/>
              </p:cNvSpPr>
              <p:nvPr/>
            </p:nvSpPr>
            <p:spPr bwMode="auto">
              <a:xfrm>
                <a:off x="6365875" y="1692276"/>
                <a:ext cx="619125" cy="1539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5" y="48"/>
                  </a:cxn>
                  <a:cxn ang="0">
                    <a:pos x="390" y="0"/>
                  </a:cxn>
                  <a:cxn ang="0">
                    <a:pos x="390" y="48"/>
                  </a:cxn>
                  <a:cxn ang="0">
                    <a:pos x="195" y="97"/>
                  </a:cxn>
                  <a:cxn ang="0">
                    <a:pos x="0" y="4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90" h="97">
                    <a:moveTo>
                      <a:pt x="0" y="0"/>
                    </a:moveTo>
                    <a:lnTo>
                      <a:pt x="195" y="48"/>
                    </a:lnTo>
                    <a:lnTo>
                      <a:pt x="390" y="0"/>
                    </a:lnTo>
                    <a:lnTo>
                      <a:pt x="390" y="48"/>
                    </a:lnTo>
                    <a:lnTo>
                      <a:pt x="195" y="97"/>
                    </a:lnTo>
                    <a:lnTo>
                      <a:pt x="0" y="48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111595" tIns="55797" rIns="111595" bIns="55797" numCol="1" anchor="t" anchorCtr="0" compatLnSpc="1"/>
              <a:lstStyle/>
              <a:p>
                <a:endParaRPr lang="en-US" sz="1565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23" name="Freeform 47"/>
              <p:cNvSpPr>
                <a:spLocks noEditPoints="1"/>
              </p:cNvSpPr>
              <p:nvPr/>
            </p:nvSpPr>
            <p:spPr bwMode="auto">
              <a:xfrm>
                <a:off x="6365875" y="1458913"/>
                <a:ext cx="619125" cy="233363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195" y="0"/>
                  </a:cxn>
                  <a:cxn ang="0">
                    <a:pos x="390" y="48"/>
                  </a:cxn>
                  <a:cxn ang="0">
                    <a:pos x="390" y="96"/>
                  </a:cxn>
                  <a:cxn ang="0">
                    <a:pos x="195" y="147"/>
                  </a:cxn>
                  <a:cxn ang="0">
                    <a:pos x="0" y="96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0" y="48"/>
                  </a:cxn>
                </a:cxnLst>
                <a:rect l="0" t="0" r="r" b="b"/>
                <a:pathLst>
                  <a:path w="390" h="147">
                    <a:moveTo>
                      <a:pt x="0" y="48"/>
                    </a:moveTo>
                    <a:lnTo>
                      <a:pt x="195" y="0"/>
                    </a:lnTo>
                    <a:lnTo>
                      <a:pt x="390" y="48"/>
                    </a:lnTo>
                    <a:lnTo>
                      <a:pt x="390" y="96"/>
                    </a:lnTo>
                    <a:lnTo>
                      <a:pt x="195" y="147"/>
                    </a:lnTo>
                    <a:lnTo>
                      <a:pt x="0" y="96"/>
                    </a:lnTo>
                    <a:lnTo>
                      <a:pt x="0" y="48"/>
                    </a:lnTo>
                    <a:close/>
                    <a:moveTo>
                      <a:pt x="0" y="48"/>
                    </a:moveTo>
                    <a:lnTo>
                      <a:pt x="0" y="4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11595" tIns="55797" rIns="111595" bIns="55797" numCol="1" anchor="t" anchorCtr="0" compatLnSpc="1"/>
              <a:lstStyle/>
              <a:p>
                <a:endParaRPr lang="en-US" sz="1565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24" name="Freeform 48"/>
              <p:cNvSpPr>
                <a:spLocks noEditPoints="1"/>
              </p:cNvSpPr>
              <p:nvPr/>
            </p:nvSpPr>
            <p:spPr bwMode="auto">
              <a:xfrm>
                <a:off x="6365875" y="1458913"/>
                <a:ext cx="619125" cy="233363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195" y="0"/>
                  </a:cxn>
                  <a:cxn ang="0">
                    <a:pos x="390" y="48"/>
                  </a:cxn>
                  <a:cxn ang="0">
                    <a:pos x="390" y="96"/>
                  </a:cxn>
                  <a:cxn ang="0">
                    <a:pos x="195" y="147"/>
                  </a:cxn>
                  <a:cxn ang="0">
                    <a:pos x="0" y="96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0" y="48"/>
                  </a:cxn>
                </a:cxnLst>
                <a:rect l="0" t="0" r="r" b="b"/>
                <a:pathLst>
                  <a:path w="390" h="147">
                    <a:moveTo>
                      <a:pt x="0" y="48"/>
                    </a:moveTo>
                    <a:lnTo>
                      <a:pt x="195" y="0"/>
                    </a:lnTo>
                    <a:lnTo>
                      <a:pt x="390" y="48"/>
                    </a:lnTo>
                    <a:lnTo>
                      <a:pt x="390" y="96"/>
                    </a:lnTo>
                    <a:lnTo>
                      <a:pt x="195" y="147"/>
                    </a:lnTo>
                    <a:lnTo>
                      <a:pt x="0" y="96"/>
                    </a:lnTo>
                    <a:lnTo>
                      <a:pt x="0" y="48"/>
                    </a:lnTo>
                    <a:moveTo>
                      <a:pt x="0" y="48"/>
                    </a:moveTo>
                    <a:lnTo>
                      <a:pt x="0" y="48"/>
                    </a:ln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111595" tIns="55797" rIns="111595" bIns="55797" numCol="1" anchor="t" anchorCtr="0" compatLnSpc="1"/>
              <a:lstStyle/>
              <a:p>
                <a:endParaRPr lang="en-US" sz="1565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</p:grpSp>
      <p:grpSp>
        <p:nvGrpSpPr>
          <p:cNvPr id="25" name="Group 16"/>
          <p:cNvGrpSpPr/>
          <p:nvPr/>
        </p:nvGrpSpPr>
        <p:grpSpPr>
          <a:xfrm>
            <a:off x="3718829" y="3877107"/>
            <a:ext cx="745250" cy="745041"/>
            <a:chOff x="3576522" y="3427120"/>
            <a:chExt cx="610649" cy="610478"/>
          </a:xfrm>
        </p:grpSpPr>
        <p:sp>
          <p:nvSpPr>
            <p:cNvPr id="26" name="Oval 17"/>
            <p:cNvSpPr/>
            <p:nvPr/>
          </p:nvSpPr>
          <p:spPr>
            <a:xfrm rot="5400000" flipV="1">
              <a:off x="3576608" y="3427034"/>
              <a:ext cx="610478" cy="610649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sz="1565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27" name="Freeform 101"/>
            <p:cNvSpPr>
              <a:spLocks noEditPoints="1"/>
            </p:cNvSpPr>
            <p:nvPr/>
          </p:nvSpPr>
          <p:spPr bwMode="auto">
            <a:xfrm>
              <a:off x="3692794" y="3607082"/>
              <a:ext cx="378106" cy="250552"/>
            </a:xfrm>
            <a:custGeom>
              <a:avLst/>
              <a:gdLst/>
              <a:ahLst/>
              <a:cxnLst>
                <a:cxn ang="0">
                  <a:pos x="77" y="43"/>
                </a:cxn>
                <a:cxn ang="0">
                  <a:pos x="77" y="47"/>
                </a:cxn>
                <a:cxn ang="0">
                  <a:pos x="70" y="51"/>
                </a:cxn>
                <a:cxn ang="0">
                  <a:pos x="6" y="51"/>
                </a:cxn>
                <a:cxn ang="0">
                  <a:pos x="0" y="47"/>
                </a:cxn>
                <a:cxn ang="0">
                  <a:pos x="0" y="43"/>
                </a:cxn>
                <a:cxn ang="0">
                  <a:pos x="6" y="43"/>
                </a:cxn>
                <a:cxn ang="0">
                  <a:pos x="70" y="43"/>
                </a:cxn>
                <a:cxn ang="0">
                  <a:pos x="77" y="43"/>
                </a:cxn>
                <a:cxn ang="0">
                  <a:pos x="10" y="34"/>
                </a:cxn>
                <a:cxn ang="0">
                  <a:pos x="10" y="6"/>
                </a:cxn>
                <a:cxn ang="0">
                  <a:pos x="16" y="0"/>
                </a:cxn>
                <a:cxn ang="0">
                  <a:pos x="60" y="0"/>
                </a:cxn>
                <a:cxn ang="0">
                  <a:pos x="67" y="6"/>
                </a:cxn>
                <a:cxn ang="0">
                  <a:pos x="67" y="34"/>
                </a:cxn>
                <a:cxn ang="0">
                  <a:pos x="60" y="41"/>
                </a:cxn>
                <a:cxn ang="0">
                  <a:pos x="16" y="41"/>
                </a:cxn>
                <a:cxn ang="0">
                  <a:pos x="10" y="34"/>
                </a:cxn>
                <a:cxn ang="0">
                  <a:pos x="15" y="34"/>
                </a:cxn>
                <a:cxn ang="0">
                  <a:pos x="16" y="36"/>
                </a:cxn>
                <a:cxn ang="0">
                  <a:pos x="60" y="36"/>
                </a:cxn>
                <a:cxn ang="0">
                  <a:pos x="61" y="34"/>
                </a:cxn>
                <a:cxn ang="0">
                  <a:pos x="61" y="6"/>
                </a:cxn>
                <a:cxn ang="0">
                  <a:pos x="60" y="5"/>
                </a:cxn>
                <a:cxn ang="0">
                  <a:pos x="16" y="5"/>
                </a:cxn>
                <a:cxn ang="0">
                  <a:pos x="15" y="6"/>
                </a:cxn>
                <a:cxn ang="0">
                  <a:pos x="15" y="34"/>
                </a:cxn>
                <a:cxn ang="0">
                  <a:pos x="42" y="47"/>
                </a:cxn>
                <a:cxn ang="0">
                  <a:pos x="42" y="46"/>
                </a:cxn>
                <a:cxn ang="0">
                  <a:pos x="35" y="46"/>
                </a:cxn>
                <a:cxn ang="0">
                  <a:pos x="34" y="47"/>
                </a:cxn>
                <a:cxn ang="0">
                  <a:pos x="35" y="47"/>
                </a:cxn>
                <a:cxn ang="0">
                  <a:pos x="42" y="47"/>
                </a:cxn>
                <a:cxn ang="0">
                  <a:pos x="42" y="47"/>
                </a:cxn>
              </a:cxnLst>
              <a:rect l="0" t="0" r="r" b="b"/>
              <a:pathLst>
                <a:path w="77" h="51">
                  <a:moveTo>
                    <a:pt x="77" y="43"/>
                  </a:moveTo>
                  <a:cubicBezTo>
                    <a:pt x="77" y="47"/>
                    <a:pt x="77" y="47"/>
                    <a:pt x="77" y="47"/>
                  </a:cubicBezTo>
                  <a:cubicBezTo>
                    <a:pt x="77" y="49"/>
                    <a:pt x="74" y="51"/>
                    <a:pt x="70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49"/>
                    <a:pt x="0" y="4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70" y="43"/>
                    <a:pt x="70" y="43"/>
                    <a:pt x="70" y="43"/>
                  </a:cubicBezTo>
                  <a:lnTo>
                    <a:pt x="77" y="43"/>
                  </a:lnTo>
                  <a:close/>
                  <a:moveTo>
                    <a:pt x="10" y="34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2"/>
                    <a:pt x="13" y="0"/>
                    <a:pt x="16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7" y="2"/>
                    <a:pt x="67" y="6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38"/>
                    <a:pt x="64" y="41"/>
                    <a:pt x="60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3" y="41"/>
                    <a:pt x="10" y="38"/>
                    <a:pt x="10" y="34"/>
                  </a:cubicBezTo>
                  <a:close/>
                  <a:moveTo>
                    <a:pt x="15" y="34"/>
                  </a:moveTo>
                  <a:cubicBezTo>
                    <a:pt x="15" y="35"/>
                    <a:pt x="16" y="36"/>
                    <a:pt x="16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6"/>
                    <a:pt x="61" y="35"/>
                    <a:pt x="61" y="3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5"/>
                    <a:pt x="61" y="5"/>
                    <a:pt x="6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5"/>
                    <a:pt x="15" y="6"/>
                  </a:cubicBezTo>
                  <a:lnTo>
                    <a:pt x="15" y="34"/>
                  </a:lnTo>
                  <a:close/>
                  <a:moveTo>
                    <a:pt x="42" y="47"/>
                  </a:moveTo>
                  <a:cubicBezTo>
                    <a:pt x="42" y="46"/>
                    <a:pt x="42" y="46"/>
                    <a:pt x="42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6"/>
                    <a:pt x="34" y="46"/>
                    <a:pt x="34" y="47"/>
                  </a:cubicBezTo>
                  <a:cubicBezTo>
                    <a:pt x="34" y="47"/>
                    <a:pt x="35" y="47"/>
                    <a:pt x="35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7"/>
                    <a:pt x="42" y="47"/>
                    <a:pt x="42" y="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11595" tIns="55797" rIns="111595" bIns="55797" numCol="1" anchor="t" anchorCtr="0" compatLnSpc="1"/>
            <a:lstStyle/>
            <a:p>
              <a:endParaRPr lang="en-US" sz="1565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28" name="Group 22"/>
          <p:cNvGrpSpPr/>
          <p:nvPr/>
        </p:nvGrpSpPr>
        <p:grpSpPr>
          <a:xfrm>
            <a:off x="4464080" y="2805383"/>
            <a:ext cx="745250" cy="745041"/>
            <a:chOff x="3576522" y="1830057"/>
            <a:chExt cx="610649" cy="610478"/>
          </a:xfrm>
        </p:grpSpPr>
        <p:sp>
          <p:nvSpPr>
            <p:cNvPr id="29" name="Oval 23"/>
            <p:cNvSpPr/>
            <p:nvPr/>
          </p:nvSpPr>
          <p:spPr>
            <a:xfrm rot="16200000">
              <a:off x="3576608" y="1829971"/>
              <a:ext cx="610478" cy="61064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sz="1565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0" name="Freeform 66"/>
            <p:cNvSpPr>
              <a:spLocks noEditPoints="1"/>
            </p:cNvSpPr>
            <p:nvPr/>
          </p:nvSpPr>
          <p:spPr bwMode="auto">
            <a:xfrm>
              <a:off x="3749060" y="1980190"/>
              <a:ext cx="265574" cy="310210"/>
            </a:xfrm>
            <a:custGeom>
              <a:avLst/>
              <a:gdLst/>
              <a:ahLst/>
              <a:cxnLst>
                <a:cxn ang="0">
                  <a:pos x="55" y="9"/>
                </a:cxn>
                <a:cxn ang="0">
                  <a:pos x="55" y="14"/>
                </a:cxn>
                <a:cxn ang="0">
                  <a:pos x="27" y="23"/>
                </a:cxn>
                <a:cxn ang="0">
                  <a:pos x="0" y="14"/>
                </a:cxn>
                <a:cxn ang="0">
                  <a:pos x="0" y="9"/>
                </a:cxn>
                <a:cxn ang="0">
                  <a:pos x="27" y="0"/>
                </a:cxn>
                <a:cxn ang="0">
                  <a:pos x="55" y="9"/>
                </a:cxn>
                <a:cxn ang="0">
                  <a:pos x="55" y="21"/>
                </a:cxn>
                <a:cxn ang="0">
                  <a:pos x="55" y="27"/>
                </a:cxn>
                <a:cxn ang="0">
                  <a:pos x="27" y="37"/>
                </a:cxn>
                <a:cxn ang="0">
                  <a:pos x="0" y="27"/>
                </a:cxn>
                <a:cxn ang="0">
                  <a:pos x="0" y="21"/>
                </a:cxn>
                <a:cxn ang="0">
                  <a:pos x="27" y="27"/>
                </a:cxn>
                <a:cxn ang="0">
                  <a:pos x="55" y="21"/>
                </a:cxn>
                <a:cxn ang="0">
                  <a:pos x="55" y="35"/>
                </a:cxn>
                <a:cxn ang="0">
                  <a:pos x="55" y="41"/>
                </a:cxn>
                <a:cxn ang="0">
                  <a:pos x="27" y="50"/>
                </a:cxn>
                <a:cxn ang="0">
                  <a:pos x="0" y="41"/>
                </a:cxn>
                <a:cxn ang="0">
                  <a:pos x="0" y="35"/>
                </a:cxn>
                <a:cxn ang="0">
                  <a:pos x="27" y="41"/>
                </a:cxn>
                <a:cxn ang="0">
                  <a:pos x="55" y="35"/>
                </a:cxn>
                <a:cxn ang="0">
                  <a:pos x="55" y="49"/>
                </a:cxn>
                <a:cxn ang="0">
                  <a:pos x="55" y="55"/>
                </a:cxn>
                <a:cxn ang="0">
                  <a:pos x="27" y="64"/>
                </a:cxn>
                <a:cxn ang="0">
                  <a:pos x="0" y="55"/>
                </a:cxn>
                <a:cxn ang="0">
                  <a:pos x="0" y="49"/>
                </a:cxn>
                <a:cxn ang="0">
                  <a:pos x="27" y="55"/>
                </a:cxn>
                <a:cxn ang="0">
                  <a:pos x="55" y="49"/>
                </a:cxn>
              </a:cxnLst>
              <a:rect l="0" t="0" r="r" b="b"/>
              <a:pathLst>
                <a:path w="55" h="64">
                  <a:moveTo>
                    <a:pt x="55" y="9"/>
                  </a:moveTo>
                  <a:cubicBezTo>
                    <a:pt x="55" y="14"/>
                    <a:pt x="55" y="14"/>
                    <a:pt x="55" y="14"/>
                  </a:cubicBezTo>
                  <a:cubicBezTo>
                    <a:pt x="55" y="19"/>
                    <a:pt x="42" y="23"/>
                    <a:pt x="27" y="23"/>
                  </a:cubicBezTo>
                  <a:cubicBezTo>
                    <a:pt x="12" y="23"/>
                    <a:pt x="0" y="19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2" y="0"/>
                    <a:pt x="27" y="0"/>
                  </a:cubicBezTo>
                  <a:cubicBezTo>
                    <a:pt x="42" y="0"/>
                    <a:pt x="55" y="4"/>
                    <a:pt x="55" y="9"/>
                  </a:cubicBezTo>
                  <a:close/>
                  <a:moveTo>
                    <a:pt x="55" y="21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5" y="32"/>
                    <a:pt x="42" y="37"/>
                    <a:pt x="27" y="37"/>
                  </a:cubicBezTo>
                  <a:cubicBezTo>
                    <a:pt x="12" y="37"/>
                    <a:pt x="0" y="32"/>
                    <a:pt x="0" y="2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6" y="25"/>
                    <a:pt x="16" y="27"/>
                    <a:pt x="27" y="27"/>
                  </a:cubicBezTo>
                  <a:cubicBezTo>
                    <a:pt x="38" y="27"/>
                    <a:pt x="49" y="25"/>
                    <a:pt x="55" y="21"/>
                  </a:cubicBezTo>
                  <a:close/>
                  <a:moveTo>
                    <a:pt x="55" y="35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5" y="46"/>
                    <a:pt x="42" y="50"/>
                    <a:pt x="27" y="50"/>
                  </a:cubicBezTo>
                  <a:cubicBezTo>
                    <a:pt x="12" y="50"/>
                    <a:pt x="0" y="46"/>
                    <a:pt x="0" y="41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9"/>
                    <a:pt x="16" y="41"/>
                    <a:pt x="27" y="41"/>
                  </a:cubicBezTo>
                  <a:cubicBezTo>
                    <a:pt x="38" y="41"/>
                    <a:pt x="49" y="39"/>
                    <a:pt x="55" y="35"/>
                  </a:cubicBezTo>
                  <a:close/>
                  <a:moveTo>
                    <a:pt x="55" y="49"/>
                  </a:moveTo>
                  <a:cubicBezTo>
                    <a:pt x="55" y="55"/>
                    <a:pt x="55" y="55"/>
                    <a:pt x="55" y="55"/>
                  </a:cubicBezTo>
                  <a:cubicBezTo>
                    <a:pt x="55" y="60"/>
                    <a:pt x="42" y="64"/>
                    <a:pt x="27" y="64"/>
                  </a:cubicBezTo>
                  <a:cubicBezTo>
                    <a:pt x="12" y="64"/>
                    <a:pt x="0" y="60"/>
                    <a:pt x="0" y="5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6" y="53"/>
                    <a:pt x="16" y="55"/>
                    <a:pt x="27" y="55"/>
                  </a:cubicBezTo>
                  <a:cubicBezTo>
                    <a:pt x="38" y="55"/>
                    <a:pt x="49" y="53"/>
                    <a:pt x="55" y="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11595" tIns="55797" rIns="111595" bIns="55797" numCol="1" anchor="t" anchorCtr="0" compatLnSpc="1"/>
            <a:lstStyle/>
            <a:p>
              <a:endParaRPr lang="en-US" sz="1565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31" name="Group 25"/>
          <p:cNvGrpSpPr/>
          <p:nvPr/>
        </p:nvGrpSpPr>
        <p:grpSpPr>
          <a:xfrm>
            <a:off x="6696583" y="2253599"/>
            <a:ext cx="745251" cy="745042"/>
            <a:chOff x="4975746" y="1830057"/>
            <a:chExt cx="610649" cy="610478"/>
          </a:xfrm>
        </p:grpSpPr>
        <p:sp>
          <p:nvSpPr>
            <p:cNvPr id="32" name="Oval 26"/>
            <p:cNvSpPr/>
            <p:nvPr/>
          </p:nvSpPr>
          <p:spPr>
            <a:xfrm rot="16200000">
              <a:off x="4975832" y="1829971"/>
              <a:ext cx="610478" cy="61064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sz="1565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3" name="Freeform 21"/>
            <p:cNvSpPr>
              <a:spLocks noEditPoints="1"/>
            </p:cNvSpPr>
            <p:nvPr/>
          </p:nvSpPr>
          <p:spPr bwMode="auto">
            <a:xfrm>
              <a:off x="5055861" y="1982244"/>
              <a:ext cx="450420" cy="306102"/>
            </a:xfrm>
            <a:custGeom>
              <a:avLst/>
              <a:gdLst/>
              <a:ahLst/>
              <a:cxnLst>
                <a:cxn ang="0">
                  <a:pos x="389" y="347"/>
                </a:cxn>
                <a:cxn ang="0">
                  <a:pos x="389" y="371"/>
                </a:cxn>
                <a:cxn ang="0">
                  <a:pos x="619" y="283"/>
                </a:cxn>
                <a:cxn ang="0">
                  <a:pos x="611" y="420"/>
                </a:cxn>
                <a:cxn ang="0">
                  <a:pos x="73" y="411"/>
                </a:cxn>
                <a:cxn ang="0">
                  <a:pos x="67" y="359"/>
                </a:cxn>
                <a:cxn ang="0">
                  <a:pos x="30" y="362"/>
                </a:cxn>
                <a:cxn ang="0">
                  <a:pos x="8" y="370"/>
                </a:cxn>
                <a:cxn ang="0">
                  <a:pos x="0" y="84"/>
                </a:cxn>
                <a:cxn ang="0">
                  <a:pos x="7" y="8"/>
                </a:cxn>
                <a:cxn ang="0">
                  <a:pos x="23" y="8"/>
                </a:cxn>
                <a:cxn ang="0">
                  <a:pos x="30" y="84"/>
                </a:cxn>
                <a:cxn ang="0">
                  <a:pos x="67" y="334"/>
                </a:cxn>
                <a:cxn ang="0">
                  <a:pos x="73" y="283"/>
                </a:cxn>
                <a:cxn ang="0">
                  <a:pos x="169" y="275"/>
                </a:cxn>
                <a:cxn ang="0">
                  <a:pos x="185" y="321"/>
                </a:cxn>
                <a:cxn ang="0">
                  <a:pos x="214" y="275"/>
                </a:cxn>
                <a:cxn ang="0">
                  <a:pos x="231" y="321"/>
                </a:cxn>
                <a:cxn ang="0">
                  <a:pos x="262" y="275"/>
                </a:cxn>
                <a:cxn ang="0">
                  <a:pos x="278" y="321"/>
                </a:cxn>
                <a:cxn ang="0">
                  <a:pos x="611" y="275"/>
                </a:cxn>
                <a:cxn ang="0">
                  <a:pos x="435" y="321"/>
                </a:cxn>
                <a:cxn ang="0">
                  <a:pos x="545" y="301"/>
                </a:cxn>
                <a:cxn ang="0">
                  <a:pos x="435" y="321"/>
                </a:cxn>
                <a:cxn ang="0">
                  <a:pos x="150" y="340"/>
                </a:cxn>
                <a:cxn ang="0">
                  <a:pos x="548" y="377"/>
                </a:cxn>
                <a:cxn ang="0">
                  <a:pos x="447" y="371"/>
                </a:cxn>
                <a:cxn ang="0">
                  <a:pos x="447" y="347"/>
                </a:cxn>
                <a:cxn ang="0">
                  <a:pos x="447" y="371"/>
                </a:cxn>
                <a:cxn ang="0">
                  <a:pos x="520" y="359"/>
                </a:cxn>
                <a:cxn ang="0">
                  <a:pos x="496" y="359"/>
                </a:cxn>
                <a:cxn ang="0">
                  <a:pos x="508" y="371"/>
                </a:cxn>
              </a:cxnLst>
              <a:rect l="0" t="0" r="r" b="b"/>
              <a:pathLst>
                <a:path w="619" h="420">
                  <a:moveTo>
                    <a:pt x="377" y="359"/>
                  </a:moveTo>
                  <a:cubicBezTo>
                    <a:pt x="377" y="353"/>
                    <a:pt x="382" y="347"/>
                    <a:pt x="389" y="347"/>
                  </a:cubicBezTo>
                  <a:cubicBezTo>
                    <a:pt x="395" y="347"/>
                    <a:pt x="400" y="353"/>
                    <a:pt x="400" y="359"/>
                  </a:cubicBezTo>
                  <a:cubicBezTo>
                    <a:pt x="400" y="365"/>
                    <a:pt x="395" y="371"/>
                    <a:pt x="389" y="371"/>
                  </a:cubicBezTo>
                  <a:cubicBezTo>
                    <a:pt x="382" y="371"/>
                    <a:pt x="377" y="365"/>
                    <a:pt x="377" y="359"/>
                  </a:cubicBezTo>
                  <a:close/>
                  <a:moveTo>
                    <a:pt x="619" y="283"/>
                  </a:moveTo>
                  <a:cubicBezTo>
                    <a:pt x="619" y="411"/>
                    <a:pt x="619" y="411"/>
                    <a:pt x="619" y="411"/>
                  </a:cubicBezTo>
                  <a:cubicBezTo>
                    <a:pt x="619" y="416"/>
                    <a:pt x="615" y="420"/>
                    <a:pt x="611" y="420"/>
                  </a:cubicBezTo>
                  <a:cubicBezTo>
                    <a:pt x="81" y="420"/>
                    <a:pt x="81" y="420"/>
                    <a:pt x="81" y="420"/>
                  </a:cubicBezTo>
                  <a:cubicBezTo>
                    <a:pt x="77" y="420"/>
                    <a:pt x="73" y="416"/>
                    <a:pt x="73" y="411"/>
                  </a:cubicBezTo>
                  <a:cubicBezTo>
                    <a:pt x="73" y="357"/>
                    <a:pt x="73" y="357"/>
                    <a:pt x="73" y="357"/>
                  </a:cubicBezTo>
                  <a:cubicBezTo>
                    <a:pt x="71" y="358"/>
                    <a:pt x="69" y="359"/>
                    <a:pt x="67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62"/>
                    <a:pt x="30" y="362"/>
                    <a:pt x="30" y="362"/>
                  </a:cubicBezTo>
                  <a:cubicBezTo>
                    <a:pt x="30" y="367"/>
                    <a:pt x="26" y="370"/>
                    <a:pt x="22" y="370"/>
                  </a:cubicBezTo>
                  <a:cubicBezTo>
                    <a:pt x="8" y="370"/>
                    <a:pt x="8" y="370"/>
                    <a:pt x="8" y="370"/>
                  </a:cubicBezTo>
                  <a:cubicBezTo>
                    <a:pt x="4" y="370"/>
                    <a:pt x="0" y="367"/>
                    <a:pt x="0" y="362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0"/>
                    <a:pt x="3" y="77"/>
                    <a:pt x="7" y="76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4"/>
                    <a:pt x="10" y="0"/>
                    <a:pt x="15" y="0"/>
                  </a:cubicBezTo>
                  <a:cubicBezTo>
                    <a:pt x="19" y="0"/>
                    <a:pt x="23" y="4"/>
                    <a:pt x="23" y="8"/>
                  </a:cubicBezTo>
                  <a:cubicBezTo>
                    <a:pt x="23" y="76"/>
                    <a:pt x="23" y="76"/>
                    <a:pt x="23" y="76"/>
                  </a:cubicBezTo>
                  <a:cubicBezTo>
                    <a:pt x="27" y="77"/>
                    <a:pt x="30" y="80"/>
                    <a:pt x="30" y="84"/>
                  </a:cubicBezTo>
                  <a:cubicBezTo>
                    <a:pt x="30" y="334"/>
                    <a:pt x="30" y="334"/>
                    <a:pt x="30" y="334"/>
                  </a:cubicBezTo>
                  <a:cubicBezTo>
                    <a:pt x="67" y="334"/>
                    <a:pt x="67" y="334"/>
                    <a:pt x="67" y="334"/>
                  </a:cubicBezTo>
                  <a:cubicBezTo>
                    <a:pt x="69" y="334"/>
                    <a:pt x="71" y="335"/>
                    <a:pt x="73" y="336"/>
                  </a:cubicBezTo>
                  <a:cubicBezTo>
                    <a:pt x="73" y="283"/>
                    <a:pt x="73" y="283"/>
                    <a:pt x="73" y="283"/>
                  </a:cubicBezTo>
                  <a:cubicBezTo>
                    <a:pt x="73" y="279"/>
                    <a:pt x="77" y="275"/>
                    <a:pt x="81" y="275"/>
                  </a:cubicBezTo>
                  <a:cubicBezTo>
                    <a:pt x="169" y="275"/>
                    <a:pt x="169" y="275"/>
                    <a:pt x="169" y="275"/>
                  </a:cubicBezTo>
                  <a:cubicBezTo>
                    <a:pt x="169" y="321"/>
                    <a:pt x="169" y="321"/>
                    <a:pt x="169" y="321"/>
                  </a:cubicBezTo>
                  <a:cubicBezTo>
                    <a:pt x="185" y="321"/>
                    <a:pt x="185" y="321"/>
                    <a:pt x="185" y="321"/>
                  </a:cubicBezTo>
                  <a:cubicBezTo>
                    <a:pt x="185" y="275"/>
                    <a:pt x="185" y="275"/>
                    <a:pt x="185" y="275"/>
                  </a:cubicBezTo>
                  <a:cubicBezTo>
                    <a:pt x="214" y="275"/>
                    <a:pt x="214" y="275"/>
                    <a:pt x="214" y="275"/>
                  </a:cubicBezTo>
                  <a:cubicBezTo>
                    <a:pt x="214" y="321"/>
                    <a:pt x="214" y="321"/>
                    <a:pt x="214" y="321"/>
                  </a:cubicBezTo>
                  <a:cubicBezTo>
                    <a:pt x="231" y="321"/>
                    <a:pt x="231" y="321"/>
                    <a:pt x="231" y="321"/>
                  </a:cubicBezTo>
                  <a:cubicBezTo>
                    <a:pt x="231" y="275"/>
                    <a:pt x="231" y="275"/>
                    <a:pt x="231" y="275"/>
                  </a:cubicBezTo>
                  <a:cubicBezTo>
                    <a:pt x="262" y="275"/>
                    <a:pt x="262" y="275"/>
                    <a:pt x="262" y="275"/>
                  </a:cubicBezTo>
                  <a:cubicBezTo>
                    <a:pt x="262" y="321"/>
                    <a:pt x="262" y="321"/>
                    <a:pt x="262" y="321"/>
                  </a:cubicBezTo>
                  <a:cubicBezTo>
                    <a:pt x="278" y="321"/>
                    <a:pt x="278" y="321"/>
                    <a:pt x="278" y="321"/>
                  </a:cubicBezTo>
                  <a:cubicBezTo>
                    <a:pt x="278" y="275"/>
                    <a:pt x="278" y="275"/>
                    <a:pt x="278" y="275"/>
                  </a:cubicBezTo>
                  <a:cubicBezTo>
                    <a:pt x="611" y="275"/>
                    <a:pt x="611" y="275"/>
                    <a:pt x="611" y="275"/>
                  </a:cubicBezTo>
                  <a:cubicBezTo>
                    <a:pt x="615" y="275"/>
                    <a:pt x="619" y="279"/>
                    <a:pt x="619" y="283"/>
                  </a:cubicBezTo>
                  <a:close/>
                  <a:moveTo>
                    <a:pt x="435" y="321"/>
                  </a:moveTo>
                  <a:cubicBezTo>
                    <a:pt x="545" y="321"/>
                    <a:pt x="545" y="321"/>
                    <a:pt x="545" y="321"/>
                  </a:cubicBezTo>
                  <a:cubicBezTo>
                    <a:pt x="545" y="301"/>
                    <a:pt x="545" y="301"/>
                    <a:pt x="545" y="301"/>
                  </a:cubicBezTo>
                  <a:cubicBezTo>
                    <a:pt x="435" y="301"/>
                    <a:pt x="435" y="301"/>
                    <a:pt x="435" y="301"/>
                  </a:cubicBezTo>
                  <a:lnTo>
                    <a:pt x="435" y="321"/>
                  </a:lnTo>
                  <a:close/>
                  <a:moveTo>
                    <a:pt x="548" y="340"/>
                  </a:moveTo>
                  <a:cubicBezTo>
                    <a:pt x="150" y="340"/>
                    <a:pt x="150" y="340"/>
                    <a:pt x="150" y="340"/>
                  </a:cubicBezTo>
                  <a:cubicBezTo>
                    <a:pt x="150" y="377"/>
                    <a:pt x="150" y="377"/>
                    <a:pt x="150" y="377"/>
                  </a:cubicBezTo>
                  <a:cubicBezTo>
                    <a:pt x="548" y="377"/>
                    <a:pt x="548" y="377"/>
                    <a:pt x="548" y="377"/>
                  </a:cubicBezTo>
                  <a:lnTo>
                    <a:pt x="548" y="340"/>
                  </a:lnTo>
                  <a:close/>
                  <a:moveTo>
                    <a:pt x="447" y="371"/>
                  </a:moveTo>
                  <a:cubicBezTo>
                    <a:pt x="453" y="371"/>
                    <a:pt x="458" y="365"/>
                    <a:pt x="458" y="359"/>
                  </a:cubicBezTo>
                  <a:cubicBezTo>
                    <a:pt x="458" y="353"/>
                    <a:pt x="453" y="347"/>
                    <a:pt x="447" y="347"/>
                  </a:cubicBezTo>
                  <a:cubicBezTo>
                    <a:pt x="440" y="347"/>
                    <a:pt x="435" y="353"/>
                    <a:pt x="435" y="359"/>
                  </a:cubicBezTo>
                  <a:cubicBezTo>
                    <a:pt x="435" y="365"/>
                    <a:pt x="440" y="371"/>
                    <a:pt x="447" y="371"/>
                  </a:cubicBezTo>
                  <a:close/>
                  <a:moveTo>
                    <a:pt x="508" y="371"/>
                  </a:moveTo>
                  <a:cubicBezTo>
                    <a:pt x="515" y="371"/>
                    <a:pt x="520" y="365"/>
                    <a:pt x="520" y="359"/>
                  </a:cubicBezTo>
                  <a:cubicBezTo>
                    <a:pt x="520" y="353"/>
                    <a:pt x="515" y="347"/>
                    <a:pt x="508" y="347"/>
                  </a:cubicBezTo>
                  <a:cubicBezTo>
                    <a:pt x="502" y="347"/>
                    <a:pt x="496" y="353"/>
                    <a:pt x="496" y="359"/>
                  </a:cubicBezTo>
                  <a:cubicBezTo>
                    <a:pt x="496" y="365"/>
                    <a:pt x="502" y="371"/>
                    <a:pt x="508" y="371"/>
                  </a:cubicBezTo>
                  <a:close/>
                  <a:moveTo>
                    <a:pt x="508" y="371"/>
                  </a:moveTo>
                  <a:cubicBezTo>
                    <a:pt x="508" y="371"/>
                    <a:pt x="508" y="371"/>
                    <a:pt x="508" y="371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11595" tIns="55797" rIns="111595" bIns="55797" numCol="1" anchor="t" anchorCtr="0" compatLnSpc="1"/>
            <a:lstStyle/>
            <a:p>
              <a:endParaRPr lang="en-US" sz="1565" dirty="0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34" name="TextBox 31"/>
          <p:cNvSpPr txBox="1"/>
          <p:nvPr/>
        </p:nvSpPr>
        <p:spPr>
          <a:xfrm>
            <a:off x="1872175" y="2265929"/>
            <a:ext cx="326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各区房源租金情况</a:t>
            </a:r>
            <a:endParaRPr lang="en-US" altLang="zh-CN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5" name="TextBox 32"/>
          <p:cNvSpPr txBox="1"/>
          <p:nvPr/>
        </p:nvSpPr>
        <p:spPr>
          <a:xfrm>
            <a:off x="7804142" y="2100169"/>
            <a:ext cx="345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租金面积分布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6" name="TextBox 33"/>
          <p:cNvSpPr txBox="1"/>
          <p:nvPr/>
        </p:nvSpPr>
        <p:spPr>
          <a:xfrm>
            <a:off x="552580" y="3658355"/>
            <a:ext cx="317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房型房源租金情况</a:t>
            </a:r>
            <a:endParaRPr lang="en-US" altLang="zh-CN" b="1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7" name="TextBox 34"/>
          <p:cNvSpPr txBox="1"/>
          <p:nvPr/>
        </p:nvSpPr>
        <p:spPr>
          <a:xfrm>
            <a:off x="8626451" y="3160586"/>
            <a:ext cx="299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租金面积相关性</a:t>
            </a:r>
            <a:endParaRPr lang="en-US" altLang="zh-CN" b="1" dirty="0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8" name="TextBox 35"/>
          <p:cNvSpPr txBox="1"/>
          <p:nvPr/>
        </p:nvSpPr>
        <p:spPr>
          <a:xfrm>
            <a:off x="8810195" y="4437481"/>
            <a:ext cx="368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建立预测模型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90" name="墨迹 89">
                <a:extLst>
                  <a:ext uri="{FF2B5EF4-FFF2-40B4-BE49-F238E27FC236}">
                    <a16:creationId xmlns:a16="http://schemas.microsoft.com/office/drawing/2014/main" id="{A2843DC2-383D-4F18-A10F-25C7B79EBB3E}"/>
                  </a:ext>
                </a:extLst>
              </p14:cNvPr>
              <p14:cNvContentPartPr/>
              <p14:nvPr/>
            </p14:nvContentPartPr>
            <p14:xfrm>
              <a:off x="1028430" y="3990750"/>
              <a:ext cx="114120" cy="130320"/>
            </p14:xfrm>
          </p:contentPart>
        </mc:Choice>
        <mc:Fallback xmlns="">
          <p:pic>
            <p:nvPicPr>
              <p:cNvPr id="90" name="墨迹 89">
                <a:extLst>
                  <a:ext uri="{FF2B5EF4-FFF2-40B4-BE49-F238E27FC236}">
                    <a16:creationId xmlns:a16="http://schemas.microsoft.com/office/drawing/2014/main" id="{A2843DC2-383D-4F18-A10F-25C7B79EBB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0790" y="3883110"/>
                <a:ext cx="149760" cy="345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6553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34" grpId="0"/>
      <p:bldP spid="35" grpId="0"/>
      <p:bldP spid="36" grpId="0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-2"/>
          <p:cNvSpPr/>
          <p:nvPr>
            <p:custDataLst>
              <p:tags r:id="rId1"/>
            </p:custDataLst>
          </p:nvPr>
        </p:nvSpPr>
        <p:spPr>
          <a:xfrm rot="16200000">
            <a:off x="5324715" y="0"/>
            <a:ext cx="6867285" cy="686728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charset="-122"/>
            </a:endParaRPr>
          </a:p>
        </p:txBody>
      </p:sp>
      <p:sp>
        <p:nvSpPr>
          <p:cNvPr id="4" name="直角三角形-1"/>
          <p:cNvSpPr/>
          <p:nvPr>
            <p:custDataLst>
              <p:tags r:id="rId2"/>
            </p:custDataLst>
          </p:nvPr>
        </p:nvSpPr>
        <p:spPr>
          <a:xfrm rot="5400000">
            <a:off x="0" y="0"/>
            <a:ext cx="3375265" cy="3375265"/>
          </a:xfrm>
          <a:prstGeom prst="rtTriangle">
            <a:avLst/>
          </a:prstGeom>
          <a:solidFill>
            <a:srgbClr val="2C494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20" name="矩形-3"/>
          <p:cNvSpPr/>
          <p:nvPr>
            <p:custDataLst>
              <p:tags r:id="rId3"/>
            </p:custDataLst>
          </p:nvPr>
        </p:nvSpPr>
        <p:spPr>
          <a:xfrm>
            <a:off x="10414432" y="2688433"/>
            <a:ext cx="1122680" cy="1938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2000" b="1" dirty="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</p:txBody>
      </p:sp>
      <p:sp>
        <p:nvSpPr>
          <p:cNvPr id="37" name="矩形-2"/>
          <p:cNvSpPr/>
          <p:nvPr>
            <p:custDataLst>
              <p:tags r:id="rId4"/>
            </p:custDataLst>
          </p:nvPr>
        </p:nvSpPr>
        <p:spPr>
          <a:xfrm>
            <a:off x="8890234" y="4483221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None/>
            </a:pPr>
            <a:r>
              <a:rPr lang="zh-CN" altLang="en-US" sz="3200" dirty="0">
                <a:solidFill>
                  <a:srgbClr val="515151"/>
                </a:solidFill>
                <a:latin typeface="微软雅黑" panose="020B0503020204020204" charset="-122"/>
                <a:ea typeface="微软雅黑" panose="020B0503020204020204" charset="-122"/>
              </a:rPr>
              <a:t>数据处理过程</a:t>
            </a:r>
            <a:endParaRPr lang="en-US" altLang="zh-CN" sz="3200" dirty="0">
              <a:solidFill>
                <a:srgbClr val="51515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矩形-1"/>
          <p:cNvSpPr/>
          <p:nvPr>
            <p:custDataLst>
              <p:tags r:id="rId5"/>
            </p:custDataLst>
          </p:nvPr>
        </p:nvSpPr>
        <p:spPr>
          <a:xfrm>
            <a:off x="6507912" y="5288709"/>
            <a:ext cx="5029200" cy="405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200" dirty="0">
                <a:solidFill>
                  <a:srgbClr val="51515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Data processing</a:t>
            </a:r>
          </a:p>
        </p:txBody>
      </p:sp>
    </p:spTree>
  </p:cSld>
  <p:clrMapOvr>
    <a:masterClrMapping/>
  </p:clrMapOvr>
  <p:transition advTm="3183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20" grpId="0"/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 flipV="1">
            <a:off x="903796" y="620183"/>
            <a:ext cx="10714380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 userDrawn="1"/>
        </p:nvGrpSpPr>
        <p:grpSpPr>
          <a:xfrm>
            <a:off x="375285" y="235585"/>
            <a:ext cx="375285" cy="384175"/>
            <a:chOff x="406574" y="236732"/>
            <a:chExt cx="612048" cy="593261"/>
          </a:xfrm>
        </p:grpSpPr>
        <p:sp>
          <p:nvSpPr>
            <p:cNvPr id="4" name="矩形 3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10" name="标题 1"/>
          <p:cNvSpPr txBox="1"/>
          <p:nvPr/>
        </p:nvSpPr>
        <p:spPr>
          <a:xfrm>
            <a:off x="860262" y="253638"/>
            <a:ext cx="3597667" cy="339763"/>
          </a:xfrm>
          <a:prstGeom prst="rect">
            <a:avLst/>
          </a:prstGeom>
        </p:spPr>
        <p:txBody>
          <a:bodyPr vert="horz" lIns="65027" tIns="32513" rIns="65027" bIns="32513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655" dirty="0">
                <a:sym typeface="微软雅黑" panose="020B0503020204020204" charset="-122"/>
              </a:rPr>
              <a:t>数据准备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2DED150-6D08-4065-8ED1-B24D682B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711368"/>
            <a:ext cx="5522176" cy="564907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BB83AB3-944D-4BF7-86AD-0623AF70E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" y="646542"/>
            <a:ext cx="6257925" cy="549787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6017CFA-0417-4489-AC60-9FA2C1984DD3}"/>
              </a:ext>
            </a:extLst>
          </p:cNvPr>
          <p:cNvSpPr txBox="1"/>
          <p:nvPr/>
        </p:nvSpPr>
        <p:spPr>
          <a:xfrm>
            <a:off x="118110" y="6259340"/>
            <a:ext cx="3729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数据来源：和鲸社区</a:t>
            </a:r>
          </a:p>
        </p:txBody>
      </p:sp>
    </p:spTree>
  </p:cSld>
  <p:clrMapOvr>
    <a:masterClrMapping/>
  </p:clrMapOvr>
  <p:transition advTm="4165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 flipV="1">
            <a:off x="903796" y="620183"/>
            <a:ext cx="10714380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 userDrawn="1"/>
        </p:nvGrpSpPr>
        <p:grpSpPr>
          <a:xfrm>
            <a:off x="375285" y="235585"/>
            <a:ext cx="375285" cy="384175"/>
            <a:chOff x="406574" y="236732"/>
            <a:chExt cx="612048" cy="593261"/>
          </a:xfrm>
        </p:grpSpPr>
        <p:sp>
          <p:nvSpPr>
            <p:cNvPr id="4" name="矩形 3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10" name="标题 1"/>
          <p:cNvSpPr txBox="1"/>
          <p:nvPr/>
        </p:nvSpPr>
        <p:spPr>
          <a:xfrm>
            <a:off x="860262" y="253638"/>
            <a:ext cx="3597667" cy="339763"/>
          </a:xfrm>
          <a:prstGeom prst="rect">
            <a:avLst/>
          </a:prstGeom>
        </p:spPr>
        <p:txBody>
          <a:bodyPr vert="horz" lIns="65027" tIns="32513" rIns="65027" bIns="32513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655" dirty="0">
                <a:sym typeface="微软雅黑" panose="020B0503020204020204" charset="-122"/>
              </a:rPr>
              <a:t>数据处理常用方法</a:t>
            </a:r>
          </a:p>
        </p:txBody>
      </p:sp>
      <p:sp>
        <p:nvSpPr>
          <p:cNvPr id="17" name="直角三角形 16"/>
          <p:cNvSpPr/>
          <p:nvPr/>
        </p:nvSpPr>
        <p:spPr>
          <a:xfrm>
            <a:off x="4295575" y="5219042"/>
            <a:ext cx="285750" cy="285750"/>
          </a:xfrm>
          <a:prstGeom prst="rtTriangle">
            <a:avLst/>
          </a:prstGeom>
          <a:solidFill>
            <a:srgbClr val="2C49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直角三角形 17"/>
          <p:cNvSpPr/>
          <p:nvPr/>
        </p:nvSpPr>
        <p:spPr>
          <a:xfrm rot="16200000" flipH="1">
            <a:off x="7609813" y="2387947"/>
            <a:ext cx="285750" cy="285750"/>
          </a:xfrm>
          <a:prstGeom prst="rtTriangle">
            <a:avLst/>
          </a:prstGeom>
          <a:solidFill>
            <a:srgbClr val="2C49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直角三角形 18"/>
          <p:cNvSpPr/>
          <p:nvPr/>
        </p:nvSpPr>
        <p:spPr>
          <a:xfrm rot="10800000" flipH="1">
            <a:off x="4295575" y="2396605"/>
            <a:ext cx="285750" cy="285750"/>
          </a:xfrm>
          <a:prstGeom prst="rtTriangle">
            <a:avLst/>
          </a:prstGeom>
          <a:solidFill>
            <a:srgbClr val="A68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直角三角形 19"/>
          <p:cNvSpPr/>
          <p:nvPr/>
        </p:nvSpPr>
        <p:spPr>
          <a:xfrm flipH="1">
            <a:off x="7604870" y="5218418"/>
            <a:ext cx="285750" cy="285750"/>
          </a:xfrm>
          <a:prstGeom prst="rtTriangle">
            <a:avLst/>
          </a:prstGeom>
          <a:solidFill>
            <a:srgbClr val="A68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106122" y="1840739"/>
            <a:ext cx="4187904" cy="4187904"/>
            <a:chOff x="8547494" y="2043939"/>
            <a:chExt cx="4187904" cy="4187904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2530" y="2396605"/>
              <a:ext cx="3525432" cy="3383268"/>
            </a:xfrm>
            <a:custGeom>
              <a:avLst/>
              <a:gdLst>
                <a:gd name="connsiteX0" fmla="*/ 1746250 w 3492500"/>
                <a:gd name="connsiteY0" fmla="*/ 0 h 3492500"/>
                <a:gd name="connsiteX1" fmla="*/ 3492500 w 3492500"/>
                <a:gd name="connsiteY1" fmla="*/ 1746250 h 3492500"/>
                <a:gd name="connsiteX2" fmla="*/ 1746250 w 3492500"/>
                <a:gd name="connsiteY2" fmla="*/ 3492500 h 3492500"/>
                <a:gd name="connsiteX3" fmla="*/ 0 w 3492500"/>
                <a:gd name="connsiteY3" fmla="*/ 1746250 h 3492500"/>
                <a:gd name="connsiteX4" fmla="*/ 1746250 w 3492500"/>
                <a:gd name="connsiteY4" fmla="*/ 0 h 349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2500" h="3492500">
                  <a:moveTo>
                    <a:pt x="1746250" y="0"/>
                  </a:moveTo>
                  <a:cubicBezTo>
                    <a:pt x="2710677" y="0"/>
                    <a:pt x="3492500" y="781823"/>
                    <a:pt x="3492500" y="1746250"/>
                  </a:cubicBezTo>
                  <a:cubicBezTo>
                    <a:pt x="3492500" y="2710677"/>
                    <a:pt x="2710677" y="3492500"/>
                    <a:pt x="1746250" y="3492500"/>
                  </a:cubicBezTo>
                  <a:cubicBezTo>
                    <a:pt x="781823" y="3492500"/>
                    <a:pt x="0" y="2710677"/>
                    <a:pt x="0" y="1746250"/>
                  </a:cubicBezTo>
                  <a:cubicBezTo>
                    <a:pt x="0" y="781823"/>
                    <a:pt x="781823" y="0"/>
                    <a:pt x="1746250" y="0"/>
                  </a:cubicBezTo>
                  <a:close/>
                </a:path>
              </a:pathLst>
            </a:custGeom>
          </p:spPr>
        </p:pic>
        <p:grpSp>
          <p:nvGrpSpPr>
            <p:cNvPr id="49" name="组合 48"/>
            <p:cNvGrpSpPr/>
            <p:nvPr/>
          </p:nvGrpSpPr>
          <p:grpSpPr>
            <a:xfrm>
              <a:off x="8547494" y="2043939"/>
              <a:ext cx="4187904" cy="4187904"/>
              <a:chOff x="4040148" y="1868448"/>
              <a:chExt cx="4187904" cy="4187904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4295184" y="2232666"/>
                <a:ext cx="3525432" cy="3383268"/>
              </a:xfrm>
              <a:prstGeom prst="ellipse">
                <a:avLst/>
              </a:prstGeom>
              <a:solidFill>
                <a:srgbClr val="A6815D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4040148" y="1868448"/>
                <a:ext cx="4187904" cy="4187904"/>
                <a:chOff x="4040148" y="1868448"/>
                <a:chExt cx="4187904" cy="4187904"/>
              </a:xfrm>
            </p:grpSpPr>
            <p:sp useBgFill="1">
              <p:nvSpPr>
                <p:cNvPr id="52" name="矩形 51"/>
                <p:cNvSpPr/>
                <p:nvPr/>
              </p:nvSpPr>
              <p:spPr>
                <a:xfrm>
                  <a:off x="6057900" y="1868448"/>
                  <a:ext cx="76200" cy="418790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 useBgFill="1">
              <p:nvSpPr>
                <p:cNvPr id="53" name="矩形 52"/>
                <p:cNvSpPr/>
                <p:nvPr/>
              </p:nvSpPr>
              <p:spPr>
                <a:xfrm rot="5400000">
                  <a:off x="6096000" y="1868448"/>
                  <a:ext cx="76200" cy="418790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</p:grpSp>
      <p:sp>
        <p:nvSpPr>
          <p:cNvPr id="54" name="矩形 53"/>
          <p:cNvSpPr/>
          <p:nvPr/>
        </p:nvSpPr>
        <p:spPr>
          <a:xfrm>
            <a:off x="8379784" y="2173853"/>
            <a:ext cx="2360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cut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分箱得到面积和租金的分布情况。</a:t>
            </a:r>
          </a:p>
        </p:txBody>
      </p:sp>
      <p:sp>
        <p:nvSpPr>
          <p:cNvPr id="55" name="矩形 54"/>
          <p:cNvSpPr/>
          <p:nvPr/>
        </p:nvSpPr>
        <p:spPr>
          <a:xfrm>
            <a:off x="8294026" y="4857837"/>
            <a:ext cx="2360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group by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进行各因素分析</a:t>
            </a:r>
          </a:p>
        </p:txBody>
      </p:sp>
      <p:sp>
        <p:nvSpPr>
          <p:cNvPr id="56" name="矩形 55"/>
          <p:cNvSpPr/>
          <p:nvPr/>
        </p:nvSpPr>
        <p:spPr>
          <a:xfrm>
            <a:off x="1451898" y="2231090"/>
            <a:ext cx="2716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value counts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来进行频率分布观察</a:t>
            </a:r>
          </a:p>
        </p:txBody>
      </p:sp>
      <p:sp>
        <p:nvSpPr>
          <p:cNvPr id="57" name="矩形 56"/>
          <p:cNvSpPr/>
          <p:nvPr/>
        </p:nvSpPr>
        <p:spPr>
          <a:xfrm>
            <a:off x="1313763" y="4608873"/>
            <a:ext cx="27161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info()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进行缺失值与数据量的观察，用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dropna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fillna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处理缺失值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895687" y="311761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E3E7C6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1600" dirty="0">
                <a:solidFill>
                  <a:schemeClr val="bg1"/>
                </a:solidFill>
              </a:rPr>
              <a:t>频率分析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6429690" y="311761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E3E7C6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1600" dirty="0">
                <a:solidFill>
                  <a:schemeClr val="bg1"/>
                </a:solidFill>
              </a:rPr>
              <a:t>分箱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4747306" y="441163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E3E7C6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1600" dirty="0">
                <a:solidFill>
                  <a:schemeClr val="bg1"/>
                </a:solidFill>
              </a:rPr>
              <a:t>数据完整性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6399770" y="441163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E3E7C6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1600" dirty="0">
                <a:solidFill>
                  <a:schemeClr val="bg1"/>
                </a:solidFill>
              </a:rPr>
              <a:t>分组</a:t>
            </a:r>
          </a:p>
        </p:txBody>
      </p:sp>
    </p:spTree>
  </p:cSld>
  <p:clrMapOvr>
    <a:masterClrMapping/>
  </p:clrMapOvr>
  <p:transition advTm="3557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 bldLvl="0" animBg="1"/>
      <p:bldP spid="19" grpId="0" bldLvl="0" animBg="1"/>
      <p:bldP spid="20" grpId="0" bldLvl="0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 flipV="1">
            <a:off x="903796" y="620183"/>
            <a:ext cx="10714380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 userDrawn="1"/>
        </p:nvGrpSpPr>
        <p:grpSpPr>
          <a:xfrm>
            <a:off x="375285" y="235585"/>
            <a:ext cx="375285" cy="384175"/>
            <a:chOff x="406574" y="236732"/>
            <a:chExt cx="612048" cy="593261"/>
          </a:xfrm>
        </p:grpSpPr>
        <p:sp>
          <p:nvSpPr>
            <p:cNvPr id="4" name="矩形 3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10" name="标题 1"/>
          <p:cNvSpPr txBox="1"/>
          <p:nvPr/>
        </p:nvSpPr>
        <p:spPr>
          <a:xfrm>
            <a:off x="860262" y="253638"/>
            <a:ext cx="3597667" cy="339763"/>
          </a:xfrm>
          <a:prstGeom prst="rect">
            <a:avLst/>
          </a:prstGeom>
        </p:spPr>
        <p:txBody>
          <a:bodyPr vert="horz" lIns="65027" tIns="32513" rIns="65027" bIns="32513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655" dirty="0">
                <a:sym typeface="微软雅黑" panose="020B0503020204020204" charset="-122"/>
              </a:rPr>
              <a:t>总体租金和面积情况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0C5EB1D-EF16-43F9-9899-BC712DBFE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4" y="3790949"/>
            <a:ext cx="5669771" cy="164606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FCAC562-0571-4306-8BD2-D05F53ED60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26"/>
          <a:stretch/>
        </p:blipFill>
        <p:spPr>
          <a:xfrm>
            <a:off x="452542" y="1958989"/>
            <a:ext cx="5515253" cy="155461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0BE15B0-3484-4C06-BD9A-F5457DDBC875}"/>
              </a:ext>
            </a:extLst>
          </p:cNvPr>
          <p:cNvSpPr txBox="1"/>
          <p:nvPr/>
        </p:nvSpPr>
        <p:spPr>
          <a:xfrm>
            <a:off x="4591050" y="15896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北京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74607EF-3177-4E51-9C9E-1BCB0E5A0236}"/>
              </a:ext>
            </a:extLst>
          </p:cNvPr>
          <p:cNvSpPr txBox="1"/>
          <p:nvPr/>
        </p:nvSpPr>
        <p:spPr>
          <a:xfrm>
            <a:off x="4591050" y="42348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上海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CF139D4-18F5-44BC-9531-864089F93212}"/>
              </a:ext>
            </a:extLst>
          </p:cNvPr>
          <p:cNvSpPr/>
          <p:nvPr/>
        </p:nvSpPr>
        <p:spPr>
          <a:xfrm>
            <a:off x="7248525" y="2864908"/>
            <a:ext cx="3352800" cy="155461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从全市上看，北京的租金价格平均高出上海</a:t>
            </a:r>
            <a:r>
              <a:rPr lang="en-US" altLang="zh-CN" dirty="0">
                <a:solidFill>
                  <a:schemeClr val="tx1"/>
                </a:solidFill>
              </a:rPr>
              <a:t>500</a:t>
            </a:r>
            <a:r>
              <a:rPr lang="zh-CN" altLang="en-US" dirty="0">
                <a:solidFill>
                  <a:schemeClr val="tx1"/>
                </a:solidFill>
              </a:rPr>
              <a:t>元，而平均面积高出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平米，中午位数也是北京略高，总体差别不大。</a:t>
            </a:r>
          </a:p>
        </p:txBody>
      </p:sp>
    </p:spTree>
    <p:extLst>
      <p:ext uri="{BB962C8B-B14F-4D97-AF65-F5344CB8AC3E}">
        <p14:creationId xmlns:p14="http://schemas.microsoft.com/office/powerpoint/2010/main" val="4130130809"/>
      </p:ext>
    </p:extLst>
  </p:cSld>
  <p:clrMapOvr>
    <a:masterClrMapping/>
  </p:clrMapOvr>
  <p:transition advTm="4165">
    <p:comb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23163510"/>
  <p:tag name="MH_LIBRARY" val="CONTENTS"/>
  <p:tag name="MH_TYPE" val="OTHERS"/>
  <p:tag name="ID" val="5471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23163510"/>
  <p:tag name="MH_LIBRARY" val="CONTENTS"/>
  <p:tag name="MH_TYPE" val="OTHERS"/>
  <p:tag name="ID" val="54713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23163510"/>
  <p:tag name="MH_LIBRARY" val="CONTENTS"/>
  <p:tag name="MH_TYPE" val="OTHERS"/>
  <p:tag name="ID" val="54713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23163510"/>
  <p:tag name="MH_LIBRARY" val="CONTENTS"/>
  <p:tag name="MH_TYPE" val="OTHERS"/>
  <p:tag name="ID" val="54713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23163510"/>
  <p:tag name="MH_LIBRARY" val="CONTENTS"/>
  <p:tag name="MH_TYPE" val="ENTRY"/>
  <p:tag name="ID" val="547133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23163510"/>
  <p:tag name="MH_LIBRARY" val="CONTENTS"/>
  <p:tag name="MH_TYPE" val="NUMBER"/>
  <p:tag name="ID" val="547133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23163510"/>
  <p:tag name="MH_LIBRARY" val="CONTENTS"/>
  <p:tag name="MH_TYPE" val="ENTRY"/>
  <p:tag name="ID" val="547133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23163510"/>
  <p:tag name="MH_LIBRARY" val="CONTENTS"/>
  <p:tag name="MH_TYPE" val="NUMBER"/>
  <p:tag name="ID" val="547133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23163510"/>
  <p:tag name="MH_LIBRARY" val="CONTENTS"/>
  <p:tag name="MH_TYPE" val="ENTRY"/>
  <p:tag name="ID" val="547133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23163510"/>
  <p:tag name="MH_LIBRARY" val="CONTENTS"/>
  <p:tag name="MH_TYPE" val="NUMBER"/>
  <p:tag name="ID" val="547133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23163510"/>
  <p:tag name="MH_LIBRARY" val="CONTENTS"/>
  <p:tag name="MH_TYPE" val="ENTRY"/>
  <p:tag name="ID" val="547133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23163510"/>
  <p:tag name="MH_LIBRARY" val="CONTENTS"/>
  <p:tag name="MH_TYPE" val="NUMBER"/>
  <p:tag name="ID" val="547133"/>
  <p:tag name="MH_ORDER" val="4"/>
</p:tagLst>
</file>

<file path=ppt/theme/theme1.xml><?xml version="1.0" encoding="utf-8"?>
<a:theme xmlns:a="http://schemas.openxmlformats.org/drawingml/2006/main" name="Office 主题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737</Words>
  <Application>Microsoft Office PowerPoint</Application>
  <PresentationFormat>宽屏</PresentationFormat>
  <Paragraphs>91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锐旗设计；https://9ppt.taobao.com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86152</dc:creator>
  <dc:description>锐旗设计；https://9ppt.taobao.com</dc:description>
  <cp:lastModifiedBy>1148395497@qq.com</cp:lastModifiedBy>
  <cp:revision>13</cp:revision>
  <dcterms:created xsi:type="dcterms:W3CDTF">2017-06-07T10:52:00Z</dcterms:created>
  <dcterms:modified xsi:type="dcterms:W3CDTF">2021-12-12T09:36:48Z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