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735" r:id="rId3"/>
    <p:sldId id="257" r:id="rId4"/>
    <p:sldId id="736" r:id="rId5"/>
    <p:sldId id="772" r:id="rId6"/>
    <p:sldId id="525" r:id="rId7"/>
    <p:sldId id="753" r:id="rId8"/>
    <p:sldId id="755" r:id="rId9"/>
    <p:sldId id="748" r:id="rId10"/>
    <p:sldId id="749" r:id="rId11"/>
    <p:sldId id="745" r:id="rId12"/>
    <p:sldId id="281" r:id="rId13"/>
    <p:sldId id="773" r:id="rId14"/>
    <p:sldId id="77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7" autoAdjust="0"/>
    <p:restoredTop sz="95238" autoAdjust="0"/>
  </p:normalViewPr>
  <p:slideViewPr>
    <p:cSldViewPr>
      <p:cViewPr varScale="1">
        <p:scale>
          <a:sx n="62" d="100"/>
          <a:sy n="62" d="100"/>
        </p:scale>
        <p:origin x="36" y="7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2B7A51B-3492-4C85-91F6-D7E17D3821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3A90F-8A74-4F6B-B4B7-A42C12BF8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C4E0C1-5366-4D52-BBFC-01D1AB6250D4}" type="datetimeFigureOut">
              <a:rPr lang="zh-CN" altLang="en-US"/>
              <a:pPr>
                <a:defRPr/>
              </a:pPr>
              <a:t>2022/3/23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5714253-8F1D-499D-929C-F5DE774193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1007D39-FBDE-492B-8CAD-FB54DF989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961FD-0222-4348-A599-75BF2D357F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AA888-05E2-42CF-9073-75C10D818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51678A-174B-42D2-9B39-12A831A6BF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0F0F18C7-BBCE-4DC5-91CE-4BA156C65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D69C28D-4EF4-40F8-9035-524FE2E95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实验目的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熟练</a:t>
            </a:r>
            <a:r>
              <a:rPr lang="en-US" altLang="zh-CN"/>
              <a:t>Vivado</a:t>
            </a:r>
            <a:r>
              <a:rPr lang="zh-CN" altLang="en-US"/>
              <a:t>和</a:t>
            </a:r>
            <a:r>
              <a:rPr lang="en-US" altLang="zh-CN"/>
              <a:t>N4</a:t>
            </a:r>
            <a:r>
              <a:rPr lang="zh-CN" altLang="en-US"/>
              <a:t>的设计实现流程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模块化、层次化、参数化设计方法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组合逻辑电路和寄存器的描述方法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3FD423B-0C58-4E1A-9317-0C4E8EE9F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BABED7-05E9-4845-87DC-51838E96D55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8D9BF80-B760-4299-8F54-8B890EE2C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EB2191-6C78-45BB-A3A8-2D778344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设计一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s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进行算术（加、减）或者逻辑（与、或、非、异或）运算，产生运算结果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和相应标志</a:t>
            </a:r>
            <a:r>
              <a:rPr lang="en-US" altLang="zh-CN" dirty="0"/>
              <a:t>f</a:t>
            </a:r>
            <a:r>
              <a:rPr lang="zh-CN" altLang="en-US" dirty="0"/>
              <a:t>（进位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借位、溢出、零标志）。对于算术运算，影响进位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借位、溢出、零标志；对于逻辑运算，仅零标志有效。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f: </a:t>
            </a:r>
            <a:r>
              <a:rPr lang="zh-CN" altLang="en-US" dirty="0"/>
              <a:t>标志位，包括进位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(CF)</a:t>
            </a:r>
            <a:r>
              <a:rPr lang="zh-CN" altLang="en-US" dirty="0"/>
              <a:t>，溢出位</a:t>
            </a:r>
            <a:r>
              <a:rPr lang="en-US" altLang="zh-CN" dirty="0"/>
              <a:t>(OF)</a:t>
            </a:r>
            <a:r>
              <a:rPr lang="zh-CN" altLang="en-US" dirty="0"/>
              <a:t>，零标志</a:t>
            </a:r>
            <a:r>
              <a:rPr lang="en-US" altLang="zh-CN" dirty="0"/>
              <a:t>(ZF)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为了便于下载测试，可以选取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  <a:r>
              <a:rPr lang="en-US" altLang="zh-CN" dirty="0"/>
              <a:t>m = k = 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）比较两无符号数或者有符号数的大小关系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0853005-3210-4BA8-8810-EA5639CB2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4C919-1770-4D2D-9DA6-8689C7BD73A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F54FBE03-D445-4213-9F4A-38035C1DA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B69B62-66CE-425B-84DD-A703DE058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设计一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s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进行算术（加、减）或者逻辑（与、或、非、异或）运算，产生运算结果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和相应标志</a:t>
            </a:r>
            <a:r>
              <a:rPr lang="en-US" altLang="zh-CN" dirty="0"/>
              <a:t>f</a:t>
            </a:r>
            <a:r>
              <a:rPr lang="zh-CN" altLang="en-US" dirty="0"/>
              <a:t>（进位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借位、溢出、零标志）。对于算术运算，影响进位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借位、溢出、零标志；对于逻辑运算，仅零标志有效。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f: </a:t>
            </a:r>
            <a:r>
              <a:rPr lang="zh-CN" altLang="en-US" dirty="0"/>
              <a:t>标志位，包括进位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(CF)</a:t>
            </a:r>
            <a:r>
              <a:rPr lang="zh-CN" altLang="en-US" dirty="0"/>
              <a:t>，溢出位</a:t>
            </a:r>
            <a:r>
              <a:rPr lang="en-US" altLang="zh-CN" dirty="0"/>
              <a:t>(OF)</a:t>
            </a:r>
            <a:r>
              <a:rPr lang="zh-CN" altLang="en-US" dirty="0"/>
              <a:t>，零标志</a:t>
            </a:r>
            <a:r>
              <a:rPr lang="en-US" altLang="zh-CN" dirty="0"/>
              <a:t>(ZF)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为了便于下载测试，可以选取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  <a:r>
              <a:rPr lang="en-US" altLang="zh-CN" dirty="0"/>
              <a:t>m = k = 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）比较两无符号数或者有符号数的大小关系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7EBF754D-0498-4A34-BCAA-85B2DDA2B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583127-9D17-4C28-851B-B31ECAC937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B284CE36-9709-49C0-AC65-ADD4781720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4A4D5D2A-5F1D-4923-9B21-B454B685C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A503620E-F592-4821-ACE4-EC54A8E48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B182B0-4A80-4F39-A985-65AB9B2D1FF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4187A319-0FC4-4730-BC2A-B915313B1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A1666E88-9AE1-4E67-8603-7DF4F2E0B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8FCF193A-59FA-4188-A0B0-B8E55771B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E2A625-BCF5-4D77-832D-B305E3A6CA3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3CBB070A-8F12-4416-8BD2-842B7FFEC61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ADD0EE-9B5A-40F3-8629-4ECEEDE35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F27AE-70C8-43D8-868A-E6B34129F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421DE-86D5-4EAD-A4CC-587F86B95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7E3CBEE-0CCF-46D5-AE6F-248136ACB0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58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0E814D1-FE9B-46C4-BD01-F0368821B1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C45FB-190A-4564-8A89-1B83597754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5023E-A740-4E34-A235-C7FCCFB9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E9EC8-F791-49AD-9FED-790BAB7C30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FAB8FDC-3F75-4365-B746-A6BDF6636B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18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86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2FD42A-5743-49EB-8346-16E43324B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E6D9F8E-FFB1-4840-864A-68B081B09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E773954-0D86-49B1-ABEF-6281F55815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8B73CE9-3DA1-448E-99D5-97D8BD6C5362}" type="datetime1">
              <a:rPr lang="zh-CN" altLang="en-US"/>
              <a:pPr>
                <a:defRPr/>
              </a:pPr>
              <a:t>2022/3/23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89D307-BA9E-4B5A-AA47-30652CAAE3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05F0DD-4CE4-4DB9-8F65-A8F9294932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5BC3A2-A45A-4D80-BE81-FEB45D3247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7C8B4D17-45B4-475B-8A90-1B13C39FCD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0A59A81-2E76-4E8C-8AEF-2F3873CFD9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实验一  运算器及其应用</a:t>
            </a:r>
          </a:p>
        </p:txBody>
      </p:sp>
      <p:sp>
        <p:nvSpPr>
          <p:cNvPr id="6147" name="页脚占位符 1">
            <a:extLst>
              <a:ext uri="{FF2B5EF4-FFF2-40B4-BE49-F238E27FC236}">
                <a16:creationId xmlns:a16="http://schemas.microsoft.com/office/drawing/2014/main" id="{4EB9147E-DF19-4520-94D5-4555C449BC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C1AE66AD-8FA0-4833-BFCC-AA3A701037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E6BCC-159E-4C15-8781-C05FDEEE6C9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>
            <a:extLst>
              <a:ext uri="{FF2B5EF4-FFF2-40B4-BE49-F238E27FC236}">
                <a16:creationId xmlns:a16="http://schemas.microsoft.com/office/drawing/2014/main" id="{63D4BF7F-76AE-4F38-B33F-F66DB37347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EC0B9E54-7346-4CCD-93C1-2D698C37D4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92525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5B632623-B8C9-41B8-ADB7-1F9B6D721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FLS</a:t>
            </a:r>
            <a:r>
              <a:rPr lang="zh-CN" altLang="en-US"/>
              <a:t>模块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4B3712-9740-487B-8219-947B8D9BD73F}"/>
              </a:ext>
            </a:extLst>
          </p:cNvPr>
          <p:cNvSpPr/>
          <p:nvPr/>
        </p:nvSpPr>
        <p:spPr>
          <a:xfrm>
            <a:off x="512763" y="1447800"/>
            <a:ext cx="7945437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zh-CN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spcBef>
                <a:spcPts val="6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[15:0]  d,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[15:0]  f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逻辑设计要求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数据通路：结构化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，采用两段式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34">
            <a:extLst>
              <a:ext uri="{FF2B5EF4-FFF2-40B4-BE49-F238E27FC236}">
                <a16:creationId xmlns:a16="http://schemas.microsoft.com/office/drawing/2014/main" id="{3E53D169-ED3E-4832-BE89-074023503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2306377"/>
            <a:ext cx="684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(led15-0)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05" name="TextBox 34">
            <a:extLst>
              <a:ext uri="{FF2B5EF4-FFF2-40B4-BE49-F238E27FC236}">
                <a16:creationId xmlns:a16="http://schemas.microsoft.com/office/drawing/2014/main" id="{1902376D-41F8-4F8C-B383-F17FB63C4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024" y="1811790"/>
            <a:ext cx="684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(sw15-0)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06" name="TextBox 34">
            <a:extLst>
              <a:ext uri="{FF2B5EF4-FFF2-40B4-BE49-F238E27FC236}">
                <a16:creationId xmlns:a16="http://schemas.microsoft.com/office/drawing/2014/main" id="{FA849F3C-7C8F-4C34-8827-F1AE2C24A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018" y="2151013"/>
            <a:ext cx="6842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btnc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1276" name="灯片编号占位符 5">
            <a:extLst>
              <a:ext uri="{FF2B5EF4-FFF2-40B4-BE49-F238E27FC236}">
                <a16:creationId xmlns:a16="http://schemas.microsoft.com/office/drawing/2014/main" id="{2E0C680A-C2E8-41B8-95BB-37BFADBA1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BE3589-B2F8-4060-BA46-78CDEE23DCE4}" type="slidenum">
              <a:rPr lang="en-US" altLang="zh-CN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>
              <a:latin typeface="Arial" panose="020B0604020202020204" pitchFamily="34" charset="0"/>
            </a:endParaRPr>
          </a:p>
        </p:txBody>
      </p:sp>
      <p:grpSp>
        <p:nvGrpSpPr>
          <p:cNvPr id="42" name="组合 109">
            <a:extLst>
              <a:ext uri="{FF2B5EF4-FFF2-40B4-BE49-F238E27FC236}">
                <a16:creationId xmlns:a16="http://schemas.microsoft.com/office/drawing/2014/main" id="{848077E4-4BD0-45BE-9AD0-6A4149332D6B}"/>
              </a:ext>
            </a:extLst>
          </p:cNvPr>
          <p:cNvGrpSpPr>
            <a:grpSpLocks/>
          </p:cNvGrpSpPr>
          <p:nvPr/>
        </p:nvGrpSpPr>
        <p:grpSpPr bwMode="auto">
          <a:xfrm>
            <a:off x="5201011" y="1730313"/>
            <a:ext cx="2286120" cy="1446659"/>
            <a:chOff x="6011481" y="4364037"/>
            <a:chExt cx="2578692" cy="1274763"/>
          </a:xfrm>
        </p:grpSpPr>
        <p:sp>
          <p:nvSpPr>
            <p:cNvPr id="43" name="TextBox 32">
              <a:extLst>
                <a:ext uri="{FF2B5EF4-FFF2-40B4-BE49-F238E27FC236}">
                  <a16:creationId xmlns:a16="http://schemas.microsoft.com/office/drawing/2014/main" id="{0B9F7295-BCFF-4B23-8A0D-06F27F49E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E51844C-4D27-47E2-B45D-895324C70E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4D5102B-1D13-4461-91E7-2E53C99765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34">
              <a:extLst>
                <a:ext uri="{FF2B5EF4-FFF2-40B4-BE49-F238E27FC236}">
                  <a16:creationId xmlns:a16="http://schemas.microsoft.com/office/drawing/2014/main" id="{2696501E-4B5C-4C08-AB2B-B38D0076D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9689051-3778-4E3F-AFC8-C3BA15F71D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34">
              <a:extLst>
                <a:ext uri="{FF2B5EF4-FFF2-40B4-BE49-F238E27FC236}">
                  <a16:creationId xmlns:a16="http://schemas.microsoft.com/office/drawing/2014/main" id="{F4433037-A3ED-4737-B25C-83B1C3C69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481" y="49572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D1F00D5-82A5-4B18-8885-0DAB9D05DB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34">
              <a:extLst>
                <a:ext uri="{FF2B5EF4-FFF2-40B4-BE49-F238E27FC236}">
                  <a16:creationId xmlns:a16="http://schemas.microsoft.com/office/drawing/2014/main" id="{57C8869E-344C-4F5C-B4D8-8818D3937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1">
              <a:extLst>
                <a:ext uri="{FF2B5EF4-FFF2-40B4-BE49-F238E27FC236}">
                  <a16:creationId xmlns:a16="http://schemas.microsoft.com/office/drawing/2014/main" id="{A1E76CFD-3951-4782-8A8B-E7397714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C3918BC-8CB4-41ED-BB0C-087C5CC6C3A5}"/>
                </a:ext>
              </a:extLst>
            </p:cNvPr>
            <p:cNvSpPr txBox="1"/>
            <p:nvPr/>
          </p:nvSpPr>
          <p:spPr bwMode="auto">
            <a:xfrm rot="5400000">
              <a:off x="7118820" y="4729786"/>
              <a:ext cx="461665" cy="5432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41D913-FFE3-4847-B0F7-B3207B343D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874876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34">
              <a:extLst>
                <a:ext uri="{FF2B5EF4-FFF2-40B4-BE49-F238E27FC236}">
                  <a16:creationId xmlns:a16="http://schemas.microsoft.com/office/drawing/2014/main" id="{7B1E4DF8-53B5-4EB8-8240-2EDBC5AF5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2414" y="4687023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34">
            <a:extLst>
              <a:ext uri="{FF2B5EF4-FFF2-40B4-BE49-F238E27FC236}">
                <a16:creationId xmlns:a16="http://schemas.microsoft.com/office/drawing/2014/main" id="{FF01FA00-D183-4EEE-93E1-32090E356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620" y="2809784"/>
            <a:ext cx="1256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(clk100mhz)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6" name="TextBox 34">
            <a:extLst>
              <a:ext uri="{FF2B5EF4-FFF2-40B4-BE49-F238E27FC236}">
                <a16:creationId xmlns:a16="http://schemas.microsoft.com/office/drawing/2014/main" id="{9180DF20-3EEC-44C0-9793-00E9E29DE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148" y="2482954"/>
            <a:ext cx="1295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cpu_resetn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7" name="页脚占位符 1">
            <a:extLst>
              <a:ext uri="{FF2B5EF4-FFF2-40B4-BE49-F238E27FC236}">
                <a16:creationId xmlns:a16="http://schemas.microsoft.com/office/drawing/2014/main" id="{98D12FE4-B562-4CEC-9C31-C0D9CEEC3A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8" name="日期占位符 3">
            <a:extLst>
              <a:ext uri="{FF2B5EF4-FFF2-40B4-BE49-F238E27FC236}">
                <a16:creationId xmlns:a16="http://schemas.microsoft.com/office/drawing/2014/main" id="{D8A7867B-A73E-4545-B572-AD29863F6E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BC377E7F-D5D8-401D-9AAA-8C0C7CF49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实验步骤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48294D19-30C3-45D4-BB33-962ECEF00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077200" cy="4568825"/>
          </a:xfrm>
        </p:spPr>
        <p:txBody>
          <a:bodyPr/>
          <a:lstStyle/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ALU</a:t>
            </a:r>
            <a:r>
              <a:rPr lang="zh-CN" altLang="en-US" sz="2400" dirty="0"/>
              <a:t>模块的逻辑设计和仿真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6</a:t>
            </a:r>
            <a:r>
              <a:rPr lang="zh-CN" altLang="en-US" sz="2400" dirty="0"/>
              <a:t>位</a:t>
            </a:r>
            <a:r>
              <a:rPr lang="en-US" altLang="zh-CN" sz="2400" dirty="0"/>
              <a:t>ALU</a:t>
            </a:r>
            <a:r>
              <a:rPr lang="zh-CN" altLang="en-US" sz="2400" dirty="0"/>
              <a:t>的下载测试，并查看</a:t>
            </a:r>
            <a:r>
              <a:rPr lang="en-US" altLang="zh-CN" sz="2400" dirty="0"/>
              <a:t>RTL</a:t>
            </a:r>
            <a:r>
              <a:rPr lang="zh-CN" altLang="en-US" sz="2400" dirty="0"/>
              <a:t>电路图，以及实现电路资源和时间性能报告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FLS</a:t>
            </a:r>
            <a:r>
              <a:rPr lang="zh-CN" altLang="en-US" sz="2400" dirty="0"/>
              <a:t>的逻辑设计、仿真和下载测试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选项：完成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r>
              <a:rPr lang="en-US" altLang="zh-CN" sz="2400" dirty="0"/>
              <a:t>ALU</a:t>
            </a:r>
            <a:r>
              <a:rPr lang="zh-CN" altLang="en-US" sz="2400" dirty="0"/>
              <a:t>的下载测试，并查看</a:t>
            </a:r>
            <a:r>
              <a:rPr lang="en-US" altLang="zh-CN" sz="2400" dirty="0"/>
              <a:t>RTL</a:t>
            </a:r>
            <a:r>
              <a:rPr lang="zh-CN" altLang="en-US" sz="2400" dirty="0"/>
              <a:t>电路图，以及实现电路资源和时间性能报告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zh-CN" altLang="en-US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</p:txBody>
      </p:sp>
      <p:sp>
        <p:nvSpPr>
          <p:cNvPr id="41988" name="页脚占位符 1">
            <a:extLst>
              <a:ext uri="{FF2B5EF4-FFF2-40B4-BE49-F238E27FC236}">
                <a16:creationId xmlns:a16="http://schemas.microsoft.com/office/drawing/2014/main" id="{A820B0BA-1EA9-4BE2-985A-569D9E1E3C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1989" name="灯片编号占位符 2">
            <a:extLst>
              <a:ext uri="{FF2B5EF4-FFF2-40B4-BE49-F238E27FC236}">
                <a16:creationId xmlns:a16="http://schemas.microsoft.com/office/drawing/2014/main" id="{870A0AA0-4924-4AB8-BDC4-0A7370AB94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14059-602F-4BF4-95E3-FD30BA4FCE9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1990" name="日期占位符 3">
            <a:extLst>
              <a:ext uri="{FF2B5EF4-FFF2-40B4-BE49-F238E27FC236}">
                <a16:creationId xmlns:a16="http://schemas.microsoft.com/office/drawing/2014/main" id="{E78B458F-1B51-494D-9E34-2B712F0663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85027AED-8232-408B-8802-C973E372E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4035" name="页脚占位符 1">
            <a:extLst>
              <a:ext uri="{FF2B5EF4-FFF2-40B4-BE49-F238E27FC236}">
                <a16:creationId xmlns:a16="http://schemas.microsoft.com/office/drawing/2014/main" id="{D2582A4C-1F41-4FCF-A57B-CAC8DAEFD8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4036" name="灯片编号占位符 2">
            <a:extLst>
              <a:ext uri="{FF2B5EF4-FFF2-40B4-BE49-F238E27FC236}">
                <a16:creationId xmlns:a16="http://schemas.microsoft.com/office/drawing/2014/main" id="{E35D4DF9-F4C3-46ED-97F4-03D92235C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E9BA4D-AC7E-47FB-A5FD-7530B6B7390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4037" name="日期占位符 3">
            <a:extLst>
              <a:ext uri="{FF2B5EF4-FFF2-40B4-BE49-F238E27FC236}">
                <a16:creationId xmlns:a16="http://schemas.microsoft.com/office/drawing/2014/main" id="{0BCE3315-59D9-452F-A365-BF8F874ED6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C257F-B047-4BD0-84C4-92B49071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650B9-B191-4340-B7F9-3DC23D1F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2022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043AB-765B-43E4-A4A9-4ED46CEC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B8FDC-3F75-4365-B746-A6BDF6636B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2EAD756-63DE-4644-A189-4621A3FA60EC}"/>
              </a:ext>
            </a:extLst>
          </p:cNvPr>
          <p:cNvSpPr/>
          <p:nvPr/>
        </p:nvSpPr>
        <p:spPr bwMode="auto">
          <a:xfrm>
            <a:off x="3311860" y="512676"/>
            <a:ext cx="1404156" cy="79208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s0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2487CBD-902F-482B-A0F3-C6020AE96179}"/>
              </a:ext>
            </a:extLst>
          </p:cNvPr>
          <p:cNvSpPr/>
          <p:nvPr/>
        </p:nvSpPr>
        <p:spPr bwMode="auto">
          <a:xfrm>
            <a:off x="3310744" y="2168860"/>
            <a:ext cx="1404156" cy="79208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B6C365E-623B-4196-80B2-4CD81FB7C85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 bwMode="auto">
          <a:xfrm flipH="1">
            <a:off x="4012822" y="1304764"/>
            <a:ext cx="1116" cy="8640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7733FF-512C-4724-AD12-FE092BB4D13B}"/>
              </a:ext>
            </a:extLst>
          </p:cNvPr>
          <p:cNvCxnSpPr/>
          <p:nvPr/>
        </p:nvCxnSpPr>
        <p:spPr bwMode="auto">
          <a:xfrm flipH="1">
            <a:off x="4011706" y="2960948"/>
            <a:ext cx="1116" cy="8640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F865B6C2-035B-4417-9B03-5CDE7A510FA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 bwMode="auto">
          <a:xfrm flipV="1">
            <a:off x="4714900" y="908720"/>
            <a:ext cx="1116" cy="1656184"/>
          </a:xfrm>
          <a:prstGeom prst="curvedConnector3">
            <a:avLst>
              <a:gd name="adj1" fmla="val 205838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4F0333BC-9100-427D-86D9-AA6826C52286}"/>
              </a:ext>
            </a:extLst>
          </p:cNvPr>
          <p:cNvCxnSpPr>
            <a:cxnSpLocks/>
            <a:endCxn id="7" idx="6"/>
          </p:cNvCxnSpPr>
          <p:nvPr/>
        </p:nvCxnSpPr>
        <p:spPr bwMode="auto">
          <a:xfrm flipV="1">
            <a:off x="4714900" y="908720"/>
            <a:ext cx="1116" cy="3312368"/>
          </a:xfrm>
          <a:prstGeom prst="curvedConnector3">
            <a:avLst>
              <a:gd name="adj1" fmla="val 10548799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B21A0B20-A02D-4931-837E-60EE92A56299}"/>
              </a:ext>
            </a:extLst>
          </p:cNvPr>
          <p:cNvSpPr/>
          <p:nvPr/>
        </p:nvSpPr>
        <p:spPr bwMode="auto">
          <a:xfrm>
            <a:off x="3309628" y="2168860"/>
            <a:ext cx="1404156" cy="79208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s1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754BE0-8C2C-4DF4-A47A-E6DD3D561510}"/>
              </a:ext>
            </a:extLst>
          </p:cNvPr>
          <p:cNvSpPr/>
          <p:nvPr/>
        </p:nvSpPr>
        <p:spPr bwMode="auto">
          <a:xfrm>
            <a:off x="3309628" y="3825044"/>
            <a:ext cx="1404156" cy="79208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s2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3BD48A2-0968-4CFD-8536-FF2AE9025DAA}"/>
              </a:ext>
            </a:extLst>
          </p:cNvPr>
          <p:cNvSpPr txBox="1"/>
          <p:nvPr/>
        </p:nvSpPr>
        <p:spPr bwMode="auto">
          <a:xfrm>
            <a:off x="3618471" y="1581484"/>
            <a:ext cx="2853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en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903430-043F-4B90-9138-7642845FAF2C}"/>
              </a:ext>
            </a:extLst>
          </p:cNvPr>
          <p:cNvSpPr txBox="1"/>
          <p:nvPr/>
        </p:nvSpPr>
        <p:spPr bwMode="auto">
          <a:xfrm>
            <a:off x="3618471" y="3175072"/>
            <a:ext cx="2853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en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13B8EA-F0AD-45CD-BF59-C9889C36F1B4}"/>
              </a:ext>
            </a:extLst>
          </p:cNvPr>
          <p:cNvSpPr txBox="1"/>
          <p:nvPr/>
        </p:nvSpPr>
        <p:spPr bwMode="auto">
          <a:xfrm>
            <a:off x="4582615" y="1567395"/>
            <a:ext cx="2837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rst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B7654C1-08AB-4531-BD07-9EA965B7E2B1}"/>
              </a:ext>
            </a:extLst>
          </p:cNvPr>
          <p:cNvSpPr txBox="1"/>
          <p:nvPr/>
        </p:nvSpPr>
        <p:spPr bwMode="auto">
          <a:xfrm>
            <a:off x="5940152" y="2411015"/>
            <a:ext cx="2837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rst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E4B13FC-85D3-48E7-9BD0-6984F6743927}"/>
              </a:ext>
            </a:extLst>
          </p:cNvPr>
          <p:cNvCxnSpPr>
            <a:cxnSpLocks/>
            <a:endCxn id="32" idx="4"/>
          </p:cNvCxnSpPr>
          <p:nvPr/>
        </p:nvCxnSpPr>
        <p:spPr bwMode="auto">
          <a:xfrm>
            <a:off x="3309628" y="4221087"/>
            <a:ext cx="702078" cy="396045"/>
          </a:xfrm>
          <a:prstGeom prst="curvedConnector4">
            <a:avLst>
              <a:gd name="adj1" fmla="val -60956"/>
              <a:gd name="adj2" fmla="val 26981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EEB5E5E-830C-46A8-885A-3AA1BB69D5B0}"/>
              </a:ext>
            </a:extLst>
          </p:cNvPr>
          <p:cNvSpPr txBox="1"/>
          <p:nvPr/>
        </p:nvSpPr>
        <p:spPr bwMode="auto">
          <a:xfrm>
            <a:off x="2590800" y="4613858"/>
            <a:ext cx="2853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en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72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82EAD756-63DE-4644-A189-4621A3FA60EC}"/>
              </a:ext>
            </a:extLst>
          </p:cNvPr>
          <p:cNvSpPr/>
          <p:nvPr/>
        </p:nvSpPr>
        <p:spPr bwMode="auto">
          <a:xfrm>
            <a:off x="3707904" y="152636"/>
            <a:ext cx="1008112" cy="61206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s0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B6C365E-623B-4196-80B2-4CD81FB7C853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 bwMode="auto">
          <a:xfrm flipH="1">
            <a:off x="4209728" y="764704"/>
            <a:ext cx="2232" cy="6743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7733FF-512C-4724-AD12-FE092BB4D13B}"/>
              </a:ext>
            </a:extLst>
          </p:cNvPr>
          <p:cNvCxnSpPr/>
          <p:nvPr/>
        </p:nvCxnSpPr>
        <p:spPr bwMode="auto">
          <a:xfrm flipH="1">
            <a:off x="4211931" y="2040050"/>
            <a:ext cx="315" cy="6677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F865B6C2-035B-4417-9B03-5CDE7A510FA5}"/>
              </a:ext>
            </a:extLst>
          </p:cNvPr>
          <p:cNvCxnSpPr>
            <a:cxnSpLocks/>
            <a:stCxn id="31" idx="6"/>
            <a:endCxn id="7" idx="6"/>
          </p:cNvCxnSpPr>
          <p:nvPr/>
        </p:nvCxnSpPr>
        <p:spPr bwMode="auto">
          <a:xfrm flipV="1">
            <a:off x="4713784" y="458670"/>
            <a:ext cx="2232" cy="1286436"/>
          </a:xfrm>
          <a:prstGeom prst="curvedConnector3">
            <a:avLst>
              <a:gd name="adj1" fmla="val 1034193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4F0333BC-9100-427D-86D9-AA6826C52286}"/>
              </a:ext>
            </a:extLst>
          </p:cNvPr>
          <p:cNvCxnSpPr>
            <a:cxnSpLocks/>
            <a:stCxn id="32" idx="6"/>
            <a:endCxn id="7" idx="6"/>
          </p:cNvCxnSpPr>
          <p:nvPr/>
        </p:nvCxnSpPr>
        <p:spPr bwMode="auto">
          <a:xfrm flipV="1">
            <a:off x="4707062" y="458670"/>
            <a:ext cx="8954" cy="2541146"/>
          </a:xfrm>
          <a:prstGeom prst="curvedConnector3">
            <a:avLst>
              <a:gd name="adj1" fmla="val 516909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B21A0B20-A02D-4931-837E-60EE92A56299}"/>
              </a:ext>
            </a:extLst>
          </p:cNvPr>
          <p:cNvSpPr/>
          <p:nvPr/>
        </p:nvSpPr>
        <p:spPr bwMode="auto">
          <a:xfrm>
            <a:off x="3705672" y="1439072"/>
            <a:ext cx="1008112" cy="61206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s1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754BE0-8C2C-4DF4-A47A-E6DD3D561510}"/>
              </a:ext>
            </a:extLst>
          </p:cNvPr>
          <p:cNvSpPr/>
          <p:nvPr/>
        </p:nvSpPr>
        <p:spPr bwMode="auto">
          <a:xfrm>
            <a:off x="3698950" y="2693782"/>
            <a:ext cx="1008112" cy="61206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s2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3BD48A2-0968-4CFD-8536-FF2AE9025DAA}"/>
              </a:ext>
            </a:extLst>
          </p:cNvPr>
          <p:cNvSpPr txBox="1"/>
          <p:nvPr/>
        </p:nvSpPr>
        <p:spPr bwMode="auto">
          <a:xfrm>
            <a:off x="3849605" y="947999"/>
            <a:ext cx="3604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en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903430-043F-4B90-9138-7642845FAF2C}"/>
              </a:ext>
            </a:extLst>
          </p:cNvPr>
          <p:cNvSpPr txBox="1"/>
          <p:nvPr/>
        </p:nvSpPr>
        <p:spPr bwMode="auto">
          <a:xfrm>
            <a:off x="3881031" y="2150921"/>
            <a:ext cx="3447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en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13B8EA-F0AD-45CD-BF59-C9889C36F1B4}"/>
              </a:ext>
            </a:extLst>
          </p:cNvPr>
          <p:cNvSpPr txBox="1"/>
          <p:nvPr/>
        </p:nvSpPr>
        <p:spPr bwMode="auto">
          <a:xfrm>
            <a:off x="4580955" y="1062310"/>
            <a:ext cx="2853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rst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B7654C1-08AB-4531-BD07-9EA965B7E2B1}"/>
              </a:ext>
            </a:extLst>
          </p:cNvPr>
          <p:cNvSpPr txBox="1"/>
          <p:nvPr/>
        </p:nvSpPr>
        <p:spPr bwMode="auto">
          <a:xfrm>
            <a:off x="5197305" y="1664804"/>
            <a:ext cx="3197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rst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704EE07-01C3-477A-9517-F52EB1B1FC00}"/>
              </a:ext>
            </a:extLst>
          </p:cNvPr>
          <p:cNvSpPr txBox="1"/>
          <p:nvPr/>
        </p:nvSpPr>
        <p:spPr bwMode="auto">
          <a:xfrm>
            <a:off x="3888919" y="3454176"/>
            <a:ext cx="3447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en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5FD8267-57C6-414E-93F2-EAA4219AA8AF}"/>
              </a:ext>
            </a:extLst>
          </p:cNvPr>
          <p:cNvCxnSpPr/>
          <p:nvPr/>
        </p:nvCxnSpPr>
        <p:spPr bwMode="auto">
          <a:xfrm flipH="1">
            <a:off x="4209728" y="3312507"/>
            <a:ext cx="315" cy="6677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E00ADF4C-38FC-46CE-8B36-FC8894648DA8}"/>
              </a:ext>
            </a:extLst>
          </p:cNvPr>
          <p:cNvSpPr/>
          <p:nvPr/>
        </p:nvSpPr>
        <p:spPr bwMode="auto">
          <a:xfrm>
            <a:off x="3721717" y="3972580"/>
            <a:ext cx="1008112" cy="61206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s3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DA5FA77-3717-40D4-BD4B-D652E60317B2}"/>
              </a:ext>
            </a:extLst>
          </p:cNvPr>
          <p:cNvCxnSpPr/>
          <p:nvPr/>
        </p:nvCxnSpPr>
        <p:spPr bwMode="auto">
          <a:xfrm flipH="1">
            <a:off x="4233661" y="4574308"/>
            <a:ext cx="315" cy="6677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DD20EDF-914D-46C9-B1C9-A5F3D5F3E770}"/>
              </a:ext>
            </a:extLst>
          </p:cNvPr>
          <p:cNvSpPr/>
          <p:nvPr/>
        </p:nvSpPr>
        <p:spPr bwMode="auto">
          <a:xfrm>
            <a:off x="3721717" y="5232021"/>
            <a:ext cx="1008112" cy="61206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s4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C0388D0-AA5A-4018-AA19-99233A269E8A}"/>
              </a:ext>
            </a:extLst>
          </p:cNvPr>
          <p:cNvSpPr txBox="1"/>
          <p:nvPr/>
        </p:nvSpPr>
        <p:spPr bwMode="auto">
          <a:xfrm>
            <a:off x="3872557" y="4686172"/>
            <a:ext cx="3447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en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1B3D4CEB-766F-48D8-9286-3162DF470F1F}"/>
              </a:ext>
            </a:extLst>
          </p:cNvPr>
          <p:cNvCxnSpPr>
            <a:cxnSpLocks/>
            <a:stCxn id="30" idx="6"/>
            <a:endCxn id="7" idx="6"/>
          </p:cNvCxnSpPr>
          <p:nvPr/>
        </p:nvCxnSpPr>
        <p:spPr bwMode="auto">
          <a:xfrm flipH="1" flipV="1">
            <a:off x="4716016" y="458670"/>
            <a:ext cx="13813" cy="3819944"/>
          </a:xfrm>
          <a:prstGeom prst="curvedConnector3">
            <a:avLst>
              <a:gd name="adj1" fmla="val -894639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F6E428E0-7037-4605-AF8F-CC5934FA2FBD}"/>
              </a:ext>
            </a:extLst>
          </p:cNvPr>
          <p:cNvCxnSpPr>
            <a:cxnSpLocks/>
            <a:stCxn id="39" idx="6"/>
            <a:endCxn id="7" idx="6"/>
          </p:cNvCxnSpPr>
          <p:nvPr/>
        </p:nvCxnSpPr>
        <p:spPr bwMode="auto">
          <a:xfrm flipH="1" flipV="1">
            <a:off x="4716016" y="458670"/>
            <a:ext cx="13813" cy="5079385"/>
          </a:xfrm>
          <a:prstGeom prst="curvedConnector3">
            <a:avLst>
              <a:gd name="adj1" fmla="val -1777285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FF1517D-1086-40C7-BE90-9DB66333C173}"/>
              </a:ext>
            </a:extLst>
          </p:cNvPr>
          <p:cNvSpPr txBox="1"/>
          <p:nvPr/>
        </p:nvSpPr>
        <p:spPr bwMode="auto">
          <a:xfrm>
            <a:off x="5940152" y="2458698"/>
            <a:ext cx="3197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rst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A54604-EE04-4C38-86C6-64C6F5B8E571}"/>
              </a:ext>
            </a:extLst>
          </p:cNvPr>
          <p:cNvSpPr txBox="1"/>
          <p:nvPr/>
        </p:nvSpPr>
        <p:spPr bwMode="auto">
          <a:xfrm>
            <a:off x="7200292" y="2888940"/>
            <a:ext cx="3197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rst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81D39F3-6E18-48FD-9973-09CD2B15D6D0}"/>
              </a:ext>
            </a:extLst>
          </p:cNvPr>
          <p:cNvCxnSpPr>
            <a:cxnSpLocks/>
            <a:stCxn id="39" idx="2"/>
            <a:endCxn id="39" idx="4"/>
          </p:cNvCxnSpPr>
          <p:nvPr/>
        </p:nvCxnSpPr>
        <p:spPr bwMode="auto">
          <a:xfrm rot="10800000" flipH="1" flipV="1">
            <a:off x="3721717" y="5538055"/>
            <a:ext cx="504056" cy="306034"/>
          </a:xfrm>
          <a:prstGeom prst="curvedConnector4">
            <a:avLst>
              <a:gd name="adj1" fmla="val -132998"/>
              <a:gd name="adj2" fmla="val 17469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247277E-772E-4DEB-B455-3678123F9C96}"/>
              </a:ext>
            </a:extLst>
          </p:cNvPr>
          <p:cNvSpPr txBox="1"/>
          <p:nvPr/>
        </p:nvSpPr>
        <p:spPr bwMode="auto">
          <a:xfrm>
            <a:off x="2707454" y="5538055"/>
            <a:ext cx="3447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1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cs typeface="Arial" panose="020B0604020202020204" pitchFamily="34" charset="0"/>
              </a:rPr>
              <a:t>en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A9C552A-E099-4805-8F86-8B63933F3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页脚占位符 1">
            <a:extLst>
              <a:ext uri="{FF2B5EF4-FFF2-40B4-BE49-F238E27FC236}">
                <a16:creationId xmlns:a16="http://schemas.microsoft.com/office/drawing/2014/main" id="{EED3E586-9E77-4EE9-A1A8-443D7BA7DF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196" name="灯片编号占位符 2">
            <a:extLst>
              <a:ext uri="{FF2B5EF4-FFF2-40B4-BE49-F238E27FC236}">
                <a16:creationId xmlns:a16="http://schemas.microsoft.com/office/drawing/2014/main" id="{7C85968C-B026-43E9-8E1E-D2A335F4E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827B9E-3C2D-4380-9FDF-C6312FB6155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>
            <a:extLst>
              <a:ext uri="{FF2B5EF4-FFF2-40B4-BE49-F238E27FC236}">
                <a16:creationId xmlns:a16="http://schemas.microsoft.com/office/drawing/2014/main" id="{314DC43A-3838-4F4F-B8F3-8CA40130BAF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DE3B3327-D4F7-443B-96A5-A9F133E28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27268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熟练掌握算术逻辑单元 </a:t>
            </a:r>
            <a:r>
              <a:rPr lang="en-US" altLang="zh-CN" sz="2400" dirty="0"/>
              <a:t>(ALU) </a:t>
            </a:r>
            <a:r>
              <a:rPr lang="zh-CN" altLang="en-US" sz="2400" dirty="0"/>
              <a:t>的功能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掌握数据通路和控制器的设计方法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掌握组合电路和时序电路，以及参数化和结构化的</a:t>
            </a:r>
            <a:r>
              <a:rPr lang="en-US" altLang="zh-CN" sz="2400" dirty="0"/>
              <a:t>Verilog</a:t>
            </a:r>
            <a:r>
              <a:rPr lang="zh-CN" altLang="en-US" sz="2400" dirty="0"/>
              <a:t>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了解查看电路性能和资源使用情况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230061B7-7337-4E33-891B-D910731DE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347F3484-ABC3-4B1F-82DB-ECF66A0B3A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5224463" cy="4840287"/>
          </a:xfrm>
        </p:spPr>
        <p:txBody>
          <a:bodyPr/>
          <a:lstStyle/>
          <a:p>
            <a:pPr marL="514350" indent="-51435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2400" dirty="0"/>
              <a:t>算术逻辑单元（</a:t>
            </a:r>
            <a:r>
              <a:rPr lang="en-US" altLang="zh-CN" sz="2400" dirty="0"/>
              <a:t>ALU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714375" lvl="1" indent="-257175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</a:t>
            </a:r>
            <a:r>
              <a:rPr lang="zh-CN" altLang="en-US" sz="2000" dirty="0"/>
              <a:t>：功能选择，加、减、与、或、异或、逻辑左移、逻辑右移、算术右移等运算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a, b</a:t>
            </a:r>
            <a:r>
              <a:rPr lang="zh-CN" altLang="en-US" sz="2000" dirty="0"/>
              <a:t>：两个操作数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y</a:t>
            </a:r>
            <a:r>
              <a:rPr lang="zh-CN" altLang="en-US" sz="2000" dirty="0"/>
              <a:t>：运算结果，和、差 </a:t>
            </a:r>
            <a:r>
              <a:rPr lang="en-US" altLang="zh-CN" sz="2000" dirty="0"/>
              <a:t>…… </a:t>
            </a:r>
            <a:endParaRPr lang="zh-CN" altLang="en-US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zh-CN" altLang="en-US" sz="2000" dirty="0"/>
              <a:t>：标志，相等</a:t>
            </a:r>
            <a:r>
              <a:rPr lang="en-US" altLang="zh-CN" sz="2000" dirty="0"/>
              <a:t>(eq)</a:t>
            </a:r>
            <a:r>
              <a:rPr lang="zh-CN" altLang="en-US" sz="2000" dirty="0"/>
              <a:t>，小于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ltu</a:t>
            </a:r>
            <a:r>
              <a:rPr lang="en-US" altLang="zh-CN" sz="2000" dirty="0"/>
              <a:t>)</a:t>
            </a: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ALU</a:t>
            </a:r>
            <a:r>
              <a:rPr lang="zh-CN" altLang="en-US" sz="2400" dirty="0"/>
              <a:t>应用：计算斐波那契</a:t>
            </a:r>
            <a:r>
              <a:rPr lang="en-US" altLang="zh-CN" sz="2400" dirty="0"/>
              <a:t>—</a:t>
            </a:r>
            <a:r>
              <a:rPr lang="zh-CN" altLang="en-US" sz="2400" dirty="0"/>
              <a:t>卢卡斯数列（</a:t>
            </a:r>
            <a:r>
              <a:rPr lang="en-US" altLang="zh-CN" sz="2400" dirty="0"/>
              <a:t>Fibonacci Lucas Series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d</a:t>
            </a:r>
            <a:r>
              <a:rPr lang="zh-CN" altLang="en-US" sz="2000" dirty="0"/>
              <a:t>：输入数列初始项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en</a:t>
            </a:r>
            <a:r>
              <a:rPr lang="zh-CN" altLang="en-US" sz="2000" dirty="0"/>
              <a:t>：输入和输出使能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zh-CN" altLang="en-US" sz="2000" dirty="0"/>
              <a:t>：输出数列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clk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rstn</a:t>
            </a:r>
            <a:r>
              <a:rPr lang="zh-CN" altLang="en-US" sz="2000" dirty="0"/>
              <a:t>：时钟，复位信号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514350" indent="-514350" eaLnBrk="1" hangingPunct="1">
              <a:spcBef>
                <a:spcPct val="0"/>
              </a:spcBef>
              <a:spcAft>
                <a:spcPts val="600"/>
              </a:spcAft>
            </a:pPr>
            <a:endParaRPr lang="zh-CN" altLang="en-US" sz="2400" dirty="0"/>
          </a:p>
        </p:txBody>
      </p:sp>
      <p:grpSp>
        <p:nvGrpSpPr>
          <p:cNvPr id="28676" name="组合 13">
            <a:extLst>
              <a:ext uri="{FF2B5EF4-FFF2-40B4-BE49-F238E27FC236}">
                <a16:creationId xmlns:a16="http://schemas.microsoft.com/office/drawing/2014/main" id="{3E17D38F-13EF-4532-97DE-1FE30FDF354C}"/>
              </a:ext>
            </a:extLst>
          </p:cNvPr>
          <p:cNvGrpSpPr>
            <a:grpSpLocks/>
          </p:cNvGrpSpPr>
          <p:nvPr/>
        </p:nvGrpSpPr>
        <p:grpSpPr bwMode="auto">
          <a:xfrm>
            <a:off x="6259513" y="1600200"/>
            <a:ext cx="2108200" cy="1536700"/>
            <a:chOff x="6164262" y="1993186"/>
            <a:chExt cx="2674938" cy="192000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C405AA5-4EED-464C-9C44-35DF122B2EC5}"/>
                </a:ext>
              </a:extLst>
            </p:cNvPr>
            <p:cNvCxnSpPr/>
            <p:nvPr/>
          </p:nvCxnSpPr>
          <p:spPr bwMode="auto">
            <a:xfrm>
              <a:off x="6514743" y="2752857"/>
              <a:ext cx="644563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756D9D2-9D0A-4502-B0E6-04938997C269}"/>
                </a:ext>
              </a:extLst>
            </p:cNvPr>
            <p:cNvCxnSpPr/>
            <p:nvPr/>
          </p:nvCxnSpPr>
          <p:spPr bwMode="auto">
            <a:xfrm>
              <a:off x="6514743" y="3633519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03E660E-8AC3-4918-BFD4-465195731F3F}"/>
                </a:ext>
              </a:extLst>
            </p:cNvPr>
            <p:cNvCxnSpPr/>
            <p:nvPr/>
          </p:nvCxnSpPr>
          <p:spPr bwMode="auto">
            <a:xfrm>
              <a:off x="7801855" y="2986907"/>
              <a:ext cx="642550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217631D-17BA-4957-9AC8-E82FBE9C9BEC}"/>
                </a:ext>
              </a:extLst>
            </p:cNvPr>
            <p:cNvCxnSpPr/>
            <p:nvPr/>
          </p:nvCxnSpPr>
          <p:spPr bwMode="auto">
            <a:xfrm rot="5400000">
              <a:off x="7230225" y="2348213"/>
              <a:ext cx="573223" cy="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21">
              <a:extLst>
                <a:ext uri="{FF2B5EF4-FFF2-40B4-BE49-F238E27FC236}">
                  <a16:creationId xmlns:a16="http://schemas.microsoft.com/office/drawing/2014/main" id="{CF6C20BE-BCB0-44D2-870A-4D15E39C8EFD}"/>
                </a:ext>
              </a:extLst>
            </p:cNvPr>
            <p:cNvSpPr/>
            <p:nvPr/>
          </p:nvSpPr>
          <p:spPr bwMode="auto">
            <a:xfrm>
              <a:off x="7159307" y="2491038"/>
              <a:ext cx="660677" cy="1422150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544264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>
                <a:cs typeface="Arial" pitchFamily="34" charset="0"/>
              </a:endParaRPr>
            </a:p>
          </p:txBody>
        </p:sp>
        <p:sp>
          <p:nvSpPr>
            <p:cNvPr id="28698" name="TextBox 33">
              <a:extLst>
                <a:ext uri="{FF2B5EF4-FFF2-40B4-BE49-F238E27FC236}">
                  <a16:creationId xmlns:a16="http://schemas.microsoft.com/office/drawing/2014/main" id="{2281B989-DDD6-4D87-B6DE-A8FDB3732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2538195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99" name="TextBox 34">
              <a:extLst>
                <a:ext uri="{FF2B5EF4-FFF2-40B4-BE49-F238E27FC236}">
                  <a16:creationId xmlns:a16="http://schemas.microsoft.com/office/drawing/2014/main" id="{F3DEDA29-E9B2-4CBB-B585-5BBA7004C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3466648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00" name="TextBox 35">
              <a:extLst>
                <a:ext uri="{FF2B5EF4-FFF2-40B4-BE49-F238E27FC236}">
                  <a16:creationId xmlns:a16="http://schemas.microsoft.com/office/drawing/2014/main" id="{C7D8F532-7C22-4786-A941-7A09A1B0A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2823872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01" name="TextBox 36">
              <a:extLst>
                <a:ext uri="{FF2B5EF4-FFF2-40B4-BE49-F238E27FC236}">
                  <a16:creationId xmlns:a16="http://schemas.microsoft.com/office/drawing/2014/main" id="{F3F8C754-30A2-496B-A963-1BD875FB3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4848" y="1993186"/>
              <a:ext cx="656164" cy="3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F9F5F86-9A08-40EC-A81D-C5EC55709822}"/>
                </a:ext>
              </a:extLst>
            </p:cNvPr>
            <p:cNvCxnSpPr/>
            <p:nvPr/>
          </p:nvCxnSpPr>
          <p:spPr bwMode="auto">
            <a:xfrm>
              <a:off x="7801855" y="3417320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3" name="TextBox 42">
              <a:extLst>
                <a:ext uri="{FF2B5EF4-FFF2-40B4-BE49-F238E27FC236}">
                  <a16:creationId xmlns:a16="http://schemas.microsoft.com/office/drawing/2014/main" id="{B6F962E0-02E8-43D0-99D8-7E527FD03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3253977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C3F7977-C5B7-440F-8156-AC209C26B0DD}"/>
                </a:ext>
              </a:extLst>
            </p:cNvPr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sp>
        <p:nvSpPr>
          <p:cNvPr id="28677" name="页脚占位符 1">
            <a:extLst>
              <a:ext uri="{FF2B5EF4-FFF2-40B4-BE49-F238E27FC236}">
                <a16:creationId xmlns:a16="http://schemas.microsoft.com/office/drawing/2014/main" id="{0FEC9283-3BDD-4316-BFC8-F46D2643F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8678" name="灯片编号占位符 2">
            <a:extLst>
              <a:ext uri="{FF2B5EF4-FFF2-40B4-BE49-F238E27FC236}">
                <a16:creationId xmlns:a16="http://schemas.microsoft.com/office/drawing/2014/main" id="{27EE669D-2974-4698-AABE-FB2A2C7E7A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CC4628-9992-4ED1-A9E0-60A64EE6397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8679" name="日期占位符 3">
            <a:extLst>
              <a:ext uri="{FF2B5EF4-FFF2-40B4-BE49-F238E27FC236}">
                <a16:creationId xmlns:a16="http://schemas.microsoft.com/office/drawing/2014/main" id="{2F629134-52FD-4974-A909-B430508CD88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8680" name="组合 3">
            <a:extLst>
              <a:ext uri="{FF2B5EF4-FFF2-40B4-BE49-F238E27FC236}">
                <a16:creationId xmlns:a16="http://schemas.microsoft.com/office/drawing/2014/main" id="{048DC271-4D9D-45C3-82E8-F7BBFACC2F6E}"/>
              </a:ext>
            </a:extLst>
          </p:cNvPr>
          <p:cNvGrpSpPr>
            <a:grpSpLocks/>
          </p:cNvGrpSpPr>
          <p:nvPr/>
        </p:nvGrpSpPr>
        <p:grpSpPr bwMode="auto">
          <a:xfrm>
            <a:off x="6156177" y="4275138"/>
            <a:ext cx="2248050" cy="1625600"/>
            <a:chOff x="3772033" y="4840473"/>
            <a:chExt cx="2247767" cy="1209889"/>
          </a:xfrm>
        </p:grpSpPr>
        <p:sp>
          <p:nvSpPr>
            <p:cNvPr id="28681" name="TextBox 32">
              <a:extLst>
                <a:ext uri="{FF2B5EF4-FFF2-40B4-BE49-F238E27FC236}">
                  <a16:creationId xmlns:a16="http://schemas.microsoft.com/office/drawing/2014/main" id="{48940554-0E43-42E7-BC13-6B55BFF0D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789" y="4913421"/>
              <a:ext cx="142650" cy="229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23116BA-CA6E-4FD2-B64B-083D3F9C09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9960" y="5033062"/>
              <a:ext cx="499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ED9E414-AFA5-498E-AD30-E9C08F6C6A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705" y="5451325"/>
              <a:ext cx="5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4" name="TextBox 34">
              <a:extLst>
                <a:ext uri="{FF2B5EF4-FFF2-40B4-BE49-F238E27FC236}">
                  <a16:creationId xmlns:a16="http://schemas.microsoft.com/office/drawing/2014/main" id="{BF1A0A01-AEF1-462B-A48B-42D618497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397" y="5257800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46FCD24-C601-40A3-98E8-B1F57B40C4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9960" y="5589564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6" name="TextBox 34">
              <a:extLst>
                <a:ext uri="{FF2B5EF4-FFF2-40B4-BE49-F238E27FC236}">
                  <a16:creationId xmlns:a16="http://schemas.microsoft.com/office/drawing/2014/main" id="{61A88162-671A-41AC-8BEF-86A09F791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033" y="5412130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4BFF7C74-57F9-4AD4-8DFD-2B89FF7E8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0436" y="5861317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8" name="TextBox 34">
              <a:extLst>
                <a:ext uri="{FF2B5EF4-FFF2-40B4-BE49-F238E27FC236}">
                  <a16:creationId xmlns:a16="http://schemas.microsoft.com/office/drawing/2014/main" id="{5604C2EF-F077-478B-AFD7-E7D2912BC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389" y="5682268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89" name="矩形 1">
              <a:extLst>
                <a:ext uri="{FF2B5EF4-FFF2-40B4-BE49-F238E27FC236}">
                  <a16:creationId xmlns:a16="http://schemas.microsoft.com/office/drawing/2014/main" id="{E5510A1D-A669-4AC8-AF1E-E86C99B0D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581" y="4840473"/>
              <a:ext cx="446433" cy="1209889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90EAEED-7919-497B-99CC-EBAD04EE879E}"/>
                </a:ext>
              </a:extLst>
            </p:cNvPr>
            <p:cNvSpPr txBox="1"/>
            <p:nvPr/>
          </p:nvSpPr>
          <p:spPr bwMode="auto">
            <a:xfrm>
              <a:off x="4719935" y="5155464"/>
              <a:ext cx="461607" cy="515617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49851AE-4A55-42A5-965D-0B2ACE342C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9960" y="5302452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92" name="TextBox 34">
              <a:extLst>
                <a:ext uri="{FF2B5EF4-FFF2-40B4-BE49-F238E27FC236}">
                  <a16:creationId xmlns:a16="http://schemas.microsoft.com/office/drawing/2014/main" id="{4E169F8F-8593-4CAE-96EA-7CA391304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209" y="5124716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432C70BB-41BA-4696-B24A-44F9F1289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</a:t>
            </a:r>
          </a:p>
        </p:txBody>
      </p:sp>
      <p:grpSp>
        <p:nvGrpSpPr>
          <p:cNvPr id="30723" name="组合 13">
            <a:extLst>
              <a:ext uri="{FF2B5EF4-FFF2-40B4-BE49-F238E27FC236}">
                <a16:creationId xmlns:a16="http://schemas.microsoft.com/office/drawing/2014/main" id="{70E7B4FA-2EE0-4709-943A-3324BE5D62B2}"/>
              </a:ext>
            </a:extLst>
          </p:cNvPr>
          <p:cNvGrpSpPr>
            <a:grpSpLocks/>
          </p:cNvGrpSpPr>
          <p:nvPr/>
        </p:nvGrpSpPr>
        <p:grpSpPr bwMode="auto">
          <a:xfrm>
            <a:off x="6119813" y="1417638"/>
            <a:ext cx="2108200" cy="1536700"/>
            <a:chOff x="6164262" y="1993186"/>
            <a:chExt cx="2674938" cy="1920002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03F5A01-B924-49C2-B3A1-E3749CE4F6CA}"/>
                </a:ext>
              </a:extLst>
            </p:cNvPr>
            <p:cNvCxnSpPr/>
            <p:nvPr/>
          </p:nvCxnSpPr>
          <p:spPr bwMode="auto">
            <a:xfrm>
              <a:off x="6514743" y="2752856"/>
              <a:ext cx="644563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977A476-6296-476C-AF8C-DD5FC5029779}"/>
                </a:ext>
              </a:extLst>
            </p:cNvPr>
            <p:cNvCxnSpPr/>
            <p:nvPr/>
          </p:nvCxnSpPr>
          <p:spPr bwMode="auto">
            <a:xfrm>
              <a:off x="6514743" y="3633518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3913689-5846-4AD4-9A49-E9611CFF303C}"/>
                </a:ext>
              </a:extLst>
            </p:cNvPr>
            <p:cNvCxnSpPr/>
            <p:nvPr/>
          </p:nvCxnSpPr>
          <p:spPr bwMode="auto">
            <a:xfrm>
              <a:off x="7801855" y="2986905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820B1B1-EEE4-4D9C-9D92-AE487ADA8EA7}"/>
                </a:ext>
              </a:extLst>
            </p:cNvPr>
            <p:cNvCxnSpPr/>
            <p:nvPr/>
          </p:nvCxnSpPr>
          <p:spPr bwMode="auto">
            <a:xfrm rot="5400000">
              <a:off x="7230225" y="2348212"/>
              <a:ext cx="573224" cy="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21">
              <a:extLst>
                <a:ext uri="{FF2B5EF4-FFF2-40B4-BE49-F238E27FC236}">
                  <a16:creationId xmlns:a16="http://schemas.microsoft.com/office/drawing/2014/main" id="{C0DE0539-4FE4-4757-9A51-F7FDB6425CCF}"/>
                </a:ext>
              </a:extLst>
            </p:cNvPr>
            <p:cNvSpPr/>
            <p:nvPr/>
          </p:nvSpPr>
          <p:spPr bwMode="auto">
            <a:xfrm>
              <a:off x="7159307" y="2491037"/>
              <a:ext cx="660677" cy="1422151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544264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>
                <a:cs typeface="Arial" pitchFamily="34" charset="0"/>
              </a:endParaRPr>
            </a:p>
          </p:txBody>
        </p:sp>
        <p:sp>
          <p:nvSpPr>
            <p:cNvPr id="30735" name="TextBox 33">
              <a:extLst>
                <a:ext uri="{FF2B5EF4-FFF2-40B4-BE49-F238E27FC236}">
                  <a16:creationId xmlns:a16="http://schemas.microsoft.com/office/drawing/2014/main" id="{8C95D5AC-40C5-40D0-9AD7-F38BEFE9A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2538195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6" name="TextBox 34">
              <a:extLst>
                <a:ext uri="{FF2B5EF4-FFF2-40B4-BE49-F238E27FC236}">
                  <a16:creationId xmlns:a16="http://schemas.microsoft.com/office/drawing/2014/main" id="{F7205A5C-2F3F-4F2F-A88C-510A3836D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3466648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7" name="TextBox 35">
              <a:extLst>
                <a:ext uri="{FF2B5EF4-FFF2-40B4-BE49-F238E27FC236}">
                  <a16:creationId xmlns:a16="http://schemas.microsoft.com/office/drawing/2014/main" id="{5EBBDB95-709B-4BDA-BCEB-CC67C489A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2823872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8" name="TextBox 36">
              <a:extLst>
                <a:ext uri="{FF2B5EF4-FFF2-40B4-BE49-F238E27FC236}">
                  <a16:creationId xmlns:a16="http://schemas.microsoft.com/office/drawing/2014/main" id="{F6241D88-2C4C-4AF4-B660-87E548352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4848" y="1993186"/>
              <a:ext cx="656164" cy="3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71857AE-9D52-488A-9DB0-398C7311648C}"/>
                </a:ext>
              </a:extLst>
            </p:cNvPr>
            <p:cNvCxnSpPr/>
            <p:nvPr/>
          </p:nvCxnSpPr>
          <p:spPr bwMode="auto">
            <a:xfrm>
              <a:off x="7801855" y="3417320"/>
              <a:ext cx="642550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40" name="TextBox 42">
              <a:extLst>
                <a:ext uri="{FF2B5EF4-FFF2-40B4-BE49-F238E27FC236}">
                  <a16:creationId xmlns:a16="http://schemas.microsoft.com/office/drawing/2014/main" id="{8B734478-8945-434A-B7C9-DEE9DA6D9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3253977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19CCD0-46D1-438D-91C9-316C8A36CD98}"/>
                </a:ext>
              </a:extLst>
            </p:cNvPr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sp>
        <p:nvSpPr>
          <p:cNvPr id="30724" name="页脚占位符 129">
            <a:extLst>
              <a:ext uri="{FF2B5EF4-FFF2-40B4-BE49-F238E27FC236}">
                <a16:creationId xmlns:a16="http://schemas.microsoft.com/office/drawing/2014/main" id="{B28159D4-C4D1-4737-8086-9756D8738B34}"/>
              </a:ext>
            </a:extLst>
          </p:cNvPr>
          <p:cNvSpPr txBox="1">
            <a:spLocks/>
          </p:cNvSpPr>
          <p:nvPr/>
        </p:nvSpPr>
        <p:spPr bwMode="auto">
          <a:xfrm>
            <a:off x="683568" y="4293096"/>
            <a:ext cx="2786062" cy="19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f[0]</a:t>
            </a:r>
            <a:r>
              <a:rPr lang="zh-CN" altLang="en-US" sz="1600" b="0" dirty="0"/>
              <a:t>：相等</a:t>
            </a:r>
            <a:r>
              <a:rPr lang="en-US" altLang="zh-CN" sz="1600" b="0" dirty="0"/>
              <a:t>(eq)</a:t>
            </a:r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f[1]</a:t>
            </a:r>
            <a:r>
              <a:rPr lang="zh-CN" altLang="en-US" sz="1600" b="0" dirty="0"/>
              <a:t>：有符号数小于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lt</a:t>
            </a:r>
            <a:r>
              <a:rPr lang="en-US" altLang="zh-CN" sz="1600" b="0" dirty="0"/>
              <a:t>)</a:t>
            </a:r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f[2]</a:t>
            </a:r>
            <a:r>
              <a:rPr lang="zh-CN" altLang="en-US" sz="1600" b="0" dirty="0"/>
              <a:t>：有符号数小于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ltu</a:t>
            </a:r>
            <a:r>
              <a:rPr lang="en-US" altLang="zh-CN" sz="1600" b="0" dirty="0"/>
              <a:t>)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1600" b="0" dirty="0"/>
              <a:t>*  表示根据运算结果设置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b="0" dirty="0"/>
              <a:t>x</a:t>
            </a:r>
            <a:r>
              <a:rPr lang="zh-CN" altLang="en-US" sz="1600" b="0" dirty="0"/>
              <a:t>  表示与比较结果无关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1A0774-320A-4331-85E8-4124D0E61286}"/>
              </a:ext>
            </a:extLst>
          </p:cNvPr>
          <p:cNvSpPr/>
          <p:nvPr/>
        </p:nvSpPr>
        <p:spPr>
          <a:xfrm>
            <a:off x="400050" y="1376772"/>
            <a:ext cx="56642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#(</a:t>
            </a: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WIDTH = 32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数据宽度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1588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[WIDTH-1] a, b,  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两操作数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[2:0] s,                      //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功能选择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[WIDTH-1:0] y,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运算结果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[2:0] f                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1588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7" name="页脚占位符 1">
            <a:extLst>
              <a:ext uri="{FF2B5EF4-FFF2-40B4-BE49-F238E27FC236}">
                <a16:creationId xmlns:a16="http://schemas.microsoft.com/office/drawing/2014/main" id="{360A99B9-987C-4B73-86CA-5409428C0E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0728" name="灯片编号占位符 2">
            <a:extLst>
              <a:ext uri="{FF2B5EF4-FFF2-40B4-BE49-F238E27FC236}">
                <a16:creationId xmlns:a16="http://schemas.microsoft.com/office/drawing/2014/main" id="{51437FFA-810C-4A2D-912E-5838F0E878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0729" name="日期占位符 3">
            <a:extLst>
              <a:ext uri="{FF2B5EF4-FFF2-40B4-BE49-F238E27FC236}">
                <a16:creationId xmlns:a16="http://schemas.microsoft.com/office/drawing/2014/main" id="{E50550E7-7917-44AE-902B-485C24D59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EABE147-AA46-4ADA-803E-B9935AC05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9525"/>
              </p:ext>
            </p:extLst>
          </p:nvPr>
        </p:nvGraphicFramePr>
        <p:xfrm>
          <a:off x="6300192" y="3501008"/>
          <a:ext cx="2052228" cy="2629776"/>
        </p:xfrm>
        <a:graphic>
          <a:graphicData uri="http://schemas.openxmlformats.org/drawingml/2006/table">
            <a:tbl>
              <a:tblPr/>
              <a:tblGrid>
                <a:gridCol w="540461">
                  <a:extLst>
                    <a:ext uri="{9D8B030D-6E8A-4147-A177-3AD203B41FA5}">
                      <a16:colId xmlns:a16="http://schemas.microsoft.com/office/drawing/2014/main" val="826005823"/>
                    </a:ext>
                  </a:extLst>
                </a:gridCol>
                <a:gridCol w="899699">
                  <a:extLst>
                    <a:ext uri="{9D8B030D-6E8A-4147-A177-3AD203B41FA5}">
                      <a16:colId xmlns:a16="http://schemas.microsoft.com/office/drawing/2014/main" val="364296526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28437657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974034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-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964924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+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6228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&amp;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06580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|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33957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^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88143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&gt;&gt;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5686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&lt;&lt;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89899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&gt;&gt;&gt;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764245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8439093-4174-4E82-AB71-978AAB97A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15577"/>
              </p:ext>
            </p:extLst>
          </p:nvPr>
        </p:nvGraphicFramePr>
        <p:xfrm>
          <a:off x="3563888" y="3861048"/>
          <a:ext cx="2304255" cy="2268256"/>
        </p:xfrm>
        <a:graphic>
          <a:graphicData uri="http://schemas.openxmlformats.org/drawingml/2006/table">
            <a:tbl>
              <a:tblPr/>
              <a:tblGrid>
                <a:gridCol w="1001319">
                  <a:extLst>
                    <a:ext uri="{9D8B030D-6E8A-4147-A177-3AD203B41FA5}">
                      <a16:colId xmlns:a16="http://schemas.microsoft.com/office/drawing/2014/main" val="1853490136"/>
                    </a:ext>
                  </a:extLst>
                </a:gridCol>
                <a:gridCol w="434312">
                  <a:extLst>
                    <a:ext uri="{9D8B030D-6E8A-4147-A177-3AD203B41FA5}">
                      <a16:colId xmlns:a16="http://schemas.microsoft.com/office/drawing/2014/main" val="1933843505"/>
                    </a:ext>
                  </a:extLst>
                </a:gridCol>
                <a:gridCol w="434312">
                  <a:extLst>
                    <a:ext uri="{9D8B030D-6E8A-4147-A177-3AD203B41FA5}">
                      <a16:colId xmlns:a16="http://schemas.microsoft.com/office/drawing/2014/main" val="2694931751"/>
                    </a:ext>
                  </a:extLst>
                </a:gridCol>
                <a:gridCol w="434312">
                  <a:extLst>
                    <a:ext uri="{9D8B030D-6E8A-4147-A177-3AD203B41FA5}">
                      <a16:colId xmlns:a16="http://schemas.microsoft.com/office/drawing/2014/main" val="2634970653"/>
                    </a:ext>
                  </a:extLst>
                </a:gridCol>
              </a:tblGrid>
              <a:tr h="2835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大小关系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29928"/>
                  </a:ext>
                </a:extLst>
              </a:tr>
              <a:tr h="283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24515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= 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98104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≠ 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455376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88135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≥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31887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489606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≥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2769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F01D202C-E5A4-4D27-88B6-9572EA326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模块下载测试</a:t>
            </a:r>
          </a:p>
        </p:txBody>
      </p:sp>
      <p:sp>
        <p:nvSpPr>
          <p:cNvPr id="153" name="TextBox 34">
            <a:extLst>
              <a:ext uri="{FF2B5EF4-FFF2-40B4-BE49-F238E27FC236}">
                <a16:creationId xmlns:a16="http://schemas.microsoft.com/office/drawing/2014/main" id="{A87CCC31-7EC5-43D3-94B7-D32A10B39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606" y="4599498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(led5-0)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54" name="TextBox 34">
            <a:extLst>
              <a:ext uri="{FF2B5EF4-FFF2-40B4-BE49-F238E27FC236}">
                <a16:creationId xmlns:a16="http://schemas.microsoft.com/office/drawing/2014/main" id="{7EC145A8-B22C-4FAB-987A-CA0AE8FF9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776" y="3532198"/>
            <a:ext cx="1052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(led15-13)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55" name="TextBox 34">
            <a:extLst>
              <a:ext uri="{FF2B5EF4-FFF2-40B4-BE49-F238E27FC236}">
                <a16:creationId xmlns:a16="http://schemas.microsoft.com/office/drawing/2014/main" id="{79ACE2A7-D0EF-4404-B69F-CD589E39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179" y="2905258"/>
            <a:ext cx="1027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(sw15-13)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99" name="TextBox 34">
            <a:extLst>
              <a:ext uri="{FF2B5EF4-FFF2-40B4-BE49-F238E27FC236}">
                <a16:creationId xmlns:a16="http://schemas.microsoft.com/office/drawing/2014/main" id="{77D9B67E-DC69-4182-AAE2-04403EB2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030" y="5572569"/>
            <a:ext cx="1256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(clk100mhz)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2" name="TextBox 34">
            <a:extLst>
              <a:ext uri="{FF2B5EF4-FFF2-40B4-BE49-F238E27FC236}">
                <a16:creationId xmlns:a16="http://schemas.microsoft.com/office/drawing/2014/main" id="{7F9CF6C6-F3D2-4F2F-B580-ABDA7CAC6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410" y="3913370"/>
            <a:ext cx="8805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(sw11-6)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4" name="TextBox 34">
            <a:extLst>
              <a:ext uri="{FF2B5EF4-FFF2-40B4-BE49-F238E27FC236}">
                <a16:creationId xmlns:a16="http://schemas.microsoft.com/office/drawing/2014/main" id="{203AECB8-8EAB-47B0-B50A-5D9C2D6CE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846" y="4957486"/>
            <a:ext cx="7694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(sw0-5)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5" name="TextBox 34">
            <a:extLst>
              <a:ext uri="{FF2B5EF4-FFF2-40B4-BE49-F238E27FC236}">
                <a16:creationId xmlns:a16="http://schemas.microsoft.com/office/drawing/2014/main" id="{D89E5B25-C6DD-405A-A117-DE39DE3AA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94" y="4309027"/>
            <a:ext cx="1295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cpu_resetn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8683" name="内容占位符 3">
            <a:extLst>
              <a:ext uri="{FF2B5EF4-FFF2-40B4-BE49-F238E27FC236}">
                <a16:creationId xmlns:a16="http://schemas.microsoft.com/office/drawing/2014/main" id="{56D98114-92CE-4DAE-8A81-D255C20E70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1332148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/>
              <a:t>，其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输入和输出端</a:t>
            </a:r>
            <a:r>
              <a:rPr lang="zh-CN" altLang="en-US" sz="2400" dirty="0"/>
              <a:t>均连接至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寄存器的时钟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100MHz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时钟，复位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rstn</a:t>
            </a:r>
            <a:r>
              <a:rPr lang="zh-CN" altLang="en-US" sz="2000" b="1" dirty="0"/>
              <a:t>和使能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分别连接</a:t>
            </a:r>
            <a:r>
              <a:rPr lang="zh-CN" altLang="en-US" sz="2000" b="1" dirty="0"/>
              <a:t>按钮</a:t>
            </a:r>
            <a:r>
              <a:rPr lang="en-US" altLang="zh-CN" sz="2000" b="1" dirty="0" err="1"/>
              <a:t>cpu_resetn</a:t>
            </a:r>
            <a:r>
              <a:rPr lang="zh-CN" altLang="en-US" sz="2000" b="1" dirty="0"/>
              <a:t>和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btnc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页脚占位符 1">
            <a:extLst>
              <a:ext uri="{FF2B5EF4-FFF2-40B4-BE49-F238E27FC236}">
                <a16:creationId xmlns:a16="http://schemas.microsoft.com/office/drawing/2014/main" id="{C1CC395D-2789-4636-8CC7-A7B2DD8148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4" name="灯片编号占位符 2">
            <a:extLst>
              <a:ext uri="{FF2B5EF4-FFF2-40B4-BE49-F238E27FC236}">
                <a16:creationId xmlns:a16="http://schemas.microsoft.com/office/drawing/2014/main" id="{68FA3B96-9B08-440E-B27F-EDF66D60ED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6" name="日期占位符 3">
            <a:extLst>
              <a:ext uri="{FF2B5EF4-FFF2-40B4-BE49-F238E27FC236}">
                <a16:creationId xmlns:a16="http://schemas.microsoft.com/office/drawing/2014/main" id="{579775A8-0723-4B90-84A2-6752840229F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8687" name="组合 13">
            <a:extLst>
              <a:ext uri="{FF2B5EF4-FFF2-40B4-BE49-F238E27FC236}">
                <a16:creationId xmlns:a16="http://schemas.microsoft.com/office/drawing/2014/main" id="{49473B6C-16A7-4F20-98A3-CD69B028A82A}"/>
              </a:ext>
            </a:extLst>
          </p:cNvPr>
          <p:cNvGrpSpPr>
            <a:grpSpLocks/>
          </p:cNvGrpSpPr>
          <p:nvPr/>
        </p:nvGrpSpPr>
        <p:grpSpPr bwMode="auto">
          <a:xfrm>
            <a:off x="3767143" y="3373312"/>
            <a:ext cx="1161929" cy="1491802"/>
            <a:chOff x="6693358" y="2049980"/>
            <a:chExt cx="1474120" cy="186343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B612436-798A-4B7B-BC4E-8272F8FF96FE}"/>
                </a:ext>
              </a:extLst>
            </p:cNvPr>
            <p:cNvCxnSpPr/>
            <p:nvPr/>
          </p:nvCxnSpPr>
          <p:spPr bwMode="auto">
            <a:xfrm>
              <a:off x="6693358" y="2755357"/>
              <a:ext cx="465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4544EAC-22F7-4520-A469-5EBE3F6F30B5}"/>
                </a:ext>
              </a:extLst>
            </p:cNvPr>
            <p:cNvCxnSpPr/>
            <p:nvPr/>
          </p:nvCxnSpPr>
          <p:spPr bwMode="auto">
            <a:xfrm>
              <a:off x="6707456" y="3633811"/>
              <a:ext cx="4511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7D3FA12-5FC4-4BDC-9CC6-1F65B8AB75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01078" y="2987363"/>
              <a:ext cx="366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A032210-AFB7-47D2-AC93-9A2D76A5CD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15086" y="2049980"/>
              <a:ext cx="0" cy="5863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 21">
              <a:extLst>
                <a:ext uri="{FF2B5EF4-FFF2-40B4-BE49-F238E27FC236}">
                  <a16:creationId xmlns:a16="http://schemas.microsoft.com/office/drawing/2014/main" id="{F926DF95-BD5F-48D7-8CD5-C588A8AF9B98}"/>
                </a:ext>
              </a:extLst>
            </p:cNvPr>
            <p:cNvSpPr/>
            <p:nvPr/>
          </p:nvSpPr>
          <p:spPr bwMode="auto">
            <a:xfrm>
              <a:off x="7158600" y="2491622"/>
              <a:ext cx="660604" cy="1421788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544264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>
                <a:cs typeface="Arial" pitchFamily="34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48711D2-64EB-41AB-88E9-3AD3DA5F20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01078" y="3384112"/>
              <a:ext cx="36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3506331-5581-489D-9657-24B43091A794}"/>
                </a:ext>
              </a:extLst>
            </p:cNvPr>
            <p:cNvSpPr txBox="1"/>
            <p:nvPr/>
          </p:nvSpPr>
          <p:spPr bwMode="auto">
            <a:xfrm>
              <a:off x="7249532" y="2912072"/>
              <a:ext cx="546697" cy="611913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grpSp>
        <p:nvGrpSpPr>
          <p:cNvPr id="28688" name="组合 3">
            <a:extLst>
              <a:ext uri="{FF2B5EF4-FFF2-40B4-BE49-F238E27FC236}">
                <a16:creationId xmlns:a16="http://schemas.microsoft.com/office/drawing/2014/main" id="{4A7A78D1-6EAE-4950-A207-AF0F5086CAB2}"/>
              </a:ext>
            </a:extLst>
          </p:cNvPr>
          <p:cNvGrpSpPr>
            <a:grpSpLocks/>
          </p:cNvGrpSpPr>
          <p:nvPr/>
        </p:nvGrpSpPr>
        <p:grpSpPr bwMode="auto">
          <a:xfrm>
            <a:off x="2221878" y="2885575"/>
            <a:ext cx="1561968" cy="919786"/>
            <a:chOff x="1716317" y="5274891"/>
            <a:chExt cx="1561012" cy="919551"/>
          </a:xfrm>
        </p:grpSpPr>
        <p:sp>
          <p:nvSpPr>
            <p:cNvPr id="28738" name="矩形 1">
              <a:extLst>
                <a:ext uri="{FF2B5EF4-FFF2-40B4-BE49-F238E27FC236}">
                  <a16:creationId xmlns:a16="http://schemas.microsoft.com/office/drawing/2014/main" id="{97F7FFDB-1D99-42CC-903F-CA0443F98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8A7C2E7-A5A7-44A2-AE8D-98E2A02FCE23}"/>
                </a:ext>
              </a:extLst>
            </p:cNvPr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0" name="TextBox 34">
              <a:extLst>
                <a:ext uri="{FF2B5EF4-FFF2-40B4-BE49-F238E27FC236}">
                  <a16:creationId xmlns:a16="http://schemas.microsoft.com/office/drawing/2014/main" id="{E5DCECAF-4A22-404B-B82F-DE215771E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s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24B35D3-C6B2-4B7A-83EA-A8980F535EDD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2" name="TextBox 32">
              <a:extLst>
                <a:ext uri="{FF2B5EF4-FFF2-40B4-BE49-F238E27FC236}">
                  <a16:creationId xmlns:a16="http://schemas.microsoft.com/office/drawing/2014/main" id="{DEDF136A-C6EE-4F7C-9BC1-15A9B22FB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9CE5670-E628-4752-91E1-7DDDEDA1DF30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4" name="TextBox 34">
              <a:extLst>
                <a:ext uri="{FF2B5EF4-FFF2-40B4-BE49-F238E27FC236}">
                  <a16:creationId xmlns:a16="http://schemas.microsoft.com/office/drawing/2014/main" id="{CD92A814-A73C-45F4-9E77-7A31026C9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28745" name="TextBox 32">
              <a:extLst>
                <a:ext uri="{FF2B5EF4-FFF2-40B4-BE49-F238E27FC236}">
                  <a16:creationId xmlns:a16="http://schemas.microsoft.com/office/drawing/2014/main" id="{7F0193C7-F993-4131-8606-D8D86DA56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82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S</a:t>
              </a:r>
              <a:endParaRPr lang="zh-CN" altLang="en-US" sz="1600">
                <a:cs typeface="Arial" panose="020B0604020202020204" pitchFamily="34" charset="0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9CE5670-E628-4752-91E1-7DDDEDA1DF30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7" name="TextBox 34">
              <a:extLst>
                <a:ext uri="{FF2B5EF4-FFF2-40B4-BE49-F238E27FC236}">
                  <a16:creationId xmlns:a16="http://schemas.microsoft.com/office/drawing/2014/main" id="{4DC3860F-DF86-4195-BC5A-531F17C64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03B77206-E8A5-4EB5-B0D4-6ED4FF04631C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4">
              <a:extLst>
                <a:ext uri="{FF2B5EF4-FFF2-40B4-BE49-F238E27FC236}">
                  <a16:creationId xmlns:a16="http://schemas.microsoft.com/office/drawing/2014/main" id="{288FAC88-8DA2-47AF-A25F-4EAAF2A28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28693" name="直接连接符 127">
            <a:extLst>
              <a:ext uri="{FF2B5EF4-FFF2-40B4-BE49-F238E27FC236}">
                <a16:creationId xmlns:a16="http://schemas.microsoft.com/office/drawing/2014/main" id="{B65FF5CF-B7D6-444E-B05A-586689791A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04525" y="3370432"/>
            <a:ext cx="81089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直接连接符 130">
            <a:extLst>
              <a:ext uri="{FF2B5EF4-FFF2-40B4-BE49-F238E27FC236}">
                <a16:creationId xmlns:a16="http://schemas.microsoft.com/office/drawing/2014/main" id="{222C59DF-79F1-499B-90E2-6B071B9412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9098" y="4641040"/>
            <a:ext cx="36554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直接连接符 132">
            <a:extLst>
              <a:ext uri="{FF2B5EF4-FFF2-40B4-BE49-F238E27FC236}">
                <a16:creationId xmlns:a16="http://schemas.microsoft.com/office/drawing/2014/main" id="{71804582-CEEB-4C50-BA67-734DCAF9A9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9098" y="4641040"/>
            <a:ext cx="0" cy="75426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直接连接符 133">
            <a:extLst>
              <a:ext uri="{FF2B5EF4-FFF2-40B4-BE49-F238E27FC236}">
                <a16:creationId xmlns:a16="http://schemas.microsoft.com/office/drawing/2014/main" id="{EA8F3BC0-59DF-4484-B599-6EDCC61DC0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7393" y="3940068"/>
            <a:ext cx="37725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直接连接符 134">
            <a:extLst>
              <a:ext uri="{FF2B5EF4-FFF2-40B4-BE49-F238E27FC236}">
                <a16:creationId xmlns:a16="http://schemas.microsoft.com/office/drawing/2014/main" id="{2F0357A1-09F7-4A5D-A00A-2FC94BA417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7393" y="3940068"/>
            <a:ext cx="0" cy="43493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1" name="组合 3">
            <a:extLst>
              <a:ext uri="{FF2B5EF4-FFF2-40B4-BE49-F238E27FC236}">
                <a16:creationId xmlns:a16="http://schemas.microsoft.com/office/drawing/2014/main" id="{B2112483-3FAD-43EF-ACFD-9E2468BCD613}"/>
              </a:ext>
            </a:extLst>
          </p:cNvPr>
          <p:cNvGrpSpPr>
            <a:grpSpLocks/>
          </p:cNvGrpSpPr>
          <p:nvPr/>
        </p:nvGrpSpPr>
        <p:grpSpPr bwMode="auto">
          <a:xfrm>
            <a:off x="2217944" y="3893684"/>
            <a:ext cx="1561968" cy="919786"/>
            <a:chOff x="1716317" y="5274891"/>
            <a:chExt cx="1561012" cy="919551"/>
          </a:xfrm>
        </p:grpSpPr>
        <p:sp>
          <p:nvSpPr>
            <p:cNvPr id="93" name="矩形 1">
              <a:extLst>
                <a:ext uri="{FF2B5EF4-FFF2-40B4-BE49-F238E27FC236}">
                  <a16:creationId xmlns:a16="http://schemas.microsoft.com/office/drawing/2014/main" id="{F11C3B3D-31D5-4E0B-BA0B-9BA81F20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2BAAE300-F291-4B92-8D87-B2441263BD2A}"/>
                </a:ext>
              </a:extLst>
            </p:cNvPr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34">
              <a:extLst>
                <a:ext uri="{FF2B5EF4-FFF2-40B4-BE49-F238E27FC236}">
                  <a16:creationId xmlns:a16="http://schemas.microsoft.com/office/drawing/2014/main" id="{785DF84C-E2FC-4B92-8034-A829C7D7F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a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AD6251B5-2950-4573-8FA2-CB1CCC4EE1D6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2">
              <a:extLst>
                <a:ext uri="{FF2B5EF4-FFF2-40B4-BE49-F238E27FC236}">
                  <a16:creationId xmlns:a16="http://schemas.microsoft.com/office/drawing/2014/main" id="{E00A64BB-3A0B-4A9F-B3C8-7531A42C7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B0168ECE-79E4-4ADC-A28D-720129ACEF5D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4">
              <a:extLst>
                <a:ext uri="{FF2B5EF4-FFF2-40B4-BE49-F238E27FC236}">
                  <a16:creationId xmlns:a16="http://schemas.microsoft.com/office/drawing/2014/main" id="{543932B7-FE3F-487E-9C59-EA1932B35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07" name="TextBox 32">
              <a:extLst>
                <a:ext uri="{FF2B5EF4-FFF2-40B4-BE49-F238E27FC236}">
                  <a16:creationId xmlns:a16="http://schemas.microsoft.com/office/drawing/2014/main" id="{1CA9A42E-F22A-4541-9316-D4E976FFE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A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5E97FF7-F85D-468F-A323-8CB1523BC2B6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4">
              <a:extLst>
                <a:ext uri="{FF2B5EF4-FFF2-40B4-BE49-F238E27FC236}">
                  <a16:creationId xmlns:a16="http://schemas.microsoft.com/office/drawing/2014/main" id="{DF945568-6FF9-4195-BA62-8B84B66E9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80276448-804D-4112-BC6D-665E0F258DF0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34">
              <a:extLst>
                <a:ext uri="{FF2B5EF4-FFF2-40B4-BE49-F238E27FC236}">
                  <a16:creationId xmlns:a16="http://schemas.microsoft.com/office/drawing/2014/main" id="{242C7D07-6D3B-4C04-8F02-7C78EDF55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15" name="组合 3">
            <a:extLst>
              <a:ext uri="{FF2B5EF4-FFF2-40B4-BE49-F238E27FC236}">
                <a16:creationId xmlns:a16="http://schemas.microsoft.com/office/drawing/2014/main" id="{248767B3-BA0F-47AB-96C8-434BA184C45C}"/>
              </a:ext>
            </a:extLst>
          </p:cNvPr>
          <p:cNvGrpSpPr>
            <a:grpSpLocks/>
          </p:cNvGrpSpPr>
          <p:nvPr/>
        </p:nvGrpSpPr>
        <p:grpSpPr bwMode="auto">
          <a:xfrm>
            <a:off x="2220527" y="4921482"/>
            <a:ext cx="1561968" cy="919786"/>
            <a:chOff x="1716317" y="5274891"/>
            <a:chExt cx="1561012" cy="919551"/>
          </a:xfrm>
        </p:grpSpPr>
        <p:sp>
          <p:nvSpPr>
            <p:cNvPr id="116" name="矩形 1">
              <a:extLst>
                <a:ext uri="{FF2B5EF4-FFF2-40B4-BE49-F238E27FC236}">
                  <a16:creationId xmlns:a16="http://schemas.microsoft.com/office/drawing/2014/main" id="{9E73A206-0C6F-4B1A-B8AD-C84B4B042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0DCAB6A-D74E-40EB-A713-65CAD979968B}"/>
                </a:ext>
              </a:extLst>
            </p:cNvPr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34">
              <a:extLst>
                <a:ext uri="{FF2B5EF4-FFF2-40B4-BE49-F238E27FC236}">
                  <a16:creationId xmlns:a16="http://schemas.microsoft.com/office/drawing/2014/main" id="{399EA4EB-8488-44A7-A16E-F1912DA71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b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CD1D842-D7E2-4F30-BB90-B522E3EDF498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32">
              <a:extLst>
                <a:ext uri="{FF2B5EF4-FFF2-40B4-BE49-F238E27FC236}">
                  <a16:creationId xmlns:a16="http://schemas.microsoft.com/office/drawing/2014/main" id="{C0643AFE-A546-460A-869D-D4E8C50C6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78C210A3-3A5A-4DB8-97EE-C2A7DEF735A2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34">
              <a:extLst>
                <a:ext uri="{FF2B5EF4-FFF2-40B4-BE49-F238E27FC236}">
                  <a16:creationId xmlns:a16="http://schemas.microsoft.com/office/drawing/2014/main" id="{172CC06C-8CB6-4FEE-9FAE-3D0C56BB0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clk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27" name="TextBox 32">
              <a:extLst>
                <a:ext uri="{FF2B5EF4-FFF2-40B4-BE49-F238E27FC236}">
                  <a16:creationId xmlns:a16="http://schemas.microsoft.com/office/drawing/2014/main" id="{C5EF3FF8-94E3-4306-A9AA-34E38AA4C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B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F61756C-5289-490E-9077-C2E678269E42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34">
              <a:extLst>
                <a:ext uri="{FF2B5EF4-FFF2-40B4-BE49-F238E27FC236}">
                  <a16:creationId xmlns:a16="http://schemas.microsoft.com/office/drawing/2014/main" id="{3E6F1823-7E39-4F22-B8AA-150B161D2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7A61550-8A22-45E0-9387-41D5FC0F2B23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34">
              <a:extLst>
                <a:ext uri="{FF2B5EF4-FFF2-40B4-BE49-F238E27FC236}">
                  <a16:creationId xmlns:a16="http://schemas.microsoft.com/office/drawing/2014/main" id="{43428EAD-8C8F-4FB0-84EA-71D7B990F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3">
            <a:extLst>
              <a:ext uri="{FF2B5EF4-FFF2-40B4-BE49-F238E27FC236}">
                <a16:creationId xmlns:a16="http://schemas.microsoft.com/office/drawing/2014/main" id="{FBF91529-F8F5-4E81-9DB8-F68B740E3C78}"/>
              </a:ext>
            </a:extLst>
          </p:cNvPr>
          <p:cNvGrpSpPr>
            <a:grpSpLocks/>
          </p:cNvGrpSpPr>
          <p:nvPr/>
        </p:nvGrpSpPr>
        <p:grpSpPr bwMode="auto">
          <a:xfrm>
            <a:off x="5076056" y="3252984"/>
            <a:ext cx="1872293" cy="891284"/>
            <a:chOff x="1716317" y="5303386"/>
            <a:chExt cx="1871148" cy="891056"/>
          </a:xfrm>
        </p:grpSpPr>
        <p:sp>
          <p:nvSpPr>
            <p:cNvPr id="133" name="矩形 1">
              <a:extLst>
                <a:ext uri="{FF2B5EF4-FFF2-40B4-BE49-F238E27FC236}">
                  <a16:creationId xmlns:a16="http://schemas.microsoft.com/office/drawing/2014/main" id="{333C3532-6541-4F7D-9047-57B9CE36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837E9D80-027D-4790-ACA4-7FB5AE59CF89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32">
              <a:extLst>
                <a:ext uri="{FF2B5EF4-FFF2-40B4-BE49-F238E27FC236}">
                  <a16:creationId xmlns:a16="http://schemas.microsoft.com/office/drawing/2014/main" id="{F75F2D86-069A-428C-8214-48F60E6FD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275538E-A80F-49BD-8D2D-E49A23A77EA5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34">
              <a:extLst>
                <a:ext uri="{FF2B5EF4-FFF2-40B4-BE49-F238E27FC236}">
                  <a16:creationId xmlns:a16="http://schemas.microsoft.com/office/drawing/2014/main" id="{ED9F7F4E-0D5B-4525-8A25-A3A867F7D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40" name="TextBox 32">
              <a:extLst>
                <a:ext uri="{FF2B5EF4-FFF2-40B4-BE49-F238E27FC236}">
                  <a16:creationId xmlns:a16="http://schemas.microsoft.com/office/drawing/2014/main" id="{09004C4A-8224-4A83-8C96-AC283EC4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24957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F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2CE0C1ED-9290-4AB6-8CBC-8CD21426DFA6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34">
              <a:extLst>
                <a:ext uri="{FF2B5EF4-FFF2-40B4-BE49-F238E27FC236}">
                  <a16:creationId xmlns:a16="http://schemas.microsoft.com/office/drawing/2014/main" id="{CBBA171E-ADF1-40F1-8BD7-A9D776F18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93C00E02-87DA-4AD6-817F-E02A052E52C7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34">
              <a:extLst>
                <a:ext uri="{FF2B5EF4-FFF2-40B4-BE49-F238E27FC236}">
                  <a16:creationId xmlns:a16="http://schemas.microsoft.com/office/drawing/2014/main" id="{877FC418-8315-4966-98F1-16C770E07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1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45" name="TextBox 34">
              <a:extLst>
                <a:ext uri="{FF2B5EF4-FFF2-40B4-BE49-F238E27FC236}">
                  <a16:creationId xmlns:a16="http://schemas.microsoft.com/office/drawing/2014/main" id="{F53B49BB-6A88-4F49-9B72-2F1F49465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062" y="55825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f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46" name="组合 3">
            <a:extLst>
              <a:ext uri="{FF2B5EF4-FFF2-40B4-BE49-F238E27FC236}">
                <a16:creationId xmlns:a16="http://schemas.microsoft.com/office/drawing/2014/main" id="{1FD1E27E-172A-4EA0-8E71-B7FD2518479E}"/>
              </a:ext>
            </a:extLst>
          </p:cNvPr>
          <p:cNvGrpSpPr>
            <a:grpSpLocks/>
          </p:cNvGrpSpPr>
          <p:nvPr/>
        </p:nvGrpSpPr>
        <p:grpSpPr bwMode="auto">
          <a:xfrm>
            <a:off x="5076056" y="4289731"/>
            <a:ext cx="1880136" cy="891284"/>
            <a:chOff x="1716317" y="5303386"/>
            <a:chExt cx="1878985" cy="891056"/>
          </a:xfrm>
        </p:grpSpPr>
        <p:sp>
          <p:nvSpPr>
            <p:cNvPr id="147" name="矩形 1">
              <a:extLst>
                <a:ext uri="{FF2B5EF4-FFF2-40B4-BE49-F238E27FC236}">
                  <a16:creationId xmlns:a16="http://schemas.microsoft.com/office/drawing/2014/main" id="{8B7474E0-1E7D-4EC5-86CA-E1E45273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A2495B9C-A3CE-4E47-A036-FB749D65FA53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32">
              <a:extLst>
                <a:ext uri="{FF2B5EF4-FFF2-40B4-BE49-F238E27FC236}">
                  <a16:creationId xmlns:a16="http://schemas.microsoft.com/office/drawing/2014/main" id="{50E59D97-51C0-4B7C-AD56-2EA0029A4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20C6693-0C06-410A-8886-420DD767FF2E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34">
              <a:extLst>
                <a:ext uri="{FF2B5EF4-FFF2-40B4-BE49-F238E27FC236}">
                  <a16:creationId xmlns:a16="http://schemas.microsoft.com/office/drawing/2014/main" id="{868A8EE7-684E-4D54-935F-D228D2048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52" name="TextBox 32">
              <a:extLst>
                <a:ext uri="{FF2B5EF4-FFF2-40B4-BE49-F238E27FC236}">
                  <a16:creationId xmlns:a16="http://schemas.microsoft.com/office/drawing/2014/main" id="{3C1DD74D-9D39-4BB1-94F2-72AD675FC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Y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5ABF56F6-D557-41B3-9283-80DC08D59CAD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34">
              <a:extLst>
                <a:ext uri="{FF2B5EF4-FFF2-40B4-BE49-F238E27FC236}">
                  <a16:creationId xmlns:a16="http://schemas.microsoft.com/office/drawing/2014/main" id="{7808A318-B11F-4B3E-9A98-E42645DCE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DEAD999E-E632-4C6D-B385-4CE6A7587F70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34">
              <a:extLst>
                <a:ext uri="{FF2B5EF4-FFF2-40B4-BE49-F238E27FC236}">
                  <a16:creationId xmlns:a16="http://schemas.microsoft.com/office/drawing/2014/main" id="{378AD71F-931A-4BDD-ACCC-DDE884CEC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1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60" name="TextBox 34">
              <a:extLst>
                <a:ext uri="{FF2B5EF4-FFF2-40B4-BE49-F238E27FC236}">
                  <a16:creationId xmlns:a16="http://schemas.microsoft.com/office/drawing/2014/main" id="{B43EC489-22E2-4F9E-AA1F-18CF65E15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99" y="55825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y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36B976AF-83D2-4198-AF5E-91962AC12060}"/>
              </a:ext>
            </a:extLst>
          </p:cNvPr>
          <p:cNvCxnSpPr>
            <a:cxnSpLocks/>
          </p:cNvCxnSpPr>
          <p:nvPr/>
        </p:nvCxnSpPr>
        <p:spPr bwMode="auto">
          <a:xfrm>
            <a:off x="4932040" y="4441375"/>
            <a:ext cx="10359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146">
            <a:extLst>
              <a:ext uri="{FF2B5EF4-FFF2-40B4-BE49-F238E27FC236}">
                <a16:creationId xmlns:a16="http://schemas.microsoft.com/office/drawing/2014/main" id="{83D9573B-61B9-4E40-A5A4-BF317C68355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29068" y="3396973"/>
            <a:ext cx="0" cy="72677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FD3C7F7E-72AB-41EF-8BA1-8BF52717D058}"/>
              </a:ext>
            </a:extLst>
          </p:cNvPr>
          <p:cNvCxnSpPr>
            <a:cxnSpLocks/>
          </p:cNvCxnSpPr>
          <p:nvPr/>
        </p:nvCxnSpPr>
        <p:spPr bwMode="auto">
          <a:xfrm>
            <a:off x="4932040" y="3397000"/>
            <a:ext cx="10359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34">
            <a:extLst>
              <a:ext uri="{FF2B5EF4-FFF2-40B4-BE49-F238E27FC236}">
                <a16:creationId xmlns:a16="http://schemas.microsoft.com/office/drawing/2014/main" id="{2CDA09B6-EE24-4804-BC92-DF3C3AD59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847" y="3120895"/>
            <a:ext cx="589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btnc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155" grpId="0"/>
      <p:bldP spid="199" grpId="0"/>
      <p:bldP spid="102" grpId="0"/>
      <p:bldP spid="104" grpId="0"/>
      <p:bldP spid="105" grpId="0"/>
      <p:bldP spid="1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0D7928A-ADCC-4D2C-8C6F-77CFA1318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Nexys4-DDR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时钟配置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9589BBFA-FB91-43E6-9C4B-D7F5E16611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09713"/>
            <a:ext cx="7939794" cy="46672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下载实验板测试时，使用实验板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100MHz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 Clock signal</a:t>
            </a: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set_property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PACKAGE_PIN E3    IOSTANDARD LVCMOS33 }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get_ports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CLK100MHZ }]; # clk100mhz</a:t>
            </a: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create_clock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-add -name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sys_clk_pin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-period 10.00 -waveform {0 5}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get_ports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{CLK100MHZ}];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若用开关输入信号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BTNC)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作为时钟信号，必须在约束文件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(.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xdc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中设置如下：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set_property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CLOCK_DEDICATED_ROUTE   FALSE 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get_nets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{BTNC}]</a:t>
            </a: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DDB5B1F9-85D1-410A-92B9-52D315F6C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6559B44F-6627-43B4-84AD-E5475DFA0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B0EACC52-1439-43DB-8E9F-C809830194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B453E85-350C-452A-8934-8750D6FA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模块电路资源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2F6D122A-A183-4AD7-89B4-82A3E468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110538" cy="4602163"/>
          </a:xfrm>
        </p:spPr>
        <p:txBody>
          <a:bodyPr/>
          <a:lstStyle/>
          <a:p>
            <a:r>
              <a:rPr lang="zh-CN" altLang="en-US" sz="2400" dirty="0"/>
              <a:t>查看</a:t>
            </a:r>
            <a:r>
              <a:rPr lang="en-US" altLang="zh-CN" sz="2400" dirty="0" err="1"/>
              <a:t>Vivado</a:t>
            </a:r>
            <a:r>
              <a:rPr lang="zh-CN" altLang="en-US" sz="2400" dirty="0"/>
              <a:t>生成电路</a:t>
            </a:r>
            <a:endParaRPr lang="en-US" altLang="zh-CN" sz="2400" dirty="0"/>
          </a:p>
          <a:p>
            <a:pPr lvl="1"/>
            <a:r>
              <a:rPr lang="en-US" altLang="zh-CN" sz="2000" dirty="0"/>
              <a:t>RTL</a:t>
            </a:r>
            <a:r>
              <a:rPr lang="zh-CN" altLang="en-US" sz="2000" dirty="0"/>
              <a:t>电路：</a:t>
            </a:r>
            <a:r>
              <a:rPr lang="en-US" altLang="zh-CN" sz="2000" dirty="0"/>
              <a:t>Flow Navigator &gt;&gt; RTL </a:t>
            </a:r>
            <a:r>
              <a:rPr lang="en-US" altLang="zh-CN" sz="2000" dirty="0" err="1"/>
              <a:t>Analysys</a:t>
            </a:r>
            <a:r>
              <a:rPr lang="en-US" altLang="zh-CN" sz="2000" dirty="0"/>
              <a:t> &gt;&gt; Open Elaborated Design &gt;&gt; Schematic</a:t>
            </a:r>
          </a:p>
          <a:p>
            <a:pPr lvl="1"/>
            <a:r>
              <a:rPr lang="zh-CN" altLang="en-US" sz="2000" dirty="0"/>
              <a:t>综合电路：</a:t>
            </a:r>
            <a:r>
              <a:rPr lang="en-US" altLang="zh-CN" sz="2000" dirty="0"/>
              <a:t>Flow Navigator &gt;&gt; Synthesis &gt;&gt; Open Synthesized Design &gt;&gt; Schematic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查看电路资源使用情况</a:t>
            </a:r>
            <a:endParaRPr lang="en-US" altLang="zh-CN" sz="2400" dirty="0"/>
          </a:p>
          <a:p>
            <a:pPr lvl="1"/>
            <a:r>
              <a:rPr lang="zh-CN" altLang="en-US" sz="2000" dirty="0"/>
              <a:t>综合电路：</a:t>
            </a:r>
            <a:r>
              <a:rPr lang="en-US" altLang="zh-CN" sz="2000" dirty="0"/>
              <a:t>Flow Navigator &gt;&gt; Synthesis &gt;&gt; Open Synthesized Design &gt;&gt; Report Utilization</a:t>
            </a:r>
          </a:p>
          <a:p>
            <a:pPr lvl="1"/>
            <a:endParaRPr lang="zh-CN" altLang="en-US" sz="2000" dirty="0"/>
          </a:p>
        </p:txBody>
      </p:sp>
      <p:sp>
        <p:nvSpPr>
          <p:cNvPr id="31748" name="页脚占位符 1">
            <a:extLst>
              <a:ext uri="{FF2B5EF4-FFF2-40B4-BE49-F238E27FC236}">
                <a16:creationId xmlns:a16="http://schemas.microsoft.com/office/drawing/2014/main" id="{E6EC2E7D-D5CC-4718-A289-BE0281665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C55158DC-0BA4-411A-B5BC-4F83646F39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B208C-95B0-4E68-90B4-CE046B80464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>
            <a:extLst>
              <a:ext uri="{FF2B5EF4-FFF2-40B4-BE49-F238E27FC236}">
                <a16:creationId xmlns:a16="http://schemas.microsoft.com/office/drawing/2014/main" id="{101B6455-9A68-4CFE-B189-BCF8BF2402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30F8C2D-DE0E-4E4E-A782-B0C0FA02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模块电路性能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329F6D9A-7A6D-4D75-9E3D-7BADFE60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6363"/>
            <a:ext cx="8075613" cy="1136650"/>
          </a:xfrm>
        </p:spPr>
        <p:txBody>
          <a:bodyPr/>
          <a:lstStyle/>
          <a:p>
            <a:r>
              <a:rPr lang="zh-CN" altLang="en-US" sz="2400"/>
              <a:t>查看综合电路性能</a:t>
            </a:r>
            <a:endParaRPr lang="en-US" altLang="zh-CN" sz="2400"/>
          </a:p>
          <a:p>
            <a:pPr lvl="1"/>
            <a:r>
              <a:rPr lang="en-US" altLang="zh-CN" sz="2000"/>
              <a:t>Flow Navigator &gt;&gt; Synthesis &gt;&gt; Open Synthesized Design &gt;&gt; Report Timing Summary</a:t>
            </a:r>
          </a:p>
          <a:p>
            <a:pPr lvl="1"/>
            <a:endParaRPr lang="en-US" altLang="zh-CN" sz="2000"/>
          </a:p>
        </p:txBody>
      </p:sp>
      <p:pic>
        <p:nvPicPr>
          <p:cNvPr id="32772" name="图片 14">
            <a:extLst>
              <a:ext uri="{FF2B5EF4-FFF2-40B4-BE49-F238E27FC236}">
                <a16:creationId xmlns:a16="http://schemas.microsoft.com/office/drawing/2014/main" id="{7CE0DF39-7867-4D75-A047-8ED368E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516188"/>
            <a:ext cx="7715250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页脚占位符 1">
            <a:extLst>
              <a:ext uri="{FF2B5EF4-FFF2-40B4-BE49-F238E27FC236}">
                <a16:creationId xmlns:a16="http://schemas.microsoft.com/office/drawing/2014/main" id="{39D66622-B05E-4420-8D25-C0A7612796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2774" name="灯片编号占位符 2">
            <a:extLst>
              <a:ext uri="{FF2B5EF4-FFF2-40B4-BE49-F238E27FC236}">
                <a16:creationId xmlns:a16="http://schemas.microsoft.com/office/drawing/2014/main" id="{77D239F4-7CD8-48EE-9A3A-93F6F08A0C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3A9236-71BB-4C30-8AF9-4BB4BEAB4AF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2775" name="日期占位符 3">
            <a:extLst>
              <a:ext uri="{FF2B5EF4-FFF2-40B4-BE49-F238E27FC236}">
                <a16:creationId xmlns:a16="http://schemas.microsoft.com/office/drawing/2014/main" id="{AE60B6F7-6E8B-4B79-871F-23A0F82DCA2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CB1819A8-3C7A-41BC-95FA-C8ACAC2D1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FLS</a:t>
            </a:r>
            <a:r>
              <a:rPr lang="zh-CN" altLang="en-US"/>
              <a:t>模块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F0B29B4B-69D2-46AD-A0F7-644B6DE77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6589" y="1535113"/>
            <a:ext cx="4082395" cy="22383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复位后，前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次</a:t>
            </a:r>
            <a:r>
              <a:rPr lang="en-US" altLang="zh-CN" sz="2400" b="1" dirty="0" err="1"/>
              <a:t>en</a:t>
            </a:r>
            <a:r>
              <a:rPr lang="zh-CN" altLang="en-US" sz="2400" b="1" dirty="0"/>
              <a:t>有效时，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分别输出</a:t>
            </a:r>
            <a:r>
              <a:rPr lang="en-US" altLang="zh-CN" sz="2400" b="1" dirty="0"/>
              <a:t>f0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f1 (= d) 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/>
              <a:t>随后</a:t>
            </a:r>
            <a:r>
              <a:rPr lang="en-US" altLang="zh-CN" sz="2400" b="1" dirty="0" err="1"/>
              <a:t>en</a:t>
            </a:r>
            <a:r>
              <a:rPr lang="zh-CN" altLang="en-US" sz="2400" b="1" dirty="0"/>
              <a:t>有效时， 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依次输出</a:t>
            </a:r>
            <a:r>
              <a:rPr lang="en-US" altLang="zh-CN" sz="2400" b="1" dirty="0" err="1"/>
              <a:t>fn</a:t>
            </a:r>
            <a:r>
              <a:rPr lang="en-US" altLang="zh-CN" sz="2400" b="1" dirty="0"/>
              <a:t> = fn-2 + fn-1,  n &gt; 1</a:t>
            </a:r>
          </a:p>
        </p:txBody>
      </p:sp>
      <p:sp>
        <p:nvSpPr>
          <p:cNvPr id="9220" name="文本框 68">
            <a:extLst>
              <a:ext uri="{FF2B5EF4-FFF2-40B4-BE49-F238E27FC236}">
                <a16:creationId xmlns:a16="http://schemas.microsoft.com/office/drawing/2014/main" id="{B955A1CD-8E31-4ED5-9211-B605D666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651" y="3717032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clk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1" name="文本框 70">
            <a:extLst>
              <a:ext uri="{FF2B5EF4-FFF2-40B4-BE49-F238E27FC236}">
                <a16:creationId xmlns:a16="http://schemas.microsoft.com/office/drawing/2014/main" id="{0EF8A2EE-68FF-4615-8BFA-6213253AF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205982"/>
            <a:ext cx="611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Arial" panose="020B0604020202020204" pitchFamily="34" charset="0"/>
              </a:rPr>
              <a:t>rstn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9222" name="文本框 72">
            <a:extLst>
              <a:ext uri="{FF2B5EF4-FFF2-40B4-BE49-F238E27FC236}">
                <a16:creationId xmlns:a16="http://schemas.microsoft.com/office/drawing/2014/main" id="{2DBB725B-8C10-4374-AA1C-810D6C69A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13" y="4593332"/>
            <a:ext cx="5318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en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3" name="文本框 73">
            <a:extLst>
              <a:ext uri="{FF2B5EF4-FFF2-40B4-BE49-F238E27FC236}">
                <a16:creationId xmlns:a16="http://schemas.microsoft.com/office/drawing/2014/main" id="{8ED9BC55-ED5C-44BB-AA7B-833E4887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563" y="504577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4" name="文本框 74">
            <a:extLst>
              <a:ext uri="{FF2B5EF4-FFF2-40B4-BE49-F238E27FC236}">
                <a16:creationId xmlns:a16="http://schemas.microsoft.com/office/drawing/2014/main" id="{86F600F2-D59E-4E3E-83AF-B315BB904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76" y="5499795"/>
            <a:ext cx="2889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f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grpSp>
        <p:nvGrpSpPr>
          <p:cNvPr id="9225" name="组合 109">
            <a:extLst>
              <a:ext uri="{FF2B5EF4-FFF2-40B4-BE49-F238E27FC236}">
                <a16:creationId xmlns:a16="http://schemas.microsoft.com/office/drawing/2014/main" id="{1F46A7E4-9C01-4E7E-8778-417BDAE4AE30}"/>
              </a:ext>
            </a:extLst>
          </p:cNvPr>
          <p:cNvGrpSpPr>
            <a:grpSpLocks/>
          </p:cNvGrpSpPr>
          <p:nvPr/>
        </p:nvGrpSpPr>
        <p:grpSpPr bwMode="auto">
          <a:xfrm>
            <a:off x="6048163" y="1700808"/>
            <a:ext cx="2302008" cy="1446659"/>
            <a:chOff x="5993559" y="4364037"/>
            <a:chExt cx="2596614" cy="1274763"/>
          </a:xfrm>
        </p:grpSpPr>
        <p:sp>
          <p:nvSpPr>
            <p:cNvPr id="9320" name="TextBox 32">
              <a:extLst>
                <a:ext uri="{FF2B5EF4-FFF2-40B4-BE49-F238E27FC236}">
                  <a16:creationId xmlns:a16="http://schemas.microsoft.com/office/drawing/2014/main" id="{CA7F62AF-54DD-408F-A11B-4B8AD2987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0BB9EBC-47EE-4C49-9560-113EB0BE5E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A324D92-EC3F-4024-AA4F-FBB8AAD1E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" name="TextBox 34">
              <a:extLst>
                <a:ext uri="{FF2B5EF4-FFF2-40B4-BE49-F238E27FC236}">
                  <a16:creationId xmlns:a16="http://schemas.microsoft.com/office/drawing/2014/main" id="{EE5A11C2-3996-491B-A788-680B7C829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A78BEB9-100A-442E-AE04-CA42E56972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5" name="TextBox 34">
              <a:extLst>
                <a:ext uri="{FF2B5EF4-FFF2-40B4-BE49-F238E27FC236}">
                  <a16:creationId xmlns:a16="http://schemas.microsoft.com/office/drawing/2014/main" id="{D24F703F-D8CB-4567-90B2-D998145A8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3559" y="49663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E34EAEF-D815-4035-9D99-1CE7BFDB4F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7" name="TextBox 34">
              <a:extLst>
                <a:ext uri="{FF2B5EF4-FFF2-40B4-BE49-F238E27FC236}">
                  <a16:creationId xmlns:a16="http://schemas.microsoft.com/office/drawing/2014/main" id="{874FA3A9-D232-4C07-88DF-2B4F39CB5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8" name="矩形 1">
              <a:extLst>
                <a:ext uri="{FF2B5EF4-FFF2-40B4-BE49-F238E27FC236}">
                  <a16:creationId xmlns:a16="http://schemas.microsoft.com/office/drawing/2014/main" id="{39213C1B-F5BD-460F-A441-D27B1DBF2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E2F4DF0-F897-4E2A-A453-8A4D98B92B84}"/>
                </a:ext>
              </a:extLst>
            </p:cNvPr>
            <p:cNvSpPr txBox="1"/>
            <p:nvPr/>
          </p:nvSpPr>
          <p:spPr bwMode="auto">
            <a:xfrm rot="5400000">
              <a:off x="7118820" y="4729786"/>
              <a:ext cx="461665" cy="5432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72E2A9B4-1CFA-4063-AA5D-7876FFA671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85137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31" name="TextBox 34">
              <a:extLst>
                <a:ext uri="{FF2B5EF4-FFF2-40B4-BE49-F238E27FC236}">
                  <a16:creationId xmlns:a16="http://schemas.microsoft.com/office/drawing/2014/main" id="{D4F1F656-A2CE-4A5E-9A24-34C860F5C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2414" y="4663521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26" name="组合 1">
            <a:extLst>
              <a:ext uri="{FF2B5EF4-FFF2-40B4-BE49-F238E27FC236}">
                <a16:creationId xmlns:a16="http://schemas.microsoft.com/office/drawing/2014/main" id="{E7718F69-C002-48E1-B739-6A08D4F04973}"/>
              </a:ext>
            </a:extLst>
          </p:cNvPr>
          <p:cNvGrpSpPr>
            <a:grpSpLocks/>
          </p:cNvGrpSpPr>
          <p:nvPr/>
        </p:nvGrpSpPr>
        <p:grpSpPr bwMode="auto">
          <a:xfrm>
            <a:off x="1439652" y="3759894"/>
            <a:ext cx="6840760" cy="2088232"/>
            <a:chOff x="1326023" y="4065633"/>
            <a:chExt cx="8767527" cy="2087953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4597DFF-CB97-484D-8AC0-F5D98831C197}"/>
                </a:ext>
              </a:extLst>
            </p:cNvPr>
            <p:cNvCxnSpPr/>
            <p:nvPr/>
          </p:nvCxnSpPr>
          <p:spPr bwMode="auto">
            <a:xfrm>
              <a:off x="1343585" y="5664031"/>
              <a:ext cx="691372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1BB187D4-C769-4337-8D6C-C4ADB02E0E5C}"/>
                </a:ext>
              </a:extLst>
            </p:cNvPr>
            <p:cNvCxnSpPr/>
            <p:nvPr/>
          </p:nvCxnSpPr>
          <p:spPr bwMode="auto">
            <a:xfrm flipH="1" flipV="1">
              <a:off x="1792401" y="4078331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C33559C1-1E63-4268-A88F-30D91C48EBAC}"/>
                </a:ext>
              </a:extLst>
            </p:cNvPr>
            <p:cNvCxnSpPr/>
            <p:nvPr/>
          </p:nvCxnSpPr>
          <p:spPr bwMode="auto">
            <a:xfrm flipH="1" flipV="1">
              <a:off x="2707596" y="4067220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AAC720-FE46-402A-8356-8BC4CBEF28D5}"/>
                </a:ext>
              </a:extLst>
            </p:cNvPr>
            <p:cNvCxnSpPr/>
            <p:nvPr/>
          </p:nvCxnSpPr>
          <p:spPr bwMode="auto">
            <a:xfrm flipH="1" flipV="1">
              <a:off x="3628645" y="4078331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A3BF6AB-6A95-414D-ADB6-74C6A8547049}"/>
                </a:ext>
              </a:extLst>
            </p:cNvPr>
            <p:cNvCxnSpPr/>
            <p:nvPr/>
          </p:nvCxnSpPr>
          <p:spPr bwMode="auto">
            <a:xfrm flipH="1" flipV="1">
              <a:off x="4536034" y="4067220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A23443BF-DCB8-47C1-AC7D-ACA6479E00CC}"/>
                </a:ext>
              </a:extLst>
            </p:cNvPr>
            <p:cNvCxnSpPr/>
            <p:nvPr/>
          </p:nvCxnSpPr>
          <p:spPr bwMode="auto">
            <a:xfrm flipH="1" flipV="1">
              <a:off x="5460986" y="407674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E218C7A5-61F0-4086-ACE5-23F53F4A6EC8}"/>
                </a:ext>
              </a:extLst>
            </p:cNvPr>
            <p:cNvCxnSpPr/>
            <p:nvPr/>
          </p:nvCxnSpPr>
          <p:spPr bwMode="auto">
            <a:xfrm flipH="1" flipV="1">
              <a:off x="6372279" y="4065633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A1AC731-9C7E-4D26-8DF0-709CD79E3528}"/>
                </a:ext>
              </a:extLst>
            </p:cNvPr>
            <p:cNvCxnSpPr/>
            <p:nvPr/>
          </p:nvCxnSpPr>
          <p:spPr bwMode="auto">
            <a:xfrm flipH="1" flipV="1">
              <a:off x="7312841" y="407674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9" name="Line 23">
              <a:extLst>
                <a:ext uri="{FF2B5EF4-FFF2-40B4-BE49-F238E27FC236}">
                  <a16:creationId xmlns:a16="http://schemas.microsoft.com/office/drawing/2014/main" id="{C28CC328-1E6B-47F3-89F6-DFE1FF701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9341" y="4353209"/>
              <a:ext cx="481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24">
              <a:extLst>
                <a:ext uri="{FF2B5EF4-FFF2-40B4-BE49-F238E27FC236}">
                  <a16:creationId xmlns:a16="http://schemas.microsoft.com/office/drawing/2014/main" id="{CE8F6E7D-DFBC-4EA0-B730-604C86AF4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1115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5">
              <a:extLst>
                <a:ext uri="{FF2B5EF4-FFF2-40B4-BE49-F238E27FC236}">
                  <a16:creationId xmlns:a16="http://schemas.microsoft.com/office/drawing/2014/main" id="{8FDD1664-8A5A-498D-AC68-B54250872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1214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41">
              <a:extLst>
                <a:ext uri="{FF2B5EF4-FFF2-40B4-BE49-F238E27FC236}">
                  <a16:creationId xmlns:a16="http://schemas.microsoft.com/office/drawing/2014/main" id="{E91849A0-9EA3-4827-AB23-88B631220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1115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42">
              <a:extLst>
                <a:ext uri="{FF2B5EF4-FFF2-40B4-BE49-F238E27FC236}">
                  <a16:creationId xmlns:a16="http://schemas.microsoft.com/office/drawing/2014/main" id="{367EC749-F1E9-409E-9B5D-910AADE50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121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4">
              <a:extLst>
                <a:ext uri="{FF2B5EF4-FFF2-40B4-BE49-F238E27FC236}">
                  <a16:creationId xmlns:a16="http://schemas.microsoft.com/office/drawing/2014/main" id="{27E7696C-2206-40C7-AB01-E9EEA67FB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738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25">
              <a:extLst>
                <a:ext uri="{FF2B5EF4-FFF2-40B4-BE49-F238E27FC236}">
                  <a16:creationId xmlns:a16="http://schemas.microsoft.com/office/drawing/2014/main" id="{1E7D9FBC-FA10-445C-8345-CA82388F6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836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26">
              <a:extLst>
                <a:ext uri="{FF2B5EF4-FFF2-40B4-BE49-F238E27FC236}">
                  <a16:creationId xmlns:a16="http://schemas.microsoft.com/office/drawing/2014/main" id="{24CB8BE3-55CD-43C3-B45B-A2F86BAED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9936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27">
              <a:extLst>
                <a:ext uri="{FF2B5EF4-FFF2-40B4-BE49-F238E27FC236}">
                  <a16:creationId xmlns:a16="http://schemas.microsoft.com/office/drawing/2014/main" id="{B31A9592-A421-4AD5-BF8B-07DD0C6AC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0037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28">
              <a:extLst>
                <a:ext uri="{FF2B5EF4-FFF2-40B4-BE49-F238E27FC236}">
                  <a16:creationId xmlns:a16="http://schemas.microsoft.com/office/drawing/2014/main" id="{83B86BB6-8A82-44B7-B7D2-80B122BCB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0137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29">
              <a:extLst>
                <a:ext uri="{FF2B5EF4-FFF2-40B4-BE49-F238E27FC236}">
                  <a16:creationId xmlns:a16="http://schemas.microsoft.com/office/drawing/2014/main" id="{1C9C16E8-631B-4AD1-9172-2CA0E3F50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236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30">
              <a:extLst>
                <a:ext uri="{FF2B5EF4-FFF2-40B4-BE49-F238E27FC236}">
                  <a16:creationId xmlns:a16="http://schemas.microsoft.com/office/drawing/2014/main" id="{388ED7F8-F45A-48E5-AF60-5887A81BE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1165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31">
              <a:extLst>
                <a:ext uri="{FF2B5EF4-FFF2-40B4-BE49-F238E27FC236}">
                  <a16:creationId xmlns:a16="http://schemas.microsoft.com/office/drawing/2014/main" id="{826E433A-85E0-4386-84A3-4ED9617AC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264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32">
              <a:extLst>
                <a:ext uri="{FF2B5EF4-FFF2-40B4-BE49-F238E27FC236}">
                  <a16:creationId xmlns:a16="http://schemas.microsoft.com/office/drawing/2014/main" id="{6707CA00-F8EC-496E-B026-72D7C4F9F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1364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34">
              <a:extLst>
                <a:ext uri="{FF2B5EF4-FFF2-40B4-BE49-F238E27FC236}">
                  <a16:creationId xmlns:a16="http://schemas.microsoft.com/office/drawing/2014/main" id="{FBB7F1AE-2063-4415-8081-D5AB735FA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1564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35">
              <a:extLst>
                <a:ext uri="{FF2B5EF4-FFF2-40B4-BE49-F238E27FC236}">
                  <a16:creationId xmlns:a16="http://schemas.microsoft.com/office/drawing/2014/main" id="{3D1296CA-51D3-4F80-BE3E-095C762E9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465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42">
              <a:extLst>
                <a:ext uri="{FF2B5EF4-FFF2-40B4-BE49-F238E27FC236}">
                  <a16:creationId xmlns:a16="http://schemas.microsoft.com/office/drawing/2014/main" id="{A52C02C0-B4B1-49A8-A2B1-42499C28B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8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43">
              <a:extLst>
                <a:ext uri="{FF2B5EF4-FFF2-40B4-BE49-F238E27FC236}">
                  <a16:creationId xmlns:a16="http://schemas.microsoft.com/office/drawing/2014/main" id="{B2429754-FD2C-43CF-B6E5-100CC8FDE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99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44">
              <a:extLst>
                <a:ext uri="{FF2B5EF4-FFF2-40B4-BE49-F238E27FC236}">
                  <a16:creationId xmlns:a16="http://schemas.microsoft.com/office/drawing/2014/main" id="{27F6266F-692B-4457-8E2B-F2DC178C0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0037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45">
              <a:extLst>
                <a:ext uri="{FF2B5EF4-FFF2-40B4-BE49-F238E27FC236}">
                  <a16:creationId xmlns:a16="http://schemas.microsoft.com/office/drawing/2014/main" id="{4420CF55-6CCB-4849-83E7-BF48DE8C6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0137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46">
              <a:extLst>
                <a:ext uri="{FF2B5EF4-FFF2-40B4-BE49-F238E27FC236}">
                  <a16:creationId xmlns:a16="http://schemas.microsoft.com/office/drawing/2014/main" id="{21DB693E-59D0-4C9D-B086-FF086CCD4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2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47">
              <a:extLst>
                <a:ext uri="{FF2B5EF4-FFF2-40B4-BE49-F238E27FC236}">
                  <a16:creationId xmlns:a16="http://schemas.microsoft.com/office/drawing/2014/main" id="{D68C57B2-076E-4CDB-BCF9-5ED1DD085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018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48">
              <a:extLst>
                <a:ext uri="{FF2B5EF4-FFF2-40B4-BE49-F238E27FC236}">
                  <a16:creationId xmlns:a16="http://schemas.microsoft.com/office/drawing/2014/main" id="{5690A74D-405A-47D8-B35E-A42BA917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26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49">
              <a:extLst>
                <a:ext uri="{FF2B5EF4-FFF2-40B4-BE49-F238E27FC236}">
                  <a16:creationId xmlns:a16="http://schemas.microsoft.com/office/drawing/2014/main" id="{C2E77158-F9DA-4C8A-96F2-846F4FD5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1392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50">
              <a:extLst>
                <a:ext uri="{FF2B5EF4-FFF2-40B4-BE49-F238E27FC236}">
                  <a16:creationId xmlns:a16="http://schemas.microsoft.com/office/drawing/2014/main" id="{2588824F-EB19-4F1A-B34C-72A5EFA67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465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51">
              <a:extLst>
                <a:ext uri="{FF2B5EF4-FFF2-40B4-BE49-F238E27FC236}">
                  <a16:creationId xmlns:a16="http://schemas.microsoft.com/office/drawing/2014/main" id="{E5E83140-8110-4751-B90F-AFECBD200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7156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52">
              <a:extLst>
                <a:ext uri="{FF2B5EF4-FFF2-40B4-BE49-F238E27FC236}">
                  <a16:creationId xmlns:a16="http://schemas.microsoft.com/office/drawing/2014/main" id="{3761A046-8AE9-4802-BC57-F6D04B422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934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25">
              <a:extLst>
                <a:ext uri="{FF2B5EF4-FFF2-40B4-BE49-F238E27FC236}">
                  <a16:creationId xmlns:a16="http://schemas.microsoft.com/office/drawing/2014/main" id="{BEFFA63F-1B61-4B7D-B091-FC85F7495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185" y="4353209"/>
              <a:ext cx="4395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43">
              <a:extLst>
                <a:ext uri="{FF2B5EF4-FFF2-40B4-BE49-F238E27FC236}">
                  <a16:creationId xmlns:a16="http://schemas.microsoft.com/office/drawing/2014/main" id="{90F72659-2179-4177-820D-AA4E3BC1B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393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68" name="组合 76">
              <a:extLst>
                <a:ext uri="{FF2B5EF4-FFF2-40B4-BE49-F238E27FC236}">
                  <a16:creationId xmlns:a16="http://schemas.microsoft.com/office/drawing/2014/main" id="{EBA0310D-AF15-421F-A34D-62EA2C580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4235" y="4533617"/>
              <a:ext cx="8749134" cy="251996"/>
              <a:chOff x="1603474" y="3208161"/>
              <a:chExt cx="8439937" cy="299446"/>
            </a:xfrm>
          </p:grpSpPr>
          <p:sp>
            <p:nvSpPr>
              <p:cNvPr id="9317" name="Line 66">
                <a:extLst>
                  <a:ext uri="{FF2B5EF4-FFF2-40B4-BE49-F238E27FC236}">
                    <a16:creationId xmlns:a16="http://schemas.microsoft.com/office/drawing/2014/main" id="{2245999D-7F83-4B7D-9F01-14B59B9E3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5952" y="3208162"/>
                <a:ext cx="77174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8" name="Line 64">
                <a:extLst>
                  <a:ext uri="{FF2B5EF4-FFF2-40B4-BE49-F238E27FC236}">
                    <a16:creationId xmlns:a16="http://schemas.microsoft.com/office/drawing/2014/main" id="{7AA89B6D-60D3-4E45-9453-7376097DE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3474" y="3507607"/>
                <a:ext cx="7123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" name="Line 42">
                <a:extLst>
                  <a:ext uri="{FF2B5EF4-FFF2-40B4-BE49-F238E27FC236}">
                    <a16:creationId xmlns:a16="http://schemas.microsoft.com/office/drawing/2014/main" id="{1684A841-2292-450F-A8E4-237CCEDCC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5952" y="3208161"/>
                <a:ext cx="0" cy="2994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69" name="组合 77">
              <a:extLst>
                <a:ext uri="{FF2B5EF4-FFF2-40B4-BE49-F238E27FC236}">
                  <a16:creationId xmlns:a16="http://schemas.microsoft.com/office/drawing/2014/main" id="{46E2CE56-8C73-4CDF-A566-D9EA117BC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6023" y="5390525"/>
              <a:ext cx="8757346" cy="285452"/>
              <a:chOff x="1586755" y="3177213"/>
              <a:chExt cx="8447859" cy="339199"/>
            </a:xfrm>
          </p:grpSpPr>
          <p:sp>
            <p:nvSpPr>
              <p:cNvPr id="9313" name="Line 64">
                <a:extLst>
                  <a:ext uri="{FF2B5EF4-FFF2-40B4-BE49-F238E27FC236}">
                    <a16:creationId xmlns:a16="http://schemas.microsoft.com/office/drawing/2014/main" id="{9A3B2548-D30A-4885-A9F0-D6719591F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6755" y="3177213"/>
                <a:ext cx="84478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4" name="Line 66">
                <a:extLst>
                  <a:ext uri="{FF2B5EF4-FFF2-40B4-BE49-F238E27FC236}">
                    <a16:creationId xmlns:a16="http://schemas.microsoft.com/office/drawing/2014/main" id="{BB2F7115-47C1-4FBC-A58A-14B0A949C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6755" y="3509291"/>
                <a:ext cx="84478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5" name="Line 42">
                <a:extLst>
                  <a:ext uri="{FF2B5EF4-FFF2-40B4-BE49-F238E27FC236}">
                    <a16:creationId xmlns:a16="http://schemas.microsoft.com/office/drawing/2014/main" id="{3F8EC4D6-323C-4485-BEDF-E485FBD68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0374" y="3182998"/>
                <a:ext cx="0" cy="3334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6" name="Line 42">
                <a:extLst>
                  <a:ext uri="{FF2B5EF4-FFF2-40B4-BE49-F238E27FC236}">
                    <a16:creationId xmlns:a16="http://schemas.microsoft.com/office/drawing/2014/main" id="{A4F20916-A308-4DDE-85E6-C0E9DD779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6129" y="3177958"/>
                <a:ext cx="0" cy="3334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70" name="Line 66">
              <a:extLst>
                <a:ext uri="{FF2B5EF4-FFF2-40B4-BE49-F238E27FC236}">
                  <a16:creationId xmlns:a16="http://schemas.microsoft.com/office/drawing/2014/main" id="{204B64DF-D6C9-4891-AA71-02583FAE2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235" y="5243705"/>
              <a:ext cx="109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42">
              <a:extLst>
                <a:ext uri="{FF2B5EF4-FFF2-40B4-BE49-F238E27FC236}">
                  <a16:creationId xmlns:a16="http://schemas.microsoft.com/office/drawing/2014/main" id="{A5B70151-7BCE-430E-AE85-6FBA423E5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3500" y="4977647"/>
              <a:ext cx="0" cy="2649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64">
              <a:extLst>
                <a:ext uri="{FF2B5EF4-FFF2-40B4-BE49-F238E27FC236}">
                  <a16:creationId xmlns:a16="http://schemas.microsoft.com/office/drawing/2014/main" id="{837599A6-EC17-43EC-BB1C-F32E263E4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3499" y="4972945"/>
              <a:ext cx="8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Line 42">
              <a:extLst>
                <a:ext uri="{FF2B5EF4-FFF2-40B4-BE49-F238E27FC236}">
                  <a16:creationId xmlns:a16="http://schemas.microsoft.com/office/drawing/2014/main" id="{3ED8917E-46C2-4851-A0B3-FA8C7AA0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833" y="4967800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64">
              <a:extLst>
                <a:ext uri="{FF2B5EF4-FFF2-40B4-BE49-F238E27FC236}">
                  <a16:creationId xmlns:a16="http://schemas.microsoft.com/office/drawing/2014/main" id="{2DBFA956-57FF-4E57-9E75-303478241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2832" y="5241087"/>
              <a:ext cx="18966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64">
              <a:extLst>
                <a:ext uri="{FF2B5EF4-FFF2-40B4-BE49-F238E27FC236}">
                  <a16:creationId xmlns:a16="http://schemas.microsoft.com/office/drawing/2014/main" id="{2B1648AA-BA8E-4DBA-A533-FBBAD8E3E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9508" y="4971875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42">
              <a:extLst>
                <a:ext uri="{FF2B5EF4-FFF2-40B4-BE49-F238E27FC236}">
                  <a16:creationId xmlns:a16="http://schemas.microsoft.com/office/drawing/2014/main" id="{48BDC957-3B09-4A19-A7F6-2112B800B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7544" y="4977647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42">
              <a:extLst>
                <a:ext uri="{FF2B5EF4-FFF2-40B4-BE49-F238E27FC236}">
                  <a16:creationId xmlns:a16="http://schemas.microsoft.com/office/drawing/2014/main" id="{802F8B6C-31CD-44C8-93BC-06B9088C3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5998" y="4972502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64">
              <a:extLst>
                <a:ext uri="{FF2B5EF4-FFF2-40B4-BE49-F238E27FC236}">
                  <a16:creationId xmlns:a16="http://schemas.microsoft.com/office/drawing/2014/main" id="{1DAA9E42-ABDF-4AA8-8516-EFC655881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798" y="5243239"/>
              <a:ext cx="914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Line 64">
              <a:extLst>
                <a:ext uri="{FF2B5EF4-FFF2-40B4-BE49-F238E27FC236}">
                  <a16:creationId xmlns:a16="http://schemas.microsoft.com/office/drawing/2014/main" id="{F1B66F73-F594-4C27-8177-5BA00D65E1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8308" y="4971487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Line 42">
              <a:extLst>
                <a:ext uri="{FF2B5EF4-FFF2-40B4-BE49-F238E27FC236}">
                  <a16:creationId xmlns:a16="http://schemas.microsoft.com/office/drawing/2014/main" id="{5EA156AB-1C32-48F8-9995-452C98E6B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6344" y="4977260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42">
              <a:extLst>
                <a:ext uri="{FF2B5EF4-FFF2-40B4-BE49-F238E27FC236}">
                  <a16:creationId xmlns:a16="http://schemas.microsoft.com/office/drawing/2014/main" id="{965D2FD6-08E4-4F32-9AFD-DD069BD42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798" y="4972114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Line 64">
              <a:extLst>
                <a:ext uri="{FF2B5EF4-FFF2-40B4-BE49-F238E27FC236}">
                  <a16:creationId xmlns:a16="http://schemas.microsoft.com/office/drawing/2014/main" id="{4805A45E-7016-45E4-8285-9EA6D43C4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5998" y="5248383"/>
              <a:ext cx="910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文本框 79">
              <a:extLst>
                <a:ext uri="{FF2B5EF4-FFF2-40B4-BE49-F238E27FC236}">
                  <a16:creationId xmlns:a16="http://schemas.microsoft.com/office/drawing/2014/main" id="{86C8518E-BE31-4CD6-9199-F3B6EBCA8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727" y="534735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84" name="文本框 80">
              <a:extLst>
                <a:ext uri="{FF2B5EF4-FFF2-40B4-BE49-F238E27FC236}">
                  <a16:creationId xmlns:a16="http://schemas.microsoft.com/office/drawing/2014/main" id="{70942F7A-A138-4E64-94DD-EC560CE5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702" y="5347403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3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85" name="文本框 81">
              <a:extLst>
                <a:ext uri="{FF2B5EF4-FFF2-40B4-BE49-F238E27FC236}">
                  <a16:creationId xmlns:a16="http://schemas.microsoft.com/office/drawing/2014/main" id="{D3930F16-1D0C-4759-8F8D-B1C6C362C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8961" y="5347974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4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26991FE-5CE4-44B2-B9D9-AF02872C79E0}"/>
                </a:ext>
              </a:extLst>
            </p:cNvPr>
            <p:cNvCxnSpPr/>
            <p:nvPr/>
          </p:nvCxnSpPr>
          <p:spPr bwMode="auto">
            <a:xfrm>
              <a:off x="1347488" y="6100536"/>
              <a:ext cx="691177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7" name="Line 64">
              <a:extLst>
                <a:ext uri="{FF2B5EF4-FFF2-40B4-BE49-F238E27FC236}">
                  <a16:creationId xmlns:a16="http://schemas.microsoft.com/office/drawing/2014/main" id="{773E545F-8AA1-4409-BCC4-F83C8F706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339" y="5827327"/>
              <a:ext cx="8753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Line 66">
              <a:extLst>
                <a:ext uri="{FF2B5EF4-FFF2-40B4-BE49-F238E27FC236}">
                  <a16:creationId xmlns:a16="http://schemas.microsoft.com/office/drawing/2014/main" id="{FB193E55-C86D-41A4-A629-D52DCE955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339" y="6106786"/>
              <a:ext cx="8753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Line 42">
              <a:extLst>
                <a:ext uri="{FF2B5EF4-FFF2-40B4-BE49-F238E27FC236}">
                  <a16:creationId xmlns:a16="http://schemas.microsoft.com/office/drawing/2014/main" id="{7B0840E0-49B5-4EA8-AB54-E4D07A582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567" y="5825079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Line 42">
              <a:extLst>
                <a:ext uri="{FF2B5EF4-FFF2-40B4-BE49-F238E27FC236}">
                  <a16:creationId xmlns:a16="http://schemas.microsoft.com/office/drawing/2014/main" id="{7494F70C-729A-4DDE-82D1-F931D0E06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3501" y="5830827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Line 42">
              <a:extLst>
                <a:ext uri="{FF2B5EF4-FFF2-40B4-BE49-F238E27FC236}">
                  <a16:creationId xmlns:a16="http://schemas.microsoft.com/office/drawing/2014/main" id="{87DFCF74-1553-4746-9C47-C57495E77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7675" y="5829867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3" name="文本框 84">
              <a:extLst>
                <a:ext uri="{FF2B5EF4-FFF2-40B4-BE49-F238E27FC236}">
                  <a16:creationId xmlns:a16="http://schemas.microsoft.com/office/drawing/2014/main" id="{8EF9F5E4-5BFE-478D-9BAE-64E524D7B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6023" y="5771748"/>
              <a:ext cx="354817" cy="309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0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4" name="文本框 85">
              <a:extLst>
                <a:ext uri="{FF2B5EF4-FFF2-40B4-BE49-F238E27FC236}">
                  <a16:creationId xmlns:a16="http://schemas.microsoft.com/office/drawing/2014/main" id="{5BFD5699-BE37-4A94-B562-09D1127A5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5539" y="577996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5" name="文本框 86">
              <a:extLst>
                <a:ext uri="{FF2B5EF4-FFF2-40B4-BE49-F238E27FC236}">
                  <a16:creationId xmlns:a16="http://schemas.microsoft.com/office/drawing/2014/main" id="{BA6B1B7B-D9DC-4F62-AEC3-A66732A5A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1131" y="579359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3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6" name="文本框 87">
              <a:extLst>
                <a:ext uri="{FF2B5EF4-FFF2-40B4-BE49-F238E27FC236}">
                  <a16:creationId xmlns:a16="http://schemas.microsoft.com/office/drawing/2014/main" id="{6E461FAA-E071-4960-9F87-EA5405870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4004" y="579359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5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BA69264-4409-4D42-9ADC-757106687C54}"/>
                </a:ext>
              </a:extLst>
            </p:cNvPr>
            <p:cNvCxnSpPr/>
            <p:nvPr/>
          </p:nvCxnSpPr>
          <p:spPr bwMode="auto">
            <a:xfrm flipH="1" flipV="1">
              <a:off x="8243647" y="4106902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98" name="Line 64">
              <a:extLst>
                <a:ext uri="{FF2B5EF4-FFF2-40B4-BE49-F238E27FC236}">
                  <a16:creationId xmlns:a16="http://schemas.microsoft.com/office/drawing/2014/main" id="{099F39C0-8E1C-4CC4-B929-6D2C76A17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65690" y="5249399"/>
              <a:ext cx="318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Line 64">
              <a:extLst>
                <a:ext uri="{FF2B5EF4-FFF2-40B4-BE49-F238E27FC236}">
                  <a16:creationId xmlns:a16="http://schemas.microsoft.com/office/drawing/2014/main" id="{F24ACA84-CE2D-4D8A-A464-2E40E5B3C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39200" y="4977647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Line 42">
              <a:extLst>
                <a:ext uri="{FF2B5EF4-FFF2-40B4-BE49-F238E27FC236}">
                  <a16:creationId xmlns:a16="http://schemas.microsoft.com/office/drawing/2014/main" id="{00DABB50-B273-488F-ACA8-43E0C2A38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7236" y="4983420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Line 42">
              <a:extLst>
                <a:ext uri="{FF2B5EF4-FFF2-40B4-BE49-F238E27FC236}">
                  <a16:creationId xmlns:a16="http://schemas.microsoft.com/office/drawing/2014/main" id="{F9F04760-1B5F-4941-BF78-592C3D322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5690" y="4978274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Line 23">
              <a:extLst>
                <a:ext uri="{FF2B5EF4-FFF2-40B4-BE49-F238E27FC236}">
                  <a16:creationId xmlns:a16="http://schemas.microsoft.com/office/drawing/2014/main" id="{6E080AC9-3716-4818-91AD-558B93999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1958" y="4353209"/>
              <a:ext cx="481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Line 32">
              <a:extLst>
                <a:ext uri="{FF2B5EF4-FFF2-40B4-BE49-F238E27FC236}">
                  <a16:creationId xmlns:a16="http://schemas.microsoft.com/office/drawing/2014/main" id="{16E30A55-F9CC-4E2B-B9C9-2518D494C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3981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Line 34">
              <a:extLst>
                <a:ext uri="{FF2B5EF4-FFF2-40B4-BE49-F238E27FC236}">
                  <a16:creationId xmlns:a16="http://schemas.microsoft.com/office/drawing/2014/main" id="{89172D11-61BC-44DC-B4CC-7B1C19F93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4181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Line 35">
              <a:extLst>
                <a:ext uri="{FF2B5EF4-FFF2-40B4-BE49-F238E27FC236}">
                  <a16:creationId xmlns:a16="http://schemas.microsoft.com/office/drawing/2014/main" id="{5D71A331-AF3A-46C5-97A3-A17C9BD95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4082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Line 49">
              <a:extLst>
                <a:ext uri="{FF2B5EF4-FFF2-40B4-BE49-F238E27FC236}">
                  <a16:creationId xmlns:a16="http://schemas.microsoft.com/office/drawing/2014/main" id="{4D111E2A-82CF-4C94-97D0-CF74BF23B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4009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Line 50">
              <a:extLst>
                <a:ext uri="{FF2B5EF4-FFF2-40B4-BE49-F238E27FC236}">
                  <a16:creationId xmlns:a16="http://schemas.microsoft.com/office/drawing/2014/main" id="{67AC1B66-979D-458D-A2C7-E962D4734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4082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Line 51">
              <a:extLst>
                <a:ext uri="{FF2B5EF4-FFF2-40B4-BE49-F238E27FC236}">
                  <a16:creationId xmlns:a16="http://schemas.microsoft.com/office/drawing/2014/main" id="{0D8AC0BC-E0C8-46DE-B9D8-5F2A0EBF1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5418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Line 52">
              <a:extLst>
                <a:ext uri="{FF2B5EF4-FFF2-40B4-BE49-F238E27FC236}">
                  <a16:creationId xmlns:a16="http://schemas.microsoft.com/office/drawing/2014/main" id="{6FDEA936-E614-48A6-9F08-2EDFE74E3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1958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59021078-BAA7-49B7-8C5D-D1CA6C248652}"/>
                </a:ext>
              </a:extLst>
            </p:cNvPr>
            <p:cNvCxnSpPr/>
            <p:nvPr/>
          </p:nvCxnSpPr>
          <p:spPr bwMode="auto">
            <a:xfrm flipH="1" flipV="1">
              <a:off x="9143231" y="407039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1" name="Line 42">
              <a:extLst>
                <a:ext uri="{FF2B5EF4-FFF2-40B4-BE49-F238E27FC236}">
                  <a16:creationId xmlns:a16="http://schemas.microsoft.com/office/drawing/2014/main" id="{62548CEE-143B-4700-A2C8-D2ADCF8AF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279" y="5809289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文本框 87">
              <a:extLst>
                <a:ext uri="{FF2B5EF4-FFF2-40B4-BE49-F238E27FC236}">
                  <a16:creationId xmlns:a16="http://schemas.microsoft.com/office/drawing/2014/main" id="{533DD26C-BAFB-402B-A21C-C0B53039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4467" y="578425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8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9228" name="灯片编号占位符 5">
            <a:extLst>
              <a:ext uri="{FF2B5EF4-FFF2-40B4-BE49-F238E27FC236}">
                <a16:creationId xmlns:a16="http://schemas.microsoft.com/office/drawing/2014/main" id="{B0E60316-4F55-452B-9B81-34B89C0AA0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79E9E-291B-4F30-8768-0FB1A6DF201D}" type="slidenum">
              <a:rPr lang="en-US" altLang="zh-CN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14" name="页脚占位符 1">
            <a:extLst>
              <a:ext uri="{FF2B5EF4-FFF2-40B4-BE49-F238E27FC236}">
                <a16:creationId xmlns:a16="http://schemas.microsoft.com/office/drawing/2014/main" id="{808FE206-83EE-4DD9-B59B-D6B10191D2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6" name="日期占位符 3">
            <a:extLst>
              <a:ext uri="{FF2B5EF4-FFF2-40B4-BE49-F238E27FC236}">
                <a16:creationId xmlns:a16="http://schemas.microsoft.com/office/drawing/2014/main" id="{4C0BD000-475B-4334-84F7-CCF88899EE5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23353</TotalTime>
  <Words>1422</Words>
  <Application>Microsoft Office PowerPoint</Application>
  <PresentationFormat>全屏显示(4:3)</PresentationFormat>
  <Paragraphs>308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Times New Roman</vt:lpstr>
      <vt:lpstr>Office 主题</vt:lpstr>
      <vt:lpstr>实验一  运算器及其应用</vt:lpstr>
      <vt:lpstr>实验目标</vt:lpstr>
      <vt:lpstr>实验内容</vt:lpstr>
      <vt:lpstr>ALU模块</vt:lpstr>
      <vt:lpstr>ALU模块下载测试</vt:lpstr>
      <vt:lpstr>Nexys4-DDR 时钟配置</vt:lpstr>
      <vt:lpstr>ALU模块电路资源</vt:lpstr>
      <vt:lpstr>ALU模块电路性能</vt:lpstr>
      <vt:lpstr>FLS模块</vt:lpstr>
      <vt:lpstr>FLS模块 (续)</vt:lpstr>
      <vt:lpstr>实验步骤</vt:lpstr>
      <vt:lpstr>The End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xu ao</cp:lastModifiedBy>
  <cp:revision>417</cp:revision>
  <cp:lastPrinted>1601-01-01T00:00:00Z</cp:lastPrinted>
  <dcterms:created xsi:type="dcterms:W3CDTF">1601-01-01T00:00:00Z</dcterms:created>
  <dcterms:modified xsi:type="dcterms:W3CDTF">2022-03-23T08:22:09Z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