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735" r:id="rId3"/>
    <p:sldId id="257" r:id="rId4"/>
    <p:sldId id="282" r:id="rId5"/>
    <p:sldId id="736" r:id="rId6"/>
    <p:sldId id="741" r:id="rId7"/>
    <p:sldId id="763" r:id="rId8"/>
    <p:sldId id="764" r:id="rId9"/>
    <p:sldId id="765" r:id="rId10"/>
    <p:sldId id="740" r:id="rId11"/>
    <p:sldId id="742" r:id="rId12"/>
    <p:sldId id="743" r:id="rId13"/>
    <p:sldId id="744" r:id="rId14"/>
    <p:sldId id="745" r:id="rId15"/>
    <p:sldId id="746" r:id="rId16"/>
    <p:sldId id="767" r:id="rId17"/>
    <p:sldId id="766" r:id="rId18"/>
    <p:sldId id="770" r:id="rId19"/>
    <p:sldId id="773" r:id="rId20"/>
    <p:sldId id="771" r:id="rId21"/>
    <p:sldId id="772" r:id="rId22"/>
    <p:sldId id="774" r:id="rId23"/>
    <p:sldId id="788" r:id="rId24"/>
    <p:sldId id="748" r:id="rId25"/>
    <p:sldId id="281" r:id="rId26"/>
    <p:sldId id="789" r:id="rId27"/>
    <p:sldId id="79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3875" autoAdjust="0"/>
  </p:normalViewPr>
  <p:slideViewPr>
    <p:cSldViewPr>
      <p:cViewPr varScale="1">
        <p:scale>
          <a:sx n="96" d="100"/>
          <a:sy n="96" d="100"/>
        </p:scale>
        <p:origin x="101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187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3C3286-0F3C-4ABF-A022-8A02B153C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91C39-E1DC-4382-A881-68BD4629BE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C19EEB-1849-4A57-9F59-63C7EDBBC983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E3E1C0-C057-4786-8F9E-26D381F2B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1DA773-D649-429F-9597-0663D6C9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278E4-345F-48B8-814A-A9A956374C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DDD1C-8D15-4688-B4B1-4ABCB67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9A85E8-3636-4E82-A37C-8240AF80D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D9F0CDF-0348-4039-9A15-C3DBD91FA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1169632-C7EB-4667-98E3-8DAC759AD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3158AF8-83CC-4CE6-AE20-7F904D5E2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09830-7244-44E9-8CC0-102DEDA54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D006212-D1B3-488C-AF31-39F2E750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17FE669-B65B-4EC7-B42A-D31CFD3D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16C5ADD-996A-4D3E-A38A-869CBD2F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791D48E-2E6D-4A88-8ABA-6FDA82FF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CDD0569A-5725-4E21-9C59-EB722EC77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0D97DF-ADB5-4314-971E-98D7DBF49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8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2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B161A49-51FC-429F-B5B7-3461E6265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D27E914-E976-40B0-927C-DAB2CB3E1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A4D903B-5341-40BD-A7E7-7B3ECE19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24765-4CEC-4AF1-9D64-35FCCDE3D0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C7833CC-940D-4E9A-BB4B-72E581ABC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A1C096E-7AE1-4311-A36E-6F87CD7B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ABE3F13-0113-4966-86F6-253721F50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65A31C8-8975-4609-909C-294DEE103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4F3443B-2C4F-462E-8C26-9E3856A61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35192E07-DE31-43C5-8F9F-B2A7486BE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38402-83FF-48D4-81FD-2D5849B03A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DD90BFA-646A-4A1A-9D90-38F05F8D6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D5A29C6-8474-4CE2-8F0C-DD46F7753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808263D-90E1-4DD5-8309-74825F81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DC9E73C5-95AF-4F61-901D-275D9633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B551EAB-A955-47F7-8F42-DA93D7486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6CE15F-D06C-420C-9223-650D487C2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5ECA576-9A78-4718-A90E-45E3EAD7F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9958DD-68F3-4481-B1D7-4599B99F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40DADC1-EF61-4EA1-B75A-CC075044E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9F9BDB1-E757-4B01-84CF-70ED4FA34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01169AA-C682-4DA7-8614-7E0BC962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30505EA-B4D8-4DE5-A2E8-79B683788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46B6930-2C27-4481-AB38-5178FF31A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9DD5428-3C06-419A-9BB4-3D8C51C7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7E0EBE1-4614-42E3-B523-2BE5073DB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126D6B2-9BB7-4660-89DA-A75111754E7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946E3-2C41-4B89-BF25-C8BB1062C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CB19B-3F60-4A45-BDC8-3F3988F05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12DE9-0E11-4E2E-A2C8-7FB957182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4E40C90-7900-4F14-A068-5C9FDD797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6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9026A45-EA62-4C2A-A36B-DCE8E88E9AC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C8366-D6AA-4CD6-B452-CDB2CADB1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F6241-3A47-43ED-902F-6190D631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395D7-8BDE-41C8-990F-A4F46C5C5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C8C60AE-82CD-4DDD-A42F-716435709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1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1B1175-2421-44A9-94E7-72758197E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B8A71D-4002-41DF-AF70-EA24ECF3A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FF689F-B402-496E-8DD4-FCE4CA74F2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B9E70FF-2A4B-476A-B469-CB4062F42EC8}" type="datetime1">
              <a:rPr lang="zh-CN" altLang="en-US"/>
              <a:pPr>
                <a:defRPr/>
              </a:pPr>
              <a:t>2022/3/30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C820DE-006A-4A27-BFDD-06B12984A9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645E81-5597-4D66-A4A0-ED44A47235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420A9C-1754-4575-AC0F-401219E04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5A8D0E43-F2AB-4E72-846E-C974FDBBA2A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43E073C-8CF7-47F1-9033-809800C038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060848"/>
            <a:ext cx="67818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实验二 寄存器堆与存储器及其应用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E516575-919D-4425-A67F-D0E663D91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9A4B1-245A-4FD8-A72B-2242D7EEDDA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A3203F9-3E46-425C-A7C2-4983EDCE8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FF1D165-07A1-4074-9DD9-87EA96CF30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9944F99-9916-48FB-9BB4-DDAA6AF624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58096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2022</a:t>
            </a:r>
            <a:r>
              <a:rPr lang="zh-CN" altLang="en-US" dirty="0"/>
              <a:t>春季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zjx@ustc.edu.cn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99C18EE-178B-4A77-8D87-8156FC30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>
            <a:extLst>
              <a:ext uri="{FF2B5EF4-FFF2-40B4-BE49-F238E27FC236}">
                <a16:creationId xmlns:a16="http://schemas.microsoft.com/office/drawing/2014/main" id="{F0740ADE-177C-4535-8C86-CC37038E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B28339B-9493-4D92-AB46-29F3A7102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2E4DD8CD-3F87-4D9A-8541-085CEB292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043212B3-7CFF-411F-9D43-535857BA2B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78DEBB0-A443-466E-9D51-2A664E75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>
            <a:extLst>
              <a:ext uri="{FF2B5EF4-FFF2-40B4-BE49-F238E27FC236}">
                <a16:creationId xmlns:a16="http://schemas.microsoft.com/office/drawing/2014/main" id="{4657BFFA-C0F5-4992-AE7D-74FDCFC1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>
            <a:extLst>
              <a:ext uri="{FF2B5EF4-FFF2-40B4-BE49-F238E27FC236}">
                <a16:creationId xmlns:a16="http://schemas.microsoft.com/office/drawing/2014/main" id="{AC7DD362-D9EB-4A80-89FC-A63B627B8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65F00609-D1C1-4567-8E4D-C26178F89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5606" name="日期占位符 3">
            <a:extLst>
              <a:ext uri="{FF2B5EF4-FFF2-40B4-BE49-F238E27FC236}">
                <a16:creationId xmlns:a16="http://schemas.microsoft.com/office/drawing/2014/main" id="{134BEB1D-12DB-4798-9C4F-81F1F02DF5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7B0D9AD-3BB4-4485-89C0-B25F80F3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>
            <a:extLst>
              <a:ext uri="{FF2B5EF4-FFF2-40B4-BE49-F238E27FC236}">
                <a16:creationId xmlns:a16="http://schemas.microsoft.com/office/drawing/2014/main" id="{C9D2FA7D-D0DD-47D2-9ABA-AABD1F1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>
            <a:extLst>
              <a:ext uri="{FF2B5EF4-FFF2-40B4-BE49-F238E27FC236}">
                <a16:creationId xmlns:a16="http://schemas.microsoft.com/office/drawing/2014/main" id="{BCF007D1-02FF-4746-9EE4-4747AAFE5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83166B72-6BA7-41FF-A3BE-05F6A3F5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7654" name="日期占位符 3">
            <a:extLst>
              <a:ext uri="{FF2B5EF4-FFF2-40B4-BE49-F238E27FC236}">
                <a16:creationId xmlns:a16="http://schemas.microsoft.com/office/drawing/2014/main" id="{7CAA8739-AC88-4DB1-AFAE-88880D4935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2AECF72-BCDF-41A7-8FAC-C4888BCE5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9699" name="图片 8">
            <a:extLst>
              <a:ext uri="{FF2B5EF4-FFF2-40B4-BE49-F238E27FC236}">
                <a16:creationId xmlns:a16="http://schemas.microsoft.com/office/drawing/2014/main" id="{412CA457-6F9E-4351-8587-187481D0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>
            <a:extLst>
              <a:ext uri="{FF2B5EF4-FFF2-40B4-BE49-F238E27FC236}">
                <a16:creationId xmlns:a16="http://schemas.microsoft.com/office/drawing/2014/main" id="{5391249B-4D09-485A-9E39-8C4348453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F33F9C62-8FF7-486D-9D0D-DA83970F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9702" name="日期占位符 3">
            <a:extLst>
              <a:ext uri="{FF2B5EF4-FFF2-40B4-BE49-F238E27FC236}">
                <a16:creationId xmlns:a16="http://schemas.microsoft.com/office/drawing/2014/main" id="{47A9A5F6-A8AB-410C-B2DB-FB871AA97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640A18C-2774-4A21-905F-630A0C693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>
            <a:extLst>
              <a:ext uri="{FF2B5EF4-FFF2-40B4-BE49-F238E27FC236}">
                <a16:creationId xmlns:a16="http://schemas.microsoft.com/office/drawing/2014/main" id="{534B695E-8D0D-4B55-B53F-E2FF9F1B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38415664-AD46-4E07-AEDA-B50786DE0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DB76D81D-DB00-423C-8F2B-7CE984A01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85AB538D-A7FB-4F65-8969-0B1DF32447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BADC031-A77D-436C-A0F7-0C120A7B1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>
            <a:extLst>
              <a:ext uri="{FF2B5EF4-FFF2-40B4-BE49-F238E27FC236}">
                <a16:creationId xmlns:a16="http://schemas.microsoft.com/office/drawing/2014/main" id="{0EB69395-B142-4CA3-8EA6-EB91A576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6FAD013A-596D-42A8-9AAF-9C69378AE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F0A6BF0-89B3-4F26-ACA9-FD8B2E8D9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A8AFC63E-8F0D-4F07-8FB8-4F9C76DA9E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3AACFA5-7295-4C64-A515-4851566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A2F053A-0075-460C-B9BA-155067CF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>
            <a:extLst>
              <a:ext uri="{FF2B5EF4-FFF2-40B4-BE49-F238E27FC236}">
                <a16:creationId xmlns:a16="http://schemas.microsoft.com/office/drawing/2014/main" id="{F61ACDA1-23D5-4431-82AF-8E97330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5847" name="图片 7">
            <a:extLst>
              <a:ext uri="{FF2B5EF4-FFF2-40B4-BE49-F238E27FC236}">
                <a16:creationId xmlns:a16="http://schemas.microsoft.com/office/drawing/2014/main" id="{BAB90CFB-305B-4690-9561-369C252C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DBD1D55C-A744-4212-B5E3-A4A2EE44A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E6E699F-D9EA-40C7-8B09-5F38F9F38B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D18B489-31F8-4969-8004-620EE7B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BDE819D-E786-4AD6-BFAA-457E518A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25926E26-81C7-4CC9-974E-B3DFCF6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6871" name="图片 9">
            <a:extLst>
              <a:ext uri="{FF2B5EF4-FFF2-40B4-BE49-F238E27FC236}">
                <a16:creationId xmlns:a16="http://schemas.microsoft.com/office/drawing/2014/main" id="{E4B4C83E-9FEA-41C0-B519-4F2A1BF7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428D8CD4-339F-4E9C-A192-B48B84776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E05B4A7-9B9B-4377-A9B7-2628F99583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417638"/>
            <a:ext cx="8147249" cy="1677403"/>
          </a:xfrm>
        </p:spPr>
        <p:txBody>
          <a:bodyPr/>
          <a:lstStyle/>
          <a:p>
            <a:r>
              <a:rPr lang="zh-CN" altLang="en-US" sz="2400" dirty="0"/>
              <a:t>数据输入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/>
            <a:r>
              <a:rPr lang="zh-CN" altLang="en-US" sz="2000" dirty="0"/>
              <a:t>采用分布式双端口存储器保存数据，例化时可以初始化数据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查看数据，数码管显示存储器的地址和数据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del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、</a:t>
            </a:r>
            <a:r>
              <a:rPr lang="en-US" altLang="zh-CN" sz="2000" dirty="0"/>
              <a:t>data</a:t>
            </a:r>
            <a:r>
              <a:rPr lang="zh-CN" altLang="en-US" sz="2000" dirty="0"/>
              <a:t>设置地址和修改数据</a:t>
            </a:r>
            <a:endParaRPr lang="en-US" altLang="zh-CN" sz="20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EAEBE27-A20B-4504-B8FC-E23DF182B9EA}"/>
              </a:ext>
            </a:extLst>
          </p:cNvPr>
          <p:cNvGrpSpPr/>
          <p:nvPr/>
        </p:nvGrpSpPr>
        <p:grpSpPr>
          <a:xfrm>
            <a:off x="3887924" y="3248980"/>
            <a:ext cx="4680520" cy="2664296"/>
            <a:chOff x="4067944" y="2618479"/>
            <a:chExt cx="4680520" cy="2502708"/>
          </a:xfrm>
        </p:grpSpPr>
        <p:sp>
          <p:nvSpPr>
            <p:cNvPr id="48" name="文本框 149">
              <a:extLst>
                <a:ext uri="{FF2B5EF4-FFF2-40B4-BE49-F238E27FC236}">
                  <a16:creationId xmlns:a16="http://schemas.microsoft.com/office/drawing/2014/main" id="{95C37437-17B8-4056-A2CE-9EFEF1C06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18479"/>
              <a:ext cx="1145429" cy="2502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53" name="TextBox 32">
              <a:extLst>
                <a:ext uri="{FF2B5EF4-FFF2-40B4-BE49-F238E27FC236}">
                  <a16:creationId xmlns:a16="http://schemas.microsoft.com/office/drawing/2014/main" id="{B7054274-8118-40AD-B58F-8F7C6E6AC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2697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11AD3C0-3940-414F-B031-A4908C0C4E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154">
              <a:extLst>
                <a:ext uri="{FF2B5EF4-FFF2-40B4-BE49-F238E27FC236}">
                  <a16:creationId xmlns:a16="http://schemas.microsoft.com/office/drawing/2014/main" id="{7C22B65A-8996-4C73-8DEF-B85236EBC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18479"/>
              <a:ext cx="300082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0" name="文本框 155">
              <a:extLst>
                <a:ext uri="{FF2B5EF4-FFF2-40B4-BE49-F238E27FC236}">
                  <a16:creationId xmlns:a16="http://schemas.microsoft.com/office/drawing/2014/main" id="{A5F7D805-F48F-4AA0-8CCE-CCDF6A2B7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637" y="3482255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0A910E1-1A6C-4CA9-AE03-D8C973F620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367DA4-8E05-4839-A932-348E01D0EB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159">
              <a:extLst>
                <a:ext uri="{FF2B5EF4-FFF2-40B4-BE49-F238E27FC236}">
                  <a16:creationId xmlns:a16="http://schemas.microsoft.com/office/drawing/2014/main" id="{985E6F5D-73E6-40E8-A151-A9F9616C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899" y="3173349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1C1E248-421D-488D-86A4-B105B13213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4">
              <a:extLst>
                <a:ext uri="{FF2B5EF4-FFF2-40B4-BE49-F238E27FC236}">
                  <a16:creationId xmlns:a16="http://schemas.microsoft.com/office/drawing/2014/main" id="{C32D3BF4-B6DD-4054-AEEE-C9DB7A539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5353" y="2923315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AEF390C-4D18-441F-9EDA-C28A901379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728F2467-A7E0-4FD9-B297-0A9994237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191866"/>
              <a:ext cx="64633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F0584C8-2A67-43CC-87EE-9C5977D9F3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56126834-1806-4343-9020-0EF75F83F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42375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476233E-E122-412C-A2B3-B278408680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154">
              <a:extLst>
                <a:ext uri="{FF2B5EF4-FFF2-40B4-BE49-F238E27FC236}">
                  <a16:creationId xmlns:a16="http://schemas.microsoft.com/office/drawing/2014/main" id="{51DF24FE-4EEE-4FF1-8C3A-A379C1939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625" y="3487145"/>
              <a:ext cx="633507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4C004B9-9CF6-4FFC-8F83-CA2CC832E1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154">
              <a:extLst>
                <a:ext uri="{FF2B5EF4-FFF2-40B4-BE49-F238E27FC236}">
                  <a16:creationId xmlns:a16="http://schemas.microsoft.com/office/drawing/2014/main" id="{52CF5F20-5F4A-4CAC-B18C-E498100A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776711"/>
              <a:ext cx="543739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B1A5553-31C3-4C68-80CB-4A7A1C6828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155">
              <a:extLst>
                <a:ext uri="{FF2B5EF4-FFF2-40B4-BE49-F238E27FC236}">
                  <a16:creationId xmlns:a16="http://schemas.microsoft.com/office/drawing/2014/main" id="{2B167BBE-1279-4770-B9C8-954EB898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611" y="3773963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36EA032-CB6C-43E5-A201-FF407D5D5E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46">
              <a:extLst>
                <a:ext uri="{FF2B5EF4-FFF2-40B4-BE49-F238E27FC236}">
                  <a16:creationId xmlns:a16="http://schemas.microsoft.com/office/drawing/2014/main" id="{E529A34C-68D8-4892-8B4B-D89B8283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30485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47">
              <a:extLst>
                <a:ext uri="{FF2B5EF4-FFF2-40B4-BE49-F238E27FC236}">
                  <a16:creationId xmlns:a16="http://schemas.microsoft.com/office/drawing/2014/main" id="{8966DDD1-5887-4DD6-984A-099D982C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679030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63">
              <a:extLst>
                <a:ext uri="{FF2B5EF4-FFF2-40B4-BE49-F238E27FC236}">
                  <a16:creationId xmlns:a16="http://schemas.microsoft.com/office/drawing/2014/main" id="{8AA66A92-85B3-4ED7-801C-575F1ADF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01965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64">
              <a:extLst>
                <a:ext uri="{FF2B5EF4-FFF2-40B4-BE49-F238E27FC236}">
                  <a16:creationId xmlns:a16="http://schemas.microsoft.com/office/drawing/2014/main" id="{40278ACE-F5E3-4A8D-8C4A-52959B6D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31656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47">
              <a:extLst>
                <a:ext uri="{FF2B5EF4-FFF2-40B4-BE49-F238E27FC236}">
                  <a16:creationId xmlns:a16="http://schemas.microsoft.com/office/drawing/2014/main" id="{7E37BD03-D2FE-423A-9C65-7C1E6F647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09367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63">
              <a:extLst>
                <a:ext uri="{FF2B5EF4-FFF2-40B4-BE49-F238E27FC236}">
                  <a16:creationId xmlns:a16="http://schemas.microsoft.com/office/drawing/2014/main" id="{C84646F5-D59B-4E01-A1A1-A1A7017E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36757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47">
              <a:extLst>
                <a:ext uri="{FF2B5EF4-FFF2-40B4-BE49-F238E27FC236}">
                  <a16:creationId xmlns:a16="http://schemas.microsoft.com/office/drawing/2014/main" id="{9F971469-2762-402B-ABF1-753286CF8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3445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47">
              <a:extLst>
                <a:ext uri="{FF2B5EF4-FFF2-40B4-BE49-F238E27FC236}">
                  <a16:creationId xmlns:a16="http://schemas.microsoft.com/office/drawing/2014/main" id="{6D5C4577-4D6B-4601-A375-DBE0ED47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48938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63">
              <a:extLst>
                <a:ext uri="{FF2B5EF4-FFF2-40B4-BE49-F238E27FC236}">
                  <a16:creationId xmlns:a16="http://schemas.microsoft.com/office/drawing/2014/main" id="{C30162AD-58F0-4B49-B33B-D36B9373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3541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46">
              <a:extLst>
                <a:ext uri="{FF2B5EF4-FFF2-40B4-BE49-F238E27FC236}">
                  <a16:creationId xmlns:a16="http://schemas.microsoft.com/office/drawing/2014/main" id="{200304E3-9140-4C8D-A68B-463E12EA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25514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文本框 154">
              <a:extLst>
                <a:ext uri="{FF2B5EF4-FFF2-40B4-BE49-F238E27FC236}">
                  <a16:creationId xmlns:a16="http://schemas.microsoft.com/office/drawing/2014/main" id="{6D8C274B-1EC6-4E0E-9E65-21873D61C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071439"/>
              <a:ext cx="51809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2D90522-FE4A-4BF0-9E7F-7F0C981CF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63">
              <a:extLst>
                <a:ext uri="{FF2B5EF4-FFF2-40B4-BE49-F238E27FC236}">
                  <a16:creationId xmlns:a16="http://schemas.microsoft.com/office/drawing/2014/main" id="{D371AF2F-9C2E-4F09-BB0D-CF7F994E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30141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55">
              <a:extLst>
                <a:ext uri="{FF2B5EF4-FFF2-40B4-BE49-F238E27FC236}">
                  <a16:creationId xmlns:a16="http://schemas.microsoft.com/office/drawing/2014/main" id="{9A5A3F52-F58E-41DF-BF47-2D52409D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342" y="4064163"/>
              <a:ext cx="492443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FF75B18-E64B-4FE7-8E61-1DDC69953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31796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46">
              <a:extLst>
                <a:ext uri="{FF2B5EF4-FFF2-40B4-BE49-F238E27FC236}">
                  <a16:creationId xmlns:a16="http://schemas.microsoft.com/office/drawing/2014/main" id="{C4D6B8C2-02F2-449F-8DE0-3E7B19AA8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15716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B0FE0AAB-93F4-4020-B069-F5EC26B4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3095041"/>
            <a:ext cx="3143595" cy="315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数据排序</a:t>
            </a:r>
            <a:endParaRPr lang="en-US" altLang="zh-CN" sz="2400" kern="0" dirty="0"/>
          </a:p>
          <a:p>
            <a:pPr lvl="1"/>
            <a:r>
              <a:rPr lang="en-US" altLang="zh-CN" sz="2000" kern="0" dirty="0"/>
              <a:t>run</a:t>
            </a:r>
            <a:r>
              <a:rPr lang="zh-CN" altLang="en-US" sz="2000" kern="0" dirty="0"/>
              <a:t>启动排序</a:t>
            </a:r>
            <a:r>
              <a:rPr lang="en-US" altLang="zh-CN" sz="2000" kern="0" dirty="0"/>
              <a:t>, </a:t>
            </a:r>
            <a:r>
              <a:rPr lang="zh-CN" altLang="en-US" sz="2000" kern="0" dirty="0"/>
              <a:t>同时启动时钟计数</a:t>
            </a:r>
            <a:r>
              <a:rPr lang="en-US" altLang="zh-CN" sz="2000" kern="0" dirty="0"/>
              <a:t>cnt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置</a:t>
            </a:r>
            <a:r>
              <a:rPr lang="en-US" altLang="zh-CN" sz="2000" kern="0" dirty="0"/>
              <a:t>1</a:t>
            </a:r>
          </a:p>
          <a:p>
            <a:pPr lvl="1"/>
            <a:r>
              <a:rPr lang="zh-CN" altLang="en-US" sz="2000" kern="0" dirty="0"/>
              <a:t>排序时不能人工查看和修改数据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排序结束后停止计数，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清零</a:t>
            </a:r>
            <a:endParaRPr lang="en-US" altLang="zh-CN" sz="2000" kern="0" dirty="0"/>
          </a:p>
        </p:txBody>
      </p:sp>
      <p:sp>
        <p:nvSpPr>
          <p:cNvPr id="47" name="页脚占位符 1">
            <a:extLst>
              <a:ext uri="{FF2B5EF4-FFF2-40B4-BE49-F238E27FC236}">
                <a16:creationId xmlns:a16="http://schemas.microsoft.com/office/drawing/2014/main" id="{4A5DAA39-11A5-40B0-93C2-58B6C4EE9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7CB4B4E2-954E-4088-8C7C-ABB5B7BB6A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C2FD-DA9B-45BD-AFB6-5FA8BDD5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开关数字输入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CF7F8-E17E-4137-BC2A-FA4CDBAB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01352" cy="226455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假定任何时刻只改变</a:t>
            </a:r>
            <a:r>
              <a:rPr lang="en-US" altLang="zh-CN" sz="2400" dirty="0"/>
              <a:t>16</a:t>
            </a:r>
            <a:r>
              <a:rPr lang="zh-CN" altLang="en-US" sz="2400" dirty="0"/>
              <a:t>个开关</a:t>
            </a:r>
            <a:r>
              <a:rPr lang="en-US" altLang="zh-CN" sz="2400" dirty="0"/>
              <a:t>x(sw15-0)</a:t>
            </a:r>
            <a:r>
              <a:rPr lang="zh-CN" altLang="en-US" sz="2400" dirty="0"/>
              <a:t>中一个开关状态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每次向上或向下拨动一次开关，生成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</a:t>
            </a:r>
            <a:r>
              <a:rPr lang="en-US" altLang="zh-CN" sz="2400" dirty="0"/>
              <a:t>h</a:t>
            </a:r>
            <a:r>
              <a:rPr lang="zh-CN" altLang="en-US" sz="2400" dirty="0"/>
              <a:t>，即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位二进制数，同时产生持续</a:t>
            </a:r>
            <a:r>
              <a:rPr lang="en-US" altLang="zh-CN" sz="2400" dirty="0"/>
              <a:t>1</a:t>
            </a:r>
            <a:r>
              <a:rPr lang="zh-CN" altLang="en-US" sz="2400" dirty="0"/>
              <a:t>个时钟周期的脉冲</a:t>
            </a:r>
            <a:r>
              <a:rPr lang="en-US" altLang="zh-CN" sz="2400" dirty="0"/>
              <a:t>p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DPE</a:t>
            </a:r>
            <a:r>
              <a:rPr lang="zh-CN" altLang="en-US" sz="2000" dirty="0"/>
              <a:t>：去抖动、取双边沿、编码</a:t>
            </a:r>
            <a:endParaRPr lang="en-US" altLang="zh-CN" sz="2000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位十六进制数字，</a:t>
            </a:r>
            <a:r>
              <a:rPr lang="en-US" altLang="zh-CN" dirty="0"/>
              <a:t>p</a:t>
            </a:r>
            <a:r>
              <a:rPr lang="zh-CN" altLang="en-US" dirty="0"/>
              <a:t>：单次脉冲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9A2FC-2510-46DC-A154-3F588E2B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D4750EF-AEA5-4492-AC17-2C347F5B3F36}"/>
              </a:ext>
            </a:extLst>
          </p:cNvPr>
          <p:cNvGrpSpPr/>
          <p:nvPr/>
        </p:nvGrpSpPr>
        <p:grpSpPr>
          <a:xfrm>
            <a:off x="6048164" y="3347250"/>
            <a:ext cx="2046975" cy="642609"/>
            <a:chOff x="877669" y="4904624"/>
            <a:chExt cx="2046975" cy="642609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728A070-8976-419E-9E5D-60248289E9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070ED04-11D1-4694-BA45-714F9EBD2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161CA5-0CF8-4598-BD81-F0C0396B38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25A59F0-00DD-4265-B717-33946BF90C9A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DPE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9160FD6D-1ACB-470E-9799-B29ED2732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669" y="5086746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D661A8AD-DF57-4B68-B4E8-C131227F1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0462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id="{E4B3E76D-E5F9-441A-B703-26376AD5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19654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9BA1B8E0-6FC6-4777-A17A-908C749D1E19}"/>
              </a:ext>
            </a:extLst>
          </p:cNvPr>
          <p:cNvGrpSpPr/>
          <p:nvPr/>
        </p:nvGrpSpPr>
        <p:grpSpPr>
          <a:xfrm>
            <a:off x="937620" y="4391419"/>
            <a:ext cx="7368180" cy="1451828"/>
            <a:chOff x="937620" y="4641468"/>
            <a:chExt cx="7368180" cy="1451828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661F698A-3BC6-43D7-A1B3-46AF4E8DA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4651157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E3C6B5B0-EE51-43A6-B444-D8A7659FE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4659216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5AFC5F2-F7AD-48AF-A4A9-D2EE9CDBB4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466384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D4EBD14-AA9D-4B6C-B31F-3B39C1FFE4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5211283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C403471-C80C-4BED-B5EA-390FFE7299BB}"/>
                </a:ext>
              </a:extLst>
            </p:cNvPr>
            <p:cNvCxnSpPr/>
            <p:nvPr/>
          </p:nvCxnSpPr>
          <p:spPr bwMode="auto">
            <a:xfrm rot="5400000">
              <a:off x="3326439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D2CFFE7-FF27-42C1-BF00-8E17953044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5593" y="6088244"/>
              <a:ext cx="20462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2D19817-5A91-49AF-BC75-DE2022341FC4}"/>
                </a:ext>
              </a:extLst>
            </p:cNvPr>
            <p:cNvCxnSpPr/>
            <p:nvPr/>
          </p:nvCxnSpPr>
          <p:spPr bwMode="auto">
            <a:xfrm rot="5400000">
              <a:off x="3583614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86DC854-B82D-4C9C-8CB1-70D18F1FA1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7578" y="6088244"/>
              <a:ext cx="3739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8">
              <a:extLst>
                <a:ext uri="{FF2B5EF4-FFF2-40B4-BE49-F238E27FC236}">
                  <a16:creationId xmlns:a16="http://schemas.microsoft.com/office/drawing/2014/main" id="{93582CF4-C316-4959-9845-4CE3A58A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705" y="46414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x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7" name="TextBox 78">
              <a:extLst>
                <a:ext uri="{FF2B5EF4-FFF2-40B4-BE49-F238E27FC236}">
                  <a16:creationId xmlns:a16="http://schemas.microsoft.com/office/drawing/2014/main" id="{40D53B98-3D26-4BA9-8C2B-5C682FBE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620" y="520600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h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TextBox 78">
              <a:extLst>
                <a:ext uri="{FF2B5EF4-FFF2-40B4-BE49-F238E27FC236}">
                  <a16:creationId xmlns:a16="http://schemas.microsoft.com/office/drawing/2014/main" id="{91A0A00B-5A5E-4BE8-8BEE-0FD4906C7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726" y="572396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p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293BC61-8578-4508-A631-DA113C11F1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87228" y="5767873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311ADC5-8885-4B7C-99DD-831AA8A314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02388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125DEBF1-0F95-4AAD-B3D8-3958048F380A}"/>
                </a:ext>
              </a:extLst>
            </p:cNvPr>
            <p:cNvGrpSpPr/>
            <p:nvPr/>
          </p:nvGrpSpPr>
          <p:grpSpPr>
            <a:xfrm>
              <a:off x="2197288" y="4657567"/>
              <a:ext cx="230037" cy="372117"/>
              <a:chOff x="3824291" y="3236902"/>
              <a:chExt cx="230037" cy="372117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10590BB1-FE2F-4AE7-BB1F-8B2E87904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DDAF1781-5624-4DFF-8EDC-095A09768E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E2EFB26-D52A-4B74-B3C8-0CD99DE626F7}"/>
                </a:ext>
              </a:extLst>
            </p:cNvPr>
            <p:cNvGrpSpPr/>
            <p:nvPr/>
          </p:nvGrpSpPr>
          <p:grpSpPr>
            <a:xfrm>
              <a:off x="2430724" y="4657497"/>
              <a:ext cx="230037" cy="372117"/>
              <a:chOff x="3824291" y="3236902"/>
              <a:chExt cx="230037" cy="372117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885386E-61EC-40E2-BA45-5E75E10F4C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D465FDD-3A58-4CDB-B1B5-710DF43B65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824D204-7818-4A6E-A86F-057BFD6A9D75}"/>
                </a:ext>
              </a:extLst>
            </p:cNvPr>
            <p:cNvGrpSpPr/>
            <p:nvPr/>
          </p:nvGrpSpPr>
          <p:grpSpPr>
            <a:xfrm>
              <a:off x="2643585" y="4657879"/>
              <a:ext cx="230037" cy="372117"/>
              <a:chOff x="3824291" y="3236902"/>
              <a:chExt cx="230037" cy="372117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4599205C-6746-41FF-801A-01A2428679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D103437B-9B82-4871-B805-BF08C0841C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76112E63-5EBA-4358-8A0F-9D230EF69749}"/>
                </a:ext>
              </a:extLst>
            </p:cNvPr>
            <p:cNvGrpSpPr/>
            <p:nvPr/>
          </p:nvGrpSpPr>
          <p:grpSpPr>
            <a:xfrm>
              <a:off x="6264314" y="4651227"/>
              <a:ext cx="230037" cy="372117"/>
              <a:chOff x="3824291" y="3236902"/>
              <a:chExt cx="230037" cy="372117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BC68E7C6-4243-4A31-94D1-0454B1F509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DB02ECDC-613C-4F20-9C59-82E4A6A17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94D51DE-D380-471B-A130-9DB26F3E0857}"/>
                </a:ext>
              </a:extLst>
            </p:cNvPr>
            <p:cNvGrpSpPr/>
            <p:nvPr/>
          </p:nvGrpSpPr>
          <p:grpSpPr>
            <a:xfrm>
              <a:off x="6497750" y="4651157"/>
              <a:ext cx="230037" cy="372117"/>
              <a:chOff x="3824291" y="3236902"/>
              <a:chExt cx="230037" cy="372117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1DA08E5E-D0B4-4084-887F-1C7B18EC63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AE2871C-ED76-4124-9355-614A9328DA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FDF403C4-E7C0-4972-93E4-A7132175D045}"/>
                </a:ext>
              </a:extLst>
            </p:cNvPr>
            <p:cNvGrpSpPr/>
            <p:nvPr/>
          </p:nvGrpSpPr>
          <p:grpSpPr>
            <a:xfrm>
              <a:off x="6710611" y="4651539"/>
              <a:ext cx="230037" cy="372117"/>
              <a:chOff x="3824291" y="3236902"/>
              <a:chExt cx="230037" cy="372117"/>
            </a:xfrm>
          </p:grpSpPr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20EA114-E09B-4919-AC62-E39F63F624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57F54E93-CAEE-4D07-B02D-9A8B17EC88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A031D16-26AD-4009-87D5-7C21DB6FCF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21128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F3632E2-B763-45F4-A7CF-FA8A960CE6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57132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12D3C10-EB5D-4A23-BFEF-970E6F52C7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20390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32">
              <a:extLst>
                <a:ext uri="{FF2B5EF4-FFF2-40B4-BE49-F238E27FC236}">
                  <a16:creationId xmlns:a16="http://schemas.microsoft.com/office/drawing/2014/main" id="{527E5CB8-842A-4021-A1FA-E27AB4682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411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0x0008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32">
              <a:extLst>
                <a:ext uri="{FF2B5EF4-FFF2-40B4-BE49-F238E27FC236}">
                  <a16:creationId xmlns:a16="http://schemas.microsoft.com/office/drawing/2014/main" id="{23D7B969-0C9C-4DDE-AFC2-265AA921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828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32">
              <a:extLst>
                <a:ext uri="{FF2B5EF4-FFF2-40B4-BE49-F238E27FC236}">
                  <a16:creationId xmlns:a16="http://schemas.microsoft.com/office/drawing/2014/main" id="{136C07C4-6EB7-4704-93BA-E8B4D673E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62" y="469978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0x0082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32">
              <a:extLst>
                <a:ext uri="{FF2B5EF4-FFF2-40B4-BE49-F238E27FC236}">
                  <a16:creationId xmlns:a16="http://schemas.microsoft.com/office/drawing/2014/main" id="{039990C3-122F-40D0-90B0-9BB2FD312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272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32">
              <a:extLst>
                <a:ext uri="{FF2B5EF4-FFF2-40B4-BE49-F238E27FC236}">
                  <a16:creationId xmlns:a16="http://schemas.microsoft.com/office/drawing/2014/main" id="{8D2C639C-FFB1-40C9-AC5F-CC699555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5083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32">
              <a:extLst>
                <a:ext uri="{FF2B5EF4-FFF2-40B4-BE49-F238E27FC236}">
                  <a16:creationId xmlns:a16="http://schemas.microsoft.com/office/drawing/2014/main" id="{B803A072-0B77-4023-864B-C16566065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7952" y="5236947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0x1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70C9FD8-E470-474C-8D30-CE7D9242C249}"/>
                </a:ext>
              </a:extLst>
            </p:cNvPr>
            <p:cNvCxnSpPr/>
            <p:nvPr/>
          </p:nvCxnSpPr>
          <p:spPr bwMode="auto">
            <a:xfrm rot="5400000">
              <a:off x="7321184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6FA2EE2-1523-4650-97AE-35476543EC09}"/>
                </a:ext>
              </a:extLst>
            </p:cNvPr>
            <p:cNvCxnSpPr/>
            <p:nvPr/>
          </p:nvCxnSpPr>
          <p:spPr bwMode="auto">
            <a:xfrm rot="5400000">
              <a:off x="7574800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D445B762-3A10-444B-896A-C4FE97625E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759814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2637AD1B-593A-4FB3-8B30-3705F5B310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40352" y="6089622"/>
              <a:ext cx="555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页脚占位符 1">
            <a:extLst>
              <a:ext uri="{FF2B5EF4-FFF2-40B4-BE49-F238E27FC236}">
                <a16:creationId xmlns:a16="http://schemas.microsoft.com/office/drawing/2014/main" id="{F13DADD6-D81E-4999-941F-66AE64750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" name="日期占位符 3">
            <a:extLst>
              <a:ext uri="{FF2B5EF4-FFF2-40B4-BE49-F238E27FC236}">
                <a16:creationId xmlns:a16="http://schemas.microsoft.com/office/drawing/2014/main" id="{E92CE5EC-88A7-468D-955C-A989D0D08E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CAC9C03F-B963-4B7C-BACC-5924D1C0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CE4FE216-1082-4271-9A2C-1DE848CBE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/>
              <a:t>掌握寄存器堆（</a:t>
            </a:r>
            <a:r>
              <a:rPr lang="en-US" altLang="zh-CN"/>
              <a:t>Register File</a:t>
            </a:r>
            <a:r>
              <a:rPr lang="zh-CN" altLang="en-US"/>
              <a:t>）和存储器的功能、时序及其应用</a:t>
            </a:r>
            <a:endParaRPr lang="en-US" altLang="zh-CN"/>
          </a:p>
          <a:p>
            <a:pPr>
              <a:spcBef>
                <a:spcPts val="1200"/>
              </a:spcBef>
            </a:pPr>
            <a:r>
              <a:rPr lang="zh-CN" altLang="en-US"/>
              <a:t>熟练掌握数据通路和控制器的设计和描述方法</a:t>
            </a:r>
            <a:endParaRPr lang="en-US" altLang="zh-CN"/>
          </a:p>
          <a:p>
            <a:pPr>
              <a:spcBef>
                <a:spcPts val="1200"/>
              </a:spcBef>
            </a:pPr>
            <a:endParaRPr lang="zh-CN" altLang="en-US"/>
          </a:p>
          <a:p>
            <a:pPr>
              <a:spcBef>
                <a:spcPts val="1200"/>
              </a:spcBef>
            </a:pPr>
            <a:endParaRPr lang="zh-CN" altLang="en-US"/>
          </a:p>
        </p:txBody>
      </p:sp>
      <p:sp>
        <p:nvSpPr>
          <p:cNvPr id="8196" name="页脚占位符 1">
            <a:extLst>
              <a:ext uri="{FF2B5EF4-FFF2-40B4-BE49-F238E27FC236}">
                <a16:creationId xmlns:a16="http://schemas.microsoft.com/office/drawing/2014/main" id="{4C436CC9-5B84-45C2-8AF5-BEB91F63A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7" name="灯片编号占位符 2">
            <a:extLst>
              <a:ext uri="{FF2B5EF4-FFF2-40B4-BE49-F238E27FC236}">
                <a16:creationId xmlns:a16="http://schemas.microsoft.com/office/drawing/2014/main" id="{BB6CB952-7130-4007-82C5-AC83D529C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A9762-0D82-41A7-96FF-81D5139195A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8" name="日期占位符 3">
            <a:extLst>
              <a:ext uri="{FF2B5EF4-FFF2-40B4-BE49-F238E27FC236}">
                <a16:creationId xmlns:a16="http://schemas.microsoft.com/office/drawing/2014/main" id="{3843F4B0-5A85-4CF9-84E7-F7AD83E151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0D276-16D7-48EA-A2A1-E009A931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43615-C4A1-474F-B729-3F5AB57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F27322-38E9-4C48-A868-B28B863BE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85782"/>
              </p:ext>
            </p:extLst>
          </p:nvPr>
        </p:nvGraphicFramePr>
        <p:xfrm>
          <a:off x="899592" y="1911708"/>
          <a:ext cx="7200800" cy="4209602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5840099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61595322"/>
                    </a:ext>
                  </a:extLst>
                </a:gridCol>
                <a:gridCol w="1585831">
                  <a:extLst>
                    <a:ext uri="{9D8B030D-6E8A-4147-A177-3AD203B41FA5}">
                      <a16:colId xmlns:a16="http://schemas.microsoft.com/office/drawing/2014/main" val="478896531"/>
                    </a:ext>
                  </a:extLst>
                </a:gridCol>
                <a:gridCol w="3310713">
                  <a:extLst>
                    <a:ext uri="{9D8B030D-6E8A-4147-A177-3AD203B41FA5}">
                      <a16:colId xmlns:a16="http://schemas.microsoft.com/office/drawing/2014/main" val="393200826"/>
                    </a:ext>
                  </a:extLst>
                </a:gridCol>
              </a:tblGrid>
              <a:tr h="3651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9104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11969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027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9477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87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036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0067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保存数据，并查看下一单元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343410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8564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9253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1736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</a:t>
                      </a:r>
                      <a:r>
                        <a:rPr lang="en-US" altLang="zh-CN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155704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设置地址，并查看该单元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4068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633400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2A4EA50-0A23-47E1-B703-A6594D40C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147248" cy="570940"/>
          </a:xfrm>
        </p:spPr>
        <p:txBody>
          <a:bodyPr/>
          <a:lstStyle/>
          <a:p>
            <a:r>
              <a:rPr lang="zh-CN" altLang="en-US" sz="2400" dirty="0"/>
              <a:t>假定初始状态，存储器各单元的数据与其地址相同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4D1E65D9-5051-469B-9AF8-ADD39F3DC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14998A74-E20D-4FB7-B896-8E1AC67F28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4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B391926-88AD-4015-A733-CE0EF401F538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 flipV="1">
            <a:off x="7194038" y="4402298"/>
            <a:ext cx="296451" cy="26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15C860D-6A69-4DFA-9ABA-E99BC1743752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>
            <a:off x="7194038" y="4213075"/>
            <a:ext cx="296451" cy="189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6A824BD-7E56-4133-B1C1-006753272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27965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8">
            <a:extLst>
              <a:ext uri="{FF2B5EF4-FFF2-40B4-BE49-F238E27FC236}">
                <a16:creationId xmlns:a16="http://schemas.microsoft.com/office/drawing/2014/main" id="{76268E37-CE7C-44F0-A0D5-1758B53A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9" name="TextBox 78">
            <a:extLst>
              <a:ext uri="{FF2B5EF4-FFF2-40B4-BE49-F238E27FC236}">
                <a16:creationId xmlns:a16="http://schemas.microsoft.com/office/drawing/2014/main" id="{22220B3D-9311-440E-95F7-280A2881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9"/>
            <a:ext cx="3643389" cy="3621293"/>
          </a:xfrm>
        </p:spPr>
        <p:txBody>
          <a:bodyPr/>
          <a:lstStyle/>
          <a:p>
            <a:r>
              <a:rPr lang="zh-CN" altLang="en-US" sz="2400" dirty="0"/>
              <a:t>数据通路及其操作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a = 0, d = 0, s = 0</a:t>
            </a:r>
          </a:p>
          <a:p>
            <a:pPr lvl="1"/>
            <a:r>
              <a:rPr lang="en-US" altLang="zh-CN" sz="2000" dirty="0" err="1"/>
              <a:t>chk_p</a:t>
            </a:r>
            <a:r>
              <a:rPr lang="zh-CN" altLang="en-US" sz="2000" dirty="0"/>
              <a:t>：</a:t>
            </a:r>
            <a:r>
              <a:rPr lang="en-US" altLang="zh-CN" sz="2000" dirty="0"/>
              <a:t>a = a + 1, s = 0</a:t>
            </a:r>
          </a:p>
          <a:p>
            <a:pPr lvl="1"/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h}, s = 1</a:t>
            </a:r>
          </a:p>
          <a:p>
            <a:pPr lvl="1"/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d[15:4], s = 1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data_p</a:t>
            </a:r>
            <a:r>
              <a:rPr lang="zh-CN" altLang="en-US" sz="2000" dirty="0"/>
              <a:t>：</a:t>
            </a:r>
            <a:r>
              <a:rPr lang="en-US" altLang="zh-CN" sz="2000" dirty="0"/>
              <a:t>M[a] = d, d = 0, a = a + 1, s = 0</a:t>
            </a:r>
          </a:p>
          <a:p>
            <a:pPr lvl="1"/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a = d[7:0], d = 0, s = 0</a:t>
            </a:r>
          </a:p>
          <a:p>
            <a:endParaRPr lang="zh-CN" altLang="en-US" sz="2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9EEDBF-FC7A-473F-8723-F264CB41B681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45" name="文本框 149">
              <a:extLst>
                <a:ext uri="{FF2B5EF4-FFF2-40B4-BE49-F238E27FC236}">
                  <a16:creationId xmlns:a16="http://schemas.microsoft.com/office/drawing/2014/main" id="{6F2FE8B0-A61B-4B20-BF19-19C978EE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08AD3FE-603C-4208-AF8A-5A1171412C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159">
              <a:extLst>
                <a:ext uri="{FF2B5EF4-FFF2-40B4-BE49-F238E27FC236}">
                  <a16:creationId xmlns:a16="http://schemas.microsoft.com/office/drawing/2014/main" id="{4C5BBC5D-0AAF-4AA8-BE5A-FEE56CE4B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8" y="4452542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88C515F-F4D0-465C-8E9C-F8728385E9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D9A1DC7-C27C-471C-8FEF-92F1A57AC0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69737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35F1E2B-A229-4E45-AE66-0869722D1022}"/>
                </a:ext>
              </a:extLst>
            </p:cNvPr>
            <p:cNvGrpSpPr/>
            <p:nvPr/>
          </p:nvGrpSpPr>
          <p:grpSpPr>
            <a:xfrm>
              <a:off x="7074482" y="4004147"/>
              <a:ext cx="145856" cy="796947"/>
              <a:chOff x="6728626" y="1703587"/>
              <a:chExt cx="111470" cy="690006"/>
            </a:xfrm>
          </p:grpSpPr>
          <p:sp>
            <p:nvSpPr>
              <p:cNvPr id="56" name="TextBox 32">
                <a:extLst>
                  <a:ext uri="{FF2B5EF4-FFF2-40B4-BE49-F238E27FC236}">
                    <a16:creationId xmlns:a16="http://schemas.microsoft.com/office/drawing/2014/main" id="{C859C23E-DCB6-4F82-B523-39C9B8F4D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1249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5664F807-B33F-48F3-8D80-3CF3B96C4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2" name="直接连接符 13">
            <a:extLst>
              <a:ext uri="{FF2B5EF4-FFF2-40B4-BE49-F238E27FC236}">
                <a16:creationId xmlns:a16="http://schemas.microsoft.com/office/drawing/2014/main" id="{CA452988-A955-4613-9747-93261E13A8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13">
            <a:extLst>
              <a:ext uri="{FF2B5EF4-FFF2-40B4-BE49-F238E27FC236}">
                <a16:creationId xmlns:a16="http://schemas.microsoft.com/office/drawing/2014/main" id="{C2C8D88D-4C69-44B1-8977-84618A2A69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08859"/>
            <a:ext cx="0" cy="45842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969173D-CA7C-4A1B-B571-21B1A40FEEA6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7F63C4D-7197-44DA-A993-8B5102E45FD8}"/>
              </a:ext>
            </a:extLst>
          </p:cNvPr>
          <p:cNvCxnSpPr>
            <a:cxnSpLocks/>
            <a:stCxn id="99" idx="3"/>
          </p:cNvCxnSpPr>
          <p:nvPr/>
        </p:nvCxnSpPr>
        <p:spPr bwMode="auto">
          <a:xfrm flipV="1">
            <a:off x="7490489" y="4400176"/>
            <a:ext cx="377151" cy="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D27EA93-D028-4734-AB3E-477C7A4EAE26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CC7067-6359-4CF5-BE6E-25D33F15C86E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42B5AA-DD0B-4DE6-BE63-2F9A039EEDDD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8CE7F6-E87D-4F5C-8A36-3E72AC4C6720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C076A9A-7A1C-4B64-BBAE-4C991D862418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61" name="直接连接符 13">
            <a:extLst>
              <a:ext uri="{FF2B5EF4-FFF2-40B4-BE49-F238E27FC236}">
                <a16:creationId xmlns:a16="http://schemas.microsoft.com/office/drawing/2014/main" id="{EEC5A76E-3FB7-4C89-9A5D-EDCBB77F848D}"/>
              </a:ext>
            </a:extLst>
          </p:cNvPr>
          <p:cNvCxnSpPr>
            <a:cxnSpLocks noChangeShapeType="1"/>
            <a:stCxn id="99" idx="0"/>
            <a:endCxn id="60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0C0585-F827-4ACF-A921-3E21AE942DA9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E862D51-DBCA-4228-8251-583B1706DD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1EBB681-A0E5-4755-B76C-4A4763540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7BB2623-3964-43B1-9C53-3AFDF82407C1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00" name="TextBox 32">
              <a:extLst>
                <a:ext uri="{FF2B5EF4-FFF2-40B4-BE49-F238E27FC236}">
                  <a16:creationId xmlns:a16="http://schemas.microsoft.com/office/drawing/2014/main" id="{B1FD573F-D3C4-4A5A-B158-885A3C183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1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2E7FA694-FEDF-4FD6-A61E-F51C0E881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7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TextBox 78">
            <a:extLst>
              <a:ext uri="{FF2B5EF4-FFF2-40B4-BE49-F238E27FC236}">
                <a16:creationId xmlns:a16="http://schemas.microsoft.com/office/drawing/2014/main" id="{B680AD1B-0AE6-48EE-B5D0-73B715231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C33068-B572-4C5B-A120-62619BFC2F76}"/>
              </a:ext>
            </a:extLst>
          </p:cNvPr>
          <p:cNvGrpSpPr/>
          <p:nvPr/>
        </p:nvGrpSpPr>
        <p:grpSpPr>
          <a:xfrm>
            <a:off x="1435128" y="5351488"/>
            <a:ext cx="1936184" cy="633796"/>
            <a:chOff x="974032" y="4913437"/>
            <a:chExt cx="1936184" cy="63379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2918279-3931-4B99-A2B4-ABAE2FDD8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FBA0E91-4306-4900-8EA0-1F5C6282B2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9AD69ED-A250-403E-9E61-B0032B4ECB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F2CA5D8-7727-4482-9240-683D056FE7FC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27455096-A8AE-47FC-BAD4-4A95F4150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032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172B6B53-4CFA-4C15-BE53-FC8090708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6869F318-8721-43EC-8A78-92F86B34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4A84E31-4CD7-425B-97FA-5B775A28DC04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0" grpId="0" animBg="1"/>
      <p:bldP spid="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BE2A22F0-FBEE-477A-AFF5-3D6D6B882D2B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8"/>
            <a:ext cx="3762049" cy="34454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寄存器</a:t>
            </a:r>
            <a:r>
              <a:rPr lang="en-US" altLang="zh-CN" sz="2400" dirty="0"/>
              <a:t>D</a:t>
            </a:r>
            <a:r>
              <a:rPr lang="zh-CN" altLang="en-US" sz="2400" dirty="0"/>
              <a:t>的操作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data_p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DM</a:t>
            </a:r>
            <a:r>
              <a:rPr lang="zh-CN" altLang="en-US" sz="2400" dirty="0"/>
              <a:t>的写操作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we = </a:t>
            </a:r>
            <a:r>
              <a:rPr lang="en-US" altLang="zh-CN" sz="2000" dirty="0" err="1"/>
              <a:t>data_p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……</a:t>
            </a:r>
            <a:endParaRPr lang="en-US" altLang="zh-CN" sz="20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EF5C5E3-2A13-44EA-9743-08406C6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01823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8">
            <a:extLst>
              <a:ext uri="{FF2B5EF4-FFF2-40B4-BE49-F238E27FC236}">
                <a16:creationId xmlns:a16="http://schemas.microsoft.com/office/drawing/2014/main" id="{85D78A93-B349-44B5-AE3F-CC7C11C2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73" name="TextBox 78">
            <a:extLst>
              <a:ext uri="{FF2B5EF4-FFF2-40B4-BE49-F238E27FC236}">
                <a16:creationId xmlns:a16="http://schemas.microsoft.com/office/drawing/2014/main" id="{A1FD8A57-485C-45C6-AAC3-369389BE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54A3161-6B0F-4381-BFE9-74637A35DEF4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75" name="文本框 149">
              <a:extLst>
                <a:ext uri="{FF2B5EF4-FFF2-40B4-BE49-F238E27FC236}">
                  <a16:creationId xmlns:a16="http://schemas.microsoft.com/office/drawing/2014/main" id="{B1C8E6AF-E77D-415C-B577-0B32041D1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BF6D80D-1748-44A3-9DEF-470E765BA5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159">
              <a:extLst>
                <a:ext uri="{FF2B5EF4-FFF2-40B4-BE49-F238E27FC236}">
                  <a16:creationId xmlns:a16="http://schemas.microsoft.com/office/drawing/2014/main" id="{B9247B32-06F8-4FA3-B5CE-BE6ADA5BD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7" y="4452542"/>
              <a:ext cx="632910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BD36B43-C2C4-43F6-B43E-92E289EC1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ADCCBF4-BC4F-4FB7-88BA-B14EAF22F1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70545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8DE304A7-3027-4E92-A1D9-49A0B5F44CF4}"/>
                </a:ext>
              </a:extLst>
            </p:cNvPr>
            <p:cNvGrpSpPr/>
            <p:nvPr/>
          </p:nvGrpSpPr>
          <p:grpSpPr>
            <a:xfrm>
              <a:off x="7074494" y="4004147"/>
              <a:ext cx="335413" cy="803393"/>
              <a:chOff x="6728626" y="1703587"/>
              <a:chExt cx="256338" cy="695587"/>
            </a:xfrm>
          </p:grpSpPr>
          <p:sp>
            <p:nvSpPr>
              <p:cNvPr id="81" name="TextBox 32">
                <a:extLst>
                  <a:ext uri="{FF2B5EF4-FFF2-40B4-BE49-F238E27FC236}">
                    <a16:creationId xmlns:a16="http://schemas.microsoft.com/office/drawing/2014/main" id="{97E7BF44-519B-4F03-8BB5-1C6AB28A2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6830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32">
                <a:extLst>
                  <a:ext uri="{FF2B5EF4-FFF2-40B4-BE49-F238E27FC236}">
                    <a16:creationId xmlns:a16="http://schemas.microsoft.com/office/drawing/2014/main" id="{AC5C142F-BFE1-4357-92DE-3F9B02203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32">
                <a:extLst>
                  <a:ext uri="{FF2B5EF4-FFF2-40B4-BE49-F238E27FC236}">
                    <a16:creationId xmlns:a16="http://schemas.microsoft.com/office/drawing/2014/main" id="{245D1657-F688-4BC5-9312-309AC6DCEF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941858"/>
                <a:ext cx="256338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9CDF345E-F28F-4369-9143-9C19E59EB9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38709E2E-8151-4BFA-A052-D2CCD9A0A7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21088"/>
            <a:ext cx="0" cy="446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BCEA056-7BCE-4A34-BB61-2FD3215110EF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5E34A60-E4A8-4581-9BEF-11F7D45E36AE}"/>
              </a:ext>
            </a:extLst>
          </p:cNvPr>
          <p:cNvCxnSpPr>
            <a:cxnSpLocks/>
            <a:stCxn id="106" idx="3"/>
          </p:cNvCxnSpPr>
          <p:nvPr/>
        </p:nvCxnSpPr>
        <p:spPr bwMode="auto">
          <a:xfrm>
            <a:off x="7490489" y="4402298"/>
            <a:ext cx="383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59C594BB-AEB8-4F93-BAEB-E9139EC9679A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1224FF3-00C0-45B7-99FD-027BA8F0486F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CA1D6-57F9-44A8-8DF8-F9CD182F1B4A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0E9F517-AAD2-4FD8-932A-6E193B9BCCCD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C62EA36-A975-40BE-ADAE-C4363EE99FF2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104" name="直接连接符 13">
            <a:extLst>
              <a:ext uri="{FF2B5EF4-FFF2-40B4-BE49-F238E27FC236}">
                <a16:creationId xmlns:a16="http://schemas.microsoft.com/office/drawing/2014/main" id="{D3261333-789F-4A5A-B918-25B8D6F55327}"/>
              </a:ext>
            </a:extLst>
          </p:cNvPr>
          <p:cNvCxnSpPr>
            <a:cxnSpLocks noChangeShapeType="1"/>
            <a:stCxn id="106" idx="0"/>
            <a:endCxn id="94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78">
            <a:extLst>
              <a:ext uri="{FF2B5EF4-FFF2-40B4-BE49-F238E27FC236}">
                <a16:creationId xmlns:a16="http://schemas.microsoft.com/office/drawing/2014/main" id="{FAF240B1-D121-46B1-8296-8AD4B4C2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BEC5621-9443-407C-BA53-E76D9E154E24}"/>
              </a:ext>
            </a:extLst>
          </p:cNvPr>
          <p:cNvCxnSpPr>
            <a:cxnSpLocks/>
          </p:cNvCxnSpPr>
          <p:nvPr/>
        </p:nvCxnSpPr>
        <p:spPr bwMode="auto">
          <a:xfrm>
            <a:off x="5576678" y="3932695"/>
            <a:ext cx="352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BE20D72-3BF7-4F1C-A24E-2797EED115D0}"/>
              </a:ext>
            </a:extLst>
          </p:cNvPr>
          <p:cNvSpPr/>
          <p:nvPr/>
        </p:nvSpPr>
        <p:spPr>
          <a:xfrm>
            <a:off x="4719159" y="378800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cs typeface="Arial" panose="020B0604020202020204" pitchFamily="34" charset="0"/>
              </a:rPr>
              <a:t>data_p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0950D6-6B9F-4AED-9485-0172CA2FE08A}"/>
              </a:ext>
            </a:extLst>
          </p:cNvPr>
          <p:cNvGrpSpPr/>
          <p:nvPr/>
        </p:nvGrpSpPr>
        <p:grpSpPr>
          <a:xfrm>
            <a:off x="2961345" y="3976222"/>
            <a:ext cx="1887901" cy="1161509"/>
            <a:chOff x="2961345" y="3976222"/>
            <a:chExt cx="1887901" cy="1161509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785786A-0174-4509-B233-E61F4C052A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5">
              <a:extLst>
                <a:ext uri="{FF2B5EF4-FFF2-40B4-BE49-F238E27FC236}">
                  <a16:creationId xmlns:a16="http://schemas.microsoft.com/office/drawing/2014/main" id="{BD86BF60-6A6F-4955-B1F2-03A3B560C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131" y="4529367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d[15:4]</a:t>
              </a:r>
            </a:p>
          </p:txBody>
        </p:sp>
        <p:cxnSp>
          <p:nvCxnSpPr>
            <p:cNvPr id="113" name="直接连接符 13">
              <a:extLst>
                <a:ext uri="{FF2B5EF4-FFF2-40B4-BE49-F238E27FC236}">
                  <a16:creationId xmlns:a16="http://schemas.microsoft.com/office/drawing/2014/main" id="{EC2E1DCB-13B8-48ED-BE9B-4E61A9E13586}"/>
                </a:ext>
              </a:extLst>
            </p:cNvPr>
            <p:cNvCxnSpPr>
              <a:cxnSpLocks noChangeShapeType="1"/>
              <a:stCxn id="114" idx="0"/>
            </p:cNvCxnSpPr>
            <p:nvPr/>
          </p:nvCxnSpPr>
          <p:spPr bwMode="auto">
            <a:xfrm flipV="1">
              <a:off x="4451199" y="3976222"/>
              <a:ext cx="1" cy="27092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矩形: 圆角 118">
              <a:extLst>
                <a:ext uri="{FF2B5EF4-FFF2-40B4-BE49-F238E27FC236}">
                  <a16:creationId xmlns:a16="http://schemas.microsoft.com/office/drawing/2014/main" id="{BD9AF19D-EFC3-448D-BB24-ED2AE41D1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749" y="4247143"/>
              <a:ext cx="300900" cy="890588"/>
            </a:xfrm>
            <a:prstGeom prst="roundRect">
              <a:avLst>
                <a:gd name="adj" fmla="val 44241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0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/>
                <a:t>1</a:t>
              </a:r>
            </a:p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6C65E89-3B6F-4CCA-85BF-16A37FC936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401131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20">
              <a:extLst>
                <a:ext uri="{FF2B5EF4-FFF2-40B4-BE49-F238E27FC236}">
                  <a16:creationId xmlns:a16="http://schemas.microsoft.com/office/drawing/2014/main" id="{5892DAAD-1E41-4A74-9607-647CC8FBE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345" y="4247143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0</a:t>
              </a:r>
              <a:endParaRPr lang="zh-CN" alt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6C7C895-1DA9-4D06-A484-16961D64D6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2012" y="4970182"/>
              <a:ext cx="255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24">
              <a:extLst>
                <a:ext uri="{FF2B5EF4-FFF2-40B4-BE49-F238E27FC236}">
                  <a16:creationId xmlns:a16="http://schemas.microsoft.com/office/drawing/2014/main" id="{32DD1941-E407-4A52-86CB-1E7EC6646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981" y="4824993"/>
              <a:ext cx="92868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{d[11:0], h}</a:t>
              </a: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C64DE8F-7238-4D3B-B2FC-B1978282DE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95246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E1BB9A1-4005-49BE-A6AE-F90205D11C61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181E0A8C-8F2A-4409-AB43-0CB480E39D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0613B8E-2C05-49F1-89C5-07BBE35BA8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B55182-F518-4279-BA7C-5FF1381B4923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26" name="TextBox 32">
              <a:extLst>
                <a:ext uri="{FF2B5EF4-FFF2-40B4-BE49-F238E27FC236}">
                  <a16:creationId xmlns:a16="http://schemas.microsoft.com/office/drawing/2014/main" id="{4DA7CD0C-E410-4F4D-A2C9-2F1756A8C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0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FE8173BE-D166-4257-B125-4D2251EAC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6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6C3D325-DD50-4726-8B42-4BF294E16204}"/>
              </a:ext>
            </a:extLst>
          </p:cNvPr>
          <p:cNvGrpSpPr/>
          <p:nvPr/>
        </p:nvGrpSpPr>
        <p:grpSpPr>
          <a:xfrm>
            <a:off x="1417317" y="5351488"/>
            <a:ext cx="1953995" cy="633796"/>
            <a:chOff x="956221" y="4913437"/>
            <a:chExt cx="1953995" cy="633796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0BE6DC4-5F5C-44EF-8058-9A0649514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6EFEED22-8D01-4CFF-A93D-90DBCF34C4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7483D0A-765D-4935-A602-79099BC1B9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20CC5E0-7AD2-4CA8-A55D-1166A4B27674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33" name="TextBox 32">
              <a:extLst>
                <a:ext uri="{FF2B5EF4-FFF2-40B4-BE49-F238E27FC236}">
                  <a16:creationId xmlns:a16="http://schemas.microsoft.com/office/drawing/2014/main" id="{66EC58BB-8094-4DFF-A92F-B86432286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221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8E86F6D0-9988-44F6-B25C-0AD7F51D0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32">
              <a:extLst>
                <a:ext uri="{FF2B5EF4-FFF2-40B4-BE49-F238E27FC236}">
                  <a16:creationId xmlns:a16="http://schemas.microsoft.com/office/drawing/2014/main" id="{9B44C329-7735-41FE-AA2E-2494AC37B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3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7DF474A-CF72-4C87-89FF-9E0F5C00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排序模块接口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E5AD937A-B12A-4CA7-86BF-2D3CBF171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4825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sort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	//</a:t>
            </a:r>
            <a:r>
              <a:rPr lang="zh-CN" altLang="en-US" sz="2000" b="0" dirty="0"/>
              <a:t>输入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 del,		//</a:t>
            </a:r>
            <a:r>
              <a:rPr lang="zh-CN" altLang="en-US" sz="2000" b="0" dirty="0"/>
              <a:t>删除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addr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设置地址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data,		//</a:t>
            </a:r>
            <a:r>
              <a:rPr lang="zh-CN" altLang="en-US" sz="2000" b="0" dirty="0"/>
              <a:t>修改数据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查看下一项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run,		//</a:t>
            </a:r>
            <a:r>
              <a:rPr lang="zh-CN" altLang="en-US" sz="2000" b="0" dirty="0"/>
              <a:t>启动排序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an,		//</a:t>
            </a:r>
            <a:r>
              <a:rPr lang="zh-CN" altLang="en-US" sz="2000" b="0" dirty="0"/>
              <a:t>数码管显示存储器地址和数据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 seg,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busy,		//1—</a:t>
            </a:r>
            <a:r>
              <a:rPr lang="zh-CN" altLang="en-US" sz="2000" b="0" dirty="0"/>
              <a:t>正在排序，</a:t>
            </a:r>
            <a:r>
              <a:rPr lang="en-US" altLang="zh-CN" sz="2000" b="0" dirty="0"/>
              <a:t>0—</a:t>
            </a:r>
            <a:r>
              <a:rPr lang="zh-CN" altLang="en-US" sz="2000" b="0" dirty="0"/>
              <a:t>排序结束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 cnt	//</a:t>
            </a:r>
            <a:r>
              <a:rPr lang="zh-CN" altLang="en-US" sz="2000" b="0" dirty="0"/>
              <a:t>排序耗费时钟周期数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39942" name="灯片编号占位符 5">
            <a:extLst>
              <a:ext uri="{FF2B5EF4-FFF2-40B4-BE49-F238E27FC236}">
                <a16:creationId xmlns:a16="http://schemas.microsoft.com/office/drawing/2014/main" id="{57654EAF-E881-4967-A2D4-3F17C94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501985A9-C6C0-45B3-88B0-D1877020F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EAE3D9B-23D4-408B-8221-2C22956A73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2356E33-91E4-4478-8DA3-FDB31573C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1D734064-1091-4C9D-B99A-2FD9130B5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7967228" cy="482758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32x32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寄存器堆</a:t>
            </a:r>
            <a:r>
              <a:rPr lang="zh-CN" altLang="en-US" sz="2400" dirty="0"/>
              <a:t>的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</a:t>
            </a:r>
            <a:r>
              <a:rPr lang="en-US" altLang="zh-CN" sz="2000" dirty="0"/>
              <a:t>0</a:t>
            </a:r>
            <a:r>
              <a:rPr lang="zh-CN" altLang="en-US" sz="2000" dirty="0"/>
              <a:t>号寄存器内容恒定为零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寄存器堆的写操作优先于读操作</a:t>
            </a:r>
            <a:endParaRPr lang="zh-CN" altLang="zh-CN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256x16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分布式和块式单端口</a:t>
            </a:r>
            <a:r>
              <a:rPr lang="en-US" altLang="zh-CN" sz="2400" dirty="0"/>
              <a:t>RAM</a:t>
            </a:r>
            <a:r>
              <a:rPr lang="zh-CN" altLang="en-US" sz="2400" dirty="0"/>
              <a:t> </a:t>
            </a:r>
            <a:r>
              <a:rPr lang="en-US" altLang="zh-CN" sz="2400" dirty="0"/>
              <a:t>IP</a:t>
            </a:r>
            <a:r>
              <a:rPr lang="zh-CN" altLang="en-US" sz="2400" dirty="0"/>
              <a:t>核的</a:t>
            </a:r>
            <a:r>
              <a:rPr lang="zh-CN" altLang="zh-CN" sz="2400" dirty="0"/>
              <a:t>功能仿真和对比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zh-CN" sz="2000" dirty="0"/>
              <a:t>分布式和块式</a:t>
            </a:r>
            <a:r>
              <a:rPr lang="zh-CN" altLang="en-US" sz="2000" dirty="0"/>
              <a:t>存储器的读操作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块式存储器写操作优先和读操作优先</a:t>
            </a:r>
            <a:endParaRPr lang="zh-CN" altLang="zh-CN" sz="24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完成排序</a:t>
            </a:r>
            <a:r>
              <a:rPr lang="zh-CN" altLang="zh-CN" sz="2400" dirty="0"/>
              <a:t>电路的数据通路和控制器设计</a:t>
            </a:r>
            <a:r>
              <a:rPr lang="zh-CN" altLang="en-US" sz="2400" dirty="0"/>
              <a:t>和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仿真，并将排序</a:t>
            </a:r>
            <a:r>
              <a:rPr lang="zh-CN" altLang="zh-CN" sz="2400" dirty="0"/>
              <a:t>电路下载至</a:t>
            </a:r>
            <a:r>
              <a:rPr lang="en-US" altLang="zh-CN" sz="2400" dirty="0"/>
              <a:t>FPGA</a:t>
            </a:r>
            <a:r>
              <a:rPr lang="zh-CN" altLang="zh-CN" sz="2400" dirty="0"/>
              <a:t>中测试</a:t>
            </a:r>
            <a:endParaRPr lang="en-US" altLang="zh-CN" sz="2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/>
              <a:t>选项：将数据量增大至</a:t>
            </a:r>
            <a:r>
              <a:rPr lang="en-US" altLang="zh-CN" sz="2400" dirty="0"/>
              <a:t>4096x16</a:t>
            </a:r>
            <a:r>
              <a:rPr lang="zh-CN" altLang="en-US" sz="2400" dirty="0"/>
              <a:t>位，分别采用分布式和块式存储器保存数据并排序，对比电路资源和性能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endParaRPr lang="en-US" altLang="zh-CN" sz="2000" dirty="0"/>
          </a:p>
        </p:txBody>
      </p:sp>
      <p:sp>
        <p:nvSpPr>
          <p:cNvPr id="46084" name="页脚占位符 1">
            <a:extLst>
              <a:ext uri="{FF2B5EF4-FFF2-40B4-BE49-F238E27FC236}">
                <a16:creationId xmlns:a16="http://schemas.microsoft.com/office/drawing/2014/main" id="{78EBA1DC-6AD0-4355-80F3-D7D8346BB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6085" name="灯片编号占位符 2">
            <a:extLst>
              <a:ext uri="{FF2B5EF4-FFF2-40B4-BE49-F238E27FC236}">
                <a16:creationId xmlns:a16="http://schemas.microsoft.com/office/drawing/2014/main" id="{6186B6A8-38EB-4704-A387-18A1386E7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72421-1624-4771-B7EB-2ED99D20A08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6086" name="日期占位符 3">
            <a:extLst>
              <a:ext uri="{FF2B5EF4-FFF2-40B4-BE49-F238E27FC236}">
                <a16:creationId xmlns:a16="http://schemas.microsoft.com/office/drawing/2014/main" id="{168A1DDB-0A41-4769-AAD9-163DA41437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3CBF35C2-C043-45CA-8291-46F39FBDF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7107" name="页脚占位符 1">
            <a:extLst>
              <a:ext uri="{FF2B5EF4-FFF2-40B4-BE49-F238E27FC236}">
                <a16:creationId xmlns:a16="http://schemas.microsoft.com/office/drawing/2014/main" id="{B853C97B-5269-4A1C-98B3-F772EE526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7108" name="灯片编号占位符 2">
            <a:extLst>
              <a:ext uri="{FF2B5EF4-FFF2-40B4-BE49-F238E27FC236}">
                <a16:creationId xmlns:a16="http://schemas.microsoft.com/office/drawing/2014/main" id="{494C5009-3DCC-4618-B049-28250B392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4E071-C428-4D95-A0AC-58AC1F48DA6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7109" name="日期占位符 3">
            <a:extLst>
              <a:ext uri="{FF2B5EF4-FFF2-40B4-BE49-F238E27FC236}">
                <a16:creationId xmlns:a16="http://schemas.microsoft.com/office/drawing/2014/main" id="{8A280948-8594-4FE5-B48A-E77227A77E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9D65A40-9C2D-4EEB-9A4D-A5A67BA1820D}"/>
              </a:ext>
            </a:extLst>
          </p:cNvPr>
          <p:cNvSpPr/>
          <p:nvPr/>
        </p:nvSpPr>
        <p:spPr bwMode="auto">
          <a:xfrm>
            <a:off x="3004238" y="2202366"/>
            <a:ext cx="4370564" cy="3940122"/>
          </a:xfrm>
          <a:prstGeom prst="roundRect">
            <a:avLst/>
          </a:prstGeom>
          <a:solidFill>
            <a:schemeClr val="accent1"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73332B-BDC9-4762-80CD-8CD17E412ADA}"/>
              </a:ext>
            </a:extLst>
          </p:cNvPr>
          <p:cNvSpPr/>
          <p:nvPr/>
        </p:nvSpPr>
        <p:spPr bwMode="auto">
          <a:xfrm>
            <a:off x="609600" y="584684"/>
            <a:ext cx="1159598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(IDLE)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BDC01C-AC7D-4656-8FBA-89416B5DD0B1}"/>
              </a:ext>
            </a:extLst>
          </p:cNvPr>
          <p:cNvSpPr/>
          <p:nvPr/>
        </p:nvSpPr>
        <p:spPr bwMode="auto">
          <a:xfrm>
            <a:off x="609600" y="1916832"/>
            <a:ext cx="1159598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cnt=1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um_1=0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1780E0-6F60-466B-8136-4F1851CF9C47}"/>
              </a:ext>
            </a:extLst>
          </p:cNvPr>
          <p:cNvSpPr/>
          <p:nvPr/>
        </p:nvSpPr>
        <p:spPr bwMode="auto">
          <a:xfrm>
            <a:off x="4572000" y="1036458"/>
            <a:ext cx="1159598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FF0000"/>
                </a:solidFill>
                <a:latin typeface="Arial" charset="0"/>
              </a:rPr>
              <a:t>en</a:t>
            </a: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=0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2D4452-56CD-4413-997A-7B767B3276A4}"/>
              </a:ext>
            </a:extLst>
          </p:cNvPr>
          <p:cNvSpPr/>
          <p:nvPr/>
        </p:nvSpPr>
        <p:spPr bwMode="auto">
          <a:xfrm>
            <a:off x="609600" y="3316458"/>
            <a:ext cx="1159598" cy="104864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a=0  dpra=1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um_1+1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fl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ag=1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F5FC32-002E-406D-A623-024E2544D1AA}"/>
              </a:ext>
            </a:extLst>
          </p:cNvPr>
          <p:cNvSpPr/>
          <p:nvPr/>
        </p:nvSpPr>
        <p:spPr bwMode="auto">
          <a:xfrm>
            <a:off x="3279122" y="3227504"/>
            <a:ext cx="1548172" cy="9721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Arial" charset="0"/>
              </a:rPr>
              <a:t>D0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en=0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1=M[a]  r2=M[dpra]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d=M[dpra]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97179E-FCCC-47C9-ABD8-9860764FAF4A}"/>
              </a:ext>
            </a:extLst>
          </p:cNvPr>
          <p:cNvSpPr/>
          <p:nvPr/>
        </p:nvSpPr>
        <p:spPr bwMode="auto">
          <a:xfrm>
            <a:off x="3333128" y="4949606"/>
            <a:ext cx="1440160" cy="95329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Arial" charset="0"/>
              </a:rPr>
              <a:t>D1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en=(r1&gt;r2)?1:0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mp=</a:t>
            </a: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 (r1&gt;r2)?1:0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FF0000"/>
                </a:solidFill>
                <a:latin typeface="Arial" charset="0"/>
              </a:rPr>
              <a:t>若</a:t>
            </a:r>
            <a:r>
              <a:rPr lang="en-US" altLang="zh-CN" sz="1200" dirty="0" err="1">
                <a:solidFill>
                  <a:srgbClr val="FF0000"/>
                </a:solidFill>
                <a:latin typeface="Arial" charset="0"/>
              </a:rPr>
              <a:t>en</a:t>
            </a: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=1,flag=0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721297-019A-43DB-A9E6-3CC858AD9C67}"/>
              </a:ext>
            </a:extLst>
          </p:cNvPr>
          <p:cNvSpPr/>
          <p:nvPr/>
        </p:nvSpPr>
        <p:spPr bwMode="auto">
          <a:xfrm>
            <a:off x="5403074" y="5031659"/>
            <a:ext cx="1620180" cy="7920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Arial" charset="0"/>
              </a:rPr>
              <a:t>D2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en=0   d=r1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a=a+1   dpra=dpra+1 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E37A93-8DCB-4AC0-A6CE-A3A516CFFC7C}"/>
              </a:ext>
            </a:extLst>
          </p:cNvPr>
          <p:cNvSpPr/>
          <p:nvPr/>
        </p:nvSpPr>
        <p:spPr bwMode="auto">
          <a:xfrm>
            <a:off x="5542142" y="3354860"/>
            <a:ext cx="1298110" cy="7920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Arial" charset="0"/>
              </a:rPr>
              <a:t>D3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en=tmp 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542A3F-296C-46A9-BBC2-500C704A81F1}"/>
              </a:ext>
            </a:extLst>
          </p:cNvPr>
          <p:cNvCxnSpPr>
            <a:stCxn id="7" idx="2"/>
            <a:endCxn id="15" idx="0"/>
          </p:cNvCxnSpPr>
          <p:nvPr/>
        </p:nvCxnSpPr>
        <p:spPr bwMode="auto">
          <a:xfrm>
            <a:off x="1189399" y="1304764"/>
            <a:ext cx="0" cy="612068"/>
          </a:xfrm>
          <a:prstGeom prst="straightConnector1">
            <a:avLst/>
          </a:prstGeom>
          <a:ln w="222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5DC7D54-EEA9-4C19-8300-E1A78851E5A4}"/>
              </a:ext>
            </a:extLst>
          </p:cNvPr>
          <p:cNvCxnSpPr/>
          <p:nvPr/>
        </p:nvCxnSpPr>
        <p:spPr bwMode="auto">
          <a:xfrm>
            <a:off x="1189399" y="2704390"/>
            <a:ext cx="0" cy="612068"/>
          </a:xfrm>
          <a:prstGeom prst="straightConnector1">
            <a:avLst/>
          </a:prstGeom>
          <a:ln w="222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38CCEC30-385A-452E-AE4C-2AB88ECDD37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auto">
          <a:xfrm flipV="1">
            <a:off x="1769198" y="3713558"/>
            <a:ext cx="1509924" cy="12722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EE8FE2C-59EA-4062-82D4-5A1D4A55608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 bwMode="auto">
          <a:xfrm>
            <a:off x="4053208" y="4199612"/>
            <a:ext cx="0" cy="749994"/>
          </a:xfrm>
          <a:prstGeom prst="straightConnector1">
            <a:avLst/>
          </a:prstGeom>
          <a:ln w="222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83FE21A-DA77-468E-ACC5-C26EE1DF4923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auto">
          <a:xfrm>
            <a:off x="4773288" y="5426252"/>
            <a:ext cx="629786" cy="1451"/>
          </a:xfrm>
          <a:prstGeom prst="straightConnector1">
            <a:avLst/>
          </a:prstGeom>
          <a:ln w="222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05CD52-F7E0-4E7B-99D8-D8E659455CD0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 bwMode="auto">
          <a:xfrm flipH="1" flipV="1">
            <a:off x="6191197" y="4146948"/>
            <a:ext cx="21967" cy="884711"/>
          </a:xfrm>
          <a:prstGeom prst="straightConnector1">
            <a:avLst/>
          </a:prstGeom>
          <a:ln w="222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4DAC616F-0F9C-415A-B6D7-E45F14AEA6C3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rot="10800000">
            <a:off x="4827294" y="3713558"/>
            <a:ext cx="714848" cy="373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976B6A23-F613-4C57-A4AA-654896120C94}"/>
              </a:ext>
            </a:extLst>
          </p:cNvPr>
          <p:cNvCxnSpPr>
            <a:cxnSpLocks/>
            <a:stCxn id="22" idx="0"/>
            <a:endCxn id="16" idx="3"/>
          </p:cNvCxnSpPr>
          <p:nvPr/>
        </p:nvCxnSpPr>
        <p:spPr bwMode="auto">
          <a:xfrm rot="16200000" flipV="1">
            <a:off x="4982217" y="2145879"/>
            <a:ext cx="1958362" cy="459599"/>
          </a:xfrm>
          <a:prstGeom prst="curvedConnector2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68795E99-AA01-44BD-AD79-D2FD3C81AE6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479300" y="1350410"/>
            <a:ext cx="3069475" cy="1959793"/>
          </a:xfrm>
          <a:prstGeom prst="curvedConnector3">
            <a:avLst>
              <a:gd name="adj1" fmla="val 58203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41600D40-B898-4D5B-8A46-84A82E07557A}"/>
              </a:ext>
            </a:extLst>
          </p:cNvPr>
          <p:cNvCxnSpPr>
            <a:cxnSpLocks/>
            <a:endCxn id="7" idx="3"/>
          </p:cNvCxnSpPr>
          <p:nvPr/>
        </p:nvCxnSpPr>
        <p:spPr bwMode="auto">
          <a:xfrm rot="10800000">
            <a:off x="1769198" y="944725"/>
            <a:ext cx="2802802" cy="396467"/>
          </a:xfrm>
          <a:prstGeom prst="curvedConnector3">
            <a:avLst>
              <a:gd name="adj1" fmla="val 118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4C3884E-A605-4EDF-9FF9-DF7C9F750377}"/>
              </a:ext>
            </a:extLst>
          </p:cNvPr>
          <p:cNvSpPr txBox="1"/>
          <p:nvPr/>
        </p:nvSpPr>
        <p:spPr bwMode="auto">
          <a:xfrm>
            <a:off x="2285741" y="704049"/>
            <a:ext cx="8848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cs typeface="Arial" panose="020B0604020202020204" pitchFamily="34" charset="0"/>
              </a:rPr>
              <a:t>Num_1==0</a:t>
            </a:r>
            <a:endParaRPr lang="zh-CN" altLang="en-US" sz="14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CA08190-1533-4CD7-8683-B39F9A76C812}"/>
              </a:ext>
            </a:extLst>
          </p:cNvPr>
          <p:cNvSpPr txBox="1"/>
          <p:nvPr/>
        </p:nvSpPr>
        <p:spPr bwMode="auto">
          <a:xfrm rot="19498951">
            <a:off x="2513618" y="1668666"/>
            <a:ext cx="83035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cs typeface="Arial" panose="020B0604020202020204" pitchFamily="34" charset="0"/>
              </a:rPr>
              <a:t>Num_1!=0</a:t>
            </a:r>
            <a:endParaRPr lang="zh-CN" altLang="en-US" sz="14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2B285C9-775C-4B22-97AE-99FACDA8F3EB}"/>
              </a:ext>
            </a:extLst>
          </p:cNvPr>
          <p:cNvSpPr txBox="1"/>
          <p:nvPr/>
        </p:nvSpPr>
        <p:spPr bwMode="auto">
          <a:xfrm>
            <a:off x="6165373" y="2376286"/>
            <a:ext cx="6652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cs typeface="Arial" panose="020B0604020202020204" pitchFamily="34" charset="0"/>
              </a:rPr>
              <a:t>dpra==0</a:t>
            </a:r>
            <a:endParaRPr lang="zh-CN" altLang="en-US" sz="14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7B93501-371F-4447-B94F-9D33D03F0BAD}"/>
              </a:ext>
            </a:extLst>
          </p:cNvPr>
          <p:cNvSpPr txBox="1"/>
          <p:nvPr/>
        </p:nvSpPr>
        <p:spPr bwMode="auto">
          <a:xfrm>
            <a:off x="4879345" y="3447264"/>
            <a:ext cx="61074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cs typeface="Arial" panose="020B0604020202020204" pitchFamily="34" charset="0"/>
              </a:rPr>
              <a:t>dpra!=0</a:t>
            </a:r>
            <a:endParaRPr lang="zh-CN" altLang="en-US" sz="14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968849B-BA2D-4191-97D4-72E1148C9082}"/>
              </a:ext>
            </a:extLst>
          </p:cNvPr>
          <p:cNvSpPr txBox="1"/>
          <p:nvPr/>
        </p:nvSpPr>
        <p:spPr bwMode="auto">
          <a:xfrm>
            <a:off x="4662848" y="2489140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比较交换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82966F5-4651-414A-8AFA-48725560E38F}"/>
              </a:ext>
            </a:extLst>
          </p:cNvPr>
          <p:cNvSpPr/>
          <p:nvPr/>
        </p:nvSpPr>
        <p:spPr bwMode="auto">
          <a:xfrm>
            <a:off x="215516" y="429884"/>
            <a:ext cx="7305168" cy="576064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1A81E10-889F-423D-9E62-89FE04945785}"/>
              </a:ext>
            </a:extLst>
          </p:cNvPr>
          <p:cNvSpPr txBox="1"/>
          <p:nvPr/>
        </p:nvSpPr>
        <p:spPr bwMode="auto">
          <a:xfrm>
            <a:off x="3279516" y="776785"/>
            <a:ext cx="3590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cs typeface="Arial" panose="020B0604020202020204" pitchFamily="34" charset="0"/>
              </a:rPr>
              <a:t>或者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FEA21E2-2980-44E8-8A29-42EF1E29DE05}"/>
              </a:ext>
            </a:extLst>
          </p:cNvPr>
          <p:cNvSpPr txBox="1"/>
          <p:nvPr/>
        </p:nvSpPr>
        <p:spPr bwMode="auto">
          <a:xfrm>
            <a:off x="3725393" y="812101"/>
            <a:ext cx="5963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cs typeface="Arial" panose="020B0604020202020204" pitchFamily="34" charset="0"/>
              </a:rPr>
              <a:t>flag==1</a:t>
            </a:r>
            <a:endParaRPr lang="zh-CN" altLang="en-US" sz="14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4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9D65A40-9C2D-4EEB-9A4D-A5A67BA1820D}"/>
              </a:ext>
            </a:extLst>
          </p:cNvPr>
          <p:cNvSpPr/>
          <p:nvPr/>
        </p:nvSpPr>
        <p:spPr bwMode="auto">
          <a:xfrm>
            <a:off x="2994613" y="2176887"/>
            <a:ext cx="4370564" cy="3940122"/>
          </a:xfrm>
          <a:prstGeom prst="roundRect">
            <a:avLst/>
          </a:prstGeom>
          <a:solidFill>
            <a:schemeClr val="accent1"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73332B-BDC9-4762-80CD-8CD17E412ADA}"/>
              </a:ext>
            </a:extLst>
          </p:cNvPr>
          <p:cNvSpPr/>
          <p:nvPr/>
        </p:nvSpPr>
        <p:spPr bwMode="auto">
          <a:xfrm>
            <a:off x="609600" y="584684"/>
            <a:ext cx="1159598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(IDLE)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BDC01C-AC7D-4656-8FBA-89416B5DD0B1}"/>
              </a:ext>
            </a:extLst>
          </p:cNvPr>
          <p:cNvSpPr/>
          <p:nvPr/>
        </p:nvSpPr>
        <p:spPr bwMode="auto">
          <a:xfrm>
            <a:off x="609600" y="1916832"/>
            <a:ext cx="1159598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cnt=1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um_1=0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1780E0-6F60-466B-8136-4F1851CF9C47}"/>
              </a:ext>
            </a:extLst>
          </p:cNvPr>
          <p:cNvSpPr/>
          <p:nvPr/>
        </p:nvSpPr>
        <p:spPr bwMode="auto">
          <a:xfrm>
            <a:off x="4572000" y="1036458"/>
            <a:ext cx="1159598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FF0000"/>
                </a:solidFill>
                <a:latin typeface="Arial" charset="0"/>
              </a:rPr>
              <a:t>en</a:t>
            </a: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=0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2D4452-56CD-4413-997A-7B767B3276A4}"/>
              </a:ext>
            </a:extLst>
          </p:cNvPr>
          <p:cNvSpPr/>
          <p:nvPr/>
        </p:nvSpPr>
        <p:spPr bwMode="auto">
          <a:xfrm>
            <a:off x="609600" y="3316458"/>
            <a:ext cx="1159598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a=0  dpra=1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um_1+1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F5FC32-002E-406D-A623-024E2544D1AA}"/>
              </a:ext>
            </a:extLst>
          </p:cNvPr>
          <p:cNvSpPr/>
          <p:nvPr/>
        </p:nvSpPr>
        <p:spPr bwMode="auto">
          <a:xfrm>
            <a:off x="3279122" y="3127362"/>
            <a:ext cx="1548172" cy="1137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Arial" charset="0"/>
              </a:rPr>
              <a:t>D0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en=0  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FF0000"/>
                </a:solidFill>
                <a:latin typeface="Arial" charset="0"/>
              </a:rPr>
              <a:t>tmp</a:t>
            </a: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=0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97179E-FCCC-47C9-ABD8-9860764FAF4A}"/>
              </a:ext>
            </a:extLst>
          </p:cNvPr>
          <p:cNvSpPr/>
          <p:nvPr/>
        </p:nvSpPr>
        <p:spPr bwMode="auto">
          <a:xfrm>
            <a:off x="3260480" y="4803505"/>
            <a:ext cx="1585456" cy="100768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Arial" charset="0"/>
              </a:rPr>
              <a:t>D1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d=</a:t>
            </a:r>
            <a:r>
              <a:rPr lang="en-US" altLang="zh-CN" sz="1200" dirty="0" err="1">
                <a:solidFill>
                  <a:srgbClr val="FF0000"/>
                </a:solidFill>
                <a:latin typeface="Arial" charset="0"/>
              </a:rPr>
              <a:t>dpo</a:t>
            </a:r>
            <a:endParaRPr lang="en-US" altLang="zh-CN" sz="120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FF0000"/>
                </a:solidFill>
                <a:latin typeface="Arial" charset="0"/>
              </a:rPr>
              <a:t>d</a:t>
            </a:r>
            <a:r>
              <a:rPr kumimoji="0" lang="en-US" altLang="zh-CN" sz="1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b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=</a:t>
            </a:r>
            <a:r>
              <a:rPr kumimoji="0" lang="en-US" altLang="zh-CN" sz="1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spo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E37A93-8DCB-4AC0-A6CE-A3A516CFFC7C}"/>
              </a:ext>
            </a:extLst>
          </p:cNvPr>
          <p:cNvSpPr/>
          <p:nvPr/>
        </p:nvSpPr>
        <p:spPr bwMode="auto">
          <a:xfrm>
            <a:off x="5542142" y="3354860"/>
            <a:ext cx="1620180" cy="7920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Arial" charset="0"/>
              </a:rPr>
              <a:t>D3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=a+1 </a:t>
            </a:r>
            <a:r>
              <a:rPr kumimoji="0" lang="en-US" altLang="zh-CN" sz="1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dpra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=dpra+1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FF0000"/>
                </a:solidFill>
                <a:latin typeface="Arial" charset="0"/>
              </a:rPr>
              <a:t>en</a:t>
            </a: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=0 </a:t>
            </a:r>
            <a:r>
              <a:rPr lang="en-US" altLang="zh-CN" sz="1200" dirty="0" err="1">
                <a:solidFill>
                  <a:srgbClr val="FF0000"/>
                </a:solidFill>
                <a:latin typeface="Arial" charset="0"/>
              </a:rPr>
              <a:t>tmp</a:t>
            </a: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=0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542A3F-296C-46A9-BBC2-500C704A81F1}"/>
              </a:ext>
            </a:extLst>
          </p:cNvPr>
          <p:cNvCxnSpPr>
            <a:stCxn id="7" idx="2"/>
            <a:endCxn id="15" idx="0"/>
          </p:cNvCxnSpPr>
          <p:nvPr/>
        </p:nvCxnSpPr>
        <p:spPr bwMode="auto">
          <a:xfrm>
            <a:off x="1189399" y="1304764"/>
            <a:ext cx="0" cy="612068"/>
          </a:xfrm>
          <a:prstGeom prst="straightConnector1">
            <a:avLst/>
          </a:prstGeom>
          <a:ln w="222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5DC7D54-EEA9-4C19-8300-E1A78851E5A4}"/>
              </a:ext>
            </a:extLst>
          </p:cNvPr>
          <p:cNvCxnSpPr/>
          <p:nvPr/>
        </p:nvCxnSpPr>
        <p:spPr bwMode="auto">
          <a:xfrm>
            <a:off x="1189399" y="2704390"/>
            <a:ext cx="0" cy="612068"/>
          </a:xfrm>
          <a:prstGeom prst="straightConnector1">
            <a:avLst/>
          </a:prstGeom>
          <a:ln w="222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38CCEC30-385A-452E-AE4C-2AB88ECDD37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auto">
          <a:xfrm flipV="1">
            <a:off x="1769198" y="3696162"/>
            <a:ext cx="1509924" cy="163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EE8FE2C-59EA-4062-82D4-5A1D4A55608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 bwMode="auto">
          <a:xfrm>
            <a:off x="4053208" y="4264962"/>
            <a:ext cx="0" cy="538543"/>
          </a:xfrm>
          <a:prstGeom prst="straightConnector1">
            <a:avLst/>
          </a:prstGeom>
          <a:ln w="222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05CD52-F7E0-4E7B-99D8-D8E659455CD0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6352232" y="4146948"/>
            <a:ext cx="0" cy="736781"/>
          </a:xfrm>
          <a:prstGeom prst="straightConnector1">
            <a:avLst/>
          </a:prstGeom>
          <a:ln w="222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4DAC616F-0F9C-415A-B6D7-E45F14AEA6C3}"/>
              </a:ext>
            </a:extLst>
          </p:cNvPr>
          <p:cNvCxnSpPr>
            <a:cxnSpLocks/>
            <a:stCxn id="22" idx="1"/>
          </p:cNvCxnSpPr>
          <p:nvPr/>
        </p:nvCxnSpPr>
        <p:spPr bwMode="auto">
          <a:xfrm rot="10800000">
            <a:off x="4827294" y="3750904"/>
            <a:ext cx="714848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976B6A23-F613-4C57-A4AA-654896120C94}"/>
              </a:ext>
            </a:extLst>
          </p:cNvPr>
          <p:cNvCxnSpPr>
            <a:cxnSpLocks/>
            <a:stCxn id="22" idx="0"/>
            <a:endCxn id="16" idx="3"/>
          </p:cNvCxnSpPr>
          <p:nvPr/>
        </p:nvCxnSpPr>
        <p:spPr bwMode="auto">
          <a:xfrm rot="16200000" flipV="1">
            <a:off x="5062734" y="2065362"/>
            <a:ext cx="1958362" cy="620634"/>
          </a:xfrm>
          <a:prstGeom prst="curvedConnector2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68795E99-AA01-44BD-AD79-D2FD3C81AE6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479300" y="1350410"/>
            <a:ext cx="3069475" cy="1959793"/>
          </a:xfrm>
          <a:prstGeom prst="curvedConnector3">
            <a:avLst>
              <a:gd name="adj1" fmla="val 58203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41600D40-B898-4D5B-8A46-84A82E07557A}"/>
              </a:ext>
            </a:extLst>
          </p:cNvPr>
          <p:cNvCxnSpPr>
            <a:cxnSpLocks/>
            <a:endCxn id="7" idx="3"/>
          </p:cNvCxnSpPr>
          <p:nvPr/>
        </p:nvCxnSpPr>
        <p:spPr bwMode="auto">
          <a:xfrm rot="10800000">
            <a:off x="1769198" y="944725"/>
            <a:ext cx="2802802" cy="396467"/>
          </a:xfrm>
          <a:prstGeom prst="curvedConnector3">
            <a:avLst>
              <a:gd name="adj1" fmla="val 118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4C3884E-A605-4EDF-9FF9-DF7C9F750377}"/>
              </a:ext>
            </a:extLst>
          </p:cNvPr>
          <p:cNvSpPr txBox="1"/>
          <p:nvPr/>
        </p:nvSpPr>
        <p:spPr bwMode="auto">
          <a:xfrm>
            <a:off x="2869431" y="720062"/>
            <a:ext cx="8848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cs typeface="Arial" panose="020B0604020202020204" pitchFamily="34" charset="0"/>
              </a:rPr>
              <a:t>Num_1==0</a:t>
            </a:r>
            <a:endParaRPr lang="zh-CN" altLang="en-US" sz="14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CA08190-1533-4CD7-8683-B39F9A76C812}"/>
              </a:ext>
            </a:extLst>
          </p:cNvPr>
          <p:cNvSpPr txBox="1"/>
          <p:nvPr/>
        </p:nvSpPr>
        <p:spPr bwMode="auto">
          <a:xfrm rot="19498951">
            <a:off x="2513618" y="1668666"/>
            <a:ext cx="83035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cs typeface="Arial" panose="020B0604020202020204" pitchFamily="34" charset="0"/>
              </a:rPr>
              <a:t>Num_1!=0</a:t>
            </a:r>
            <a:endParaRPr lang="zh-CN" altLang="en-US" sz="14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2B285C9-775C-4B22-97AE-99FACDA8F3EB}"/>
              </a:ext>
            </a:extLst>
          </p:cNvPr>
          <p:cNvSpPr txBox="1"/>
          <p:nvPr/>
        </p:nvSpPr>
        <p:spPr bwMode="auto">
          <a:xfrm>
            <a:off x="6358007" y="2562772"/>
            <a:ext cx="6652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cs typeface="Arial" panose="020B0604020202020204" pitchFamily="34" charset="0"/>
              </a:rPr>
              <a:t>dpra==0</a:t>
            </a:r>
            <a:endParaRPr lang="zh-CN" altLang="en-US" sz="14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7B93501-371F-4447-B94F-9D33D03F0BAD}"/>
              </a:ext>
            </a:extLst>
          </p:cNvPr>
          <p:cNvSpPr txBox="1"/>
          <p:nvPr/>
        </p:nvSpPr>
        <p:spPr bwMode="auto">
          <a:xfrm>
            <a:off x="4879345" y="3447264"/>
            <a:ext cx="61074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cs typeface="Arial" panose="020B0604020202020204" pitchFamily="34" charset="0"/>
              </a:rPr>
              <a:t>dpra!=0</a:t>
            </a:r>
            <a:endParaRPr lang="zh-CN" altLang="en-US" sz="14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968849B-BA2D-4191-97D4-72E1148C9082}"/>
              </a:ext>
            </a:extLst>
          </p:cNvPr>
          <p:cNvSpPr txBox="1"/>
          <p:nvPr/>
        </p:nvSpPr>
        <p:spPr bwMode="auto">
          <a:xfrm>
            <a:off x="4662848" y="2489140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比较交换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533CE4C-2C25-4143-8223-E3CF36E0CF60}"/>
              </a:ext>
            </a:extLst>
          </p:cNvPr>
          <p:cNvSpPr/>
          <p:nvPr/>
        </p:nvSpPr>
        <p:spPr bwMode="auto">
          <a:xfrm>
            <a:off x="5567124" y="4927336"/>
            <a:ext cx="1620180" cy="7920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Arial" charset="0"/>
              </a:rPr>
              <a:t>D2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FF0000"/>
                </a:solidFill>
                <a:latin typeface="Arial" charset="0"/>
              </a:rPr>
              <a:t>e</a:t>
            </a:r>
            <a:r>
              <a:rPr kumimoji="0" lang="en-US" altLang="zh-CN" sz="1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=</a:t>
            </a:r>
            <a:r>
              <a:rPr kumimoji="0" lang="en-US" altLang="zh-CN" sz="1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tmp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=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sz="1200" dirty="0" err="1">
                <a:solidFill>
                  <a:srgbClr val="FF0000"/>
                </a:solidFill>
                <a:latin typeface="Arial" charset="0"/>
              </a:rPr>
              <a:t>spo</a:t>
            </a: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&gt;</a:t>
            </a:r>
            <a:r>
              <a:rPr lang="en-US" altLang="zh-CN" sz="1200" dirty="0" err="1">
                <a:solidFill>
                  <a:srgbClr val="FF0000"/>
                </a:solidFill>
                <a:latin typeface="Arial" charset="0"/>
              </a:rPr>
              <a:t>dpo</a:t>
            </a:r>
            <a:r>
              <a:rPr lang="en-US" altLang="zh-CN" sz="1200" dirty="0">
                <a:solidFill>
                  <a:srgbClr val="FF0000"/>
                </a:solidFill>
                <a:latin typeface="Arial" charset="0"/>
              </a:rPr>
              <a:t>)?1:0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781CC82-3F0E-4961-B247-0BD6E491EEE0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>
            <a:off x="4864553" y="5307347"/>
            <a:ext cx="702571" cy="16033"/>
          </a:xfrm>
          <a:prstGeom prst="straightConnector1">
            <a:avLst/>
          </a:prstGeom>
          <a:ln w="222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0185705-D64C-4CE7-8CB6-496237627400}"/>
              </a:ext>
            </a:extLst>
          </p:cNvPr>
          <p:cNvSpPr/>
          <p:nvPr/>
        </p:nvSpPr>
        <p:spPr bwMode="auto">
          <a:xfrm>
            <a:off x="215516" y="429884"/>
            <a:ext cx="7305168" cy="576064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E73B138-E404-4C6C-9AF3-FC8ECDDE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0F76E86-9381-4B26-A173-2CB5734DF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5343525" cy="4827587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寄存器堆 </a:t>
            </a:r>
            <a:r>
              <a:rPr lang="en-US" altLang="zh-CN" sz="2400" dirty="0"/>
              <a:t>(Register File)</a:t>
            </a:r>
            <a:endParaRPr lang="zh-CN" altLang="en-US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ra0, rd0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ra1, rd1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wa</a:t>
            </a:r>
            <a:r>
              <a:rPr lang="en-US" altLang="zh-CN" sz="2000" dirty="0"/>
              <a:t>, wd, we</a:t>
            </a:r>
            <a:r>
              <a:rPr lang="zh-CN" altLang="en-US" sz="2000" dirty="0"/>
              <a:t>：同步写端口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双端口</a:t>
            </a:r>
            <a:r>
              <a:rPr lang="en-US" altLang="zh-CN" sz="2400" dirty="0"/>
              <a:t>RAM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端口读</a:t>
            </a:r>
            <a:r>
              <a:rPr lang="en-US" altLang="zh-CN" sz="2000" dirty="0"/>
              <a:t>/</a:t>
            </a:r>
            <a:r>
              <a:rPr lang="zh-CN" altLang="en-US" sz="2000" dirty="0"/>
              <a:t>写地址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端口写入数据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we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端口写使能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spo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dpra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端口读地址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dpo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>
            <a:extLst>
              <a:ext uri="{FF2B5EF4-FFF2-40B4-BE49-F238E27FC236}">
                <a16:creationId xmlns:a16="http://schemas.microsoft.com/office/drawing/2014/main" id="{38189D95-5A88-46C9-8CE2-0E61E6BF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614684B3-53BE-4A04-8912-F502EAA8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>
            <a:extLst>
              <a:ext uri="{FF2B5EF4-FFF2-40B4-BE49-F238E27FC236}">
                <a16:creationId xmlns:a16="http://schemas.microsoft.com/office/drawing/2014/main" id="{838C2CE3-17EB-4935-9BC1-A5D54CF45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2C6D18-E206-4EAE-AF7B-962B6A0643D2}"/>
              </a:ext>
            </a:extLst>
          </p:cNvPr>
          <p:cNvGrpSpPr/>
          <p:nvPr/>
        </p:nvGrpSpPr>
        <p:grpSpPr>
          <a:xfrm>
            <a:off x="6114484" y="1582608"/>
            <a:ext cx="1860330" cy="1873463"/>
            <a:chOff x="6131676" y="1622513"/>
            <a:chExt cx="2115519" cy="1889190"/>
          </a:xfrm>
        </p:grpSpPr>
        <p:sp>
          <p:nvSpPr>
            <p:cNvPr id="44" name="文本框 149">
              <a:extLst>
                <a:ext uri="{FF2B5EF4-FFF2-40B4-BE49-F238E27FC236}">
                  <a16:creationId xmlns:a16="http://schemas.microsoft.com/office/drawing/2014/main" id="{124A345D-2860-45C9-AEE6-74FE3343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8" y="1622513"/>
              <a:ext cx="1238804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49" name="文本框 155">
              <a:extLst>
                <a:ext uri="{FF2B5EF4-FFF2-40B4-BE49-F238E27FC236}">
                  <a16:creationId xmlns:a16="http://schemas.microsoft.com/office/drawing/2014/main" id="{B13785BD-C4D2-4281-BF25-E3556D924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582" y="2607583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3CDFBD4-B168-4B13-9661-EFC711328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5D7558-744E-4514-BA05-5984A2FF1B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29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159">
              <a:extLst>
                <a:ext uri="{FF2B5EF4-FFF2-40B4-BE49-F238E27FC236}">
                  <a16:creationId xmlns:a16="http://schemas.microsoft.com/office/drawing/2014/main" id="{89F69556-019A-4F04-952B-DD0E79908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010" y="2060848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473E04-44AD-4C12-B48F-A26AA0F55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32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96428B6-B4C0-4A8C-9B57-120A27262F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B1B713-EFD3-4747-AFF2-07DB1800FA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E11E15-490E-4312-9860-963F55EF8A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83567D0-CCF0-4466-8419-C0842CDB19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4A233BA-F32F-4F41-BDB1-43538EF090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16398E-3E5B-4836-A4AA-B5A92A25E350}"/>
                </a:ext>
              </a:extLst>
            </p:cNvPr>
            <p:cNvGrpSpPr/>
            <p:nvPr/>
          </p:nvGrpSpPr>
          <p:grpSpPr>
            <a:xfrm>
              <a:off x="6664534" y="1708780"/>
              <a:ext cx="379181" cy="1710429"/>
              <a:chOff x="6710481" y="1707112"/>
              <a:chExt cx="289789" cy="1480912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4C33D314-4812-4C1A-ACC8-50F298295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1940093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2">
                <a:extLst>
                  <a:ext uri="{FF2B5EF4-FFF2-40B4-BE49-F238E27FC236}">
                    <a16:creationId xmlns:a16="http://schemas.microsoft.com/office/drawing/2014/main" id="{F6058242-4CFD-437E-94D2-7D87DE718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6" y="1707112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2">
                <a:extLst>
                  <a:ext uri="{FF2B5EF4-FFF2-40B4-BE49-F238E27FC236}">
                    <a16:creationId xmlns:a16="http://schemas.microsoft.com/office/drawing/2014/main" id="{3C55D724-5FE1-441C-AF23-B9A15CCA4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0006" y="2462384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32">
                <a:extLst>
                  <a:ext uri="{FF2B5EF4-FFF2-40B4-BE49-F238E27FC236}">
                    <a16:creationId xmlns:a16="http://schemas.microsoft.com/office/drawing/2014/main" id="{325C0740-AB2F-4E96-B0E9-A3BFB20BA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2199492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B9B8473-DDFB-44FA-A502-3EE1D7EC6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956395"/>
                <a:ext cx="24519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34">
                <a:extLst>
                  <a:ext uri="{FF2B5EF4-FFF2-40B4-BE49-F238E27FC236}">
                    <a16:creationId xmlns:a16="http://schemas.microsoft.com/office/drawing/2014/main" id="{7467D548-4191-4119-B46A-3CB504ADD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708687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62B56D-936E-4CCA-98FF-EE7F5B06E111}"/>
              </a:ext>
            </a:extLst>
          </p:cNvPr>
          <p:cNvGrpSpPr/>
          <p:nvPr/>
        </p:nvGrpSpPr>
        <p:grpSpPr>
          <a:xfrm>
            <a:off x="6112839" y="3897052"/>
            <a:ext cx="1859990" cy="1844801"/>
            <a:chOff x="6517848" y="3921947"/>
            <a:chExt cx="2115132" cy="1633381"/>
          </a:xfrm>
        </p:grpSpPr>
        <p:sp>
          <p:nvSpPr>
            <p:cNvPr id="128" name="文本框 149">
              <a:extLst>
                <a:ext uri="{FF2B5EF4-FFF2-40B4-BE49-F238E27FC236}">
                  <a16:creationId xmlns:a16="http://schemas.microsoft.com/office/drawing/2014/main" id="{EA2EF09F-901B-4DED-8E40-275ED5FF2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1" y="3921947"/>
              <a:ext cx="1240675" cy="1633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sp>
          <p:nvSpPr>
            <p:cNvPr id="129" name="文本框 155">
              <a:extLst>
                <a:ext uri="{FF2B5EF4-FFF2-40B4-BE49-F238E27FC236}">
                  <a16:creationId xmlns:a16="http://schemas.microsoft.com/office/drawing/2014/main" id="{18C3F2D6-13DB-41F8-88A9-8C2F8C02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293" y="4767064"/>
              <a:ext cx="647492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B1410FB-8523-4916-876C-8FDDE82AA9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49070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28D4624-DD13-4EB0-BA4E-4B38A030ED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7" y="500579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9">
              <a:extLst>
                <a:ext uri="{FF2B5EF4-FFF2-40B4-BE49-F238E27FC236}">
                  <a16:creationId xmlns:a16="http://schemas.microsoft.com/office/drawing/2014/main" id="{B21A3CCF-3C0D-43B8-9796-4608B99DE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4305" y="4340529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648D7C9-E641-46BE-B9D8-7938C45BF8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6" y="4591381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CA6BFCB-913E-4585-9BFC-B7FB834193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44352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DD18565-E498-4702-AF37-112DADBC63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7848" y="472257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1E4191A-E3C9-469E-ABF6-E6426C871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35310" y="500579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5EE5F485-C08C-4643-B79D-D846A52E75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5786" y="5306867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014D51-5E1E-41C6-928B-3189EEB454D2}"/>
                </a:ext>
              </a:extLst>
            </p:cNvPr>
            <p:cNvGrpSpPr/>
            <p:nvPr/>
          </p:nvGrpSpPr>
          <p:grpSpPr>
            <a:xfrm>
              <a:off x="7017494" y="3983988"/>
              <a:ext cx="524994" cy="1451187"/>
              <a:chOff x="6685088" y="1686136"/>
              <a:chExt cx="401226" cy="1256456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2F077426-871B-4895-85B2-2927B586C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961653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32">
                <a:extLst>
                  <a:ext uri="{FF2B5EF4-FFF2-40B4-BE49-F238E27FC236}">
                    <a16:creationId xmlns:a16="http://schemas.microsoft.com/office/drawing/2014/main" id="{7AA29296-E509-45B4-827B-245E1BB45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686136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TextBox 32">
                <a:extLst>
                  <a:ext uri="{FF2B5EF4-FFF2-40B4-BE49-F238E27FC236}">
                    <a16:creationId xmlns:a16="http://schemas.microsoft.com/office/drawing/2014/main" id="{9D7AB4DD-3F89-497E-A44D-9E6D9D350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5088" y="2442514"/>
                <a:ext cx="401226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dpra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32">
                <a:extLst>
                  <a:ext uri="{FF2B5EF4-FFF2-40B4-BE49-F238E27FC236}">
                    <a16:creationId xmlns:a16="http://schemas.microsoft.com/office/drawing/2014/main" id="{B1150353-3443-4023-97BD-16DAF5E8B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369" y="2189091"/>
                <a:ext cx="256339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341F52D1-70D3-4EF8-9AD0-37E2141A7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890" y="2730248"/>
                <a:ext cx="245194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75F6437-ED5D-49FA-B17F-DA084332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FE8B70E-C927-417A-B565-AF3CDD6E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147248" cy="4680991"/>
          </a:xfrm>
        </p:spPr>
        <p:txBody>
          <a:bodyPr/>
          <a:lstStyle/>
          <a:p>
            <a:pPr marL="450850" indent="-450850" eaLnBrk="1" hangingPunct="1">
              <a:spcBef>
                <a:spcPts val="600"/>
              </a:spcBef>
              <a:buFontTx/>
              <a:buAutoNum type="arabicPeriod" startAt="3"/>
              <a:defRPr/>
            </a:pPr>
            <a:r>
              <a:rPr lang="zh-CN" altLang="en-US" sz="2400" dirty="0"/>
              <a:t>数据排序：实现数据输入、存储、查看、修改和排序等</a:t>
            </a:r>
            <a:endParaRPr lang="en-US" altLang="zh-CN" sz="2400" dirty="0"/>
          </a:p>
          <a:p>
            <a:pPr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256</a:t>
            </a:r>
            <a:r>
              <a:rPr lang="zh-CN" altLang="en-US" sz="2000" dirty="0"/>
              <a:t>个</a:t>
            </a:r>
            <a:r>
              <a:rPr lang="en-US" altLang="zh-CN" sz="2000" dirty="0"/>
              <a:t>16</a:t>
            </a:r>
            <a:r>
              <a:rPr lang="zh-CN" altLang="en-US" sz="2000" dirty="0"/>
              <a:t>位二进制无符号数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x</a:t>
            </a:r>
            <a:r>
              <a:rPr lang="zh-CN" altLang="en-US" sz="2000" dirty="0"/>
              <a:t>：输入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del</a:t>
            </a:r>
            <a:r>
              <a:rPr lang="zh-CN" altLang="en-US" sz="2000" dirty="0"/>
              <a:t>：删除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：设置地址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data</a:t>
            </a:r>
            <a:r>
              <a:rPr lang="zh-CN" altLang="en-US" sz="2000" dirty="0"/>
              <a:t>：修改数据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chk</a:t>
            </a:r>
            <a:r>
              <a:rPr lang="zh-CN" altLang="en-US" sz="2000" dirty="0"/>
              <a:t>：查看下一项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run</a:t>
            </a:r>
            <a:r>
              <a:rPr lang="zh-CN" altLang="en-US" sz="2000" dirty="0"/>
              <a:t>：启动排序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an, seg</a:t>
            </a:r>
            <a:r>
              <a:rPr lang="zh-CN" altLang="en-US" sz="2000" dirty="0"/>
              <a:t>：数码管显示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busy</a:t>
            </a:r>
            <a:r>
              <a:rPr lang="zh-CN" altLang="en-US" sz="2000" dirty="0"/>
              <a:t>：正在排序中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cnt</a:t>
            </a:r>
            <a:r>
              <a:rPr lang="zh-CN" altLang="en-US" sz="2000" dirty="0"/>
              <a:t>：排序耗费时钟周期数</a:t>
            </a:r>
            <a:endParaRPr lang="en-US" altLang="zh-CN" sz="20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12293" name="页脚占位符 1">
            <a:extLst>
              <a:ext uri="{FF2B5EF4-FFF2-40B4-BE49-F238E27FC236}">
                <a16:creationId xmlns:a16="http://schemas.microsoft.com/office/drawing/2014/main" id="{B8AC957E-015C-4E95-AE46-0DE1F1C0F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2294" name="灯片编号占位符 2">
            <a:extLst>
              <a:ext uri="{FF2B5EF4-FFF2-40B4-BE49-F238E27FC236}">
                <a16:creationId xmlns:a16="http://schemas.microsoft.com/office/drawing/2014/main" id="{070AEA95-2B86-48D3-BCDD-E0EB0A414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F38A8-CA72-4FEB-B28A-D9E279D20F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295" name="日期占位符 3">
            <a:extLst>
              <a:ext uri="{FF2B5EF4-FFF2-40B4-BE49-F238E27FC236}">
                <a16:creationId xmlns:a16="http://schemas.microsoft.com/office/drawing/2014/main" id="{692181CD-CC0D-4226-89E4-A028D05239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373A26-EEEC-4F47-97EF-E1A3861F2820}"/>
              </a:ext>
            </a:extLst>
          </p:cNvPr>
          <p:cNvGrpSpPr/>
          <p:nvPr/>
        </p:nvGrpSpPr>
        <p:grpSpPr>
          <a:xfrm>
            <a:off x="4175956" y="2548999"/>
            <a:ext cx="4680520" cy="3022245"/>
            <a:chOff x="4067944" y="2663557"/>
            <a:chExt cx="4680520" cy="2428359"/>
          </a:xfrm>
        </p:grpSpPr>
        <p:sp>
          <p:nvSpPr>
            <p:cNvPr id="78" name="文本框 149">
              <a:extLst>
                <a:ext uri="{FF2B5EF4-FFF2-40B4-BE49-F238E27FC236}">
                  <a16:creationId xmlns:a16="http://schemas.microsoft.com/office/drawing/2014/main" id="{E61BD92D-B55F-4250-A142-A7850D4B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63558"/>
              <a:ext cx="1145429" cy="24077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79" name="TextBox 32">
              <a:extLst>
                <a:ext uri="{FF2B5EF4-FFF2-40B4-BE49-F238E27FC236}">
                  <a16:creationId xmlns:a16="http://schemas.microsoft.com/office/drawing/2014/main" id="{DA3A1B4C-E74D-4A39-BE5D-A95085BA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3284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0595EE7-E6C6-4FD9-9778-F510F9775E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154">
              <a:extLst>
                <a:ext uri="{FF2B5EF4-FFF2-40B4-BE49-F238E27FC236}">
                  <a16:creationId xmlns:a16="http://schemas.microsoft.com/office/drawing/2014/main" id="{7BE5D54B-A550-400B-8078-4A0C37FE8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63557"/>
              <a:ext cx="300082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" name="文本框 155">
              <a:extLst>
                <a:ext uri="{FF2B5EF4-FFF2-40B4-BE49-F238E27FC236}">
                  <a16:creationId xmlns:a16="http://schemas.microsoft.com/office/drawing/2014/main" id="{CB6F2160-B333-47F3-8FD2-96C361E94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77" y="3514838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E68796F-D93B-4124-AD1C-46D9E2C54E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D1301E-3F8A-4FF8-93DD-9F47DD1A8D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9">
              <a:extLst>
                <a:ext uri="{FF2B5EF4-FFF2-40B4-BE49-F238E27FC236}">
                  <a16:creationId xmlns:a16="http://schemas.microsoft.com/office/drawing/2014/main" id="{5A900C07-EB85-4EF6-A9FF-D3631ACC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8123" y="3206637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AA6C134-A615-47FC-8AB5-6718D61B92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A6109287-23DB-4ED5-9C5A-DC13ED1E8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958166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A85A549-BE50-40F5-A351-23447C4965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154">
              <a:extLst>
                <a:ext uri="{FF2B5EF4-FFF2-40B4-BE49-F238E27FC236}">
                  <a16:creationId xmlns:a16="http://schemas.microsoft.com/office/drawing/2014/main" id="{E5E306B1-1F71-4962-B590-ED99DB586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236789"/>
              <a:ext cx="64633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561B803C-62EF-404E-A17F-D0F1A13266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2">
              <a:extLst>
                <a:ext uri="{FF2B5EF4-FFF2-40B4-BE49-F238E27FC236}">
                  <a16:creationId xmlns:a16="http://schemas.microsoft.com/office/drawing/2014/main" id="{7F9A551D-A978-4B49-8686-446EDE627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54940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0E7D66A-563F-4D01-BFFB-6B7801571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154">
              <a:extLst>
                <a:ext uri="{FF2B5EF4-FFF2-40B4-BE49-F238E27FC236}">
                  <a16:creationId xmlns:a16="http://schemas.microsoft.com/office/drawing/2014/main" id="{2288BD09-806B-4115-86C6-3A02A4FEE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492" y="3521428"/>
              <a:ext cx="633507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E751E4A-5DDB-4A57-820C-D3FDF7D593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154">
              <a:extLst>
                <a:ext uri="{FF2B5EF4-FFF2-40B4-BE49-F238E27FC236}">
                  <a16:creationId xmlns:a16="http://schemas.microsoft.com/office/drawing/2014/main" id="{1E9726C0-DE14-40B7-B2D0-B3EF4E2E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813670"/>
              <a:ext cx="543739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04BCF94-CF11-435B-9398-071575E328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155">
              <a:extLst>
                <a:ext uri="{FF2B5EF4-FFF2-40B4-BE49-F238E27FC236}">
                  <a16:creationId xmlns:a16="http://schemas.microsoft.com/office/drawing/2014/main" id="{D957E0D9-3394-47BB-8D59-56093685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512" y="3809868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50CEC77-7BCA-443E-B26A-8E7E8CD3E3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46">
              <a:extLst>
                <a:ext uri="{FF2B5EF4-FFF2-40B4-BE49-F238E27FC236}">
                  <a16:creationId xmlns:a16="http://schemas.microsoft.com/office/drawing/2014/main" id="{4C286D59-5F74-4BF7-9A6D-DCDE0574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60108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47">
              <a:extLst>
                <a:ext uri="{FF2B5EF4-FFF2-40B4-BE49-F238E27FC236}">
                  <a16:creationId xmlns:a16="http://schemas.microsoft.com/office/drawing/2014/main" id="{8BF6A5A4-0BFB-4FBA-B11D-F9F7EF23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722592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3">
              <a:extLst>
                <a:ext uri="{FF2B5EF4-FFF2-40B4-BE49-F238E27FC236}">
                  <a16:creationId xmlns:a16="http://schemas.microsoft.com/office/drawing/2014/main" id="{33A059D7-C989-40E8-A593-18FB6CB8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22584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4">
              <a:extLst>
                <a:ext uri="{FF2B5EF4-FFF2-40B4-BE49-F238E27FC236}">
                  <a16:creationId xmlns:a16="http://schemas.microsoft.com/office/drawing/2014/main" id="{2D4C80BF-DBC3-4836-A562-6EA3B0BCA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61279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47">
              <a:extLst>
                <a:ext uri="{FF2B5EF4-FFF2-40B4-BE49-F238E27FC236}">
                  <a16:creationId xmlns:a16="http://schemas.microsoft.com/office/drawing/2014/main" id="{2C4F702B-B08C-4131-AD97-E3241F34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29986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63">
              <a:extLst>
                <a:ext uri="{FF2B5EF4-FFF2-40B4-BE49-F238E27FC236}">
                  <a16:creationId xmlns:a16="http://schemas.microsoft.com/office/drawing/2014/main" id="{5A523592-4D2A-46D9-9909-FF5E64D9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6114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47">
              <a:extLst>
                <a:ext uri="{FF2B5EF4-FFF2-40B4-BE49-F238E27FC236}">
                  <a16:creationId xmlns:a16="http://schemas.microsoft.com/office/drawing/2014/main" id="{ECE886AC-4FBE-4311-BDBD-46C4AD73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7111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47">
              <a:extLst>
                <a:ext uri="{FF2B5EF4-FFF2-40B4-BE49-F238E27FC236}">
                  <a16:creationId xmlns:a16="http://schemas.microsoft.com/office/drawing/2014/main" id="{3EB6A7EF-889C-4C7B-A6DF-86924642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91886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63">
              <a:extLst>
                <a:ext uri="{FF2B5EF4-FFF2-40B4-BE49-F238E27FC236}">
                  <a16:creationId xmlns:a16="http://schemas.microsoft.com/office/drawing/2014/main" id="{C8946C82-29CF-40B0-93B6-BB4A8FFF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56032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46">
              <a:extLst>
                <a:ext uri="{FF2B5EF4-FFF2-40B4-BE49-F238E27FC236}">
                  <a16:creationId xmlns:a16="http://schemas.microsoft.com/office/drawing/2014/main" id="{10688382-C953-49D7-9AB9-578B64DD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55137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54">
              <a:extLst>
                <a:ext uri="{FF2B5EF4-FFF2-40B4-BE49-F238E27FC236}">
                  <a16:creationId xmlns:a16="http://schemas.microsoft.com/office/drawing/2014/main" id="{FD050FC1-2E26-4C92-AE45-865004253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116033"/>
              <a:ext cx="51809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9683096-32F8-4A74-8E06-DE02B66862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63">
              <a:extLst>
                <a:ext uri="{FF2B5EF4-FFF2-40B4-BE49-F238E27FC236}">
                  <a16:creationId xmlns:a16="http://schemas.microsoft.com/office/drawing/2014/main" id="{095DDE5D-31CC-4768-988F-4BDC7513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50760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55">
              <a:extLst>
                <a:ext uri="{FF2B5EF4-FFF2-40B4-BE49-F238E27FC236}">
                  <a16:creationId xmlns:a16="http://schemas.microsoft.com/office/drawing/2014/main" id="{CBF5CAC1-2A20-4C37-B7B0-F5270DA5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243" y="4100068"/>
              <a:ext cx="492443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39B26CC-A0CB-4E0A-9726-F8647F831A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1853" y="430038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46">
              <a:extLst>
                <a:ext uri="{FF2B5EF4-FFF2-40B4-BE49-F238E27FC236}">
                  <a16:creationId xmlns:a16="http://schemas.microsoft.com/office/drawing/2014/main" id="{41E8BF9C-520C-4401-AE3E-F0D059F95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45339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77336C5-0622-483E-8D98-6070D3E4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 dirty="0"/>
              <a:t>寄存器堆模块</a:t>
            </a:r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FC055700-9DC9-4208-A26C-6AF17C56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2">
            <a:extLst>
              <a:ext uri="{FF2B5EF4-FFF2-40B4-BE49-F238E27FC236}">
                <a16:creationId xmlns:a16="http://schemas.microsoft.com/office/drawing/2014/main" id="{80C6BBE1-A0EA-4281-8872-C11631ED5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>
            <a:extLst>
              <a:ext uri="{FF2B5EF4-FFF2-40B4-BE49-F238E27FC236}">
                <a16:creationId xmlns:a16="http://schemas.microsoft.com/office/drawing/2014/main" id="{A23710E3-B2E7-4E7D-A736-3D95BB071D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9EFAC4F3-49B5-4903-8B0A-AE1FE0C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32756"/>
            <a:ext cx="5336730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register_file</a:t>
            </a:r>
            <a:r>
              <a:rPr lang="en-US" altLang="zh-CN" sz="2000" b="0" dirty="0"/>
              <a:t>  #(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AW = 5,		//</a:t>
            </a:r>
            <a:r>
              <a:rPr lang="zh-CN" altLang="en-US" sz="2000" b="0" dirty="0"/>
              <a:t>地址宽度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DW = 32		//</a:t>
            </a:r>
            <a:r>
              <a:rPr lang="zh-CN" altLang="en-US" sz="2000" b="0" dirty="0"/>
              <a:t>数据宽度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ra0, ra1,	//</a:t>
            </a:r>
            <a:r>
              <a:rPr lang="zh-CN" altLang="en-US" sz="2000" b="0" dirty="0"/>
              <a:t>读地址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[DW-1:0]  rd0, rd1,	//</a:t>
            </a:r>
            <a:r>
              <a:rPr lang="zh-CN" altLang="en-US" sz="2000" b="0" dirty="0"/>
              <a:t>读数据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[DW-1:0]  wd,	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we	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reg [DW-1:0]  rf [0: (1&lt;&lt;AW)-1]; 	//</a:t>
            </a:r>
            <a:r>
              <a:rPr lang="zh-CN" altLang="en-US" sz="2000" b="0" dirty="0"/>
              <a:t>寄存器堆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dirty="0"/>
              <a:t>assign rd0 = rf[ra0], rd1 = rf[ra1];	//</a:t>
            </a:r>
            <a:r>
              <a:rPr lang="zh-CN" altLang="en-US" sz="2000" b="0" dirty="0"/>
              <a:t>读操作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always  @(</a:t>
            </a:r>
            <a:r>
              <a:rPr lang="en-US" altLang="zh-CN" sz="2000" b="0" dirty="0" err="1"/>
              <a:t>posedeg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if (we)  rf[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]  &lt;=  wd;		//</a:t>
            </a:r>
            <a:r>
              <a:rPr lang="zh-CN" altLang="en-US" sz="2000" b="0" dirty="0"/>
              <a:t>写操作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1BFEED5-8ADA-40C6-886E-C80F9493AA74}"/>
              </a:ext>
            </a:extLst>
          </p:cNvPr>
          <p:cNvGrpSpPr/>
          <p:nvPr/>
        </p:nvGrpSpPr>
        <p:grpSpPr>
          <a:xfrm>
            <a:off x="6114484" y="1582608"/>
            <a:ext cx="2056348" cy="1956072"/>
            <a:chOff x="6131676" y="1622513"/>
            <a:chExt cx="2014538" cy="1889190"/>
          </a:xfrm>
        </p:grpSpPr>
        <p:sp>
          <p:nvSpPr>
            <p:cNvPr id="74" name="文本框 149">
              <a:extLst>
                <a:ext uri="{FF2B5EF4-FFF2-40B4-BE49-F238E27FC236}">
                  <a16:creationId xmlns:a16="http://schemas.microsoft.com/office/drawing/2014/main" id="{CC30202F-1FCE-4A7E-88D5-4CC3389A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75" name="文本框 155">
              <a:extLst>
                <a:ext uri="{FF2B5EF4-FFF2-40B4-BE49-F238E27FC236}">
                  <a16:creationId xmlns:a16="http://schemas.microsoft.com/office/drawing/2014/main" id="{6016B6E4-3758-460B-A024-86B8EBB89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212" y="2607583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56BD315-9660-4E98-851C-4395621B6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4E9D29B-E10E-446F-BC59-F2A2E679A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>
              <a:extLst>
                <a:ext uri="{FF2B5EF4-FFF2-40B4-BE49-F238E27FC236}">
                  <a16:creationId xmlns:a16="http://schemas.microsoft.com/office/drawing/2014/main" id="{0E8BC782-A294-4710-BB6E-1ABC5C4A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641" y="2060848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9D18E-31CA-44C5-8F9E-5FBC8AA2E5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417A7D7-F7A5-4A00-BCFE-67E58AD08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E099145-8E63-45BB-A82B-962D4B44D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4ADE13B-4F9C-4121-91C5-5DF75ABFE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96C3689-B1C0-4C5B-B7AF-28ABD65AD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576C130-1BA0-47FD-85D0-74FC6C645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8DF0D6-FE14-441A-834A-F2959FC00404}"/>
                </a:ext>
              </a:extLst>
            </p:cNvPr>
            <p:cNvGrpSpPr/>
            <p:nvPr/>
          </p:nvGrpSpPr>
          <p:grpSpPr>
            <a:xfrm>
              <a:off x="6624217" y="1722545"/>
              <a:ext cx="326645" cy="1710430"/>
              <a:chOff x="6679658" y="1719030"/>
              <a:chExt cx="249638" cy="1480913"/>
            </a:xfrm>
          </p:grpSpPr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B7D73A12-04B5-4E6D-A8FE-651AE75C4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32">
                <a:extLst>
                  <a:ext uri="{FF2B5EF4-FFF2-40B4-BE49-F238E27FC236}">
                    <a16:creationId xmlns:a16="http://schemas.microsoft.com/office/drawing/2014/main" id="{D7DB1C5B-B011-4646-B806-7DE102160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67C82365-C2F3-481F-8DCF-9C3504A6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776DED42-F09F-4769-9A00-0706DA1F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>
                <a:extLst>
                  <a:ext uri="{FF2B5EF4-FFF2-40B4-BE49-F238E27FC236}">
                    <a16:creationId xmlns:a16="http://schemas.microsoft.com/office/drawing/2014/main" id="{46503004-DD22-4BEC-84AE-504F4B6F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>
                <a:extLst>
                  <a:ext uri="{FF2B5EF4-FFF2-40B4-BE49-F238E27FC236}">
                    <a16:creationId xmlns:a16="http://schemas.microsoft.com/office/drawing/2014/main" id="{A731FECD-5481-481E-BC45-9E593450F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642B4D6-99BB-405F-B1E4-F9EF1BFC3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18435" name="内容占位符 1">
            <a:extLst>
              <a:ext uri="{FF2B5EF4-FFF2-40B4-BE49-F238E27FC236}">
                <a16:creationId xmlns:a16="http://schemas.microsoft.com/office/drawing/2014/main" id="{DD5AFD39-E4CF-4A2B-8302-29564643F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核可以直接使用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>
            <a:extLst>
              <a:ext uri="{FF2B5EF4-FFF2-40B4-BE49-F238E27FC236}">
                <a16:creationId xmlns:a16="http://schemas.microsoft.com/office/drawing/2014/main" id="{41E78BD0-4D49-4716-8FF5-97D87BA47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7" name="灯片编号占位符 2">
            <a:extLst>
              <a:ext uri="{FF2B5EF4-FFF2-40B4-BE49-F238E27FC236}">
                <a16:creationId xmlns:a16="http://schemas.microsoft.com/office/drawing/2014/main" id="{CEE0EAC0-FD6C-4C8D-AE8D-9D4F84779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8438" name="日期占位符 3">
            <a:extLst>
              <a:ext uri="{FF2B5EF4-FFF2-40B4-BE49-F238E27FC236}">
                <a16:creationId xmlns:a16="http://schemas.microsoft.com/office/drawing/2014/main" id="{55DCFF71-A8B9-4FB6-B42A-C43DF49BD8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9B5B038-0443-433C-BDF9-C29525B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49E76EEB-B6A3-4256-8406-84BA75532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</a:p>
          <a:p>
            <a:pPr lvl="2"/>
            <a:r>
              <a:rPr lang="en-US" altLang="zh-CN" sz="1800" dirty="0"/>
              <a:t>Memory config &gt;&gt; Memory Type: Single Port RAM</a:t>
            </a:r>
          </a:p>
          <a:p>
            <a:pPr lvl="2"/>
            <a:r>
              <a:rPr lang="en-US" altLang="zh-CN" sz="1800" dirty="0"/>
              <a:t>RST &amp; Initialization &gt;&gt; Load COE File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</a:p>
        </p:txBody>
      </p:sp>
      <p:sp>
        <p:nvSpPr>
          <p:cNvPr id="20484" name="页脚占位符 1">
            <a:extLst>
              <a:ext uri="{FF2B5EF4-FFF2-40B4-BE49-F238E27FC236}">
                <a16:creationId xmlns:a16="http://schemas.microsoft.com/office/drawing/2014/main" id="{4583E2BC-5C36-43DE-8AFF-DD4833E93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5" name="灯片编号占位符 2">
            <a:extLst>
              <a:ext uri="{FF2B5EF4-FFF2-40B4-BE49-F238E27FC236}">
                <a16:creationId xmlns:a16="http://schemas.microsoft.com/office/drawing/2014/main" id="{7567EB99-7338-4029-B020-0C3674401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6" name="日期占位符 3">
            <a:extLst>
              <a:ext uri="{FF2B5EF4-FFF2-40B4-BE49-F238E27FC236}">
                <a16:creationId xmlns:a16="http://schemas.microsoft.com/office/drawing/2014/main" id="{82199F5E-996F-437A-900F-4C54402EEE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3740F-0BCD-42F9-9099-87A32403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64" y="4383087"/>
            <a:ext cx="2291658" cy="174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B1E52F6-5342-432B-B3C8-2DF610E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F154C6E-9A88-4CFE-86E1-5FC36EF1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/>
              <a:t>Project Manager – display &gt;&gt; Sources &gt;&gt; IP Sources</a:t>
            </a:r>
          </a:p>
          <a:p>
            <a:pPr lvl="1"/>
            <a:r>
              <a:rPr lang="en-US" altLang="zh-CN"/>
              <a:t>IP &gt;&gt; dist_mem_gen_0 &gt;&gt;Instantiation Template &gt;&gt; dist_mem_gen_0.veo</a:t>
            </a:r>
          </a:p>
          <a:p>
            <a:pPr lvl="1"/>
            <a:endParaRPr lang="en-US" altLang="zh-CN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503A2F40-DF15-417E-9307-C6D61E94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105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dist_mem_gen_0   your_instance_name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B0604020202020204" pitchFamily="34" charset="0"/>
              </a:rPr>
              <a:t>4</a:t>
            </a:r>
            <a:r>
              <a:rPr lang="zh-CN" altLang="en-US" sz="2000" b="0" dirty="0">
                <a:latin typeface="Arial" panose="020B0604020202020204" pitchFamily="34" charset="0"/>
              </a:rPr>
              <a:t> : 0]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clk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we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po(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po)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30728" name="TextBox 34">
            <a:extLst>
              <a:ext uri="{FF2B5EF4-FFF2-40B4-BE49-F238E27FC236}">
                <a16:creationId xmlns:a16="http://schemas.microsoft.com/office/drawing/2014/main" id="{83811684-5E85-4ACE-A2A7-0F4BEE0E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0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实例化模板</a:t>
            </a:r>
          </a:p>
        </p:txBody>
      </p:sp>
      <p:sp>
        <p:nvSpPr>
          <p:cNvPr id="21510" name="页脚占位符 1">
            <a:extLst>
              <a:ext uri="{FF2B5EF4-FFF2-40B4-BE49-F238E27FC236}">
                <a16:creationId xmlns:a16="http://schemas.microsoft.com/office/drawing/2014/main" id="{C7FBFC15-D107-416E-8178-00502EA9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2">
            <a:extLst>
              <a:ext uri="{FF2B5EF4-FFF2-40B4-BE49-F238E27FC236}">
                <a16:creationId xmlns:a16="http://schemas.microsoft.com/office/drawing/2014/main" id="{A2B323B8-51B8-4C25-BEA8-75EF61CF4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D930D4E1-6291-4C81-A555-83B1C4E586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2FBB39A-C649-4351-8056-FFD0F230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105C2B2-4843-4454-ADE2-EA800553D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 example COE file: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/>
              <a:t>; Sample Initialization file for a 32x16 distributed ROM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memory_initialization_radix = 16;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memory_initialization_vector =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0;</a:t>
            </a:r>
            <a:endParaRPr lang="zh-CN" altLang="en-US" sz="3200"/>
          </a:p>
        </p:txBody>
      </p:sp>
      <p:sp>
        <p:nvSpPr>
          <p:cNvPr id="31751" name="TextBox 34">
            <a:extLst>
              <a:ext uri="{FF2B5EF4-FFF2-40B4-BE49-F238E27FC236}">
                <a16:creationId xmlns:a16="http://schemas.microsoft.com/office/drawing/2014/main" id="{00161CED-093B-46D3-959D-AB8A7A5C5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13113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400" b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页脚占位符 1">
            <a:extLst>
              <a:ext uri="{FF2B5EF4-FFF2-40B4-BE49-F238E27FC236}">
                <a16:creationId xmlns:a16="http://schemas.microsoft.com/office/drawing/2014/main" id="{01E72755-4A84-4983-A1C9-F1C7C5C3F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4" name="灯片编号占位符 2">
            <a:extLst>
              <a:ext uri="{FF2B5EF4-FFF2-40B4-BE49-F238E27FC236}">
                <a16:creationId xmlns:a16="http://schemas.microsoft.com/office/drawing/2014/main" id="{EDA94DDC-C1F6-4D93-A92E-A23C6DE46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>
            <a:extLst>
              <a:ext uri="{FF2B5EF4-FFF2-40B4-BE49-F238E27FC236}">
                <a16:creationId xmlns:a16="http://schemas.microsoft.com/office/drawing/2014/main" id="{AEE5C44C-2F8D-4B0F-8EB8-B9BD657D97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27921</TotalTime>
  <Words>2304</Words>
  <Application>Microsoft Office PowerPoint</Application>
  <PresentationFormat>全屏显示(4:3)</PresentationFormat>
  <Paragraphs>508</Paragraphs>
  <Slides>27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实验二 寄存器堆与存储器及其应用</vt:lpstr>
      <vt:lpstr>实验目标</vt:lpstr>
      <vt:lpstr>实验内容</vt:lpstr>
      <vt:lpstr>实验内容 (续)</vt:lpstr>
      <vt:lpstr>寄存器堆模块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数据排序</vt:lpstr>
      <vt:lpstr>开关数字输入</vt:lpstr>
      <vt:lpstr>数据输入/输出</vt:lpstr>
      <vt:lpstr>数据输入/输出 (续1)</vt:lpstr>
      <vt:lpstr>数据输入/输出 (续2)</vt:lpstr>
      <vt:lpstr>排序模块接口</vt:lpstr>
      <vt:lpstr>实验步骤</vt:lpstr>
      <vt:lpstr>The End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xu ao</cp:lastModifiedBy>
  <cp:revision>531</cp:revision>
  <cp:lastPrinted>1601-01-01T00:00:00Z</cp:lastPrinted>
  <dcterms:created xsi:type="dcterms:W3CDTF">1601-01-01T00:00:00Z</dcterms:created>
  <dcterms:modified xsi:type="dcterms:W3CDTF">2022-03-30T13:49:37Z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