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57" r:id="rId4"/>
    <p:sldId id="264" r:id="rId5"/>
    <p:sldId id="265" r:id="rId6"/>
    <p:sldId id="278" r:id="rId7"/>
    <p:sldId id="266" r:id="rId8"/>
    <p:sldId id="267" r:id="rId9"/>
    <p:sldId id="269" r:id="rId10"/>
    <p:sldId id="281" r:id="rId11"/>
    <p:sldId id="270" r:id="rId12"/>
    <p:sldId id="279" r:id="rId13"/>
    <p:sldId id="280" r:id="rId14"/>
    <p:sldId id="26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80" autoAdjust="0"/>
  </p:normalViewPr>
  <p:slideViewPr>
    <p:cSldViewPr snapToGrid="0">
      <p:cViewPr varScale="1">
        <p:scale>
          <a:sx n="67" d="100"/>
          <a:sy n="67" d="100"/>
        </p:scale>
        <p:origin x="452" y="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44433-9894-4477-9B1E-61BBF47033A1}" type="datetimeFigureOut">
              <a:rPr lang="zh-CN" altLang="en-US" smtClean="0"/>
              <a:t>2022/5/25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5BC43-7485-4F6C-86B9-BF93B86F3CB2}" type="slidenum">
              <a:rPr lang="zh-CN" altLang="en-US" smtClean="0"/>
              <a:t>‹#›</a:t>
            </a:fld>
            <a:endParaRPr lang="zh-CN" altLang="en-US"/>
          </a:p>
        </p:txBody>
      </p:sp>
    </p:spTree>
    <p:extLst>
      <p:ext uri="{BB962C8B-B14F-4D97-AF65-F5344CB8AC3E}">
        <p14:creationId xmlns:p14="http://schemas.microsoft.com/office/powerpoint/2010/main" val="233515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bg_right"/>
          <p:cNvPicPr>
            <a:picLocks noChangeAspect="1"/>
          </p:cNvPicPr>
          <p:nvPr userDrawn="1"/>
        </p:nvPicPr>
        <p:blipFill rotWithShape="1">
          <a:blip r:embed="rId2">
            <a:extLst>
              <a:ext uri="{28A0092B-C50C-407E-A947-70E740481C1C}">
                <a14:useLocalDpi xmlns:a14="http://schemas.microsoft.com/office/drawing/2010/main" val="0"/>
              </a:ext>
            </a:extLst>
          </a:blip>
          <a:srcRect r="11111"/>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bg_main_theme"/>
          <p:cNvSpPr/>
          <p:nvPr userDrawn="1"/>
        </p:nvSpPr>
        <p:spPr>
          <a:xfrm>
            <a:off x="312912" y="0"/>
            <a:ext cx="85974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8597407" cy="3903899"/>
          </a:xfrm>
          <a:prstGeom prst="rect">
            <a:avLst/>
          </a:prstGeom>
          <a:blipFill dpi="0" rotWithShape="1">
            <a:blip r:embed="rId3">
              <a:alphaModFix amt="20000"/>
            </a:blip>
            <a:srcRect/>
            <a:stretch>
              <a:fillRect l="-16369" t="-11784" r="-7157"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40" y="1400452"/>
            <a:ext cx="8600440" cy="2709268"/>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13840"/>
              <a:ext cx="8600440" cy="2595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146089" y="2004459"/>
            <a:ext cx="7934411" cy="833633"/>
          </a:xfrm>
        </p:spPr>
        <p:txBody>
          <a:bodyPr anchor="ctr">
            <a:noAutofit/>
          </a:bodyPr>
          <a:lstStyle>
            <a:lvl1pPr algn="l">
              <a:defRPr sz="6000" b="1">
                <a:solidFill>
                  <a:schemeClr val="accent1">
                    <a:lumMod val="75000"/>
                  </a:schemeClr>
                </a:solidFill>
              </a:defRPr>
            </a:lvl1pPr>
          </a:lstStyle>
          <a:p>
            <a:r>
              <a:rPr lang="zh-CN" altLang="en-US" dirty="0"/>
              <a:t>单击编辑标题</a:t>
            </a:r>
          </a:p>
        </p:txBody>
      </p:sp>
      <p:sp>
        <p:nvSpPr>
          <p:cNvPr id="3" name="副标题 2"/>
          <p:cNvSpPr>
            <a:spLocks noGrp="1"/>
          </p:cNvSpPr>
          <p:nvPr>
            <p:ph type="subTitle" idx="1" hasCustomPrompt="1"/>
          </p:nvPr>
        </p:nvSpPr>
        <p:spPr>
          <a:xfrm>
            <a:off x="1146089" y="2838092"/>
            <a:ext cx="7934411" cy="490619"/>
          </a:xfrm>
        </p:spPr>
        <p:txBody>
          <a:bodyPr/>
          <a:lstStyle>
            <a:lvl1pPr marL="0" indent="0" algn="l">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16" name="矩形 15"/>
          <p:cNvSpPr/>
          <p:nvPr userDrawn="1"/>
        </p:nvSpPr>
        <p:spPr>
          <a:xfrm>
            <a:off x="722384" y="2004459"/>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jwc_logo"/>
          <p:cNvGrpSpPr/>
          <p:nvPr userDrawn="1"/>
        </p:nvGrpSpPr>
        <p:grpSpPr>
          <a:xfrm>
            <a:off x="1146089" y="6242962"/>
            <a:ext cx="2293893" cy="305514"/>
            <a:chOff x="8729725" y="4570716"/>
            <a:chExt cx="3587750" cy="477838"/>
          </a:xfrm>
          <a:solidFill>
            <a:schemeClr val="bg1">
              <a:alpha val="50000"/>
            </a:schemeClr>
          </a:solidFill>
        </p:grpSpPr>
        <p:sp>
          <p:nvSpPr>
            <p:cNvPr id="1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088350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41" name="bg_right"/>
          <p:cNvPicPr>
            <a:picLocks noChangeAspect="1"/>
          </p:cNvPicPr>
          <p:nvPr userDrawn="1"/>
        </p:nvPicPr>
        <p:blipFill rotWithShape="1">
          <a:blip r:embed="rId2">
            <a:extLst>
              <a:ext uri="{28A0092B-C50C-407E-A947-70E740481C1C}">
                <a14:useLocalDpi xmlns:a14="http://schemas.microsoft.com/office/drawing/2010/main" val="0"/>
              </a:ext>
            </a:extLst>
          </a:blip>
          <a:srcRect l="-11805" r="22916"/>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95433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9540000" cy="3903899"/>
          </a:xfrm>
          <a:prstGeom prst="rect">
            <a:avLst/>
          </a:prstGeom>
          <a:blipFill dpi="0" rotWithShape="1">
            <a:blip r:embed="rId3">
              <a:alphaModFix amt="20000"/>
            </a:blip>
            <a:srcRect/>
            <a:stretch>
              <a:fillRect l="-10944" t="-11784" r="-378"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39" y="825500"/>
            <a:ext cx="9539301" cy="4781549"/>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58019"/>
              <a:ext cx="8600440" cy="2651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jwc_logo"/>
          <p:cNvGrpSpPr/>
          <p:nvPr userDrawn="1"/>
        </p:nvGrpSpPr>
        <p:grpSpPr>
          <a:xfrm>
            <a:off x="1146089" y="6242962"/>
            <a:ext cx="2293893" cy="305514"/>
            <a:chOff x="8729725" y="4570716"/>
            <a:chExt cx="3587750" cy="477838"/>
          </a:xfrm>
          <a:solidFill>
            <a:schemeClr val="bg1">
              <a:alpha val="50000"/>
            </a:schemeClr>
          </a:solidFill>
        </p:grpSpPr>
        <p:sp>
          <p:nvSpPr>
            <p:cNvPr id="1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文本占位符 5"/>
          <p:cNvSpPr>
            <a:spLocks noGrp="1"/>
          </p:cNvSpPr>
          <p:nvPr>
            <p:ph type="body" sz="quarter" idx="11"/>
          </p:nvPr>
        </p:nvSpPr>
        <p:spPr>
          <a:xfrm>
            <a:off x="1066007" y="2432050"/>
            <a:ext cx="8909844" cy="2471738"/>
          </a:xfrm>
        </p:spPr>
        <p:txBody>
          <a:bodyPr/>
          <a:lstStyle>
            <a:lvl1pPr marL="266700" indent="-266700">
              <a:buFont typeface="Arial" panose="020B0604020202020204" pitchFamily="34" charset="0"/>
              <a:buChar char="•"/>
              <a:defRPr/>
            </a:lvl1pPr>
          </a:lstStyle>
          <a:p>
            <a:pPr lvl="0"/>
            <a:endParaRPr lang="zh-CN" altLang="en-US" dirty="0"/>
          </a:p>
        </p:txBody>
      </p:sp>
      <p:sp>
        <p:nvSpPr>
          <p:cNvPr id="40" name="矩形 39"/>
          <p:cNvSpPr/>
          <p:nvPr userDrawn="1"/>
        </p:nvSpPr>
        <p:spPr>
          <a:xfrm>
            <a:off x="722384" y="1332206"/>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1066006" y="1216332"/>
            <a:ext cx="8909844" cy="1021080"/>
          </a:xfrm>
        </p:spPr>
        <p:txBody>
          <a:bodyPr/>
          <a:lstStyle>
            <a:lvl1pPr>
              <a:defRPr b="1">
                <a:solidFill>
                  <a:schemeClr val="accent1">
                    <a:lumMod val="75000"/>
                  </a:schemeClr>
                </a:solidFill>
              </a:defRPr>
            </a:lvl1pPr>
          </a:lstStyle>
          <a:p>
            <a:r>
              <a:rPr lang="zh-CN" altLang="en-US" dirty="0"/>
              <a:t>目录</a:t>
            </a:r>
          </a:p>
        </p:txBody>
      </p:sp>
    </p:spTree>
    <p:extLst>
      <p:ext uri="{BB962C8B-B14F-4D97-AF65-F5344CB8AC3E}">
        <p14:creationId xmlns:p14="http://schemas.microsoft.com/office/powerpoint/2010/main" val="190739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0" name="bg_right"/>
          <p:cNvPicPr>
            <a:picLocks noChangeAspect="1"/>
          </p:cNvPicPr>
          <p:nvPr userDrawn="1"/>
        </p:nvPicPr>
        <p:blipFill rotWithShape="1">
          <a:blip r:embed="rId2">
            <a:extLst>
              <a:ext uri="{28A0092B-C50C-407E-A947-70E740481C1C}">
                <a14:useLocalDpi xmlns:a14="http://schemas.microsoft.com/office/drawing/2010/main" val="0"/>
              </a:ext>
            </a:extLst>
          </a:blip>
          <a:srcRect l="-11805" r="22916"/>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95433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9540000" cy="3903899"/>
          </a:xfrm>
          <a:prstGeom prst="rect">
            <a:avLst/>
          </a:prstGeom>
          <a:blipFill dpi="0" rotWithShape="1">
            <a:blip r:embed="rId3">
              <a:alphaModFix amt="20000"/>
            </a:blip>
            <a:srcRect/>
            <a:stretch>
              <a:fillRect l="-10944" t="-11784" r="-378"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39" y="2305227"/>
            <a:ext cx="9539301" cy="1928259"/>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42955"/>
              <a:ext cx="8600440" cy="2566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808158" y="2774484"/>
            <a:ext cx="7726680" cy="833633"/>
          </a:xfrm>
        </p:spPr>
        <p:txBody>
          <a:bodyPr anchor="ctr">
            <a:normAutofit/>
          </a:bodyPr>
          <a:lstStyle>
            <a:lvl1pPr algn="l">
              <a:defRPr sz="4000" b="1">
                <a:solidFill>
                  <a:schemeClr val="accent1">
                    <a:lumMod val="75000"/>
                  </a:schemeClr>
                </a:solidFill>
              </a:defRPr>
            </a:lvl1pPr>
          </a:lstStyle>
          <a:p>
            <a:r>
              <a:rPr lang="zh-CN" altLang="en-US" dirty="0"/>
              <a:t>单击编辑小节标题</a:t>
            </a:r>
          </a:p>
        </p:txBody>
      </p:sp>
      <p:sp>
        <p:nvSpPr>
          <p:cNvPr id="3" name="副标题 2"/>
          <p:cNvSpPr>
            <a:spLocks noGrp="1"/>
          </p:cNvSpPr>
          <p:nvPr>
            <p:ph type="subTitle" idx="1" hasCustomPrompt="1"/>
          </p:nvPr>
        </p:nvSpPr>
        <p:spPr>
          <a:xfrm>
            <a:off x="1808158" y="3617738"/>
            <a:ext cx="7726680" cy="409918"/>
          </a:xfrm>
        </p:spPr>
        <p:txBody>
          <a:bodyPr>
            <a:normAutofit/>
          </a:bodyPr>
          <a:lstStyle>
            <a:lvl1pPr marL="0" indent="0" algn="l">
              <a:buNone/>
              <a:defRPr sz="18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17" name="jwc_logo"/>
          <p:cNvGrpSpPr/>
          <p:nvPr userDrawn="1"/>
        </p:nvGrpSpPr>
        <p:grpSpPr>
          <a:xfrm>
            <a:off x="1146089" y="6242962"/>
            <a:ext cx="2293893" cy="305514"/>
            <a:chOff x="8729725" y="4570716"/>
            <a:chExt cx="3587750" cy="477838"/>
          </a:xfrm>
          <a:solidFill>
            <a:schemeClr val="bg1">
              <a:alpha val="50000"/>
            </a:schemeClr>
          </a:solidFill>
        </p:grpSpPr>
        <p:sp>
          <p:nvSpPr>
            <p:cNvPr id="1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文本占位符 4"/>
          <p:cNvSpPr>
            <a:spLocks noGrp="1"/>
          </p:cNvSpPr>
          <p:nvPr>
            <p:ph type="body" sz="quarter" idx="10" hasCustomPrompt="1"/>
          </p:nvPr>
        </p:nvSpPr>
        <p:spPr>
          <a:xfrm>
            <a:off x="727075" y="2800739"/>
            <a:ext cx="898525" cy="883066"/>
          </a:xfrm>
          <a:solidFill>
            <a:schemeClr val="accent3"/>
          </a:solidFill>
        </p:spPr>
        <p:txBody>
          <a:bodyPr anchor="ctr">
            <a:normAutofit/>
          </a:bodyPr>
          <a:lstStyle>
            <a:lvl1pPr marL="0" indent="0" algn="ctr">
              <a:buNone/>
              <a:defRPr sz="4800" b="1">
                <a:solidFill>
                  <a:schemeClr val="bg1"/>
                </a:solidFill>
              </a:defRPr>
            </a:lvl1pPr>
          </a:lstStyle>
          <a:p>
            <a:pPr lvl="0"/>
            <a:r>
              <a:rPr lang="en-US" altLang="zh-CN" dirty="0"/>
              <a:t>01</a:t>
            </a:r>
            <a:endParaRPr lang="zh-CN" altLang="en-US" dirty="0"/>
          </a:p>
        </p:txBody>
      </p:sp>
    </p:spTree>
    <p:extLst>
      <p:ext uri="{BB962C8B-B14F-4D97-AF65-F5344CB8AC3E}">
        <p14:creationId xmlns:p14="http://schemas.microsoft.com/office/powerpoint/2010/main" val="387088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2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main_board"/>
          <p:cNvGrpSpPr/>
          <p:nvPr userDrawn="1"/>
        </p:nvGrpSpPr>
        <p:grpSpPr>
          <a:xfrm>
            <a:off x="726439" y="365125"/>
            <a:ext cx="11016382" cy="5812879"/>
            <a:chOff x="685800" y="1400452"/>
            <a:chExt cx="8600440" cy="2709269"/>
          </a:xfrm>
          <a:effectLst>
            <a:outerShdw blurRad="203200" dist="38100" dir="2700000" algn="tl" rotWithShape="0">
              <a:prstClr val="black">
                <a:alpha val="19000"/>
              </a:prstClr>
            </a:outerShdw>
          </a:effectLst>
        </p:grpSpPr>
        <p:sp>
          <p:nvSpPr>
            <p:cNvPr id="12" name="矩形 11"/>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43366"/>
              <a:ext cx="8600440" cy="2666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jwc_logo"/>
          <p:cNvGrpSpPr/>
          <p:nvPr userDrawn="1"/>
        </p:nvGrpSpPr>
        <p:grpSpPr>
          <a:xfrm>
            <a:off x="815889" y="6376312"/>
            <a:ext cx="2293893" cy="305514"/>
            <a:chOff x="8729725" y="4570716"/>
            <a:chExt cx="3587750" cy="477838"/>
          </a:xfrm>
          <a:solidFill>
            <a:schemeClr val="bg1">
              <a:alpha val="50000"/>
            </a:schemeClr>
          </a:solidFill>
        </p:grpSpPr>
        <p:sp>
          <p:nvSpPr>
            <p:cNvPr id="15"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t>‹#›</a:t>
            </a:fld>
            <a:endParaRPr lang="zh-CN" altLang="en-US"/>
          </a:p>
        </p:txBody>
      </p:sp>
      <p:sp>
        <p:nvSpPr>
          <p:cNvPr id="2" name="标题 1"/>
          <p:cNvSpPr>
            <a:spLocks noGrp="1"/>
          </p:cNvSpPr>
          <p:nvPr>
            <p:ph type="title"/>
          </p:nvPr>
        </p:nvSpPr>
        <p:spPr>
          <a:xfrm>
            <a:off x="961034" y="606265"/>
            <a:ext cx="10555326" cy="656061"/>
          </a:xfrm>
        </p:spPr>
        <p:txBody>
          <a:bodyPr>
            <a:noAutofit/>
          </a:bodyPr>
          <a:lstStyle>
            <a:lvl1pPr algn="l">
              <a:defRPr sz="3200" b="1">
                <a:solidFill>
                  <a:schemeClr val="accent1">
                    <a:lumMod val="75000"/>
                  </a:schemeClr>
                </a:solidFill>
              </a:defRPr>
            </a:lvl1pPr>
          </a:lstStyle>
          <a:p>
            <a:r>
              <a:rPr lang="zh-CN" altLang="en-US" dirty="0"/>
              <a:t>单击此处编辑母版标题样式</a:t>
            </a:r>
          </a:p>
        </p:txBody>
      </p:sp>
      <p:sp>
        <p:nvSpPr>
          <p:cNvPr id="3" name="内容占位符 2"/>
          <p:cNvSpPr>
            <a:spLocks noGrp="1"/>
          </p:cNvSpPr>
          <p:nvPr>
            <p:ph idx="1"/>
          </p:nvPr>
        </p:nvSpPr>
        <p:spPr>
          <a:xfrm>
            <a:off x="970168" y="1283641"/>
            <a:ext cx="10546192" cy="4651081"/>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8" name="矩形 37"/>
          <p:cNvSpPr/>
          <p:nvPr userDrawn="1"/>
        </p:nvSpPr>
        <p:spPr>
          <a:xfrm>
            <a:off x="722384" y="704310"/>
            <a:ext cx="144255" cy="443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769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2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main_board"/>
          <p:cNvGrpSpPr/>
          <p:nvPr userDrawn="1"/>
        </p:nvGrpSpPr>
        <p:grpSpPr>
          <a:xfrm>
            <a:off x="726439" y="365125"/>
            <a:ext cx="11016382" cy="5812881"/>
            <a:chOff x="685800" y="1400452"/>
            <a:chExt cx="8600440" cy="2709270"/>
          </a:xfrm>
          <a:effectLst>
            <a:outerShdw blurRad="203200" dist="38100" dir="2700000" algn="tl" rotWithShape="0">
              <a:prstClr val="black">
                <a:alpha val="19000"/>
              </a:prstClr>
            </a:outerShdw>
          </a:effectLst>
        </p:grpSpPr>
        <p:sp>
          <p:nvSpPr>
            <p:cNvPr id="12" name="矩形 11"/>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43367"/>
              <a:ext cx="8600440" cy="2666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jwc_logo"/>
          <p:cNvGrpSpPr/>
          <p:nvPr userDrawn="1"/>
        </p:nvGrpSpPr>
        <p:grpSpPr>
          <a:xfrm>
            <a:off x="815889" y="6376312"/>
            <a:ext cx="2293893" cy="305514"/>
            <a:chOff x="8729725" y="4570716"/>
            <a:chExt cx="3587750" cy="477838"/>
          </a:xfrm>
          <a:solidFill>
            <a:schemeClr val="bg1">
              <a:alpha val="50000"/>
            </a:schemeClr>
          </a:solidFill>
        </p:grpSpPr>
        <p:sp>
          <p:nvSpPr>
            <p:cNvPr id="15"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t>‹#›</a:t>
            </a:fld>
            <a:endParaRPr lang="zh-CN" altLang="en-US"/>
          </a:p>
        </p:txBody>
      </p:sp>
      <p:sp>
        <p:nvSpPr>
          <p:cNvPr id="3" name="内容占位符 2"/>
          <p:cNvSpPr>
            <a:spLocks noGrp="1"/>
          </p:cNvSpPr>
          <p:nvPr>
            <p:ph idx="1"/>
          </p:nvPr>
        </p:nvSpPr>
        <p:spPr>
          <a:xfrm>
            <a:off x="970168" y="711201"/>
            <a:ext cx="10546192" cy="522352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99386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1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jwc_logo"/>
          <p:cNvGrpSpPr/>
          <p:nvPr userDrawn="1"/>
        </p:nvGrpSpPr>
        <p:grpSpPr>
          <a:xfrm>
            <a:off x="815889" y="6376312"/>
            <a:ext cx="2293893" cy="305514"/>
            <a:chOff x="8729725" y="4570716"/>
            <a:chExt cx="3587750" cy="477838"/>
          </a:xfrm>
          <a:solidFill>
            <a:schemeClr val="bg1">
              <a:alpha val="50000"/>
            </a:schemeClr>
          </a:solidFill>
        </p:grpSpPr>
        <p:sp>
          <p:nvSpPr>
            <p:cNvPr id="15"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t>‹#›</a:t>
            </a:fld>
            <a:endParaRPr lang="zh-CN" altLang="en-US"/>
          </a:p>
        </p:txBody>
      </p:sp>
    </p:spTree>
    <p:extLst>
      <p:ext uri="{BB962C8B-B14F-4D97-AF65-F5344CB8AC3E}">
        <p14:creationId xmlns:p14="http://schemas.microsoft.com/office/powerpoint/2010/main" val="10800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致谢">
    <p:spTree>
      <p:nvGrpSpPr>
        <p:cNvPr id="1" name=""/>
        <p:cNvGrpSpPr/>
        <p:nvPr/>
      </p:nvGrpSpPr>
      <p:grpSpPr>
        <a:xfrm>
          <a:off x="0" y="0"/>
          <a:ext cx="0" cy="0"/>
          <a:chOff x="0" y="0"/>
          <a:chExt cx="0" cy="0"/>
        </a:xfrm>
      </p:grpSpPr>
      <p:pic>
        <p:nvPicPr>
          <p:cNvPr id="7" name="bg_right"/>
          <p:cNvPicPr>
            <a:picLocks noChangeAspect="1"/>
          </p:cNvPicPr>
          <p:nvPr userDrawn="1"/>
        </p:nvPicPr>
        <p:blipFill rotWithShape="1">
          <a:blip r:embed="rId2">
            <a:extLst>
              <a:ext uri="{28A0092B-C50C-407E-A947-70E740481C1C}">
                <a14:useLocalDpi xmlns:a14="http://schemas.microsoft.com/office/drawing/2010/main" val="0"/>
              </a:ext>
            </a:extLst>
          </a:blip>
          <a:srcRect l="973" r="277"/>
          <a:stretch/>
        </p:blipFill>
        <p:spPr>
          <a:xfrm>
            <a:off x="7677150" y="-2621"/>
            <a:ext cx="451485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bg_main_theme"/>
          <p:cNvSpPr/>
          <p:nvPr userDrawn="1"/>
        </p:nvSpPr>
        <p:spPr>
          <a:xfrm>
            <a:off x="956064" y="0"/>
            <a:ext cx="6778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504000" y="2951480"/>
            <a:ext cx="8597407" cy="3903899"/>
          </a:xfrm>
          <a:prstGeom prst="rect">
            <a:avLst/>
          </a:prstGeom>
          <a:blipFill dpi="0" rotWithShape="1">
            <a:blip r:embed="rId3">
              <a:alphaModFix amt="20000"/>
            </a:blip>
            <a:srcRect/>
            <a:stretch>
              <a:fillRect l="-12182" t="-11784" r="-11344"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1443990" y="1400452"/>
            <a:ext cx="6774180" cy="2709268"/>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13840"/>
              <a:ext cx="8600440" cy="2595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863639" y="2004459"/>
            <a:ext cx="5972261" cy="833633"/>
          </a:xfrm>
        </p:spPr>
        <p:txBody>
          <a:bodyPr anchor="ctr">
            <a:noAutofit/>
          </a:bodyPr>
          <a:lstStyle>
            <a:lvl1pPr algn="l">
              <a:defRPr sz="6000" b="1">
                <a:solidFill>
                  <a:schemeClr val="accent1">
                    <a:lumMod val="75000"/>
                  </a:schemeClr>
                </a:solidFill>
              </a:defRPr>
            </a:lvl1pPr>
          </a:lstStyle>
          <a:p>
            <a:r>
              <a:rPr lang="zh-CN" altLang="en-US" dirty="0"/>
              <a:t>谢谢</a:t>
            </a:r>
          </a:p>
        </p:txBody>
      </p:sp>
      <p:sp>
        <p:nvSpPr>
          <p:cNvPr id="3" name="副标题 2"/>
          <p:cNvSpPr>
            <a:spLocks noGrp="1"/>
          </p:cNvSpPr>
          <p:nvPr>
            <p:ph type="subTitle" idx="1" hasCustomPrompt="1"/>
          </p:nvPr>
        </p:nvSpPr>
        <p:spPr>
          <a:xfrm>
            <a:off x="1863639" y="2838092"/>
            <a:ext cx="5972261" cy="490619"/>
          </a:xfrm>
        </p:spPr>
        <p:txBody>
          <a:bodyPr/>
          <a:lstStyle>
            <a:lvl1pPr marL="0" indent="0" algn="l">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16" name="矩形 15"/>
          <p:cNvSpPr/>
          <p:nvPr userDrawn="1"/>
        </p:nvSpPr>
        <p:spPr>
          <a:xfrm>
            <a:off x="1439934" y="2004459"/>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jwc_logo"/>
          <p:cNvGrpSpPr/>
          <p:nvPr userDrawn="1"/>
        </p:nvGrpSpPr>
        <p:grpSpPr>
          <a:xfrm>
            <a:off x="1520739" y="6242962"/>
            <a:ext cx="2293893" cy="305514"/>
            <a:chOff x="8729725" y="4570716"/>
            <a:chExt cx="3587750" cy="477838"/>
          </a:xfrm>
          <a:solidFill>
            <a:schemeClr val="bg1">
              <a:alpha val="50000"/>
            </a:schemeClr>
          </a:solidFill>
        </p:grpSpPr>
        <p:sp>
          <p:nvSpPr>
            <p:cNvPr id="1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3"/>
            <p:cNvSpPr>
              <a:spLocks noEditPoints="1"/>
            </p:cNvSpPr>
            <p:nvPr userDrawn="1"/>
          </p:nvSpPr>
          <p:spPr bwMode="auto">
            <a:xfrm>
              <a:off x="11687238" y="4692954"/>
              <a:ext cx="201613" cy="196850"/>
            </a:xfrm>
            <a:custGeom>
              <a:avLst/>
              <a:gdLst>
                <a:gd name="T0" fmla="*/ 109 w 136"/>
                <a:gd name="T1" fmla="*/ 93 h 131"/>
                <a:gd name="T2" fmla="*/ 126 w 136"/>
                <a:gd name="T3" fmla="*/ 131 h 131"/>
                <a:gd name="T4" fmla="*/ 68 w 136"/>
                <a:gd name="T5" fmla="*/ 131 h 131"/>
                <a:gd name="T6" fmla="*/ 93 w 136"/>
                <a:gd name="T7" fmla="*/ 93 h 131"/>
                <a:gd name="T8" fmla="*/ 73 w 136"/>
                <a:gd name="T9" fmla="*/ 71 h 131"/>
                <a:gd name="T10" fmla="*/ 44 w 136"/>
                <a:gd name="T11" fmla="*/ 82 h 131"/>
                <a:gd name="T12" fmla="*/ 72 w 136"/>
                <a:gd name="T13" fmla="*/ 85 h 131"/>
                <a:gd name="T14" fmla="*/ 44 w 136"/>
                <a:gd name="T15" fmla="*/ 100 h 131"/>
                <a:gd name="T16" fmla="*/ 38 w 136"/>
                <a:gd name="T17" fmla="*/ 129 h 131"/>
                <a:gd name="T18" fmla="*/ 14 w 136"/>
                <a:gd name="T19" fmla="*/ 119 h 131"/>
                <a:gd name="T20" fmla="*/ 31 w 136"/>
                <a:gd name="T21" fmla="*/ 117 h 131"/>
                <a:gd name="T22" fmla="*/ 3 w 136"/>
                <a:gd name="T23" fmla="*/ 104 h 131"/>
                <a:gd name="T24" fmla="*/ 31 w 136"/>
                <a:gd name="T25" fmla="*/ 89 h 131"/>
                <a:gd name="T26" fmla="*/ 31 w 136"/>
                <a:gd name="T27" fmla="*/ 80 h 131"/>
                <a:gd name="T28" fmla="*/ 33 w 136"/>
                <a:gd name="T29" fmla="*/ 69 h 131"/>
                <a:gd name="T30" fmla="*/ 0 w 136"/>
                <a:gd name="T31" fmla="*/ 75 h 131"/>
                <a:gd name="T32" fmla="*/ 14 w 136"/>
                <a:gd name="T33" fmla="*/ 58 h 131"/>
                <a:gd name="T34" fmla="*/ 35 w 136"/>
                <a:gd name="T35" fmla="*/ 49 h 131"/>
                <a:gd name="T36" fmla="*/ 1 w 136"/>
                <a:gd name="T37" fmla="*/ 37 h 131"/>
                <a:gd name="T38" fmla="*/ 25 w 136"/>
                <a:gd name="T39" fmla="*/ 25 h 131"/>
                <a:gd name="T40" fmla="*/ 7 w 136"/>
                <a:gd name="T41" fmla="*/ 14 h 131"/>
                <a:gd name="T42" fmla="*/ 25 w 136"/>
                <a:gd name="T43" fmla="*/ 0 h 131"/>
                <a:gd name="T44" fmla="*/ 37 w 136"/>
                <a:gd name="T45" fmla="*/ 14 h 131"/>
                <a:gd name="T46" fmla="*/ 53 w 136"/>
                <a:gd name="T47" fmla="*/ 24 h 131"/>
                <a:gd name="T48" fmla="*/ 75 w 136"/>
                <a:gd name="T49" fmla="*/ 7 h 131"/>
                <a:gd name="T50" fmla="*/ 70 w 136"/>
                <a:gd name="T51" fmla="*/ 38 h 131"/>
                <a:gd name="T52" fmla="*/ 84 w 136"/>
                <a:gd name="T53" fmla="*/ 0 h 131"/>
                <a:gd name="T54" fmla="*/ 92 w 136"/>
                <a:gd name="T55" fmla="*/ 26 h 131"/>
                <a:gd name="T56" fmla="*/ 133 w 136"/>
                <a:gd name="T57" fmla="*/ 37 h 131"/>
                <a:gd name="T58" fmla="*/ 45 w 136"/>
                <a:gd name="T59" fmla="*/ 36 h 131"/>
                <a:gd name="T60" fmla="*/ 38 w 136"/>
                <a:gd name="T61" fmla="*/ 24 h 131"/>
                <a:gd name="T62" fmla="*/ 45 w 136"/>
                <a:gd name="T63" fmla="*/ 36 h 131"/>
                <a:gd name="T64" fmla="*/ 71 w 136"/>
                <a:gd name="T65" fmla="*/ 48 h 131"/>
                <a:gd name="T66" fmla="*/ 44 w 136"/>
                <a:gd name="T67" fmla="*/ 57 h 131"/>
                <a:gd name="T68" fmla="*/ 58 w 136"/>
                <a:gd name="T69" fmla="*/ 56 h 131"/>
                <a:gd name="T70" fmla="*/ 90 w 136"/>
                <a:gd name="T71" fmla="*/ 37 h 131"/>
                <a:gd name="T72" fmla="*/ 111 w 136"/>
                <a:gd name="T73" fmla="*/ 3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 h="131">
                  <a:moveTo>
                    <a:pt x="125" y="37"/>
                  </a:moveTo>
                  <a:cubicBezTo>
                    <a:pt x="122" y="59"/>
                    <a:pt x="117" y="78"/>
                    <a:pt x="109" y="93"/>
                  </a:cubicBezTo>
                  <a:cubicBezTo>
                    <a:pt x="116" y="104"/>
                    <a:pt x="124" y="113"/>
                    <a:pt x="136" y="119"/>
                  </a:cubicBezTo>
                  <a:cubicBezTo>
                    <a:pt x="132" y="122"/>
                    <a:pt x="128" y="127"/>
                    <a:pt x="126" y="131"/>
                  </a:cubicBezTo>
                  <a:cubicBezTo>
                    <a:pt x="116" y="125"/>
                    <a:pt x="107" y="116"/>
                    <a:pt x="100" y="106"/>
                  </a:cubicBezTo>
                  <a:cubicBezTo>
                    <a:pt x="92" y="116"/>
                    <a:pt x="82" y="125"/>
                    <a:pt x="68" y="131"/>
                  </a:cubicBezTo>
                  <a:cubicBezTo>
                    <a:pt x="67" y="128"/>
                    <a:pt x="63" y="122"/>
                    <a:pt x="60" y="119"/>
                  </a:cubicBezTo>
                  <a:cubicBezTo>
                    <a:pt x="75" y="113"/>
                    <a:pt x="85" y="104"/>
                    <a:pt x="93" y="93"/>
                  </a:cubicBezTo>
                  <a:cubicBezTo>
                    <a:pt x="88" y="82"/>
                    <a:pt x="84" y="70"/>
                    <a:pt x="82" y="57"/>
                  </a:cubicBezTo>
                  <a:cubicBezTo>
                    <a:pt x="79" y="63"/>
                    <a:pt x="76" y="67"/>
                    <a:pt x="73" y="71"/>
                  </a:cubicBezTo>
                  <a:cubicBezTo>
                    <a:pt x="72" y="69"/>
                    <a:pt x="68" y="66"/>
                    <a:pt x="65" y="63"/>
                  </a:cubicBezTo>
                  <a:cubicBezTo>
                    <a:pt x="59" y="70"/>
                    <a:pt x="51" y="77"/>
                    <a:pt x="44" y="82"/>
                  </a:cubicBezTo>
                  <a:cubicBezTo>
                    <a:pt x="44" y="88"/>
                    <a:pt x="44" y="88"/>
                    <a:pt x="44" y="88"/>
                  </a:cubicBezTo>
                  <a:cubicBezTo>
                    <a:pt x="53" y="87"/>
                    <a:pt x="63" y="86"/>
                    <a:pt x="72" y="85"/>
                  </a:cubicBezTo>
                  <a:cubicBezTo>
                    <a:pt x="72" y="97"/>
                    <a:pt x="72" y="97"/>
                    <a:pt x="72" y="97"/>
                  </a:cubicBezTo>
                  <a:cubicBezTo>
                    <a:pt x="44" y="100"/>
                    <a:pt x="44" y="100"/>
                    <a:pt x="44" y="100"/>
                  </a:cubicBezTo>
                  <a:cubicBezTo>
                    <a:pt x="44" y="117"/>
                    <a:pt x="44" y="117"/>
                    <a:pt x="44" y="117"/>
                  </a:cubicBezTo>
                  <a:cubicBezTo>
                    <a:pt x="44" y="123"/>
                    <a:pt x="43" y="127"/>
                    <a:pt x="38" y="129"/>
                  </a:cubicBezTo>
                  <a:cubicBezTo>
                    <a:pt x="34" y="131"/>
                    <a:pt x="28" y="131"/>
                    <a:pt x="18" y="131"/>
                  </a:cubicBezTo>
                  <a:cubicBezTo>
                    <a:pt x="18" y="127"/>
                    <a:pt x="16" y="122"/>
                    <a:pt x="14" y="119"/>
                  </a:cubicBezTo>
                  <a:cubicBezTo>
                    <a:pt x="21" y="119"/>
                    <a:pt x="27" y="119"/>
                    <a:pt x="29" y="119"/>
                  </a:cubicBezTo>
                  <a:cubicBezTo>
                    <a:pt x="31" y="119"/>
                    <a:pt x="31" y="119"/>
                    <a:pt x="31" y="117"/>
                  </a:cubicBezTo>
                  <a:cubicBezTo>
                    <a:pt x="31" y="101"/>
                    <a:pt x="31" y="101"/>
                    <a:pt x="31" y="101"/>
                  </a:cubicBezTo>
                  <a:cubicBezTo>
                    <a:pt x="3" y="104"/>
                    <a:pt x="3" y="104"/>
                    <a:pt x="3" y="104"/>
                  </a:cubicBezTo>
                  <a:cubicBezTo>
                    <a:pt x="1" y="92"/>
                    <a:pt x="1" y="92"/>
                    <a:pt x="1" y="92"/>
                  </a:cubicBezTo>
                  <a:cubicBezTo>
                    <a:pt x="10" y="91"/>
                    <a:pt x="20" y="90"/>
                    <a:pt x="31" y="89"/>
                  </a:cubicBezTo>
                  <a:cubicBezTo>
                    <a:pt x="31" y="80"/>
                    <a:pt x="31" y="80"/>
                    <a:pt x="31" y="80"/>
                  </a:cubicBezTo>
                  <a:cubicBezTo>
                    <a:pt x="31" y="80"/>
                    <a:pt x="31" y="80"/>
                    <a:pt x="31" y="80"/>
                  </a:cubicBezTo>
                  <a:cubicBezTo>
                    <a:pt x="36" y="77"/>
                    <a:pt x="41" y="73"/>
                    <a:pt x="46" y="69"/>
                  </a:cubicBezTo>
                  <a:cubicBezTo>
                    <a:pt x="33" y="69"/>
                    <a:pt x="33" y="69"/>
                    <a:pt x="33" y="69"/>
                  </a:cubicBezTo>
                  <a:cubicBezTo>
                    <a:pt x="26" y="75"/>
                    <a:pt x="18" y="81"/>
                    <a:pt x="10" y="85"/>
                  </a:cubicBezTo>
                  <a:cubicBezTo>
                    <a:pt x="8" y="83"/>
                    <a:pt x="3" y="78"/>
                    <a:pt x="0" y="75"/>
                  </a:cubicBezTo>
                  <a:cubicBezTo>
                    <a:pt x="5" y="73"/>
                    <a:pt x="10" y="70"/>
                    <a:pt x="14" y="67"/>
                  </a:cubicBezTo>
                  <a:cubicBezTo>
                    <a:pt x="14" y="58"/>
                    <a:pt x="14" y="58"/>
                    <a:pt x="14" y="58"/>
                  </a:cubicBezTo>
                  <a:cubicBezTo>
                    <a:pt x="26" y="58"/>
                    <a:pt x="26" y="58"/>
                    <a:pt x="26" y="58"/>
                  </a:cubicBezTo>
                  <a:cubicBezTo>
                    <a:pt x="29" y="55"/>
                    <a:pt x="32" y="52"/>
                    <a:pt x="35" y="49"/>
                  </a:cubicBezTo>
                  <a:cubicBezTo>
                    <a:pt x="1" y="49"/>
                    <a:pt x="1" y="49"/>
                    <a:pt x="1" y="49"/>
                  </a:cubicBezTo>
                  <a:cubicBezTo>
                    <a:pt x="1" y="37"/>
                    <a:pt x="1" y="37"/>
                    <a:pt x="1" y="37"/>
                  </a:cubicBezTo>
                  <a:cubicBezTo>
                    <a:pt x="25" y="37"/>
                    <a:pt x="25" y="37"/>
                    <a:pt x="25" y="37"/>
                  </a:cubicBezTo>
                  <a:cubicBezTo>
                    <a:pt x="25" y="25"/>
                    <a:pt x="25" y="25"/>
                    <a:pt x="25" y="25"/>
                  </a:cubicBezTo>
                  <a:cubicBezTo>
                    <a:pt x="7" y="25"/>
                    <a:pt x="7" y="25"/>
                    <a:pt x="7" y="25"/>
                  </a:cubicBezTo>
                  <a:cubicBezTo>
                    <a:pt x="7" y="14"/>
                    <a:pt x="7" y="14"/>
                    <a:pt x="7" y="14"/>
                  </a:cubicBezTo>
                  <a:cubicBezTo>
                    <a:pt x="25" y="14"/>
                    <a:pt x="25" y="14"/>
                    <a:pt x="25" y="14"/>
                  </a:cubicBezTo>
                  <a:cubicBezTo>
                    <a:pt x="25" y="0"/>
                    <a:pt x="25" y="0"/>
                    <a:pt x="25" y="0"/>
                  </a:cubicBezTo>
                  <a:cubicBezTo>
                    <a:pt x="37" y="0"/>
                    <a:pt x="37" y="0"/>
                    <a:pt x="37" y="0"/>
                  </a:cubicBezTo>
                  <a:cubicBezTo>
                    <a:pt x="37" y="14"/>
                    <a:pt x="37" y="14"/>
                    <a:pt x="37" y="14"/>
                  </a:cubicBezTo>
                  <a:cubicBezTo>
                    <a:pt x="53" y="14"/>
                    <a:pt x="53" y="14"/>
                    <a:pt x="53" y="14"/>
                  </a:cubicBezTo>
                  <a:cubicBezTo>
                    <a:pt x="53" y="24"/>
                    <a:pt x="53" y="24"/>
                    <a:pt x="53" y="24"/>
                  </a:cubicBezTo>
                  <a:cubicBezTo>
                    <a:pt x="57" y="17"/>
                    <a:pt x="60" y="11"/>
                    <a:pt x="63" y="3"/>
                  </a:cubicBezTo>
                  <a:cubicBezTo>
                    <a:pt x="75" y="7"/>
                    <a:pt x="75" y="7"/>
                    <a:pt x="75" y="7"/>
                  </a:cubicBezTo>
                  <a:cubicBezTo>
                    <a:pt x="71" y="18"/>
                    <a:pt x="66" y="28"/>
                    <a:pt x="59" y="38"/>
                  </a:cubicBezTo>
                  <a:cubicBezTo>
                    <a:pt x="70" y="38"/>
                    <a:pt x="70" y="38"/>
                    <a:pt x="70" y="38"/>
                  </a:cubicBezTo>
                  <a:cubicBezTo>
                    <a:pt x="70" y="49"/>
                    <a:pt x="70" y="49"/>
                    <a:pt x="70" y="49"/>
                  </a:cubicBezTo>
                  <a:cubicBezTo>
                    <a:pt x="77" y="35"/>
                    <a:pt x="82" y="18"/>
                    <a:pt x="84" y="0"/>
                  </a:cubicBezTo>
                  <a:cubicBezTo>
                    <a:pt x="98" y="2"/>
                    <a:pt x="98" y="2"/>
                    <a:pt x="98" y="2"/>
                  </a:cubicBezTo>
                  <a:cubicBezTo>
                    <a:pt x="96" y="11"/>
                    <a:pt x="95" y="19"/>
                    <a:pt x="92" y="26"/>
                  </a:cubicBezTo>
                  <a:cubicBezTo>
                    <a:pt x="133" y="26"/>
                    <a:pt x="133" y="26"/>
                    <a:pt x="133" y="26"/>
                  </a:cubicBezTo>
                  <a:cubicBezTo>
                    <a:pt x="133" y="37"/>
                    <a:pt x="133" y="37"/>
                    <a:pt x="133" y="37"/>
                  </a:cubicBezTo>
                  <a:cubicBezTo>
                    <a:pt x="125" y="37"/>
                    <a:pt x="125" y="37"/>
                    <a:pt x="125" y="37"/>
                  </a:cubicBezTo>
                  <a:close/>
                  <a:moveTo>
                    <a:pt x="45" y="36"/>
                  </a:moveTo>
                  <a:cubicBezTo>
                    <a:pt x="48" y="33"/>
                    <a:pt x="50" y="28"/>
                    <a:pt x="53" y="24"/>
                  </a:cubicBezTo>
                  <a:cubicBezTo>
                    <a:pt x="38" y="24"/>
                    <a:pt x="38" y="24"/>
                    <a:pt x="38" y="24"/>
                  </a:cubicBezTo>
                  <a:cubicBezTo>
                    <a:pt x="38" y="36"/>
                    <a:pt x="38" y="36"/>
                    <a:pt x="38" y="36"/>
                  </a:cubicBezTo>
                  <a:lnTo>
                    <a:pt x="45" y="36"/>
                  </a:lnTo>
                  <a:close/>
                  <a:moveTo>
                    <a:pt x="63" y="60"/>
                  </a:moveTo>
                  <a:cubicBezTo>
                    <a:pt x="66" y="57"/>
                    <a:pt x="68" y="53"/>
                    <a:pt x="71" y="48"/>
                  </a:cubicBezTo>
                  <a:cubicBezTo>
                    <a:pt x="52" y="48"/>
                    <a:pt x="52" y="48"/>
                    <a:pt x="52" y="48"/>
                  </a:cubicBezTo>
                  <a:cubicBezTo>
                    <a:pt x="49" y="51"/>
                    <a:pt x="47" y="54"/>
                    <a:pt x="44" y="57"/>
                  </a:cubicBezTo>
                  <a:cubicBezTo>
                    <a:pt x="56" y="57"/>
                    <a:pt x="56" y="57"/>
                    <a:pt x="56" y="57"/>
                  </a:cubicBezTo>
                  <a:cubicBezTo>
                    <a:pt x="58" y="56"/>
                    <a:pt x="58" y="56"/>
                    <a:pt x="58" y="56"/>
                  </a:cubicBezTo>
                  <a:lnTo>
                    <a:pt x="63" y="60"/>
                  </a:lnTo>
                  <a:close/>
                  <a:moveTo>
                    <a:pt x="90" y="37"/>
                  </a:moveTo>
                  <a:cubicBezTo>
                    <a:pt x="92" y="52"/>
                    <a:pt x="96" y="65"/>
                    <a:pt x="101" y="78"/>
                  </a:cubicBezTo>
                  <a:cubicBezTo>
                    <a:pt x="106" y="66"/>
                    <a:pt x="109" y="53"/>
                    <a:pt x="111" y="37"/>
                  </a:cubicBez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4"/>
            <p:cNvSpPr>
              <a:spLocks noEditPoints="1"/>
            </p:cNvSpPr>
            <p:nvPr userDrawn="1"/>
          </p:nvSpPr>
          <p:spPr bwMode="auto">
            <a:xfrm>
              <a:off x="11906313" y="4691366"/>
              <a:ext cx="195263" cy="198438"/>
            </a:xfrm>
            <a:custGeom>
              <a:avLst/>
              <a:gdLst>
                <a:gd name="T0" fmla="*/ 119 w 131"/>
                <a:gd name="T1" fmla="*/ 19 h 132"/>
                <a:gd name="T2" fmla="*/ 82 w 131"/>
                <a:gd name="T3" fmla="*/ 49 h 132"/>
                <a:gd name="T4" fmla="*/ 131 w 131"/>
                <a:gd name="T5" fmla="*/ 56 h 132"/>
                <a:gd name="T6" fmla="*/ 123 w 131"/>
                <a:gd name="T7" fmla="*/ 68 h 132"/>
                <a:gd name="T8" fmla="*/ 65 w 131"/>
                <a:gd name="T9" fmla="*/ 56 h 132"/>
                <a:gd name="T10" fmla="*/ 5 w 131"/>
                <a:gd name="T11" fmla="*/ 70 h 132"/>
                <a:gd name="T12" fmla="*/ 0 w 131"/>
                <a:gd name="T13" fmla="*/ 58 h 132"/>
                <a:gd name="T14" fmla="*/ 50 w 131"/>
                <a:gd name="T15" fmla="*/ 49 h 132"/>
                <a:gd name="T16" fmla="*/ 31 w 131"/>
                <a:gd name="T17" fmla="*/ 34 h 132"/>
                <a:gd name="T18" fmla="*/ 13 w 131"/>
                <a:gd name="T19" fmla="*/ 46 h 132"/>
                <a:gd name="T20" fmla="*/ 5 w 131"/>
                <a:gd name="T21" fmla="*/ 36 h 132"/>
                <a:gd name="T22" fmla="*/ 47 w 131"/>
                <a:gd name="T23" fmla="*/ 0 h 132"/>
                <a:gd name="T24" fmla="*/ 60 w 131"/>
                <a:gd name="T25" fmla="*/ 2 h 132"/>
                <a:gd name="T26" fmla="*/ 52 w 131"/>
                <a:gd name="T27" fmla="*/ 14 h 132"/>
                <a:gd name="T28" fmla="*/ 108 w 131"/>
                <a:gd name="T29" fmla="*/ 14 h 132"/>
                <a:gd name="T30" fmla="*/ 111 w 131"/>
                <a:gd name="T31" fmla="*/ 14 h 132"/>
                <a:gd name="T32" fmla="*/ 119 w 131"/>
                <a:gd name="T33" fmla="*/ 19 h 132"/>
                <a:gd name="T34" fmla="*/ 119 w 131"/>
                <a:gd name="T35" fmla="*/ 79 h 132"/>
                <a:gd name="T36" fmla="*/ 118 w 131"/>
                <a:gd name="T37" fmla="*/ 85 h 132"/>
                <a:gd name="T38" fmla="*/ 106 w 131"/>
                <a:gd name="T39" fmla="*/ 126 h 132"/>
                <a:gd name="T40" fmla="*/ 93 w 131"/>
                <a:gd name="T41" fmla="*/ 130 h 132"/>
                <a:gd name="T42" fmla="*/ 71 w 131"/>
                <a:gd name="T43" fmla="*/ 130 h 132"/>
                <a:gd name="T44" fmla="*/ 66 w 131"/>
                <a:gd name="T45" fmla="*/ 118 h 132"/>
                <a:gd name="T46" fmla="*/ 89 w 131"/>
                <a:gd name="T47" fmla="*/ 120 h 132"/>
                <a:gd name="T48" fmla="*/ 95 w 131"/>
                <a:gd name="T49" fmla="*/ 118 h 132"/>
                <a:gd name="T50" fmla="*/ 104 w 131"/>
                <a:gd name="T51" fmla="*/ 91 h 132"/>
                <a:gd name="T52" fmla="*/ 63 w 131"/>
                <a:gd name="T53" fmla="*/ 91 h 132"/>
                <a:gd name="T54" fmla="*/ 9 w 131"/>
                <a:gd name="T55" fmla="*/ 132 h 132"/>
                <a:gd name="T56" fmla="*/ 1 w 131"/>
                <a:gd name="T57" fmla="*/ 121 h 132"/>
                <a:gd name="T58" fmla="*/ 48 w 131"/>
                <a:gd name="T59" fmla="*/ 91 h 132"/>
                <a:gd name="T60" fmla="*/ 11 w 131"/>
                <a:gd name="T61" fmla="*/ 91 h 132"/>
                <a:gd name="T62" fmla="*/ 11 w 131"/>
                <a:gd name="T63" fmla="*/ 79 h 132"/>
                <a:gd name="T64" fmla="*/ 53 w 131"/>
                <a:gd name="T65" fmla="*/ 79 h 132"/>
                <a:gd name="T66" fmla="*/ 55 w 131"/>
                <a:gd name="T67" fmla="*/ 66 h 132"/>
                <a:gd name="T68" fmla="*/ 69 w 131"/>
                <a:gd name="T69" fmla="*/ 67 h 132"/>
                <a:gd name="T70" fmla="*/ 66 w 131"/>
                <a:gd name="T71" fmla="*/ 80 h 132"/>
                <a:gd name="T72" fmla="*/ 119 w 131"/>
                <a:gd name="T73" fmla="*/ 79 h 132"/>
                <a:gd name="T74" fmla="*/ 40 w 131"/>
                <a:gd name="T75" fmla="*/ 27 h 132"/>
                <a:gd name="T76" fmla="*/ 65 w 131"/>
                <a:gd name="T77" fmla="*/ 44 h 132"/>
                <a:gd name="T78" fmla="*/ 97 w 131"/>
                <a:gd name="T79" fmla="*/ 25 h 132"/>
                <a:gd name="T80" fmla="*/ 42 w 131"/>
                <a:gd name="T81" fmla="*/ 25 h 132"/>
                <a:gd name="T82" fmla="*/ 40 w 131"/>
                <a:gd name="T83" fmla="*/ 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32">
                  <a:moveTo>
                    <a:pt x="119" y="19"/>
                  </a:moveTo>
                  <a:cubicBezTo>
                    <a:pt x="110" y="32"/>
                    <a:pt x="97" y="42"/>
                    <a:pt x="82" y="49"/>
                  </a:cubicBezTo>
                  <a:cubicBezTo>
                    <a:pt x="96" y="53"/>
                    <a:pt x="113" y="55"/>
                    <a:pt x="131" y="56"/>
                  </a:cubicBezTo>
                  <a:cubicBezTo>
                    <a:pt x="128" y="59"/>
                    <a:pt x="125" y="64"/>
                    <a:pt x="123" y="68"/>
                  </a:cubicBezTo>
                  <a:cubicBezTo>
                    <a:pt x="101" y="66"/>
                    <a:pt x="82" y="63"/>
                    <a:pt x="65" y="56"/>
                  </a:cubicBezTo>
                  <a:cubicBezTo>
                    <a:pt x="47" y="63"/>
                    <a:pt x="26" y="67"/>
                    <a:pt x="5" y="70"/>
                  </a:cubicBezTo>
                  <a:cubicBezTo>
                    <a:pt x="4" y="66"/>
                    <a:pt x="2" y="61"/>
                    <a:pt x="0" y="58"/>
                  </a:cubicBezTo>
                  <a:cubicBezTo>
                    <a:pt x="17" y="56"/>
                    <a:pt x="34" y="53"/>
                    <a:pt x="50" y="49"/>
                  </a:cubicBezTo>
                  <a:cubicBezTo>
                    <a:pt x="43" y="45"/>
                    <a:pt x="37" y="40"/>
                    <a:pt x="31" y="34"/>
                  </a:cubicBezTo>
                  <a:cubicBezTo>
                    <a:pt x="26" y="38"/>
                    <a:pt x="20" y="42"/>
                    <a:pt x="13" y="46"/>
                  </a:cubicBezTo>
                  <a:cubicBezTo>
                    <a:pt x="12" y="42"/>
                    <a:pt x="8" y="38"/>
                    <a:pt x="5" y="36"/>
                  </a:cubicBezTo>
                  <a:cubicBezTo>
                    <a:pt x="25" y="26"/>
                    <a:pt x="39" y="12"/>
                    <a:pt x="47" y="0"/>
                  </a:cubicBezTo>
                  <a:cubicBezTo>
                    <a:pt x="60" y="2"/>
                    <a:pt x="60" y="2"/>
                    <a:pt x="60" y="2"/>
                  </a:cubicBezTo>
                  <a:cubicBezTo>
                    <a:pt x="58" y="6"/>
                    <a:pt x="55" y="10"/>
                    <a:pt x="52" y="14"/>
                  </a:cubicBezTo>
                  <a:cubicBezTo>
                    <a:pt x="108" y="14"/>
                    <a:pt x="108" y="14"/>
                    <a:pt x="108" y="14"/>
                  </a:cubicBezTo>
                  <a:cubicBezTo>
                    <a:pt x="111" y="14"/>
                    <a:pt x="111" y="14"/>
                    <a:pt x="111" y="14"/>
                  </a:cubicBezTo>
                  <a:lnTo>
                    <a:pt x="119" y="19"/>
                  </a:lnTo>
                  <a:close/>
                  <a:moveTo>
                    <a:pt x="119" y="79"/>
                  </a:moveTo>
                  <a:cubicBezTo>
                    <a:pt x="119" y="79"/>
                    <a:pt x="118" y="83"/>
                    <a:pt x="118" y="85"/>
                  </a:cubicBezTo>
                  <a:cubicBezTo>
                    <a:pt x="115" y="110"/>
                    <a:pt x="111" y="121"/>
                    <a:pt x="106" y="126"/>
                  </a:cubicBezTo>
                  <a:cubicBezTo>
                    <a:pt x="103" y="129"/>
                    <a:pt x="99" y="130"/>
                    <a:pt x="93" y="130"/>
                  </a:cubicBezTo>
                  <a:cubicBezTo>
                    <a:pt x="88" y="131"/>
                    <a:pt x="79" y="131"/>
                    <a:pt x="71" y="130"/>
                  </a:cubicBezTo>
                  <a:cubicBezTo>
                    <a:pt x="71" y="126"/>
                    <a:pt x="69" y="122"/>
                    <a:pt x="66" y="118"/>
                  </a:cubicBezTo>
                  <a:cubicBezTo>
                    <a:pt x="75" y="119"/>
                    <a:pt x="85" y="120"/>
                    <a:pt x="89" y="120"/>
                  </a:cubicBezTo>
                  <a:cubicBezTo>
                    <a:pt x="92" y="120"/>
                    <a:pt x="94" y="120"/>
                    <a:pt x="95" y="118"/>
                  </a:cubicBezTo>
                  <a:cubicBezTo>
                    <a:pt x="99" y="116"/>
                    <a:pt x="101" y="107"/>
                    <a:pt x="104" y="91"/>
                  </a:cubicBezTo>
                  <a:cubicBezTo>
                    <a:pt x="63" y="91"/>
                    <a:pt x="63" y="91"/>
                    <a:pt x="63" y="91"/>
                  </a:cubicBezTo>
                  <a:cubicBezTo>
                    <a:pt x="53" y="113"/>
                    <a:pt x="36" y="125"/>
                    <a:pt x="9" y="132"/>
                  </a:cubicBezTo>
                  <a:cubicBezTo>
                    <a:pt x="8" y="129"/>
                    <a:pt x="4" y="123"/>
                    <a:pt x="1" y="121"/>
                  </a:cubicBezTo>
                  <a:cubicBezTo>
                    <a:pt x="25" y="116"/>
                    <a:pt x="40" y="107"/>
                    <a:pt x="48" y="91"/>
                  </a:cubicBezTo>
                  <a:cubicBezTo>
                    <a:pt x="11" y="91"/>
                    <a:pt x="11" y="91"/>
                    <a:pt x="11" y="91"/>
                  </a:cubicBezTo>
                  <a:cubicBezTo>
                    <a:pt x="11" y="79"/>
                    <a:pt x="11" y="79"/>
                    <a:pt x="11" y="79"/>
                  </a:cubicBezTo>
                  <a:cubicBezTo>
                    <a:pt x="53" y="79"/>
                    <a:pt x="53" y="79"/>
                    <a:pt x="53" y="79"/>
                  </a:cubicBezTo>
                  <a:cubicBezTo>
                    <a:pt x="54" y="75"/>
                    <a:pt x="55" y="71"/>
                    <a:pt x="55" y="66"/>
                  </a:cubicBezTo>
                  <a:cubicBezTo>
                    <a:pt x="69" y="67"/>
                    <a:pt x="69" y="67"/>
                    <a:pt x="69" y="67"/>
                  </a:cubicBezTo>
                  <a:cubicBezTo>
                    <a:pt x="68" y="72"/>
                    <a:pt x="67" y="76"/>
                    <a:pt x="66" y="80"/>
                  </a:cubicBezTo>
                  <a:cubicBezTo>
                    <a:pt x="119" y="79"/>
                    <a:pt x="119" y="79"/>
                    <a:pt x="119" y="79"/>
                  </a:cubicBezTo>
                  <a:close/>
                  <a:moveTo>
                    <a:pt x="40" y="27"/>
                  </a:moveTo>
                  <a:cubicBezTo>
                    <a:pt x="46" y="34"/>
                    <a:pt x="55" y="39"/>
                    <a:pt x="65" y="44"/>
                  </a:cubicBezTo>
                  <a:cubicBezTo>
                    <a:pt x="78" y="38"/>
                    <a:pt x="89" y="32"/>
                    <a:pt x="97" y="25"/>
                  </a:cubicBezTo>
                  <a:cubicBezTo>
                    <a:pt x="42" y="25"/>
                    <a:pt x="42" y="25"/>
                    <a:pt x="42" y="25"/>
                  </a:cubicBezTo>
                  <a:lnTo>
                    <a:pt x="4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5"/>
            <p:cNvSpPr>
              <a:spLocks noEditPoints="1"/>
            </p:cNvSpPr>
            <p:nvPr userDrawn="1"/>
          </p:nvSpPr>
          <p:spPr bwMode="auto">
            <a:xfrm>
              <a:off x="12117450" y="4691366"/>
              <a:ext cx="200025" cy="198438"/>
            </a:xfrm>
            <a:custGeom>
              <a:avLst/>
              <a:gdLst>
                <a:gd name="T0" fmla="*/ 70 w 134"/>
                <a:gd name="T1" fmla="*/ 24 h 132"/>
                <a:gd name="T2" fmla="*/ 51 w 134"/>
                <a:gd name="T3" fmla="*/ 93 h 132"/>
                <a:gd name="T4" fmla="*/ 107 w 134"/>
                <a:gd name="T5" fmla="*/ 114 h 132"/>
                <a:gd name="T6" fmla="*/ 134 w 134"/>
                <a:gd name="T7" fmla="*/ 114 h 132"/>
                <a:gd name="T8" fmla="*/ 129 w 134"/>
                <a:gd name="T9" fmla="*/ 128 h 132"/>
                <a:gd name="T10" fmla="*/ 107 w 134"/>
                <a:gd name="T11" fmla="*/ 128 h 132"/>
                <a:gd name="T12" fmla="*/ 44 w 134"/>
                <a:gd name="T13" fmla="*/ 105 h 132"/>
                <a:gd name="T14" fmla="*/ 11 w 134"/>
                <a:gd name="T15" fmla="*/ 132 h 132"/>
                <a:gd name="T16" fmla="*/ 0 w 134"/>
                <a:gd name="T17" fmla="*/ 122 h 132"/>
                <a:gd name="T18" fmla="*/ 35 w 134"/>
                <a:gd name="T19" fmla="*/ 93 h 132"/>
                <a:gd name="T20" fmla="*/ 22 w 134"/>
                <a:gd name="T21" fmla="*/ 63 h 132"/>
                <a:gd name="T22" fmla="*/ 13 w 134"/>
                <a:gd name="T23" fmla="*/ 78 h 132"/>
                <a:gd name="T24" fmla="*/ 3 w 134"/>
                <a:gd name="T25" fmla="*/ 70 h 132"/>
                <a:gd name="T26" fmla="*/ 26 w 134"/>
                <a:gd name="T27" fmla="*/ 0 h 132"/>
                <a:gd name="T28" fmla="*/ 40 w 134"/>
                <a:gd name="T29" fmla="*/ 4 h 132"/>
                <a:gd name="T30" fmla="*/ 36 w 134"/>
                <a:gd name="T31" fmla="*/ 23 h 132"/>
                <a:gd name="T32" fmla="*/ 59 w 134"/>
                <a:gd name="T33" fmla="*/ 23 h 132"/>
                <a:gd name="T34" fmla="*/ 61 w 134"/>
                <a:gd name="T35" fmla="*/ 22 h 132"/>
                <a:gd name="T36" fmla="*/ 70 w 134"/>
                <a:gd name="T37" fmla="*/ 24 h 132"/>
                <a:gd name="T38" fmla="*/ 33 w 134"/>
                <a:gd name="T39" fmla="*/ 34 h 132"/>
                <a:gd name="T40" fmla="*/ 29 w 134"/>
                <a:gd name="T41" fmla="*/ 46 h 132"/>
                <a:gd name="T42" fmla="*/ 42 w 134"/>
                <a:gd name="T43" fmla="*/ 80 h 132"/>
                <a:gd name="T44" fmla="*/ 55 w 134"/>
                <a:gd name="T45" fmla="*/ 34 h 132"/>
                <a:gd name="T46" fmla="*/ 33 w 134"/>
                <a:gd name="T47" fmla="*/ 34 h 132"/>
                <a:gd name="T48" fmla="*/ 96 w 134"/>
                <a:gd name="T49" fmla="*/ 105 h 132"/>
                <a:gd name="T50" fmla="*/ 81 w 134"/>
                <a:gd name="T51" fmla="*/ 105 h 132"/>
                <a:gd name="T52" fmla="*/ 81 w 134"/>
                <a:gd name="T53" fmla="*/ 0 h 132"/>
                <a:gd name="T54" fmla="*/ 96 w 134"/>
                <a:gd name="T55" fmla="*/ 0 h 132"/>
                <a:gd name="T56" fmla="*/ 96 w 134"/>
                <a:gd name="T57" fmla="*/ 36 h 132"/>
                <a:gd name="T58" fmla="*/ 100 w 134"/>
                <a:gd name="T59" fmla="*/ 34 h 132"/>
                <a:gd name="T60" fmla="*/ 130 w 134"/>
                <a:gd name="T61" fmla="*/ 72 h 132"/>
                <a:gd name="T62" fmla="*/ 118 w 134"/>
                <a:gd name="T63" fmla="*/ 79 h 132"/>
                <a:gd name="T64" fmla="*/ 96 w 134"/>
                <a:gd name="T65" fmla="*/ 48 h 132"/>
                <a:gd name="T66" fmla="*/ 96 w 134"/>
                <a:gd name="T67"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2">
                  <a:moveTo>
                    <a:pt x="70" y="24"/>
                  </a:moveTo>
                  <a:cubicBezTo>
                    <a:pt x="67" y="53"/>
                    <a:pt x="60" y="75"/>
                    <a:pt x="51" y="93"/>
                  </a:cubicBezTo>
                  <a:cubicBezTo>
                    <a:pt x="66" y="110"/>
                    <a:pt x="87" y="114"/>
                    <a:pt x="107" y="114"/>
                  </a:cubicBezTo>
                  <a:cubicBezTo>
                    <a:pt x="113" y="114"/>
                    <a:pt x="128" y="114"/>
                    <a:pt x="134" y="114"/>
                  </a:cubicBezTo>
                  <a:cubicBezTo>
                    <a:pt x="132" y="118"/>
                    <a:pt x="129" y="125"/>
                    <a:pt x="129" y="128"/>
                  </a:cubicBezTo>
                  <a:cubicBezTo>
                    <a:pt x="107" y="128"/>
                    <a:pt x="107" y="128"/>
                    <a:pt x="107" y="128"/>
                  </a:cubicBezTo>
                  <a:cubicBezTo>
                    <a:pt x="83" y="128"/>
                    <a:pt x="61" y="124"/>
                    <a:pt x="44" y="105"/>
                  </a:cubicBezTo>
                  <a:cubicBezTo>
                    <a:pt x="35" y="117"/>
                    <a:pt x="24" y="126"/>
                    <a:pt x="11" y="132"/>
                  </a:cubicBezTo>
                  <a:cubicBezTo>
                    <a:pt x="9" y="129"/>
                    <a:pt x="4" y="124"/>
                    <a:pt x="0" y="122"/>
                  </a:cubicBezTo>
                  <a:cubicBezTo>
                    <a:pt x="14" y="116"/>
                    <a:pt x="26" y="106"/>
                    <a:pt x="35" y="93"/>
                  </a:cubicBezTo>
                  <a:cubicBezTo>
                    <a:pt x="30" y="85"/>
                    <a:pt x="26" y="75"/>
                    <a:pt x="22" y="63"/>
                  </a:cubicBezTo>
                  <a:cubicBezTo>
                    <a:pt x="20" y="69"/>
                    <a:pt x="17" y="74"/>
                    <a:pt x="13" y="78"/>
                  </a:cubicBezTo>
                  <a:cubicBezTo>
                    <a:pt x="11" y="76"/>
                    <a:pt x="6" y="72"/>
                    <a:pt x="3" y="70"/>
                  </a:cubicBezTo>
                  <a:cubicBezTo>
                    <a:pt x="13" y="56"/>
                    <a:pt x="22" y="28"/>
                    <a:pt x="26" y="0"/>
                  </a:cubicBezTo>
                  <a:cubicBezTo>
                    <a:pt x="40" y="4"/>
                    <a:pt x="40" y="4"/>
                    <a:pt x="40" y="4"/>
                  </a:cubicBezTo>
                  <a:cubicBezTo>
                    <a:pt x="39" y="10"/>
                    <a:pt x="38" y="16"/>
                    <a:pt x="36" y="23"/>
                  </a:cubicBezTo>
                  <a:cubicBezTo>
                    <a:pt x="59" y="23"/>
                    <a:pt x="59" y="23"/>
                    <a:pt x="59" y="23"/>
                  </a:cubicBezTo>
                  <a:cubicBezTo>
                    <a:pt x="61" y="22"/>
                    <a:pt x="61" y="22"/>
                    <a:pt x="61" y="22"/>
                  </a:cubicBezTo>
                  <a:lnTo>
                    <a:pt x="70" y="24"/>
                  </a:lnTo>
                  <a:close/>
                  <a:moveTo>
                    <a:pt x="33" y="34"/>
                  </a:moveTo>
                  <a:cubicBezTo>
                    <a:pt x="31" y="38"/>
                    <a:pt x="30" y="42"/>
                    <a:pt x="29" y="46"/>
                  </a:cubicBezTo>
                  <a:cubicBezTo>
                    <a:pt x="33" y="60"/>
                    <a:pt x="37" y="71"/>
                    <a:pt x="42" y="80"/>
                  </a:cubicBezTo>
                  <a:cubicBezTo>
                    <a:pt x="48" y="68"/>
                    <a:pt x="52" y="52"/>
                    <a:pt x="55" y="34"/>
                  </a:cubicBezTo>
                  <a:lnTo>
                    <a:pt x="33" y="34"/>
                  </a:lnTo>
                  <a:close/>
                  <a:moveTo>
                    <a:pt x="96" y="105"/>
                  </a:moveTo>
                  <a:cubicBezTo>
                    <a:pt x="81" y="105"/>
                    <a:pt x="81" y="105"/>
                    <a:pt x="81" y="105"/>
                  </a:cubicBezTo>
                  <a:cubicBezTo>
                    <a:pt x="81" y="0"/>
                    <a:pt x="81" y="0"/>
                    <a:pt x="81" y="0"/>
                  </a:cubicBezTo>
                  <a:cubicBezTo>
                    <a:pt x="96" y="0"/>
                    <a:pt x="96" y="0"/>
                    <a:pt x="96" y="0"/>
                  </a:cubicBezTo>
                  <a:cubicBezTo>
                    <a:pt x="96" y="36"/>
                    <a:pt x="96" y="36"/>
                    <a:pt x="96" y="36"/>
                  </a:cubicBezTo>
                  <a:cubicBezTo>
                    <a:pt x="100" y="34"/>
                    <a:pt x="100" y="34"/>
                    <a:pt x="100" y="34"/>
                  </a:cubicBezTo>
                  <a:cubicBezTo>
                    <a:pt x="111" y="46"/>
                    <a:pt x="124" y="62"/>
                    <a:pt x="130" y="72"/>
                  </a:cubicBezTo>
                  <a:cubicBezTo>
                    <a:pt x="118" y="79"/>
                    <a:pt x="118" y="79"/>
                    <a:pt x="118" y="79"/>
                  </a:cubicBezTo>
                  <a:cubicBezTo>
                    <a:pt x="113" y="71"/>
                    <a:pt x="105" y="59"/>
                    <a:pt x="96" y="48"/>
                  </a:cubicBezTo>
                  <a:lnTo>
                    <a:pt x="96"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9049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7FAE3-B6A6-4F8C-A3EE-9B3A5A9AB4F0}" type="datetimeFigureOut">
              <a:rPr lang="zh-CN" altLang="en-US" smtClean="0"/>
              <a:t>2022/5/25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353800" y="6356349"/>
            <a:ext cx="412750" cy="365125"/>
          </a:xfrm>
          <a:prstGeom prst="rect">
            <a:avLst/>
          </a:prstGeom>
          <a:solidFill>
            <a:schemeClr val="tx1">
              <a:alpha val="10000"/>
            </a:schemeClr>
          </a:solidFill>
        </p:spPr>
        <p:txBody>
          <a:bodyPr vert="horz" lIns="91440" tIns="45720" rIns="91440" bIns="45720" rtlCol="0" anchor="ctr"/>
          <a:lstStyle>
            <a:lvl1pPr algn="ctr">
              <a:defRPr sz="1600">
                <a:solidFill>
                  <a:schemeClr val="bg1"/>
                </a:solidFill>
                <a:latin typeface="+mn-lt"/>
              </a:defRPr>
            </a:lvl1pPr>
          </a:lstStyle>
          <a:p>
            <a:fld id="{5B74D221-F78E-4CE2-B90E-39C483F4591B}" type="slidenum">
              <a:rPr lang="zh-CN" altLang="en-US" smtClean="0"/>
              <a:pPr/>
              <a:t>‹#›</a:t>
            </a:fld>
            <a:endParaRPr lang="zh-CN" altLang="en-US"/>
          </a:p>
        </p:txBody>
      </p:sp>
    </p:spTree>
    <p:extLst>
      <p:ext uri="{BB962C8B-B14F-4D97-AF65-F5344CB8AC3E}">
        <p14:creationId xmlns:p14="http://schemas.microsoft.com/office/powerpoint/2010/main" val="1996424423"/>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0" r:id="rId3"/>
    <p:sldLayoutId id="2147483650" r:id="rId4"/>
    <p:sldLayoutId id="2147483663" r:id="rId5"/>
    <p:sldLayoutId id="2147483664" r:id="rId6"/>
    <p:sldLayoutId id="214748366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综合设计</a:t>
            </a:r>
          </a:p>
        </p:txBody>
      </p:sp>
      <p:sp>
        <p:nvSpPr>
          <p:cNvPr id="3" name="副标题 2"/>
          <p:cNvSpPr>
            <a:spLocks noGrp="1"/>
          </p:cNvSpPr>
          <p:nvPr>
            <p:ph type="subTitle" idx="1"/>
          </p:nvPr>
        </p:nvSpPr>
        <p:spPr>
          <a:xfrm>
            <a:off x="1146088" y="2917159"/>
            <a:ext cx="7934411" cy="490619"/>
          </a:xfrm>
        </p:spPr>
        <p:txBody>
          <a:bodyPr/>
          <a:lstStyle/>
          <a:p>
            <a:r>
              <a:rPr lang="zh-CN" altLang="en-US" dirty="0">
                <a:latin typeface="楷体" panose="02010609060101010101" pitchFamily="49" charset="-122"/>
                <a:ea typeface="楷体" panose="02010609060101010101" pitchFamily="49" charset="-122"/>
              </a:rPr>
              <a:t>徐奥 谭骏飞</a:t>
            </a:r>
          </a:p>
        </p:txBody>
      </p:sp>
    </p:spTree>
    <p:extLst>
      <p:ext uri="{BB962C8B-B14F-4D97-AF65-F5344CB8AC3E}">
        <p14:creationId xmlns:p14="http://schemas.microsoft.com/office/powerpoint/2010/main" val="2940394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pPr/>
              <a:t>10</a:t>
            </a:fld>
            <a:endParaRPr lang="zh-CN" altLang="en-US" dirty="0"/>
          </a:p>
        </p:txBody>
      </p:sp>
      <p:sp>
        <p:nvSpPr>
          <p:cNvPr id="6" name="标题 5"/>
          <p:cNvSpPr>
            <a:spLocks noGrp="1"/>
          </p:cNvSpPr>
          <p:nvPr>
            <p:ph type="title"/>
          </p:nvPr>
        </p:nvSpPr>
        <p:spPr/>
        <p:txBody>
          <a:bodyPr/>
          <a:lstStyle/>
          <a:p>
            <a:r>
              <a:rPr lang="en-US" altLang="zh-CN" dirty="0"/>
              <a:t>Cache </a:t>
            </a:r>
            <a:r>
              <a:rPr lang="zh-CN" altLang="en-US" dirty="0"/>
              <a:t>原理</a:t>
            </a:r>
          </a:p>
        </p:txBody>
      </p:sp>
      <p:pic>
        <p:nvPicPr>
          <p:cNvPr id="11" name="内容占位符 10">
            <a:extLst>
              <a:ext uri="{FF2B5EF4-FFF2-40B4-BE49-F238E27FC236}">
                <a16:creationId xmlns:a16="http://schemas.microsoft.com/office/drawing/2014/main" id="{21423460-F907-4066-A47B-5CD77F448D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6719" y="1173855"/>
            <a:ext cx="8322892" cy="4845945"/>
          </a:xfrm>
        </p:spPr>
      </p:pic>
    </p:spTree>
    <p:extLst>
      <p:ext uri="{BB962C8B-B14F-4D97-AF65-F5344CB8AC3E}">
        <p14:creationId xmlns:p14="http://schemas.microsoft.com/office/powerpoint/2010/main" val="468078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pPr/>
              <a:t>11</a:t>
            </a:fld>
            <a:endParaRPr lang="zh-CN" altLang="en-US" dirty="0"/>
          </a:p>
        </p:txBody>
      </p:sp>
      <p:sp>
        <p:nvSpPr>
          <p:cNvPr id="6" name="标题 5"/>
          <p:cNvSpPr>
            <a:spLocks noGrp="1"/>
          </p:cNvSpPr>
          <p:nvPr>
            <p:ph type="title"/>
          </p:nvPr>
        </p:nvSpPr>
        <p:spPr/>
        <p:txBody>
          <a:bodyPr/>
          <a:lstStyle/>
          <a:p>
            <a:r>
              <a:rPr lang="en-US" altLang="zh-CN" dirty="0"/>
              <a:t>L1 </a:t>
            </a:r>
            <a:r>
              <a:rPr lang="zh-CN" altLang="en-US" dirty="0"/>
              <a:t>指令 </a:t>
            </a:r>
            <a:r>
              <a:rPr lang="en-US" altLang="zh-CN" dirty="0"/>
              <a:t>Cache  </a:t>
            </a:r>
            <a:r>
              <a:rPr lang="zh-CN" altLang="en-US" dirty="0"/>
              <a:t>与 数据 </a:t>
            </a:r>
            <a:r>
              <a:rPr lang="en-US" altLang="zh-CN" dirty="0"/>
              <a:t>Cache </a:t>
            </a:r>
            <a:r>
              <a:rPr lang="zh-CN" altLang="en-US" dirty="0"/>
              <a:t>的实现</a:t>
            </a:r>
          </a:p>
        </p:txBody>
      </p:sp>
      <p:sp>
        <p:nvSpPr>
          <p:cNvPr id="7" name="内容占位符 6"/>
          <p:cNvSpPr>
            <a:spLocks noGrp="1"/>
          </p:cNvSpPr>
          <p:nvPr>
            <p:ph idx="1"/>
          </p:nvPr>
        </p:nvSpPr>
        <p:spPr>
          <a:xfrm>
            <a:off x="970168" y="1543990"/>
            <a:ext cx="10546192" cy="4363097"/>
          </a:xfrm>
        </p:spPr>
        <p:txBody>
          <a:bodyPr/>
          <a:lstStyle/>
          <a:p>
            <a:pPr marL="0" indent="0">
              <a:buNone/>
            </a:pPr>
            <a:r>
              <a:rPr lang="en-US" altLang="zh-CN" dirty="0">
                <a:latin typeface="华光楷体_CNKI" panose="02000500000000000000" pitchFamily="2" charset="-122"/>
                <a:ea typeface="华光楷体_CNKI" panose="02000500000000000000" pitchFamily="2" charset="-122"/>
              </a:rPr>
              <a:t>	</a:t>
            </a:r>
            <a:r>
              <a:rPr lang="en-US" altLang="zh-CN" sz="2400" dirty="0">
                <a:latin typeface="楷体" panose="02010609060101010101" pitchFamily="49" charset="-122"/>
                <a:ea typeface="楷体" panose="02010609060101010101" pitchFamily="49" charset="-122"/>
              </a:rPr>
              <a:t>L1 Cache </a:t>
            </a:r>
            <a:r>
              <a:rPr lang="zh-CN" altLang="en-US" sz="2400" dirty="0">
                <a:latin typeface="楷体" panose="02010609060101010101" pitchFamily="49" charset="-122"/>
                <a:ea typeface="楷体" panose="02010609060101010101" pitchFamily="49" charset="-122"/>
              </a:rPr>
              <a:t>采用组相联结构，分 </a:t>
            </a:r>
            <a:r>
              <a:rPr lang="en-US" altLang="zh-CN" sz="2400" dirty="0">
                <a:latin typeface="楷体" panose="02010609060101010101" pitchFamily="49" charset="-122"/>
                <a:ea typeface="楷体" panose="02010609060101010101" pitchFamily="49" charset="-122"/>
              </a:rPr>
              <a:t>8 </a:t>
            </a:r>
            <a:r>
              <a:rPr lang="zh-CN" altLang="en-US" sz="2400" dirty="0">
                <a:latin typeface="楷体" panose="02010609060101010101" pitchFamily="49" charset="-122"/>
                <a:ea typeface="楷体" panose="02010609060101010101" pitchFamily="49" charset="-122"/>
              </a:rPr>
              <a:t>组，每组 </a:t>
            </a:r>
            <a:r>
              <a:rPr lang="en-US" altLang="zh-CN" sz="2400" dirty="0">
                <a:latin typeface="楷体" panose="02010609060101010101" pitchFamily="49" charset="-122"/>
                <a:ea typeface="楷体" panose="02010609060101010101" pitchFamily="49" charset="-122"/>
              </a:rPr>
              <a:t>2 </a:t>
            </a:r>
            <a:r>
              <a:rPr lang="zh-CN" altLang="en-US" sz="2400" dirty="0">
                <a:latin typeface="楷体" panose="02010609060101010101" pitchFamily="49" charset="-122"/>
                <a:ea typeface="楷体" panose="02010609060101010101" pitchFamily="49" charset="-122"/>
              </a:rPr>
              <a:t>块，块替换策略采用 </a:t>
            </a:r>
            <a:r>
              <a:rPr lang="en-US" altLang="zh-CN" sz="2400" dirty="0">
                <a:latin typeface="楷体" panose="02010609060101010101" pitchFamily="49" charset="-122"/>
                <a:ea typeface="楷体" panose="02010609060101010101" pitchFamily="49" charset="-122"/>
              </a:rPr>
              <a:t>LRU </a:t>
            </a:r>
            <a:r>
              <a:rPr lang="zh-CN" altLang="en-US" sz="2400" dirty="0">
                <a:latin typeface="楷体" panose="02010609060101010101" pitchFamily="49" charset="-122"/>
                <a:ea typeface="楷体" panose="02010609060101010101" pitchFamily="49" charset="-122"/>
              </a:rPr>
              <a:t>替换策略，写策略采用写穿透策略。</a:t>
            </a:r>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a:p>
            <a:pPr marL="0" indent="0">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下图为 </a:t>
            </a:r>
            <a:r>
              <a:rPr lang="en-US" altLang="zh-CN" sz="2400" dirty="0">
                <a:latin typeface="楷体" panose="02010609060101010101" pitchFamily="49" charset="-122"/>
                <a:ea typeface="楷体" panose="02010609060101010101" pitchFamily="49" charset="-122"/>
              </a:rPr>
              <a:t>16 </a:t>
            </a:r>
            <a:r>
              <a:rPr lang="zh-CN" altLang="en-US" sz="2400" dirty="0">
                <a:latin typeface="楷体" panose="02010609060101010101" pitchFamily="49" charset="-122"/>
                <a:ea typeface="楷体" panose="02010609060101010101" pitchFamily="49" charset="-122"/>
              </a:rPr>
              <a:t>个数冒泡排序的部分仿真结果，可见指令 </a:t>
            </a:r>
            <a:r>
              <a:rPr lang="en-US" altLang="zh-CN" sz="2400" dirty="0">
                <a:latin typeface="楷体" panose="02010609060101010101" pitchFamily="49" charset="-122"/>
                <a:ea typeface="楷体" panose="02010609060101010101" pitchFamily="49" charset="-122"/>
              </a:rPr>
              <a:t>Cache </a:t>
            </a:r>
            <a:r>
              <a:rPr lang="zh-CN" altLang="en-US" sz="2400" dirty="0">
                <a:latin typeface="楷体" panose="02010609060101010101" pitchFamily="49" charset="-122"/>
                <a:ea typeface="楷体" panose="02010609060101010101" pitchFamily="49" charset="-122"/>
              </a:rPr>
              <a:t>和数据 </a:t>
            </a:r>
            <a:r>
              <a:rPr lang="en-US" altLang="zh-CN" sz="2400" dirty="0">
                <a:latin typeface="楷体" panose="02010609060101010101" pitchFamily="49" charset="-122"/>
                <a:ea typeface="楷体" panose="02010609060101010101" pitchFamily="49" charset="-122"/>
              </a:rPr>
              <a:t>Cache </a:t>
            </a:r>
            <a:r>
              <a:rPr lang="zh-CN" altLang="en-US" sz="2400" dirty="0">
                <a:latin typeface="楷体" panose="02010609060101010101" pitchFamily="49" charset="-122"/>
                <a:ea typeface="楷体" panose="02010609060101010101" pitchFamily="49" charset="-122"/>
              </a:rPr>
              <a:t>的命中率都随着程序的运行逐渐升高，且命中率最后能到达较高的水平。</a:t>
            </a:r>
            <a:endParaRPr lang="en-US" altLang="zh-CN" sz="2400" dirty="0">
              <a:latin typeface="楷体" panose="02010609060101010101" pitchFamily="49" charset="-122"/>
              <a:ea typeface="楷体" panose="02010609060101010101" pitchFamily="49" charset="-122"/>
            </a:endParaRPr>
          </a:p>
          <a:p>
            <a:pPr marL="0" indent="0">
              <a:buNone/>
            </a:pPr>
            <a:endParaRPr lang="zh-CN" altLang="en-US" dirty="0">
              <a:latin typeface="华光楷体_CNKI" panose="02000500000000000000" pitchFamily="2" charset="-122"/>
              <a:ea typeface="华光楷体_CNKI" panose="02000500000000000000" pitchFamily="2" charset="-122"/>
            </a:endParaRPr>
          </a:p>
        </p:txBody>
      </p:sp>
      <p:pic>
        <p:nvPicPr>
          <p:cNvPr id="8" name="图片 7">
            <a:extLst>
              <a:ext uri="{FF2B5EF4-FFF2-40B4-BE49-F238E27FC236}">
                <a16:creationId xmlns:a16="http://schemas.microsoft.com/office/drawing/2014/main" id="{4D5757A9-206A-47AB-962A-6D1583873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482" y="4237685"/>
            <a:ext cx="10463878" cy="1076325"/>
          </a:xfrm>
          <a:prstGeom prst="rect">
            <a:avLst/>
          </a:prstGeom>
        </p:spPr>
      </p:pic>
    </p:spTree>
    <p:extLst>
      <p:ext uri="{BB962C8B-B14F-4D97-AF65-F5344CB8AC3E}">
        <p14:creationId xmlns:p14="http://schemas.microsoft.com/office/powerpoint/2010/main" val="612878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动态分支预测</a:t>
            </a:r>
          </a:p>
        </p:txBody>
      </p:sp>
      <p:sp>
        <p:nvSpPr>
          <p:cNvPr id="3" name="副标题 2"/>
          <p:cNvSpPr>
            <a:spLocks noGrp="1"/>
          </p:cNvSpPr>
          <p:nvPr>
            <p:ph type="subTitle" idx="1"/>
          </p:nvPr>
        </p:nvSpPr>
        <p:spPr/>
        <p:txBody>
          <a:bodyPr>
            <a:normAutofit/>
          </a:bodyPr>
          <a:lstStyle/>
          <a:p>
            <a:endParaRPr lang="zh-CN" altLang="en-US" sz="2000" b="1" dirty="0"/>
          </a:p>
        </p:txBody>
      </p:sp>
      <p:sp>
        <p:nvSpPr>
          <p:cNvPr id="4" name="文本占位符 3"/>
          <p:cNvSpPr>
            <a:spLocks noGrp="1"/>
          </p:cNvSpPr>
          <p:nvPr>
            <p:ph type="body" sz="quarter" idx="10"/>
          </p:nvPr>
        </p:nvSpPr>
        <p:spPr/>
        <p:txBody>
          <a:bodyPr/>
          <a:lstStyle/>
          <a:p>
            <a:r>
              <a:rPr lang="en-US" altLang="zh-CN" dirty="0"/>
              <a:t>04</a:t>
            </a:r>
            <a:endParaRPr lang="zh-CN" altLang="en-US" dirty="0"/>
          </a:p>
        </p:txBody>
      </p:sp>
    </p:spTree>
    <p:extLst>
      <p:ext uri="{BB962C8B-B14F-4D97-AF65-F5344CB8AC3E}">
        <p14:creationId xmlns:p14="http://schemas.microsoft.com/office/powerpoint/2010/main" val="226502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pPr/>
              <a:t>13</a:t>
            </a:fld>
            <a:endParaRPr lang="zh-CN" altLang="en-US" dirty="0"/>
          </a:p>
        </p:txBody>
      </p:sp>
      <p:sp>
        <p:nvSpPr>
          <p:cNvPr id="6" name="标题 5"/>
          <p:cNvSpPr>
            <a:spLocks noGrp="1"/>
          </p:cNvSpPr>
          <p:nvPr>
            <p:ph type="title"/>
          </p:nvPr>
        </p:nvSpPr>
        <p:spPr/>
        <p:txBody>
          <a:bodyPr/>
          <a:lstStyle/>
          <a:p>
            <a:r>
              <a:rPr lang="zh-CN" altLang="en-US" dirty="0"/>
              <a:t>动态分支预测</a:t>
            </a:r>
          </a:p>
        </p:txBody>
      </p:sp>
      <p:sp>
        <p:nvSpPr>
          <p:cNvPr id="7" name="内容占位符 6"/>
          <p:cNvSpPr>
            <a:spLocks noGrp="1"/>
          </p:cNvSpPr>
          <p:nvPr>
            <p:ph idx="1"/>
          </p:nvPr>
        </p:nvSpPr>
        <p:spPr>
          <a:xfrm>
            <a:off x="843071" y="1537301"/>
            <a:ext cx="10546192" cy="4544072"/>
          </a:xfrm>
        </p:spPr>
        <p:txBody>
          <a:bodyPr>
            <a:normAutofit/>
          </a:bodyPr>
          <a:lstStyle/>
          <a:p>
            <a:pPr marL="0" indent="0">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使用一定大小的缓冲区来暂存分支指令，并记录这些分支指令前一次分支是否生效。下一次取到这些分支指令时，根据其历史跳转结果来确定下一条指令是取自分支生效后的 </a:t>
            </a:r>
            <a:r>
              <a:rPr lang="en-US" altLang="zh-CN" sz="2400" dirty="0">
                <a:latin typeface="楷体" panose="02010609060101010101" pitchFamily="49" charset="-122"/>
                <a:ea typeface="楷体" panose="02010609060101010101" pitchFamily="49" charset="-122"/>
              </a:rPr>
              <a:t>PC </a:t>
            </a:r>
            <a:r>
              <a:rPr lang="zh-CN" altLang="en-US" sz="2400" dirty="0">
                <a:latin typeface="楷体" panose="02010609060101010101" pitchFamily="49" charset="-122"/>
                <a:ea typeface="楷体" panose="02010609060101010101" pitchFamily="49" charset="-122"/>
              </a:rPr>
              <a:t>还是顺序执行的 </a:t>
            </a:r>
            <a:r>
              <a:rPr lang="en-US" altLang="zh-CN" sz="2400" dirty="0">
                <a:latin typeface="楷体" panose="02010609060101010101" pitchFamily="49" charset="-122"/>
                <a:ea typeface="楷体" panose="02010609060101010101" pitchFamily="49" charset="-122"/>
              </a:rPr>
              <a:t>PC</a:t>
            </a:r>
            <a:r>
              <a:rPr lang="zh-CN" altLang="en-US" sz="2400" dirty="0">
                <a:latin typeface="楷体" panose="02010609060101010101" pitchFamily="49" charset="-122"/>
                <a:ea typeface="楷体" panose="02010609060101010101" pitchFamily="49" charset="-122"/>
              </a:rPr>
              <a:t>。这种方式在处理循环与跳转链接指令时可以有效减少流水线因为控制相关而产生的停顿。</a:t>
            </a:r>
            <a:endParaRPr lang="en-US" altLang="zh-CN" sz="2400" dirty="0">
              <a:latin typeface="楷体" panose="02010609060101010101" pitchFamily="49" charset="-122"/>
              <a:ea typeface="楷体" panose="02010609060101010101" pitchFamily="49" charset="-122"/>
            </a:endParaRPr>
          </a:p>
          <a:p>
            <a:pPr marL="0" indent="0">
              <a:buNone/>
            </a:pPr>
            <a:r>
              <a:rPr lang="en-US" altLang="zh-CN" sz="2400" dirty="0">
                <a:latin typeface="楷体" panose="02010609060101010101" pitchFamily="49" charset="-122"/>
                <a:ea typeface="楷体" panose="02010609060101010101" pitchFamily="49" charset="-122"/>
              </a:rPr>
              <a:t>	</a:t>
            </a:r>
          </a:p>
          <a:p>
            <a:pPr marL="0" indent="0">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排序程序的部分仿真结果如下，动态分支预测的预测失败率较低，有效提升了 </a:t>
            </a:r>
            <a:r>
              <a:rPr lang="en-US" altLang="zh-CN" sz="2400" dirty="0">
                <a:latin typeface="楷体" panose="02010609060101010101" pitchFamily="49" charset="-122"/>
                <a:ea typeface="楷体" panose="02010609060101010101" pitchFamily="49" charset="-122"/>
              </a:rPr>
              <a:t>CPU </a:t>
            </a:r>
            <a:r>
              <a:rPr lang="zh-CN" altLang="en-US" sz="2400" dirty="0">
                <a:latin typeface="楷体" panose="02010609060101010101" pitchFamily="49" charset="-122"/>
                <a:ea typeface="楷体" panose="02010609060101010101" pitchFamily="49" charset="-122"/>
              </a:rPr>
              <a:t>的效率。</a:t>
            </a:r>
            <a:endParaRPr lang="en-US" altLang="zh-CN" sz="2400" dirty="0">
              <a:latin typeface="楷体" panose="02010609060101010101" pitchFamily="49" charset="-122"/>
              <a:ea typeface="楷体" panose="02010609060101010101" pitchFamily="49" charset="-122"/>
            </a:endParaRPr>
          </a:p>
          <a:p>
            <a:pPr marL="0" indent="0">
              <a:buNone/>
            </a:pPr>
            <a:endParaRPr lang="zh-CN" altLang="en-US" sz="2400" dirty="0">
              <a:latin typeface="楷体" panose="02010609060101010101" pitchFamily="49" charset="-122"/>
              <a:ea typeface="楷体" panose="02010609060101010101" pitchFamily="49" charset="-122"/>
            </a:endParaRPr>
          </a:p>
        </p:txBody>
      </p:sp>
      <p:pic>
        <p:nvPicPr>
          <p:cNvPr id="3" name="图片 2">
            <a:extLst>
              <a:ext uri="{FF2B5EF4-FFF2-40B4-BE49-F238E27FC236}">
                <a16:creationId xmlns:a16="http://schemas.microsoft.com/office/drawing/2014/main" id="{BB411E22-1E48-46E0-9F59-25B83CC33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130" y="4635489"/>
            <a:ext cx="10301133" cy="460386"/>
          </a:xfrm>
          <a:prstGeom prst="rect">
            <a:avLst/>
          </a:prstGeom>
        </p:spPr>
      </p:pic>
    </p:spTree>
    <p:extLst>
      <p:ext uri="{BB962C8B-B14F-4D97-AF65-F5344CB8AC3E}">
        <p14:creationId xmlns:p14="http://schemas.microsoft.com/office/powerpoint/2010/main" val="17604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a:t>谢谢！</a:t>
            </a:r>
          </a:p>
        </p:txBody>
      </p:sp>
      <p:sp>
        <p:nvSpPr>
          <p:cNvPr id="4" name="副标题 2">
            <a:extLst>
              <a:ext uri="{FF2B5EF4-FFF2-40B4-BE49-F238E27FC236}">
                <a16:creationId xmlns:a16="http://schemas.microsoft.com/office/drawing/2014/main" id="{42705207-3FB8-4058-A4EB-6C2005AA98E4}"/>
              </a:ext>
            </a:extLst>
          </p:cNvPr>
          <p:cNvSpPr>
            <a:spLocks noGrp="1"/>
          </p:cNvSpPr>
          <p:nvPr>
            <p:ph type="subTitle" idx="1"/>
          </p:nvPr>
        </p:nvSpPr>
        <p:spPr>
          <a:xfrm>
            <a:off x="1863639" y="3019082"/>
            <a:ext cx="7726680" cy="409918"/>
          </a:xfrm>
        </p:spPr>
        <p:txBody>
          <a:bodyPr>
            <a:normAutofit/>
          </a:bodyPr>
          <a:lstStyle/>
          <a:p>
            <a:r>
              <a:rPr lang="en-US" altLang="zh-CN" sz="2000" b="1" dirty="0"/>
              <a:t>Q &amp; A</a:t>
            </a:r>
            <a:endParaRPr lang="zh-CN" altLang="en-US" sz="2000" b="1" dirty="0"/>
          </a:p>
        </p:txBody>
      </p:sp>
    </p:spTree>
    <p:extLst>
      <p:ext uri="{BB962C8B-B14F-4D97-AF65-F5344CB8AC3E}">
        <p14:creationId xmlns:p14="http://schemas.microsoft.com/office/powerpoint/2010/main" val="24126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066006" y="2225811"/>
            <a:ext cx="8637975" cy="3415857"/>
          </a:xfrm>
        </p:spPr>
        <p:txBody>
          <a:bodyPr>
            <a:normAutofit/>
          </a:bodyPr>
          <a:lstStyle/>
          <a:p>
            <a:r>
              <a:rPr lang="zh-CN" altLang="en-US" dirty="0">
                <a:latin typeface="Calibri" panose="020F0502020204030204" pitchFamily="34" charset="0"/>
                <a:ea typeface="楷体" panose="02010609060101010101" pitchFamily="49" charset="-122"/>
                <a:cs typeface="Calibri" panose="020F0502020204030204" pitchFamily="34" charset="0"/>
              </a:rPr>
              <a:t>支持键盘输入调试指令</a:t>
            </a:r>
            <a:endParaRPr lang="en-US" altLang="zh-CN" dirty="0">
              <a:latin typeface="Calibri" panose="020F0502020204030204" pitchFamily="34" charset="0"/>
              <a:ea typeface="楷体" panose="02010609060101010101" pitchFamily="49" charset="-122"/>
              <a:cs typeface="Calibri" panose="020F0502020204030204" pitchFamily="34" charset="0"/>
            </a:endParaRPr>
          </a:p>
          <a:p>
            <a:r>
              <a:rPr lang="zh-CN" altLang="en-US" dirty="0">
                <a:latin typeface="Calibri" panose="020F0502020204030204" pitchFamily="34" charset="0"/>
                <a:ea typeface="楷体" panose="02010609060101010101" pitchFamily="49" charset="-122"/>
                <a:cs typeface="Calibri" panose="020F0502020204030204" pitchFamily="34" charset="0"/>
              </a:rPr>
              <a:t>扩展指令</a:t>
            </a:r>
            <a:endParaRPr lang="en-US" altLang="zh-CN" dirty="0">
              <a:latin typeface="Calibri" panose="020F0502020204030204" pitchFamily="34" charset="0"/>
              <a:ea typeface="楷体" panose="02010609060101010101" pitchFamily="49" charset="-122"/>
              <a:cs typeface="Calibri" panose="020F0502020204030204" pitchFamily="34" charset="0"/>
            </a:endParaRPr>
          </a:p>
          <a:p>
            <a:r>
              <a:rPr lang="en-US" altLang="zh-CN" dirty="0">
                <a:latin typeface="Calibri" panose="020F0502020204030204" pitchFamily="34" charset="0"/>
                <a:ea typeface="楷体" panose="02010609060101010101" pitchFamily="49" charset="-122"/>
                <a:cs typeface="Calibri" panose="020F0502020204030204" pitchFamily="34" charset="0"/>
              </a:rPr>
              <a:t>Cache</a:t>
            </a:r>
          </a:p>
          <a:p>
            <a:r>
              <a:rPr lang="zh-CN" altLang="en-US" dirty="0">
                <a:latin typeface="Calibri" panose="020F0502020204030204" pitchFamily="34" charset="0"/>
                <a:ea typeface="楷体" panose="02010609060101010101" pitchFamily="49" charset="-122"/>
                <a:cs typeface="Calibri" panose="020F0502020204030204" pitchFamily="34" charset="0"/>
              </a:rPr>
              <a:t>动态分支预测</a:t>
            </a:r>
            <a:endParaRPr lang="zh-CN" altLang="en-US" dirty="0"/>
          </a:p>
        </p:txBody>
      </p:sp>
      <p:sp>
        <p:nvSpPr>
          <p:cNvPr id="3" name="标题 2"/>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目录</a:t>
            </a:r>
          </a:p>
        </p:txBody>
      </p:sp>
    </p:spTree>
    <p:extLst>
      <p:ext uri="{BB962C8B-B14F-4D97-AF65-F5344CB8AC3E}">
        <p14:creationId xmlns:p14="http://schemas.microsoft.com/office/powerpoint/2010/main" val="418529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Calibri" panose="020F0502020204030204" pitchFamily="34" charset="0"/>
                <a:cs typeface="Calibri" panose="020F0502020204030204" pitchFamily="34" charset="0"/>
              </a:rPr>
              <a:t>支持键盘输入调试指令</a:t>
            </a:r>
          </a:p>
        </p:txBody>
      </p:sp>
      <p:sp>
        <p:nvSpPr>
          <p:cNvPr id="3" name="副标题 2"/>
          <p:cNvSpPr>
            <a:spLocks noGrp="1"/>
          </p:cNvSpPr>
          <p:nvPr>
            <p:ph type="subTitle" idx="1"/>
          </p:nvPr>
        </p:nvSpPr>
        <p:spPr/>
        <p:txBody>
          <a:bodyPr>
            <a:normAutofit/>
          </a:bodyPr>
          <a:lstStyle/>
          <a:p>
            <a:r>
              <a:rPr lang="en-US" altLang="zh-CN" sz="2000" b="1" dirty="0"/>
              <a:t>step </a:t>
            </a:r>
            <a:r>
              <a:rPr lang="en-US" altLang="zh-CN" sz="2000" b="1" dirty="0" err="1"/>
              <a:t>cont</a:t>
            </a:r>
            <a:r>
              <a:rPr lang="en-US" altLang="zh-CN" sz="2000" b="1" dirty="0"/>
              <a:t> </a:t>
            </a:r>
            <a:r>
              <a:rPr lang="en-US" altLang="zh-CN" sz="2000" b="1" dirty="0" err="1"/>
              <a:t>chek</a:t>
            </a:r>
            <a:r>
              <a:rPr lang="en-US" altLang="zh-CN" sz="2000" b="1" dirty="0"/>
              <a:t> data</a:t>
            </a:r>
            <a:endParaRPr lang="zh-CN" altLang="en-US" sz="2000" b="1" dirty="0"/>
          </a:p>
        </p:txBody>
      </p:sp>
      <p:sp>
        <p:nvSpPr>
          <p:cNvPr id="4" name="文本占位符 3"/>
          <p:cNvSpPr>
            <a:spLocks noGrp="1"/>
          </p:cNvSpPr>
          <p:nvPr>
            <p:ph type="body" sz="quarter" idx="10"/>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422009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pPr/>
              <a:t>4</a:t>
            </a:fld>
            <a:endParaRPr lang="zh-CN" altLang="en-US" dirty="0"/>
          </a:p>
        </p:txBody>
      </p:sp>
      <p:sp>
        <p:nvSpPr>
          <p:cNvPr id="6" name="标题 5"/>
          <p:cNvSpPr>
            <a:spLocks noGrp="1"/>
          </p:cNvSpPr>
          <p:nvPr>
            <p:ph type="title"/>
          </p:nvPr>
        </p:nvSpPr>
        <p:spPr/>
        <p:txBody>
          <a:bodyPr/>
          <a:lstStyle/>
          <a:p>
            <a:r>
              <a:rPr lang="en-US" altLang="zh-CN" dirty="0"/>
              <a:t>PS2</a:t>
            </a:r>
            <a:r>
              <a:rPr lang="zh-CN" altLang="en-US" dirty="0"/>
              <a:t>接口协议</a:t>
            </a:r>
          </a:p>
        </p:txBody>
      </p:sp>
      <p:sp>
        <p:nvSpPr>
          <p:cNvPr id="7" name="内容占位符 6"/>
          <p:cNvSpPr>
            <a:spLocks noGrp="1"/>
          </p:cNvSpPr>
          <p:nvPr>
            <p:ph idx="1"/>
          </p:nvPr>
        </p:nvSpPr>
        <p:spPr/>
        <p:txBody>
          <a:bodyPr/>
          <a:lstStyle/>
          <a:p>
            <a:pPr marL="0" indent="0">
              <a:buNone/>
            </a:pPr>
            <a:r>
              <a:rPr lang="en-US" altLang="zh-CN" dirty="0"/>
              <a:t>	</a:t>
            </a:r>
            <a:endParaRPr lang="zh-CN" altLang="en-US" dirty="0"/>
          </a:p>
        </p:txBody>
      </p:sp>
      <p:sp>
        <p:nvSpPr>
          <p:cNvPr id="3" name="文本框 2">
            <a:extLst>
              <a:ext uri="{FF2B5EF4-FFF2-40B4-BE49-F238E27FC236}">
                <a16:creationId xmlns:a16="http://schemas.microsoft.com/office/drawing/2014/main" id="{8743B4D9-52F5-43B8-A4A0-4CE3F66431C8}"/>
              </a:ext>
            </a:extLst>
          </p:cNvPr>
          <p:cNvSpPr txBox="1"/>
          <p:nvPr/>
        </p:nvSpPr>
        <p:spPr>
          <a:xfrm>
            <a:off x="7445672" y="1720840"/>
            <a:ext cx="3587474" cy="3416320"/>
          </a:xfrm>
          <a:prstGeom prst="rect">
            <a:avLst/>
          </a:prstGeom>
          <a:noFill/>
        </p:spPr>
        <p:txBody>
          <a:bodyPr wrap="square" rtlCol="0">
            <a:spAutoFit/>
          </a:bodyPr>
          <a:lstStyle/>
          <a:p>
            <a:r>
              <a:rPr lang="zh-CN" altLang="en-US" sz="12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PS2</a:t>
            </a:r>
            <a:r>
              <a:rPr lang="zh-CN" altLang="en-US" sz="2400" dirty="0">
                <a:latin typeface="楷体" panose="02010609060101010101" pitchFamily="49" charset="-122"/>
                <a:ea typeface="楷体" panose="02010609060101010101" pitchFamily="49" charset="-122"/>
              </a:rPr>
              <a:t>设备的</a:t>
            </a:r>
            <a:r>
              <a:rPr lang="en-US" altLang="zh-CN" sz="2400" dirty="0">
                <a:latin typeface="楷体" panose="02010609060101010101" pitchFamily="49" charset="-122"/>
                <a:ea typeface="楷体" panose="02010609060101010101" pitchFamily="49" charset="-122"/>
              </a:rPr>
              <a:t>clock</a:t>
            </a:r>
            <a:r>
              <a:rPr lang="zh-CN" altLang="en-US" sz="2400" dirty="0">
                <a:latin typeface="楷体" panose="02010609060101010101" pitchFamily="49" charset="-122"/>
                <a:ea typeface="楷体" panose="02010609060101010101" pitchFamily="49" charset="-122"/>
              </a:rPr>
              <a:t>平时都是高电平</a:t>
            </a:r>
            <a:endParaRPr lang="en-US" altLang="zh-CN" sz="2400" dirty="0">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 数据在高电平时准备好，在时钟下降沿被读入</a:t>
            </a:r>
            <a:endParaRPr lang="en-US" altLang="zh-CN" sz="2400" dirty="0">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输入起始位</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8bit</a:t>
            </a:r>
            <a:r>
              <a:rPr lang="zh-CN" altLang="en-US" sz="2400" dirty="0">
                <a:latin typeface="楷体" panose="02010609060101010101" pitchFamily="49" charset="-122"/>
                <a:ea typeface="楷体" panose="02010609060101010101" pitchFamily="49" charset="-122"/>
              </a:rPr>
              <a:t>数据位，</a:t>
            </a:r>
            <a:r>
              <a:rPr lang="en-US" altLang="zh-CN" sz="2400" dirty="0">
                <a:latin typeface="楷体" panose="02010609060101010101" pitchFamily="49" charset="-122"/>
                <a:ea typeface="楷体" panose="02010609060101010101" pitchFamily="49" charset="-122"/>
              </a:rPr>
              <a:t>1bit</a:t>
            </a:r>
            <a:r>
              <a:rPr lang="zh-CN" altLang="en-US" sz="2400" dirty="0">
                <a:latin typeface="楷体" panose="02010609060101010101" pitchFamily="49" charset="-122"/>
                <a:ea typeface="楷体" panose="02010609060101010101" pitchFamily="49" charset="-122"/>
              </a:rPr>
              <a:t>校验位和</a:t>
            </a:r>
            <a:r>
              <a:rPr lang="en-US" altLang="zh-CN" sz="2400" dirty="0">
                <a:latin typeface="楷体" panose="02010609060101010101" pitchFamily="49" charset="-122"/>
                <a:ea typeface="楷体" panose="02010609060101010101" pitchFamily="49" charset="-122"/>
              </a:rPr>
              <a:t>1bit</a:t>
            </a:r>
            <a:r>
              <a:rPr lang="zh-CN" altLang="en-US" sz="2400" dirty="0">
                <a:latin typeface="楷体" panose="02010609060101010101" pitchFamily="49" charset="-122"/>
                <a:ea typeface="楷体" panose="02010609060101010101" pitchFamily="49" charset="-122"/>
              </a:rPr>
              <a:t>输出停止</a:t>
            </a:r>
            <a:endParaRPr lang="en-US" altLang="zh-CN" sz="2400" dirty="0">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键盘的每个按键对应一个唯一的通码和断码</a:t>
            </a:r>
          </a:p>
        </p:txBody>
      </p:sp>
      <p:pic>
        <p:nvPicPr>
          <p:cNvPr id="9" name="内容占位符 1">
            <a:extLst>
              <a:ext uri="{FF2B5EF4-FFF2-40B4-BE49-F238E27FC236}">
                <a16:creationId xmlns:a16="http://schemas.microsoft.com/office/drawing/2014/main" id="{915548CB-3FF6-A8E1-732A-F688529D9746}"/>
              </a:ext>
            </a:extLst>
          </p:cNvPr>
          <p:cNvPicPr>
            <a:picLocks noChangeAspect="1"/>
          </p:cNvPicPr>
          <p:nvPr/>
        </p:nvPicPr>
        <p:blipFill>
          <a:blip r:embed="rId2"/>
          <a:stretch>
            <a:fillRect/>
          </a:stretch>
        </p:blipFill>
        <p:spPr>
          <a:xfrm>
            <a:off x="887902" y="2153245"/>
            <a:ext cx="6288860" cy="1824874"/>
          </a:xfrm>
          <a:prstGeom prst="rect">
            <a:avLst/>
          </a:prstGeom>
          <a:noFill/>
          <a:ln w="9525">
            <a:noFill/>
          </a:ln>
        </p:spPr>
      </p:pic>
    </p:spTree>
    <p:extLst>
      <p:ext uri="{BB962C8B-B14F-4D97-AF65-F5344CB8AC3E}">
        <p14:creationId xmlns:p14="http://schemas.microsoft.com/office/powerpoint/2010/main" val="173108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pPr/>
              <a:t>5</a:t>
            </a:fld>
            <a:endParaRPr lang="zh-CN" altLang="en-US" dirty="0"/>
          </a:p>
        </p:txBody>
      </p:sp>
      <p:sp>
        <p:nvSpPr>
          <p:cNvPr id="7" name="内容占位符 6"/>
          <p:cNvSpPr>
            <a:spLocks noGrp="1"/>
          </p:cNvSpPr>
          <p:nvPr>
            <p:ph idx="1"/>
          </p:nvPr>
        </p:nvSpPr>
        <p:spPr/>
        <p:txBody>
          <a:bodyPr/>
          <a:lstStyle/>
          <a:p>
            <a:pPr marL="0" indent="0">
              <a:buNone/>
            </a:pPr>
            <a:r>
              <a:rPr lang="en-US" altLang="zh-CN" dirty="0"/>
              <a:t>	</a:t>
            </a:r>
            <a:endParaRPr lang="zh-CN" altLang="en-US" dirty="0"/>
          </a:p>
        </p:txBody>
      </p:sp>
      <p:pic>
        <p:nvPicPr>
          <p:cNvPr id="9" name="图片 8">
            <a:extLst>
              <a:ext uri="{FF2B5EF4-FFF2-40B4-BE49-F238E27FC236}">
                <a16:creationId xmlns:a16="http://schemas.microsoft.com/office/drawing/2014/main" id="{6F87ED39-3EB7-4BA9-0FEF-B4D93861AFD9}"/>
              </a:ext>
            </a:extLst>
          </p:cNvPr>
          <p:cNvPicPr>
            <a:picLocks noChangeAspect="1"/>
          </p:cNvPicPr>
          <p:nvPr/>
        </p:nvPicPr>
        <p:blipFill>
          <a:blip r:embed="rId2"/>
          <a:stretch>
            <a:fillRect/>
          </a:stretch>
        </p:blipFill>
        <p:spPr>
          <a:xfrm>
            <a:off x="1473654" y="485312"/>
            <a:ext cx="4622346" cy="5871037"/>
          </a:xfrm>
          <a:prstGeom prst="rect">
            <a:avLst/>
          </a:prstGeom>
        </p:spPr>
      </p:pic>
      <p:sp>
        <p:nvSpPr>
          <p:cNvPr id="10" name="文本框 9">
            <a:extLst>
              <a:ext uri="{FF2B5EF4-FFF2-40B4-BE49-F238E27FC236}">
                <a16:creationId xmlns:a16="http://schemas.microsoft.com/office/drawing/2014/main" id="{4045351F-EF54-9438-FB61-F9917E7FB982}"/>
              </a:ext>
            </a:extLst>
          </p:cNvPr>
          <p:cNvSpPr txBox="1"/>
          <p:nvPr/>
        </p:nvSpPr>
        <p:spPr>
          <a:xfrm>
            <a:off x="7222152" y="1720840"/>
            <a:ext cx="3587474" cy="3416320"/>
          </a:xfrm>
          <a:prstGeom prst="rect">
            <a:avLst/>
          </a:prstGeom>
          <a:noFill/>
        </p:spPr>
        <p:txBody>
          <a:bodyPr wrap="square" rtlCol="0">
            <a:spAutoFit/>
          </a:bodyPr>
          <a:lstStyle/>
          <a:p>
            <a:r>
              <a:rPr lang="zh-CN" altLang="en-US" sz="12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 按键被按下时，会发送一个字节，即通码</a:t>
            </a:r>
            <a:endParaRPr lang="en-US" altLang="zh-CN" sz="2400" dirty="0">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 按键释放时，会发送两个字节，即断码</a:t>
            </a:r>
            <a:endParaRPr lang="en-US" altLang="zh-CN" sz="2400" dirty="0">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根据通码和断码，既可以读入有效信息，又可以表示当前有按键被按下</a:t>
            </a:r>
            <a:endParaRPr lang="en-US" altLang="zh-CN" sz="2400" dirty="0">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根据通码，装换成对应的</a:t>
            </a:r>
            <a:r>
              <a:rPr lang="en-US" altLang="zh-CN" sz="2400" dirty="0">
                <a:latin typeface="楷体" panose="02010609060101010101" pitchFamily="49" charset="-122"/>
                <a:ea typeface="楷体" panose="02010609060101010101" pitchFamily="49" charset="-122"/>
              </a:rPr>
              <a:t>ASCII</a:t>
            </a:r>
            <a:r>
              <a:rPr lang="zh-CN" altLang="en-US" sz="2400" dirty="0">
                <a:latin typeface="楷体" panose="02010609060101010101" pitchFamily="49" charset="-122"/>
                <a:ea typeface="楷体" panose="02010609060101010101" pitchFamily="49" charset="-122"/>
              </a:rPr>
              <a:t>码</a:t>
            </a:r>
          </a:p>
        </p:txBody>
      </p:sp>
    </p:spTree>
    <p:extLst>
      <p:ext uri="{BB962C8B-B14F-4D97-AF65-F5344CB8AC3E}">
        <p14:creationId xmlns:p14="http://schemas.microsoft.com/office/powerpoint/2010/main" val="201823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pPr/>
              <a:t>6</a:t>
            </a:fld>
            <a:endParaRPr lang="zh-CN" altLang="en-US" dirty="0"/>
          </a:p>
        </p:txBody>
      </p:sp>
      <p:sp>
        <p:nvSpPr>
          <p:cNvPr id="6" name="标题 5"/>
          <p:cNvSpPr>
            <a:spLocks noGrp="1"/>
          </p:cNvSpPr>
          <p:nvPr>
            <p:ph type="title"/>
          </p:nvPr>
        </p:nvSpPr>
        <p:spPr/>
        <p:txBody>
          <a:bodyPr/>
          <a:lstStyle/>
          <a:p>
            <a:r>
              <a:rPr lang="zh-CN" altLang="en-US" dirty="0"/>
              <a:t>调试指令</a:t>
            </a:r>
          </a:p>
        </p:txBody>
      </p:sp>
      <p:sp>
        <p:nvSpPr>
          <p:cNvPr id="7" name="内容占位符 6"/>
          <p:cNvSpPr>
            <a:spLocks noGrp="1"/>
          </p:cNvSpPr>
          <p:nvPr>
            <p:ph idx="1"/>
          </p:nvPr>
        </p:nvSpPr>
        <p:spPr>
          <a:xfrm>
            <a:off x="961034" y="1299522"/>
            <a:ext cx="10546192" cy="4651081"/>
          </a:xfrm>
        </p:spPr>
        <p:txBody>
          <a:bodyPr/>
          <a:lstStyle/>
          <a:p>
            <a:pPr marL="0" indent="0">
              <a:buNone/>
            </a:pPr>
            <a:r>
              <a:rPr lang="en-US" altLang="zh-CN" dirty="0"/>
              <a:t>	</a:t>
            </a:r>
            <a:endParaRPr lang="zh-CN" altLang="en-US" dirty="0"/>
          </a:p>
        </p:txBody>
      </p:sp>
      <p:sp>
        <p:nvSpPr>
          <p:cNvPr id="2" name="文本框 1">
            <a:extLst>
              <a:ext uri="{FF2B5EF4-FFF2-40B4-BE49-F238E27FC236}">
                <a16:creationId xmlns:a16="http://schemas.microsoft.com/office/drawing/2014/main" id="{DBF63CD7-E828-5EAA-96D5-282E004804B3}"/>
              </a:ext>
            </a:extLst>
          </p:cNvPr>
          <p:cNvSpPr txBox="1"/>
          <p:nvPr/>
        </p:nvSpPr>
        <p:spPr>
          <a:xfrm>
            <a:off x="1197450" y="1402574"/>
            <a:ext cx="10033516" cy="1938992"/>
          </a:xfrm>
          <a:prstGeom prst="rect">
            <a:avLst/>
          </a:prstGeom>
          <a:noFill/>
        </p:spPr>
        <p:txBody>
          <a:bodyPr wrap="none" rtlCol="0">
            <a:spAutoFit/>
          </a:bodyPr>
          <a:lstStyle/>
          <a:p>
            <a:r>
              <a:rPr lang="en-US" altLang="zh-CN" sz="2400" dirty="0">
                <a:latin typeface="楷体" panose="02010609060101010101" pitchFamily="49" charset="-122"/>
                <a:ea typeface="楷体" panose="02010609060101010101" pitchFamily="49" charset="-122"/>
              </a:rPr>
              <a:t>step		</a:t>
            </a:r>
            <a:r>
              <a:rPr lang="zh-CN" altLang="en-US" sz="2400" dirty="0">
                <a:latin typeface="楷体" panose="02010609060101010101" pitchFamily="49" charset="-122"/>
                <a:ea typeface="楷体" panose="02010609060101010101" pitchFamily="49" charset="-122"/>
              </a:rPr>
              <a:t>单步运行</a:t>
            </a:r>
            <a:endParaRPr lang="en-US" altLang="zh-CN" sz="2400" dirty="0">
              <a:latin typeface="楷体" panose="02010609060101010101" pitchFamily="49" charset="-122"/>
              <a:ea typeface="楷体" panose="02010609060101010101" pitchFamily="49" charset="-122"/>
            </a:endParaRPr>
          </a:p>
          <a:p>
            <a:r>
              <a:rPr lang="en-US" altLang="zh-CN" sz="2400" dirty="0" err="1">
                <a:latin typeface="楷体" panose="02010609060101010101" pitchFamily="49" charset="-122"/>
                <a:ea typeface="楷体" panose="02010609060101010101" pitchFamily="49" charset="-122"/>
              </a:rPr>
              <a:t>cont+num</a:t>
            </a:r>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连续运行，数字即为设置的断点</a:t>
            </a:r>
            <a:r>
              <a:rPr lang="en-US" altLang="zh-CN" sz="2400" dirty="0">
                <a:latin typeface="楷体" panose="02010609060101010101" pitchFamily="49" charset="-122"/>
                <a:ea typeface="楷体" panose="02010609060101010101" pitchFamily="49" charset="-122"/>
              </a:rPr>
              <a:t>PC</a:t>
            </a:r>
            <a:r>
              <a:rPr lang="zh-CN" altLang="en-US" sz="2400" dirty="0">
                <a:latin typeface="楷体" panose="02010609060101010101" pitchFamily="49" charset="-122"/>
                <a:ea typeface="楷体" panose="02010609060101010101" pitchFamily="49" charset="-122"/>
              </a:rPr>
              <a:t>值</a:t>
            </a:r>
            <a:endParaRPr lang="en-US" altLang="zh-CN" sz="2400" dirty="0">
              <a:latin typeface="楷体" panose="02010609060101010101" pitchFamily="49" charset="-122"/>
              <a:ea typeface="楷体" panose="02010609060101010101" pitchFamily="49" charset="-122"/>
            </a:endParaRPr>
          </a:p>
          <a:p>
            <a:r>
              <a:rPr lang="en-US" altLang="zh-CN" sz="2400" dirty="0" err="1">
                <a:latin typeface="楷体" panose="02010609060101010101" pitchFamily="49" charset="-122"/>
                <a:ea typeface="楷体" panose="02010609060101010101" pitchFamily="49" charset="-122"/>
              </a:rPr>
              <a:t>chek+num</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查看具体的内容，包括各类功能寄存器、通用寄存器和内存</a:t>
            </a:r>
            <a:endParaRPr lang="en-US" altLang="zh-CN" sz="2400" dirty="0">
              <a:latin typeface="楷体" panose="02010609060101010101" pitchFamily="49" charset="-122"/>
              <a:ea typeface="楷体" panose="02010609060101010101" pitchFamily="49" charset="-122"/>
            </a:endParaRPr>
          </a:p>
          <a:p>
            <a:r>
              <a:rPr lang="en-US" altLang="zh-CN" sz="2400" dirty="0" err="1">
                <a:latin typeface="楷体" panose="02010609060101010101" pitchFamily="49" charset="-122"/>
                <a:ea typeface="楷体" panose="02010609060101010101" pitchFamily="49" charset="-122"/>
              </a:rPr>
              <a:t>chek</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查看下一个内容</a:t>
            </a:r>
            <a:endParaRPr lang="en-US" altLang="zh-CN" sz="2400" dirty="0">
              <a:latin typeface="楷体" panose="02010609060101010101" pitchFamily="49" charset="-122"/>
              <a:ea typeface="楷体" panose="02010609060101010101" pitchFamily="49" charset="-122"/>
            </a:endParaRPr>
          </a:p>
          <a:p>
            <a:r>
              <a:rPr lang="en-US" altLang="zh-CN" sz="2400" dirty="0" err="1">
                <a:latin typeface="楷体" panose="02010609060101010101" pitchFamily="49" charset="-122"/>
                <a:ea typeface="楷体" panose="02010609060101010101" pitchFamily="49" charset="-122"/>
              </a:rPr>
              <a:t>data+num</a:t>
            </a:r>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作为外设，向 </a:t>
            </a:r>
            <a:r>
              <a:rPr lang="en-US" altLang="zh-CN" sz="2400" dirty="0">
                <a:latin typeface="楷体" panose="02010609060101010101" pitchFamily="49" charset="-122"/>
                <a:ea typeface="楷体" panose="02010609060101010101" pitchFamily="49" charset="-122"/>
              </a:rPr>
              <a:t>CPU </a:t>
            </a:r>
            <a:r>
              <a:rPr lang="zh-CN" altLang="en-US" sz="2400" dirty="0">
                <a:latin typeface="楷体" panose="02010609060101010101" pitchFamily="49" charset="-122"/>
                <a:ea typeface="楷体" panose="02010609060101010101" pitchFamily="49" charset="-122"/>
              </a:rPr>
              <a:t>输入内容</a:t>
            </a:r>
          </a:p>
        </p:txBody>
      </p:sp>
      <p:sp>
        <p:nvSpPr>
          <p:cNvPr id="8" name="矩形: 圆角 7">
            <a:extLst>
              <a:ext uri="{FF2B5EF4-FFF2-40B4-BE49-F238E27FC236}">
                <a16:creationId xmlns:a16="http://schemas.microsoft.com/office/drawing/2014/main" id="{9C2AC201-4948-0DD3-A3A8-8C7C4F80E058}"/>
              </a:ext>
            </a:extLst>
          </p:cNvPr>
          <p:cNvSpPr/>
          <p:nvPr/>
        </p:nvSpPr>
        <p:spPr>
          <a:xfrm>
            <a:off x="1079242" y="1407312"/>
            <a:ext cx="10033516" cy="1960306"/>
          </a:xfrm>
          <a:prstGeom prst="roundRect">
            <a:avLst/>
          </a:prstGeom>
          <a:noFill/>
          <a:ln w="1905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DB58E4A3-3515-FFA0-8A0B-CF3EA0286055}"/>
              </a:ext>
            </a:extLst>
          </p:cNvPr>
          <p:cNvSpPr txBox="1"/>
          <p:nvPr/>
        </p:nvSpPr>
        <p:spPr>
          <a:xfrm>
            <a:off x="1382233" y="3792279"/>
            <a:ext cx="6032421" cy="830997"/>
          </a:xfrm>
          <a:prstGeom prst="rect">
            <a:avLst/>
          </a:prstGeom>
          <a:noFill/>
        </p:spPr>
        <p:txBody>
          <a:bodyPr wrap="none" rtlCol="0">
            <a:spAutoFit/>
          </a:bodyPr>
          <a:lstStyle/>
          <a:p>
            <a:r>
              <a:rPr lang="zh-CN" altLang="en-US" sz="2400" dirty="0">
                <a:latin typeface="楷体" panose="02010609060101010101" pitchFamily="49" charset="-122"/>
                <a:ea typeface="楷体" panose="02010609060101010101" pitchFamily="49" charset="-122"/>
              </a:rPr>
              <a:t>注：</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以回车作为一条指令的输入结束标志</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2.</a:t>
            </a:r>
            <a:r>
              <a:rPr lang="zh-CN" altLang="en-US" sz="2400" dirty="0">
                <a:latin typeface="楷体" panose="02010609060101010101" pitchFamily="49" charset="-122"/>
                <a:ea typeface="楷体" panose="02010609060101010101" pitchFamily="49" charset="-122"/>
              </a:rPr>
              <a:t>与原</a:t>
            </a:r>
            <a:r>
              <a:rPr lang="en-US" altLang="zh-CN" sz="2400" dirty="0">
                <a:latin typeface="楷体" panose="02010609060101010101" pitchFamily="49" charset="-122"/>
                <a:ea typeface="楷体" panose="02010609060101010101" pitchFamily="49" charset="-122"/>
              </a:rPr>
              <a:t>PDU</a:t>
            </a:r>
            <a:r>
              <a:rPr lang="zh-CN" altLang="en-US" sz="2400" dirty="0">
                <a:latin typeface="楷体" panose="02010609060101010101" pitchFamily="49" charset="-122"/>
                <a:ea typeface="楷体" panose="02010609060101010101" pitchFamily="49" charset="-122"/>
              </a:rPr>
              <a:t>的调试功能相兼容</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8594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Calibri" panose="020F0502020204030204" pitchFamily="34" charset="0"/>
                <a:cs typeface="Calibri" panose="020F0502020204030204" pitchFamily="34" charset="0"/>
              </a:rPr>
              <a:t>扩展指令</a:t>
            </a:r>
          </a:p>
        </p:txBody>
      </p:sp>
      <p:sp>
        <p:nvSpPr>
          <p:cNvPr id="3" name="副标题 2"/>
          <p:cNvSpPr>
            <a:spLocks noGrp="1"/>
          </p:cNvSpPr>
          <p:nvPr>
            <p:ph type="subTitle" idx="1"/>
          </p:nvPr>
        </p:nvSpPr>
        <p:spPr/>
        <p:txBody>
          <a:bodyPr>
            <a:normAutofit/>
          </a:bodyPr>
          <a:lstStyle/>
          <a:p>
            <a:r>
              <a:rPr lang="zh-CN" altLang="en-US" sz="2000" b="1" dirty="0"/>
              <a:t>实现</a:t>
            </a:r>
            <a:r>
              <a:rPr lang="en-US" altLang="zh-CN" sz="2000" b="1" dirty="0"/>
              <a:t>37</a:t>
            </a:r>
            <a:r>
              <a:rPr lang="zh-CN" altLang="en-US" sz="2000" b="1" dirty="0"/>
              <a:t>条指令</a:t>
            </a:r>
          </a:p>
        </p:txBody>
      </p:sp>
      <p:sp>
        <p:nvSpPr>
          <p:cNvPr id="4" name="文本占位符 3"/>
          <p:cNvSpPr>
            <a:spLocks noGrp="1"/>
          </p:cNvSpPr>
          <p:nvPr>
            <p:ph type="body" sz="quarter" idx="10"/>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135890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pPr/>
              <a:t>8</a:t>
            </a:fld>
            <a:endParaRPr lang="zh-CN" altLang="en-US" dirty="0"/>
          </a:p>
        </p:txBody>
      </p:sp>
      <p:sp>
        <p:nvSpPr>
          <p:cNvPr id="6" name="标题 5"/>
          <p:cNvSpPr>
            <a:spLocks noGrp="1"/>
          </p:cNvSpPr>
          <p:nvPr>
            <p:ph type="title"/>
          </p:nvPr>
        </p:nvSpPr>
        <p:spPr/>
        <p:txBody>
          <a:bodyPr/>
          <a:lstStyle/>
          <a:p>
            <a:r>
              <a:rPr lang="en-US" altLang="zh-CN" dirty="0"/>
              <a:t>37</a:t>
            </a:r>
            <a:r>
              <a:rPr lang="zh-CN" altLang="en-US" dirty="0"/>
              <a:t>条指令概览</a:t>
            </a:r>
          </a:p>
        </p:txBody>
      </p:sp>
      <p:sp>
        <p:nvSpPr>
          <p:cNvPr id="7" name="内容占位符 6"/>
          <p:cNvSpPr>
            <a:spLocks noGrp="1"/>
          </p:cNvSpPr>
          <p:nvPr>
            <p:ph idx="1"/>
          </p:nvPr>
        </p:nvSpPr>
        <p:spPr>
          <a:xfrm>
            <a:off x="-1540803" y="934295"/>
            <a:ext cx="10546192" cy="4651081"/>
          </a:xfrm>
        </p:spPr>
        <p:txBody>
          <a:bodyPr/>
          <a:lstStyle/>
          <a:p>
            <a:pPr marL="0" indent="0">
              <a:buNone/>
            </a:pPr>
            <a:r>
              <a:rPr lang="en-US" altLang="zh-CN" dirty="0"/>
              <a:t>	</a:t>
            </a:r>
            <a:endParaRPr lang="zh-CN" altLang="en-US" dirty="0"/>
          </a:p>
        </p:txBody>
      </p:sp>
      <p:sp>
        <p:nvSpPr>
          <p:cNvPr id="2" name="文本框 1">
            <a:extLst>
              <a:ext uri="{FF2B5EF4-FFF2-40B4-BE49-F238E27FC236}">
                <a16:creationId xmlns:a16="http://schemas.microsoft.com/office/drawing/2014/main" id="{1A70C8FE-EF5C-545F-7D43-6328E43056AB}"/>
              </a:ext>
            </a:extLst>
          </p:cNvPr>
          <p:cNvSpPr txBox="1"/>
          <p:nvPr/>
        </p:nvSpPr>
        <p:spPr>
          <a:xfrm>
            <a:off x="1335314" y="1736341"/>
            <a:ext cx="5724644" cy="3046988"/>
          </a:xfrm>
          <a:prstGeom prst="rect">
            <a:avLst/>
          </a:prstGeom>
          <a:noFill/>
        </p:spPr>
        <p:txBody>
          <a:bodyPr wrap="none" rtlCol="0">
            <a:spAutoFit/>
          </a:bodyPr>
          <a:lstStyle/>
          <a:p>
            <a:r>
              <a:rPr lang="zh-CN" altLang="en-US" sz="2400" b="1" dirty="0">
                <a:latin typeface="楷体" panose="02010609060101010101" pitchFamily="49" charset="-122"/>
                <a:ea typeface="楷体" panose="02010609060101010101" pitchFamily="49" charset="-122"/>
              </a:rPr>
              <a:t>算术运算</a:t>
            </a:r>
            <a:r>
              <a:rPr lang="zh-CN" altLang="en-US"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add,addi,sub,</a:t>
            </a:r>
            <a:r>
              <a:rPr lang="en-US" altLang="zh-CN" sz="2400" dirty="0" err="1">
                <a:solidFill>
                  <a:srgbClr val="FF0000"/>
                </a:solidFill>
                <a:latin typeface="楷体" panose="02010609060101010101" pitchFamily="49" charset="-122"/>
                <a:ea typeface="楷体" panose="02010609060101010101" pitchFamily="49" charset="-122"/>
              </a:rPr>
              <a:t>lui</a:t>
            </a:r>
            <a:r>
              <a:rPr lang="en-US" altLang="zh-CN" sz="2400" dirty="0" err="1">
                <a:latin typeface="楷体" panose="02010609060101010101" pitchFamily="49" charset="-122"/>
                <a:ea typeface="楷体" panose="02010609060101010101" pitchFamily="49" charset="-122"/>
              </a:rPr>
              <a:t>,auipc</a:t>
            </a:r>
            <a:endParaRPr lang="en-US" altLang="zh-CN" sz="2400"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逻辑运算</a:t>
            </a:r>
            <a:r>
              <a:rPr lang="zh-CN" altLang="en-US" sz="2400" dirty="0">
                <a:latin typeface="楷体" panose="02010609060101010101" pitchFamily="49" charset="-122"/>
                <a:ea typeface="楷体" panose="02010609060101010101" pitchFamily="49" charset="-122"/>
              </a:rPr>
              <a:t>：</a:t>
            </a:r>
            <a:r>
              <a:rPr lang="en-US" altLang="zh-CN" sz="2400" dirty="0" err="1">
                <a:solidFill>
                  <a:srgbClr val="FF0000"/>
                </a:solidFill>
                <a:latin typeface="楷体" panose="02010609060101010101" pitchFamily="49" charset="-122"/>
                <a:ea typeface="楷体" panose="02010609060101010101" pitchFamily="49" charset="-122"/>
              </a:rPr>
              <a:t>xori,ori,andi,xor,or,and</a:t>
            </a:r>
            <a:endParaRPr lang="en-US" altLang="zh-CN" sz="2400" dirty="0">
              <a:solidFill>
                <a:srgbClr val="FF0000"/>
              </a:solidFill>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条件分支</a:t>
            </a:r>
            <a:r>
              <a:rPr lang="zh-CN" altLang="en-US"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beq,</a:t>
            </a:r>
            <a:r>
              <a:rPr lang="en-US" altLang="zh-CN" sz="2400" dirty="0" err="1">
                <a:solidFill>
                  <a:srgbClr val="FF0000"/>
                </a:solidFill>
                <a:latin typeface="楷体" panose="02010609060101010101" pitchFamily="49" charset="-122"/>
                <a:ea typeface="楷体" panose="02010609060101010101" pitchFamily="49" charset="-122"/>
              </a:rPr>
              <a:t>bne</a:t>
            </a:r>
            <a:r>
              <a:rPr lang="en-US" altLang="zh-CN" sz="2400" dirty="0" err="1">
                <a:latin typeface="楷体" panose="02010609060101010101" pitchFamily="49" charset="-122"/>
                <a:ea typeface="楷体" panose="02010609060101010101" pitchFamily="49" charset="-122"/>
              </a:rPr>
              <a:t>,blt,</a:t>
            </a:r>
            <a:r>
              <a:rPr lang="en-US" altLang="zh-CN" sz="2400" dirty="0" err="1">
                <a:solidFill>
                  <a:srgbClr val="FF0000"/>
                </a:solidFill>
                <a:latin typeface="楷体" panose="02010609060101010101" pitchFamily="49" charset="-122"/>
                <a:ea typeface="楷体" panose="02010609060101010101" pitchFamily="49" charset="-122"/>
              </a:rPr>
              <a:t>bge,bltu,bgeu</a:t>
            </a:r>
            <a:endParaRPr lang="en-US" altLang="zh-CN" sz="2400" dirty="0">
              <a:solidFill>
                <a:srgbClr val="FF0000"/>
              </a:solidFill>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直接跳转</a:t>
            </a:r>
            <a:r>
              <a:rPr lang="zh-CN" altLang="en-US"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jalr,jal</a:t>
            </a:r>
            <a:endParaRPr lang="en-US" altLang="zh-CN" sz="2400"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访存指令</a:t>
            </a:r>
            <a:r>
              <a:rPr lang="zh-CN" altLang="en-US" sz="2400" dirty="0">
                <a:latin typeface="楷体" panose="02010609060101010101" pitchFamily="49" charset="-122"/>
                <a:ea typeface="楷体" panose="02010609060101010101" pitchFamily="49" charset="-122"/>
              </a:rPr>
              <a:t>：</a:t>
            </a:r>
            <a:r>
              <a:rPr lang="en-US" altLang="zh-CN" sz="2400" dirty="0" err="1">
                <a:solidFill>
                  <a:srgbClr val="FF0000"/>
                </a:solidFill>
                <a:latin typeface="楷体" panose="02010609060101010101" pitchFamily="49" charset="-122"/>
                <a:ea typeface="楷体" panose="02010609060101010101" pitchFamily="49" charset="-122"/>
              </a:rPr>
              <a:t>lb,lh,</a:t>
            </a:r>
            <a:r>
              <a:rPr lang="en-US" altLang="zh-CN" sz="2400" dirty="0" err="1">
                <a:latin typeface="楷体" panose="02010609060101010101" pitchFamily="49" charset="-122"/>
                <a:ea typeface="楷体" panose="02010609060101010101" pitchFamily="49" charset="-122"/>
              </a:rPr>
              <a:t>lw,</a:t>
            </a:r>
            <a:r>
              <a:rPr lang="en-US" altLang="zh-CN" sz="2400" dirty="0" err="1">
                <a:solidFill>
                  <a:srgbClr val="FF0000"/>
                </a:solidFill>
                <a:latin typeface="楷体" panose="02010609060101010101" pitchFamily="49" charset="-122"/>
                <a:ea typeface="楷体" panose="02010609060101010101" pitchFamily="49" charset="-122"/>
              </a:rPr>
              <a:t>lbu,lhu,sb,sh</a:t>
            </a:r>
            <a:r>
              <a:rPr lang="en-US" altLang="zh-CN" sz="2400" dirty="0" err="1">
                <a:latin typeface="楷体" panose="02010609060101010101" pitchFamily="49" charset="-122"/>
                <a:ea typeface="楷体" panose="02010609060101010101" pitchFamily="49" charset="-122"/>
              </a:rPr>
              <a:t>,sw</a:t>
            </a:r>
            <a:endParaRPr lang="en-US" altLang="zh-CN" sz="2400"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移位指令</a:t>
            </a:r>
            <a:r>
              <a:rPr lang="zh-CN" altLang="en-US" sz="2400" dirty="0">
                <a:latin typeface="楷体" panose="02010609060101010101" pitchFamily="49" charset="-122"/>
                <a:ea typeface="楷体" panose="02010609060101010101" pitchFamily="49" charset="-122"/>
              </a:rPr>
              <a:t>：</a:t>
            </a:r>
            <a:r>
              <a:rPr lang="en-US" altLang="zh-CN" sz="2400" dirty="0" err="1">
                <a:solidFill>
                  <a:srgbClr val="FF0000"/>
                </a:solidFill>
                <a:latin typeface="楷体" panose="02010609060101010101" pitchFamily="49" charset="-122"/>
                <a:ea typeface="楷体" panose="02010609060101010101" pitchFamily="49" charset="-122"/>
              </a:rPr>
              <a:t>slli,srli,srai,sll,srl,sra</a:t>
            </a:r>
            <a:endParaRPr lang="en-US" altLang="zh-CN" sz="2400" dirty="0">
              <a:solidFill>
                <a:srgbClr val="FF0000"/>
              </a:solidFill>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比较置位</a:t>
            </a:r>
            <a:r>
              <a:rPr lang="zh-CN" altLang="en-US" sz="2400" dirty="0">
                <a:latin typeface="楷体" panose="02010609060101010101" pitchFamily="49" charset="-122"/>
                <a:ea typeface="楷体" panose="02010609060101010101" pitchFamily="49" charset="-122"/>
              </a:rPr>
              <a:t>：</a:t>
            </a:r>
            <a:r>
              <a:rPr lang="en-US" altLang="zh-CN" sz="2400" dirty="0" err="1">
                <a:solidFill>
                  <a:srgbClr val="FF0000"/>
                </a:solidFill>
                <a:latin typeface="楷体" panose="02010609060101010101" pitchFamily="49" charset="-122"/>
                <a:ea typeface="楷体" panose="02010609060101010101" pitchFamily="49" charset="-122"/>
              </a:rPr>
              <a:t>slti,sltiu,slt,sltu</a:t>
            </a:r>
            <a:endParaRPr lang="en-US" altLang="zh-CN" sz="2400" dirty="0">
              <a:solidFill>
                <a:srgbClr val="FF0000"/>
              </a:solidFill>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5601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Cache</a:t>
            </a:r>
            <a:endParaRPr lang="zh-CN" altLang="en-US" dirty="0"/>
          </a:p>
        </p:txBody>
      </p:sp>
      <p:sp>
        <p:nvSpPr>
          <p:cNvPr id="3" name="副标题 2"/>
          <p:cNvSpPr>
            <a:spLocks noGrp="1"/>
          </p:cNvSpPr>
          <p:nvPr>
            <p:ph type="subTitle" idx="1"/>
          </p:nvPr>
        </p:nvSpPr>
        <p:spPr/>
        <p:txBody>
          <a:bodyPr>
            <a:normAutofit/>
          </a:bodyPr>
          <a:lstStyle/>
          <a:p>
            <a:r>
              <a:rPr lang="en-US" altLang="zh-CN" sz="2000" b="1" dirty="0"/>
              <a:t>L1 </a:t>
            </a:r>
            <a:r>
              <a:rPr lang="zh-CN" altLang="en-US" sz="2000" b="1" dirty="0"/>
              <a:t>数据 </a:t>
            </a:r>
            <a:r>
              <a:rPr lang="en-US" altLang="zh-CN" sz="2000" b="1" dirty="0"/>
              <a:t>Cache </a:t>
            </a:r>
            <a:r>
              <a:rPr lang="zh-CN" altLang="en-US" sz="2000" b="1" dirty="0"/>
              <a:t>和 指令 </a:t>
            </a:r>
            <a:r>
              <a:rPr lang="en-US" altLang="zh-CN" sz="2000" b="1" dirty="0"/>
              <a:t>Cache</a:t>
            </a:r>
          </a:p>
          <a:p>
            <a:endParaRPr lang="zh-CN" altLang="en-US" sz="2000" b="1" dirty="0"/>
          </a:p>
        </p:txBody>
      </p:sp>
      <p:sp>
        <p:nvSpPr>
          <p:cNvPr id="4" name="文本占位符 3"/>
          <p:cNvSpPr>
            <a:spLocks noGrp="1"/>
          </p:cNvSpPr>
          <p:nvPr>
            <p:ph type="body" sz="quarter" idx="10"/>
          </p:nvPr>
        </p:nvSpPr>
        <p:spPr/>
        <p:txBody>
          <a:bodyPr/>
          <a:lstStyle/>
          <a:p>
            <a:r>
              <a:rPr lang="en-US" altLang="zh-CN" dirty="0"/>
              <a:t>03</a:t>
            </a:r>
            <a:endParaRPr lang="zh-CN" altLang="en-US" dirty="0"/>
          </a:p>
        </p:txBody>
      </p:sp>
    </p:spTree>
    <p:extLst>
      <p:ext uri="{BB962C8B-B14F-4D97-AF65-F5344CB8AC3E}">
        <p14:creationId xmlns:p14="http://schemas.microsoft.com/office/powerpoint/2010/main" val="922470320"/>
      </p:ext>
    </p:extLst>
  </p:cSld>
  <p:clrMapOvr>
    <a:masterClrMapping/>
  </p:clrMapOvr>
</p:sld>
</file>

<file path=ppt/theme/theme1.xml><?xml version="1.0" encoding="utf-8"?>
<a:theme xmlns:a="http://schemas.openxmlformats.org/drawingml/2006/main" name="Office 主题​​">
  <a:themeElements>
    <a:clrScheme name="teach05">
      <a:dk1>
        <a:srgbClr val="323F4F"/>
      </a:dk1>
      <a:lt1>
        <a:sysClr val="window" lastClr="FFFFFF"/>
      </a:lt1>
      <a:dk2>
        <a:srgbClr val="44546A"/>
      </a:dk2>
      <a:lt2>
        <a:srgbClr val="E7E6E6"/>
      </a:lt2>
      <a:accent1>
        <a:srgbClr val="123B64"/>
      </a:accent1>
      <a:accent2>
        <a:srgbClr val="3798EC"/>
      </a:accent2>
      <a:accent3>
        <a:srgbClr val="FFCB0E"/>
      </a:accent3>
      <a:accent4>
        <a:srgbClr val="D7244E"/>
      </a:accent4>
      <a:accent5>
        <a:srgbClr val="4472C4"/>
      </a:accent5>
      <a:accent6>
        <a:srgbClr val="70AD47"/>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TotalTime>
  <Words>539</Words>
  <Application>Microsoft Office PowerPoint</Application>
  <PresentationFormat>宽屏</PresentationFormat>
  <Paragraphs>65</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华光楷体_CNKI</vt:lpstr>
      <vt:lpstr>楷体</vt:lpstr>
      <vt:lpstr>Arial</vt:lpstr>
      <vt:lpstr>Calibri</vt:lpstr>
      <vt:lpstr>Candara</vt:lpstr>
      <vt:lpstr>Office 主题​​</vt:lpstr>
      <vt:lpstr>综合设计</vt:lpstr>
      <vt:lpstr>目录</vt:lpstr>
      <vt:lpstr>支持键盘输入调试指令</vt:lpstr>
      <vt:lpstr>PS2接口协议</vt:lpstr>
      <vt:lpstr>PowerPoint 演示文稿</vt:lpstr>
      <vt:lpstr>调试指令</vt:lpstr>
      <vt:lpstr>扩展指令</vt:lpstr>
      <vt:lpstr>37条指令概览</vt:lpstr>
      <vt:lpstr>Cache</vt:lpstr>
      <vt:lpstr>Cache 原理</vt:lpstr>
      <vt:lpstr>L1 指令 Cache  与 数据 Cache 的实现</vt:lpstr>
      <vt:lpstr>动态分支预测</vt:lpstr>
      <vt:lpstr>动态分支预测</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教务处PPT模板005</dc:title>
  <dc:creator>现代教育技术中心</dc:creator>
  <cp:lastModifiedBy>谭 骏飞</cp:lastModifiedBy>
  <cp:revision>54</cp:revision>
  <dcterms:modified xsi:type="dcterms:W3CDTF">2022-05-25T09:18:32Z</dcterms:modified>
</cp:coreProperties>
</file>