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6"/>
  </p:notesMasterIdLst>
  <p:handoutMasterIdLst>
    <p:handoutMasterId r:id="rId46"/>
  </p:handoutMasterIdLst>
  <p:sldIdLst>
    <p:sldId id="256" r:id="rId4"/>
    <p:sldId id="335" r:id="rId5"/>
    <p:sldId id="348" r:id="rId6"/>
    <p:sldId id="354" r:id="rId7"/>
    <p:sldId id="349" r:id="rId8"/>
    <p:sldId id="350" r:id="rId9"/>
    <p:sldId id="353" r:id="rId10"/>
    <p:sldId id="351" r:id="rId11"/>
    <p:sldId id="336" r:id="rId12"/>
    <p:sldId id="337" r:id="rId13"/>
    <p:sldId id="338" r:id="rId14"/>
    <p:sldId id="370" r:id="rId15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55" r:id="rId24"/>
    <p:sldId id="341" r:id="rId25"/>
    <p:sldId id="342" r:id="rId26"/>
    <p:sldId id="356" r:id="rId27"/>
    <p:sldId id="343" r:id="rId28"/>
    <p:sldId id="344" r:id="rId29"/>
    <p:sldId id="345" r:id="rId30"/>
    <p:sldId id="381" r:id="rId31"/>
    <p:sldId id="359" r:id="rId32"/>
    <p:sldId id="360" r:id="rId33"/>
    <p:sldId id="361" r:id="rId34"/>
    <p:sldId id="362" r:id="rId35"/>
    <p:sldId id="363" r:id="rId36"/>
    <p:sldId id="367" r:id="rId37"/>
    <p:sldId id="364" r:id="rId38"/>
    <p:sldId id="365" r:id="rId39"/>
    <p:sldId id="366" r:id="rId40"/>
    <p:sldId id="346" r:id="rId41"/>
    <p:sldId id="357" r:id="rId42"/>
    <p:sldId id="382" r:id="rId43"/>
    <p:sldId id="358" r:id="rId44"/>
    <p:sldId id="383" r:id="rId45"/>
  </p:sldIdLst>
  <p:sldSz cx="9906000" cy="6858000" type="A4"/>
  <p:notesSz cx="9588500" cy="73025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1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B4A697"/>
    <a:srgbClr val="FFAA00"/>
    <a:srgbClr val="00B0EE"/>
    <a:srgbClr val="172F37"/>
    <a:srgbClr val="FEFFFF"/>
    <a:srgbClr val="FFFEFF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70"/>
    <p:restoredTop sz="90909"/>
  </p:normalViewPr>
  <p:slideViewPr>
    <p:cSldViewPr snapToGrid="0" showGuides="1">
      <p:cViewPr varScale="1">
        <p:scale>
          <a:sx n="64" d="100"/>
          <a:sy n="64" d="100"/>
        </p:scale>
        <p:origin x="888" y="48"/>
      </p:cViewPr>
      <p:guideLst>
        <p:guide orient="horz" pos="2160"/>
        <p:guide pos="3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30675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57825" y="0"/>
            <a:ext cx="4130675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61188"/>
            <a:ext cx="4130675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57825" y="6961188"/>
            <a:ext cx="4130675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algn="r" defTabSz="901700">
              <a:defRPr kumimoji="1" sz="1200" smtClean="0"/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7498A1-F761-4853-86B3-43305E21A842}" type="slidenum">
              <a:rPr kumimoji="1" lang="en-GB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4013" y="0"/>
            <a:ext cx="415448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2817813" y="547688"/>
            <a:ext cx="3952875" cy="273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68688"/>
            <a:ext cx="7032625" cy="3286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7375"/>
            <a:ext cx="415448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4013" y="6937375"/>
            <a:ext cx="415448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algn="r" defTabSz="901700">
              <a:defRPr sz="1200" b="0"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F62B69-D83C-4E6F-BB45-844DBEC9DCB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0075" tIns="45038" rIns="90075" bIns="4503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4279" y="2308881"/>
            <a:ext cx="8817443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39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4314" y="3565525"/>
            <a:ext cx="8817372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5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5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5013" y="1930400"/>
            <a:ext cx="4195762" cy="2846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3175" y="1930400"/>
            <a:ext cx="4195763" cy="2846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1008063"/>
            <a:ext cx="2139950" cy="376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1008063"/>
            <a:ext cx="6267450" cy="376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4279" y="581225"/>
            <a:ext cx="881744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44314" y="1508125"/>
            <a:ext cx="8817372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950"/>
            </a:lvl1pPr>
            <a:lvl2pPr>
              <a:defRPr sz="1950"/>
            </a:lvl2pPr>
            <a:lvl3pPr>
              <a:defRPr sz="1950"/>
            </a:lvl3pPr>
            <a:lvl4pPr>
              <a:defRPr sz="1950"/>
            </a:lvl4pPr>
            <a:lvl5pPr>
              <a:defRPr sz="195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2585" y="727710"/>
            <a:ext cx="3194685" cy="1115060"/>
          </a:xfrm>
        </p:spPr>
        <p:txBody>
          <a:bodyPr anchor="ctr" anchorCtr="0"/>
          <a:lstStyle>
            <a:lvl1pPr>
              <a:defRPr sz="26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174966" y="727710"/>
            <a:ext cx="5014913" cy="5403215"/>
          </a:xfrm>
        </p:spPr>
        <p:txBody>
          <a:bodyPr/>
          <a:lstStyle>
            <a:lvl1pPr>
              <a:defRPr sz="1950">
                <a:latin typeface="+mn-ea"/>
                <a:ea typeface="+mn-ea"/>
              </a:defRPr>
            </a:lvl1pPr>
            <a:lvl2pPr marL="371475" indent="0">
              <a:buNone/>
              <a:defRPr sz="1950">
                <a:latin typeface="+mn-ea"/>
                <a:ea typeface="+mn-ea"/>
              </a:defRPr>
            </a:lvl2pPr>
            <a:lvl3pPr>
              <a:defRPr sz="1950">
                <a:latin typeface="+mn-ea"/>
                <a:ea typeface="+mn-ea"/>
              </a:defRPr>
            </a:lvl3pPr>
            <a:lvl4pPr>
              <a:defRPr sz="1950">
                <a:latin typeface="+mn-ea"/>
                <a:ea typeface="+mn-ea"/>
              </a:defRPr>
            </a:lvl4pPr>
            <a:lvl5pPr>
              <a:defRPr sz="1950">
                <a:latin typeface="+mn-ea"/>
                <a:ea typeface="+mn-ea"/>
              </a:defRPr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82585" y="2239645"/>
            <a:ext cx="3194685" cy="3891915"/>
          </a:xfrm>
        </p:spPr>
        <p:txBody>
          <a:bodyPr/>
          <a:lstStyle>
            <a:lvl1pPr marL="278765" indent="-278765">
              <a:buFont typeface="Arial" panose="020B0604020202020204" pitchFamily="34" charset="0"/>
              <a:buChar char="•"/>
              <a:defRPr sz="1950">
                <a:latin typeface="+mn-ea"/>
                <a:ea typeface="+mn-ea"/>
              </a:defRPr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44314" y="5605145"/>
            <a:ext cx="8817372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44314" y="641350"/>
            <a:ext cx="8817372" cy="4556125"/>
          </a:xfrm>
        </p:spPr>
        <p:txBody>
          <a:bodyPr vert="horz" lIns="101600" tIns="0" rIns="82550" bIns="0" rtlCol="0">
            <a:noAutofit/>
          </a:bodyPr>
          <a:lstStyle>
            <a:lvl1pPr marL="186055" marR="0" lvl="0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7147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929005" marR="0" lvl="2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300480" marR="0" lvl="3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671955" marR="0" lvl="4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909612" cy="6868160"/>
          </a:xfrm>
        </p:spPr>
        <p:txBody>
          <a:bodyPr vert="horz" lIns="101600" tIns="0" rIns="82550" bIns="0" rtlCol="0">
            <a:noAutofit/>
          </a:bodyPr>
          <a:lstStyle>
            <a:lvl1pPr marL="186055" marR="0" lvl="0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7147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929005" marR="0" lvl="2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300480" marR="0" lvl="3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671955" marR="0" lvl="4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80246" y="565150"/>
            <a:ext cx="4387533" cy="5727700"/>
          </a:xfrm>
        </p:spPr>
        <p:txBody>
          <a:bodyPr vert="horz" lIns="101600" tIns="0" rIns="82550" bIns="0" rtlCol="0">
            <a:noAutofit/>
          </a:bodyPr>
          <a:lstStyle>
            <a:lvl1pPr marL="186055" marR="0" lvl="0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57530" marR="0" lvl="1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929005" marR="0" lvl="2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300480" marR="0" lvl="3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671955" marR="0" lvl="4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108813" y="565150"/>
            <a:ext cx="4387533" cy="5727700"/>
          </a:xfrm>
        </p:spPr>
        <p:txBody>
          <a:bodyPr vert="horz" lIns="101600" tIns="0" rIns="82550" bIns="0" rtlCol="0">
            <a:noAutofit/>
          </a:bodyPr>
          <a:lstStyle>
            <a:lvl1pPr marL="186055" marR="0" lvl="0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57530" marR="0" lvl="1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929005" marR="0" lvl="2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300480" marR="0" lvl="3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671955" marR="0" lvl="4" indent="-1854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9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4279" y="623591"/>
            <a:ext cx="8817443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6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44"/>
          <p:cNvGrpSpPr/>
          <p:nvPr userDrawn="1"/>
        </p:nvGrpSpPr>
        <p:grpSpPr>
          <a:xfrm>
            <a:off x="0" y="0"/>
            <a:ext cx="10526713" cy="6864350"/>
            <a:chOff x="0" y="0"/>
            <a:chExt cx="6631" cy="4324"/>
          </a:xfrm>
        </p:grpSpPr>
        <p:sp>
          <p:nvSpPr>
            <p:cNvPr id="2059" name="Freeform 317"/>
            <p:cNvSpPr/>
            <p:nvPr userDrawn="1"/>
          </p:nvSpPr>
          <p:spPr>
            <a:xfrm>
              <a:off x="469" y="176"/>
              <a:ext cx="1710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0" y="0"/>
                </a:cxn>
                <a:cxn ang="0">
                  <a:pos x="1710" y="77"/>
                </a:cxn>
                <a:cxn ang="0">
                  <a:pos x="0" y="77"/>
                </a:cxn>
              </a:cxnLst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 w="635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0" name="Group 343"/>
            <p:cNvGrpSpPr/>
            <p:nvPr userDrawn="1"/>
          </p:nvGrpSpPr>
          <p:grpSpPr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2061" name="Line 316"/>
              <p:cNvSpPr/>
              <p:nvPr userDrawn="1"/>
            </p:nvSpPr>
            <p:spPr>
              <a:xfrm>
                <a:off x="471" y="0"/>
                <a:ext cx="0" cy="4324"/>
              </a:xfrm>
              <a:prstGeom prst="line">
                <a:avLst/>
              </a:prstGeom>
              <a:ln w="19050">
                <a:noFill/>
              </a:ln>
            </p:spPr>
          </p:sp>
          <p:sp>
            <p:nvSpPr>
              <p:cNvPr id="2062" name="Line 318"/>
              <p:cNvSpPr/>
              <p:nvPr userDrawn="1"/>
            </p:nvSpPr>
            <p:spPr>
              <a:xfrm flipH="1">
                <a:off x="0" y="4298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3" name="Line 319"/>
              <p:cNvSpPr/>
              <p:nvPr userDrawn="1"/>
            </p:nvSpPr>
            <p:spPr>
              <a:xfrm>
                <a:off x="0" y="659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4" name="Line 320"/>
              <p:cNvSpPr/>
              <p:nvPr userDrawn="1"/>
            </p:nvSpPr>
            <p:spPr>
              <a:xfrm>
                <a:off x="0" y="1248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5" name="Line 321"/>
              <p:cNvSpPr/>
              <p:nvPr userDrawn="1"/>
            </p:nvSpPr>
            <p:spPr>
              <a:xfrm>
                <a:off x="0" y="4041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6" name="Line 322"/>
              <p:cNvSpPr/>
              <p:nvPr userDrawn="1"/>
            </p:nvSpPr>
            <p:spPr>
              <a:xfrm>
                <a:off x="5840" y="4"/>
                <a:ext cx="0" cy="432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7" name="Line 323"/>
              <p:cNvSpPr/>
              <p:nvPr userDrawn="1"/>
            </p:nvSpPr>
            <p:spPr>
              <a:xfrm>
                <a:off x="4888" y="4"/>
                <a:ext cx="0" cy="472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8" name="Line 324"/>
              <p:cNvSpPr/>
              <p:nvPr userDrawn="1"/>
            </p:nvSpPr>
            <p:spPr>
              <a:xfrm flipH="1">
                <a:off x="0" y="176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69" name="Line 325"/>
              <p:cNvSpPr/>
              <p:nvPr userDrawn="1"/>
            </p:nvSpPr>
            <p:spPr>
              <a:xfrm flipH="1">
                <a:off x="0" y="348"/>
                <a:ext cx="6240" cy="0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2070" name="Line 326"/>
              <p:cNvSpPr/>
              <p:nvPr userDrawn="1"/>
            </p:nvSpPr>
            <p:spPr>
              <a:xfrm>
                <a:off x="5132" y="4"/>
                <a:ext cx="0" cy="472"/>
              </a:xfrm>
              <a:prstGeom prst="line">
                <a:avLst/>
              </a:prstGeom>
              <a:ln w="6350">
                <a:noFill/>
              </a:ln>
            </p:spPr>
          </p:sp>
          <p:sp>
            <p:nvSpPr>
              <p:cNvPr id="38" name="Rectangle 327"/>
              <p:cNvSpPr>
                <a:spLocks noChangeArrowheads="1"/>
              </p:cNvSpPr>
              <p:nvPr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 anchor="ctr">
                <a:spAutoFit/>
              </a:bodyPr>
              <a:lstStyle>
                <a:lvl1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2" name="Line 336"/>
              <p:cNvSpPr/>
              <p:nvPr userDrawn="1"/>
            </p:nvSpPr>
            <p:spPr>
              <a:xfrm>
                <a:off x="849" y="0"/>
                <a:ext cx="0" cy="478"/>
              </a:xfrm>
              <a:prstGeom prst="line">
                <a:avLst/>
              </a:prstGeom>
              <a:ln w="6350">
                <a:noFill/>
              </a:ln>
            </p:spPr>
          </p:sp>
        </p:grpSp>
      </p:grpSp>
      <p:sp>
        <p:nvSpPr>
          <p:cNvPr id="2051" name="Line 332"/>
          <p:cNvSpPr/>
          <p:nvPr userDrawn="1"/>
        </p:nvSpPr>
        <p:spPr>
          <a:xfrm>
            <a:off x="9269413" y="6734175"/>
            <a:ext cx="0" cy="123825"/>
          </a:xfrm>
          <a:prstGeom prst="line">
            <a:avLst/>
          </a:prstGeom>
          <a:ln w="9525" cap="flat" cmpd="sng">
            <a:solidFill>
              <a:srgbClr val="172F3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" name="Line 281"/>
          <p:cNvSpPr/>
          <p:nvPr/>
        </p:nvSpPr>
        <p:spPr>
          <a:xfrm>
            <a:off x="0" y="762000"/>
            <a:ext cx="9906000" cy="0"/>
          </a:xfrm>
          <a:prstGeom prst="line">
            <a:avLst/>
          </a:prstGeom>
          <a:ln w="9525" cap="flat" cmpd="sng">
            <a:solidFill>
              <a:srgbClr val="172F37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3" name="图片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0388" y="244475"/>
            <a:ext cx="952500" cy="388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27" name="Rectangle 5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9300" y="1931988"/>
            <a:ext cx="7739063" cy="596900"/>
          </a:xfrm>
        </p:spPr>
        <p:txBody>
          <a:bodyPr>
            <a:spAutoFit/>
          </a:bodyPr>
          <a:lstStyle>
            <a:lvl1pPr>
              <a:tabLst>
                <a:tab pos="571500" algn="l"/>
              </a:tabLst>
              <a:defRPr/>
            </a:lvl1pPr>
          </a:lstStyle>
          <a:p>
            <a:pPr lvl="0"/>
            <a:r>
              <a:rPr lang="de-DE" altLang="de-DE" noProof="0" smtClean="0"/>
              <a:t>A.	Klicken Sie, um das Format des Titel-Masters zu 	bearbeiten.</a:t>
            </a:r>
            <a:endParaRPr lang="de-DE" altLang="de-DE" noProof="0" smtClean="0"/>
          </a:p>
        </p:txBody>
      </p:sp>
      <p:sp>
        <p:nvSpPr>
          <p:cNvPr id="3149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79900" y="7010400"/>
            <a:ext cx="1422400" cy="279400"/>
          </a:xfrm>
        </p:spPr>
        <p:txBody>
          <a:bodyPr anchor="ctr"/>
          <a:lstStyle>
            <a:lvl1pPr algn="ctr">
              <a:defRPr sz="900" b="0"/>
            </a:lvl1pPr>
          </a:lstStyle>
          <a:p>
            <a:pPr lvl="0"/>
            <a:r>
              <a:rPr lang="de-DE" altLang="de-DE" noProof="0" smtClean="0"/>
              <a:t>Click to edit Master subtitle style</a:t>
            </a:r>
            <a:endParaRPr lang="de-DE" altLang="de-DE" noProof="0" smtClean="0"/>
          </a:p>
        </p:txBody>
      </p:sp>
      <p:sp>
        <p:nvSpPr>
          <p:cNvPr id="43" name="Rectangle 3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6888" y="6705600"/>
            <a:ext cx="153988" cy="128588"/>
          </a:xfrm>
          <a:prstGeom prst="rect">
            <a:avLst/>
          </a:prstGeom>
        </p:spPr>
        <p:txBody>
          <a:bodyPr vert="horz" wrap="square" lIns="0" tIns="0" rIns="0" bIns="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D6C0BD-7001-49F5-8E1D-F08B95A3C33B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3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8013" y="6705600"/>
            <a:ext cx="3465513" cy="1301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3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10350" y="6564313"/>
            <a:ext cx="2543175" cy="13811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4790" y="6349833"/>
            <a:ext cx="219375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44250" y="6349833"/>
            <a:ext cx="32175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49833"/>
            <a:ext cx="219375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44279" y="581225"/>
            <a:ext cx="881744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44314" y="1508125"/>
            <a:ext cx="8817372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950"/>
            </a:lvl1pPr>
            <a:lvl2pPr>
              <a:defRPr sz="1950"/>
            </a:lvl2pPr>
            <a:lvl3pPr>
              <a:defRPr sz="1950"/>
            </a:lvl3pPr>
            <a:lvl4pPr>
              <a:defRPr sz="1950"/>
            </a:lvl4pPr>
            <a:lvl5pPr>
              <a:defRPr sz="195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742950" rtl="0" eaLnBrk="1" fontAlgn="auto" latinLnBrk="0" hangingPunct="1">
        <a:lnSpc>
          <a:spcPct val="100000"/>
        </a:lnSpc>
        <a:spcBef>
          <a:spcPct val="0"/>
        </a:spcBef>
        <a:buNone/>
        <a:defRPr sz="227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86055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57530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08100" algn="l"/>
        </a:tabLst>
        <a:defRPr sz="13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929005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300480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671955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04343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90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8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5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08" name="Rectangle 3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6888" y="6716713"/>
            <a:ext cx="153988" cy="128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kumimoji="1" sz="9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F65CF-42CF-4D79-972C-805818A0A33A}" type="slidenum">
              <a:rPr kumimoji="1" lang="en-GB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GB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8013" y="6705600"/>
            <a:ext cx="3465513" cy="130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lnSpc>
                <a:spcPts val="1100"/>
              </a:lnSpc>
              <a:spcBef>
                <a:spcPts val="100"/>
              </a:spcBef>
              <a:defRPr sz="9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ts val="11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8" name="Rectangle 1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10350" y="6564313"/>
            <a:ext cx="2543175" cy="138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defRPr sz="9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大学生健康教育课</a:t>
            </a:r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9" name="Rectangle 101"/>
          <p:cNvSpPr>
            <a:spLocks noGrp="1"/>
          </p:cNvSpPr>
          <p:nvPr>
            <p:ph type="title"/>
          </p:nvPr>
        </p:nvSpPr>
        <p:spPr>
          <a:xfrm>
            <a:off x="735013" y="1008063"/>
            <a:ext cx="8559800" cy="660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de-DE" altLang="de-DE" dirty="0"/>
              <a:t>Klicken Sie, um das Format des Titel-Masters zu bearbeiten.</a:t>
            </a:r>
            <a:endParaRPr lang="de-DE" altLang="de-DE" dirty="0"/>
          </a:p>
        </p:txBody>
      </p:sp>
      <p:sp>
        <p:nvSpPr>
          <p:cNvPr id="1030" name="Rectangle 103"/>
          <p:cNvSpPr>
            <a:spLocks noGrp="1"/>
          </p:cNvSpPr>
          <p:nvPr>
            <p:ph type="body" idx="1"/>
          </p:nvPr>
        </p:nvSpPr>
        <p:spPr>
          <a:xfrm>
            <a:off x="735013" y="1930400"/>
            <a:ext cx="8543925" cy="284638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lvl="0"/>
            <a:r>
              <a:rPr lang="de-DE" altLang="de-DE" dirty="0"/>
              <a:t>Klicken Sie, um die Textformatierung des Masters zu bearbeiten.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3"/>
            <a:endParaRPr lang="de-DE" altLang="de-DE" dirty="0"/>
          </a:p>
        </p:txBody>
      </p:sp>
      <p:sp>
        <p:nvSpPr>
          <p:cNvPr id="1031" name="Line 279"/>
          <p:cNvSpPr/>
          <p:nvPr/>
        </p:nvSpPr>
        <p:spPr>
          <a:xfrm>
            <a:off x="9293225" y="-6350"/>
            <a:ext cx="0" cy="7073900"/>
          </a:xfrm>
          <a:prstGeom prst="line">
            <a:avLst/>
          </a:prstGeom>
          <a:ln w="19050">
            <a:noFill/>
          </a:ln>
        </p:spPr>
      </p:sp>
      <p:sp>
        <p:nvSpPr>
          <p:cNvPr id="1032" name="Line 137"/>
          <p:cNvSpPr/>
          <p:nvPr/>
        </p:nvSpPr>
        <p:spPr>
          <a:xfrm>
            <a:off x="0" y="762000"/>
            <a:ext cx="9906000" cy="0"/>
          </a:xfrm>
          <a:prstGeom prst="line">
            <a:avLst/>
          </a:prstGeom>
          <a:ln w="9525" cap="flat" cmpd="sng">
            <a:solidFill>
              <a:srgbClr val="172F3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Line 350"/>
          <p:cNvSpPr/>
          <p:nvPr userDrawn="1"/>
        </p:nvSpPr>
        <p:spPr>
          <a:xfrm>
            <a:off x="9269413" y="6734175"/>
            <a:ext cx="0" cy="123825"/>
          </a:xfrm>
          <a:prstGeom prst="line">
            <a:avLst/>
          </a:prstGeom>
          <a:ln w="9525" cap="flat" cmpd="sng">
            <a:solidFill>
              <a:srgbClr val="172F37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34" name="Group 369"/>
          <p:cNvGrpSpPr/>
          <p:nvPr userDrawn="1"/>
        </p:nvGrpSpPr>
        <p:grpSpPr>
          <a:xfrm>
            <a:off x="0" y="0"/>
            <a:ext cx="10526713" cy="6864350"/>
            <a:chOff x="0" y="0"/>
            <a:chExt cx="6631" cy="4324"/>
          </a:xfrm>
        </p:grpSpPr>
        <p:sp>
          <p:nvSpPr>
            <p:cNvPr id="1036" name="Freeform 304"/>
            <p:cNvSpPr/>
            <p:nvPr userDrawn="1"/>
          </p:nvSpPr>
          <p:spPr>
            <a:xfrm>
              <a:off x="469" y="176"/>
              <a:ext cx="1710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0" y="0"/>
                </a:cxn>
                <a:cxn ang="0">
                  <a:pos x="1710" y="77"/>
                </a:cxn>
                <a:cxn ang="0">
                  <a:pos x="0" y="77"/>
                </a:cxn>
              </a:cxnLst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 w="63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Line 303"/>
            <p:cNvSpPr/>
            <p:nvPr userDrawn="1"/>
          </p:nvSpPr>
          <p:spPr>
            <a:xfrm>
              <a:off x="471" y="0"/>
              <a:ext cx="0" cy="4324"/>
            </a:xfrm>
            <a:prstGeom prst="line">
              <a:avLst/>
            </a:prstGeom>
            <a:ln w="19050">
              <a:noFill/>
            </a:ln>
          </p:spPr>
        </p:sp>
        <p:sp>
          <p:nvSpPr>
            <p:cNvPr id="1038" name="Line 306"/>
            <p:cNvSpPr/>
            <p:nvPr userDrawn="1"/>
          </p:nvSpPr>
          <p:spPr>
            <a:xfrm>
              <a:off x="0" y="659"/>
              <a:ext cx="6240" cy="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39" name="Line 307"/>
            <p:cNvSpPr/>
            <p:nvPr userDrawn="1"/>
          </p:nvSpPr>
          <p:spPr>
            <a:xfrm>
              <a:off x="0" y="1248"/>
              <a:ext cx="6240" cy="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0" name="Line 308"/>
            <p:cNvSpPr/>
            <p:nvPr userDrawn="1"/>
          </p:nvSpPr>
          <p:spPr>
            <a:xfrm>
              <a:off x="0" y="4041"/>
              <a:ext cx="6240" cy="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1" name="Line 309"/>
            <p:cNvSpPr/>
            <p:nvPr userDrawn="1"/>
          </p:nvSpPr>
          <p:spPr>
            <a:xfrm>
              <a:off x="5840" y="4"/>
              <a:ext cx="0" cy="432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2" name="Line 310"/>
            <p:cNvSpPr/>
            <p:nvPr userDrawn="1"/>
          </p:nvSpPr>
          <p:spPr>
            <a:xfrm>
              <a:off x="4888" y="4"/>
              <a:ext cx="0" cy="472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3" name="Line 311"/>
            <p:cNvSpPr/>
            <p:nvPr userDrawn="1"/>
          </p:nvSpPr>
          <p:spPr>
            <a:xfrm flipH="1">
              <a:off x="0" y="176"/>
              <a:ext cx="6240" cy="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4" name="Line 312"/>
            <p:cNvSpPr/>
            <p:nvPr userDrawn="1"/>
          </p:nvSpPr>
          <p:spPr>
            <a:xfrm flipH="1">
              <a:off x="0" y="348"/>
              <a:ext cx="6240" cy="0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5" name="Line 313"/>
            <p:cNvSpPr/>
            <p:nvPr userDrawn="1"/>
          </p:nvSpPr>
          <p:spPr>
            <a:xfrm>
              <a:off x="5132" y="4"/>
              <a:ext cx="0" cy="472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6" name="Rectangle 314"/>
            <p:cNvSpPr>
              <a:spLocks noChangeArrowheads="1"/>
            </p:cNvSpPr>
            <p:nvPr/>
          </p:nvSpPr>
          <p:spPr bwMode="auto">
            <a:xfrm>
              <a:off x="6382" y="0"/>
              <a:ext cx="249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Line 355"/>
            <p:cNvSpPr/>
            <p:nvPr userDrawn="1"/>
          </p:nvSpPr>
          <p:spPr>
            <a:xfrm>
              <a:off x="849" y="0"/>
              <a:ext cx="0" cy="478"/>
            </a:xfrm>
            <a:prstGeom prst="line">
              <a:avLst/>
            </a:prstGeom>
            <a:ln w="6350">
              <a:noFill/>
            </a:ln>
          </p:spPr>
        </p:sp>
        <p:sp>
          <p:nvSpPr>
            <p:cNvPr id="1048" name="Line 364"/>
            <p:cNvSpPr/>
            <p:nvPr userDrawn="1"/>
          </p:nvSpPr>
          <p:spPr>
            <a:xfrm flipH="1">
              <a:off x="0" y="3184"/>
              <a:ext cx="464" cy="0"/>
            </a:xfrm>
            <a:prstGeom prst="line">
              <a:avLst/>
            </a:prstGeom>
            <a:ln w="6350">
              <a:noFill/>
            </a:ln>
          </p:spPr>
        </p:sp>
      </p:grp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80388" y="244475"/>
            <a:ext cx="952500" cy="3889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392430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240155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6244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2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123" name="页脚占位符 3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1793875" y="2014538"/>
            <a:ext cx="4732338" cy="28336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lnSpc>
                <a:spcPct val="93000"/>
              </a:lnSpc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3000"/>
              </a:lnSpc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3000"/>
              </a:lnSpc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3000"/>
              </a:lnSpc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3000"/>
              </a:lnSpc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急性中毒（上）</a:t>
            </a:r>
            <a:br>
              <a:rPr kumimoji="1" lang="de-DE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br>
              <a:rPr kumimoji="1" lang="de-DE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kumimoji="1" lang="de-DE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吕晓飞</a:t>
            </a:r>
            <a:br>
              <a:rPr kumimoji="1" lang="en-US" altLang="de-DE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br>
              <a:rPr kumimoji="1" lang="en-US" altLang="de-DE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科大医院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en-US" alt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20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21.10</a:t>
            </a:r>
            <a:endParaRPr kumimoji="1" lang="en-US" altLang="de-DE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125" name="Line 164"/>
          <p:cNvSpPr/>
          <p:nvPr/>
        </p:nvSpPr>
        <p:spPr>
          <a:xfrm>
            <a:off x="0" y="762000"/>
            <a:ext cx="9906000" cy="0"/>
          </a:xfrm>
          <a:prstGeom prst="line">
            <a:avLst/>
          </a:prstGeom>
          <a:ln w="9525" cap="flat" cmpd="sng">
            <a:solidFill>
              <a:srgbClr val="172F3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Rectangle 167"/>
          <p:cNvSpPr/>
          <p:nvPr/>
        </p:nvSpPr>
        <p:spPr>
          <a:xfrm>
            <a:off x="9332913" y="6667500"/>
            <a:ext cx="217487" cy="180975"/>
          </a:xfrm>
          <a:prstGeom prst="rect">
            <a:avLst/>
          </a:prstGeom>
          <a:solidFill>
            <a:srgbClr val="FFFFFE"/>
          </a:solidFill>
          <a:ln w="9525">
            <a:noFill/>
          </a:ln>
        </p:spPr>
        <p:txBody>
          <a:bodyPr wrap="none" lIns="0" tIns="0" rIns="0" bIns="0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毒物的代谢与排泄</a:t>
            </a:r>
            <a:endParaRPr lang="zh-CN" altLang="en-US" sz="4000" dirty="0"/>
          </a:p>
        </p:txBody>
      </p:sp>
      <p:sp>
        <p:nvSpPr>
          <p:cNvPr id="14339" name="内容占位符 16"/>
          <p:cNvSpPr>
            <a:spLocks noGrp="1"/>
          </p:cNvSpPr>
          <p:nvPr>
            <p:ph idx="1"/>
          </p:nvPr>
        </p:nvSpPr>
        <p:spPr>
          <a:xfrm>
            <a:off x="390525" y="1930400"/>
            <a:ext cx="8888413" cy="2769870"/>
          </a:xfrm>
        </p:spPr>
        <p:txBody>
          <a:bodyPr vert="horz" wrap="square" lIns="0" tIns="0" rIns="0" bIns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毒物在机体内代谢部位以肝肠为主</a:t>
            </a:r>
            <a:r>
              <a:rPr lang="zh-CN" altLang="en-US" sz="2400" dirty="0"/>
              <a:t>，还包括肾、胃、心、脑、脾、胰、肺、肾上腺、甲状腺、视网膜等器官，各组织的网状上皮细胞也可进行代谢转化。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毒物的排泄以肾脏最为重要</a:t>
            </a:r>
            <a:r>
              <a:rPr lang="zh-CN" altLang="en-US" sz="2400" dirty="0"/>
              <a:t>，其次胆道、肠粘膜、汗腺、肺、乳汁等。</a:t>
            </a:r>
            <a:endParaRPr lang="zh-CN" altLang="en-US" sz="2400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434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中毒机制</a:t>
            </a:r>
            <a:r>
              <a:rPr lang="zh-CN" altLang="en-US" sz="4000" dirty="0">
                <a:solidFill>
                  <a:srgbClr val="FF0000"/>
                </a:solidFill>
              </a:rPr>
              <a:t>（☆）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195" name="内容占位符 16"/>
          <p:cNvSpPr>
            <a:spLocks noGrp="1"/>
          </p:cNvSpPr>
          <p:nvPr>
            <p:ph idx="1"/>
          </p:nvPr>
        </p:nvSpPr>
        <p:spPr>
          <a:xfrm>
            <a:off x="735013" y="1573213"/>
            <a:ext cx="8543925" cy="3586163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局部的刺激腐蚀作用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缺　氧 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麻醉作用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抑制酶的活性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干扰细胞膜或细胞器的生理功能 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受体的竞争结合  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536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毒物对机体的影响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806825"/>
          </a:xfrm>
        </p:spPr>
        <p:txBody>
          <a:bodyPr vert="horz" wrap="square" lIns="0" tIns="0" rIns="0" bIns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（一）对神经系统的影响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（二）对循环系统的影响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（三）对呼吸系统的影响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（四）对消化系统的影响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（五）对血液系统的影响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（六）对皮肤的影响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（七）对眼部的影响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35013" y="842963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（一）对神经系统的影响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15913" y="1304925"/>
            <a:ext cx="9328150" cy="5927090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、嗜睡、昏迷：引起嗜睡昏迷的常见“毒物”有巴比妥和其它镇静安眠药、抗组织胺类、抗抑郁药、醇类、阿片、有机磷毒物、有机溶剂（苯、汽油）等。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、肌肉颤动：引起肌颤的常见“毒物”为有机磷、毒蕈、氨基甲酸酯类农药等。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、抽搐、惊厥：引起抽搐惊厥的常见“毒物”有有机磷、灭鼠药、毒蕈、毒扁豆碱、抗组织胺类、异烟肼、三环类抗抑郁药、呼吸兴奋剂、士的宁等。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、谵妄：引起谵妄的常见“毒物”有抗胆碱药、安眠酮、水合氯醛、曼陀罗、柳酸盐、乙醇、抗组胺药中毒。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49300" y="812800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（二）对循环系统的影响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95263" y="1374775"/>
            <a:ext cx="9710737" cy="6094095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、窦性心动过速：可致心动过速的“毒物”有阿托品类抗胆碱药、亚硝酸盐类、麻黄素、肾上腺素、醇类等。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、窦性心动过缓：可致心动过缓的“毒物”有洋地黄、奎尼丁、</a:t>
            </a:r>
            <a:r>
              <a:rPr lang="en-US" altLang="zh-CN" sz="2400" dirty="0"/>
              <a:t>β</a:t>
            </a:r>
            <a:r>
              <a:rPr lang="zh-CN" altLang="en-US" sz="2400" dirty="0"/>
              <a:t>受体阻滞剂、钙拮抗剂、吗啡、毛果云香碱等。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、异位心律失常：可致心律失常的“毒物”有洋地黄、乌头、氯化钡及所有抗快速心律失常药物。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、血压升高：可致血压升高的“毒物”有麻黄素、肾上腺素、有机磷农药等。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、血压下降：可致血压下降的“毒物”有硝酸甘油、各类降压药物、亚硝酸盐、砒霜等。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（三）对呼吸系统的影响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986020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、呼吸减慢：可致呼吸减慢的“毒物”有安眠药、吗啡、麻醉剂、高效镇痛剂等。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、呼吸加快：可致呼吸加快的“毒物”有抗胆碱药、呼吸兴奋剂、曼陀罗等。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、哮喘：可致哮喘的“毒物”有刺激性气体、有机磷。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、肺水肿：可致肺水肿的“毒物”有有机磷农药、各种刺激性气体（光气、氯气、甲醛、二氧化硫、四氧化二氮）、硫化氢、磷化氢、安坦等。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（四）对消化系统的影响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986020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、流涎：可致流涎的“毒物”有有机磷农药、氨基甲酸酯类农药，毒蕈、毛果云香碱。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、呕吐：可致呕吐的“毒物”有洋地黄、有机磷农药、毒蕈、毒扁豆碱、砒霜、腐蚀性毒药。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、腹泻：可致腹泻的“毒物”有有机磷毒物、毒蕈、砷、巴豆、蓖麻籽。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、肝功能损害：可致肝功能损害的“毒物”有四氯化碳、冬眠灵、各类抗结核药。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（五）对血液系统的影响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2698750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、溶血：可致溶血的毒物有砷化氢、苯胺、硝基苯。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、紫绀（高铁血红蛋白形成）：可致紫绀的毒物有亚硝酸盐、硝基苯、苯胺、杀虫脒、磺胺。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、口唇面颊呈樱桃红色（碳氧血红蛋白形成）；常见于一氧化碳中毒。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（六）对皮肤的影响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265613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、皮肤潮湿：常见于有机磷农药、氨基甲酸酯类农药中度。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、皮肤干燥：常见于阿托品、颠茄、曼陀罗等中毒。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、皮肤潮红：常见于酒精、阿托品、抗组织胺类中毒。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、紫绀；常见于亚硝酸盐、非那西丁、氮氧化合物及硝基化合物中毒时。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、黄疸：常见于四氯化碳、砷、毒蕈、鱼胆、蛇毒中毒时损害肝脏可致黄疸。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latin typeface="宋体" panose="02010600030101010101" pitchFamily="2" charset="-122"/>
              </a:rPr>
              <a:t>（七）对眼部的影响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877945"/>
          </a:xfrm>
        </p:spPr>
        <p:txBody>
          <a:bodyPr vert="horz" wrap="square" lIns="0" tIns="0" rIns="0" bIns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、瞳孔缩小：常见于有机磷农药、毒扁豆碱、毒蕈、阿片、巴比妥及氯丙嗪中毒时。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、瞳孔扩大：常见于抗胆碱药、曼陀罗类、抗组织胺类、三环类抗抑郁药、苯丙胺、可卡因中毒时。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、眼球震颤：常见于苯妥因钠、巴比妥类中毒时。</a:t>
            </a:r>
            <a:endParaRPr lang="zh-CN" alt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、视力障碍：常见于有机磷农药、甲醇、肉毒中毒时。</a:t>
            </a:r>
            <a:endParaRPr lang="zh-CN" altLang="en-US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、视幻觉：常见于抗胆碱药、曼陀罗中毒时。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06413" y="893763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en-US" altLang="zh-CN" sz="6000" dirty="0"/>
              <a:t>  </a:t>
            </a:r>
            <a:r>
              <a:rPr lang="zh-CN" altLang="en-US" sz="4000" dirty="0"/>
              <a:t>定义</a:t>
            </a:r>
            <a:endParaRPr lang="zh-CN" altLang="en-US" sz="4000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17513" y="1738313"/>
            <a:ext cx="9091612" cy="4887912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中毒（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poisoning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）：</a:t>
            </a:r>
            <a:r>
              <a:rPr lang="zh-CN" altLang="en-US" sz="2400" dirty="0">
                <a:solidFill>
                  <a:schemeClr val="tx1"/>
                </a:solidFill>
              </a:rPr>
              <a:t>有毒化学物质进入人体，达到中毒量而产生损害的全身性疾病。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毒物（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poison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）：引起中毒的化学物质。其概念是相对的，小的剂量就能严重损害机体甚至导致死亡的物质称毒物。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急性中毒（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acute poisoning</a:t>
            </a:r>
            <a:r>
              <a:rPr lang="zh-CN" altLang="en-US" sz="2400" dirty="0">
                <a:solidFill>
                  <a:schemeClr val="tx1"/>
                </a:solidFill>
              </a:rPr>
              <a:t>） ：</a:t>
            </a:r>
            <a:r>
              <a:rPr lang="zh-CN" altLang="en-US" sz="2400" dirty="0"/>
              <a:t>指一定剂量化学物品（毒物），在短时间进入机体，与靶部位的细胞成份产生化学或物理变化，引起机体功能性或器质性病理性改变，产生暂时或永久损害，甚至危及生命。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zh-CN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614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  <a:ln w="6350"/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534988" y="1041400"/>
            <a:ext cx="8423275" cy="762000"/>
          </a:xfrm>
        </p:spPr>
        <p:txBody>
          <a:bodyPr vert="horz" wrap="square" lIns="0" tIns="0" rIns="0" bIns="0" anchor="t"/>
          <a:p>
            <a:pPr algn="ctr" eaLnBrk="1" hangingPunct="1"/>
            <a:r>
              <a:rPr lang="zh-CN" altLang="en-US" sz="4000" dirty="0">
                <a:solidFill>
                  <a:schemeClr val="tx1"/>
                </a:solidFill>
              </a:rPr>
              <a:t>诊断思路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49313" y="2428875"/>
            <a:ext cx="8461375" cy="4139565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just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毒物接触史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临床表现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endParaRPr kumimoji="1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1" lang="en-US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实验室检查证实</a:t>
            </a:r>
            <a:r>
              <a:rPr kumimoji="1" lang="zh-CN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毒物在体液中存在</a:t>
            </a:r>
            <a:endParaRPr kumimoji="1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毒物对人体特殊影响存在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环境调查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毒物存在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证据</a:t>
            </a:r>
            <a:endParaRPr kumimoji="1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鉴别诊断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（归因）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2" name="AutoShape 4"/>
          <p:cNvSpPr/>
          <p:nvPr/>
        </p:nvSpPr>
        <p:spPr>
          <a:xfrm>
            <a:off x="2689225" y="2535238"/>
            <a:ext cx="609600" cy="762000"/>
          </a:xfrm>
          <a:prstGeom prst="rightBrace">
            <a:avLst>
              <a:gd name="adj1" fmla="val 1041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3556000" y="2573338"/>
          <a:ext cx="1905000" cy="685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1730" indent="-22733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84630"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初步诊断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79" name="AutoShape 11"/>
          <p:cNvSpPr/>
          <p:nvPr/>
        </p:nvSpPr>
        <p:spPr>
          <a:xfrm>
            <a:off x="5619750" y="2916238"/>
            <a:ext cx="457200" cy="3319462"/>
          </a:xfrm>
          <a:prstGeom prst="rightBrace">
            <a:avLst>
              <a:gd name="adj1" fmla="val 5556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9164" name="Group 12"/>
          <p:cNvGraphicFramePr>
            <a:graphicFrameLocks noGrp="1"/>
          </p:cNvGraphicFramePr>
          <p:nvPr/>
        </p:nvGraphicFramePr>
        <p:xfrm>
          <a:off x="6491288" y="3906838"/>
          <a:ext cx="1905000" cy="1066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977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1730" indent="-22733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84630"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病因诊断</a:t>
                      </a: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确诊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诊断</a:t>
            </a:r>
            <a:endParaRPr lang="zh-CN" altLang="en-US" sz="4000" dirty="0"/>
          </a:p>
        </p:txBody>
      </p:sp>
      <p:sp>
        <p:nvSpPr>
          <p:cNvPr id="33795" name="内容占位符 16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5062538"/>
          </a:xfrm>
        </p:spPr>
        <p:txBody>
          <a:bodyPr vert="horz" wrap="square" lIns="0" tIns="0" rIns="0" bIns="0" anchor="t">
            <a:spAutoFit/>
          </a:bodyPr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全面仔细询问病史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en-US" altLang="en-US" sz="2400" b="0" dirty="0"/>
              <a:t>    生活、精神</a:t>
            </a:r>
            <a:r>
              <a:rPr lang="zh-CN" altLang="en-US" sz="2400" b="0" dirty="0"/>
              <a:t>、近期情绪（神情沮丧，情绪低落）。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    进食物、饮料后出现不能解释的症状、体征。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    病前服食蕈类、鱼胆、河豚等食物。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   “三同</a:t>
            </a:r>
            <a:r>
              <a:rPr lang="en-US" altLang="en-US" sz="2400" b="0" dirty="0"/>
              <a:t>人员</a:t>
            </a:r>
            <a:r>
              <a:rPr lang="zh-CN" altLang="en-US" sz="2400" b="0" dirty="0"/>
              <a:t>”：同餐人、同居室、同工作者，在相同时间发病。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    从事密切接触化学物品的工作。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en-US" altLang="en-US" sz="2400" b="0" dirty="0"/>
              <a:t>    服药种类</a:t>
            </a:r>
            <a:r>
              <a:rPr lang="zh-CN" altLang="en-US" sz="2400" b="0" dirty="0"/>
              <a:t>、</a:t>
            </a:r>
            <a:r>
              <a:rPr lang="en-US" altLang="en-US" sz="2400" b="0" dirty="0"/>
              <a:t>时间</a:t>
            </a:r>
            <a:r>
              <a:rPr lang="zh-CN" altLang="en-US" sz="2400" b="0" dirty="0"/>
              <a:t>、</a:t>
            </a:r>
            <a:r>
              <a:rPr lang="en-US" altLang="en-US" sz="2400" b="0" dirty="0"/>
              <a:t>剂量</a:t>
            </a:r>
            <a:r>
              <a:rPr lang="zh-CN" altLang="en-US" sz="2400" b="0" dirty="0"/>
              <a:t>、</a:t>
            </a:r>
            <a:r>
              <a:rPr lang="en-US" altLang="en-US" sz="2400" b="0" dirty="0"/>
              <a:t>药瓶</a:t>
            </a:r>
            <a:endParaRPr lang="zh-CN" altLang="en-US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    对拒绝提供病史或昏迷不能叙述病史者，要寻找有无遗书、   </a:t>
            </a:r>
            <a:endParaRPr lang="en-US" altLang="zh-CN" sz="2400" b="0" dirty="0"/>
          </a:p>
          <a:p>
            <a:pPr marL="1905" lvl="1" indent="0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en-US" altLang="zh-CN" sz="2400" b="0" dirty="0"/>
              <a:t>    </a:t>
            </a:r>
            <a:r>
              <a:rPr lang="zh-CN" altLang="en-US" sz="2400" b="0" dirty="0"/>
              <a:t>毒物盛器等。</a:t>
            </a:r>
            <a:endParaRPr lang="zh-CN" altLang="en-US" sz="2400" b="0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379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诊断</a:t>
            </a:r>
            <a:endParaRPr lang="zh-CN" altLang="en-US" sz="4000" dirty="0"/>
          </a:p>
        </p:txBody>
      </p:sp>
      <p:sp>
        <p:nvSpPr>
          <p:cNvPr id="18435" name="内容占位符 16"/>
          <p:cNvSpPr>
            <a:spLocks noGrp="1"/>
          </p:cNvSpPr>
          <p:nvPr>
            <p:ph idx="1"/>
          </p:nvPr>
        </p:nvSpPr>
        <p:spPr>
          <a:xfrm>
            <a:off x="609600" y="1870075"/>
            <a:ext cx="8543925" cy="3586163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急性中毒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可能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异常的症状体征不能用一般内科疾病解释。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突然发绀、呕吐、昏迷、惊厥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精神异常、呼吸困难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休克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肝肾功能损害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而原因不明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症状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体征特点，出现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时间和顺序是否符合某种毒物中毒的规律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482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r>
              <a:rPr lang="zh-CN" altLang="en-US" sz="4000" dirty="0">
                <a:solidFill>
                  <a:schemeClr val="tx1"/>
                </a:solidFill>
              </a:rPr>
              <a:t>常见中毒的特殊综合症或特征性改变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88" y="1668463"/>
            <a:ext cx="9285288" cy="4431665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有大汗、流涎、瞳孔小、肌震颤，呼吸气中有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大蒜臭味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有机磷中毒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发绀、高铁血红蛋白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含量增高，可考虑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硝基化合物中毒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昏迷伴呼吸缓慢，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针尖样瞳孔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麻醉性药物中毒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昏迷，皮肤黏膜呈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樱桃红色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，可考虑为急性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一氧化碳中毒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恶心呕吐，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唇周或四肢麻木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，全身肌肉无力，甚至呼吸麻痹，低钾血症，考虑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钡盐中毒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酒味提示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甲醇或乙醇中毒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昏迷、反复抽搐，考虑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有机氟杀鼠剂、毒鼠强中毒</a:t>
            </a:r>
            <a:r>
              <a:rPr lang="zh-CN" altLang="en-US" sz="2400" dirty="0">
                <a:sym typeface="+mn-ea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面色潮红、皮肤干燥，心动过速、烦躁谵妄，考虑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莨菪类中毒</a:t>
            </a:r>
            <a:r>
              <a:rPr lang="zh-CN" altLang="en-US" sz="2400" dirty="0">
                <a:sym typeface="+mn-ea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出现嗜睡、发绀、出血性膀胱炎考虑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杀虫脒中毒</a:t>
            </a:r>
            <a:r>
              <a:rPr lang="zh-CN" altLang="en-US" sz="2400" dirty="0">
                <a:sym typeface="+mn-ea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584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诊断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9459" name="内容占位符 16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2478088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用试验治疗可帮助诊断。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E0E9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特异性检测可确诊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剩余食物、毒物、药物。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含毒标本：如呕吐物、胃内容物、血液、尿、大便。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686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中毒</a:t>
            </a:r>
            <a:r>
              <a:rPr lang="en-US" altLang="en-US" sz="4000" dirty="0"/>
              <a:t>治疗原则</a:t>
            </a:r>
            <a:r>
              <a:rPr lang="en-US" altLang="en-US" sz="4000" dirty="0">
                <a:solidFill>
                  <a:srgbClr val="FF0000"/>
                </a:solidFill>
              </a:rPr>
              <a:t>(</a:t>
            </a:r>
            <a:r>
              <a:rPr lang="zh-CN" altLang="en-US" sz="4000" dirty="0">
                <a:solidFill>
                  <a:srgbClr val="FF0000"/>
                </a:solidFill>
              </a:rPr>
              <a:t>☆</a:t>
            </a:r>
            <a:r>
              <a:rPr lang="en-US" altLang="en-US" sz="4000" dirty="0">
                <a:solidFill>
                  <a:srgbClr val="FF0000"/>
                </a:solidFill>
              </a:rPr>
              <a:t>)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20483" name="内容占位符 16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032125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立即终止接触毒物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清除尚未吸收毒物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us" pitchFamily="34" charset="0"/>
                <a:ea typeface="+mn-ea"/>
                <a:cs typeface="+mn-cs"/>
              </a:rPr>
              <a:t>促进已吸收毒物排出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bertus" pitchFamily="34" charset="0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特殊解毒剂应用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对症治疗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789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5"/>
          <p:cNvSpPr>
            <a:spLocks noGrp="1"/>
          </p:cNvSpPr>
          <p:nvPr>
            <p:ph type="title"/>
          </p:nvPr>
        </p:nvSpPr>
        <p:spPr>
          <a:xfrm>
            <a:off x="495300" y="858838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23555" name="内容占位符 16"/>
          <p:cNvSpPr>
            <a:spLocks noGrp="1"/>
          </p:cNvSpPr>
          <p:nvPr>
            <p:ph idx="1"/>
          </p:nvPr>
        </p:nvSpPr>
        <p:spPr>
          <a:xfrm>
            <a:off x="225425" y="1438275"/>
            <a:ext cx="9472613" cy="5247640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立即终止接触毒物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呼吸道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脱离有毒环境，将患者搬至上风或侧风方向，使其呼吸新鲜空气，并注意清除呼吸道分泌物保持气道通畅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皮肤染毒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脱去染毒的衣物，用清水洗拭接触毒物的皮肤（忌用热水）。如为有机磷毒物，可用肥皂水或弱碱性溶液冲洗（敌百虫忌用碱性溶液）。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眼部染毒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毒物微粒溅入眼内，可用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3%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硼酸、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2%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碳酸氢钠或大量清水冲洗。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891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1000125"/>
          </a:xfrm>
        </p:spPr>
        <p:txBody>
          <a:bodyPr vert="horz" wrap="square" lIns="0" tIns="0" rIns="0" bIns="0" anchor="t">
            <a:spAutoFit/>
          </a:bodyPr>
          <a:p>
            <a:pPr>
              <a:buNone/>
            </a:pPr>
            <a:r>
              <a:rPr lang="zh-CN" altLang="en-US" sz="2400" dirty="0"/>
              <a:t>清除尚未吸收毒物</a:t>
            </a:r>
            <a:endParaRPr lang="zh-CN" altLang="en-US" sz="2400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sz="1800" dirty="0"/>
              <a:t>      </a:t>
            </a:r>
            <a:r>
              <a:rPr lang="zh-CN" altLang="en-US" sz="2400" dirty="0"/>
              <a:t>消化道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催吐、洗胃、导泻、灌肠。</a:t>
            </a:r>
            <a:endParaRPr lang="zh-CN" altLang="en-US" sz="2400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3994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催吐和洗胃</a:t>
            </a:r>
            <a:endParaRPr lang="zh-CN" altLang="en-US" sz="4000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032125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催吐的禁忌证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、误服强酸、强碱或其他腐蚀性毒物，以及汽油、煤油等中毒者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、惊厥、昏迷、肺水肿、严重心血管疾病、食道静脉曲张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、孕妇慎用 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096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洗     胃</a:t>
            </a:r>
            <a:endParaRPr lang="zh-CN" altLang="en-US" sz="4000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259762" cy="3138805"/>
          </a:xfrm>
        </p:spPr>
        <p:txBody>
          <a:bodyPr vert="horz" wrap="square" lIns="0" tIns="0" rIns="0" bIns="0" anchor="t">
            <a:spAutoFit/>
          </a:bodyPr>
          <a:p>
            <a:pPr marL="457200" lvl="1" indent="0" algn="just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洗胃原则：及早、反复、彻底。</a:t>
            </a:r>
            <a:endParaRPr lang="en-US" altLang="zh-CN" sz="2400" b="0" dirty="0"/>
          </a:p>
          <a:p>
            <a:pPr marL="457200" lvl="1" indent="0" algn="just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越早越好 ，一般</a:t>
            </a:r>
            <a:r>
              <a:rPr lang="en-US" altLang="zh-CN" sz="2400" b="0" dirty="0"/>
              <a:t>4-6</a:t>
            </a:r>
            <a:r>
              <a:rPr lang="zh-CN" altLang="en-US" sz="2400" b="0" dirty="0"/>
              <a:t>小时内洗胃效果最好 ，如果毒物量大、毒性强、甚至</a:t>
            </a:r>
            <a:r>
              <a:rPr lang="en-US" altLang="zh-CN" sz="2400" b="0" dirty="0"/>
              <a:t>12-18</a:t>
            </a:r>
            <a:r>
              <a:rPr lang="zh-CN" altLang="en-US" sz="2400" b="0" dirty="0"/>
              <a:t>小时后仍可考虑用适当的方法清除胃内残留的毒物。</a:t>
            </a:r>
            <a:endParaRPr lang="en-US" altLang="zh-CN" sz="2400" b="0" dirty="0"/>
          </a:p>
          <a:p>
            <a:pPr marL="457200" lvl="1" indent="0" algn="just" eaLnBrk="1" hangingPunct="1">
              <a:lnSpc>
                <a:spcPct val="150000"/>
              </a:lnSpc>
              <a:buClr>
                <a:schemeClr val="folHlink"/>
              </a:buClr>
              <a:buNone/>
            </a:pPr>
            <a:r>
              <a:rPr lang="zh-CN" altLang="en-US" sz="2400" b="0" dirty="0"/>
              <a:t>洗胃方法：口服、胃管、胃造瘘。</a:t>
            </a:r>
            <a:endParaRPr lang="zh-CN" altLang="en-US" sz="2400" b="0" dirty="0"/>
          </a:p>
          <a:p>
            <a:endParaRPr lang="zh-CN" altLang="en-US" sz="2400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198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急性中毒病因</a:t>
            </a:r>
            <a:endParaRPr lang="zh-CN" altLang="en-US" sz="40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20725" y="1855788"/>
            <a:ext cx="8543925" cy="3031490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职业性中毒 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有毒原料、辅料、中间产物、成品 保管、运输 、使用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生活性中毒 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误食、意外接触有毒物质、用药过量、自杀或谋害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717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洗胃适应证</a:t>
            </a:r>
            <a:endParaRPr lang="zh-CN" altLang="en-US" sz="4000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79425" y="1930400"/>
            <a:ext cx="9061450" cy="3032125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、口服毒物者，凡无禁忌证均应尽早洗胃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、虽经催吐但不彻底，胃内仍留存有毒物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、外院转来的口服中毒者，仍需立即洗胃，以避免其洗胃不够彻底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、需采取胃内毒物进行毒理学检验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301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洗胃禁忌证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04813" y="1930400"/>
            <a:ext cx="9136062" cy="4140200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、口服强酸、强碱及其他腐蚀剂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、误服挥发性烃类化合物（石油制品）如汽油、煤油，误服引起类               脂质肺炎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、患者有食道静脉曲张、重症心肺疾病及上消化道出血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、急性中毒伴惊厥尚未控制者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、深度昏迷、休克患者血压尚未纠正应慎重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、估计服毒时间超过</a:t>
            </a:r>
            <a:r>
              <a:rPr lang="en-US" altLang="zh-CN" sz="2400" dirty="0"/>
              <a:t>4-6</a:t>
            </a:r>
            <a:r>
              <a:rPr lang="zh-CN" altLang="en-US" sz="2400" dirty="0"/>
              <a:t>小时（相对）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403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洗胃液及洗胃方法 </a:t>
            </a:r>
            <a:endParaRPr lang="zh-CN" altLang="en-US" sz="400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693285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洗胃液：一般用清水作洗胃液，需加温，如已知毒物种类，应以相应的解毒剂洗胃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洗胃方法：体位：侧卧位（左）或平卧位，头偏向一侧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、手工操作法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、电动吸引器洗胃法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、电动洗胃机洗胃法 </a:t>
            </a:r>
            <a:r>
              <a:rPr lang="en-US" altLang="zh-CN" sz="2400" dirty="0"/>
              <a:t>300</a:t>
            </a:r>
            <a:r>
              <a:rPr lang="zh-CN" altLang="en-US" sz="2400" dirty="0"/>
              <a:t>一</a:t>
            </a:r>
            <a:r>
              <a:rPr lang="en-US" altLang="zh-CN" sz="2400" dirty="0"/>
              <a:t>500</a:t>
            </a:r>
            <a:r>
              <a:rPr lang="zh-CN" altLang="en-US" sz="2400" dirty="0"/>
              <a:t>毫升</a:t>
            </a:r>
            <a:r>
              <a:rPr lang="en-US" altLang="zh-CN" sz="2400" dirty="0"/>
              <a:t>/</a:t>
            </a:r>
            <a:r>
              <a:rPr lang="zh-CN" altLang="en-US" sz="2400" dirty="0"/>
              <a:t>次 正压</a:t>
            </a:r>
            <a:r>
              <a:rPr lang="en-US" altLang="zh-CN" sz="2400" dirty="0"/>
              <a:t>〈40kpa </a:t>
            </a:r>
            <a:r>
              <a:rPr lang="zh-CN" altLang="en-US" sz="2400" dirty="0"/>
              <a:t>负压</a:t>
            </a:r>
            <a:r>
              <a:rPr lang="en-US" altLang="zh-CN" sz="2400" dirty="0"/>
              <a:t>&lt;6.7kpa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4 </a:t>
            </a:r>
            <a:r>
              <a:rPr lang="zh-CN" altLang="en-US" sz="2400" dirty="0"/>
              <a:t>、胃造瘘洗胃术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506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洗胃注意事项</a:t>
            </a:r>
            <a:endParaRPr lang="zh-CN" altLang="en-US" sz="4000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139565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、洗胃液温度一般为</a:t>
            </a:r>
            <a:r>
              <a:rPr lang="en-US" altLang="zh-CN" sz="2400" dirty="0"/>
              <a:t>30-35c</a:t>
            </a:r>
            <a:r>
              <a:rPr lang="en-US" altLang="zh-CN" sz="2400" baseline="50000" dirty="0"/>
              <a:t>o</a:t>
            </a:r>
            <a:r>
              <a:rPr lang="zh-CN" altLang="en-US" sz="2400" dirty="0"/>
              <a:t>，成人每次</a:t>
            </a:r>
            <a:r>
              <a:rPr lang="en-US" altLang="zh-CN" sz="2400" dirty="0"/>
              <a:t>300-400ml</a:t>
            </a:r>
            <a:r>
              <a:rPr lang="zh-CN" altLang="en-US" sz="2400" dirty="0"/>
              <a:t>（神志不清者</a:t>
            </a:r>
            <a:r>
              <a:rPr lang="en-US" altLang="zh-CN" sz="2400" dirty="0"/>
              <a:t>100-300ml</a:t>
            </a:r>
            <a:r>
              <a:rPr lang="zh-CN" altLang="en-US" sz="2400" dirty="0"/>
              <a:t>），反复多次</a:t>
            </a:r>
            <a:r>
              <a:rPr lang="en-US" altLang="zh-CN" sz="2400" dirty="0"/>
              <a:t>,</a:t>
            </a:r>
            <a:r>
              <a:rPr lang="zh-CN" altLang="en-US" sz="2400" dirty="0"/>
              <a:t>直到彻底清除毒物为止 。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、重复多次洗胃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、首次抽出的胃内容物应留取样品作毒物鉴定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、洗胃时灌入量应与吸出量相等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、出现上腹疼痛或洗出液为血性应立即停止洗胃</a:t>
            </a:r>
            <a:r>
              <a:rPr lang="en-US" altLang="zh-CN" sz="2400" dirty="0"/>
              <a:t>,</a:t>
            </a:r>
            <a:r>
              <a:rPr lang="zh-CN" altLang="en-US" sz="2400" dirty="0"/>
              <a:t>并作相应处理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、拔胃管时应将胃内液体完全吸出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608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漏斗胃管洗胃法</a:t>
            </a:r>
            <a:endParaRPr lang="zh-CN" altLang="en-US" sz="4000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7108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  <p:pic>
        <p:nvPicPr>
          <p:cNvPr id="47109" name="内容占位符 3" descr="14-7%20%E6%BC%8F%E6%96%97%E8%83%83%E7%AE%A1%E6%B4%97%E8%83%83%E6%B3%95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57425" y="1903413"/>
            <a:ext cx="5514975" cy="48768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电动机洗胃</a:t>
            </a:r>
            <a:endParaRPr lang="zh-CN" altLang="en-US" sz="4000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8132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  <p:pic>
        <p:nvPicPr>
          <p:cNvPr id="48133" name="内容占位符 3" descr="14-8%20%E7%94%B5%E5%8A%A8%E6%9C%BA%E6%B4%97%E8%83%83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8475" y="1655763"/>
            <a:ext cx="6364288" cy="473075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导泻及灌肠</a:t>
            </a:r>
            <a:endParaRPr lang="zh-CN" altLang="en-US" sz="4000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032125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常用渗透性泻剂</a:t>
            </a:r>
            <a:r>
              <a:rPr lang="en-US" altLang="zh-CN" sz="2400" dirty="0"/>
              <a:t>: </a:t>
            </a:r>
            <a:r>
              <a:rPr lang="zh-CN" altLang="en-US" sz="2400" dirty="0"/>
              <a:t>硫酸镁 硫酸钠 甘露醇 山梨醇等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灌肠 ：</a:t>
            </a:r>
            <a:r>
              <a:rPr lang="en-US" altLang="zh-CN" sz="2400" dirty="0"/>
              <a:t>1%</a:t>
            </a:r>
            <a:r>
              <a:rPr lang="zh-CN" altLang="en-US" sz="2400" dirty="0"/>
              <a:t>盐水或温肥皂水高位连续冲洗 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全肠道灌洗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吸附剂：活性炭、蒙脱石散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润滑剂：生蛋清 开塞露  石蜡油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4915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22531" name="内容占位符 16"/>
          <p:cNvSpPr>
            <a:spLocks noGrp="1"/>
          </p:cNvSpPr>
          <p:nvPr>
            <p:ph idx="1"/>
          </p:nvPr>
        </p:nvSpPr>
        <p:spPr>
          <a:xfrm>
            <a:off x="579438" y="1974850"/>
            <a:ext cx="8543925" cy="3586163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bertus" pitchFamily="34" charset="0"/>
                <a:ea typeface="+mn-ea"/>
                <a:cs typeface="+mn-cs"/>
              </a:rPr>
              <a:t>促进已吸收毒物排出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给氧：高压氧用于气体毒物吸收中毒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利尿：促进毒物从肾脏排泄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改变尿液酸碱性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血液净化治疗：血液透析、血液灌流、血浆置换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换血疗法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018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735013" y="887413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74688" y="1539875"/>
            <a:ext cx="8874125" cy="5563235"/>
          </a:xfrm>
        </p:spPr>
        <p:txBody>
          <a:bodyPr vert="horz" wrap="square" lIns="0" tIns="0" rIns="0" bIns="0"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常用特效解毒药             对抗毒物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阿托品                           有机磷农药及毒蕈中毒，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毛果芸香碱                    新斯的明中毒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解磷定，氯磷定             有机磷中毒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巯基类络合剂                 砷、汞、锑、铋、锰、铅中毒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硫代硫酸钠                     砷、汞、铅、氰化物、碘、溴中毒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依地酸钙钠、                 铅、铜、镉、钴等中毒 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亚硝酸异戊脂                 氰化物中毒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安易醒或氟马西尼          苯二氮卓类药物中毒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美兰（亚甲兰）             小剂量（亚硝酸盐）、大剂量（氰化物）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维生素</a:t>
            </a:r>
            <a:r>
              <a:rPr lang="en-US" altLang="zh-CN" sz="2400" dirty="0"/>
              <a:t>B6                       </a:t>
            </a:r>
            <a:r>
              <a:rPr lang="zh-CN" altLang="en-US" sz="2400" dirty="0"/>
              <a:t>肼类毒物（异烟肼、推进剂）中毒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纳洛酮                            吗啡类、乙醇、镇静安眠药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解氟灵（乙酰胺）          氟乙酰胺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维生素</a:t>
            </a:r>
            <a:r>
              <a:rPr lang="en-US" altLang="zh-CN" sz="2400" dirty="0"/>
              <a:t>K                          </a:t>
            </a:r>
            <a:r>
              <a:rPr lang="zh-CN" altLang="en-US" sz="2400" dirty="0"/>
              <a:t>抗凝血类杀鼠剂中毒</a:t>
            </a:r>
            <a:endParaRPr lang="en-US" altLang="zh-CN" sz="2400" dirty="0"/>
          </a:p>
          <a:p>
            <a:pPr>
              <a:lnSpc>
                <a:spcPct val="150000"/>
              </a:lnSpc>
              <a:buChar char="•"/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120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593725" y="1038225"/>
            <a:ext cx="8559800" cy="660400"/>
          </a:xfrm>
        </p:spPr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839913"/>
            <a:ext cx="8805863" cy="4139565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常用特效解毒药                                      对抗毒物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普鲁士蓝（亚铁氰化铁）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铊中毒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去铁胺                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急性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铁剂过量中毒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各种抗毒血清   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毒、蛇毒、蜘蛛等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中毒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亚硝酸钠、亚硝酸异戊酯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氰化物中毒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硫代硫酸钠                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氰化物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中毒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氧、高压氧                   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一氧化碳中毒 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222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毒物的分类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031490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按毒性作用分类：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腐蚀性毒物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、器官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损害毒物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、血液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毒物                                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、神经毒物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819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治疗</a:t>
            </a:r>
            <a:endParaRPr lang="zh-CN" altLang="en-US" sz="4000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140200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对症治疗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监测生命体征，保持内环境平衡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早期紧急对症处理（呼吸衰竭、昏迷、惊厥、心律失常、心跳骤停、休克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并发症治疗（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肺水肿、脑水肿、肾衰）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早期防止迟发毒效应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1" indent="0" algn="l" defTabSz="330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心理治疗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325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5427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  <p:pic>
        <p:nvPicPr>
          <p:cNvPr id="54276" name="Picture 3" descr="W02011111155353981104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6575" y="909638"/>
            <a:ext cx="7662863" cy="5746750"/>
          </a:xfrm>
          <a:ln w="9525"/>
        </p:spPr>
      </p:pic>
      <p:sp>
        <p:nvSpPr>
          <p:cNvPr id="54277" name="Rectangle 4"/>
          <p:cNvSpPr/>
          <p:nvPr/>
        </p:nvSpPr>
        <p:spPr>
          <a:xfrm>
            <a:off x="8570913" y="2373313"/>
            <a:ext cx="815975" cy="4235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Rectangle 4"/>
          <p:cNvSpPr/>
          <p:nvPr/>
        </p:nvSpPr>
        <p:spPr>
          <a:xfrm>
            <a:off x="8688388" y="1039813"/>
            <a:ext cx="930275" cy="5568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谢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谢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 ！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毒物的分类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585210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按来源及作用分类：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（一）工业毒物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、金属、类金属及其化合物，如砷、汞、铅、钡等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、刺激性气体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如氮氧化物、氨、氯等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、窒息性化合物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如氰化物、一氧化碳、硫化氢等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、有机化合物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如甲醇、四氯化碳、苯、酚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9221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毒物的分类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3032125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（二）农用毒物   农药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、杀虫剂 如有机磷杀虫剂、氨基甲酸酯类杀虫剂等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、杀菌剂 如有机硫类杀菌剂等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、杀鼠剂 如氟乙酰胺、毒鼠强等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n-ea"/>
                <a:cs typeface="+mn-cs"/>
              </a:rPr>
              <a:t>、除草剂 如百草枯等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n-ea"/>
              <a:cs typeface="+mn-cs"/>
            </a:endParaRPr>
          </a:p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0245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毒物的分类</a:t>
            </a:r>
            <a:endParaRPr lang="zh-CN" altLang="en-US" sz="4000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35013" y="1930400"/>
            <a:ext cx="8543925" cy="4694238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（三）植物性毒物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、含生物碱类植物    如曼陀罗、马钱子等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、含甙类植物    如万年青、苦杏仁等 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、含毒蛋白类植物   如蓖麻子、巴豆等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、含萜及内酯类植物   如苦楝子、雷公藤等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、含酚类植物    如大麻子、狼毒等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、含其他毒素类植物   如甜瓜蒂、八角莲等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、其他   如毒磨菇、油桐子等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1269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毒物的分类</a:t>
            </a:r>
            <a:endParaRPr lang="zh-CN" altLang="en-US" sz="4000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24853" y="1930400"/>
            <a:ext cx="8543925" cy="3585210"/>
          </a:xfrm>
        </p:spPr>
        <p:txBody>
          <a:bodyPr vert="horz" wrap="square" lIns="0" tIns="0" rIns="0" bIns="0" anchor="t">
            <a:spAutoFit/>
          </a:bodyPr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（四）动物性毒物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1 </a:t>
            </a:r>
            <a:r>
              <a:rPr lang="zh-CN" altLang="en-US" sz="2400" dirty="0"/>
              <a:t>、动物咬、蛰中毒     如蜈蚣、毒蛇、毒蜘蛛等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、有毒动物或器官     如河豚鱼、鱼胆等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（五）药物过量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（六）日常生活用品 如化妆品、消毒剂等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（七）军用毒物及化学品 如军用毒剂、纵火剂、发烟剂等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2293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/>
          <a:p>
            <a:pPr algn="ctr"/>
            <a:r>
              <a:rPr lang="zh-CN" altLang="en-US" sz="4000" dirty="0"/>
              <a:t>毒物的吸收、代谢与中毒机制</a:t>
            </a:r>
            <a:endParaRPr lang="zh-CN" altLang="en-US" sz="4000" dirty="0"/>
          </a:p>
        </p:txBody>
      </p:sp>
      <p:sp>
        <p:nvSpPr>
          <p:cNvPr id="13315" name="内容占位符 16"/>
          <p:cNvSpPr>
            <a:spLocks noGrp="1"/>
          </p:cNvSpPr>
          <p:nvPr>
            <p:ph idx="1"/>
          </p:nvPr>
        </p:nvSpPr>
        <p:spPr>
          <a:xfrm>
            <a:off x="735013" y="1619250"/>
            <a:ext cx="8543925" cy="4801235"/>
          </a:xfrm>
        </p:spPr>
        <p:txBody>
          <a:bodyPr vert="horz" wrap="square" lIns="0" tIns="0" rIns="0" bIns="0" anchor="t">
            <a:spAutoFit/>
          </a:bodyPr>
          <a:p>
            <a:pPr>
              <a:buNone/>
            </a:pPr>
            <a:r>
              <a:rPr lang="zh-CN" altLang="en-US" sz="2400" dirty="0"/>
              <a:t>一、毒物吸收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呼吸道    主要形态是粉尘、烟雾、蒸汽、气体毒物。毒物由肺部吸收的速度比胃粘膜快</a:t>
            </a:r>
            <a:r>
              <a:rPr lang="en-US" altLang="zh-CN" sz="2400" dirty="0"/>
              <a:t>20</a:t>
            </a:r>
            <a:r>
              <a:rPr lang="zh-CN" altLang="en-US" sz="2400" dirty="0"/>
              <a:t>倍。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消化道   主要是生活性毒物吸收，吸收部位在胃肠，以小肠为主。胃粘膜</a:t>
            </a:r>
            <a:r>
              <a:rPr lang="en-US" altLang="zh-CN" sz="2400" dirty="0"/>
              <a:t>pH</a:t>
            </a:r>
            <a:r>
              <a:rPr lang="zh-CN" altLang="en-US" sz="2400" dirty="0"/>
              <a:t>值、胃肠蠕动及胃肠道内容物对吸收有影响。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皮肤黏膜吸收    主要是脂溶性毒物如苯胺、有机磷农药，临床上尤应注意的是头皮、腋窝、腹股沟、四肢内侧等部位。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经创口或皮下注入 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直接进入血液 。</a:t>
            </a:r>
            <a:endParaRPr lang="zh-CN" altLang="en-US" sz="2400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9386888" y="6716713"/>
            <a:ext cx="153987" cy="128587"/>
          </a:xfrm>
        </p:spPr>
        <p:txBody>
          <a:bodyPr lIns="0" tIns="0" rIns="0" bIns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GB" altLang="zh-CN" sz="900" dirty="0"/>
            </a:fld>
            <a:endParaRPr lang="en-GB" altLang="zh-CN" sz="900" dirty="0"/>
          </a:p>
        </p:txBody>
      </p:sp>
      <p:sp>
        <p:nvSpPr>
          <p:cNvPr id="13317" name="页脚占位符 4"/>
          <p:cNvSpPr txBox="1">
            <a:spLocks noGrp="1"/>
          </p:cNvSpPr>
          <p:nvPr>
            <p:ph type="ftr" sz="quarter" idx="11"/>
          </p:nvPr>
        </p:nvSpPr>
        <p:spPr>
          <a:xfrm>
            <a:off x="5688013" y="6705600"/>
            <a:ext cx="3465512" cy="130175"/>
          </a:xfrm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00" b="1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lnSpc>
                <a:spcPts val="1100"/>
              </a:lnSpc>
              <a:spcBef>
                <a:spcPts val="100"/>
              </a:spcBef>
            </a:pPr>
            <a:r>
              <a:rPr lang="zh-CN" altLang="en-US" sz="900" b="0" dirty="0">
                <a:solidFill>
                  <a:schemeClr val="tx1"/>
                </a:solidFill>
              </a:rPr>
              <a:t>大学生健康教育课</a:t>
            </a:r>
            <a:endParaRPr lang="de-DE" altLang="de-DE" sz="9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5719</Words>
  <Application>WPS 演示</Application>
  <PresentationFormat>A4 纸张(210x297 毫米)</PresentationFormat>
  <Paragraphs>491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黑体</vt:lpstr>
      <vt:lpstr>Arial Unicode MS</vt:lpstr>
      <vt:lpstr>Tahoma</vt:lpstr>
      <vt:lpstr>Albertus</vt:lpstr>
      <vt:lpstr>Times New Roman</vt:lpstr>
      <vt:lpstr>Segoe Print</vt:lpstr>
      <vt:lpstr>webwppDefTheme</vt:lpstr>
      <vt:lpstr>Default Design</vt:lpstr>
      <vt:lpstr>PowerPoint 演示文稿</vt:lpstr>
      <vt:lpstr>  定义</vt:lpstr>
      <vt:lpstr>急性中毒病因</vt:lpstr>
      <vt:lpstr>毒物的分类</vt:lpstr>
      <vt:lpstr>毒物的分类</vt:lpstr>
      <vt:lpstr>毒物的分类</vt:lpstr>
      <vt:lpstr>毒物的分类</vt:lpstr>
      <vt:lpstr>毒物的分类</vt:lpstr>
      <vt:lpstr>毒物的吸收、代谢与中毒机制</vt:lpstr>
      <vt:lpstr>毒物的代谢与排泄</vt:lpstr>
      <vt:lpstr>中毒机制（☆）</vt:lpstr>
      <vt:lpstr>毒物对机体的影响 </vt:lpstr>
      <vt:lpstr>（一）对神经系统的影响 </vt:lpstr>
      <vt:lpstr>（二）对循环系统的影响 </vt:lpstr>
      <vt:lpstr>（三）对呼吸系统的影响 </vt:lpstr>
      <vt:lpstr>（四）对消化系统的影响 </vt:lpstr>
      <vt:lpstr>（五）对血液系统的影响</vt:lpstr>
      <vt:lpstr>（六）对皮肤的影响 </vt:lpstr>
      <vt:lpstr>（七）对眼部的影响 </vt:lpstr>
      <vt:lpstr>诊断思路</vt:lpstr>
      <vt:lpstr>诊断</vt:lpstr>
      <vt:lpstr>诊断</vt:lpstr>
      <vt:lpstr>常见中毒的特殊综合症或特征性改变</vt:lpstr>
      <vt:lpstr>诊断</vt:lpstr>
      <vt:lpstr>中毒治疗原则(☆)</vt:lpstr>
      <vt:lpstr>治疗</vt:lpstr>
      <vt:lpstr>治疗</vt:lpstr>
      <vt:lpstr>催吐和洗胃</vt:lpstr>
      <vt:lpstr>洗     胃</vt:lpstr>
      <vt:lpstr>洗胃适应证</vt:lpstr>
      <vt:lpstr>洗胃禁忌证 </vt:lpstr>
      <vt:lpstr>洗胃液及洗胃方法 </vt:lpstr>
      <vt:lpstr>洗胃注意事项</vt:lpstr>
      <vt:lpstr>漏斗胃管洗胃法</vt:lpstr>
      <vt:lpstr>电动机洗胃</vt:lpstr>
      <vt:lpstr>导泻及灌肠</vt:lpstr>
      <vt:lpstr>治疗</vt:lpstr>
      <vt:lpstr>治疗</vt:lpstr>
      <vt:lpstr>治疗</vt:lpstr>
      <vt:lpstr>治疗</vt:lpstr>
      <vt:lpstr>PowerPoint 演示文稿</vt:lpstr>
    </vt:vector>
  </TitlesOfParts>
  <Company>Roland Berger &amp;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 (max. zwei Zeilen)</dc:title>
  <dc:creator>Brita Reissner</dc:creator>
  <cp:lastModifiedBy>Administrator</cp:lastModifiedBy>
  <cp:revision>2</cp:revision>
  <cp:lastPrinted>2021-10-28T23:33:00Z</cp:lastPrinted>
  <dcterms:created xsi:type="dcterms:W3CDTF">2021-10-29T08:18:41Z</dcterms:created>
  <dcterms:modified xsi:type="dcterms:W3CDTF">2021-10-29T09:04:34Z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