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5555FF"/>
    <a:srgbClr val="FFAAAA"/>
    <a:srgbClr val="4F4FFC"/>
    <a:srgbClr val="FE2C2C"/>
    <a:srgbClr val="CCECFF"/>
    <a:srgbClr val="FF0090"/>
    <a:srgbClr val="00FFFF"/>
    <a:srgbClr val="FF00FF"/>
    <a:srgbClr val="FF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2195" autoAdjust="0"/>
  </p:normalViewPr>
  <p:slideViewPr>
    <p:cSldViewPr snapToGrid="0">
      <p:cViewPr varScale="1">
        <p:scale>
          <a:sx n="86" d="100"/>
          <a:sy n="86" d="100"/>
        </p:scale>
        <p:origin x="25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06F6E01-D82F-46A0-B577-BBCF29FA3EA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1FE8061-7CF7-42A6-BADE-D6A487C6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B00FE-8E1F-473F-BE96-66DF190D04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0000"/>
            <a:ext cx="9144000" cy="756000"/>
          </a:xfrm>
          <a:prstGeom prst="rect">
            <a:avLst/>
          </a:prstGeom>
        </p:spPr>
        <p:txBody>
          <a:bodyPr bIns="28800"/>
          <a:lstStyle>
            <a:lvl1pPr algn="ctr">
              <a:lnSpc>
                <a:spcPct val="100000"/>
              </a:lnSpc>
              <a:tabLst>
                <a:tab pos="5557838" algn="l"/>
                <a:tab pos="9869488" algn="l"/>
              </a:tabLst>
              <a:defRPr sz="44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报 告 提 纲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EA64C0-D21A-4DB9-8704-AD100F390E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000" y="1260000"/>
            <a:ext cx="7920000" cy="5490001"/>
          </a:xfrm>
          <a:prstGeom prst="rect">
            <a:avLst/>
          </a:prstGeom>
        </p:spPr>
        <p:txBody>
          <a:bodyPr/>
          <a:lstStyle>
            <a:lvl1pPr marL="88900" indent="0" algn="ctr">
              <a:lnSpc>
                <a:spcPct val="20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defRPr sz="4000" b="1">
                <a:solidFill>
                  <a:srgbClr val="0000C8"/>
                </a:solidFill>
                <a:effectLst/>
                <a:latin typeface="+mn-lt"/>
                <a:ea typeface="黑体" panose="02010609060101010101" pitchFamily="49" charset="-122"/>
              </a:defRPr>
            </a:lvl1pPr>
            <a:lvl2pPr marL="538163" indent="-268288">
              <a:lnSpc>
                <a:spcPct val="150000"/>
              </a:lnSpc>
              <a:buClr>
                <a:srgbClr val="FF0000"/>
              </a:buClr>
              <a:buSzPct val="85000"/>
              <a:buFont typeface="Tunga" panose="020B0502040204020203" pitchFamily="34" charset="0"/>
              <a:buChar char="—"/>
              <a:tabLst/>
              <a:defRPr sz="28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717550" indent="-269875">
              <a:lnSpc>
                <a:spcPct val="150000"/>
              </a:lnSpc>
              <a:buClr>
                <a:srgbClr val="FF0000"/>
              </a:buClr>
              <a:buSzPct val="65000"/>
              <a:buFont typeface="Wingdings" panose="05000000000000000000" pitchFamily="2" charset="2"/>
              <a:buChar char="q"/>
              <a:tabLst/>
              <a:defRPr sz="24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一、研究背景</a:t>
            </a:r>
            <a:endParaRPr lang="en-US" altLang="zh-CN" dirty="0"/>
          </a:p>
          <a:p>
            <a:pPr lvl="0"/>
            <a:r>
              <a:rPr lang="zh-CN" altLang="en-US" dirty="0"/>
              <a:t>二、数值方法</a:t>
            </a:r>
            <a:endParaRPr lang="en-US" altLang="zh-CN" dirty="0"/>
          </a:p>
          <a:p>
            <a:pPr lvl="0"/>
            <a:r>
              <a:rPr lang="zh-CN" altLang="en-US" dirty="0"/>
              <a:t>三、结果讨论</a:t>
            </a:r>
            <a:endParaRPr lang="en-US" altLang="zh-CN" dirty="0"/>
          </a:p>
          <a:p>
            <a:pPr lvl="0"/>
            <a:r>
              <a:rPr lang="zh-CN" altLang="en-US" dirty="0"/>
              <a:t>四、总结展望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4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710ECB-E493-405A-A784-96C7D4A64A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0000" y="612000"/>
            <a:ext cx="8784000" cy="72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C7ECFF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1pPr>
            <a:lvl2pPr marL="742950" indent="-28575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2pPr>
            <a:lvl3pPr marL="11430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3pPr>
            <a:lvl4pPr marL="16002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4pPr>
            <a:lvl5pPr marL="20574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CN" altLang="en-US" sz="1800" b="0" dirty="0">
              <a:solidFill>
                <a:srgbClr val="0033CC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78059E-A553-4191-9AE4-2EC4DC0B5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12000"/>
          </a:xfrm>
          <a:prstGeom prst="rect">
            <a:avLst/>
          </a:prstGeom>
        </p:spPr>
        <p:txBody>
          <a:bodyPr bIns="28800"/>
          <a:lstStyle>
            <a:lvl1pPr algn="ctr">
              <a:lnSpc>
                <a:spcPct val="100000"/>
              </a:lnSpc>
              <a:defRPr sz="36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添 加 小 节 标 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下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F6878-EA76-456C-8B46-2FFEB77BF2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0000" y="612000"/>
            <a:ext cx="8784000" cy="72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C7ECFF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1pPr>
            <a:lvl2pPr marL="742950" indent="-28575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2pPr>
            <a:lvl3pPr marL="11430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3pPr>
            <a:lvl4pPr marL="16002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4pPr>
            <a:lvl5pPr marL="20574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CN" altLang="en-US" sz="1800" b="0" dirty="0">
              <a:solidFill>
                <a:srgbClr val="0033CC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E46A10-B57A-4C67-B844-0343BE0F5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12000"/>
          </a:xfrm>
          <a:prstGeom prst="rect">
            <a:avLst/>
          </a:prstGeom>
        </p:spPr>
        <p:txBody>
          <a:bodyPr bIns="28800"/>
          <a:lstStyle>
            <a:lvl1pPr algn="ctr">
              <a:lnSpc>
                <a:spcPct val="100000"/>
              </a:lnSpc>
              <a:defRPr sz="36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添 加 小 节 标 题</a:t>
            </a:r>
            <a:endParaRPr lang="en-US" dirty="0"/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11A1BBEE-29CE-40FD-8882-E1F96E93F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04000" y="6480000"/>
            <a:ext cx="144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第 </a:t>
            </a:r>
            <a:fld id="{D574CAFF-0A16-4E88-8865-CC005A1E4805}" type="slidenum">
              <a:rPr lang="zh-CN" altLang="en-US" sz="1800" b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pPr algn="ctr" eaLnBrk="1" hangingPunct="1"/>
              <a:t>‹#›</a:t>
            </a:fld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kern="1200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页</a:t>
            </a:r>
            <a:endParaRPr lang="zh-CN" altLang="en-US" sz="18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F6878-EA76-456C-8B46-2FFEB77BF2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0000" y="612000"/>
            <a:ext cx="8784000" cy="72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C7ECFF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1pPr>
            <a:lvl2pPr marL="742950" indent="-28575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2pPr>
            <a:lvl3pPr marL="11430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3pPr>
            <a:lvl4pPr marL="16002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4pPr>
            <a:lvl5pPr marL="20574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CN" altLang="en-US" sz="1800" b="0" dirty="0">
              <a:solidFill>
                <a:srgbClr val="0033CC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E46A10-B57A-4C67-B844-0343BE0F5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12000"/>
          </a:xfrm>
          <a:prstGeom prst="rect">
            <a:avLst/>
          </a:prstGeom>
        </p:spPr>
        <p:txBody>
          <a:bodyPr bIns="28800"/>
          <a:lstStyle>
            <a:lvl1pPr algn="ctr">
              <a:lnSpc>
                <a:spcPct val="100000"/>
              </a:lnSpc>
              <a:defRPr sz="36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添 加 小 节 标 题</a:t>
            </a:r>
            <a:endParaRPr lang="en-US" dirty="0"/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11A1BBEE-29CE-40FD-8882-E1F96E93F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04000" y="6480000"/>
            <a:ext cx="144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第 </a:t>
            </a:r>
            <a:fld id="{D574CAFF-0A16-4E88-8865-CC005A1E4805}" type="slidenum">
              <a:rPr lang="zh-CN" altLang="en-US" sz="1800" b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pPr algn="ctr" eaLnBrk="1" hangingPunct="1"/>
              <a:t>‹#›</a:t>
            </a:fld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kern="1200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页</a:t>
            </a:r>
            <a:endParaRPr lang="zh-CN" altLang="en-US" sz="18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722619-60A8-4849-828B-2D86E46283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0" y="684000"/>
            <a:ext cx="9144000" cy="3684588"/>
          </a:xfrm>
          <a:prstGeom prst="rect">
            <a:avLst/>
          </a:prstGeom>
        </p:spPr>
        <p:txBody>
          <a:bodyPr/>
          <a:lstStyle>
            <a:lvl1pPr marL="360363" indent="-271463">
              <a:lnSpc>
                <a:spcPct val="15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defRPr sz="2800" b="1">
                <a:solidFill>
                  <a:srgbClr val="0000C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38163" indent="-268288">
              <a:lnSpc>
                <a:spcPct val="150000"/>
              </a:lnSpc>
              <a:buClr>
                <a:srgbClr val="FF0000"/>
              </a:buClr>
              <a:buSzPct val="85000"/>
              <a:buFont typeface="Tunga" panose="020B0502040204020203" pitchFamily="34" charset="0"/>
              <a:buChar char="—"/>
              <a:tabLst/>
              <a:defRPr sz="24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717550" indent="-269875">
              <a:lnSpc>
                <a:spcPct val="150000"/>
              </a:lnSpc>
              <a:buClr>
                <a:srgbClr val="FF0000"/>
              </a:buClr>
              <a:buSzPct val="65000"/>
              <a:buFont typeface="Wingdings" panose="05000000000000000000" pitchFamily="2" charset="2"/>
              <a:buChar char="q"/>
              <a:tabLst/>
              <a:defRPr sz="22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添加一级标题</a:t>
            </a:r>
            <a:endParaRPr lang="en-US" altLang="zh-CN" dirty="0"/>
          </a:p>
          <a:p>
            <a:pPr lvl="1"/>
            <a:r>
              <a:rPr lang="zh-CN" altLang="en-US" dirty="0"/>
              <a:t>添加二级标题</a:t>
            </a:r>
            <a:endParaRPr lang="en-US" altLang="zh-CN" dirty="0"/>
          </a:p>
          <a:p>
            <a:pPr lvl="2"/>
            <a:r>
              <a:rPr lang="zh-CN" altLang="en-US" dirty="0"/>
              <a:t>添加三级标题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F6878-EA76-456C-8B46-2FFEB77BF2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0000" y="612000"/>
            <a:ext cx="8784000" cy="72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C7ECFF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1pPr>
            <a:lvl2pPr marL="742950" indent="-28575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2pPr>
            <a:lvl3pPr marL="11430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3pPr>
            <a:lvl4pPr marL="16002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4pPr>
            <a:lvl5pPr marL="2057400" indent="-228600" eaLnBrk="0" hangingPunct="0"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Times New Roman MT Extra Bold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CN" altLang="en-US" sz="1800" b="0" dirty="0">
              <a:solidFill>
                <a:srgbClr val="0033CC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11A1BBEE-29CE-40FD-8882-E1F96E93F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04000" y="6480000"/>
            <a:ext cx="144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第 </a:t>
            </a:r>
            <a:fld id="{D574CAFF-0A16-4E88-8865-CC005A1E4805}" type="slidenum">
              <a:rPr lang="zh-CN" altLang="en-US" sz="1800" b="1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pPr algn="ctr" eaLnBrk="1" hangingPunct="1"/>
              <a:t>‹#›</a:t>
            </a:fld>
            <a:r>
              <a:rPr lang="zh-CN" altLang="en-US" sz="1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kern="1200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页</a:t>
            </a:r>
            <a:endParaRPr lang="zh-CN" altLang="en-US" sz="18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722619-60A8-4849-828B-2D86E46283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9144000" cy="3684588"/>
          </a:xfrm>
          <a:prstGeom prst="rect">
            <a:avLst/>
          </a:prstGeom>
        </p:spPr>
        <p:txBody>
          <a:bodyPr/>
          <a:lstStyle>
            <a:lvl1pPr marL="360363" indent="-271463">
              <a:lnSpc>
                <a:spcPct val="15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defRPr sz="2800" b="1">
                <a:solidFill>
                  <a:srgbClr val="0000C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38163" indent="-268288">
              <a:lnSpc>
                <a:spcPct val="150000"/>
              </a:lnSpc>
              <a:buClr>
                <a:srgbClr val="FF0000"/>
              </a:buClr>
              <a:buSzPct val="85000"/>
              <a:buFont typeface="Tunga" panose="020B0502040204020203" pitchFamily="34" charset="0"/>
              <a:buChar char="—"/>
              <a:tabLst/>
              <a:defRPr sz="24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717550" indent="-269875">
              <a:lnSpc>
                <a:spcPct val="150000"/>
              </a:lnSpc>
              <a:buClr>
                <a:srgbClr val="FF0000"/>
              </a:buClr>
              <a:buSzPct val="65000"/>
              <a:buFont typeface="Wingdings" panose="05000000000000000000" pitchFamily="2" charset="2"/>
              <a:buChar char="q"/>
              <a:tabLst/>
              <a:defRPr sz="2200" b="1">
                <a:solidFill>
                  <a:srgbClr val="0000C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添加一级标题</a:t>
            </a:r>
            <a:endParaRPr lang="en-US" altLang="zh-CN" dirty="0"/>
          </a:p>
          <a:p>
            <a:pPr lvl="1"/>
            <a:r>
              <a:rPr lang="zh-CN" altLang="en-US" dirty="0"/>
              <a:t>        我是创新点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添加三级标题</a:t>
            </a:r>
            <a:endParaRPr 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7E6330A-ECFF-48EB-A388-436337140A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6425" y="875014"/>
            <a:ext cx="1350000" cy="360000"/>
          </a:xfrm>
          <a:prstGeom prst="roundRect">
            <a:avLst>
              <a:gd name="adj" fmla="val 14870"/>
            </a:avLst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2700" dir="2700000">
              <a:srgbClr val="3D7A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08585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endParaRPr lang="en-US" altLang="zh-CN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9063E4BA-5BDC-481E-9D1D-D1B2240E76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88018"/>
            <a:ext cx="9144000" cy="468000"/>
          </a:xfrm>
          <a:prstGeom prst="roundRect">
            <a:avLst>
              <a:gd name="adj" fmla="val 14870"/>
            </a:avLst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2700" dir="2700000">
              <a:srgbClr val="3D7A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08585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endParaRPr lang="en-US" altLang="zh-C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46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4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72" r:id="rId4"/>
    <p:sldLayoutId id="2147483674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E137C7-BE21-4145-A38A-94D6490F8D5D}"/>
              </a:ext>
            </a:extLst>
          </p:cNvPr>
          <p:cNvGrpSpPr/>
          <p:nvPr/>
        </p:nvGrpSpPr>
        <p:grpSpPr>
          <a:xfrm>
            <a:off x="795848" y="2276114"/>
            <a:ext cx="4600963" cy="3960000"/>
            <a:chOff x="1061925" y="2218964"/>
            <a:chExt cx="4600963" cy="3960000"/>
          </a:xfrm>
        </p:grpSpPr>
        <p:sp>
          <p:nvSpPr>
            <p:cNvPr id="4" name="梯形 11">
              <a:extLst>
                <a:ext uri="{FF2B5EF4-FFF2-40B4-BE49-F238E27FC236}">
                  <a16:creationId xmlns:a16="http://schemas.microsoft.com/office/drawing/2014/main" id="{C20BEC90-CB96-48D2-B0C4-2C3D0E169161}"/>
                </a:ext>
              </a:extLst>
            </p:cNvPr>
            <p:cNvSpPr/>
            <p:nvPr/>
          </p:nvSpPr>
          <p:spPr>
            <a:xfrm rot="5400000" flipH="1" flipV="1">
              <a:off x="1702888" y="2218964"/>
              <a:ext cx="3960000" cy="3960000"/>
            </a:xfrm>
            <a:prstGeom prst="trapezoid">
              <a:avLst>
                <a:gd name="adj" fmla="val 50000"/>
              </a:avLst>
            </a:prstGeom>
            <a:gradFill flip="none" rotWithShape="1">
              <a:gsLst>
                <a:gs pos="17000">
                  <a:schemeClr val="accent1">
                    <a:lumMod val="5000"/>
                    <a:lumOff val="95000"/>
                  </a:schemeClr>
                </a:gs>
                <a:gs pos="85000">
                  <a:srgbClr val="BF9000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5D60D9-339B-4CCB-89F4-3BD3EBA24839}"/>
                </a:ext>
              </a:extLst>
            </p:cNvPr>
            <p:cNvGrpSpPr/>
            <p:nvPr/>
          </p:nvGrpSpPr>
          <p:grpSpPr>
            <a:xfrm>
              <a:off x="1061925" y="2848964"/>
              <a:ext cx="2700000" cy="2700000"/>
              <a:chOff x="936000" y="3020578"/>
              <a:chExt cx="2700000" cy="2700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5F15AA1-C30D-4BFF-841B-36CB2A49C125}"/>
                  </a:ext>
                </a:extLst>
              </p:cNvPr>
              <p:cNvGrpSpPr/>
              <p:nvPr/>
            </p:nvGrpSpPr>
            <p:grpSpPr>
              <a:xfrm>
                <a:off x="936000" y="3020578"/>
                <a:ext cx="2700000" cy="2700000"/>
                <a:chOff x="936000" y="3020578"/>
                <a:chExt cx="2700000" cy="2700000"/>
              </a:xfrm>
            </p:grpSpPr>
            <p:sp>
              <p:nvSpPr>
                <p:cNvPr id="5" name="椭圆 1">
                  <a:extLst>
                    <a:ext uri="{FF2B5EF4-FFF2-40B4-BE49-F238E27FC236}">
                      <a16:creationId xmlns:a16="http://schemas.microsoft.com/office/drawing/2014/main" id="{73454345-2138-4BD0-B146-6AC0730944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6000" y="3020578"/>
                  <a:ext cx="2700000" cy="2700000"/>
                </a:xfrm>
                <a:prstGeom prst="ellipse">
                  <a:avLst/>
                </a:prstGeom>
                <a:solidFill>
                  <a:srgbClr val="BF900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椭圆 3">
                  <a:extLst>
                    <a:ext uri="{FF2B5EF4-FFF2-40B4-BE49-F238E27FC236}">
                      <a16:creationId xmlns:a16="http://schemas.microsoft.com/office/drawing/2014/main" id="{DD0EE463-FDD0-43EF-A9EC-C840E2969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86000" y="3481923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3000"/>
                    </a:lnSpc>
                  </a:pPr>
                  <a:r>
                    <a:rPr lang="en-US" altLang="zh-CN" sz="2100" b="1" dirty="0">
                      <a:solidFill>
                        <a:srgbClr val="FF0000"/>
                      </a:solidFill>
                      <a:ea typeface="黑体" panose="02010609060101010101" pitchFamily="49" charset="-122"/>
                    </a:rPr>
                    <a:t>Turbulent Transport</a:t>
                  </a:r>
                  <a:endParaRPr lang="zh-CN" altLang="en-US" sz="2100" b="1" dirty="0">
                    <a:solidFill>
                      <a:srgbClr val="FF0000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7" name="文本框 107">
                <a:extLst>
                  <a:ext uri="{FF2B5EF4-FFF2-40B4-BE49-F238E27FC236}">
                    <a16:creationId xmlns:a16="http://schemas.microsoft.com/office/drawing/2014/main" id="{DE3853E3-8DAF-4B9A-94B7-40ABD001D5AB}"/>
                  </a:ext>
                </a:extLst>
              </p:cNvPr>
              <p:cNvSpPr txBox="1"/>
              <p:nvPr/>
            </p:nvSpPr>
            <p:spPr>
              <a:xfrm>
                <a:off x="1592713" y="4990291"/>
                <a:ext cx="1386575" cy="527087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>
                    <a:gd name="adj" fmla="val 21568873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spc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KEY</a:t>
                </a:r>
                <a:endParaRPr kumimoji="1" lang="en-US" altLang="zh-CN" sz="2000" b="1" i="0" u="none" strike="noStrike" kern="1200" cap="none" spc="6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2" name="AutoShape 4">
            <a:extLst>
              <a:ext uri="{FF2B5EF4-FFF2-40B4-BE49-F238E27FC236}">
                <a16:creationId xmlns:a16="http://schemas.microsoft.com/office/drawing/2014/main" id="{3BC66141-4574-4E4D-9311-8712612A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23" y="2060030"/>
            <a:ext cx="2772000" cy="1368000"/>
          </a:xfrm>
          <a:prstGeom prst="roundRect">
            <a:avLst>
              <a:gd name="adj" fmla="val 14870"/>
            </a:avLst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2700" dir="2700000">
              <a:srgbClr val="3D7A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08585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0000C8"/>
                </a:solidFill>
                <a:effectLst/>
                <a:latin typeface="+mn-lt"/>
                <a:cs typeface="Times New Roman" panose="02020603050405020304" pitchFamily="18" charset="0"/>
              </a:rPr>
              <a:t>vortices evolution in 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0000C8"/>
                </a:solidFill>
                <a:effectLst/>
                <a:latin typeface="+mn-lt"/>
                <a:cs typeface="Times New Roman" panose="02020603050405020304" pitchFamily="18" charset="0"/>
              </a:rPr>
              <a:t>turbulent thermal convection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30CA7051-F4BD-434B-ABA6-96AE5B77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23" y="3572114"/>
            <a:ext cx="2772000" cy="1368000"/>
          </a:xfrm>
          <a:prstGeom prst="roundRect">
            <a:avLst>
              <a:gd name="adj" fmla="val 14870"/>
            </a:avLst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2700" dir="2700000">
              <a:srgbClr val="3D7A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08585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n-US" altLang="zh-CN" sz="16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</a:rPr>
              <a:t>heat transfer efficiency</a:t>
            </a:r>
          </a:p>
          <a:p>
            <a:pPr algn="just">
              <a:lnSpc>
                <a:spcPts val="3000"/>
              </a:lnSpc>
            </a:pPr>
            <a:r>
              <a:rPr lang="en-US" altLang="zh-CN" sz="16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</a:rPr>
              <a:t>enhancement or weakening </a:t>
            </a:r>
          </a:p>
          <a:p>
            <a:pPr algn="just">
              <a:lnSpc>
                <a:spcPts val="3000"/>
              </a:lnSpc>
            </a:pPr>
            <a:r>
              <a:rPr lang="en-US" altLang="zh-CN" sz="1600" b="1" dirty="0">
                <a:solidFill>
                  <a:srgbClr val="0000C8"/>
                </a:solidFill>
                <a:latin typeface="+mn-lt"/>
                <a:ea typeface="黑体" panose="02010609060101010101" pitchFamily="49" charset="-122"/>
              </a:rPr>
              <a:t>with active or passive control 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8D5F991E-2A33-4A25-882A-F138A617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323" y="5082750"/>
            <a:ext cx="2772000" cy="1368000"/>
          </a:xfrm>
          <a:prstGeom prst="roundRect">
            <a:avLst>
              <a:gd name="adj" fmla="val 14870"/>
            </a:avLst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2700" dir="2700000">
              <a:srgbClr val="3D7A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08585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/>
            <a:r>
              <a:rPr lang="en-US" sz="1600" b="1" dirty="0">
                <a:solidFill>
                  <a:srgbClr val="0000C8"/>
                </a:solidFill>
                <a:latin typeface="+mn-lt"/>
              </a:rPr>
              <a:t>weaken mixing for </a:t>
            </a:r>
          </a:p>
          <a:p>
            <a:pPr algn="just"/>
            <a:r>
              <a:rPr lang="en-US" sz="1600" b="1" dirty="0">
                <a:solidFill>
                  <a:srgbClr val="0000C8"/>
                </a:solidFill>
                <a:latin typeface="+mn-lt"/>
              </a:rPr>
              <a:t>           pollutant particles</a:t>
            </a:r>
          </a:p>
          <a:p>
            <a:pPr algn="just"/>
            <a:r>
              <a:rPr lang="en-US" sz="1600" b="1" dirty="0">
                <a:solidFill>
                  <a:srgbClr val="0000C8"/>
                </a:solidFill>
                <a:latin typeface="+mn-lt"/>
              </a:rPr>
              <a:t>enhance </a:t>
            </a:r>
            <a:r>
              <a:rPr lang="en-US" sz="1600" b="1" i="0" dirty="0">
                <a:solidFill>
                  <a:srgbClr val="0000C8"/>
                </a:solidFill>
                <a:effectLst/>
                <a:latin typeface="+mn-lt"/>
              </a:rPr>
              <a:t>mixing for </a:t>
            </a:r>
          </a:p>
          <a:p>
            <a:pPr algn="just"/>
            <a:r>
              <a:rPr lang="en-US" sz="1600" b="1" i="0" dirty="0">
                <a:solidFill>
                  <a:srgbClr val="0000C8"/>
                </a:solidFill>
                <a:effectLst/>
                <a:latin typeface="+mn-lt"/>
              </a:rPr>
              <a:t>           chemically reactive flows </a:t>
            </a:r>
            <a:endParaRPr lang="en-US" altLang="zh-CN" sz="1600" b="1" dirty="0">
              <a:solidFill>
                <a:srgbClr val="0000C8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B5526-05F9-4973-970E-C5C9F8335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4" r="8254"/>
          <a:stretch/>
        </p:blipFill>
        <p:spPr>
          <a:xfrm>
            <a:off x="6985055" y="2042030"/>
            <a:ext cx="1404131" cy="140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D19751-9318-425F-95E0-AD5D38A7E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9068" r="8819" b="12574"/>
          <a:stretch/>
        </p:blipFill>
        <p:spPr>
          <a:xfrm>
            <a:off x="7018641" y="5100750"/>
            <a:ext cx="1336958" cy="133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45E1F4-7468-4494-A55A-44D1788A0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4" t="4726" r="4514" b="4642"/>
          <a:stretch/>
        </p:blipFill>
        <p:spPr>
          <a:xfrm>
            <a:off x="7021120" y="3592599"/>
            <a:ext cx="1332000" cy="13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33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黑体</vt:lpstr>
      <vt:lpstr>Arial</vt:lpstr>
      <vt:lpstr>Calibri</vt:lpstr>
      <vt:lpstr>Tunga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 XU</dc:creator>
  <cp:lastModifiedBy>Ao XU</cp:lastModifiedBy>
  <cp:revision>142</cp:revision>
  <cp:lastPrinted>2021-07-30T07:22:57Z</cp:lastPrinted>
  <dcterms:created xsi:type="dcterms:W3CDTF">2021-07-20T02:05:48Z</dcterms:created>
  <dcterms:modified xsi:type="dcterms:W3CDTF">2021-08-22T09:47:09Z</dcterms:modified>
</cp:coreProperties>
</file>