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85B21-19D8-43EF-B718-FCE0424675A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EAC499-B5C2-470D-B456-8ABB847BCCF1}">
      <dgm:prSet phldrT="[文本]"/>
      <dgm:spPr/>
      <dgm:t>
        <a:bodyPr/>
        <a:lstStyle/>
        <a:p>
          <a:pPr algn="just"/>
          <a:r>
            <a:rPr lang="zh-CN" altLang="en-US" dirty="0" smtClean="0"/>
            <a:t>分析</a:t>
          </a:r>
          <a:endParaRPr lang="zh-CN" altLang="en-US" dirty="0"/>
        </a:p>
      </dgm:t>
    </dgm:pt>
    <dgm:pt modelId="{4B164B33-0806-4A10-BF63-B9AF9FC15227}" type="parTrans" cxnId="{F54B86BF-B0E7-418B-A772-CE3A223371BD}">
      <dgm:prSet/>
      <dgm:spPr/>
      <dgm:t>
        <a:bodyPr/>
        <a:lstStyle/>
        <a:p>
          <a:pPr algn="just"/>
          <a:endParaRPr lang="zh-CN" altLang="en-US"/>
        </a:p>
      </dgm:t>
    </dgm:pt>
    <dgm:pt modelId="{12F8B626-80A8-4CCC-9790-9B6C19C73B9F}" type="sibTrans" cxnId="{F54B86BF-B0E7-418B-A772-CE3A223371BD}">
      <dgm:prSet/>
      <dgm:spPr/>
      <dgm:t>
        <a:bodyPr/>
        <a:lstStyle/>
        <a:p>
          <a:pPr algn="just"/>
          <a:endParaRPr lang="zh-CN" altLang="en-US"/>
        </a:p>
      </dgm:t>
    </dgm:pt>
    <dgm:pt modelId="{02DB1A1D-E6B9-46BC-A366-04A16DC55C4D}">
      <dgm:prSet phldrT="[文本]" phldr="1"/>
      <dgm:spPr/>
      <dgm:t>
        <a:bodyPr/>
        <a:lstStyle/>
        <a:p>
          <a:pPr algn="just"/>
          <a:endParaRPr lang="zh-CN" altLang="en-US"/>
        </a:p>
      </dgm:t>
    </dgm:pt>
    <dgm:pt modelId="{691B467F-BC9D-4BF6-BE36-ADBB499949ED}" type="parTrans" cxnId="{F487CD0F-361C-4CD6-96B1-1CB309414205}">
      <dgm:prSet/>
      <dgm:spPr/>
      <dgm:t>
        <a:bodyPr/>
        <a:lstStyle/>
        <a:p>
          <a:pPr algn="just"/>
          <a:endParaRPr lang="zh-CN" altLang="en-US"/>
        </a:p>
      </dgm:t>
    </dgm:pt>
    <dgm:pt modelId="{D5F205FD-18C5-4800-AE49-024C3065BE9C}" type="sibTrans" cxnId="{F487CD0F-361C-4CD6-96B1-1CB309414205}">
      <dgm:prSet/>
      <dgm:spPr/>
      <dgm:t>
        <a:bodyPr/>
        <a:lstStyle/>
        <a:p>
          <a:pPr algn="just"/>
          <a:endParaRPr lang="zh-CN" altLang="en-US"/>
        </a:p>
      </dgm:t>
    </dgm:pt>
    <dgm:pt modelId="{910E67AC-949C-482B-A9C6-44407C174FEF}">
      <dgm:prSet phldrT="[文本]"/>
      <dgm:spPr/>
      <dgm:t>
        <a:bodyPr/>
        <a:lstStyle/>
        <a:p>
          <a:pPr algn="just"/>
          <a:r>
            <a:rPr lang="zh-CN" altLang="en-US" dirty="0" smtClean="0"/>
            <a:t>改造</a:t>
          </a:r>
          <a:endParaRPr lang="zh-CN" altLang="en-US" dirty="0"/>
        </a:p>
      </dgm:t>
    </dgm:pt>
    <dgm:pt modelId="{A9BE73A5-E341-4542-8A3A-F8B2F1963A0B}" type="parTrans" cxnId="{6AB36095-4CC2-4D4E-9C03-A5E692250795}">
      <dgm:prSet/>
      <dgm:spPr/>
      <dgm:t>
        <a:bodyPr/>
        <a:lstStyle/>
        <a:p>
          <a:pPr algn="just"/>
          <a:endParaRPr lang="zh-CN" altLang="en-US"/>
        </a:p>
      </dgm:t>
    </dgm:pt>
    <dgm:pt modelId="{CDA1CBD1-18B2-43B8-9548-75B736B3E716}" type="sibTrans" cxnId="{6AB36095-4CC2-4D4E-9C03-A5E692250795}">
      <dgm:prSet/>
      <dgm:spPr/>
      <dgm:t>
        <a:bodyPr/>
        <a:lstStyle/>
        <a:p>
          <a:pPr algn="just"/>
          <a:endParaRPr lang="zh-CN" altLang="en-US"/>
        </a:p>
      </dgm:t>
    </dgm:pt>
    <dgm:pt modelId="{17BB2196-0BCE-4490-98D9-DC65C9F8764C}">
      <dgm:prSet phldrT="[文本]" phldr="1"/>
      <dgm:spPr/>
      <dgm:t>
        <a:bodyPr/>
        <a:lstStyle/>
        <a:p>
          <a:pPr algn="just"/>
          <a:endParaRPr lang="zh-CN" altLang="en-US"/>
        </a:p>
      </dgm:t>
    </dgm:pt>
    <dgm:pt modelId="{06B595A2-BD5E-465C-BCB1-7D82F52B10D5}" type="parTrans" cxnId="{9E781A8B-50D8-4B78-B426-C9D7831F5B05}">
      <dgm:prSet/>
      <dgm:spPr/>
      <dgm:t>
        <a:bodyPr/>
        <a:lstStyle/>
        <a:p>
          <a:pPr algn="just"/>
          <a:endParaRPr lang="zh-CN" altLang="en-US"/>
        </a:p>
      </dgm:t>
    </dgm:pt>
    <dgm:pt modelId="{09D4F8A3-C7C6-49B7-BB29-B217B41BD511}" type="sibTrans" cxnId="{9E781A8B-50D8-4B78-B426-C9D7831F5B05}">
      <dgm:prSet/>
      <dgm:spPr/>
      <dgm:t>
        <a:bodyPr/>
        <a:lstStyle/>
        <a:p>
          <a:pPr algn="just"/>
          <a:endParaRPr lang="zh-CN" altLang="en-US"/>
        </a:p>
      </dgm:t>
    </dgm:pt>
    <dgm:pt modelId="{5EF7B484-1966-41D7-89C6-FF9E64C6DF76}">
      <dgm:prSet phldrT="[文本]"/>
      <dgm:spPr/>
      <dgm:t>
        <a:bodyPr/>
        <a:lstStyle/>
        <a:p>
          <a:pPr algn="just"/>
          <a:r>
            <a:rPr lang="zh-CN" altLang="en-US" dirty="0" smtClean="0"/>
            <a:t>优化</a:t>
          </a:r>
          <a:endParaRPr lang="zh-CN" altLang="en-US" dirty="0"/>
        </a:p>
      </dgm:t>
    </dgm:pt>
    <dgm:pt modelId="{69328947-FC0F-48CB-AB87-36870AC5571F}" type="parTrans" cxnId="{7F9F221C-10F1-4A18-BA70-5C997A1047F7}">
      <dgm:prSet/>
      <dgm:spPr/>
      <dgm:t>
        <a:bodyPr/>
        <a:lstStyle/>
        <a:p>
          <a:pPr algn="just"/>
          <a:endParaRPr lang="zh-CN" altLang="en-US"/>
        </a:p>
      </dgm:t>
    </dgm:pt>
    <dgm:pt modelId="{0B34BDBA-7785-4FAB-8C77-AF7426D878E9}" type="sibTrans" cxnId="{7F9F221C-10F1-4A18-BA70-5C997A1047F7}">
      <dgm:prSet/>
      <dgm:spPr/>
      <dgm:t>
        <a:bodyPr/>
        <a:lstStyle/>
        <a:p>
          <a:pPr algn="just"/>
          <a:endParaRPr lang="zh-CN" altLang="en-US"/>
        </a:p>
      </dgm:t>
    </dgm:pt>
    <dgm:pt modelId="{13D3DC56-EAB0-45CC-B951-58816D82080C}">
      <dgm:prSet phldrT="[文本]" phldr="1"/>
      <dgm:spPr/>
      <dgm:t>
        <a:bodyPr/>
        <a:lstStyle/>
        <a:p>
          <a:pPr algn="just"/>
          <a:endParaRPr lang="zh-CN" altLang="en-US"/>
        </a:p>
      </dgm:t>
    </dgm:pt>
    <dgm:pt modelId="{15936D16-90D4-4A56-A696-48EA46370182}" type="parTrans" cxnId="{30B7E9C3-1780-41D2-8A51-992D4B18C474}">
      <dgm:prSet/>
      <dgm:spPr/>
      <dgm:t>
        <a:bodyPr/>
        <a:lstStyle/>
        <a:p>
          <a:pPr algn="just"/>
          <a:endParaRPr lang="zh-CN" altLang="en-US"/>
        </a:p>
      </dgm:t>
    </dgm:pt>
    <dgm:pt modelId="{E238693A-7456-4EBD-9D12-A90E21379146}" type="sibTrans" cxnId="{30B7E9C3-1780-41D2-8A51-992D4B18C474}">
      <dgm:prSet/>
      <dgm:spPr/>
      <dgm:t>
        <a:bodyPr/>
        <a:lstStyle/>
        <a:p>
          <a:pPr algn="just"/>
          <a:endParaRPr lang="zh-CN" altLang="en-US"/>
        </a:p>
      </dgm:t>
    </dgm:pt>
    <dgm:pt modelId="{C560E758-2C54-4E8A-B869-91F49B944FD5}" type="pres">
      <dgm:prSet presAssocID="{C6285B21-19D8-43EF-B718-FCE0424675A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83854F8-847A-4C04-82EB-D5C5C6A6E6F4}" type="pres">
      <dgm:prSet presAssocID="{5FEAC499-B5C2-470D-B456-8ABB847BCCF1}" presName="composite" presStyleCnt="0"/>
      <dgm:spPr/>
    </dgm:pt>
    <dgm:pt modelId="{75D7F04F-EA80-46ED-AF5A-8DE2F2DF658D}" type="pres">
      <dgm:prSet presAssocID="{5FEAC499-B5C2-470D-B456-8ABB847BCCF1}" presName="bentUpArrow1" presStyleLbl="alignImgPlace1" presStyleIdx="0" presStyleCnt="2"/>
      <dgm:spPr/>
    </dgm:pt>
    <dgm:pt modelId="{97AE39EE-20BD-4699-B731-F7AAE160A5BA}" type="pres">
      <dgm:prSet presAssocID="{5FEAC499-B5C2-470D-B456-8ABB847BCCF1}" presName="ParentText" presStyleLbl="node1" presStyleIdx="0" presStyleCnt="3" custScaleX="1028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C4604B-4E91-4CD3-A5E7-0C56F4294F0D}" type="pres">
      <dgm:prSet presAssocID="{5FEAC499-B5C2-470D-B456-8ABB847BCCF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9CFC3-F01F-420C-94B7-28D86034AC31}" type="pres">
      <dgm:prSet presAssocID="{12F8B626-80A8-4CCC-9790-9B6C19C73B9F}" presName="sibTrans" presStyleCnt="0"/>
      <dgm:spPr/>
    </dgm:pt>
    <dgm:pt modelId="{ABBF9D2F-2B91-44B0-A210-0BC6ED1D293E}" type="pres">
      <dgm:prSet presAssocID="{910E67AC-949C-482B-A9C6-44407C174FEF}" presName="composite" presStyleCnt="0"/>
      <dgm:spPr/>
    </dgm:pt>
    <dgm:pt modelId="{596F7333-693E-4A90-B2FB-874A514485F0}" type="pres">
      <dgm:prSet presAssocID="{910E67AC-949C-482B-A9C6-44407C174FEF}" presName="bentUpArrow1" presStyleLbl="alignImgPlace1" presStyleIdx="1" presStyleCnt="2"/>
      <dgm:spPr/>
    </dgm:pt>
    <dgm:pt modelId="{128DDF1C-FEB8-427F-9ED5-2D5812019E04}" type="pres">
      <dgm:prSet presAssocID="{910E67AC-949C-482B-A9C6-44407C174FE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138365-495E-4641-BBB1-EC8683FA7680}" type="pres">
      <dgm:prSet presAssocID="{910E67AC-949C-482B-A9C6-44407C174FEF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B9A39-0344-4EB3-8F34-AB10F66583FE}" type="pres">
      <dgm:prSet presAssocID="{CDA1CBD1-18B2-43B8-9548-75B736B3E716}" presName="sibTrans" presStyleCnt="0"/>
      <dgm:spPr/>
    </dgm:pt>
    <dgm:pt modelId="{48777824-D055-4DBC-B46D-E7DC05FD6F94}" type="pres">
      <dgm:prSet presAssocID="{5EF7B484-1966-41D7-89C6-FF9E64C6DF76}" presName="composite" presStyleCnt="0"/>
      <dgm:spPr/>
    </dgm:pt>
    <dgm:pt modelId="{A41BD266-8A71-406C-B57A-D8829B89FDEF}" type="pres">
      <dgm:prSet presAssocID="{5EF7B484-1966-41D7-89C6-FF9E64C6DF7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639A1C-A563-492F-8B12-3928A29EB49F}" type="pres">
      <dgm:prSet presAssocID="{5EF7B484-1966-41D7-89C6-FF9E64C6DF7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9F221C-10F1-4A18-BA70-5C997A1047F7}" srcId="{C6285B21-19D8-43EF-B718-FCE0424675AD}" destId="{5EF7B484-1966-41D7-89C6-FF9E64C6DF76}" srcOrd="2" destOrd="0" parTransId="{69328947-FC0F-48CB-AB87-36870AC5571F}" sibTransId="{0B34BDBA-7785-4FAB-8C77-AF7426D878E9}"/>
    <dgm:cxn modelId="{A2F3BF4A-2490-4FFC-897B-6D5A3ADC9ECD}" type="presOf" srcId="{13D3DC56-EAB0-45CC-B951-58816D82080C}" destId="{01639A1C-A563-492F-8B12-3928A29EB49F}" srcOrd="0" destOrd="0" presId="urn:microsoft.com/office/officeart/2005/8/layout/StepDownProcess"/>
    <dgm:cxn modelId="{C6637FAE-F6A4-48AA-BB41-988F35125489}" type="presOf" srcId="{C6285B21-19D8-43EF-B718-FCE0424675AD}" destId="{C560E758-2C54-4E8A-B869-91F49B944FD5}" srcOrd="0" destOrd="0" presId="urn:microsoft.com/office/officeart/2005/8/layout/StepDownProcess"/>
    <dgm:cxn modelId="{A24A45AB-9E01-49D8-B201-0A545169D512}" type="presOf" srcId="{02DB1A1D-E6B9-46BC-A366-04A16DC55C4D}" destId="{42C4604B-4E91-4CD3-A5E7-0C56F4294F0D}" srcOrd="0" destOrd="0" presId="urn:microsoft.com/office/officeart/2005/8/layout/StepDownProcess"/>
    <dgm:cxn modelId="{E1892942-9471-446D-88AA-CA4F359BA872}" type="presOf" srcId="{910E67AC-949C-482B-A9C6-44407C174FEF}" destId="{128DDF1C-FEB8-427F-9ED5-2D5812019E04}" srcOrd="0" destOrd="0" presId="urn:microsoft.com/office/officeart/2005/8/layout/StepDownProcess"/>
    <dgm:cxn modelId="{F3EDDA26-0217-4138-9503-D5F3C7B2B02B}" type="presOf" srcId="{5EF7B484-1966-41D7-89C6-FF9E64C6DF76}" destId="{A41BD266-8A71-406C-B57A-D8829B89FDEF}" srcOrd="0" destOrd="0" presId="urn:microsoft.com/office/officeart/2005/8/layout/StepDownProcess"/>
    <dgm:cxn modelId="{F54B86BF-B0E7-418B-A772-CE3A223371BD}" srcId="{C6285B21-19D8-43EF-B718-FCE0424675AD}" destId="{5FEAC499-B5C2-470D-B456-8ABB847BCCF1}" srcOrd="0" destOrd="0" parTransId="{4B164B33-0806-4A10-BF63-B9AF9FC15227}" sibTransId="{12F8B626-80A8-4CCC-9790-9B6C19C73B9F}"/>
    <dgm:cxn modelId="{102352B9-10D9-46AE-8FF4-D0EFBE7C86E0}" type="presOf" srcId="{5FEAC499-B5C2-470D-B456-8ABB847BCCF1}" destId="{97AE39EE-20BD-4699-B731-F7AAE160A5BA}" srcOrd="0" destOrd="0" presId="urn:microsoft.com/office/officeart/2005/8/layout/StepDownProcess"/>
    <dgm:cxn modelId="{30B7E9C3-1780-41D2-8A51-992D4B18C474}" srcId="{5EF7B484-1966-41D7-89C6-FF9E64C6DF76}" destId="{13D3DC56-EAB0-45CC-B951-58816D82080C}" srcOrd="0" destOrd="0" parTransId="{15936D16-90D4-4A56-A696-48EA46370182}" sibTransId="{E238693A-7456-4EBD-9D12-A90E21379146}"/>
    <dgm:cxn modelId="{9E781A8B-50D8-4B78-B426-C9D7831F5B05}" srcId="{910E67AC-949C-482B-A9C6-44407C174FEF}" destId="{17BB2196-0BCE-4490-98D9-DC65C9F8764C}" srcOrd="0" destOrd="0" parTransId="{06B595A2-BD5E-465C-BCB1-7D82F52B10D5}" sibTransId="{09D4F8A3-C7C6-49B7-BB29-B217B41BD511}"/>
    <dgm:cxn modelId="{6AB36095-4CC2-4D4E-9C03-A5E692250795}" srcId="{C6285B21-19D8-43EF-B718-FCE0424675AD}" destId="{910E67AC-949C-482B-A9C6-44407C174FEF}" srcOrd="1" destOrd="0" parTransId="{A9BE73A5-E341-4542-8A3A-F8B2F1963A0B}" sibTransId="{CDA1CBD1-18B2-43B8-9548-75B736B3E716}"/>
    <dgm:cxn modelId="{5633588E-5084-4133-B55A-5149E270A1C3}" type="presOf" srcId="{17BB2196-0BCE-4490-98D9-DC65C9F8764C}" destId="{6F138365-495E-4641-BBB1-EC8683FA7680}" srcOrd="0" destOrd="0" presId="urn:microsoft.com/office/officeart/2005/8/layout/StepDownProcess"/>
    <dgm:cxn modelId="{F487CD0F-361C-4CD6-96B1-1CB309414205}" srcId="{5FEAC499-B5C2-470D-B456-8ABB847BCCF1}" destId="{02DB1A1D-E6B9-46BC-A366-04A16DC55C4D}" srcOrd="0" destOrd="0" parTransId="{691B467F-BC9D-4BF6-BE36-ADBB499949ED}" sibTransId="{D5F205FD-18C5-4800-AE49-024C3065BE9C}"/>
    <dgm:cxn modelId="{4E4FA856-B42E-4EAC-AEF1-0ED53B7D9446}" type="presParOf" srcId="{C560E758-2C54-4E8A-B869-91F49B944FD5}" destId="{A83854F8-847A-4C04-82EB-D5C5C6A6E6F4}" srcOrd="0" destOrd="0" presId="urn:microsoft.com/office/officeart/2005/8/layout/StepDownProcess"/>
    <dgm:cxn modelId="{895C1DD5-B956-4C2C-831B-D20DEF8D3A25}" type="presParOf" srcId="{A83854F8-847A-4C04-82EB-D5C5C6A6E6F4}" destId="{75D7F04F-EA80-46ED-AF5A-8DE2F2DF658D}" srcOrd="0" destOrd="0" presId="urn:microsoft.com/office/officeart/2005/8/layout/StepDownProcess"/>
    <dgm:cxn modelId="{9BBB2148-2EAD-45A0-9081-E96A852FD863}" type="presParOf" srcId="{A83854F8-847A-4C04-82EB-D5C5C6A6E6F4}" destId="{97AE39EE-20BD-4699-B731-F7AAE160A5BA}" srcOrd="1" destOrd="0" presId="urn:microsoft.com/office/officeart/2005/8/layout/StepDownProcess"/>
    <dgm:cxn modelId="{D1BE89C7-8E75-49E5-9EF2-F1D6FF1B8132}" type="presParOf" srcId="{A83854F8-847A-4C04-82EB-D5C5C6A6E6F4}" destId="{42C4604B-4E91-4CD3-A5E7-0C56F4294F0D}" srcOrd="2" destOrd="0" presId="urn:microsoft.com/office/officeart/2005/8/layout/StepDownProcess"/>
    <dgm:cxn modelId="{B8C30277-1ED5-436B-B9AE-0D75B735F32C}" type="presParOf" srcId="{C560E758-2C54-4E8A-B869-91F49B944FD5}" destId="{8E39CFC3-F01F-420C-94B7-28D86034AC31}" srcOrd="1" destOrd="0" presId="urn:microsoft.com/office/officeart/2005/8/layout/StepDownProcess"/>
    <dgm:cxn modelId="{E5A88763-D8C8-4512-9804-927466C800E0}" type="presParOf" srcId="{C560E758-2C54-4E8A-B869-91F49B944FD5}" destId="{ABBF9D2F-2B91-44B0-A210-0BC6ED1D293E}" srcOrd="2" destOrd="0" presId="urn:microsoft.com/office/officeart/2005/8/layout/StepDownProcess"/>
    <dgm:cxn modelId="{8F3000E2-953A-426F-9650-F83BD86142B0}" type="presParOf" srcId="{ABBF9D2F-2B91-44B0-A210-0BC6ED1D293E}" destId="{596F7333-693E-4A90-B2FB-874A514485F0}" srcOrd="0" destOrd="0" presId="urn:microsoft.com/office/officeart/2005/8/layout/StepDownProcess"/>
    <dgm:cxn modelId="{937DFA15-A879-4F94-B0DA-B74537B7B6D6}" type="presParOf" srcId="{ABBF9D2F-2B91-44B0-A210-0BC6ED1D293E}" destId="{128DDF1C-FEB8-427F-9ED5-2D5812019E04}" srcOrd="1" destOrd="0" presId="urn:microsoft.com/office/officeart/2005/8/layout/StepDownProcess"/>
    <dgm:cxn modelId="{BB2592D3-88F7-415C-A560-836BEB57A063}" type="presParOf" srcId="{ABBF9D2F-2B91-44B0-A210-0BC6ED1D293E}" destId="{6F138365-495E-4641-BBB1-EC8683FA7680}" srcOrd="2" destOrd="0" presId="urn:microsoft.com/office/officeart/2005/8/layout/StepDownProcess"/>
    <dgm:cxn modelId="{AB077C00-39BD-4B63-AAF2-81BE219136AC}" type="presParOf" srcId="{C560E758-2C54-4E8A-B869-91F49B944FD5}" destId="{791B9A39-0344-4EB3-8F34-AB10F66583FE}" srcOrd="3" destOrd="0" presId="urn:microsoft.com/office/officeart/2005/8/layout/StepDownProcess"/>
    <dgm:cxn modelId="{F4489A70-C00A-48A1-A18F-C7F44C07288D}" type="presParOf" srcId="{C560E758-2C54-4E8A-B869-91F49B944FD5}" destId="{48777824-D055-4DBC-B46D-E7DC05FD6F94}" srcOrd="4" destOrd="0" presId="urn:microsoft.com/office/officeart/2005/8/layout/StepDownProcess"/>
    <dgm:cxn modelId="{C995ED1F-716B-4436-85A3-3986F1227D99}" type="presParOf" srcId="{48777824-D055-4DBC-B46D-E7DC05FD6F94}" destId="{A41BD266-8A71-406C-B57A-D8829B89FDEF}" srcOrd="0" destOrd="0" presId="urn:microsoft.com/office/officeart/2005/8/layout/StepDownProcess"/>
    <dgm:cxn modelId="{AA66EFB3-5FAF-4367-9539-585F0BDFD03E}" type="presParOf" srcId="{48777824-D055-4DBC-B46D-E7DC05FD6F94}" destId="{01639A1C-A563-492F-8B12-3928A29EB49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7F04F-EA80-46ED-AF5A-8DE2F2DF658D}">
      <dsp:nvSpPr>
        <dsp:cNvPr id="0" name=""/>
        <dsp:cNvSpPr/>
      </dsp:nvSpPr>
      <dsp:spPr>
        <a:xfrm rot="5400000">
          <a:off x="2859640" y="1062608"/>
          <a:ext cx="939785" cy="10699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E39EE-20BD-4699-B731-F7AAE160A5BA}">
      <dsp:nvSpPr>
        <dsp:cNvPr id="0" name=""/>
        <dsp:cNvSpPr/>
      </dsp:nvSpPr>
      <dsp:spPr>
        <a:xfrm>
          <a:off x="2587912" y="20837"/>
          <a:ext cx="1627529" cy="11073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just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分析</a:t>
          </a:r>
          <a:endParaRPr lang="zh-CN" altLang="en-US" sz="4400" kern="1200" dirty="0"/>
        </a:p>
      </dsp:txBody>
      <dsp:txXfrm>
        <a:off x="2641980" y="74905"/>
        <a:ext cx="1519393" cy="999244"/>
      </dsp:txXfrm>
    </dsp:sp>
    <dsp:sp modelId="{42C4604B-4E91-4CD3-A5E7-0C56F4294F0D}">
      <dsp:nvSpPr>
        <dsp:cNvPr id="0" name=""/>
        <dsp:cNvSpPr/>
      </dsp:nvSpPr>
      <dsp:spPr>
        <a:xfrm>
          <a:off x="4192700" y="126451"/>
          <a:ext cx="1150629" cy="8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300" kern="1200"/>
        </a:p>
      </dsp:txBody>
      <dsp:txXfrm>
        <a:off x="4192700" y="126451"/>
        <a:ext cx="1150629" cy="895033"/>
      </dsp:txXfrm>
    </dsp:sp>
    <dsp:sp modelId="{596F7333-693E-4A90-B2FB-874A514485F0}">
      <dsp:nvSpPr>
        <dsp:cNvPr id="0" name=""/>
        <dsp:cNvSpPr/>
      </dsp:nvSpPr>
      <dsp:spPr>
        <a:xfrm rot="5400000">
          <a:off x="4159498" y="2306562"/>
          <a:ext cx="939785" cy="106991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DDF1C-FEB8-427F-9ED5-2D5812019E04}">
      <dsp:nvSpPr>
        <dsp:cNvPr id="0" name=""/>
        <dsp:cNvSpPr/>
      </dsp:nvSpPr>
      <dsp:spPr>
        <a:xfrm>
          <a:off x="3910512" y="1264791"/>
          <a:ext cx="1582045" cy="11073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just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改造</a:t>
          </a:r>
          <a:endParaRPr lang="zh-CN" altLang="en-US" sz="4400" kern="1200" dirty="0"/>
        </a:p>
      </dsp:txBody>
      <dsp:txXfrm>
        <a:off x="3964580" y="1318859"/>
        <a:ext cx="1473909" cy="999244"/>
      </dsp:txXfrm>
    </dsp:sp>
    <dsp:sp modelId="{6F138365-495E-4641-BBB1-EC8683FA7680}">
      <dsp:nvSpPr>
        <dsp:cNvPr id="0" name=""/>
        <dsp:cNvSpPr/>
      </dsp:nvSpPr>
      <dsp:spPr>
        <a:xfrm>
          <a:off x="5492558" y="1370405"/>
          <a:ext cx="1150629" cy="8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300" kern="1200"/>
        </a:p>
      </dsp:txBody>
      <dsp:txXfrm>
        <a:off x="5492558" y="1370405"/>
        <a:ext cx="1150629" cy="895033"/>
      </dsp:txXfrm>
    </dsp:sp>
    <dsp:sp modelId="{A41BD266-8A71-406C-B57A-D8829B89FDEF}">
      <dsp:nvSpPr>
        <dsp:cNvPr id="0" name=""/>
        <dsp:cNvSpPr/>
      </dsp:nvSpPr>
      <dsp:spPr>
        <a:xfrm>
          <a:off x="5233112" y="2508745"/>
          <a:ext cx="1582045" cy="11073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just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优化</a:t>
          </a:r>
          <a:endParaRPr lang="zh-CN" altLang="en-US" sz="4400" kern="1200" dirty="0"/>
        </a:p>
      </dsp:txBody>
      <dsp:txXfrm>
        <a:off x="5287180" y="2562813"/>
        <a:ext cx="1473909" cy="999244"/>
      </dsp:txXfrm>
    </dsp:sp>
    <dsp:sp modelId="{01639A1C-A563-492F-8B12-3928A29EB49F}">
      <dsp:nvSpPr>
        <dsp:cNvPr id="0" name=""/>
        <dsp:cNvSpPr/>
      </dsp:nvSpPr>
      <dsp:spPr>
        <a:xfrm>
          <a:off x="6815158" y="2614359"/>
          <a:ext cx="1150629" cy="8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300" kern="1200"/>
        </a:p>
      </dsp:txBody>
      <dsp:txXfrm>
        <a:off x="6815158" y="2614359"/>
        <a:ext cx="1150629" cy="89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FC13A-EA21-414E-8585-FAC494E41060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6A71F-8E89-4C62-AE4C-90D728FDA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6A71F-8E89-4C62-AE4C-90D728FDA79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96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0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9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41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0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5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4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2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2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1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1B88FA6-C6E6-4467-9605-811C301D2F64}" type="datetimeFigureOut">
              <a:rPr lang="zh-CN" altLang="en-US" smtClean="0"/>
              <a:t>2017/2/25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F36E983-17B2-4ADB-B49E-698FA2B9F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52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tack.nl/~dimitri/doxygen/download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xiaoweiserver/article/details/36695957" TargetMode="External"/><Relationship Id="rId7" Type="http://schemas.openxmlformats.org/officeDocument/2006/relationships/hyperlink" Target="https://doc.owncloud.org/server/8.0/developer_manual" TargetMode="External"/><Relationship Id="rId2" Type="http://schemas.openxmlformats.org/officeDocument/2006/relationships/hyperlink" Target="https://en.wikipedia.org/wiki/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liuxuezong/article/details/6713807" TargetMode="External"/><Relationship Id="rId5" Type="http://schemas.openxmlformats.org/officeDocument/2006/relationships/hyperlink" Target="http://blog.csdn.net/qq435757399/article/details/8883144" TargetMode="External"/><Relationship Id="rId4" Type="http://schemas.openxmlformats.org/officeDocument/2006/relationships/hyperlink" Target="http://www.cnblogs.com/RohanVon/archive/2014/01/06/3507826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26262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初次项目实战心得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冬青黑体简体中文 W3" panose="020B0300000000000000"/>
              </a:rPr>
              <a:t>西安交通大学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冬青黑体简体中文 W3" panose="020B0300000000000000"/>
              </a:rPr>
              <a:t>--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冬青黑体简体中文 W3" panose="020B0300000000000000"/>
              </a:rPr>
              <a:t>屈彬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冬青黑体简体中文 W3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630284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Winform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框架，不需要额外的依赖包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控件使用灵活，每一个控件都有独立的属性，可以自行设计控件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多数知名的应用开发选择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， 容易找到学习资料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1897417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723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使用</a:t>
            </a:r>
            <a:r>
              <a:rPr lang="en-US" altLang="zh-CN" dirty="0" err="1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Winform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开发的应用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83620"/>
            <a:ext cx="3251200" cy="32512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6" y="2483621"/>
            <a:ext cx="3838626" cy="325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39" y="2483621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15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制作一个有交互感的按钮</a:t>
            </a:r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854" y="628488"/>
            <a:ext cx="1651144" cy="789150"/>
          </a:xfrm>
        </p:spPr>
      </p:pic>
      <p:sp>
        <p:nvSpPr>
          <p:cNvPr id="3" name="文本框 2"/>
          <p:cNvSpPr txBox="1"/>
          <p:nvPr/>
        </p:nvSpPr>
        <p:spPr>
          <a:xfrm>
            <a:off x="810000" y="3111689"/>
            <a:ext cx="8652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比如制作一个关闭按钮，名称为“</a:t>
            </a:r>
            <a:r>
              <a:rPr lang="en-US" altLang="zh-CN" dirty="0" err="1"/>
              <a:t>pictureBox_buttonClose</a:t>
            </a:r>
            <a:r>
              <a:rPr lang="zh-CN" altLang="en-US" dirty="0" smtClean="0"/>
              <a:t>”，其中：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）默认背景色为透明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）当鼠标进入按钮的区域时，背景色变为</a:t>
            </a:r>
            <a:r>
              <a:rPr lang="zh-CN" altLang="en-US" dirty="0" smtClean="0">
                <a:solidFill>
                  <a:srgbClr val="FF0000"/>
                </a:solidFill>
              </a:rPr>
              <a:t>红色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）当鼠标离开按钮区域时，背景色变为透明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9894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制作一个有交互感的按钮</a:t>
            </a:r>
            <a:endParaRPr lang="zh-CN" altLang="en-US" dirty="0"/>
          </a:p>
        </p:txBody>
      </p:sp>
      <p:pic>
        <p:nvPicPr>
          <p:cNvPr id="4" name="内容占位符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854" y="628488"/>
            <a:ext cx="1651144" cy="7891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810000" y="3098042"/>
            <a:ext cx="865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设置按钮的初始背景色为透明：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pictureBox_buttonClose.BackColor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>
                <a:solidFill>
                  <a:srgbClr val="FFFF00"/>
                </a:solidFill>
              </a:rPr>
              <a:t>Color</a:t>
            </a:r>
            <a:r>
              <a:rPr lang="en-US" altLang="zh-CN" dirty="0" err="1"/>
              <a:t>.Transparent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1346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制作一个有交互感的按钮</a:t>
            </a:r>
            <a:endParaRPr lang="zh-CN" altLang="en-US" dirty="0"/>
          </a:p>
        </p:txBody>
      </p:sp>
      <p:pic>
        <p:nvPicPr>
          <p:cNvPr id="4" name="内容占位符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854" y="628488"/>
            <a:ext cx="1651144" cy="7891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810000" y="3098042"/>
            <a:ext cx="10571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设置鼠标</a:t>
            </a:r>
            <a:r>
              <a:rPr lang="zh-CN" altLang="en-US" dirty="0" smtClean="0">
                <a:solidFill>
                  <a:srgbClr val="FF0000"/>
                </a:solidFill>
              </a:rPr>
              <a:t>进入</a:t>
            </a:r>
            <a:r>
              <a:rPr lang="zh-CN" altLang="en-US" dirty="0" smtClean="0"/>
              <a:t>按钮区域时发生的事件：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void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pictureBox_buttonClose_MouseEnter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70C0"/>
                </a:solidFill>
              </a:rPr>
              <a:t>object</a:t>
            </a:r>
            <a:r>
              <a:rPr lang="en-US" altLang="zh-CN" dirty="0" smtClean="0"/>
              <a:t> sender, </a:t>
            </a:r>
            <a:r>
              <a:rPr lang="en-US" altLang="zh-CN" dirty="0" err="1">
                <a:solidFill>
                  <a:srgbClr val="FFFF00"/>
                </a:solidFill>
              </a:rPr>
              <a:t>EventArgs</a:t>
            </a:r>
            <a:r>
              <a:rPr lang="en-US" altLang="zh-CN" dirty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92D050"/>
                </a:solidFill>
              </a:rPr>
              <a:t>/* </a:t>
            </a:r>
            <a:r>
              <a:rPr lang="zh-CN" altLang="en-US" dirty="0" smtClean="0">
                <a:solidFill>
                  <a:srgbClr val="92D050"/>
                </a:solidFill>
              </a:rPr>
              <a:t>背景色设为红色</a:t>
            </a:r>
            <a:r>
              <a:rPr lang="en-US" altLang="zh-CN" dirty="0" smtClean="0">
                <a:solidFill>
                  <a:srgbClr val="92D050"/>
                </a:solidFill>
              </a:rPr>
              <a:t> */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pictureBox_buttonClose.BackColor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FF00"/>
                </a:solidFill>
              </a:rPr>
              <a:t>Color</a:t>
            </a:r>
            <a:r>
              <a:rPr lang="en-US" altLang="zh-CN" dirty="0" err="1"/>
              <a:t>.Red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9663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制作一个有交互感的按钮</a:t>
            </a:r>
            <a:endParaRPr lang="zh-CN" altLang="en-US" dirty="0"/>
          </a:p>
        </p:txBody>
      </p:sp>
      <p:pic>
        <p:nvPicPr>
          <p:cNvPr id="4" name="内容占位符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854" y="628488"/>
            <a:ext cx="1651144" cy="7891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810000" y="3098042"/>
            <a:ext cx="10571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设置鼠标</a:t>
            </a:r>
            <a:r>
              <a:rPr lang="zh-CN" altLang="en-US" dirty="0">
                <a:solidFill>
                  <a:srgbClr val="FFFF00"/>
                </a:solidFill>
              </a:rPr>
              <a:t>离开</a:t>
            </a:r>
            <a:r>
              <a:rPr lang="zh-CN" altLang="en-US" dirty="0" smtClean="0"/>
              <a:t>按钮区域时发生的事件：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 smtClean="0"/>
              <a:t>pictureBox_buttonClose_MouseLeave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70C0"/>
                </a:solidFill>
              </a:rPr>
              <a:t>object</a:t>
            </a:r>
            <a:r>
              <a:rPr lang="en-US" altLang="zh-CN" dirty="0" smtClean="0"/>
              <a:t> sender, </a:t>
            </a:r>
            <a:r>
              <a:rPr lang="en-US" altLang="zh-CN" dirty="0" err="1">
                <a:solidFill>
                  <a:srgbClr val="FFFF00"/>
                </a:solidFill>
              </a:rPr>
              <a:t>EventArgs</a:t>
            </a:r>
            <a:r>
              <a:rPr lang="en-US" altLang="zh-CN" dirty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92D050"/>
                </a:solidFill>
              </a:rPr>
              <a:t>/* </a:t>
            </a:r>
            <a:r>
              <a:rPr lang="zh-CN" altLang="en-US" dirty="0" smtClean="0">
                <a:solidFill>
                  <a:srgbClr val="92D050"/>
                </a:solidFill>
              </a:rPr>
              <a:t>背景色还原为透明</a:t>
            </a:r>
            <a:r>
              <a:rPr lang="en-US" altLang="zh-CN" dirty="0" smtClean="0">
                <a:solidFill>
                  <a:srgbClr val="92D050"/>
                </a:solidFill>
              </a:rPr>
              <a:t> */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pictureBox_buttonClose.BackColor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FF00"/>
                </a:solidFill>
              </a:rPr>
              <a:t>Color</a:t>
            </a:r>
            <a:r>
              <a:rPr lang="en-US" altLang="zh-CN" dirty="0" err="1"/>
              <a:t>.Transparent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601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文件图标配置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使用配置文件来记录文件图标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使用哈希表来构造文件扩展名与图标之间的映射关系</a:t>
            </a:r>
          </a:p>
        </p:txBody>
      </p:sp>
    </p:spTree>
    <p:extLst>
      <p:ext uri="{BB962C8B-B14F-4D97-AF65-F5344CB8AC3E}">
        <p14:creationId xmlns:p14="http://schemas.microsoft.com/office/powerpoint/2010/main" val="24374785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使用配置文件的好处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灵活，扩展性强，便于修改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对于开发人员，不害怕客户突然改变配置属性的要求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7539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使用配置文件来记录文件图标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60" y="2277091"/>
            <a:ext cx="2523251" cy="36369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63" y="2277091"/>
            <a:ext cx="3653236" cy="36369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62292" y="5914054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参考图标素材网站：</a:t>
            </a:r>
            <a:r>
              <a:rPr lang="en-US" altLang="zh-CN" dirty="0"/>
              <a:t>http://www.easyicon.net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138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哈希表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96366"/>
            <a:ext cx="6668973" cy="1300725"/>
          </a:xfrm>
        </p:spPr>
      </p:pic>
      <p:sp>
        <p:nvSpPr>
          <p:cNvPr id="5" name="文本框 4"/>
          <p:cNvSpPr txBox="1"/>
          <p:nvPr/>
        </p:nvSpPr>
        <p:spPr>
          <a:xfrm>
            <a:off x="810000" y="395785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键为文件扩展名，值为图标文件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4" y="1417638"/>
            <a:ext cx="6838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我们在做什么</a:t>
            </a:r>
            <a:r>
              <a:rPr lang="en-US" altLang="zh-CN" dirty="0" smtClean="0">
                <a:solidFill>
                  <a:srgbClr val="26262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…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27" y="447188"/>
            <a:ext cx="2555422" cy="1359267"/>
          </a:xfrm>
        </p:spPr>
      </p:pic>
      <p:sp>
        <p:nvSpPr>
          <p:cNvPr id="3" name="文本框 2"/>
          <p:cNvSpPr txBox="1"/>
          <p:nvPr/>
        </p:nvSpPr>
        <p:spPr>
          <a:xfrm>
            <a:off x="810000" y="2552133"/>
            <a:ext cx="753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/>
              <a:t>O</a:t>
            </a:r>
            <a:r>
              <a:rPr lang="en-US" altLang="zh-CN" dirty="0" err="1" smtClean="0"/>
              <a:t>wncloud</a:t>
            </a:r>
            <a:r>
              <a:rPr lang="zh-CN" altLang="en-US" dirty="0" smtClean="0"/>
              <a:t>的基础上实现一个云盘系统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72" y="3122869"/>
            <a:ext cx="4512627" cy="253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30" y="3117826"/>
            <a:ext cx="4421639" cy="25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85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使用第三方依赖库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减少开发人员的工作量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依赖库采用动态链接机制，减少编译作业量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7165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下载第三</a:t>
            </a:r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方依赖库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37" y="2294529"/>
            <a:ext cx="8855123" cy="3517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15616" y="5914054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参考依赖库资源网站：</a:t>
            </a:r>
            <a:r>
              <a:rPr lang="en-US" altLang="zh-CN" dirty="0"/>
              <a:t>https://www.dll-files.com/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7916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添加依赖库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98" y="2386273"/>
            <a:ext cx="6717602" cy="3636963"/>
          </a:xfrm>
        </p:spPr>
      </p:pic>
    </p:spTree>
    <p:extLst>
      <p:ext uri="{BB962C8B-B14F-4D97-AF65-F5344CB8AC3E}">
        <p14:creationId xmlns:p14="http://schemas.microsoft.com/office/powerpoint/2010/main" val="18989982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添加依赖库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52" y="2222500"/>
            <a:ext cx="5175095" cy="3636963"/>
          </a:xfrm>
        </p:spPr>
      </p:pic>
    </p:spTree>
    <p:extLst>
      <p:ext uri="{BB962C8B-B14F-4D97-AF65-F5344CB8AC3E}">
        <p14:creationId xmlns:p14="http://schemas.microsoft.com/office/powerpoint/2010/main" val="3835608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添加命名空间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2" y="3355181"/>
            <a:ext cx="2695575" cy="1371600"/>
          </a:xfrm>
        </p:spPr>
      </p:pic>
      <p:cxnSp>
        <p:nvCxnSpPr>
          <p:cNvPr id="9" name="直接连接符 8"/>
          <p:cNvCxnSpPr/>
          <p:nvPr/>
        </p:nvCxnSpPr>
        <p:spPr>
          <a:xfrm>
            <a:off x="4748212" y="4490113"/>
            <a:ext cx="2695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991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使用依赖库中的方法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50" y="2222500"/>
            <a:ext cx="3849899" cy="3636963"/>
          </a:xfrm>
        </p:spPr>
      </p:pic>
    </p:spTree>
    <p:extLst>
      <p:ext uri="{BB962C8B-B14F-4D97-AF65-F5344CB8AC3E}">
        <p14:creationId xmlns:p14="http://schemas.microsoft.com/office/powerpoint/2010/main" val="1602406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通过命令行调用第三方程序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可以向第三方程序传递参数，实现第三方程序的运行效果</a:t>
            </a:r>
            <a:endParaRPr lang="en-US" altLang="zh-CN" dirty="0" smtClean="0"/>
          </a:p>
          <a:p>
            <a:r>
              <a:rPr lang="zh-CN" altLang="en-US" dirty="0" smtClean="0"/>
              <a:t>劣势： 不容易实现进程同步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7349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通过命令行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调用</a:t>
            </a:r>
            <a:r>
              <a:rPr lang="en-US" altLang="zh-CN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SSL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加密程序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62" y="3217069"/>
            <a:ext cx="3343275" cy="1647825"/>
          </a:xfrm>
        </p:spPr>
      </p:pic>
    </p:spTree>
    <p:extLst>
      <p:ext uri="{BB962C8B-B14F-4D97-AF65-F5344CB8AC3E}">
        <p14:creationId xmlns:p14="http://schemas.microsoft.com/office/powerpoint/2010/main" val="40226833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通过命令行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调用</a:t>
            </a:r>
            <a:r>
              <a:rPr lang="en-US" altLang="zh-CN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SSL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加密程序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2388394"/>
            <a:ext cx="6229350" cy="3305175"/>
          </a:xfrm>
        </p:spPr>
      </p:pic>
    </p:spTree>
    <p:extLst>
      <p:ext uri="{BB962C8B-B14F-4D97-AF65-F5344CB8AC3E}">
        <p14:creationId xmlns:p14="http://schemas.microsoft.com/office/powerpoint/2010/main" val="852991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通过命令行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调用</a:t>
            </a:r>
            <a:r>
              <a:rPr lang="en-US" altLang="zh-CN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SSL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加密程序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00" y="2236148"/>
            <a:ext cx="7957398" cy="4396664"/>
          </a:xfrm>
        </p:spPr>
      </p:pic>
    </p:spTree>
    <p:extLst>
      <p:ext uri="{BB962C8B-B14F-4D97-AF65-F5344CB8AC3E}">
        <p14:creationId xmlns:p14="http://schemas.microsoft.com/office/powerpoint/2010/main" val="35029493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我们在做什么</a:t>
            </a:r>
            <a:r>
              <a:rPr lang="en-US" altLang="zh-CN" dirty="0">
                <a:solidFill>
                  <a:srgbClr val="26262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62287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9194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项目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过程中学会的工作技巧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工具进行版本控制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doxygen</a:t>
            </a:r>
            <a:r>
              <a:rPr lang="zh-CN" altLang="en-US" dirty="0" smtClean="0"/>
              <a:t>工具自动生成开发文档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养成一边开发，一边写日志的习惯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3005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Git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工具的使用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新建一个托管库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下载安装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客户端：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git-scm.com/downloads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命令进行操作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73" y="2745142"/>
            <a:ext cx="3781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297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使用</a:t>
            </a:r>
            <a:r>
              <a:rPr lang="en-US" altLang="zh-CN" dirty="0" err="1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Git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工具的好处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备份代码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实现开发人员之间代码的同步，提高团队开发效率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0032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使用</a:t>
            </a:r>
            <a:r>
              <a:rPr lang="en-US" altLang="zh-CN" dirty="0" err="1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doxygen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工具生成开发文档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下载安装</a:t>
            </a:r>
            <a:r>
              <a:rPr lang="en-US" altLang="zh-CN" dirty="0" err="1" smtClean="0"/>
              <a:t>doxygen</a:t>
            </a:r>
            <a:r>
              <a:rPr lang="zh-CN" altLang="en-US" dirty="0" smtClean="0"/>
              <a:t>，下载地址：</a:t>
            </a:r>
            <a:r>
              <a:rPr lang="en-US" altLang="zh-CN" dirty="0">
                <a:hlinkClick r:id="rId2"/>
              </a:rPr>
              <a:t>http://www.stack.nl/~</a:t>
            </a:r>
            <a:r>
              <a:rPr lang="en-US" altLang="zh-CN" dirty="0" smtClean="0">
                <a:hlinkClick r:id="rId2"/>
              </a:rPr>
              <a:t>dimitri/doxygen/download.html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注意代码中的注释规范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递归扫描工程文件，生成文档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642937"/>
            <a:ext cx="7486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858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养成一边开发一边写日志的习惯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记录工程的大致进度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描述第二天的大致工作计划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便于日后进行工作总结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73" y="2222287"/>
            <a:ext cx="65627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6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简介：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en.wikipedia.org/wiki/Git</a:t>
            </a:r>
            <a:endParaRPr lang="en-US" altLang="zh-CN" dirty="0" smtClean="0"/>
          </a:p>
          <a:p>
            <a:r>
              <a:rPr lang="en-US" altLang="zh-CN" dirty="0" err="1" smtClean="0"/>
              <a:t>Winform</a:t>
            </a:r>
            <a:r>
              <a:rPr lang="zh-CN" altLang="en-US" dirty="0" smtClean="0"/>
              <a:t>中实现自定义窗体：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blog.csdn.net/xiaoweiserver/article/details/36695957</a:t>
            </a:r>
            <a:endParaRPr lang="en-US" altLang="zh-CN" dirty="0" smtClean="0"/>
          </a:p>
          <a:p>
            <a:r>
              <a:rPr lang="en-US" altLang="zh-CN" dirty="0" smtClean="0"/>
              <a:t>C#</a:t>
            </a:r>
            <a:r>
              <a:rPr lang="zh-CN" altLang="en-US" dirty="0" smtClean="0"/>
              <a:t>中实现进程同步：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www.cnblogs.com/RohanVon/archive/2014/01/06/3507826.html</a:t>
            </a:r>
            <a:endParaRPr lang="en-US" altLang="zh-CN" dirty="0" smtClean="0"/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格式详解：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blog.csdn.net/qq435757399/article/details/8883144</a:t>
            </a:r>
            <a:endParaRPr lang="en-US" altLang="zh-CN" dirty="0" smtClean="0"/>
          </a:p>
          <a:p>
            <a:r>
              <a:rPr lang="en-US" altLang="zh-CN" dirty="0" err="1" smtClean="0"/>
              <a:t>Doxygen</a:t>
            </a:r>
            <a:r>
              <a:rPr lang="zh-CN" altLang="en-US" dirty="0" smtClean="0"/>
              <a:t>工具注释规范（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）：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blog.csdn.net/liuxuezong/article/details/6713807</a:t>
            </a:r>
            <a:endParaRPr lang="en-US" altLang="zh-CN" dirty="0" smtClean="0"/>
          </a:p>
          <a:p>
            <a:r>
              <a:rPr lang="en-US" altLang="zh-CN" dirty="0" err="1" smtClean="0"/>
              <a:t>Owncloud</a:t>
            </a:r>
            <a:r>
              <a:rPr lang="zh-CN" altLang="en-US" dirty="0"/>
              <a:t>开发</a:t>
            </a:r>
            <a:r>
              <a:rPr lang="zh-CN" altLang="en-US" dirty="0" smtClean="0"/>
              <a:t>手册：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doc.owncloud.org/server/8.0/developer_manual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200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谢谢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234286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37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二次开发的体会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应用开发的技巧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项目过程中学会的工作</a:t>
            </a:r>
            <a:r>
              <a:rPr lang="zh-CN" altLang="en-US" dirty="0" smtClean="0"/>
              <a:t>技巧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参考资料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109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典型的二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次开发产品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19" y="3228506"/>
            <a:ext cx="4034955" cy="215197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28506"/>
            <a:ext cx="3302537" cy="21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95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二次开发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的</a:t>
            </a:r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多数情况下可以缩短开发时间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原产品性能成熟稳定，减少新产品出现的</a:t>
            </a:r>
            <a:r>
              <a:rPr lang="en-US" altLang="zh-CN" dirty="0" smtClean="0"/>
              <a:t>Bug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原产品的功能特性为新产品的开发提供了直接的参考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8290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二</a:t>
            </a:r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次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开发中的问题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对程序员而言，开发手段受到限制，不利于程序员按照个人特点发挥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开发者首先需要透彻地了解原产品的组织框架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如果新产品用于商业用途，可能会引发版权纠纷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把航空母舰改成小船，不一定比自己重新造一艘小船容易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原产品可能存在难以发现的安全漏洞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新产品中难以采用自行规定的标准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296538" y="3998795"/>
            <a:ext cx="48722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752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不如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自主</a:t>
            </a:r>
            <a:r>
              <a:rPr lang="zh-CN" altLang="en-US" dirty="0">
                <a:solidFill>
                  <a:srgbClr val="262626"/>
                </a:solidFill>
                <a:ea typeface="冬青黑体简体中文 W3" panose="020B0300000000000000" pitchFamily="34" charset="-122"/>
              </a:rPr>
              <a:t>开发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1"/>
          <a:stretch/>
        </p:blipFill>
        <p:spPr>
          <a:xfrm>
            <a:off x="10061824" y="447188"/>
            <a:ext cx="1320174" cy="1204191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809785"/>
            <a:ext cx="5184742" cy="29034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45" y="2809785"/>
            <a:ext cx="3721853" cy="29034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"/>
            <a:ext cx="9753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344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Winform</a:t>
            </a:r>
            <a:r>
              <a:rPr lang="zh-CN" altLang="en-US" dirty="0" smtClean="0">
                <a:solidFill>
                  <a:srgbClr val="262626"/>
                </a:solidFill>
                <a:ea typeface="冬青黑体简体中文 W3" panose="020B0300000000000000" pitchFamily="34" charset="-122"/>
              </a:rPr>
              <a:t>应用开发技巧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的优势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制作一个有交互感的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文件图标配置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使用第三方依赖库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通过命令行调用第三方程序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8219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值得引用的">
  <a:themeElements>
    <a:clrScheme name="值得引用的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值得引用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值得引用的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297</TotalTime>
  <Words>789</Words>
  <Application>Microsoft Office PowerPoint</Application>
  <PresentationFormat>宽屏</PresentationFormat>
  <Paragraphs>112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冬青黑体简体中文 W3</vt:lpstr>
      <vt:lpstr>宋体</vt:lpstr>
      <vt:lpstr>Calibri</vt:lpstr>
      <vt:lpstr>Century Gothic</vt:lpstr>
      <vt:lpstr>Wingdings 2</vt:lpstr>
      <vt:lpstr>值得引用的</vt:lpstr>
      <vt:lpstr>初次项目实战心得</vt:lpstr>
      <vt:lpstr>我们在做什么…</vt:lpstr>
      <vt:lpstr>我们在做什么…</vt:lpstr>
      <vt:lpstr>目录</vt:lpstr>
      <vt:lpstr>典型的二次开发产品</vt:lpstr>
      <vt:lpstr>二次开发的优势</vt:lpstr>
      <vt:lpstr>二次开发中的问题</vt:lpstr>
      <vt:lpstr>不如自主开发</vt:lpstr>
      <vt:lpstr>Winform应用开发技巧</vt:lpstr>
      <vt:lpstr>Winform的优势</vt:lpstr>
      <vt:lpstr>使用Winform开发的应用</vt:lpstr>
      <vt:lpstr>制作一个有交互感的按钮</vt:lpstr>
      <vt:lpstr>制作一个有交互感的按钮</vt:lpstr>
      <vt:lpstr>制作一个有交互感的按钮</vt:lpstr>
      <vt:lpstr>制作一个有交互感的按钮</vt:lpstr>
      <vt:lpstr>文件图标配置</vt:lpstr>
      <vt:lpstr>使用配置文件的好处</vt:lpstr>
      <vt:lpstr>使用配置文件来记录文件图标</vt:lpstr>
      <vt:lpstr>哈希表</vt:lpstr>
      <vt:lpstr>使用第三方依赖库</vt:lpstr>
      <vt:lpstr>下载第三方依赖库</vt:lpstr>
      <vt:lpstr>添加依赖库</vt:lpstr>
      <vt:lpstr>添加依赖库</vt:lpstr>
      <vt:lpstr>添加命名空间</vt:lpstr>
      <vt:lpstr>使用依赖库中的方法</vt:lpstr>
      <vt:lpstr>通过命令行调用第三方程序</vt:lpstr>
      <vt:lpstr>通过命令行调用SSL加密程序</vt:lpstr>
      <vt:lpstr>通过命令行调用SSL加密程序</vt:lpstr>
      <vt:lpstr>通过命令行调用SSL加密程序</vt:lpstr>
      <vt:lpstr>项目过程中学会的工作技巧</vt:lpstr>
      <vt:lpstr>Git工具的使用</vt:lpstr>
      <vt:lpstr>使用Git工具的好处</vt:lpstr>
      <vt:lpstr>使用doxygen工具生成开发文档</vt:lpstr>
      <vt:lpstr>养成一边开发一边写日志的习惯</vt:lpstr>
      <vt:lpstr>参考资料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个人年终总结</dc:title>
  <dc:creator>Ben Qu</dc:creator>
  <cp:lastModifiedBy>Ben Qu</cp:lastModifiedBy>
  <cp:revision>269</cp:revision>
  <dcterms:created xsi:type="dcterms:W3CDTF">2017-02-25T01:09:44Z</dcterms:created>
  <dcterms:modified xsi:type="dcterms:W3CDTF">2017-02-25T09:17:47Z</dcterms:modified>
</cp:coreProperties>
</file>