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22"/>
  </p:notesMasterIdLst>
  <p:sldIdLst>
    <p:sldId id="256" r:id="rId3"/>
    <p:sldId id="260" r:id="rId4"/>
    <p:sldId id="261" r:id="rId5"/>
    <p:sldId id="263" r:id="rId6"/>
    <p:sldId id="264" r:id="rId7"/>
    <p:sldId id="265" r:id="rId8"/>
    <p:sldId id="266" r:id="rId9"/>
    <p:sldId id="257" r:id="rId10"/>
    <p:sldId id="277" r:id="rId11"/>
    <p:sldId id="276" r:id="rId12"/>
    <p:sldId id="258" r:id="rId13"/>
    <p:sldId id="271" r:id="rId14"/>
    <p:sldId id="272" r:id="rId15"/>
    <p:sldId id="273" r:id="rId16"/>
    <p:sldId id="274" r:id="rId17"/>
    <p:sldId id="275" r:id="rId18"/>
    <p:sldId id="259" r:id="rId19"/>
    <p:sldId id="269" r:id="rId20"/>
    <p:sldId id="27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B36583-B446-4B8F-BE6E-784BEA71F551}">
  <a:tblStyle styleId="{EDB36583-B446-4B8F-BE6E-784BEA71F5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6"/>
  </p:normalViewPr>
  <p:slideViewPr>
    <p:cSldViewPr snapToGrid="0">
      <p:cViewPr varScale="1">
        <p:scale>
          <a:sx n="123" d="100"/>
          <a:sy n="123" d="100"/>
        </p:scale>
        <p:origin x="784" y="192"/>
      </p:cViewPr>
      <p:guideLst>
        <p:guide orient="horz" pos="15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a3044239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47a3044239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47a3044239_1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g47a3044239_1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70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7a3044239_1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g47a3044239_1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7a3044239_1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g47a3044239_1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453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7a3044239_1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g47a3044239_1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260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7a3044239_1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g47a3044239_1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573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7a3044239_1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g47a3044239_1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995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7a3044239_1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9" name="Google Shape;559;g47a3044239_1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536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47a3044239_12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g47a3044239_12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47a3044239_12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g47a3044239_12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56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a3044239_1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47a3044239_1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27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47a3044239_12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6" name="Google Shape;576;g47a3044239_12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47a3044239_12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9" name="Google Shape;769;g47a3044239_12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6cb77ab2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7" name="Google Shape;787;g6cb77ab2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47a3044239_12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5" name="Google Shape;795;g47a3044239_12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47a3044239_12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7" name="Google Shape;807;g47a3044239_12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47a3044239_1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g47a3044239_1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47a3044239_12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g47a3044239_12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47a3044239_1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g47a3044239_1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58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1">
  <p:cSld name="TITLE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2">
  <p:cSld name="TITLE_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2">
  <p:cSld name="TITLE_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1">
  <p:cSld name="TITLE_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31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118" name="Google Shape;118;p31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119" name="Google Shape;119;p31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31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31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31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31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31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31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31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31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31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31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31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31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31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31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31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31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31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1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1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31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31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31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31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31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31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1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1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31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31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31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31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31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31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31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31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31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31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1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1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31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31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31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31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31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31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31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31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31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31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1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1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31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31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1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1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1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1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31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1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31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31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31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31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31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31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31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31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31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31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31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31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31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31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31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31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31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31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31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31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1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1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31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31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1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1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31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31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1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1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31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31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1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1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31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31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31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31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31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1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1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31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31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1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1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6" name="Google Shape;226;p31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6687910" y="670084"/>
              <a:ext cx="164002" cy="23977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6700339" y="668001"/>
              <a:ext cx="78555" cy="96805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6715688" y="773039"/>
              <a:ext cx="96898" cy="108448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6550295" y="816287"/>
              <a:ext cx="182863" cy="260314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6687493" y="808527"/>
              <a:ext cx="141254" cy="186323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6712641" y="675415"/>
              <a:ext cx="103914" cy="12801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6716857" y="674913"/>
              <a:ext cx="104325" cy="98187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6591681" y="1319278"/>
              <a:ext cx="82039" cy="62578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6592043" y="1339232"/>
              <a:ext cx="81667" cy="42638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6550653" y="1292322"/>
              <a:ext cx="75096" cy="58175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6550998" y="1311512"/>
              <a:ext cx="74798" cy="3904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6578488" y="992358"/>
              <a:ext cx="178821" cy="308422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6627226" y="992967"/>
              <a:ext cx="178028" cy="333954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6560953" y="971949"/>
              <a:ext cx="266226" cy="245057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6774876" y="827227"/>
              <a:ext cx="92521" cy="324362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6792998" y="823141"/>
              <a:ext cx="55942" cy="71147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6683350" y="808424"/>
              <a:ext cx="47853" cy="5024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" name="Google Shape;257;p31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58" name="Google Shape;258;p31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5" name="Google Shape;275;p31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76" name="Google Shape;276;p31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31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7" name="Google Shape;307;p31"/>
            <p:cNvSpPr/>
            <p:nvPr/>
          </p:nvSpPr>
          <p:spPr>
            <a:xfrm>
              <a:off x="7297552" y="1119942"/>
              <a:ext cx="135694" cy="266572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309787" y="1745656"/>
              <a:ext cx="93354" cy="72328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310617" y="1769417"/>
              <a:ext cx="92957" cy="4848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197828" y="1680648"/>
              <a:ext cx="93332" cy="69654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7198064" y="1702707"/>
              <a:ext cx="92908" cy="4848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7221254" y="1360384"/>
              <a:ext cx="326905" cy="395190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7417903" y="1095544"/>
              <a:ext cx="102845" cy="100060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7381720" y="1109556"/>
              <a:ext cx="166879" cy="325717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7413797" y="991818"/>
              <a:ext cx="110830" cy="134949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7417935" y="980032"/>
              <a:ext cx="116959" cy="115584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364000" y="1109861"/>
              <a:ext cx="53873" cy="78410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8113340" y="4275363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8345604" y="3658605"/>
              <a:ext cx="79290" cy="172593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8356722" y="3587657"/>
              <a:ext cx="56997" cy="109672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8165307" y="4346248"/>
              <a:ext cx="122958" cy="68962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8165313" y="4357988"/>
              <a:ext cx="120890" cy="57443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8255166" y="4305930"/>
              <a:ext cx="122958" cy="68996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8255174" y="4317703"/>
              <a:ext cx="120890" cy="57443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8198325" y="3858200"/>
              <a:ext cx="179790" cy="507530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8224549" y="3442293"/>
              <a:ext cx="130498" cy="208861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8197056" y="3589895"/>
              <a:ext cx="200686" cy="332311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8000839" y="3631642"/>
              <a:ext cx="254803" cy="198498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8187055" y="3627341"/>
              <a:ext cx="77533" cy="113490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8224358" y="3433131"/>
              <a:ext cx="126514" cy="139443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3" name="Google Shape;343;p31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3" cy="250785"/>
            </a:xfrm>
          </p:grpSpPr>
          <p:sp>
            <p:nvSpPr>
              <p:cNvPr id="344" name="Google Shape;344;p3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31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3" cy="250785"/>
            </a:xfrm>
          </p:grpSpPr>
          <p:sp>
            <p:nvSpPr>
              <p:cNvPr id="350" name="Google Shape;350;p3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5" name="Google Shape;355;p31"/>
            <p:cNvSpPr/>
            <p:nvPr/>
          </p:nvSpPr>
          <p:spPr>
            <a:xfrm>
              <a:off x="7451033" y="1163186"/>
              <a:ext cx="126359" cy="353331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7509451" y="1160411"/>
              <a:ext cx="72770" cy="98686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7" name="Google Shape;357;p31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58" name="Google Shape;358;p31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4" name="Google Shape;384;p31"/>
              <p:cNvGrpSpPr/>
              <p:nvPr/>
            </p:nvGrpSpPr>
            <p:grpSpPr>
              <a:xfrm flipH="1">
                <a:off x="4321769" y="3621401"/>
                <a:ext cx="239005" cy="181217"/>
                <a:chOff x="6621095" y="1452181"/>
                <a:chExt cx="330893" cy="250785"/>
              </a:xfrm>
            </p:grpSpPr>
            <p:sp>
              <p:nvSpPr>
                <p:cNvPr id="385" name="Google Shape;385;p31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31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0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31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31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31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90" name="Google Shape;390;p31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92" name="Google Shape;392;p31"/>
          <p:cNvSpPr txBox="1">
            <a:spLocks noGrp="1"/>
          </p:cNvSpPr>
          <p:nvPr>
            <p:ph type="ctrTitle"/>
          </p:nvPr>
        </p:nvSpPr>
        <p:spPr>
          <a:xfrm>
            <a:off x="685025" y="1107553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zh-CN" sz="4000">
                <a:solidFill>
                  <a:srgbClr val="333333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zh-CN" sz="4000">
                <a:solidFill>
                  <a:srgbClr val="333333"/>
                </a:solidFill>
                <a:latin typeface="Aharoni"/>
                <a:ea typeface="Aharoni"/>
                <a:cs typeface="Aharoni"/>
                <a:sym typeface="Aharoni"/>
              </a:rPr>
              <a:t>Risk Assessment </a:t>
            </a:r>
            <a:br>
              <a:rPr lang="zh-CN" sz="4000">
                <a:solidFill>
                  <a:srgbClr val="333333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zh-CN" sz="4000">
                <a:solidFill>
                  <a:srgbClr val="333333"/>
                </a:solidFill>
                <a:latin typeface="Aharoni"/>
                <a:ea typeface="Aharoni"/>
                <a:cs typeface="Aharoni"/>
                <a:sym typeface="Aharoni"/>
              </a:rPr>
              <a:t>Model</a:t>
            </a:r>
            <a:endParaRPr sz="4000">
              <a:solidFill>
                <a:srgbClr val="333333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333333"/>
              </a:solidFill>
              <a:highlight>
                <a:srgbClr val="F8F8F8"/>
              </a:highlight>
              <a:latin typeface="Aharoni"/>
              <a:ea typeface="Aharoni"/>
              <a:cs typeface="Aharoni"/>
              <a:sym typeface="Aharon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200"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393" name="Google Shape;393;p31"/>
          <p:cNvCxnSpPr/>
          <p:nvPr/>
        </p:nvCxnSpPr>
        <p:spPr>
          <a:xfrm>
            <a:off x="685025" y="2570859"/>
            <a:ext cx="4133400" cy="11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4" name="Google Shape;394;p31"/>
          <p:cNvSpPr txBox="1"/>
          <p:nvPr/>
        </p:nvSpPr>
        <p:spPr>
          <a:xfrm>
            <a:off x="808695" y="2800540"/>
            <a:ext cx="3378600" cy="203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MSMA Group #33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 Liu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Mingwei Tu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Yuchen Yao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Yingyuan He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Bojian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41"/>
          <p:cNvCxnSpPr/>
          <p:nvPr/>
        </p:nvCxnSpPr>
        <p:spPr>
          <a:xfrm rot="10800000" flipH="1">
            <a:off x="601200" y="893925"/>
            <a:ext cx="7941600" cy="11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0" name="Google Shape;820;p41"/>
          <p:cNvSpPr txBox="1"/>
          <p:nvPr/>
        </p:nvSpPr>
        <p:spPr>
          <a:xfrm>
            <a:off x="1207265" y="221690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altLang="zh-CN" sz="36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Interface </a:t>
            </a:r>
            <a:r>
              <a:rPr lang="en-US" altLang="zh-CN" sz="3600" dirty="0">
                <a:latin typeface="Aharoni"/>
                <a:ea typeface="Aharoni"/>
                <a:cs typeface="Aharoni"/>
                <a:sym typeface="Aharoni"/>
              </a:rPr>
              <a:t>P</a:t>
            </a:r>
            <a:r>
              <a:rPr lang="en-US" altLang="zh-CN" sz="36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rediction </a:t>
            </a:r>
            <a:r>
              <a:rPr lang="en-US" altLang="zh-CN" sz="3600" dirty="0">
                <a:latin typeface="Aharoni"/>
                <a:ea typeface="Aharoni"/>
                <a:cs typeface="Aharoni"/>
                <a:sym typeface="Aharoni"/>
              </a:rPr>
              <a:t>R</a:t>
            </a:r>
            <a:r>
              <a:rPr lang="en-US" altLang="zh-CN" sz="36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esult</a:t>
            </a:r>
            <a:endParaRPr sz="36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821" name="Google Shape;821;p41" descr="Targ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788" y="155560"/>
            <a:ext cx="711120" cy="71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B73B884-574E-0140-A669-AE7145893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00" y="986035"/>
            <a:ext cx="7155789" cy="400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2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1" name="Google Shape;561;p33"/>
          <p:cNvCxnSpPr/>
          <p:nvPr/>
        </p:nvCxnSpPr>
        <p:spPr>
          <a:xfrm rot="10800000" flipH="1">
            <a:off x="601200" y="893925"/>
            <a:ext cx="7941600" cy="11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2" name="Google Shape;56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375" y="1145800"/>
            <a:ext cx="7006751" cy="3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33"/>
          <p:cNvSpPr txBox="1"/>
          <p:nvPr/>
        </p:nvSpPr>
        <p:spPr>
          <a:xfrm>
            <a:off x="1345484" y="70554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zh-CN" sz="5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3</a:t>
            </a:r>
            <a:r>
              <a:rPr lang="zh-CN" sz="36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 sections</a:t>
            </a:r>
            <a:endParaRPr sz="36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564" name="Google Shape;564;p33" descr="Browser windo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244" y="182464"/>
            <a:ext cx="737100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6F26594-8BF7-D648-B5F6-46CF997CE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404" y="3294927"/>
            <a:ext cx="3958396" cy="15529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1" name="Google Shape;561;p33"/>
          <p:cNvCxnSpPr/>
          <p:nvPr/>
        </p:nvCxnSpPr>
        <p:spPr>
          <a:xfrm rot="10800000" flipH="1">
            <a:off x="601200" y="893925"/>
            <a:ext cx="7941600" cy="11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3" name="Google Shape;563;p33"/>
          <p:cNvSpPr txBox="1"/>
          <p:nvPr/>
        </p:nvSpPr>
        <p:spPr>
          <a:xfrm>
            <a:off x="1345484" y="70554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altLang="zh-CN" sz="5400" dirty="0">
                <a:latin typeface="Aharoni"/>
                <a:ea typeface="Aharoni"/>
                <a:cs typeface="Aharoni"/>
                <a:sym typeface="Aharoni"/>
              </a:rPr>
              <a:t>1</a:t>
            </a:r>
            <a:r>
              <a:rPr lang="en-US" altLang="zh-CN" sz="3600" dirty="0">
                <a:latin typeface="Aharoni"/>
                <a:ea typeface="Aharoni"/>
                <a:cs typeface="Aharoni"/>
                <a:sym typeface="Aharoni"/>
              </a:rPr>
              <a:t>st</a:t>
            </a:r>
            <a:r>
              <a:rPr lang="zh-CN" sz="36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 section</a:t>
            </a:r>
            <a:r>
              <a:rPr lang="zh-CN" altLang="en-US" sz="36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lang="en-US" altLang="zh-CN" sz="3600" b="0" i="0" u="none" strike="noStrike" cap="none" dirty="0" err="1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show_about</a:t>
            </a:r>
            <a:r>
              <a:rPr lang="en-US" altLang="zh-CN" sz="36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()</a:t>
            </a:r>
            <a:endParaRPr sz="36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564" name="Google Shape;564;p33" descr="Browser windo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244" y="182464"/>
            <a:ext cx="737100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9B72768-F288-944D-B184-B3128D16F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44" y="1066580"/>
            <a:ext cx="4393262" cy="15051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74A67F-DF5A-2543-AA96-E243262E0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44" y="2718766"/>
            <a:ext cx="4494782" cy="21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1" name="Google Shape;561;p33"/>
          <p:cNvCxnSpPr/>
          <p:nvPr/>
        </p:nvCxnSpPr>
        <p:spPr>
          <a:xfrm rot="10800000" flipH="1">
            <a:off x="601200" y="893925"/>
            <a:ext cx="7941600" cy="11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3" name="Google Shape;563;p33"/>
          <p:cNvSpPr txBox="1"/>
          <p:nvPr/>
        </p:nvSpPr>
        <p:spPr>
          <a:xfrm>
            <a:off x="1365344" y="329480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altLang="zh-CN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3nd</a:t>
            </a:r>
            <a:r>
              <a:rPr lang="zh-CN" altLang="en-US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lang="en-US" altLang="zh-CN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section:</a:t>
            </a:r>
            <a:r>
              <a:rPr lang="zh-CN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lang="en-US" altLang="zh-CN" sz="2400" b="0" i="0" u="none" strike="noStrike" cap="none" dirty="0" err="1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get_file_content_as_string</a:t>
            </a:r>
            <a:r>
              <a:rPr lang="en-US" altLang="zh-CN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()</a:t>
            </a:r>
            <a:endParaRPr sz="2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564" name="Google Shape;564;p33" descr="Browser windo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244" y="182464"/>
            <a:ext cx="737100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D8391DE-0059-4D49-A0F4-5749FCB72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00" y="2294942"/>
            <a:ext cx="4566701" cy="22616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E0CCA1-403E-7748-AC39-212823BA5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0" y="1034124"/>
            <a:ext cx="7707616" cy="108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8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1" name="Google Shape;561;p33"/>
          <p:cNvCxnSpPr/>
          <p:nvPr/>
        </p:nvCxnSpPr>
        <p:spPr>
          <a:xfrm rot="10800000" flipH="1">
            <a:off x="601200" y="893925"/>
            <a:ext cx="7941600" cy="11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3" name="Google Shape;563;p33"/>
          <p:cNvSpPr txBox="1"/>
          <p:nvPr/>
        </p:nvSpPr>
        <p:spPr>
          <a:xfrm>
            <a:off x="1365344" y="329480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altLang="zh-CN" sz="2400" dirty="0">
                <a:latin typeface="Aharoni"/>
                <a:ea typeface="Aharoni"/>
                <a:cs typeface="Aharoni"/>
                <a:sym typeface="Aharoni"/>
              </a:rPr>
              <a:t>2</a:t>
            </a:r>
            <a:r>
              <a:rPr lang="en-US" altLang="zh-CN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nd</a:t>
            </a:r>
            <a:r>
              <a:rPr lang="zh-CN" altLang="en-US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lang="en-US" altLang="zh-CN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section:</a:t>
            </a:r>
            <a:r>
              <a:rPr lang="zh-CN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lang="en-US" altLang="zh-CN" sz="2400" b="0" i="0" u="none" strike="noStrike" cap="none" dirty="0" err="1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explore_classified</a:t>
            </a:r>
            <a:r>
              <a:rPr lang="en-US" altLang="zh-CN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()</a:t>
            </a:r>
            <a:endParaRPr sz="2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564" name="Google Shape;564;p33" descr="Browser windo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244" y="182464"/>
            <a:ext cx="737100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C8F4D3-0C7C-2C40-915A-A4927DF86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00" y="1291175"/>
            <a:ext cx="8405655" cy="2561150"/>
          </a:xfrm>
          <a:prstGeom prst="rect">
            <a:avLst/>
          </a:prstGeom>
        </p:spPr>
      </p:pic>
      <p:sp>
        <p:nvSpPr>
          <p:cNvPr id="4" name="单圆角矩形 3">
            <a:extLst>
              <a:ext uri="{FF2B5EF4-FFF2-40B4-BE49-F238E27FC236}">
                <a16:creationId xmlns:a16="http://schemas.microsoft.com/office/drawing/2014/main" id="{E230C3AE-5C3B-8942-A4BE-9F9B446B345F}"/>
              </a:ext>
            </a:extLst>
          </p:cNvPr>
          <p:cNvSpPr/>
          <p:nvPr/>
        </p:nvSpPr>
        <p:spPr>
          <a:xfrm>
            <a:off x="791110" y="3174715"/>
            <a:ext cx="3226086" cy="297950"/>
          </a:xfrm>
          <a:prstGeom prst="round1Rect">
            <a:avLst/>
          </a:prstGeom>
          <a:noFill/>
          <a:ln>
            <a:solidFill>
              <a:srgbClr val="FFA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8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1" name="Google Shape;561;p33"/>
          <p:cNvCxnSpPr/>
          <p:nvPr/>
        </p:nvCxnSpPr>
        <p:spPr>
          <a:xfrm rot="10800000" flipH="1">
            <a:off x="601200" y="893925"/>
            <a:ext cx="7941600" cy="11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3" name="Google Shape;563;p33"/>
          <p:cNvSpPr txBox="1"/>
          <p:nvPr/>
        </p:nvSpPr>
        <p:spPr>
          <a:xfrm>
            <a:off x="1365344" y="329480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altLang="zh-CN" sz="2400" dirty="0">
                <a:latin typeface="Aharoni"/>
                <a:ea typeface="Aharoni"/>
                <a:cs typeface="Aharoni"/>
                <a:sym typeface="Aharoni"/>
              </a:rPr>
              <a:t>2</a:t>
            </a:r>
            <a:r>
              <a:rPr lang="en-US" altLang="zh-CN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nd</a:t>
            </a:r>
            <a:r>
              <a:rPr lang="zh-CN" altLang="en-US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lang="en-US" altLang="zh-CN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section:</a:t>
            </a:r>
            <a:r>
              <a:rPr lang="zh-CN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lang="en-US" altLang="zh-CN" sz="2400" b="0" i="0" u="none" strike="noStrike" cap="none" dirty="0" err="1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explore_classified</a:t>
            </a:r>
            <a:r>
              <a:rPr lang="en-US" altLang="zh-CN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()</a:t>
            </a:r>
            <a:endParaRPr sz="2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564" name="Google Shape;564;p33" descr="Browser windo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244" y="182464"/>
            <a:ext cx="737100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59FAF1-9B6F-E244-9122-8BD72F7DD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00" y="1049250"/>
            <a:ext cx="7253555" cy="38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58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1" name="Google Shape;561;p33"/>
          <p:cNvCxnSpPr/>
          <p:nvPr/>
        </p:nvCxnSpPr>
        <p:spPr>
          <a:xfrm rot="10800000" flipH="1">
            <a:off x="601200" y="893925"/>
            <a:ext cx="7941600" cy="11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3" name="Google Shape;563;p33"/>
          <p:cNvSpPr txBox="1"/>
          <p:nvPr/>
        </p:nvSpPr>
        <p:spPr>
          <a:xfrm>
            <a:off x="1365344" y="329480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altLang="zh-CN" sz="2400" dirty="0">
                <a:latin typeface="Aharoni"/>
                <a:ea typeface="Aharoni"/>
                <a:cs typeface="Aharoni"/>
                <a:sym typeface="Aharoni"/>
              </a:rPr>
              <a:t>2</a:t>
            </a:r>
            <a:r>
              <a:rPr lang="en-US" altLang="zh-CN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nd</a:t>
            </a:r>
            <a:r>
              <a:rPr lang="zh-CN" altLang="en-US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lang="en-US" altLang="zh-CN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section:</a:t>
            </a:r>
            <a:r>
              <a:rPr lang="zh-CN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 lang="en-US" altLang="zh-CN" sz="2400" b="0" i="0" u="none" strike="noStrike" cap="none" dirty="0" err="1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explore_classified</a:t>
            </a:r>
            <a:r>
              <a:rPr lang="en-US" altLang="zh-CN" sz="24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()</a:t>
            </a:r>
            <a:endParaRPr sz="2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564" name="Google Shape;564;p33" descr="Browser windo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244" y="182464"/>
            <a:ext cx="737100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B04BD3-DB94-1643-8DC3-00628EE52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00" y="3570499"/>
            <a:ext cx="7745956" cy="1358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8392E1-0730-4744-901C-4049B6A23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44" y="957487"/>
            <a:ext cx="8405655" cy="25611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0AF8C3B-1FCA-ED49-B6ED-89C7D0C22681}"/>
              </a:ext>
            </a:extLst>
          </p:cNvPr>
          <p:cNvSpPr/>
          <p:nvPr/>
        </p:nvSpPr>
        <p:spPr>
          <a:xfrm>
            <a:off x="628244" y="3113070"/>
            <a:ext cx="3493213" cy="405567"/>
          </a:xfrm>
          <a:prstGeom prst="rect">
            <a:avLst/>
          </a:prstGeom>
          <a:noFill/>
          <a:ln>
            <a:solidFill>
              <a:srgbClr val="FFAB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42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9" name="Google Shape;569;p34"/>
          <p:cNvCxnSpPr/>
          <p:nvPr/>
        </p:nvCxnSpPr>
        <p:spPr>
          <a:xfrm rot="10800000" flipH="1">
            <a:off x="601200" y="893925"/>
            <a:ext cx="7941600" cy="11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0" name="Google Shape;570;p34"/>
          <p:cNvSpPr txBox="1"/>
          <p:nvPr/>
        </p:nvSpPr>
        <p:spPr>
          <a:xfrm>
            <a:off x="1287000" y="168525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CN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1st: show_about()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4"/>
          <p:cNvSpPr txBox="1"/>
          <p:nvPr/>
        </p:nvSpPr>
        <p:spPr>
          <a:xfrm>
            <a:off x="636425" y="1163450"/>
            <a:ext cx="79416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2" name="Google Shape;57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3425" y="1097650"/>
            <a:ext cx="4146401" cy="371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4" descr="Browser windo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244" y="182464"/>
            <a:ext cx="737100" cy="7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9" name="Google Shape;569;p34"/>
          <p:cNvCxnSpPr/>
          <p:nvPr/>
        </p:nvCxnSpPr>
        <p:spPr>
          <a:xfrm rot="10800000" flipH="1">
            <a:off x="601200" y="893925"/>
            <a:ext cx="7941600" cy="11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0" name="Google Shape;570;p34"/>
          <p:cNvSpPr txBox="1"/>
          <p:nvPr/>
        </p:nvSpPr>
        <p:spPr>
          <a:xfrm>
            <a:off x="1308266" y="242955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altLang="zh-CN" sz="3600" b="0" i="0" u="none" strike="noStrike" cap="none" dirty="0">
                <a:solidFill>
                  <a:srgbClr val="000000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Interpretation</a:t>
            </a:r>
            <a:endParaRPr sz="3600" b="0" i="0" u="none" strike="noStrike" cap="none" dirty="0">
              <a:solidFill>
                <a:srgbClr val="000000"/>
              </a:solidFill>
              <a:latin typeface="Aharoni" panose="02010803020104030203" pitchFamily="2" charset="-79"/>
              <a:cs typeface="Aharoni" panose="02010803020104030203" pitchFamily="2" charset="-79"/>
              <a:sym typeface="Arial"/>
            </a:endParaRPr>
          </a:p>
        </p:txBody>
      </p:sp>
      <p:pic>
        <p:nvPicPr>
          <p:cNvPr id="3" name="Graphic 2" descr="Head with gears">
            <a:extLst>
              <a:ext uri="{FF2B5EF4-FFF2-40B4-BE49-F238E27FC236}">
                <a16:creationId xmlns:a16="http://schemas.microsoft.com/office/drawing/2014/main" id="{6ED62DC8-667F-F44F-830A-4FC68EAD4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424" y="149524"/>
            <a:ext cx="764875" cy="764875"/>
          </a:xfrm>
          <a:prstGeom prst="rect">
            <a:avLst/>
          </a:prstGeom>
        </p:spPr>
      </p:pic>
      <p:sp>
        <p:nvSpPr>
          <p:cNvPr id="9" name="流程图: 数据 3">
            <a:extLst>
              <a:ext uri="{FF2B5EF4-FFF2-40B4-BE49-F238E27FC236}">
                <a16:creationId xmlns:a16="http://schemas.microsoft.com/office/drawing/2014/main" id="{32A4E033-1E88-B049-A540-32E0A78FEC00}"/>
              </a:ext>
            </a:extLst>
          </p:cNvPr>
          <p:cNvSpPr/>
          <p:nvPr/>
        </p:nvSpPr>
        <p:spPr>
          <a:xfrm>
            <a:off x="865414" y="1122470"/>
            <a:ext cx="1722665" cy="377316"/>
          </a:xfrm>
          <a:prstGeom prst="flowChartInputOut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Prediction</a:t>
            </a:r>
          </a:p>
        </p:txBody>
      </p:sp>
      <p:sp>
        <p:nvSpPr>
          <p:cNvPr id="10" name="菱形 4">
            <a:extLst>
              <a:ext uri="{FF2B5EF4-FFF2-40B4-BE49-F238E27FC236}">
                <a16:creationId xmlns:a16="http://schemas.microsoft.com/office/drawing/2014/main" id="{3560B4AE-FC2E-064B-8516-884D7A035969}"/>
              </a:ext>
            </a:extLst>
          </p:cNvPr>
          <p:cNvSpPr/>
          <p:nvPr/>
        </p:nvSpPr>
        <p:spPr>
          <a:xfrm>
            <a:off x="630122" y="1800672"/>
            <a:ext cx="2209343" cy="543778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Is it ‘Good’?</a:t>
            </a:r>
          </a:p>
        </p:txBody>
      </p:sp>
      <p:sp>
        <p:nvSpPr>
          <p:cNvPr id="13" name="矩形: 圆角 16">
            <a:extLst>
              <a:ext uri="{FF2B5EF4-FFF2-40B4-BE49-F238E27FC236}">
                <a16:creationId xmlns:a16="http://schemas.microsoft.com/office/drawing/2014/main" id="{30F24DC3-2878-324E-8ECA-175B130522D8}"/>
              </a:ext>
            </a:extLst>
          </p:cNvPr>
          <p:cNvSpPr/>
          <p:nvPr/>
        </p:nvSpPr>
        <p:spPr>
          <a:xfrm>
            <a:off x="3421512" y="2713530"/>
            <a:ext cx="1260722" cy="4229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Print ‘BAD’</a:t>
            </a:r>
          </a:p>
        </p:txBody>
      </p:sp>
      <p:sp>
        <p:nvSpPr>
          <p:cNvPr id="14" name="菱形 18">
            <a:extLst>
              <a:ext uri="{FF2B5EF4-FFF2-40B4-BE49-F238E27FC236}">
                <a16:creationId xmlns:a16="http://schemas.microsoft.com/office/drawing/2014/main" id="{859C736C-3738-4741-AE33-BA0815633517}"/>
              </a:ext>
            </a:extLst>
          </p:cNvPr>
          <p:cNvSpPr/>
          <p:nvPr/>
        </p:nvSpPr>
        <p:spPr>
          <a:xfrm>
            <a:off x="518327" y="3372268"/>
            <a:ext cx="2458561" cy="804891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Does this people have missing value?</a:t>
            </a:r>
          </a:p>
        </p:txBody>
      </p:sp>
      <p:sp>
        <p:nvSpPr>
          <p:cNvPr id="15" name="矩形: 圆角 19">
            <a:extLst>
              <a:ext uri="{FF2B5EF4-FFF2-40B4-BE49-F238E27FC236}">
                <a16:creationId xmlns:a16="http://schemas.microsoft.com/office/drawing/2014/main" id="{5CB5DE56-6583-1E49-BFCD-6C85F1056EAD}"/>
              </a:ext>
            </a:extLst>
          </p:cNvPr>
          <p:cNvSpPr/>
          <p:nvPr/>
        </p:nvSpPr>
        <p:spPr>
          <a:xfrm>
            <a:off x="857250" y="4505833"/>
            <a:ext cx="1793210" cy="4229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Warn the banker about the risk</a:t>
            </a:r>
          </a:p>
        </p:txBody>
      </p:sp>
      <p:sp>
        <p:nvSpPr>
          <p:cNvPr id="16" name="矩形: 圆角 20">
            <a:extLst>
              <a:ext uri="{FF2B5EF4-FFF2-40B4-BE49-F238E27FC236}">
                <a16:creationId xmlns:a16="http://schemas.microsoft.com/office/drawing/2014/main" id="{E1BA52AA-B803-2F4D-B730-50B1C3E1E790}"/>
              </a:ext>
            </a:extLst>
          </p:cNvPr>
          <p:cNvSpPr/>
          <p:nvPr/>
        </p:nvSpPr>
        <p:spPr>
          <a:xfrm>
            <a:off x="3136103" y="3996987"/>
            <a:ext cx="1831539" cy="8870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Find the first three significantly far variables as reason</a:t>
            </a:r>
          </a:p>
        </p:txBody>
      </p:sp>
      <p:sp>
        <p:nvSpPr>
          <p:cNvPr id="17" name="箭头: 下 22">
            <a:extLst>
              <a:ext uri="{FF2B5EF4-FFF2-40B4-BE49-F238E27FC236}">
                <a16:creationId xmlns:a16="http://schemas.microsoft.com/office/drawing/2014/main" id="{18943303-1311-024C-B7A6-D910F486A0F6}"/>
              </a:ext>
            </a:extLst>
          </p:cNvPr>
          <p:cNvSpPr/>
          <p:nvPr/>
        </p:nvSpPr>
        <p:spPr>
          <a:xfrm>
            <a:off x="3934417" y="3176034"/>
            <a:ext cx="243659" cy="8048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箭头: 下 24">
            <a:extLst>
              <a:ext uri="{FF2B5EF4-FFF2-40B4-BE49-F238E27FC236}">
                <a16:creationId xmlns:a16="http://schemas.microsoft.com/office/drawing/2014/main" id="{C3AA622C-D8F1-434A-A922-4763D1D18385}"/>
              </a:ext>
            </a:extLst>
          </p:cNvPr>
          <p:cNvSpPr/>
          <p:nvPr/>
        </p:nvSpPr>
        <p:spPr>
          <a:xfrm>
            <a:off x="1661510" y="3091653"/>
            <a:ext cx="164264" cy="267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0" name="箭头: 下 25">
            <a:extLst>
              <a:ext uri="{FF2B5EF4-FFF2-40B4-BE49-F238E27FC236}">
                <a16:creationId xmlns:a16="http://schemas.microsoft.com/office/drawing/2014/main" id="{AD1AC6E2-B147-2E47-ADF1-82709E4336F5}"/>
              </a:ext>
            </a:extLst>
          </p:cNvPr>
          <p:cNvSpPr/>
          <p:nvPr/>
        </p:nvSpPr>
        <p:spPr>
          <a:xfrm>
            <a:off x="1653346" y="2347287"/>
            <a:ext cx="164264" cy="2893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箭头: 圆角右 27">
            <a:extLst>
              <a:ext uri="{FF2B5EF4-FFF2-40B4-BE49-F238E27FC236}">
                <a16:creationId xmlns:a16="http://schemas.microsoft.com/office/drawing/2014/main" id="{42468B0D-195E-DF48-9889-7FB65F6ADF04}"/>
              </a:ext>
            </a:extLst>
          </p:cNvPr>
          <p:cNvSpPr/>
          <p:nvPr/>
        </p:nvSpPr>
        <p:spPr>
          <a:xfrm rot="5400000">
            <a:off x="3191814" y="1666344"/>
            <a:ext cx="669373" cy="1356213"/>
          </a:xfrm>
          <a:prstGeom prst="bentArrow">
            <a:avLst>
              <a:gd name="adj1" fmla="val 161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12" name="矩形: 圆角 12">
            <a:extLst>
              <a:ext uri="{FF2B5EF4-FFF2-40B4-BE49-F238E27FC236}">
                <a16:creationId xmlns:a16="http://schemas.microsoft.com/office/drawing/2014/main" id="{0089C12A-B370-0F42-BB24-E69B27250202}"/>
              </a:ext>
            </a:extLst>
          </p:cNvPr>
          <p:cNvSpPr/>
          <p:nvPr/>
        </p:nvSpPr>
        <p:spPr>
          <a:xfrm>
            <a:off x="1113454" y="2646870"/>
            <a:ext cx="1260722" cy="4229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Print ‘Good’</a:t>
            </a:r>
          </a:p>
        </p:txBody>
      </p:sp>
      <p:sp>
        <p:nvSpPr>
          <p:cNvPr id="22" name="箭头: 下 25">
            <a:extLst>
              <a:ext uri="{FF2B5EF4-FFF2-40B4-BE49-F238E27FC236}">
                <a16:creationId xmlns:a16="http://schemas.microsoft.com/office/drawing/2014/main" id="{7CB18C1D-1EA9-A746-B60C-EE3278703893}"/>
              </a:ext>
            </a:extLst>
          </p:cNvPr>
          <p:cNvSpPr/>
          <p:nvPr/>
        </p:nvSpPr>
        <p:spPr>
          <a:xfrm>
            <a:off x="1650186" y="1525749"/>
            <a:ext cx="167424" cy="269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箭头: 下 24">
            <a:extLst>
              <a:ext uri="{FF2B5EF4-FFF2-40B4-BE49-F238E27FC236}">
                <a16:creationId xmlns:a16="http://schemas.microsoft.com/office/drawing/2014/main" id="{19F58CD8-BCB3-784B-945C-46C0BCA6B351}"/>
              </a:ext>
            </a:extLst>
          </p:cNvPr>
          <p:cNvSpPr/>
          <p:nvPr/>
        </p:nvSpPr>
        <p:spPr>
          <a:xfrm>
            <a:off x="1661510" y="4191755"/>
            <a:ext cx="164264" cy="2677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A58D7-4CA5-8240-8BA7-35310941326A}"/>
              </a:ext>
            </a:extLst>
          </p:cNvPr>
          <p:cNvSpPr/>
          <p:nvPr/>
        </p:nvSpPr>
        <p:spPr>
          <a:xfrm>
            <a:off x="4965926" y="1634466"/>
            <a:ext cx="42209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trainstandard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list(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 = []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mean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std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(list(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X_train_df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(mean)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num.append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trainstandard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num</a:t>
            </a:r>
          </a:p>
        </p:txBody>
      </p:sp>
      <p:pic>
        <p:nvPicPr>
          <p:cNvPr id="6" name="Graphic 5" descr="Arrow Clockwise curve">
            <a:extLst>
              <a:ext uri="{FF2B5EF4-FFF2-40B4-BE49-F238E27FC236}">
                <a16:creationId xmlns:a16="http://schemas.microsoft.com/office/drawing/2014/main" id="{68B3CD42-830C-BD4A-B293-53E73682D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135605" y="3265517"/>
            <a:ext cx="1367613" cy="118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71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31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118" name="Google Shape;118;p31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119" name="Google Shape;119;p31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31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31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31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31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31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31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31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31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31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31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31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31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31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31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31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31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31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1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1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31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31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31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31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31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31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1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1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31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31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31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31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31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31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31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31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31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31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1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1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31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31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31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31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31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31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31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31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31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31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1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1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31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31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1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1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1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1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31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1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31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31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31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31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31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31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31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31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31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31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31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31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31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31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31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31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31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31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31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31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1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1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31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31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1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1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31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31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1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1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31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31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1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1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31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31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31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31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31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1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1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31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31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1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1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6" name="Google Shape;226;p31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6687910" y="670084"/>
              <a:ext cx="164002" cy="23977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6700339" y="668001"/>
              <a:ext cx="78555" cy="96805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6715688" y="773039"/>
              <a:ext cx="96898" cy="108448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6550295" y="816287"/>
              <a:ext cx="182863" cy="260314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6687493" y="808527"/>
              <a:ext cx="141254" cy="186323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6712641" y="675415"/>
              <a:ext cx="103914" cy="12801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6716857" y="674913"/>
              <a:ext cx="104325" cy="98187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6591681" y="1319278"/>
              <a:ext cx="82039" cy="62578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6592043" y="1339232"/>
              <a:ext cx="81667" cy="42638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6550653" y="1292322"/>
              <a:ext cx="75096" cy="58175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6550998" y="1311512"/>
              <a:ext cx="74798" cy="3904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6578488" y="992358"/>
              <a:ext cx="178821" cy="308422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6627226" y="992967"/>
              <a:ext cx="178028" cy="333954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6560953" y="971949"/>
              <a:ext cx="266226" cy="245057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6774876" y="827227"/>
              <a:ext cx="92521" cy="324362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6792998" y="823141"/>
              <a:ext cx="55942" cy="71147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6683350" y="808424"/>
              <a:ext cx="47853" cy="5024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" name="Google Shape;257;p31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58" name="Google Shape;258;p31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5" name="Google Shape;275;p31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76" name="Google Shape;276;p31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31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7" name="Google Shape;307;p31"/>
            <p:cNvSpPr/>
            <p:nvPr/>
          </p:nvSpPr>
          <p:spPr>
            <a:xfrm>
              <a:off x="7297552" y="1119942"/>
              <a:ext cx="135694" cy="266572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7309787" y="1745656"/>
              <a:ext cx="93354" cy="72328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7310617" y="1769417"/>
              <a:ext cx="92957" cy="4848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7197828" y="1680648"/>
              <a:ext cx="93332" cy="69654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7198064" y="1702707"/>
              <a:ext cx="92908" cy="4848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7221254" y="1360384"/>
              <a:ext cx="326905" cy="395190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7417903" y="1095544"/>
              <a:ext cx="102845" cy="100060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7381720" y="1109556"/>
              <a:ext cx="166879" cy="325717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7413797" y="991818"/>
              <a:ext cx="110830" cy="134949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7417935" y="980032"/>
              <a:ext cx="116959" cy="115584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7364000" y="1109861"/>
              <a:ext cx="53873" cy="78410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8113340" y="4275363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8345604" y="3658605"/>
              <a:ext cx="79290" cy="172593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8356722" y="3587657"/>
              <a:ext cx="56997" cy="109672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8165307" y="4346248"/>
              <a:ext cx="122958" cy="68962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8165313" y="4357988"/>
              <a:ext cx="120890" cy="57443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8255166" y="4305930"/>
              <a:ext cx="122958" cy="68996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8255174" y="4317703"/>
              <a:ext cx="120890" cy="57443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8198325" y="3858200"/>
              <a:ext cx="179790" cy="507530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8224549" y="3442293"/>
              <a:ext cx="130498" cy="208861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8197056" y="3589895"/>
              <a:ext cx="200686" cy="332311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8000839" y="3631642"/>
              <a:ext cx="254803" cy="198498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8187055" y="3627341"/>
              <a:ext cx="77533" cy="113490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8224358" y="3433131"/>
              <a:ext cx="126514" cy="139443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3" name="Google Shape;343;p31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3" cy="250785"/>
            </a:xfrm>
          </p:grpSpPr>
          <p:sp>
            <p:nvSpPr>
              <p:cNvPr id="344" name="Google Shape;344;p3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31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3" cy="250785"/>
            </a:xfrm>
          </p:grpSpPr>
          <p:sp>
            <p:nvSpPr>
              <p:cNvPr id="350" name="Google Shape;350;p3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5" name="Google Shape;355;p31"/>
            <p:cNvSpPr/>
            <p:nvPr/>
          </p:nvSpPr>
          <p:spPr>
            <a:xfrm>
              <a:off x="7451033" y="1163186"/>
              <a:ext cx="126359" cy="353331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7509451" y="1160411"/>
              <a:ext cx="72770" cy="98686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7" name="Google Shape;357;p31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58" name="Google Shape;358;p31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4" name="Google Shape;384;p31"/>
              <p:cNvGrpSpPr/>
              <p:nvPr/>
            </p:nvGrpSpPr>
            <p:grpSpPr>
              <a:xfrm flipH="1">
                <a:off x="4321769" y="3621401"/>
                <a:ext cx="239005" cy="181217"/>
                <a:chOff x="6621095" y="1452181"/>
                <a:chExt cx="330893" cy="250785"/>
              </a:xfrm>
            </p:grpSpPr>
            <p:sp>
              <p:nvSpPr>
                <p:cNvPr id="385" name="Google Shape;385;p31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31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0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31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31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31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90" name="Google Shape;390;p31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92" name="Google Shape;392;p31"/>
          <p:cNvSpPr txBox="1">
            <a:spLocks noGrp="1"/>
          </p:cNvSpPr>
          <p:nvPr>
            <p:ph type="ctrTitle"/>
          </p:nvPr>
        </p:nvSpPr>
        <p:spPr>
          <a:xfrm>
            <a:off x="685025" y="1107553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zh-CN" sz="4000">
                <a:solidFill>
                  <a:srgbClr val="333333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zh-CN" sz="4000">
                <a:solidFill>
                  <a:srgbClr val="333333"/>
                </a:solidFill>
                <a:latin typeface="Aharoni"/>
                <a:ea typeface="Aharoni"/>
                <a:cs typeface="Aharoni"/>
                <a:sym typeface="Aharoni"/>
              </a:rPr>
              <a:t>Risk Assessment </a:t>
            </a:r>
            <a:br>
              <a:rPr lang="zh-CN" sz="4000">
                <a:solidFill>
                  <a:srgbClr val="333333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zh-CN" sz="4000">
                <a:solidFill>
                  <a:srgbClr val="333333"/>
                </a:solidFill>
                <a:latin typeface="Aharoni"/>
                <a:ea typeface="Aharoni"/>
                <a:cs typeface="Aharoni"/>
                <a:sym typeface="Aharoni"/>
              </a:rPr>
              <a:t>Model</a:t>
            </a:r>
            <a:endParaRPr sz="4000">
              <a:solidFill>
                <a:srgbClr val="333333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333333"/>
              </a:solidFill>
              <a:highlight>
                <a:srgbClr val="F8F8F8"/>
              </a:highlight>
              <a:latin typeface="Aharoni"/>
              <a:ea typeface="Aharoni"/>
              <a:cs typeface="Aharoni"/>
              <a:sym typeface="Aharon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200"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393" name="Google Shape;393;p31"/>
          <p:cNvCxnSpPr/>
          <p:nvPr/>
        </p:nvCxnSpPr>
        <p:spPr>
          <a:xfrm>
            <a:off x="685025" y="2570859"/>
            <a:ext cx="4133400" cy="11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4" name="Google Shape;394;p31"/>
          <p:cNvSpPr txBox="1"/>
          <p:nvPr/>
        </p:nvSpPr>
        <p:spPr>
          <a:xfrm>
            <a:off x="808695" y="2800540"/>
            <a:ext cx="3378600" cy="203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MSMA Group #33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 Liu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Mingwei Tu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Yuchen Yao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Yingyuan He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C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Bojian Zhang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280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5"/>
          <p:cNvSpPr txBox="1"/>
          <p:nvPr/>
        </p:nvSpPr>
        <p:spPr>
          <a:xfrm>
            <a:off x="1399115" y="1854901"/>
            <a:ext cx="6687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CN" sz="36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Model Development</a:t>
            </a:r>
            <a:endParaRPr/>
          </a:p>
        </p:txBody>
      </p:sp>
      <p:grpSp>
        <p:nvGrpSpPr>
          <p:cNvPr id="579" name="Google Shape;579;p35"/>
          <p:cNvGrpSpPr/>
          <p:nvPr/>
        </p:nvGrpSpPr>
        <p:grpSpPr>
          <a:xfrm>
            <a:off x="6293015" y="1488794"/>
            <a:ext cx="2198429" cy="2165918"/>
            <a:chOff x="2244025" y="145922"/>
            <a:chExt cx="4382832" cy="4762352"/>
          </a:xfrm>
        </p:grpSpPr>
        <p:grpSp>
          <p:nvGrpSpPr>
            <p:cNvPr id="580" name="Google Shape;580;p35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581" name="Google Shape;581;p35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35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35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35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35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35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35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35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35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35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35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35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35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35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35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35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35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35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35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35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35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35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35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35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35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35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35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35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35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35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35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35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35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35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35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35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35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8" name="Google Shape;618;p35"/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9" name="Google Shape;629;p35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630" name="Google Shape;630;p35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35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35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35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35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35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35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35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35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35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35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35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35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35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35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35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35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7" name="Google Shape;647;p35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35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35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35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35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5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5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35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35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35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35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35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35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35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35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4" name="Google Shape;664;p35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665" name="Google Shape;665;p35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35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1" name="Google Shape;681;p35"/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rgbClr val="007BB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5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5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5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1" name="Google Shape;751;p35"/>
            <p:cNvGrpSpPr/>
            <p:nvPr/>
          </p:nvGrpSpPr>
          <p:grpSpPr>
            <a:xfrm flipH="1">
              <a:off x="2710663" y="2723583"/>
              <a:ext cx="319676" cy="242660"/>
              <a:chOff x="6621095" y="1452181"/>
              <a:chExt cx="330893" cy="250785"/>
            </a:xfrm>
          </p:grpSpPr>
          <p:sp>
            <p:nvSpPr>
              <p:cNvPr id="752" name="Google Shape;752;p3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3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3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7" name="Google Shape;757;p35"/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9" name="Google Shape;759;p35"/>
            <p:cNvGrpSpPr/>
            <p:nvPr/>
          </p:nvGrpSpPr>
          <p:grpSpPr>
            <a:xfrm>
              <a:off x="4651669" y="468299"/>
              <a:ext cx="319676" cy="242660"/>
              <a:chOff x="6621095" y="1452181"/>
              <a:chExt cx="330893" cy="250785"/>
            </a:xfrm>
          </p:grpSpPr>
          <p:sp>
            <p:nvSpPr>
              <p:cNvPr id="760" name="Google Shape;760;p35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35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5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35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35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765" name="Google Shape;765;p35"/>
          <p:cNvCxnSpPr/>
          <p:nvPr/>
        </p:nvCxnSpPr>
        <p:spPr>
          <a:xfrm>
            <a:off x="685025" y="2570859"/>
            <a:ext cx="5201425" cy="2503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6" name="Google Shape;766;p35"/>
          <p:cNvSpPr txBox="1"/>
          <p:nvPr/>
        </p:nvSpPr>
        <p:spPr>
          <a:xfrm>
            <a:off x="710293" y="1273629"/>
            <a:ext cx="783771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800" b="1" dirty="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8800" b="1" i="0" u="none" strike="noStrike" cap="none" dirty="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1" name="Google Shape;771;p36"/>
          <p:cNvCxnSpPr/>
          <p:nvPr/>
        </p:nvCxnSpPr>
        <p:spPr>
          <a:xfrm rot="10800000" flipH="1">
            <a:off x="601200" y="893925"/>
            <a:ext cx="7941600" cy="11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2" name="Google Shape;772;p36"/>
          <p:cNvSpPr txBox="1"/>
          <p:nvPr/>
        </p:nvSpPr>
        <p:spPr>
          <a:xfrm>
            <a:off x="1207265" y="221690"/>
            <a:ext cx="6924364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600"/>
            </a:pPr>
            <a:r>
              <a:rPr lang="zh-CN" sz="36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Prepare data</a:t>
            </a:r>
            <a:r>
              <a:rPr lang="en-US" altLang="zh-CN" sz="2400" b="0" i="0" u="none" strike="noStrike" cap="none" dirty="0">
                <a:solidFill>
                  <a:srgbClr val="000000"/>
                </a:solidFill>
                <a:latin typeface="+mj-lt"/>
                <a:ea typeface="Aharoni"/>
                <a:cs typeface="Aharoni"/>
                <a:sym typeface="Aharoni"/>
              </a:rPr>
              <a:t>——</a:t>
            </a:r>
            <a:r>
              <a:rPr lang="en-US" altLang="zh-CN" sz="2400" dirty="0">
                <a:latin typeface="+mj-lt"/>
                <a:ea typeface="Aharoni"/>
                <a:cs typeface="Aharoni"/>
                <a:sym typeface="Aharoni"/>
              </a:rPr>
              <a:t>Data Scaling</a:t>
            </a:r>
            <a:endParaRPr lang="en-US" sz="2400" dirty="0">
              <a:latin typeface="+mj-lt"/>
              <a:ea typeface="Aharoni"/>
              <a:cs typeface="Aharoni"/>
              <a:sym typeface="Aharo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774" name="Google Shape;774;p36" descr="Playbo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367" y="168526"/>
            <a:ext cx="737100" cy="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2687" y="1684188"/>
            <a:ext cx="3095575" cy="19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82;p37">
            <a:extLst>
              <a:ext uri="{FF2B5EF4-FFF2-40B4-BE49-F238E27FC236}">
                <a16:creationId xmlns:a16="http://schemas.microsoft.com/office/drawing/2014/main" id="{8B66F72A-2F3A-C644-B5E1-039A16964E73}"/>
              </a:ext>
            </a:extLst>
          </p:cNvPr>
          <p:cNvSpPr txBox="1"/>
          <p:nvPr/>
        </p:nvSpPr>
        <p:spPr>
          <a:xfrm>
            <a:off x="636425" y="1310408"/>
            <a:ext cx="45768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 dirty="0">
                <a:solidFill>
                  <a:schemeClr val="dk1"/>
                </a:solidFill>
              </a:rPr>
              <a:t>If we left magnitudes of features alone, these algorithms only take in the magnitude of features neglecting the units.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 dirty="0">
                <a:solidFill>
                  <a:schemeClr val="dk1"/>
                </a:solidFill>
              </a:rPr>
              <a:t>The features with high magnitudes will weigh in a lot more in the distance calculations than features with low magnitudes.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 dirty="0">
                <a:solidFill>
                  <a:schemeClr val="dk1"/>
                </a:solidFill>
                <a:highlight>
                  <a:srgbClr val="FFFFFF"/>
                </a:highlight>
              </a:rPr>
              <a:t>To suppress this effect, we need to control all features on the same level of magnitudes. This can be achieved by scaling.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pic>
        <p:nvPicPr>
          <p:cNvPr id="10" name="Google Shape;784;p37">
            <a:extLst>
              <a:ext uri="{FF2B5EF4-FFF2-40B4-BE49-F238E27FC236}">
                <a16:creationId xmlns:a16="http://schemas.microsoft.com/office/drawing/2014/main" id="{3A0D7383-2772-5E4F-A29F-9187884BD9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9975" y="3790198"/>
            <a:ext cx="120967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9" name="Google Shape;789;p38"/>
          <p:cNvCxnSpPr/>
          <p:nvPr/>
        </p:nvCxnSpPr>
        <p:spPr>
          <a:xfrm rot="10800000" flipH="1">
            <a:off x="601200" y="893925"/>
            <a:ext cx="7941600" cy="11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0" name="Google Shape;790;p38"/>
          <p:cNvSpPr txBox="1"/>
          <p:nvPr/>
        </p:nvSpPr>
        <p:spPr>
          <a:xfrm>
            <a:off x="1207265" y="221690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600"/>
            </a:pPr>
            <a:r>
              <a:rPr lang="en-US" altLang="zh-CN" sz="3600" dirty="0">
                <a:latin typeface="Aharoni"/>
                <a:ea typeface="Aharoni"/>
                <a:cs typeface="Aharoni"/>
                <a:sym typeface="Aharoni"/>
              </a:rPr>
              <a:t>Prepare data</a:t>
            </a:r>
            <a:r>
              <a:rPr lang="en-US" altLang="zh-CN" sz="2400" dirty="0">
                <a:ea typeface="Aharoni"/>
                <a:cs typeface="Aharoni"/>
                <a:sym typeface="Aharoni"/>
              </a:rPr>
              <a:t>——Special</a:t>
            </a:r>
            <a:r>
              <a:rPr lang="zh-CN" altLang="en-US" sz="2400" dirty="0">
                <a:ea typeface="Aharoni"/>
                <a:cs typeface="Aharoni"/>
                <a:sym typeface="Aharoni"/>
              </a:rPr>
              <a:t> </a:t>
            </a:r>
            <a:r>
              <a:rPr lang="en-US" altLang="zh-CN" sz="2400" dirty="0">
                <a:ea typeface="Aharoni"/>
                <a:cs typeface="Aharoni"/>
                <a:sym typeface="Aharoni"/>
              </a:rPr>
              <a:t>Values</a:t>
            </a:r>
            <a:endParaRPr lang="en-US" sz="2400" dirty="0">
              <a:ea typeface="Aharoni"/>
              <a:cs typeface="Aharoni"/>
              <a:sym typeface="Aharoni"/>
            </a:endParaRPr>
          </a:p>
          <a:p>
            <a:pPr>
              <a:buSzPts val="3600"/>
            </a:pPr>
            <a:endParaRPr sz="3600" dirty="0"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dirty="0"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791" name="Google Shape;791;p38" descr="Playbo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367" y="168526"/>
            <a:ext cx="737100" cy="7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38"/>
          <p:cNvSpPr txBox="1"/>
          <p:nvPr/>
        </p:nvSpPr>
        <p:spPr>
          <a:xfrm>
            <a:off x="696625" y="1265575"/>
            <a:ext cx="7737082" cy="3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zh-CN" sz="2000" dirty="0">
                <a:solidFill>
                  <a:schemeClr val="accent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-9 </a:t>
            </a:r>
            <a:r>
              <a:rPr lang="zh-CN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 Bureau Record or No Investigation</a:t>
            </a:r>
            <a:endParaRPr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solidFill>
                  <a:schemeClr val="dk1"/>
                </a:solidFill>
              </a:rPr>
              <a:t>No record means no credit history/score information is available.</a:t>
            </a:r>
            <a:endParaRPr lang="en-US" altLang="zh-CN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>
                <a:solidFill>
                  <a:schemeClr val="accent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-8 </a:t>
            </a:r>
            <a:r>
              <a:rPr lang="zh-CN" sz="12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 Usable/Valid Accounts Trades or Inquiries</a:t>
            </a:r>
            <a:endParaRPr sz="12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dirty="0">
                <a:solidFill>
                  <a:schemeClr val="dk1"/>
                </a:solidFill>
              </a:rPr>
              <a:t>Usable or valid for Accounts/Trades means inactive, or very old.</a:t>
            </a:r>
            <a:endParaRPr lang="en-US" altLang="zh-CN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>
                <a:solidFill>
                  <a:schemeClr val="accent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-7 </a:t>
            </a:r>
            <a:r>
              <a:rPr lang="zh-CN" sz="12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Condition not Met (e.g. No Inquiries, No Delinquencies) </a:t>
            </a:r>
            <a:endParaRPr sz="12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 dirty="0">
                <a:solidFill>
                  <a:schemeClr val="dk1"/>
                </a:solidFill>
                <a:highlight>
                  <a:srgbClr val="FFFFFF"/>
                </a:highlight>
              </a:rPr>
              <a:t>“Condition not met,” which implies that the feature/variable searched for a certain event’s occurrence in the data, and that event was not found. </a:t>
            </a: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7" name="Google Shape;797;p39"/>
          <p:cNvCxnSpPr/>
          <p:nvPr/>
        </p:nvCxnSpPr>
        <p:spPr>
          <a:xfrm rot="10800000" flipH="1">
            <a:off x="601200" y="893925"/>
            <a:ext cx="7941600" cy="11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8" name="Google Shape;798;p39"/>
          <p:cNvSpPr txBox="1"/>
          <p:nvPr/>
        </p:nvSpPr>
        <p:spPr>
          <a:xfrm>
            <a:off x="1207265" y="221690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CN" sz="36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Model selection</a:t>
            </a:r>
            <a:endParaRPr sz="36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799" name="Google Shape;799;p39" descr="Targ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788" y="155560"/>
            <a:ext cx="711120" cy="71112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39"/>
          <p:cNvSpPr/>
          <p:nvPr/>
        </p:nvSpPr>
        <p:spPr>
          <a:xfrm>
            <a:off x="2712794" y="2136829"/>
            <a:ext cx="792591" cy="69747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39"/>
          <p:cNvSpPr txBox="1"/>
          <p:nvPr/>
        </p:nvSpPr>
        <p:spPr>
          <a:xfrm>
            <a:off x="6006469" y="2254736"/>
            <a:ext cx="25092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estimator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9"/>
          <p:cNvSpPr/>
          <p:nvPr/>
        </p:nvSpPr>
        <p:spPr>
          <a:xfrm>
            <a:off x="5184407" y="2136829"/>
            <a:ext cx="792591" cy="69747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9"/>
          <p:cNvSpPr txBox="1"/>
          <p:nvPr/>
        </p:nvSpPr>
        <p:spPr>
          <a:xfrm>
            <a:off x="3645576" y="2259006"/>
            <a:ext cx="15745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 score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4F2A10-02AB-D041-9FFB-AF0F785EDCD2}"/>
              </a:ext>
            </a:extLst>
          </p:cNvPr>
          <p:cNvSpPr/>
          <p:nvPr/>
        </p:nvSpPr>
        <p:spPr>
          <a:xfrm>
            <a:off x="803733" y="2298085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</a:rPr>
              <a:t>GridSearchCV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9" name="Google Shape;809;p40"/>
          <p:cNvCxnSpPr/>
          <p:nvPr/>
        </p:nvCxnSpPr>
        <p:spPr>
          <a:xfrm rot="10800000" flipH="1">
            <a:off x="601200" y="893925"/>
            <a:ext cx="7941600" cy="11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0" name="Google Shape;810;p40"/>
          <p:cNvSpPr txBox="1"/>
          <p:nvPr/>
        </p:nvSpPr>
        <p:spPr>
          <a:xfrm>
            <a:off x="1207265" y="221690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CN" sz="36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Model selection</a:t>
            </a:r>
            <a:endParaRPr sz="36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811" name="Google Shape;811;p40" descr="Targ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788" y="155560"/>
            <a:ext cx="711120" cy="7111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2" name="Google Shape;812;p40"/>
          <p:cNvGraphicFramePr/>
          <p:nvPr/>
        </p:nvGraphicFramePr>
        <p:xfrm>
          <a:off x="983512" y="1397486"/>
          <a:ext cx="7176950" cy="3355375"/>
        </p:xfrm>
        <a:graphic>
          <a:graphicData uri="http://schemas.openxmlformats.org/drawingml/2006/table">
            <a:tbl>
              <a:tblPr>
                <a:noFill/>
                <a:tableStyleId>{EDB36583-B446-4B8F-BE6E-784BEA71F551}</a:tableStyleId>
              </a:tblPr>
              <a:tblGrid>
                <a:gridCol w="109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Best hyper-parameters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CV Score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max_depth=6, min_samples_split=6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0.70601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0.68872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Logistic regression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C=0.1, penalty='l2'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0.71953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0.70822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KNN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n_estimators=100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0.71520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0.70746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SVM(linea)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C=1, gamma='auto_deprecated'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0.72144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0.70784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SVM(poly)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C=1, gamma='auto_deprecated',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degree=3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0.71252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0.70631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SVM(rbf)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C=1, gamma='auto_deprecated'</a:t>
                      </a:r>
                      <a:endParaRPr sz="1400" u="none" strike="noStrike" cap="none"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1" i="0" u="none" strike="noStrike" cap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0.72578</a:t>
                      </a:r>
                      <a:endParaRPr sz="1400" b="1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050" b="1" i="0" u="none" strike="noStrike" cap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0.71778</a:t>
                      </a:r>
                      <a:endParaRPr sz="1400" b="1" u="none" strike="noStrike" cap="none">
                        <a:solidFill>
                          <a:srgbClr val="C00000"/>
                        </a:solidFill>
                      </a:endParaRPr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3" name="Google Shape;813;p40"/>
          <p:cNvSpPr/>
          <p:nvPr/>
        </p:nvSpPr>
        <p:spPr>
          <a:xfrm>
            <a:off x="1891931" y="1611152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zh-C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40"/>
          <p:cNvSpPr/>
          <p:nvPr/>
        </p:nvSpPr>
        <p:spPr>
          <a:xfrm>
            <a:off x="914403" y="4171174"/>
            <a:ext cx="7374312" cy="687907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41"/>
          <p:cNvCxnSpPr/>
          <p:nvPr/>
        </p:nvCxnSpPr>
        <p:spPr>
          <a:xfrm rot="10800000" flipH="1">
            <a:off x="601200" y="893925"/>
            <a:ext cx="7941600" cy="11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0" name="Google Shape;820;p41"/>
          <p:cNvSpPr txBox="1"/>
          <p:nvPr/>
        </p:nvSpPr>
        <p:spPr>
          <a:xfrm>
            <a:off x="1207265" y="221690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CN" sz="36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Model selection</a:t>
            </a:r>
            <a:endParaRPr sz="36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821" name="Google Shape;821;p41" descr="Targ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788" y="155560"/>
            <a:ext cx="711120" cy="7111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2" name="Google Shape;822;p41"/>
          <p:cNvGraphicFramePr/>
          <p:nvPr/>
        </p:nvGraphicFramePr>
        <p:xfrm>
          <a:off x="988828" y="2828260"/>
          <a:ext cx="7166350" cy="1791880"/>
        </p:xfrm>
        <a:graphic>
          <a:graphicData uri="http://schemas.openxmlformats.org/drawingml/2006/table">
            <a:tbl>
              <a:tblPr>
                <a:noFill/>
                <a:tableStyleId>{EDB36583-B446-4B8F-BE6E-784BEA71F551}</a:tableStyleId>
              </a:tblPr>
              <a:tblGrid>
                <a:gridCol w="109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Best hyper-parameters</a:t>
                      </a:r>
                      <a:endParaRPr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CV Score</a:t>
                      </a:r>
                      <a:endParaRPr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Boosting</a:t>
                      </a:r>
                      <a:endParaRPr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learning_rate=1, n_estimators=30</a:t>
                      </a:r>
                      <a:endParaRPr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0.72616</a:t>
                      </a:r>
                      <a:endParaRPr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0.71281</a:t>
                      </a:r>
                      <a:endParaRPr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</a:t>
                      </a:r>
                      <a:endParaRPr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n_estimators=60, max_features=5</a:t>
                      </a:r>
                      <a:endParaRPr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0.72743</a:t>
                      </a:r>
                      <a:endParaRPr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0.70478</a:t>
                      </a:r>
                      <a:endParaRPr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Bagging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(SVM base)</a:t>
                      </a:r>
                      <a:endParaRPr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max_features=0.6, max_samples=0.4, n_estimators=50</a:t>
                      </a:r>
                      <a:endParaRPr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 i="0" u="none" strike="noStrike" cap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0.72769</a:t>
                      </a:r>
                      <a:endParaRPr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100" b="1" i="0" u="none" strike="noStrike" cap="non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0.71855</a:t>
                      </a:r>
                      <a:endParaRPr/>
                    </a:p>
                  </a:txBody>
                  <a:tcPr marL="63500" marR="63500" marT="63500" marB="635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3" name="Google Shape;823;p41"/>
          <p:cNvSpPr/>
          <p:nvPr/>
        </p:nvSpPr>
        <p:spPr>
          <a:xfrm>
            <a:off x="871871" y="4096743"/>
            <a:ext cx="7374312" cy="609199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41"/>
          <p:cNvSpPr txBox="1"/>
          <p:nvPr/>
        </p:nvSpPr>
        <p:spPr>
          <a:xfrm>
            <a:off x="1697587" y="1499883"/>
            <a:ext cx="2317897" cy="69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aggregation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41"/>
          <p:cNvSpPr/>
          <p:nvPr/>
        </p:nvSpPr>
        <p:spPr>
          <a:xfrm>
            <a:off x="4043947" y="1476631"/>
            <a:ext cx="1132833" cy="69747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41"/>
          <p:cNvSpPr txBox="1"/>
          <p:nvPr/>
        </p:nvSpPr>
        <p:spPr>
          <a:xfrm>
            <a:off x="5655219" y="1630691"/>
            <a:ext cx="2113695" cy="37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accuracy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32"/>
          <p:cNvGrpSpPr/>
          <p:nvPr/>
        </p:nvGrpSpPr>
        <p:grpSpPr>
          <a:xfrm>
            <a:off x="6327719" y="1549735"/>
            <a:ext cx="2198279" cy="2044050"/>
            <a:chOff x="1926580" y="602477"/>
            <a:chExt cx="4456273" cy="4762466"/>
          </a:xfrm>
        </p:grpSpPr>
        <p:sp>
          <p:nvSpPr>
            <p:cNvPr id="400" name="Google Shape;400;p32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rgbClr val="00B5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6" name="Google Shape;546;p32"/>
            <p:cNvGrpSpPr/>
            <p:nvPr/>
          </p:nvGrpSpPr>
          <p:grpSpPr>
            <a:xfrm>
              <a:off x="4146745" y="1006881"/>
              <a:ext cx="330893" cy="250785"/>
              <a:chOff x="6621095" y="1452181"/>
              <a:chExt cx="330893" cy="250785"/>
            </a:xfrm>
          </p:grpSpPr>
          <p:sp>
            <p:nvSpPr>
              <p:cNvPr id="547" name="Google Shape;547;p3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3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2" name="Google Shape;552;p32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4" name="Google Shape;554;p32"/>
          <p:cNvSpPr txBox="1"/>
          <p:nvPr/>
        </p:nvSpPr>
        <p:spPr>
          <a:xfrm>
            <a:off x="1374957" y="1855027"/>
            <a:ext cx="4242070" cy="780300"/>
          </a:xfrm>
          <a:prstGeom prst="rect">
            <a:avLst/>
          </a:prstGeom>
          <a:noFill/>
          <a:ln>
            <a:noFill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zh-CN" sz="36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Interface Design</a:t>
            </a:r>
            <a:endParaRPr sz="36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cxnSp>
        <p:nvCxnSpPr>
          <p:cNvPr id="555" name="Google Shape;555;p32"/>
          <p:cNvCxnSpPr/>
          <p:nvPr/>
        </p:nvCxnSpPr>
        <p:spPr>
          <a:xfrm>
            <a:off x="685025" y="2570859"/>
            <a:ext cx="4360504" cy="89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6" name="Google Shape;556;p32"/>
          <p:cNvSpPr txBox="1"/>
          <p:nvPr/>
        </p:nvSpPr>
        <p:spPr>
          <a:xfrm>
            <a:off x="710293" y="1273629"/>
            <a:ext cx="783771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800" b="1" dirty="0">
                <a:solidFill>
                  <a:srgbClr val="595959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8800" b="1" i="0" u="none" strike="noStrike" cap="none" dirty="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41"/>
          <p:cNvCxnSpPr/>
          <p:nvPr/>
        </p:nvCxnSpPr>
        <p:spPr>
          <a:xfrm rot="10800000" flipH="1">
            <a:off x="601200" y="893925"/>
            <a:ext cx="7941600" cy="11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0" name="Google Shape;820;p41"/>
          <p:cNvSpPr txBox="1"/>
          <p:nvPr/>
        </p:nvSpPr>
        <p:spPr>
          <a:xfrm>
            <a:off x="1207265" y="221690"/>
            <a:ext cx="6317100" cy="7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altLang="zh-CN" sz="36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Interface </a:t>
            </a:r>
            <a:r>
              <a:rPr lang="en-US" altLang="zh-CN" sz="3600" dirty="0">
                <a:latin typeface="Aharoni"/>
                <a:ea typeface="Aharoni"/>
                <a:cs typeface="Aharoni"/>
                <a:sym typeface="Aharoni"/>
              </a:rPr>
              <a:t>P</a:t>
            </a:r>
            <a:r>
              <a:rPr lang="en-US" altLang="zh-CN" sz="36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rediction </a:t>
            </a:r>
            <a:r>
              <a:rPr lang="en-US" altLang="zh-CN" sz="3600" dirty="0">
                <a:latin typeface="Aharoni"/>
                <a:ea typeface="Aharoni"/>
                <a:cs typeface="Aharoni"/>
                <a:sym typeface="Aharoni"/>
              </a:rPr>
              <a:t>R</a:t>
            </a:r>
            <a:r>
              <a:rPr lang="en-US" altLang="zh-CN" sz="3600" b="0" i="0" u="none" strike="noStrike" cap="none" dirty="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esult</a:t>
            </a:r>
            <a:endParaRPr sz="36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821" name="Google Shape;821;p41" descr="Targ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788" y="155560"/>
            <a:ext cx="711120" cy="71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FC5D36-77D8-A441-B4FB-349F3F382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88" y="1024920"/>
            <a:ext cx="7655086" cy="378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18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15020</TotalTime>
  <Words>530</Words>
  <Application>Microsoft Macintosh PowerPoint</Application>
  <PresentationFormat>全屏显示(16:9)</PresentationFormat>
  <Paragraphs>113</Paragraphs>
  <Slides>19</Slides>
  <Notes>19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Aharoni</vt:lpstr>
      <vt:lpstr>Arial</vt:lpstr>
      <vt:lpstr>Calibri</vt:lpstr>
      <vt:lpstr>Courier New</vt:lpstr>
      <vt:lpstr>Impact</vt:lpstr>
      <vt:lpstr>Simple Light</vt:lpstr>
      <vt:lpstr>Simple Light</vt:lpstr>
      <vt:lpstr> Risk Assessment  Model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Risk Assessment  Model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Risk Assessment  Model  </dc:title>
  <cp:lastModifiedBy>Liu, Ya (Simon Business School)</cp:lastModifiedBy>
  <cp:revision>12</cp:revision>
  <dcterms:modified xsi:type="dcterms:W3CDTF">2019-12-30T03:59:47Z</dcterms:modified>
</cp:coreProperties>
</file>