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163" r:id="rId2"/>
    <p:sldId id="3164" r:id="rId3"/>
    <p:sldId id="3193" r:id="rId4"/>
    <p:sldId id="3165" r:id="rId5"/>
    <p:sldId id="3088" r:id="rId6"/>
    <p:sldId id="3091" r:id="rId7"/>
    <p:sldId id="3103" r:id="rId8"/>
    <p:sldId id="3187" r:id="rId9"/>
    <p:sldId id="3194" r:id="rId10"/>
    <p:sldId id="3195" r:id="rId11"/>
    <p:sldId id="3196" r:id="rId12"/>
    <p:sldId id="3197" r:id="rId13"/>
    <p:sldId id="3166" r:id="rId14"/>
    <p:sldId id="3199" r:id="rId15"/>
    <p:sldId id="3167" r:id="rId16"/>
    <p:sldId id="3095" r:id="rId17"/>
    <p:sldId id="3198" r:id="rId18"/>
    <p:sldId id="3168" r:id="rId19"/>
    <p:sldId id="3169" r:id="rId20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">
          <p15:clr>
            <a:srgbClr val="A4A3A4"/>
          </p15:clr>
        </p15:guide>
        <p15:guide id="2" orient="horz" pos="4235">
          <p15:clr>
            <a:srgbClr val="A4A3A4"/>
          </p15:clr>
        </p15:guide>
        <p15:guide id="3" pos="4028">
          <p15:clr>
            <a:srgbClr val="A4A3A4"/>
          </p15:clr>
        </p15:guide>
        <p15:guide id="4" pos="595">
          <p15:clr>
            <a:srgbClr val="A4A3A4"/>
          </p15:clr>
        </p15:guide>
        <p15:guide id="5" pos="7588">
          <p15:clr>
            <a:srgbClr val="A4A3A4"/>
          </p15:clr>
        </p15:guide>
        <p15:guide id="6" pos="13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C7D3"/>
    <a:srgbClr val="FFFFFF"/>
    <a:srgbClr val="113A52"/>
    <a:srgbClr val="6B1686"/>
    <a:srgbClr val="00B369"/>
    <a:srgbClr val="1A8CE1"/>
    <a:srgbClr val="A78357"/>
    <a:srgbClr val="28C7D4"/>
    <a:srgbClr val="F94D4D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1" autoAdjust="0"/>
    <p:restoredTop sz="92986" autoAdjust="0"/>
  </p:normalViewPr>
  <p:slideViewPr>
    <p:cSldViewPr>
      <p:cViewPr varScale="1">
        <p:scale>
          <a:sx n="109" d="100"/>
          <a:sy n="109" d="100"/>
        </p:scale>
        <p:origin x="600" y="114"/>
      </p:cViewPr>
      <p:guideLst>
        <p:guide orient="horz" pos="369"/>
        <p:guide orient="horz" pos="4235"/>
        <p:guide pos="4028"/>
        <p:guide pos="595"/>
        <p:guide pos="7588"/>
        <p:guide pos="1362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2018/12/18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2B7EC-5352-448B-930A-3A43B76C1174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2B7EC-5352-448B-930A-3A43B76C1174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2B7EC-5352-448B-930A-3A43B76C1174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2B7EC-5352-448B-930A-3A43B76C117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7680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>
              <a:buFont typeface="Arial" panose="020B0604020202020204" pitchFamily="34" charset="0"/>
              <a:buNone/>
            </a:pPr>
            <a:fld id="{CEDA688F-47F3-434D-A3A7-906655BCDF8A}" type="slidenum">
              <a:rPr lang="zh-CN" altLang="en-US" sz="1200">
                <a:latin typeface="Calibri" panose="020F0502020204030204" pitchFamily="34" charset="0"/>
              </a:rPr>
              <a:t>7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7680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>
              <a:buFont typeface="Arial" panose="020B0604020202020204" pitchFamily="34" charset="0"/>
              <a:buNone/>
            </a:pPr>
            <a:fld id="{CEDA688F-47F3-434D-A3A7-906655BCDF8A}" type="slidenum">
              <a:rPr lang="zh-CN" altLang="en-US" sz="1200">
                <a:latin typeface="Calibri" panose="020F0502020204030204" pitchFamily="34" charset="0"/>
              </a:rPr>
              <a:t>8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75" y="688"/>
            <a:ext cx="12855600" cy="723127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Hyunmo-OH/SMU_Team_project/blob/master/Decision_Tree/decision_tree.py" TargetMode="Externa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Hyunmo-OH/SMU_Team_project/blob/master/facebook%20scraper.py" TargetMode="External"/><Relationship Id="rId5" Type="http://schemas.openxmlformats.org/officeDocument/2006/relationships/hyperlink" Target="https://github.com/Hyunmo-OH/SMU_Team_project/blob/master/Scraper/%ED%8A%B8%EC%9C%84%ED%84%B0%ED%81%AC%EB%A1%A4%EB%9F%ACver4.py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-282" y="-59491"/>
            <a:ext cx="12858044" cy="7232253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0">
            <a:noFill/>
            <a:prstDash val="solid"/>
            <a:miter lim="800000"/>
          </a:ln>
        </p:spPr>
        <p:txBody>
          <a:bodyPr vert="horz" wrap="square" lIns="128573" tIns="64286" rIns="128573" bIns="64286" numCol="1" anchor="t" anchorCtr="0" compatLnSpc="1"/>
          <a:lstStyle/>
          <a:p>
            <a:endParaRPr lang="zh-CN" altLang="en-US" sz="2000"/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896620" y="4911090"/>
            <a:ext cx="4634230" cy="1784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latinLnBrk="1"/>
            <a:r>
              <a:rPr lang="ko-KR" altLang="en-US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시네마L" pitchFamily="18" charset="-127"/>
                <a:ea typeface="a시네마L" pitchFamily="18" charset="-127"/>
                <a:sym typeface="+mn-ea"/>
              </a:rPr>
              <a:t>금융경제학과</a:t>
            </a:r>
            <a:r>
              <a:rPr lang="en-US" altLang="ko-KR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시네마L" pitchFamily="18" charset="-127"/>
                <a:ea typeface="a시네마L" pitchFamily="18" charset="-127"/>
                <a:sym typeface="+mn-ea"/>
              </a:rPr>
              <a:t>/201310551/</a:t>
            </a:r>
            <a:r>
              <a:rPr lang="ko-KR" altLang="en-US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시네마L" pitchFamily="18" charset="-127"/>
                <a:ea typeface="a시네마L" pitchFamily="18" charset="-127"/>
                <a:sym typeface="+mn-ea"/>
              </a:rPr>
              <a:t>오현모</a:t>
            </a:r>
            <a:endParaRPr lang="en-US" altLang="ko-KR" sz="20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시네마L" pitchFamily="18" charset="-127"/>
              <a:ea typeface="a시네마L" pitchFamily="18" charset="-127"/>
            </a:endParaRPr>
          </a:p>
          <a:p>
            <a:pPr algn="ctr" latinLnBrk="1"/>
            <a:r>
              <a:rPr lang="ko-KR" altLang="en-US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시네마L" pitchFamily="18" charset="-127"/>
                <a:ea typeface="a시네마L" pitchFamily="18" charset="-127"/>
                <a:sym typeface="+mn-ea"/>
              </a:rPr>
              <a:t>컴퓨터과학과</a:t>
            </a:r>
            <a:r>
              <a:rPr lang="en-US" altLang="ko-KR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시네마L" pitchFamily="18" charset="-127"/>
                <a:ea typeface="a시네마L" pitchFamily="18" charset="-127"/>
                <a:sym typeface="+mn-ea"/>
              </a:rPr>
              <a:t>/201000000/</a:t>
            </a:r>
            <a:r>
              <a:rPr lang="ko-KR" altLang="en-US" sz="2000" b="1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시네마L" pitchFamily="18" charset="-127"/>
                <a:ea typeface="a시네마L" pitchFamily="18" charset="-127"/>
                <a:sym typeface="+mn-ea"/>
              </a:rPr>
              <a:t>천하은</a:t>
            </a:r>
            <a:endParaRPr lang="en-US" altLang="ko-KR" sz="20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시네마L" pitchFamily="18" charset="-127"/>
              <a:ea typeface="a시네마L" pitchFamily="18" charset="-127"/>
            </a:endParaRPr>
          </a:p>
          <a:p>
            <a:pPr algn="ctr" latinLnBrk="1"/>
            <a:r>
              <a:rPr lang="ko-KR" altLang="en-US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시네마L" pitchFamily="18" charset="-127"/>
                <a:ea typeface="a시네마L" pitchFamily="18" charset="-127"/>
                <a:sym typeface="+mn-ea"/>
              </a:rPr>
              <a:t>경영학부</a:t>
            </a:r>
            <a:r>
              <a:rPr lang="en-US" altLang="ko-KR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시네마L" pitchFamily="18" charset="-127"/>
                <a:ea typeface="a시네마L" pitchFamily="18" charset="-127"/>
                <a:sym typeface="+mn-ea"/>
              </a:rPr>
              <a:t>/201600000/</a:t>
            </a:r>
            <a:r>
              <a:rPr lang="ko-KR" altLang="en-US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시네마L" pitchFamily="18" charset="-127"/>
                <a:ea typeface="a시네마L" pitchFamily="18" charset="-127"/>
                <a:sym typeface="+mn-ea"/>
              </a:rPr>
              <a:t>고채영</a:t>
            </a:r>
            <a:endParaRPr lang="en-US" altLang="ko-KR" sz="20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시네마L" pitchFamily="18" charset="-127"/>
              <a:ea typeface="a시네마L" pitchFamily="18" charset="-127"/>
            </a:endParaRPr>
          </a:p>
          <a:p>
            <a:pPr algn="ctr" latinLnBrk="1"/>
            <a:r>
              <a:rPr lang="ko-KR" altLang="en-US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시네마L" pitchFamily="18" charset="-127"/>
                <a:ea typeface="a시네마L" pitchFamily="18" charset="-127"/>
                <a:sym typeface="+mn-ea"/>
              </a:rPr>
              <a:t>경영학부</a:t>
            </a:r>
            <a:r>
              <a:rPr lang="en-US" altLang="ko-KR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시네마L" pitchFamily="18" charset="-127"/>
                <a:ea typeface="a시네마L" pitchFamily="18" charset="-127"/>
                <a:sym typeface="+mn-ea"/>
              </a:rPr>
              <a:t>/201610639/</a:t>
            </a:r>
            <a:r>
              <a:rPr lang="ko-KR" altLang="en-US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시네마L" pitchFamily="18" charset="-127"/>
                <a:ea typeface="a시네마L" pitchFamily="18" charset="-127"/>
                <a:sym typeface="+mn-ea"/>
              </a:rPr>
              <a:t>이지은</a:t>
            </a:r>
            <a:endParaRPr lang="en-US" altLang="ko-KR" sz="20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시네마L" pitchFamily="18" charset="-127"/>
              <a:ea typeface="a시네마L" pitchFamily="18" charset="-127"/>
            </a:endParaRPr>
          </a:p>
          <a:p>
            <a:pPr algn="ctr" latinLnBrk="1"/>
            <a:r>
              <a:rPr lang="ko-KR" altLang="en-US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시네마L" pitchFamily="18" charset="-127"/>
                <a:ea typeface="a시네마L" pitchFamily="18" charset="-127"/>
                <a:sym typeface="+mn-ea"/>
              </a:rPr>
              <a:t>경영학부</a:t>
            </a:r>
            <a:r>
              <a:rPr lang="en-US" altLang="ko-KR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시네마L" pitchFamily="18" charset="-127"/>
                <a:ea typeface="a시네마L" pitchFamily="18" charset="-127"/>
                <a:sym typeface="+mn-ea"/>
              </a:rPr>
              <a:t>/201485042/</a:t>
            </a:r>
            <a:r>
              <a:rPr lang="ko-KR" altLang="en-US" sz="2000" b="1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시네마L" pitchFamily="18" charset="-127"/>
                <a:ea typeface="a시네마L" pitchFamily="18" charset="-127"/>
                <a:sym typeface="+mn-ea"/>
              </a:rPr>
              <a:t>서박함</a:t>
            </a:r>
            <a:endParaRPr lang="ko-KR" altLang="en-US" sz="2000" b="1" dirty="0" err="1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시네마L" pitchFamily="18" charset="-127"/>
              <a:ea typeface="a시네마L" pitchFamily="18" charset="-127"/>
              <a:cs typeface="Arial" panose="020B0604020202020204" pitchFamily="34" charset="0"/>
              <a:sym typeface="+mn-ea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168275" y="3608705"/>
            <a:ext cx="585216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indent="0" algn="ctr">
              <a:lnSpc>
                <a:spcPct val="150000"/>
              </a:lnSpc>
              <a:buNone/>
            </a:pPr>
            <a:r>
              <a:rPr lang="ko-KR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시네마B" pitchFamily="18" charset="-127"/>
                <a:ea typeface="a시네마B" pitchFamily="18" charset="-127"/>
                <a:sym typeface="+mn-ea"/>
              </a:rPr>
              <a:t>영화 관객 수 예측 모형에 </a:t>
            </a:r>
            <a:r>
              <a:rPr lang="en-US" altLang="ko-KR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시네마B" pitchFamily="18" charset="-127"/>
                <a:ea typeface="a시네마B" pitchFamily="18" charset="-127"/>
                <a:sym typeface="+mn-ea"/>
              </a:rPr>
              <a:t>SNS</a:t>
            </a:r>
            <a:r>
              <a:rPr lang="ko-KR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시네마B" pitchFamily="18" charset="-127"/>
                <a:ea typeface="a시네마B" pitchFamily="18" charset="-127"/>
                <a:sym typeface="+mn-ea"/>
              </a:rPr>
              <a:t>데이터 반영의 적합성 분석</a:t>
            </a:r>
            <a:endParaRPr lang="ko-KR" altLang="en-US" sz="28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시네마B" pitchFamily="18" charset="-127"/>
              <a:ea typeface="a시네마B" pitchFamily="18" charset="-127"/>
              <a:cs typeface="Arial" panose="020B0604020202020204" pitchFamily="34" charset="0"/>
              <a:sym typeface="+mn-ea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5530545" y="6571343"/>
            <a:ext cx="5677465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 eaLnBrk="1" latinLnBrk="0" hangingPunct="1">
              <a:spcBef>
                <a:spcPts val="0"/>
              </a:spcBef>
              <a:buNone/>
            </a:pPr>
            <a:r>
              <a:rPr lang="ko-KR" altLang="zh-CN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담당교수</a:t>
            </a:r>
            <a:r>
              <a:rPr lang="en-US" altLang="ko-KR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:</a:t>
            </a:r>
            <a:r>
              <a:rPr lang="ko-KR" altLang="en-US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맹윤호 교수님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6650"/>
                                </p:stCondLst>
                                <p:childTnLst>
                                  <p:par>
                                    <p:cTn id="1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9" dur="5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0" dur="25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715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9199"/>
                                </p:stCondLst>
                                <p:childTnLst>
                                  <p:par>
                                    <p:cTn id="30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1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2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9699"/>
                                </p:stCondLst>
                                <p:childTnLst>
                                  <p:par>
                                    <p:cTn id="3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0750"/>
                                </p:stCondLst>
                                <p:childTnLst>
                                  <p:par>
                                    <p:cTn id="42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43" dur="500" tmFilter="0, 0; .2, .5; .8, .5; 1, 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4" dur="250" autoRev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bldLvl="0" animBg="1"/>
          <p:bldP spid="9" grpId="0"/>
          <p:bldP spid="9" grpId="1"/>
          <p:bldP spid="10" grpId="0"/>
          <p:bldP spid="10" grpId="1"/>
          <p:bldP spid="11" grpId="0"/>
          <p:bldP spid="11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6650"/>
                                </p:stCondLst>
                                <p:childTnLst>
                                  <p:par>
                                    <p:cTn id="1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9" dur="5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0" dur="25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715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9199"/>
                                </p:stCondLst>
                                <p:childTnLst>
                                  <p:par>
                                    <p:cTn id="30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1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2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9699"/>
                                </p:stCondLst>
                                <p:childTnLst>
                                  <p:par>
                                    <p:cTn id="3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0750"/>
                                </p:stCondLst>
                                <p:childTnLst>
                                  <p:par>
                                    <p:cTn id="42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43" dur="500" tmFilter="0, 0; .2, .5; .8, .5; 1, 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4" dur="250" autoRev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bldLvl="0" animBg="1"/>
          <p:bldP spid="9" grpId="0"/>
          <p:bldP spid="9" grpId="1"/>
          <p:bldP spid="10" grpId="0"/>
          <p:bldP spid="10" grpId="1"/>
          <p:bldP spid="11" grpId="0"/>
          <p:bldP spid="11" grpId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0" y="5359400"/>
            <a:ext cx="1628775" cy="2587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zh-CN" altLang="en-US" sz="1400" smtClean="0">
                <a:solidFill>
                  <a:srgbClr val="FCFCFC"/>
                </a:solidFill>
                <a:latin typeface="+mn-ea"/>
                <a:ea typeface="+mn-ea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rgbClr val="FCFCFC"/>
              </a:solidFill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0973" y="267892"/>
            <a:ext cx="256480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80973" y="586014"/>
            <a:ext cx="189955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05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239592" y="1104385"/>
            <a:ext cx="10952408" cy="910475"/>
            <a:chOff x="1239592" y="4890775"/>
            <a:chExt cx="10952408" cy="910475"/>
          </a:xfrm>
        </p:grpSpPr>
        <p:grpSp>
          <p:nvGrpSpPr>
            <p:cNvPr id="3" name="그룹 11"/>
            <p:cNvGrpSpPr/>
            <p:nvPr/>
          </p:nvGrpSpPr>
          <p:grpSpPr>
            <a:xfrm>
              <a:off x="1239592" y="4890775"/>
              <a:ext cx="9850439" cy="584200"/>
              <a:chOff x="1239592" y="3136900"/>
              <a:chExt cx="9850439" cy="584200"/>
            </a:xfrm>
          </p:grpSpPr>
          <p:pic>
            <p:nvPicPr>
              <p:cNvPr id="409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9968" y="3248025"/>
                <a:ext cx="9390063" cy="361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" name="Picture 4" descr="ê´ë ¨ ì´ë¯¸ì§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9592" y="3136900"/>
                <a:ext cx="584200" cy="584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6" name="TextBox 35"/>
            <p:cNvSpPr txBox="1"/>
            <p:nvPr/>
          </p:nvSpPr>
          <p:spPr>
            <a:xfrm>
              <a:off x="9648825" y="5000508"/>
              <a:ext cx="2543175" cy="363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600" dirty="0" err="1" smtClean="0">
                  <a:latin typeface="a시네마L" pitchFamily="18" charset="-127"/>
                  <a:ea typeface="a시네마L" pitchFamily="18" charset="-127"/>
                </a:rPr>
                <a:t>천하은</a:t>
              </a:r>
              <a:endParaRPr lang="en-US" altLang="ko-KR" sz="1600" dirty="0">
                <a:latin typeface="a시네마L" pitchFamily="18" charset="-127"/>
                <a:ea typeface="a시네마L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23792" y="5431918"/>
              <a:ext cx="6029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2. </a:t>
              </a:r>
              <a:r>
                <a:rPr lang="ko-KR" altLang="en-US" dirty="0" err="1" smtClean="0">
                  <a:latin typeface="a시네마L" pitchFamily="18" charset="-127"/>
                  <a:ea typeface="a시네마L" pitchFamily="18" charset="-127"/>
                </a:rPr>
                <a:t>크롤링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 환경설정</a:t>
              </a:r>
              <a:endParaRPr lang="ko-KR" altLang="en-US" dirty="0">
                <a:latin typeface="a시네마L" pitchFamily="18" charset="-127"/>
                <a:ea typeface="a시네마L" pitchFamily="18" charset="-127"/>
              </a:endParaRPr>
            </a:p>
          </p:txBody>
        </p:sp>
      </p:grp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37" y="2040775"/>
            <a:ext cx="6808787" cy="456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0" y="5359400"/>
            <a:ext cx="1628775" cy="2587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zh-CN" altLang="en-US" sz="1400" smtClean="0">
                <a:solidFill>
                  <a:srgbClr val="FCFCFC"/>
                </a:solidFill>
                <a:latin typeface="+mn-ea"/>
                <a:ea typeface="+mn-ea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rgbClr val="FCFCFC"/>
              </a:solidFill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0973" y="267892"/>
            <a:ext cx="256480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80973" y="586014"/>
            <a:ext cx="189955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05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61765" y="1113790"/>
            <a:ext cx="3383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dirty="0" smtClean="0">
                <a:latin typeface="a시네마L" pitchFamily="18" charset="-127"/>
                <a:ea typeface="a시네마L" pitchFamily="18" charset="-127"/>
                <a:sym typeface="+mn-ea"/>
              </a:rPr>
              <a:t>3. </a:t>
            </a:r>
            <a:r>
              <a:rPr lang="ko-KR" altLang="en-US" dirty="0" err="1" smtClean="0">
                <a:latin typeface="a시네마L" pitchFamily="18" charset="-127"/>
                <a:ea typeface="a시네마L" pitchFamily="18" charset="-127"/>
                <a:sym typeface="+mn-ea"/>
              </a:rPr>
              <a:t>크롤링</a:t>
            </a:r>
            <a:r>
              <a:rPr lang="en-US" altLang="ko-KR" dirty="0" smtClean="0">
                <a:latin typeface="a시네마L" pitchFamily="18" charset="-127"/>
                <a:ea typeface="a시네마L" pitchFamily="18" charset="-127"/>
                <a:sym typeface="+mn-ea"/>
              </a:rPr>
              <a:t>(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  <a:sym typeface="+mn-ea"/>
              </a:rPr>
              <a:t>파일당 </a:t>
            </a:r>
            <a:r>
              <a:rPr lang="en-US" altLang="ko-KR" dirty="0" smtClean="0">
                <a:latin typeface="a시네마L" pitchFamily="18" charset="-127"/>
                <a:ea typeface="a시네마L" pitchFamily="18" charset="-127"/>
                <a:sym typeface="+mn-ea"/>
              </a:rPr>
              <a:t>6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  <a:sym typeface="+mn-ea"/>
              </a:rPr>
              <a:t>시간 소요</a:t>
            </a:r>
            <a:r>
              <a:rPr lang="en-US" altLang="ko-KR" dirty="0" smtClean="0">
                <a:latin typeface="a시네마L" pitchFamily="18" charset="-127"/>
                <a:ea typeface="a시네마L" pitchFamily="18" charset="-127"/>
                <a:sym typeface="+mn-ea"/>
              </a:rPr>
              <a:t>)</a:t>
            </a:r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47" y="1945526"/>
            <a:ext cx="9210675" cy="4657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896"/>
          <p:cNvSpPr/>
          <p:nvPr/>
        </p:nvSpPr>
        <p:spPr>
          <a:xfrm>
            <a:off x="9290816" y="5026631"/>
            <a:ext cx="2727012" cy="738664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0" y="5359400"/>
            <a:ext cx="1628775" cy="2587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zh-CN" altLang="en-US" sz="1400" smtClean="0">
                <a:solidFill>
                  <a:srgbClr val="FCFCFC"/>
                </a:solidFill>
                <a:latin typeface="+mn-ea"/>
                <a:ea typeface="+mn-ea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rgbClr val="FCFCFC"/>
              </a:solidFill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0973" y="267892"/>
            <a:ext cx="256480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80973" y="586014"/>
            <a:ext cx="189955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05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8" name="Picture 4" descr="ê´ë ¨ ì´ë¯¸ì§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592" y="1104385"/>
            <a:ext cx="5842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762" y="1303214"/>
            <a:ext cx="9401175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589" y="895"/>
            <a:ext cx="12855223" cy="7230864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 rot="10800000">
            <a:off x="9669157" y="447"/>
            <a:ext cx="3188446" cy="1221900"/>
          </a:xfrm>
          <a:prstGeom prst="triangle">
            <a:avLst/>
          </a:prstGeom>
          <a:solidFill>
            <a:srgbClr val="0FC7D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5400000">
            <a:off x="-351317" y="5340549"/>
            <a:ext cx="1652834" cy="1039198"/>
          </a:xfrm>
          <a:prstGeom prst="triangle">
            <a:avLst/>
          </a:prstGeom>
          <a:solidFill>
            <a:srgbClr val="113A5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5400000">
            <a:off x="-497425" y="6089159"/>
            <a:ext cx="2406341" cy="1512956"/>
          </a:xfrm>
          <a:prstGeom prst="triangle">
            <a:avLst/>
          </a:prstGeom>
          <a:solidFill>
            <a:srgbClr val="0FC7D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6200000">
            <a:off x="11955504" y="6361720"/>
            <a:ext cx="1154513" cy="725885"/>
          </a:xfrm>
          <a:prstGeom prst="triangle">
            <a:avLst/>
          </a:prstGeom>
          <a:solidFill>
            <a:srgbClr val="113A5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>
            <a:off x="11423283" y="5074069"/>
            <a:ext cx="1808056" cy="1136794"/>
          </a:xfrm>
          <a:prstGeom prst="triangle">
            <a:avLst/>
          </a:prstGeom>
          <a:solidFill>
            <a:srgbClr val="0FC7D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634304" y="1895192"/>
            <a:ext cx="4617451" cy="3644755"/>
            <a:chOff x="3633957" y="1894978"/>
            <a:chExt cx="4618021" cy="3645205"/>
          </a:xfrm>
        </p:grpSpPr>
        <p:sp>
          <p:nvSpPr>
            <p:cNvPr id="44" name="菱形 43"/>
            <p:cNvSpPr/>
            <p:nvPr/>
          </p:nvSpPr>
          <p:spPr>
            <a:xfrm>
              <a:off x="4120365" y="1894978"/>
              <a:ext cx="3645205" cy="3645205"/>
            </a:xfrm>
            <a:prstGeom prst="diamond">
              <a:avLst/>
            </a:prstGeom>
            <a:noFill/>
            <a:ln w="9525">
              <a:solidFill>
                <a:srgbClr val="1D5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菱形 44"/>
            <p:cNvSpPr/>
            <p:nvPr/>
          </p:nvSpPr>
          <p:spPr>
            <a:xfrm>
              <a:off x="3633957" y="1913666"/>
              <a:ext cx="3607829" cy="3607829"/>
            </a:xfrm>
            <a:prstGeom prst="diamond">
              <a:avLst/>
            </a:prstGeom>
            <a:noFill/>
            <a:ln w="9525">
              <a:solidFill>
                <a:srgbClr val="1D5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菱形 45"/>
            <p:cNvSpPr/>
            <p:nvPr/>
          </p:nvSpPr>
          <p:spPr>
            <a:xfrm>
              <a:off x="4644149" y="1913666"/>
              <a:ext cx="3607829" cy="3607829"/>
            </a:xfrm>
            <a:prstGeom prst="diamond">
              <a:avLst/>
            </a:prstGeom>
            <a:noFill/>
            <a:ln w="9525">
              <a:solidFill>
                <a:srgbClr val="1D5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菱形 46"/>
            <p:cNvSpPr/>
            <p:nvPr/>
          </p:nvSpPr>
          <p:spPr>
            <a:xfrm>
              <a:off x="4785134" y="2559748"/>
              <a:ext cx="2315666" cy="2315666"/>
            </a:xfrm>
            <a:prstGeom prst="diamond">
              <a:avLst/>
            </a:prstGeom>
            <a:solidFill>
              <a:srgbClr val="113A5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47665" y="2937360"/>
              <a:ext cx="1081710" cy="1044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185" spc="844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6185" spc="844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9" name="文字1"/>
            <p:cNvSpPr txBox="1"/>
            <p:nvPr/>
          </p:nvSpPr>
          <p:spPr>
            <a:xfrm>
              <a:off x="5174187" y="3814902"/>
              <a:ext cx="1393997" cy="3683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데이터 수집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2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2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2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grpId="0" nodeType="withEffect" p14:presetBounceEnd="2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2" grpId="0" animBg="1"/>
          <p:bldP spid="3" grpId="0" animBg="1"/>
          <p:bldP spid="4" grpId="0" animBg="1"/>
          <p:bldP spid="6" grpId="0" animBg="1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2" grpId="0" animBg="1"/>
          <p:bldP spid="3" grpId="0" animBg="1"/>
          <p:bldP spid="4" grpId="0" animBg="1"/>
          <p:bldP spid="6" grpId="0" animBg="1"/>
          <p:bldP spid="7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0" y="5359400"/>
            <a:ext cx="1628775" cy="2587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zh-CN" altLang="en-US" sz="1400" smtClean="0">
                <a:solidFill>
                  <a:srgbClr val="FCFCFC"/>
                </a:solidFill>
                <a:latin typeface="+mn-ea"/>
                <a:ea typeface="+mn-ea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rgbClr val="FCFCFC"/>
              </a:solidFill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0973" y="267892"/>
            <a:ext cx="256480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80973" y="586014"/>
            <a:ext cx="189955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05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그룹 13"/>
          <p:cNvGrpSpPr/>
          <p:nvPr/>
        </p:nvGrpSpPr>
        <p:grpSpPr>
          <a:xfrm>
            <a:off x="1239520" y="2013585"/>
            <a:ext cx="10952480" cy="3869607"/>
            <a:chOff x="1239592" y="1288034"/>
            <a:chExt cx="10952408" cy="3652727"/>
          </a:xfrm>
        </p:grpSpPr>
        <p:grpSp>
          <p:nvGrpSpPr>
            <p:cNvPr id="3" name="그룹 10"/>
            <p:cNvGrpSpPr/>
            <p:nvPr/>
          </p:nvGrpSpPr>
          <p:grpSpPr>
            <a:xfrm>
              <a:off x="1239592" y="1288034"/>
              <a:ext cx="10952408" cy="1691237"/>
              <a:chOff x="1239592" y="1851503"/>
              <a:chExt cx="10952408" cy="1691237"/>
            </a:xfrm>
          </p:grpSpPr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8069" y="1952065"/>
                <a:ext cx="9351963" cy="1590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" name="TextBox 8"/>
              <p:cNvSpPr txBox="1"/>
              <p:nvPr/>
            </p:nvSpPr>
            <p:spPr>
              <a:xfrm>
                <a:off x="9648825" y="1952065"/>
                <a:ext cx="2543175" cy="364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1600" dirty="0" smtClean="0">
                    <a:latin typeface="a시네마L" pitchFamily="18" charset="-127"/>
                    <a:ea typeface="a시네마L" pitchFamily="18" charset="-127"/>
                  </a:rPr>
                  <a:t>고채</a:t>
                </a:r>
                <a:r>
                  <a:rPr lang="ko-KR" altLang="en-US" sz="1600" dirty="0">
                    <a:latin typeface="a시네마L" pitchFamily="18" charset="-127"/>
                    <a:ea typeface="a시네마L" pitchFamily="18" charset="-127"/>
                  </a:rPr>
                  <a:t>영</a:t>
                </a:r>
                <a:endParaRPr lang="en-US" altLang="ko-KR" sz="1600" dirty="0">
                  <a:latin typeface="a시네마L" pitchFamily="18" charset="-127"/>
                  <a:ea typeface="a시네마L" pitchFamily="18" charset="-127"/>
                </a:endParaRPr>
              </a:p>
            </p:txBody>
          </p:sp>
          <p:pic>
            <p:nvPicPr>
              <p:cNvPr id="26" name="Picture 4" descr="ê´ë ¨ ì´ë¯¸ì§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9592" y="1851503"/>
                <a:ext cx="584200" cy="584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TextBox 9"/>
            <p:cNvSpPr txBox="1"/>
            <p:nvPr/>
          </p:nvSpPr>
          <p:spPr>
            <a:xfrm>
              <a:off x="2424503" y="3924761"/>
              <a:ext cx="1968378" cy="10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a시네마L" pitchFamily="18" charset="-127"/>
                  <a:ea typeface="a시네마L" pitchFamily="18" charset="-127"/>
                </a:rPr>
                <a:t>오현모 </a:t>
              </a:r>
              <a:r>
                <a:rPr lang="en-US" altLang="ko-KR" sz="1600" dirty="0" smtClean="0">
                  <a:latin typeface="a시네마L" pitchFamily="18" charset="-127"/>
                  <a:ea typeface="a시네마L" pitchFamily="18" charset="-127"/>
                </a:rPr>
                <a:t>– 1</a:t>
              </a:r>
              <a:r>
                <a:rPr lang="ko-KR" altLang="en-US" sz="1600" dirty="0" smtClean="0">
                  <a:latin typeface="a시네마L" pitchFamily="18" charset="-127"/>
                  <a:ea typeface="a시네마L" pitchFamily="18" charset="-127"/>
                </a:rPr>
                <a:t>번</a:t>
              </a:r>
              <a:r>
                <a:rPr lang="en-US" altLang="ko-KR" sz="1600" dirty="0" smtClean="0">
                  <a:latin typeface="a시네마L" pitchFamily="18" charset="-127"/>
                  <a:ea typeface="a시네마L" pitchFamily="18" charset="-127"/>
                </a:rPr>
                <a:t>, 5</a:t>
              </a:r>
              <a:r>
                <a:rPr lang="ko-KR" altLang="en-US" sz="1600" dirty="0" smtClean="0">
                  <a:latin typeface="a시네마L" pitchFamily="18" charset="-127"/>
                  <a:ea typeface="a시네마L" pitchFamily="18" charset="-127"/>
                </a:rPr>
                <a:t>번</a:t>
              </a:r>
              <a:endParaRPr lang="en-US" altLang="ko-KR" sz="1600" dirty="0" smtClean="0">
                <a:latin typeface="a시네마L" pitchFamily="18" charset="-127"/>
                <a:ea typeface="a시네마L" pitchFamily="18" charset="-127"/>
              </a:endParaRPr>
            </a:p>
            <a:p>
              <a:r>
                <a:rPr lang="ko-KR" altLang="en-US" sz="1600" dirty="0" smtClean="0">
                  <a:latin typeface="a시네마L" pitchFamily="18" charset="-127"/>
                  <a:ea typeface="a시네마L" pitchFamily="18" charset="-127"/>
                </a:rPr>
                <a:t>고채영 </a:t>
              </a:r>
              <a:r>
                <a:rPr lang="en-US" altLang="ko-KR" sz="1600" dirty="0" smtClean="0">
                  <a:latin typeface="a시네마L" pitchFamily="18" charset="-127"/>
                  <a:ea typeface="a시네마L" pitchFamily="18" charset="-127"/>
                </a:rPr>
                <a:t>– 2</a:t>
              </a:r>
              <a:r>
                <a:rPr lang="ko-KR" altLang="en-US" sz="1600" dirty="0" smtClean="0">
                  <a:latin typeface="a시네마L" pitchFamily="18" charset="-127"/>
                  <a:ea typeface="a시네마L" pitchFamily="18" charset="-127"/>
                </a:rPr>
                <a:t>번</a:t>
              </a:r>
              <a:endParaRPr lang="en-US" altLang="ko-KR" sz="1600" dirty="0" smtClean="0">
                <a:latin typeface="a시네마L" pitchFamily="18" charset="-127"/>
                <a:ea typeface="a시네마L" pitchFamily="18" charset="-127"/>
              </a:endParaRPr>
            </a:p>
            <a:p>
              <a:r>
                <a:rPr lang="ko-KR" altLang="en-US" sz="1600" dirty="0" err="1" smtClean="0">
                  <a:latin typeface="a시네마L" pitchFamily="18" charset="-127"/>
                  <a:ea typeface="a시네마L" pitchFamily="18" charset="-127"/>
                </a:rPr>
                <a:t>천하은</a:t>
              </a:r>
              <a:r>
                <a:rPr lang="ko-KR" altLang="en-US" sz="1600" dirty="0" smtClean="0">
                  <a:latin typeface="a시네마L" pitchFamily="18" charset="-127"/>
                  <a:ea typeface="a시네마L" pitchFamily="18" charset="-127"/>
                </a:rPr>
                <a:t> </a:t>
              </a:r>
              <a:r>
                <a:rPr lang="en-US" altLang="ko-KR" sz="1600" dirty="0" smtClean="0">
                  <a:latin typeface="a시네마L" pitchFamily="18" charset="-127"/>
                  <a:ea typeface="a시네마L" pitchFamily="18" charset="-127"/>
                </a:rPr>
                <a:t>– 3</a:t>
              </a:r>
              <a:r>
                <a:rPr lang="ko-KR" altLang="en-US" sz="1600" dirty="0" smtClean="0">
                  <a:latin typeface="a시네마L" pitchFamily="18" charset="-127"/>
                  <a:ea typeface="a시네마L" pitchFamily="18" charset="-127"/>
                </a:rPr>
                <a:t>번</a:t>
              </a:r>
              <a:endParaRPr lang="en-US" altLang="ko-KR" sz="1600" dirty="0" smtClean="0">
                <a:latin typeface="a시네마L" pitchFamily="18" charset="-127"/>
                <a:ea typeface="a시네마L" pitchFamily="18" charset="-127"/>
              </a:endParaRPr>
            </a:p>
            <a:p>
              <a:r>
                <a:rPr lang="ko-KR" altLang="en-US" sz="1600" dirty="0" smtClean="0">
                  <a:latin typeface="a시네마L" pitchFamily="18" charset="-127"/>
                  <a:ea typeface="a시네마L" pitchFamily="18" charset="-127"/>
                </a:rPr>
                <a:t>이지은 </a:t>
              </a:r>
              <a:r>
                <a:rPr lang="en-US" altLang="ko-KR" sz="1600" dirty="0" smtClean="0">
                  <a:latin typeface="a시네마L" pitchFamily="18" charset="-127"/>
                  <a:ea typeface="a시네마L" pitchFamily="18" charset="-127"/>
                </a:rPr>
                <a:t>– 4</a:t>
              </a:r>
              <a:r>
                <a:rPr lang="ko-KR" altLang="en-US" sz="1600" dirty="0" smtClean="0">
                  <a:latin typeface="a시네마L" pitchFamily="18" charset="-127"/>
                  <a:ea typeface="a시네마L" pitchFamily="18" charset="-127"/>
                </a:rPr>
                <a:t>번</a:t>
              </a:r>
              <a:endParaRPr lang="ko-KR" altLang="en-US" sz="1600" dirty="0">
                <a:latin typeface="a시네마L" pitchFamily="18" charset="-127"/>
                <a:ea typeface="a시네마L" pitchFamily="18" charset="-127"/>
              </a:endParaRPr>
            </a:p>
          </p:txBody>
        </p:sp>
        <p:sp>
          <p:nvSpPr>
            <p:cNvPr id="7" name="TextBox 4"/>
            <p:cNvSpPr txBox="1"/>
            <p:nvPr/>
          </p:nvSpPr>
          <p:spPr>
            <a:xfrm>
              <a:off x="1823791" y="3244335"/>
              <a:ext cx="6029325" cy="609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1. </a:t>
              </a:r>
              <a:r>
                <a:rPr lang="ko-KR" altLang="en-US" dirty="0" err="1" smtClean="0">
                  <a:latin typeface="a시네마L" pitchFamily="18" charset="-127"/>
                  <a:ea typeface="a시네마L" pitchFamily="18" charset="-127"/>
                </a:rPr>
                <a:t>필터링된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 영화 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127</a:t>
              </a:r>
              <a:r>
                <a:rPr lang="ko-KR" altLang="en-US" dirty="0">
                  <a:latin typeface="a시네마L" pitchFamily="18" charset="-127"/>
                  <a:ea typeface="a시네마L" pitchFamily="18" charset="-127"/>
                </a:rPr>
                <a:t>편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 엑셀 파일을 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5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분할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(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파일당 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22~25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편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)</a:t>
              </a:r>
              <a:endParaRPr lang="ko-KR" altLang="en-US" dirty="0">
                <a:latin typeface="a시네마L" pitchFamily="18" charset="-127"/>
                <a:ea typeface="a시네마L" pitchFamily="18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589" y="895"/>
            <a:ext cx="12855223" cy="7230864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 rot="10800000">
            <a:off x="9669157" y="447"/>
            <a:ext cx="3188446" cy="1221900"/>
          </a:xfrm>
          <a:prstGeom prst="triangle">
            <a:avLst/>
          </a:prstGeom>
          <a:solidFill>
            <a:srgbClr val="0FC7D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5400000">
            <a:off x="-351317" y="5340549"/>
            <a:ext cx="1652834" cy="1039198"/>
          </a:xfrm>
          <a:prstGeom prst="triangle">
            <a:avLst/>
          </a:prstGeom>
          <a:solidFill>
            <a:srgbClr val="113A5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5400000">
            <a:off x="-497425" y="6089159"/>
            <a:ext cx="2406341" cy="1512956"/>
          </a:xfrm>
          <a:prstGeom prst="triangle">
            <a:avLst/>
          </a:prstGeom>
          <a:solidFill>
            <a:srgbClr val="0FC7D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6200000">
            <a:off x="11955504" y="6361720"/>
            <a:ext cx="1154513" cy="725885"/>
          </a:xfrm>
          <a:prstGeom prst="triangle">
            <a:avLst/>
          </a:prstGeom>
          <a:solidFill>
            <a:srgbClr val="113A5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>
            <a:off x="11423283" y="5074069"/>
            <a:ext cx="1808056" cy="1136794"/>
          </a:xfrm>
          <a:prstGeom prst="triangle">
            <a:avLst/>
          </a:prstGeom>
          <a:solidFill>
            <a:srgbClr val="0FC7D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634304" y="1895192"/>
            <a:ext cx="4617451" cy="3644755"/>
            <a:chOff x="3633957" y="1894978"/>
            <a:chExt cx="4618021" cy="3645205"/>
          </a:xfrm>
        </p:grpSpPr>
        <p:sp>
          <p:nvSpPr>
            <p:cNvPr id="44" name="菱形 43"/>
            <p:cNvSpPr/>
            <p:nvPr/>
          </p:nvSpPr>
          <p:spPr>
            <a:xfrm>
              <a:off x="4120365" y="1894978"/>
              <a:ext cx="3645205" cy="3645205"/>
            </a:xfrm>
            <a:prstGeom prst="diamond">
              <a:avLst/>
            </a:prstGeom>
            <a:noFill/>
            <a:ln w="9525">
              <a:solidFill>
                <a:srgbClr val="1D5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菱形 44"/>
            <p:cNvSpPr/>
            <p:nvPr/>
          </p:nvSpPr>
          <p:spPr>
            <a:xfrm>
              <a:off x="3633957" y="1913666"/>
              <a:ext cx="3607829" cy="3607829"/>
            </a:xfrm>
            <a:prstGeom prst="diamond">
              <a:avLst/>
            </a:prstGeom>
            <a:noFill/>
            <a:ln w="9525">
              <a:solidFill>
                <a:srgbClr val="1D5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菱形 45"/>
            <p:cNvSpPr/>
            <p:nvPr/>
          </p:nvSpPr>
          <p:spPr>
            <a:xfrm>
              <a:off x="4644149" y="1913666"/>
              <a:ext cx="3607829" cy="3607829"/>
            </a:xfrm>
            <a:prstGeom prst="diamond">
              <a:avLst/>
            </a:prstGeom>
            <a:noFill/>
            <a:ln w="9525">
              <a:solidFill>
                <a:srgbClr val="1D5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菱形 46"/>
            <p:cNvSpPr/>
            <p:nvPr/>
          </p:nvSpPr>
          <p:spPr>
            <a:xfrm>
              <a:off x="4785134" y="2559748"/>
              <a:ext cx="2315666" cy="2315666"/>
            </a:xfrm>
            <a:prstGeom prst="diamond">
              <a:avLst/>
            </a:prstGeom>
            <a:solidFill>
              <a:srgbClr val="113A5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47665" y="2937360"/>
              <a:ext cx="1081710" cy="1044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185" spc="844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6185" spc="844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9" name="文字1"/>
            <p:cNvSpPr txBox="1"/>
            <p:nvPr/>
          </p:nvSpPr>
          <p:spPr>
            <a:xfrm>
              <a:off x="5174187" y="3814902"/>
              <a:ext cx="1326044" cy="3683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데이터분석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2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2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2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grpId="0" nodeType="withEffect" p14:presetBounceEnd="2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2" grpId="0" animBg="1"/>
          <p:bldP spid="3" grpId="0" animBg="1"/>
          <p:bldP spid="4" grpId="0" animBg="1"/>
          <p:bldP spid="6" grpId="0" animBg="1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2" grpId="0" animBg="1"/>
          <p:bldP spid="3" grpId="0" animBg="1"/>
          <p:bldP spid="4" grpId="0" animBg="1"/>
          <p:bldP spid="6" grpId="0" animBg="1"/>
          <p:bldP spid="7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Diagonal Corner Rectangle 34"/>
          <p:cNvSpPr/>
          <p:nvPr/>
        </p:nvSpPr>
        <p:spPr>
          <a:xfrm>
            <a:off x="1644650" y="2056130"/>
            <a:ext cx="2104390" cy="4192905"/>
          </a:xfrm>
          <a:prstGeom prst="round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43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Round Diagonal Corner Rectangle 35"/>
          <p:cNvSpPr/>
          <p:nvPr/>
        </p:nvSpPr>
        <p:spPr>
          <a:xfrm>
            <a:off x="4172585" y="2054860"/>
            <a:ext cx="2104390" cy="4194175"/>
          </a:xfrm>
          <a:prstGeom prst="round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43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Round Diagonal Corner Rectangle 36"/>
          <p:cNvSpPr/>
          <p:nvPr/>
        </p:nvSpPr>
        <p:spPr>
          <a:xfrm>
            <a:off x="6624320" y="2054860"/>
            <a:ext cx="2104390" cy="4194175"/>
          </a:xfrm>
          <a:prstGeom prst="round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43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Round Diagonal Corner Rectangle 37"/>
          <p:cNvSpPr/>
          <p:nvPr/>
        </p:nvSpPr>
        <p:spPr>
          <a:xfrm>
            <a:off x="9093835" y="2037715"/>
            <a:ext cx="2104390" cy="4192270"/>
          </a:xfrm>
          <a:prstGeom prst="round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43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4920853" y="2157942"/>
            <a:ext cx="608689" cy="837885"/>
            <a:chOff x="3291055" y="1604118"/>
            <a:chExt cx="552452" cy="760475"/>
          </a:xfrm>
          <a:solidFill>
            <a:schemeClr val="bg1"/>
          </a:solidFill>
        </p:grpSpPr>
        <p:sp>
          <p:nvSpPr>
            <p:cNvPr id="5125" name="Freeform 5"/>
            <p:cNvSpPr>
              <a:spLocks noEditPoints="1"/>
            </p:cNvSpPr>
            <p:nvPr/>
          </p:nvSpPr>
          <p:spPr bwMode="auto">
            <a:xfrm>
              <a:off x="3291055" y="1604118"/>
              <a:ext cx="552452" cy="760475"/>
            </a:xfrm>
            <a:custGeom>
              <a:avLst/>
              <a:gdLst/>
              <a:ahLst/>
              <a:cxnLst>
                <a:cxn ang="0">
                  <a:pos x="55" y="19"/>
                </a:cxn>
                <a:cxn ang="0">
                  <a:pos x="55" y="17"/>
                </a:cxn>
                <a:cxn ang="0">
                  <a:pos x="51" y="13"/>
                </a:cxn>
                <a:cxn ang="0">
                  <a:pos x="43" y="13"/>
                </a:cxn>
                <a:cxn ang="0">
                  <a:pos x="44" y="9"/>
                </a:cxn>
                <a:cxn ang="0">
                  <a:pos x="36" y="0"/>
                </a:cxn>
                <a:cxn ang="0">
                  <a:pos x="27" y="9"/>
                </a:cxn>
                <a:cxn ang="0">
                  <a:pos x="28" y="13"/>
                </a:cxn>
                <a:cxn ang="0">
                  <a:pos x="22" y="13"/>
                </a:cxn>
                <a:cxn ang="0">
                  <a:pos x="17" y="17"/>
                </a:cxn>
                <a:cxn ang="0">
                  <a:pos x="17" y="19"/>
                </a:cxn>
                <a:cxn ang="0">
                  <a:pos x="7" y="19"/>
                </a:cxn>
                <a:cxn ang="0">
                  <a:pos x="0" y="26"/>
                </a:cxn>
                <a:cxn ang="0">
                  <a:pos x="0" y="95"/>
                </a:cxn>
                <a:cxn ang="0">
                  <a:pos x="7" y="102"/>
                </a:cxn>
                <a:cxn ang="0">
                  <a:pos x="66" y="102"/>
                </a:cxn>
                <a:cxn ang="0">
                  <a:pos x="73" y="95"/>
                </a:cxn>
                <a:cxn ang="0">
                  <a:pos x="73" y="26"/>
                </a:cxn>
                <a:cxn ang="0">
                  <a:pos x="66" y="19"/>
                </a:cxn>
                <a:cxn ang="0">
                  <a:pos x="55" y="19"/>
                </a:cxn>
                <a:cxn ang="0">
                  <a:pos x="31" y="9"/>
                </a:cxn>
                <a:cxn ang="0">
                  <a:pos x="36" y="3"/>
                </a:cxn>
                <a:cxn ang="0">
                  <a:pos x="41" y="9"/>
                </a:cxn>
                <a:cxn ang="0">
                  <a:pos x="39" y="13"/>
                </a:cxn>
                <a:cxn ang="0">
                  <a:pos x="32" y="13"/>
                </a:cxn>
                <a:cxn ang="0">
                  <a:pos x="31" y="9"/>
                </a:cxn>
                <a:cxn ang="0">
                  <a:pos x="66" y="91"/>
                </a:cxn>
                <a:cxn ang="0">
                  <a:pos x="61" y="95"/>
                </a:cxn>
                <a:cxn ang="0">
                  <a:pos x="11" y="95"/>
                </a:cxn>
                <a:cxn ang="0">
                  <a:pos x="7" y="91"/>
                </a:cxn>
                <a:cxn ang="0">
                  <a:pos x="7" y="31"/>
                </a:cxn>
                <a:cxn ang="0">
                  <a:pos x="11" y="26"/>
                </a:cxn>
                <a:cxn ang="0">
                  <a:pos x="17" y="26"/>
                </a:cxn>
                <a:cxn ang="0">
                  <a:pos x="21" y="30"/>
                </a:cxn>
                <a:cxn ang="0">
                  <a:pos x="52" y="30"/>
                </a:cxn>
                <a:cxn ang="0">
                  <a:pos x="55" y="26"/>
                </a:cxn>
                <a:cxn ang="0">
                  <a:pos x="61" y="26"/>
                </a:cxn>
                <a:cxn ang="0">
                  <a:pos x="66" y="31"/>
                </a:cxn>
                <a:cxn ang="0">
                  <a:pos x="66" y="91"/>
                </a:cxn>
                <a:cxn ang="0">
                  <a:pos x="66" y="91"/>
                </a:cxn>
                <a:cxn ang="0">
                  <a:pos x="66" y="91"/>
                </a:cxn>
              </a:cxnLst>
              <a:rect l="0" t="0" r="r" b="b"/>
              <a:pathLst>
                <a:path w="73" h="102">
                  <a:moveTo>
                    <a:pt x="55" y="19"/>
                  </a:moveTo>
                  <a:cubicBezTo>
                    <a:pt x="55" y="17"/>
                    <a:pt x="55" y="17"/>
                    <a:pt x="55" y="17"/>
                  </a:cubicBezTo>
                  <a:cubicBezTo>
                    <a:pt x="55" y="15"/>
                    <a:pt x="53" y="13"/>
                    <a:pt x="51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1"/>
                    <a:pt x="44" y="10"/>
                    <a:pt x="44" y="9"/>
                  </a:cubicBezTo>
                  <a:cubicBezTo>
                    <a:pt x="44" y="4"/>
                    <a:pt x="40" y="0"/>
                    <a:pt x="36" y="0"/>
                  </a:cubicBezTo>
                  <a:cubicBezTo>
                    <a:pt x="31" y="0"/>
                    <a:pt x="27" y="4"/>
                    <a:pt x="27" y="9"/>
                  </a:cubicBezTo>
                  <a:cubicBezTo>
                    <a:pt x="27" y="10"/>
                    <a:pt x="27" y="11"/>
                    <a:pt x="28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9" y="13"/>
                    <a:pt x="17" y="15"/>
                    <a:pt x="17" y="1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3" y="19"/>
                    <a:pt x="0" y="23"/>
                    <a:pt x="0" y="26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9"/>
                    <a:pt x="3" y="102"/>
                    <a:pt x="7" y="102"/>
                  </a:cubicBezTo>
                  <a:cubicBezTo>
                    <a:pt x="66" y="102"/>
                    <a:pt x="66" y="102"/>
                    <a:pt x="66" y="102"/>
                  </a:cubicBezTo>
                  <a:cubicBezTo>
                    <a:pt x="70" y="102"/>
                    <a:pt x="73" y="99"/>
                    <a:pt x="73" y="95"/>
                  </a:cubicBezTo>
                  <a:cubicBezTo>
                    <a:pt x="73" y="26"/>
                    <a:pt x="73" y="26"/>
                    <a:pt x="73" y="26"/>
                  </a:cubicBezTo>
                  <a:cubicBezTo>
                    <a:pt x="73" y="23"/>
                    <a:pt x="70" y="19"/>
                    <a:pt x="66" y="19"/>
                  </a:cubicBezTo>
                  <a:lnTo>
                    <a:pt x="55" y="19"/>
                  </a:lnTo>
                  <a:close/>
                  <a:moveTo>
                    <a:pt x="31" y="9"/>
                  </a:moveTo>
                  <a:cubicBezTo>
                    <a:pt x="31" y="6"/>
                    <a:pt x="33" y="3"/>
                    <a:pt x="36" y="3"/>
                  </a:cubicBezTo>
                  <a:cubicBezTo>
                    <a:pt x="38" y="3"/>
                    <a:pt x="41" y="6"/>
                    <a:pt x="41" y="9"/>
                  </a:cubicBezTo>
                  <a:cubicBezTo>
                    <a:pt x="41" y="10"/>
                    <a:pt x="40" y="12"/>
                    <a:pt x="39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1" y="12"/>
                    <a:pt x="31" y="10"/>
                    <a:pt x="31" y="9"/>
                  </a:cubicBezTo>
                  <a:close/>
                  <a:moveTo>
                    <a:pt x="66" y="91"/>
                  </a:moveTo>
                  <a:cubicBezTo>
                    <a:pt x="66" y="94"/>
                    <a:pt x="64" y="95"/>
                    <a:pt x="61" y="95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9" y="95"/>
                    <a:pt x="7" y="94"/>
                    <a:pt x="7" y="9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28"/>
                    <a:pt x="9" y="26"/>
                    <a:pt x="11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8"/>
                    <a:pt x="19" y="30"/>
                    <a:pt x="21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4" y="30"/>
                    <a:pt x="55" y="28"/>
                    <a:pt x="55" y="26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4" y="26"/>
                    <a:pt x="66" y="28"/>
                    <a:pt x="66" y="31"/>
                  </a:cubicBezTo>
                  <a:lnTo>
                    <a:pt x="66" y="91"/>
                  </a:lnTo>
                  <a:close/>
                  <a:moveTo>
                    <a:pt x="66" y="91"/>
                  </a:moveTo>
                  <a:cubicBezTo>
                    <a:pt x="66" y="91"/>
                    <a:pt x="66" y="91"/>
                    <a:pt x="66" y="9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11330" tIns="55665" rIns="111330" bIns="55665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43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26" name="Freeform 6"/>
            <p:cNvSpPr>
              <a:spLocks noEditPoints="1"/>
            </p:cNvSpPr>
            <p:nvPr/>
          </p:nvSpPr>
          <p:spPr bwMode="auto">
            <a:xfrm>
              <a:off x="3396771" y="1872387"/>
              <a:ext cx="90939" cy="89802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9"/>
                    <a:pt x="9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lose/>
                  <a:moveTo>
                    <a:pt x="12" y="6"/>
                  </a:moveTo>
                  <a:cubicBezTo>
                    <a:pt x="12" y="6"/>
                    <a:pt x="12" y="6"/>
                    <a:pt x="12" y="6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11330" tIns="55665" rIns="111330" bIns="55665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43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27" name="Freeform 7"/>
            <p:cNvSpPr>
              <a:spLocks noEditPoints="1"/>
            </p:cNvSpPr>
            <p:nvPr/>
          </p:nvSpPr>
          <p:spPr bwMode="auto">
            <a:xfrm>
              <a:off x="3518402" y="1895122"/>
              <a:ext cx="211432" cy="4433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4" y="6"/>
                </a:cxn>
                <a:cxn ang="0">
                  <a:pos x="24" y="6"/>
                </a:cxn>
                <a:cxn ang="0">
                  <a:pos x="28" y="3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8" h="6">
                  <a:moveTo>
                    <a:pt x="2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6"/>
                    <a:pt x="28" y="5"/>
                    <a:pt x="28" y="3"/>
                  </a:cubicBezTo>
                  <a:cubicBezTo>
                    <a:pt x="28" y="1"/>
                    <a:pt x="26" y="0"/>
                    <a:pt x="24" y="0"/>
                  </a:cubicBezTo>
                  <a:close/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11330" tIns="55665" rIns="111330" bIns="55665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43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28" name="Freeform 8"/>
            <p:cNvSpPr>
              <a:spLocks noEditPoints="1"/>
            </p:cNvSpPr>
            <p:nvPr/>
          </p:nvSpPr>
          <p:spPr bwMode="auto">
            <a:xfrm>
              <a:off x="3396771" y="1999701"/>
              <a:ext cx="90939" cy="89802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10"/>
                    <a:pt x="9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lose/>
                  <a:moveTo>
                    <a:pt x="12" y="6"/>
                  </a:moveTo>
                  <a:cubicBezTo>
                    <a:pt x="12" y="6"/>
                    <a:pt x="12" y="6"/>
                    <a:pt x="12" y="6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11330" tIns="55665" rIns="111330" bIns="55665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43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29" name="Freeform 9"/>
            <p:cNvSpPr>
              <a:spLocks noEditPoints="1"/>
            </p:cNvSpPr>
            <p:nvPr/>
          </p:nvSpPr>
          <p:spPr bwMode="auto">
            <a:xfrm>
              <a:off x="3518402" y="2021299"/>
              <a:ext cx="211432" cy="5229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4" y="7"/>
                </a:cxn>
                <a:cxn ang="0">
                  <a:pos x="24" y="7"/>
                </a:cxn>
                <a:cxn ang="0">
                  <a:pos x="28" y="3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8" h="7">
                  <a:moveTo>
                    <a:pt x="2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7"/>
                    <a:pt x="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6" y="7"/>
                    <a:pt x="28" y="5"/>
                    <a:pt x="28" y="3"/>
                  </a:cubicBezTo>
                  <a:cubicBezTo>
                    <a:pt x="28" y="1"/>
                    <a:pt x="26" y="0"/>
                    <a:pt x="24" y="0"/>
                  </a:cubicBezTo>
                  <a:close/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11330" tIns="55665" rIns="111330" bIns="55665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43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30" name="Freeform 10"/>
            <p:cNvSpPr>
              <a:spLocks noEditPoints="1"/>
            </p:cNvSpPr>
            <p:nvPr/>
          </p:nvSpPr>
          <p:spPr bwMode="auto">
            <a:xfrm>
              <a:off x="3396771" y="2133836"/>
              <a:ext cx="90939" cy="96622"/>
            </a:xfrm>
            <a:custGeom>
              <a:avLst/>
              <a:gdLst/>
              <a:ahLst/>
              <a:cxnLst>
                <a:cxn ang="0">
                  <a:pos x="12" y="7"/>
                </a:cxn>
                <a:cxn ang="0">
                  <a:pos x="6" y="13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2" y="7"/>
                </a:cxn>
              </a:cxnLst>
              <a:rect l="0" t="0" r="r" b="b"/>
              <a:pathLst>
                <a:path w="12" h="13">
                  <a:moveTo>
                    <a:pt x="12" y="7"/>
                  </a:moveTo>
                  <a:cubicBezTo>
                    <a:pt x="12" y="10"/>
                    <a:pt x="9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7"/>
                  </a:cubicBezTo>
                  <a:close/>
                  <a:moveTo>
                    <a:pt x="12" y="7"/>
                  </a:moveTo>
                  <a:cubicBezTo>
                    <a:pt x="12" y="7"/>
                    <a:pt x="12" y="7"/>
                    <a:pt x="12" y="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11330" tIns="55665" rIns="111330" bIns="55665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43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31" name="Freeform 11"/>
            <p:cNvSpPr>
              <a:spLocks noEditPoints="1"/>
            </p:cNvSpPr>
            <p:nvPr/>
          </p:nvSpPr>
          <p:spPr bwMode="auto">
            <a:xfrm>
              <a:off x="3518402" y="2156571"/>
              <a:ext cx="211432" cy="5229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4" y="7"/>
                </a:cxn>
                <a:cxn ang="0">
                  <a:pos x="24" y="7"/>
                </a:cxn>
                <a:cxn ang="0">
                  <a:pos x="28" y="4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8" h="7">
                  <a:moveTo>
                    <a:pt x="2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2" y="7"/>
                    <a:pt x="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6" y="7"/>
                    <a:pt x="28" y="5"/>
                    <a:pt x="28" y="4"/>
                  </a:cubicBezTo>
                  <a:cubicBezTo>
                    <a:pt x="28" y="2"/>
                    <a:pt x="26" y="0"/>
                    <a:pt x="24" y="0"/>
                  </a:cubicBezTo>
                  <a:close/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11330" tIns="55665" rIns="111330" bIns="55665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43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339204" y="2211719"/>
            <a:ext cx="778990" cy="801523"/>
            <a:chOff x="1222376" y="1701801"/>
            <a:chExt cx="768350" cy="790576"/>
          </a:xfrm>
          <a:solidFill>
            <a:schemeClr val="bg1"/>
          </a:solidFill>
        </p:grpSpPr>
        <p:sp>
          <p:nvSpPr>
            <p:cNvPr id="5135" name="Freeform 15"/>
            <p:cNvSpPr>
              <a:spLocks noEditPoints="1"/>
            </p:cNvSpPr>
            <p:nvPr/>
          </p:nvSpPr>
          <p:spPr bwMode="auto">
            <a:xfrm>
              <a:off x="1222376" y="1701801"/>
              <a:ext cx="419100" cy="688975"/>
            </a:xfrm>
            <a:custGeom>
              <a:avLst/>
              <a:gdLst/>
              <a:ahLst/>
              <a:cxnLst>
                <a:cxn ang="0">
                  <a:pos x="26" y="61"/>
                </a:cxn>
                <a:cxn ang="0">
                  <a:pos x="35" y="38"/>
                </a:cxn>
                <a:cxn ang="0">
                  <a:pos x="54" y="29"/>
                </a:cxn>
                <a:cxn ang="0">
                  <a:pos x="38" y="3"/>
                </a:cxn>
                <a:cxn ang="0">
                  <a:pos x="32" y="0"/>
                </a:cxn>
                <a:cxn ang="0">
                  <a:pos x="27" y="3"/>
                </a:cxn>
                <a:cxn ang="0">
                  <a:pos x="0" y="56"/>
                </a:cxn>
                <a:cxn ang="0">
                  <a:pos x="32" y="89"/>
                </a:cxn>
                <a:cxn ang="0">
                  <a:pos x="40" y="87"/>
                </a:cxn>
                <a:cxn ang="0">
                  <a:pos x="35" y="83"/>
                </a:cxn>
                <a:cxn ang="0">
                  <a:pos x="26" y="61"/>
                </a:cxn>
                <a:cxn ang="0">
                  <a:pos x="21" y="74"/>
                </a:cxn>
                <a:cxn ang="0">
                  <a:pos x="18" y="76"/>
                </a:cxn>
                <a:cxn ang="0">
                  <a:pos x="15" y="75"/>
                </a:cxn>
                <a:cxn ang="0">
                  <a:pos x="7" y="48"/>
                </a:cxn>
                <a:cxn ang="0">
                  <a:pos x="12" y="45"/>
                </a:cxn>
                <a:cxn ang="0">
                  <a:pos x="15" y="50"/>
                </a:cxn>
                <a:cxn ang="0">
                  <a:pos x="20" y="68"/>
                </a:cxn>
                <a:cxn ang="0">
                  <a:pos x="21" y="74"/>
                </a:cxn>
                <a:cxn ang="0">
                  <a:pos x="21" y="74"/>
                </a:cxn>
                <a:cxn ang="0">
                  <a:pos x="21" y="74"/>
                </a:cxn>
              </a:cxnLst>
              <a:rect l="0" t="0" r="r" b="b"/>
              <a:pathLst>
                <a:path w="54" h="89">
                  <a:moveTo>
                    <a:pt x="26" y="61"/>
                  </a:moveTo>
                  <a:cubicBezTo>
                    <a:pt x="26" y="52"/>
                    <a:pt x="29" y="44"/>
                    <a:pt x="35" y="38"/>
                  </a:cubicBezTo>
                  <a:cubicBezTo>
                    <a:pt x="40" y="33"/>
                    <a:pt x="47" y="30"/>
                    <a:pt x="54" y="29"/>
                  </a:cubicBezTo>
                  <a:cubicBezTo>
                    <a:pt x="49" y="19"/>
                    <a:pt x="42" y="9"/>
                    <a:pt x="38" y="3"/>
                  </a:cubicBezTo>
                  <a:cubicBezTo>
                    <a:pt x="36" y="1"/>
                    <a:pt x="34" y="0"/>
                    <a:pt x="32" y="0"/>
                  </a:cubicBezTo>
                  <a:cubicBezTo>
                    <a:pt x="30" y="0"/>
                    <a:pt x="28" y="1"/>
                    <a:pt x="27" y="3"/>
                  </a:cubicBezTo>
                  <a:cubicBezTo>
                    <a:pt x="18" y="16"/>
                    <a:pt x="0" y="43"/>
                    <a:pt x="0" y="56"/>
                  </a:cubicBezTo>
                  <a:cubicBezTo>
                    <a:pt x="0" y="74"/>
                    <a:pt x="14" y="89"/>
                    <a:pt x="32" y="89"/>
                  </a:cubicBezTo>
                  <a:cubicBezTo>
                    <a:pt x="35" y="89"/>
                    <a:pt x="38" y="88"/>
                    <a:pt x="40" y="87"/>
                  </a:cubicBezTo>
                  <a:cubicBezTo>
                    <a:pt x="39" y="86"/>
                    <a:pt x="37" y="85"/>
                    <a:pt x="35" y="83"/>
                  </a:cubicBezTo>
                  <a:cubicBezTo>
                    <a:pt x="29" y="77"/>
                    <a:pt x="26" y="69"/>
                    <a:pt x="26" y="61"/>
                  </a:cubicBezTo>
                  <a:close/>
                  <a:moveTo>
                    <a:pt x="21" y="74"/>
                  </a:moveTo>
                  <a:cubicBezTo>
                    <a:pt x="20" y="76"/>
                    <a:pt x="19" y="76"/>
                    <a:pt x="18" y="76"/>
                  </a:cubicBezTo>
                  <a:cubicBezTo>
                    <a:pt x="17" y="76"/>
                    <a:pt x="15" y="76"/>
                    <a:pt x="15" y="75"/>
                  </a:cubicBezTo>
                  <a:cubicBezTo>
                    <a:pt x="2" y="64"/>
                    <a:pt x="6" y="48"/>
                    <a:pt x="7" y="48"/>
                  </a:cubicBezTo>
                  <a:cubicBezTo>
                    <a:pt x="7" y="45"/>
                    <a:pt x="10" y="44"/>
                    <a:pt x="12" y="45"/>
                  </a:cubicBezTo>
                  <a:cubicBezTo>
                    <a:pt x="14" y="45"/>
                    <a:pt x="16" y="48"/>
                    <a:pt x="15" y="50"/>
                  </a:cubicBezTo>
                  <a:cubicBezTo>
                    <a:pt x="15" y="51"/>
                    <a:pt x="12" y="61"/>
                    <a:pt x="20" y="68"/>
                  </a:cubicBezTo>
                  <a:cubicBezTo>
                    <a:pt x="22" y="70"/>
                    <a:pt x="23" y="73"/>
                    <a:pt x="21" y="74"/>
                  </a:cubicBezTo>
                  <a:close/>
                  <a:moveTo>
                    <a:pt x="21" y="74"/>
                  </a:moveTo>
                  <a:cubicBezTo>
                    <a:pt x="21" y="74"/>
                    <a:pt x="21" y="74"/>
                    <a:pt x="21" y="7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11330" tIns="55665" rIns="111330" bIns="55665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43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36" name="Freeform 16"/>
            <p:cNvSpPr>
              <a:spLocks noEditPoints="1"/>
            </p:cNvSpPr>
            <p:nvPr/>
          </p:nvSpPr>
          <p:spPr bwMode="auto">
            <a:xfrm>
              <a:off x="1547814" y="2174876"/>
              <a:ext cx="133350" cy="123825"/>
            </a:xfrm>
            <a:custGeom>
              <a:avLst/>
              <a:gdLst/>
              <a:ahLst/>
              <a:cxnLst>
                <a:cxn ang="0">
                  <a:pos x="14" y="11"/>
                </a:cxn>
                <a:cxn ang="0">
                  <a:pos x="5" y="2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13" y="16"/>
                </a:cxn>
                <a:cxn ang="0">
                  <a:pos x="14" y="16"/>
                </a:cxn>
                <a:cxn ang="0">
                  <a:pos x="16" y="14"/>
                </a:cxn>
                <a:cxn ang="0">
                  <a:pos x="14" y="11"/>
                </a:cxn>
                <a:cxn ang="0">
                  <a:pos x="14" y="11"/>
                </a:cxn>
                <a:cxn ang="0">
                  <a:pos x="14" y="11"/>
                </a:cxn>
              </a:cxnLst>
              <a:rect l="0" t="0" r="r" b="b"/>
              <a:pathLst>
                <a:path w="17" h="16">
                  <a:moveTo>
                    <a:pt x="14" y="11"/>
                  </a:moveTo>
                  <a:cubicBezTo>
                    <a:pt x="7" y="9"/>
                    <a:pt x="5" y="3"/>
                    <a:pt x="5" y="2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4"/>
                    <a:pt x="3" y="14"/>
                    <a:pt x="13" y="16"/>
                  </a:cubicBezTo>
                  <a:cubicBezTo>
                    <a:pt x="13" y="16"/>
                    <a:pt x="14" y="16"/>
                    <a:pt x="14" y="16"/>
                  </a:cubicBezTo>
                  <a:cubicBezTo>
                    <a:pt x="15" y="16"/>
                    <a:pt x="16" y="15"/>
                    <a:pt x="16" y="14"/>
                  </a:cubicBezTo>
                  <a:cubicBezTo>
                    <a:pt x="17" y="12"/>
                    <a:pt x="16" y="11"/>
                    <a:pt x="14" y="11"/>
                  </a:cubicBezTo>
                  <a:close/>
                  <a:moveTo>
                    <a:pt x="14" y="11"/>
                  </a:moveTo>
                  <a:cubicBezTo>
                    <a:pt x="14" y="11"/>
                    <a:pt x="14" y="11"/>
                    <a:pt x="14" y="1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11330" tIns="55665" rIns="111330" bIns="55665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43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37" name="Freeform 17"/>
            <p:cNvSpPr>
              <a:spLocks noEditPoints="1"/>
            </p:cNvSpPr>
            <p:nvPr/>
          </p:nvSpPr>
          <p:spPr bwMode="auto">
            <a:xfrm>
              <a:off x="1470026" y="1973264"/>
              <a:ext cx="520700" cy="519113"/>
            </a:xfrm>
            <a:custGeom>
              <a:avLst/>
              <a:gdLst/>
              <a:ahLst/>
              <a:cxnLst>
                <a:cxn ang="0">
                  <a:pos x="66" y="54"/>
                </a:cxn>
                <a:cxn ang="0">
                  <a:pos x="55" y="44"/>
                </a:cxn>
                <a:cxn ang="0">
                  <a:pos x="50" y="44"/>
                </a:cxn>
                <a:cxn ang="0">
                  <a:pos x="47" y="41"/>
                </a:cxn>
                <a:cxn ang="0">
                  <a:pos x="44" y="7"/>
                </a:cxn>
                <a:cxn ang="0">
                  <a:pos x="26" y="0"/>
                </a:cxn>
                <a:cxn ang="0">
                  <a:pos x="7" y="7"/>
                </a:cxn>
                <a:cxn ang="0">
                  <a:pos x="0" y="26"/>
                </a:cxn>
                <a:cxn ang="0">
                  <a:pos x="7" y="44"/>
                </a:cxn>
                <a:cxn ang="0">
                  <a:pos x="26" y="52"/>
                </a:cxn>
                <a:cxn ang="0">
                  <a:pos x="41" y="47"/>
                </a:cxn>
                <a:cxn ang="0">
                  <a:pos x="44" y="50"/>
                </a:cxn>
                <a:cxn ang="0">
                  <a:pos x="44" y="55"/>
                </a:cxn>
                <a:cxn ang="0">
                  <a:pos x="54" y="66"/>
                </a:cxn>
                <a:cxn ang="0">
                  <a:pos x="60" y="66"/>
                </a:cxn>
                <a:cxn ang="0">
                  <a:pos x="66" y="60"/>
                </a:cxn>
                <a:cxn ang="0">
                  <a:pos x="67" y="57"/>
                </a:cxn>
                <a:cxn ang="0">
                  <a:pos x="66" y="54"/>
                </a:cxn>
                <a:cxn ang="0">
                  <a:pos x="39" y="39"/>
                </a:cxn>
                <a:cxn ang="0">
                  <a:pos x="26" y="44"/>
                </a:cxn>
                <a:cxn ang="0">
                  <a:pos x="13" y="39"/>
                </a:cxn>
                <a:cxn ang="0">
                  <a:pos x="8" y="26"/>
                </a:cxn>
                <a:cxn ang="0">
                  <a:pos x="10" y="17"/>
                </a:cxn>
                <a:cxn ang="0">
                  <a:pos x="13" y="13"/>
                </a:cxn>
                <a:cxn ang="0">
                  <a:pos x="14" y="13"/>
                </a:cxn>
                <a:cxn ang="0">
                  <a:pos x="26" y="8"/>
                </a:cxn>
                <a:cxn ang="0">
                  <a:pos x="39" y="13"/>
                </a:cxn>
                <a:cxn ang="0">
                  <a:pos x="40" y="15"/>
                </a:cxn>
                <a:cxn ang="0">
                  <a:pos x="39" y="39"/>
                </a:cxn>
                <a:cxn ang="0">
                  <a:pos x="39" y="39"/>
                </a:cxn>
                <a:cxn ang="0">
                  <a:pos x="39" y="39"/>
                </a:cxn>
              </a:cxnLst>
              <a:rect l="0" t="0" r="r" b="b"/>
              <a:pathLst>
                <a:path w="67" h="67">
                  <a:moveTo>
                    <a:pt x="66" y="54"/>
                  </a:moveTo>
                  <a:cubicBezTo>
                    <a:pt x="55" y="44"/>
                    <a:pt x="55" y="44"/>
                    <a:pt x="55" y="44"/>
                  </a:cubicBezTo>
                  <a:cubicBezTo>
                    <a:pt x="54" y="42"/>
                    <a:pt x="51" y="42"/>
                    <a:pt x="50" y="44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54" y="31"/>
                    <a:pt x="53" y="17"/>
                    <a:pt x="44" y="7"/>
                  </a:cubicBezTo>
                  <a:cubicBezTo>
                    <a:pt x="39" y="2"/>
                    <a:pt x="33" y="0"/>
                    <a:pt x="26" y="0"/>
                  </a:cubicBezTo>
                  <a:cubicBezTo>
                    <a:pt x="19" y="0"/>
                    <a:pt x="12" y="2"/>
                    <a:pt x="7" y="7"/>
                  </a:cubicBezTo>
                  <a:cubicBezTo>
                    <a:pt x="2" y="12"/>
                    <a:pt x="0" y="19"/>
                    <a:pt x="0" y="26"/>
                  </a:cubicBezTo>
                  <a:cubicBezTo>
                    <a:pt x="0" y="33"/>
                    <a:pt x="2" y="39"/>
                    <a:pt x="7" y="44"/>
                  </a:cubicBezTo>
                  <a:cubicBezTo>
                    <a:pt x="12" y="49"/>
                    <a:pt x="19" y="52"/>
                    <a:pt x="26" y="52"/>
                  </a:cubicBezTo>
                  <a:cubicBezTo>
                    <a:pt x="31" y="52"/>
                    <a:pt x="37" y="50"/>
                    <a:pt x="41" y="47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2" y="51"/>
                    <a:pt x="42" y="54"/>
                    <a:pt x="44" y="55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6" y="67"/>
                    <a:pt x="59" y="67"/>
                    <a:pt x="60" y="66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6" y="60"/>
                    <a:pt x="67" y="59"/>
                    <a:pt x="67" y="57"/>
                  </a:cubicBezTo>
                  <a:cubicBezTo>
                    <a:pt x="67" y="56"/>
                    <a:pt x="66" y="55"/>
                    <a:pt x="66" y="54"/>
                  </a:cubicBezTo>
                  <a:close/>
                  <a:moveTo>
                    <a:pt x="39" y="39"/>
                  </a:moveTo>
                  <a:cubicBezTo>
                    <a:pt x="35" y="42"/>
                    <a:pt x="31" y="44"/>
                    <a:pt x="26" y="44"/>
                  </a:cubicBezTo>
                  <a:cubicBezTo>
                    <a:pt x="21" y="44"/>
                    <a:pt x="16" y="42"/>
                    <a:pt x="13" y="39"/>
                  </a:cubicBezTo>
                  <a:cubicBezTo>
                    <a:pt x="10" y="35"/>
                    <a:pt x="8" y="31"/>
                    <a:pt x="8" y="26"/>
                  </a:cubicBezTo>
                  <a:cubicBezTo>
                    <a:pt x="8" y="23"/>
                    <a:pt x="8" y="20"/>
                    <a:pt x="10" y="17"/>
                  </a:cubicBezTo>
                  <a:cubicBezTo>
                    <a:pt x="11" y="16"/>
                    <a:pt x="12" y="14"/>
                    <a:pt x="13" y="13"/>
                  </a:cubicBezTo>
                  <a:cubicBezTo>
                    <a:pt x="13" y="13"/>
                    <a:pt x="13" y="13"/>
                    <a:pt x="14" y="13"/>
                  </a:cubicBezTo>
                  <a:cubicBezTo>
                    <a:pt x="17" y="9"/>
                    <a:pt x="21" y="8"/>
                    <a:pt x="26" y="8"/>
                  </a:cubicBezTo>
                  <a:cubicBezTo>
                    <a:pt x="31" y="8"/>
                    <a:pt x="35" y="10"/>
                    <a:pt x="39" y="13"/>
                  </a:cubicBezTo>
                  <a:cubicBezTo>
                    <a:pt x="39" y="14"/>
                    <a:pt x="40" y="14"/>
                    <a:pt x="40" y="15"/>
                  </a:cubicBezTo>
                  <a:cubicBezTo>
                    <a:pt x="45" y="22"/>
                    <a:pt x="45" y="32"/>
                    <a:pt x="39" y="39"/>
                  </a:cubicBezTo>
                  <a:close/>
                  <a:moveTo>
                    <a:pt x="39" y="39"/>
                  </a:moveTo>
                  <a:cubicBezTo>
                    <a:pt x="39" y="39"/>
                    <a:pt x="39" y="39"/>
                    <a:pt x="39" y="39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11330" tIns="55665" rIns="111330" bIns="55665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43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38" name="Freeform 18"/>
            <p:cNvSpPr>
              <a:spLocks noEditPoints="1"/>
            </p:cNvSpPr>
            <p:nvPr/>
          </p:nvSpPr>
          <p:spPr bwMode="auto">
            <a:xfrm>
              <a:off x="1555751" y="2112964"/>
              <a:ext cx="39688" cy="46038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6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6">
                  <a:moveTo>
                    <a:pt x="5" y="3"/>
                  </a:moveTo>
                  <a:cubicBezTo>
                    <a:pt x="5" y="4"/>
                    <a:pt x="4" y="6"/>
                    <a:pt x="2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3"/>
                  </a:cubicBezTo>
                  <a:close/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11330" tIns="55665" rIns="111330" bIns="55665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43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136786" y="2129213"/>
            <a:ext cx="1063963" cy="1018588"/>
            <a:chOff x="5105401" y="1701801"/>
            <a:chExt cx="873880" cy="836612"/>
          </a:xfrm>
          <a:solidFill>
            <a:schemeClr val="bg1"/>
          </a:solidFill>
        </p:grpSpPr>
        <p:sp>
          <p:nvSpPr>
            <p:cNvPr id="5142" name="Freeform 22"/>
            <p:cNvSpPr>
              <a:spLocks noEditPoints="1"/>
            </p:cNvSpPr>
            <p:nvPr/>
          </p:nvSpPr>
          <p:spPr bwMode="auto">
            <a:xfrm>
              <a:off x="5105401" y="1701801"/>
              <a:ext cx="873880" cy="836612"/>
            </a:xfrm>
            <a:custGeom>
              <a:avLst/>
              <a:gdLst/>
              <a:ahLst/>
              <a:cxnLst>
                <a:cxn ang="0">
                  <a:pos x="174" y="144"/>
                </a:cxn>
                <a:cxn ang="0">
                  <a:pos x="230" y="95"/>
                </a:cxn>
                <a:cxn ang="0">
                  <a:pos x="318" y="39"/>
                </a:cxn>
                <a:cxn ang="0">
                  <a:pos x="224" y="91"/>
                </a:cxn>
                <a:cxn ang="0">
                  <a:pos x="174" y="141"/>
                </a:cxn>
                <a:cxn ang="0">
                  <a:pos x="221" y="88"/>
                </a:cxn>
                <a:cxn ang="0">
                  <a:pos x="281" y="76"/>
                </a:cxn>
                <a:cxn ang="0">
                  <a:pos x="223" y="75"/>
                </a:cxn>
                <a:cxn ang="0">
                  <a:pos x="174" y="137"/>
                </a:cxn>
                <a:cxn ang="0">
                  <a:pos x="185" y="96"/>
                </a:cxn>
                <a:cxn ang="0">
                  <a:pos x="165" y="78"/>
                </a:cxn>
                <a:cxn ang="0">
                  <a:pos x="145" y="96"/>
                </a:cxn>
                <a:cxn ang="0">
                  <a:pos x="157" y="137"/>
                </a:cxn>
                <a:cxn ang="0">
                  <a:pos x="108" y="75"/>
                </a:cxn>
                <a:cxn ang="0">
                  <a:pos x="50" y="76"/>
                </a:cxn>
                <a:cxn ang="0">
                  <a:pos x="110" y="88"/>
                </a:cxn>
                <a:cxn ang="0">
                  <a:pos x="157" y="141"/>
                </a:cxn>
                <a:cxn ang="0">
                  <a:pos x="106" y="91"/>
                </a:cxn>
                <a:cxn ang="0">
                  <a:pos x="13" y="39"/>
                </a:cxn>
                <a:cxn ang="0">
                  <a:pos x="101" y="95"/>
                </a:cxn>
                <a:cxn ang="0">
                  <a:pos x="157" y="144"/>
                </a:cxn>
                <a:cxn ang="0">
                  <a:pos x="23" y="87"/>
                </a:cxn>
                <a:cxn ang="0">
                  <a:pos x="38" y="113"/>
                </a:cxn>
                <a:cxn ang="0">
                  <a:pos x="157" y="145"/>
                </a:cxn>
                <a:cxn ang="0">
                  <a:pos x="156" y="193"/>
                </a:cxn>
                <a:cxn ang="0">
                  <a:pos x="151" y="160"/>
                </a:cxn>
                <a:cxn ang="0">
                  <a:pos x="143" y="147"/>
                </a:cxn>
                <a:cxn ang="0">
                  <a:pos x="143" y="197"/>
                </a:cxn>
                <a:cxn ang="0">
                  <a:pos x="144" y="232"/>
                </a:cxn>
                <a:cxn ang="0">
                  <a:pos x="145" y="260"/>
                </a:cxn>
                <a:cxn ang="0">
                  <a:pos x="152" y="289"/>
                </a:cxn>
                <a:cxn ang="0">
                  <a:pos x="157" y="290"/>
                </a:cxn>
                <a:cxn ang="0">
                  <a:pos x="157" y="298"/>
                </a:cxn>
                <a:cxn ang="0">
                  <a:pos x="163" y="316"/>
                </a:cxn>
                <a:cxn ang="0">
                  <a:pos x="169" y="314"/>
                </a:cxn>
                <a:cxn ang="0">
                  <a:pos x="174" y="297"/>
                </a:cxn>
                <a:cxn ang="0">
                  <a:pos x="175" y="290"/>
                </a:cxn>
                <a:cxn ang="0">
                  <a:pos x="190" y="271"/>
                </a:cxn>
                <a:cxn ang="0">
                  <a:pos x="195" y="244"/>
                </a:cxn>
                <a:cxn ang="0">
                  <a:pos x="199" y="210"/>
                </a:cxn>
                <a:cxn ang="0">
                  <a:pos x="202" y="158"/>
                </a:cxn>
                <a:cxn ang="0">
                  <a:pos x="175" y="155"/>
                </a:cxn>
                <a:cxn ang="0">
                  <a:pos x="191" y="163"/>
                </a:cxn>
                <a:cxn ang="0">
                  <a:pos x="174" y="193"/>
                </a:cxn>
                <a:cxn ang="0">
                  <a:pos x="234" y="109"/>
                </a:cxn>
                <a:cxn ang="0">
                  <a:pos x="306" y="90"/>
                </a:cxn>
                <a:cxn ang="0">
                  <a:pos x="232" y="102"/>
                </a:cxn>
                <a:cxn ang="0">
                  <a:pos x="153" y="271"/>
                </a:cxn>
                <a:cxn ang="0">
                  <a:pos x="157" y="277"/>
                </a:cxn>
                <a:cxn ang="0">
                  <a:pos x="148" y="245"/>
                </a:cxn>
                <a:cxn ang="0">
                  <a:pos x="157" y="254"/>
                </a:cxn>
                <a:cxn ang="0">
                  <a:pos x="143" y="212"/>
                </a:cxn>
                <a:cxn ang="0">
                  <a:pos x="157" y="227"/>
                </a:cxn>
                <a:cxn ang="0">
                  <a:pos x="174" y="266"/>
                </a:cxn>
                <a:cxn ang="0">
                  <a:pos x="174" y="277"/>
                </a:cxn>
                <a:cxn ang="0">
                  <a:pos x="174" y="238"/>
                </a:cxn>
                <a:cxn ang="0">
                  <a:pos x="174" y="254"/>
                </a:cxn>
                <a:cxn ang="0">
                  <a:pos x="174" y="227"/>
                </a:cxn>
                <a:cxn ang="0">
                  <a:pos x="188" y="212"/>
                </a:cxn>
                <a:cxn ang="0">
                  <a:pos x="188" y="212"/>
                </a:cxn>
              </a:cxnLst>
              <a:rect l="0" t="0" r="r" b="b"/>
              <a:pathLst>
                <a:path w="330" h="316">
                  <a:moveTo>
                    <a:pt x="232" y="102"/>
                  </a:moveTo>
                  <a:cubicBezTo>
                    <a:pt x="207" y="132"/>
                    <a:pt x="185" y="142"/>
                    <a:pt x="174" y="144"/>
                  </a:cubicBezTo>
                  <a:cubicBezTo>
                    <a:pt x="174" y="141"/>
                    <a:pt x="174" y="141"/>
                    <a:pt x="174" y="141"/>
                  </a:cubicBezTo>
                  <a:cubicBezTo>
                    <a:pt x="209" y="131"/>
                    <a:pt x="230" y="95"/>
                    <a:pt x="230" y="95"/>
                  </a:cubicBezTo>
                  <a:cubicBezTo>
                    <a:pt x="254" y="104"/>
                    <a:pt x="277" y="99"/>
                    <a:pt x="277" y="99"/>
                  </a:cubicBezTo>
                  <a:cubicBezTo>
                    <a:pt x="319" y="88"/>
                    <a:pt x="318" y="39"/>
                    <a:pt x="318" y="39"/>
                  </a:cubicBezTo>
                  <a:cubicBezTo>
                    <a:pt x="299" y="99"/>
                    <a:pt x="233" y="89"/>
                    <a:pt x="229" y="88"/>
                  </a:cubicBezTo>
                  <a:cubicBezTo>
                    <a:pt x="225" y="87"/>
                    <a:pt x="224" y="91"/>
                    <a:pt x="224" y="91"/>
                  </a:cubicBezTo>
                  <a:cubicBezTo>
                    <a:pt x="222" y="95"/>
                    <a:pt x="222" y="95"/>
                    <a:pt x="222" y="95"/>
                  </a:cubicBezTo>
                  <a:cubicBezTo>
                    <a:pt x="207" y="125"/>
                    <a:pt x="186" y="136"/>
                    <a:pt x="174" y="141"/>
                  </a:cubicBezTo>
                  <a:cubicBezTo>
                    <a:pt x="174" y="138"/>
                    <a:pt x="174" y="138"/>
                    <a:pt x="174" y="138"/>
                  </a:cubicBezTo>
                  <a:cubicBezTo>
                    <a:pt x="203" y="125"/>
                    <a:pt x="219" y="92"/>
                    <a:pt x="221" y="88"/>
                  </a:cubicBezTo>
                  <a:cubicBezTo>
                    <a:pt x="223" y="83"/>
                    <a:pt x="225" y="84"/>
                    <a:pt x="225" y="84"/>
                  </a:cubicBezTo>
                  <a:cubicBezTo>
                    <a:pt x="260" y="87"/>
                    <a:pt x="281" y="76"/>
                    <a:pt x="281" y="76"/>
                  </a:cubicBezTo>
                  <a:cubicBezTo>
                    <a:pt x="330" y="51"/>
                    <a:pt x="305" y="0"/>
                    <a:pt x="305" y="0"/>
                  </a:cubicBezTo>
                  <a:cubicBezTo>
                    <a:pt x="306" y="70"/>
                    <a:pt x="229" y="74"/>
                    <a:pt x="223" y="75"/>
                  </a:cubicBezTo>
                  <a:cubicBezTo>
                    <a:pt x="216" y="76"/>
                    <a:pt x="215" y="83"/>
                    <a:pt x="215" y="83"/>
                  </a:cubicBezTo>
                  <a:cubicBezTo>
                    <a:pt x="206" y="115"/>
                    <a:pt x="186" y="130"/>
                    <a:pt x="174" y="137"/>
                  </a:cubicBezTo>
                  <a:cubicBezTo>
                    <a:pt x="174" y="113"/>
                    <a:pt x="174" y="113"/>
                    <a:pt x="174" y="113"/>
                  </a:cubicBezTo>
                  <a:cubicBezTo>
                    <a:pt x="181" y="110"/>
                    <a:pt x="185" y="104"/>
                    <a:pt x="185" y="96"/>
                  </a:cubicBezTo>
                  <a:cubicBezTo>
                    <a:pt x="185" y="85"/>
                    <a:pt x="175" y="78"/>
                    <a:pt x="165" y="78"/>
                  </a:cubicBezTo>
                  <a:cubicBezTo>
                    <a:pt x="165" y="78"/>
                    <a:pt x="165" y="78"/>
                    <a:pt x="165" y="78"/>
                  </a:cubicBezTo>
                  <a:cubicBezTo>
                    <a:pt x="165" y="78"/>
                    <a:pt x="165" y="78"/>
                    <a:pt x="165" y="78"/>
                  </a:cubicBezTo>
                  <a:cubicBezTo>
                    <a:pt x="155" y="78"/>
                    <a:pt x="145" y="85"/>
                    <a:pt x="145" y="96"/>
                  </a:cubicBezTo>
                  <a:cubicBezTo>
                    <a:pt x="145" y="104"/>
                    <a:pt x="150" y="110"/>
                    <a:pt x="157" y="113"/>
                  </a:cubicBezTo>
                  <a:cubicBezTo>
                    <a:pt x="157" y="137"/>
                    <a:pt x="157" y="137"/>
                    <a:pt x="157" y="137"/>
                  </a:cubicBezTo>
                  <a:cubicBezTo>
                    <a:pt x="145" y="130"/>
                    <a:pt x="125" y="115"/>
                    <a:pt x="115" y="83"/>
                  </a:cubicBezTo>
                  <a:cubicBezTo>
                    <a:pt x="115" y="83"/>
                    <a:pt x="114" y="76"/>
                    <a:pt x="108" y="75"/>
                  </a:cubicBezTo>
                  <a:cubicBezTo>
                    <a:pt x="101" y="74"/>
                    <a:pt x="24" y="70"/>
                    <a:pt x="26" y="0"/>
                  </a:cubicBezTo>
                  <a:cubicBezTo>
                    <a:pt x="26" y="0"/>
                    <a:pt x="0" y="51"/>
                    <a:pt x="50" y="76"/>
                  </a:cubicBezTo>
                  <a:cubicBezTo>
                    <a:pt x="50" y="76"/>
                    <a:pt x="71" y="87"/>
                    <a:pt x="105" y="84"/>
                  </a:cubicBezTo>
                  <a:cubicBezTo>
                    <a:pt x="105" y="84"/>
                    <a:pt x="108" y="83"/>
                    <a:pt x="110" y="88"/>
                  </a:cubicBezTo>
                  <a:cubicBezTo>
                    <a:pt x="111" y="92"/>
                    <a:pt x="128" y="125"/>
                    <a:pt x="157" y="138"/>
                  </a:cubicBezTo>
                  <a:cubicBezTo>
                    <a:pt x="157" y="141"/>
                    <a:pt x="157" y="141"/>
                    <a:pt x="157" y="141"/>
                  </a:cubicBezTo>
                  <a:cubicBezTo>
                    <a:pt x="145" y="136"/>
                    <a:pt x="124" y="125"/>
                    <a:pt x="108" y="95"/>
                  </a:cubicBezTo>
                  <a:cubicBezTo>
                    <a:pt x="106" y="91"/>
                    <a:pt x="106" y="91"/>
                    <a:pt x="106" y="91"/>
                  </a:cubicBezTo>
                  <a:cubicBezTo>
                    <a:pt x="106" y="91"/>
                    <a:pt x="105" y="87"/>
                    <a:pt x="101" y="88"/>
                  </a:cubicBezTo>
                  <a:cubicBezTo>
                    <a:pt x="97" y="89"/>
                    <a:pt x="32" y="99"/>
                    <a:pt x="13" y="39"/>
                  </a:cubicBezTo>
                  <a:cubicBezTo>
                    <a:pt x="13" y="39"/>
                    <a:pt x="12" y="88"/>
                    <a:pt x="54" y="99"/>
                  </a:cubicBezTo>
                  <a:cubicBezTo>
                    <a:pt x="54" y="99"/>
                    <a:pt x="77" y="104"/>
                    <a:pt x="101" y="95"/>
                  </a:cubicBezTo>
                  <a:cubicBezTo>
                    <a:pt x="101" y="95"/>
                    <a:pt x="122" y="131"/>
                    <a:pt x="157" y="141"/>
                  </a:cubicBezTo>
                  <a:cubicBezTo>
                    <a:pt x="157" y="144"/>
                    <a:pt x="157" y="144"/>
                    <a:pt x="157" y="144"/>
                  </a:cubicBezTo>
                  <a:cubicBezTo>
                    <a:pt x="146" y="142"/>
                    <a:pt x="124" y="132"/>
                    <a:pt x="99" y="102"/>
                  </a:cubicBezTo>
                  <a:cubicBezTo>
                    <a:pt x="99" y="102"/>
                    <a:pt x="53" y="118"/>
                    <a:pt x="23" y="87"/>
                  </a:cubicBezTo>
                  <a:cubicBezTo>
                    <a:pt x="23" y="88"/>
                    <a:pt x="24" y="89"/>
                    <a:pt x="24" y="90"/>
                  </a:cubicBezTo>
                  <a:cubicBezTo>
                    <a:pt x="28" y="98"/>
                    <a:pt x="33" y="105"/>
                    <a:pt x="38" y="113"/>
                  </a:cubicBezTo>
                  <a:cubicBezTo>
                    <a:pt x="51" y="121"/>
                    <a:pt x="70" y="124"/>
                    <a:pt x="96" y="109"/>
                  </a:cubicBezTo>
                  <a:cubicBezTo>
                    <a:pt x="96" y="109"/>
                    <a:pt x="132" y="141"/>
                    <a:pt x="157" y="145"/>
                  </a:cubicBezTo>
                  <a:cubicBezTo>
                    <a:pt x="157" y="193"/>
                    <a:pt x="157" y="193"/>
                    <a:pt x="157" y="193"/>
                  </a:cubicBezTo>
                  <a:cubicBezTo>
                    <a:pt x="156" y="193"/>
                    <a:pt x="156" y="193"/>
                    <a:pt x="156" y="193"/>
                  </a:cubicBezTo>
                  <a:cubicBezTo>
                    <a:pt x="136" y="171"/>
                    <a:pt x="139" y="164"/>
                    <a:pt x="139" y="163"/>
                  </a:cubicBezTo>
                  <a:cubicBezTo>
                    <a:pt x="141" y="161"/>
                    <a:pt x="147" y="160"/>
                    <a:pt x="151" y="160"/>
                  </a:cubicBezTo>
                  <a:cubicBezTo>
                    <a:pt x="154" y="161"/>
                    <a:pt x="155" y="158"/>
                    <a:pt x="156" y="155"/>
                  </a:cubicBezTo>
                  <a:cubicBezTo>
                    <a:pt x="156" y="152"/>
                    <a:pt x="146" y="148"/>
                    <a:pt x="143" y="147"/>
                  </a:cubicBezTo>
                  <a:cubicBezTo>
                    <a:pt x="141" y="147"/>
                    <a:pt x="134" y="147"/>
                    <a:pt x="129" y="158"/>
                  </a:cubicBezTo>
                  <a:cubicBezTo>
                    <a:pt x="124" y="167"/>
                    <a:pt x="129" y="179"/>
                    <a:pt x="143" y="197"/>
                  </a:cubicBezTo>
                  <a:cubicBezTo>
                    <a:pt x="138" y="199"/>
                    <a:pt x="133" y="203"/>
                    <a:pt x="131" y="210"/>
                  </a:cubicBezTo>
                  <a:cubicBezTo>
                    <a:pt x="130" y="217"/>
                    <a:pt x="134" y="224"/>
                    <a:pt x="144" y="232"/>
                  </a:cubicBezTo>
                  <a:cubicBezTo>
                    <a:pt x="140" y="235"/>
                    <a:pt x="137" y="239"/>
                    <a:pt x="136" y="244"/>
                  </a:cubicBezTo>
                  <a:cubicBezTo>
                    <a:pt x="135" y="249"/>
                    <a:pt x="139" y="255"/>
                    <a:pt x="145" y="260"/>
                  </a:cubicBezTo>
                  <a:cubicBezTo>
                    <a:pt x="143" y="263"/>
                    <a:pt x="141" y="266"/>
                    <a:pt x="141" y="271"/>
                  </a:cubicBezTo>
                  <a:cubicBezTo>
                    <a:pt x="140" y="277"/>
                    <a:pt x="144" y="283"/>
                    <a:pt x="152" y="289"/>
                  </a:cubicBezTo>
                  <a:cubicBezTo>
                    <a:pt x="153" y="290"/>
                    <a:pt x="154" y="290"/>
                    <a:pt x="156" y="290"/>
                  </a:cubicBezTo>
                  <a:cubicBezTo>
                    <a:pt x="156" y="290"/>
                    <a:pt x="156" y="290"/>
                    <a:pt x="157" y="290"/>
                  </a:cubicBezTo>
                  <a:cubicBezTo>
                    <a:pt x="157" y="297"/>
                    <a:pt x="157" y="297"/>
                    <a:pt x="157" y="297"/>
                  </a:cubicBezTo>
                  <a:cubicBezTo>
                    <a:pt x="157" y="298"/>
                    <a:pt x="157" y="298"/>
                    <a:pt x="157" y="298"/>
                  </a:cubicBezTo>
                  <a:cubicBezTo>
                    <a:pt x="161" y="314"/>
                    <a:pt x="161" y="314"/>
                    <a:pt x="161" y="314"/>
                  </a:cubicBezTo>
                  <a:cubicBezTo>
                    <a:pt x="161" y="315"/>
                    <a:pt x="162" y="316"/>
                    <a:pt x="163" y="316"/>
                  </a:cubicBezTo>
                  <a:cubicBezTo>
                    <a:pt x="167" y="316"/>
                    <a:pt x="167" y="316"/>
                    <a:pt x="167" y="316"/>
                  </a:cubicBezTo>
                  <a:cubicBezTo>
                    <a:pt x="168" y="316"/>
                    <a:pt x="169" y="315"/>
                    <a:pt x="169" y="314"/>
                  </a:cubicBezTo>
                  <a:cubicBezTo>
                    <a:pt x="174" y="298"/>
                    <a:pt x="174" y="298"/>
                    <a:pt x="174" y="298"/>
                  </a:cubicBezTo>
                  <a:cubicBezTo>
                    <a:pt x="174" y="298"/>
                    <a:pt x="174" y="298"/>
                    <a:pt x="174" y="297"/>
                  </a:cubicBezTo>
                  <a:cubicBezTo>
                    <a:pt x="174" y="290"/>
                    <a:pt x="174" y="290"/>
                    <a:pt x="174" y="290"/>
                  </a:cubicBezTo>
                  <a:cubicBezTo>
                    <a:pt x="174" y="290"/>
                    <a:pt x="175" y="290"/>
                    <a:pt x="175" y="290"/>
                  </a:cubicBezTo>
                  <a:cubicBezTo>
                    <a:pt x="176" y="290"/>
                    <a:pt x="177" y="290"/>
                    <a:pt x="178" y="289"/>
                  </a:cubicBezTo>
                  <a:cubicBezTo>
                    <a:pt x="186" y="283"/>
                    <a:pt x="190" y="277"/>
                    <a:pt x="190" y="271"/>
                  </a:cubicBezTo>
                  <a:cubicBezTo>
                    <a:pt x="190" y="266"/>
                    <a:pt x="188" y="263"/>
                    <a:pt x="185" y="260"/>
                  </a:cubicBezTo>
                  <a:cubicBezTo>
                    <a:pt x="192" y="255"/>
                    <a:pt x="195" y="249"/>
                    <a:pt x="195" y="244"/>
                  </a:cubicBezTo>
                  <a:cubicBezTo>
                    <a:pt x="194" y="239"/>
                    <a:pt x="191" y="235"/>
                    <a:pt x="187" y="232"/>
                  </a:cubicBezTo>
                  <a:cubicBezTo>
                    <a:pt x="197" y="224"/>
                    <a:pt x="201" y="217"/>
                    <a:pt x="199" y="210"/>
                  </a:cubicBezTo>
                  <a:cubicBezTo>
                    <a:pt x="198" y="203"/>
                    <a:pt x="193" y="199"/>
                    <a:pt x="187" y="197"/>
                  </a:cubicBezTo>
                  <a:cubicBezTo>
                    <a:pt x="202" y="179"/>
                    <a:pt x="207" y="167"/>
                    <a:pt x="202" y="158"/>
                  </a:cubicBezTo>
                  <a:cubicBezTo>
                    <a:pt x="196" y="147"/>
                    <a:pt x="189" y="147"/>
                    <a:pt x="188" y="147"/>
                  </a:cubicBezTo>
                  <a:cubicBezTo>
                    <a:pt x="184" y="148"/>
                    <a:pt x="175" y="152"/>
                    <a:pt x="175" y="155"/>
                  </a:cubicBezTo>
                  <a:cubicBezTo>
                    <a:pt x="175" y="158"/>
                    <a:pt x="177" y="161"/>
                    <a:pt x="180" y="160"/>
                  </a:cubicBezTo>
                  <a:cubicBezTo>
                    <a:pt x="183" y="160"/>
                    <a:pt x="190" y="161"/>
                    <a:pt x="191" y="163"/>
                  </a:cubicBezTo>
                  <a:cubicBezTo>
                    <a:pt x="192" y="164"/>
                    <a:pt x="194" y="171"/>
                    <a:pt x="175" y="193"/>
                  </a:cubicBezTo>
                  <a:cubicBezTo>
                    <a:pt x="175" y="193"/>
                    <a:pt x="174" y="193"/>
                    <a:pt x="174" y="193"/>
                  </a:cubicBezTo>
                  <a:cubicBezTo>
                    <a:pt x="174" y="145"/>
                    <a:pt x="174" y="145"/>
                    <a:pt x="174" y="145"/>
                  </a:cubicBezTo>
                  <a:cubicBezTo>
                    <a:pt x="199" y="141"/>
                    <a:pt x="234" y="109"/>
                    <a:pt x="234" y="109"/>
                  </a:cubicBezTo>
                  <a:cubicBezTo>
                    <a:pt x="261" y="124"/>
                    <a:pt x="280" y="121"/>
                    <a:pt x="293" y="113"/>
                  </a:cubicBezTo>
                  <a:cubicBezTo>
                    <a:pt x="298" y="105"/>
                    <a:pt x="302" y="98"/>
                    <a:pt x="306" y="90"/>
                  </a:cubicBezTo>
                  <a:cubicBezTo>
                    <a:pt x="307" y="89"/>
                    <a:pt x="307" y="88"/>
                    <a:pt x="308" y="87"/>
                  </a:cubicBezTo>
                  <a:cubicBezTo>
                    <a:pt x="278" y="118"/>
                    <a:pt x="232" y="102"/>
                    <a:pt x="232" y="102"/>
                  </a:cubicBezTo>
                  <a:close/>
                  <a:moveTo>
                    <a:pt x="157" y="277"/>
                  </a:moveTo>
                  <a:cubicBezTo>
                    <a:pt x="154" y="275"/>
                    <a:pt x="152" y="273"/>
                    <a:pt x="153" y="271"/>
                  </a:cubicBezTo>
                  <a:cubicBezTo>
                    <a:pt x="153" y="269"/>
                    <a:pt x="156" y="267"/>
                    <a:pt x="157" y="266"/>
                  </a:cubicBezTo>
                  <a:lnTo>
                    <a:pt x="157" y="277"/>
                  </a:lnTo>
                  <a:close/>
                  <a:moveTo>
                    <a:pt x="157" y="254"/>
                  </a:moveTo>
                  <a:cubicBezTo>
                    <a:pt x="149" y="249"/>
                    <a:pt x="148" y="246"/>
                    <a:pt x="148" y="245"/>
                  </a:cubicBezTo>
                  <a:cubicBezTo>
                    <a:pt x="148" y="243"/>
                    <a:pt x="153" y="240"/>
                    <a:pt x="157" y="238"/>
                  </a:cubicBezTo>
                  <a:lnTo>
                    <a:pt x="157" y="254"/>
                  </a:lnTo>
                  <a:close/>
                  <a:moveTo>
                    <a:pt x="157" y="227"/>
                  </a:moveTo>
                  <a:cubicBezTo>
                    <a:pt x="143" y="217"/>
                    <a:pt x="143" y="213"/>
                    <a:pt x="143" y="212"/>
                  </a:cubicBezTo>
                  <a:cubicBezTo>
                    <a:pt x="144" y="207"/>
                    <a:pt x="156" y="205"/>
                    <a:pt x="157" y="205"/>
                  </a:cubicBezTo>
                  <a:lnTo>
                    <a:pt x="157" y="227"/>
                  </a:lnTo>
                  <a:close/>
                  <a:moveTo>
                    <a:pt x="174" y="277"/>
                  </a:moveTo>
                  <a:cubicBezTo>
                    <a:pt x="174" y="266"/>
                    <a:pt x="174" y="266"/>
                    <a:pt x="174" y="266"/>
                  </a:cubicBezTo>
                  <a:cubicBezTo>
                    <a:pt x="175" y="267"/>
                    <a:pt x="178" y="269"/>
                    <a:pt x="178" y="271"/>
                  </a:cubicBezTo>
                  <a:cubicBezTo>
                    <a:pt x="178" y="273"/>
                    <a:pt x="177" y="275"/>
                    <a:pt x="174" y="277"/>
                  </a:cubicBezTo>
                  <a:close/>
                  <a:moveTo>
                    <a:pt x="174" y="254"/>
                  </a:moveTo>
                  <a:cubicBezTo>
                    <a:pt x="174" y="238"/>
                    <a:pt x="174" y="238"/>
                    <a:pt x="174" y="238"/>
                  </a:cubicBezTo>
                  <a:cubicBezTo>
                    <a:pt x="178" y="240"/>
                    <a:pt x="183" y="243"/>
                    <a:pt x="183" y="245"/>
                  </a:cubicBezTo>
                  <a:cubicBezTo>
                    <a:pt x="183" y="246"/>
                    <a:pt x="181" y="249"/>
                    <a:pt x="174" y="254"/>
                  </a:cubicBezTo>
                  <a:close/>
                  <a:moveTo>
                    <a:pt x="188" y="212"/>
                  </a:moveTo>
                  <a:cubicBezTo>
                    <a:pt x="188" y="213"/>
                    <a:pt x="188" y="217"/>
                    <a:pt x="174" y="227"/>
                  </a:cubicBezTo>
                  <a:cubicBezTo>
                    <a:pt x="174" y="205"/>
                    <a:pt x="174" y="205"/>
                    <a:pt x="174" y="205"/>
                  </a:cubicBezTo>
                  <a:cubicBezTo>
                    <a:pt x="175" y="205"/>
                    <a:pt x="187" y="207"/>
                    <a:pt x="188" y="212"/>
                  </a:cubicBezTo>
                  <a:close/>
                  <a:moveTo>
                    <a:pt x="188" y="212"/>
                  </a:moveTo>
                  <a:cubicBezTo>
                    <a:pt x="188" y="212"/>
                    <a:pt x="188" y="212"/>
                    <a:pt x="188" y="21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11330" tIns="55665" rIns="111330" bIns="55665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43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43" name="Freeform 23"/>
            <p:cNvSpPr>
              <a:spLocks noEditPoints="1"/>
            </p:cNvSpPr>
            <p:nvPr/>
          </p:nvSpPr>
          <p:spPr bwMode="auto">
            <a:xfrm>
              <a:off x="5352144" y="2080911"/>
              <a:ext cx="110520" cy="39839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42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42" h="15">
                  <a:moveTo>
                    <a:pt x="14" y="0"/>
                  </a:moveTo>
                  <a:cubicBezTo>
                    <a:pt x="14" y="0"/>
                    <a:pt x="13" y="11"/>
                    <a:pt x="0" y="14"/>
                  </a:cubicBezTo>
                  <a:cubicBezTo>
                    <a:pt x="0" y="14"/>
                    <a:pt x="23" y="15"/>
                    <a:pt x="42" y="6"/>
                  </a:cubicBezTo>
                  <a:lnTo>
                    <a:pt x="14" y="0"/>
                  </a:lnTo>
                  <a:close/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11330" tIns="55665" rIns="111330" bIns="55665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43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44" name="Freeform 24"/>
            <p:cNvSpPr>
              <a:spLocks noEditPoints="1"/>
            </p:cNvSpPr>
            <p:nvPr/>
          </p:nvSpPr>
          <p:spPr bwMode="auto">
            <a:xfrm>
              <a:off x="5227487" y="2006374"/>
              <a:ext cx="259594" cy="77107"/>
            </a:xfrm>
            <a:custGeom>
              <a:avLst/>
              <a:gdLst/>
              <a:ahLst/>
              <a:cxnLst>
                <a:cxn ang="0">
                  <a:pos x="50" y="9"/>
                </a:cxn>
                <a:cxn ang="0">
                  <a:pos x="98" y="29"/>
                </a:cxn>
                <a:cxn ang="0">
                  <a:pos x="51" y="0"/>
                </a:cxn>
                <a:cxn ang="0">
                  <a:pos x="0" y="10"/>
                </a:cxn>
                <a:cxn ang="0">
                  <a:pos x="13" y="27"/>
                </a:cxn>
                <a:cxn ang="0">
                  <a:pos x="50" y="9"/>
                </a:cxn>
                <a:cxn ang="0">
                  <a:pos x="50" y="9"/>
                </a:cxn>
                <a:cxn ang="0">
                  <a:pos x="50" y="9"/>
                </a:cxn>
              </a:cxnLst>
              <a:rect l="0" t="0" r="r" b="b"/>
              <a:pathLst>
                <a:path w="98" h="29">
                  <a:moveTo>
                    <a:pt x="50" y="9"/>
                  </a:moveTo>
                  <a:cubicBezTo>
                    <a:pt x="50" y="9"/>
                    <a:pt x="89" y="28"/>
                    <a:pt x="98" y="29"/>
                  </a:cubicBezTo>
                  <a:cubicBezTo>
                    <a:pt x="98" y="29"/>
                    <a:pt x="68" y="16"/>
                    <a:pt x="51" y="0"/>
                  </a:cubicBezTo>
                  <a:cubicBezTo>
                    <a:pt x="51" y="0"/>
                    <a:pt x="26" y="16"/>
                    <a:pt x="0" y="10"/>
                  </a:cubicBezTo>
                  <a:cubicBezTo>
                    <a:pt x="4" y="16"/>
                    <a:pt x="9" y="22"/>
                    <a:pt x="13" y="27"/>
                  </a:cubicBezTo>
                  <a:cubicBezTo>
                    <a:pt x="24" y="28"/>
                    <a:pt x="36" y="24"/>
                    <a:pt x="50" y="9"/>
                  </a:cubicBezTo>
                  <a:close/>
                  <a:moveTo>
                    <a:pt x="50" y="9"/>
                  </a:moveTo>
                  <a:cubicBezTo>
                    <a:pt x="50" y="9"/>
                    <a:pt x="50" y="9"/>
                    <a:pt x="50" y="9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11330" tIns="55665" rIns="111330" bIns="55665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43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45" name="Freeform 25"/>
            <p:cNvSpPr>
              <a:spLocks noEditPoints="1"/>
            </p:cNvSpPr>
            <p:nvPr/>
          </p:nvSpPr>
          <p:spPr bwMode="auto">
            <a:xfrm>
              <a:off x="5272466" y="2043642"/>
              <a:ext cx="195338" cy="77107"/>
            </a:xfrm>
            <a:custGeom>
              <a:avLst/>
              <a:gdLst/>
              <a:ahLst/>
              <a:cxnLst>
                <a:cxn ang="0">
                  <a:pos x="39" y="8"/>
                </a:cxn>
                <a:cxn ang="0">
                  <a:pos x="74" y="16"/>
                </a:cxn>
                <a:cxn ang="0">
                  <a:pos x="35" y="0"/>
                </a:cxn>
                <a:cxn ang="0">
                  <a:pos x="0" y="18"/>
                </a:cxn>
                <a:cxn ang="0">
                  <a:pos x="5" y="23"/>
                </a:cxn>
                <a:cxn ang="0">
                  <a:pos x="39" y="8"/>
                </a:cxn>
                <a:cxn ang="0">
                  <a:pos x="39" y="8"/>
                </a:cxn>
                <a:cxn ang="0">
                  <a:pos x="39" y="8"/>
                </a:cxn>
              </a:cxnLst>
              <a:rect l="0" t="0" r="r" b="b"/>
              <a:pathLst>
                <a:path w="74" h="29">
                  <a:moveTo>
                    <a:pt x="39" y="8"/>
                  </a:moveTo>
                  <a:cubicBezTo>
                    <a:pt x="74" y="16"/>
                    <a:pt x="74" y="16"/>
                    <a:pt x="74" y="16"/>
                  </a:cubicBezTo>
                  <a:cubicBezTo>
                    <a:pt x="74" y="16"/>
                    <a:pt x="59" y="10"/>
                    <a:pt x="35" y="0"/>
                  </a:cubicBezTo>
                  <a:cubicBezTo>
                    <a:pt x="35" y="0"/>
                    <a:pt x="20" y="18"/>
                    <a:pt x="0" y="18"/>
                  </a:cubicBezTo>
                  <a:cubicBezTo>
                    <a:pt x="2" y="19"/>
                    <a:pt x="3" y="21"/>
                    <a:pt x="5" y="23"/>
                  </a:cubicBezTo>
                  <a:cubicBezTo>
                    <a:pt x="18" y="27"/>
                    <a:pt x="35" y="29"/>
                    <a:pt x="39" y="8"/>
                  </a:cubicBezTo>
                  <a:close/>
                  <a:moveTo>
                    <a:pt x="39" y="8"/>
                  </a:moveTo>
                  <a:cubicBezTo>
                    <a:pt x="39" y="8"/>
                    <a:pt x="39" y="8"/>
                    <a:pt x="39" y="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11330" tIns="55665" rIns="111330" bIns="55665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43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46" name="Freeform 26"/>
            <p:cNvSpPr>
              <a:spLocks noEditPoints="1"/>
            </p:cNvSpPr>
            <p:nvPr/>
          </p:nvSpPr>
          <p:spPr bwMode="auto">
            <a:xfrm>
              <a:off x="5624589" y="2080911"/>
              <a:ext cx="110520" cy="39839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0" y="6"/>
                </a:cxn>
                <a:cxn ang="0">
                  <a:pos x="42" y="14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42" h="15">
                  <a:moveTo>
                    <a:pt x="28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19" y="15"/>
                    <a:pt x="42" y="14"/>
                    <a:pt x="42" y="14"/>
                  </a:cubicBezTo>
                  <a:cubicBezTo>
                    <a:pt x="29" y="11"/>
                    <a:pt x="28" y="0"/>
                    <a:pt x="28" y="0"/>
                  </a:cubicBezTo>
                  <a:close/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11330" tIns="55665" rIns="111330" bIns="55665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43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47" name="Freeform 27"/>
            <p:cNvSpPr>
              <a:spLocks noEditPoints="1"/>
            </p:cNvSpPr>
            <p:nvPr/>
          </p:nvSpPr>
          <p:spPr bwMode="auto">
            <a:xfrm>
              <a:off x="5600171" y="2006374"/>
              <a:ext cx="259594" cy="77107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0" y="29"/>
                </a:cxn>
                <a:cxn ang="0">
                  <a:pos x="48" y="9"/>
                </a:cxn>
                <a:cxn ang="0">
                  <a:pos x="85" y="27"/>
                </a:cxn>
                <a:cxn ang="0">
                  <a:pos x="98" y="10"/>
                </a:cxn>
                <a:cxn ang="0">
                  <a:pos x="47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98" h="29">
                  <a:moveTo>
                    <a:pt x="47" y="0"/>
                  </a:moveTo>
                  <a:cubicBezTo>
                    <a:pt x="30" y="16"/>
                    <a:pt x="0" y="29"/>
                    <a:pt x="0" y="29"/>
                  </a:cubicBezTo>
                  <a:cubicBezTo>
                    <a:pt x="9" y="28"/>
                    <a:pt x="48" y="9"/>
                    <a:pt x="48" y="9"/>
                  </a:cubicBezTo>
                  <a:cubicBezTo>
                    <a:pt x="61" y="24"/>
                    <a:pt x="74" y="28"/>
                    <a:pt x="85" y="27"/>
                  </a:cubicBezTo>
                  <a:cubicBezTo>
                    <a:pt x="89" y="22"/>
                    <a:pt x="94" y="16"/>
                    <a:pt x="98" y="10"/>
                  </a:cubicBezTo>
                  <a:cubicBezTo>
                    <a:pt x="72" y="16"/>
                    <a:pt x="47" y="0"/>
                    <a:pt x="47" y="0"/>
                  </a:cubicBezTo>
                  <a:close/>
                  <a:moveTo>
                    <a:pt x="47" y="0"/>
                  </a:move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11330" tIns="55665" rIns="111330" bIns="55665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43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48" name="Freeform 28"/>
            <p:cNvSpPr>
              <a:spLocks noEditPoints="1"/>
            </p:cNvSpPr>
            <p:nvPr/>
          </p:nvSpPr>
          <p:spPr bwMode="auto">
            <a:xfrm>
              <a:off x="5619448" y="2043642"/>
              <a:ext cx="195338" cy="77107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0" y="16"/>
                </a:cxn>
                <a:cxn ang="0">
                  <a:pos x="35" y="8"/>
                </a:cxn>
                <a:cxn ang="0">
                  <a:pos x="69" y="23"/>
                </a:cxn>
                <a:cxn ang="0">
                  <a:pos x="74" y="18"/>
                </a:cxn>
                <a:cxn ang="0">
                  <a:pos x="39" y="0"/>
                </a:cxn>
                <a:cxn ang="0">
                  <a:pos x="39" y="0"/>
                </a:cxn>
                <a:cxn ang="0">
                  <a:pos x="39" y="0"/>
                </a:cxn>
              </a:cxnLst>
              <a:rect l="0" t="0" r="r" b="b"/>
              <a:pathLst>
                <a:path w="74" h="29">
                  <a:moveTo>
                    <a:pt x="39" y="0"/>
                  </a:moveTo>
                  <a:cubicBezTo>
                    <a:pt x="14" y="10"/>
                    <a:pt x="0" y="16"/>
                    <a:pt x="0" y="16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8" y="29"/>
                    <a:pt x="56" y="27"/>
                    <a:pt x="69" y="23"/>
                  </a:cubicBezTo>
                  <a:cubicBezTo>
                    <a:pt x="71" y="21"/>
                    <a:pt x="72" y="19"/>
                    <a:pt x="74" y="18"/>
                  </a:cubicBezTo>
                  <a:cubicBezTo>
                    <a:pt x="54" y="18"/>
                    <a:pt x="39" y="0"/>
                    <a:pt x="39" y="0"/>
                  </a:cubicBezTo>
                  <a:close/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11330" tIns="55665" rIns="111330" bIns="55665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43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718337" y="2238086"/>
            <a:ext cx="916409" cy="757661"/>
            <a:chOff x="7309384" y="1676401"/>
            <a:chExt cx="752687" cy="622300"/>
          </a:xfrm>
          <a:solidFill>
            <a:schemeClr val="bg1"/>
          </a:solidFill>
        </p:grpSpPr>
        <p:sp>
          <p:nvSpPr>
            <p:cNvPr id="5152" name="Freeform 32"/>
            <p:cNvSpPr>
              <a:spLocks noEditPoints="1"/>
            </p:cNvSpPr>
            <p:nvPr/>
          </p:nvSpPr>
          <p:spPr bwMode="auto">
            <a:xfrm>
              <a:off x="7309384" y="1834050"/>
              <a:ext cx="361527" cy="464651"/>
            </a:xfrm>
            <a:custGeom>
              <a:avLst/>
              <a:gdLst/>
              <a:ahLst/>
              <a:cxnLst>
                <a:cxn ang="0">
                  <a:pos x="151" y="136"/>
                </a:cxn>
                <a:cxn ang="0">
                  <a:pos x="97" y="122"/>
                </a:cxn>
                <a:cxn ang="0">
                  <a:pos x="91" y="119"/>
                </a:cxn>
                <a:cxn ang="0">
                  <a:pos x="84" y="113"/>
                </a:cxn>
                <a:cxn ang="0">
                  <a:pos x="75" y="103"/>
                </a:cxn>
                <a:cxn ang="0">
                  <a:pos x="35" y="71"/>
                </a:cxn>
                <a:cxn ang="0">
                  <a:pos x="24" y="80"/>
                </a:cxn>
                <a:cxn ang="0">
                  <a:pos x="47" y="112"/>
                </a:cxn>
                <a:cxn ang="0">
                  <a:pos x="55" y="121"/>
                </a:cxn>
                <a:cxn ang="0">
                  <a:pos x="62" y="129"/>
                </a:cxn>
                <a:cxn ang="0">
                  <a:pos x="46" y="117"/>
                </a:cxn>
                <a:cxn ang="0">
                  <a:pos x="42" y="112"/>
                </a:cxn>
                <a:cxn ang="0">
                  <a:pos x="38" y="105"/>
                </a:cxn>
                <a:cxn ang="0">
                  <a:pos x="33" y="98"/>
                </a:cxn>
                <a:cxn ang="0">
                  <a:pos x="25" y="88"/>
                </a:cxn>
                <a:cxn ang="0">
                  <a:pos x="21" y="83"/>
                </a:cxn>
                <a:cxn ang="0">
                  <a:pos x="28" y="66"/>
                </a:cxn>
                <a:cxn ang="0">
                  <a:pos x="24" y="29"/>
                </a:cxn>
                <a:cxn ang="0">
                  <a:pos x="13" y="1"/>
                </a:cxn>
                <a:cxn ang="0">
                  <a:pos x="8" y="2"/>
                </a:cxn>
                <a:cxn ang="0">
                  <a:pos x="4" y="21"/>
                </a:cxn>
                <a:cxn ang="0">
                  <a:pos x="1" y="74"/>
                </a:cxn>
                <a:cxn ang="0">
                  <a:pos x="38" y="155"/>
                </a:cxn>
                <a:cxn ang="0">
                  <a:pos x="108" y="200"/>
                </a:cxn>
                <a:cxn ang="0">
                  <a:pos x="122" y="223"/>
                </a:cxn>
                <a:cxn ang="0">
                  <a:pos x="122" y="248"/>
                </a:cxn>
                <a:cxn ang="0">
                  <a:pos x="190" y="248"/>
                </a:cxn>
                <a:cxn ang="0">
                  <a:pos x="190" y="225"/>
                </a:cxn>
                <a:cxn ang="0">
                  <a:pos x="191" y="212"/>
                </a:cxn>
                <a:cxn ang="0">
                  <a:pos x="191" y="194"/>
                </a:cxn>
                <a:cxn ang="0">
                  <a:pos x="151" y="136"/>
                </a:cxn>
                <a:cxn ang="0">
                  <a:pos x="151" y="136"/>
                </a:cxn>
                <a:cxn ang="0">
                  <a:pos x="151" y="136"/>
                </a:cxn>
              </a:cxnLst>
              <a:rect l="0" t="0" r="r" b="b"/>
              <a:pathLst>
                <a:path w="193" h="248">
                  <a:moveTo>
                    <a:pt x="151" y="136"/>
                  </a:moveTo>
                  <a:cubicBezTo>
                    <a:pt x="149" y="135"/>
                    <a:pt x="135" y="124"/>
                    <a:pt x="97" y="122"/>
                  </a:cubicBezTo>
                  <a:cubicBezTo>
                    <a:pt x="95" y="121"/>
                    <a:pt x="93" y="120"/>
                    <a:pt x="91" y="119"/>
                  </a:cubicBezTo>
                  <a:cubicBezTo>
                    <a:pt x="88" y="117"/>
                    <a:pt x="86" y="115"/>
                    <a:pt x="84" y="113"/>
                  </a:cubicBezTo>
                  <a:cubicBezTo>
                    <a:pt x="81" y="110"/>
                    <a:pt x="78" y="107"/>
                    <a:pt x="75" y="103"/>
                  </a:cubicBezTo>
                  <a:cubicBezTo>
                    <a:pt x="56" y="77"/>
                    <a:pt x="38" y="72"/>
                    <a:pt x="35" y="71"/>
                  </a:cubicBezTo>
                  <a:cubicBezTo>
                    <a:pt x="32" y="69"/>
                    <a:pt x="18" y="71"/>
                    <a:pt x="24" y="80"/>
                  </a:cubicBezTo>
                  <a:cubicBezTo>
                    <a:pt x="25" y="80"/>
                    <a:pt x="46" y="110"/>
                    <a:pt x="47" y="112"/>
                  </a:cubicBezTo>
                  <a:cubicBezTo>
                    <a:pt x="50" y="116"/>
                    <a:pt x="52" y="118"/>
                    <a:pt x="55" y="121"/>
                  </a:cubicBezTo>
                  <a:cubicBezTo>
                    <a:pt x="57" y="124"/>
                    <a:pt x="60" y="126"/>
                    <a:pt x="62" y="129"/>
                  </a:cubicBezTo>
                  <a:cubicBezTo>
                    <a:pt x="62" y="129"/>
                    <a:pt x="49" y="121"/>
                    <a:pt x="46" y="117"/>
                  </a:cubicBezTo>
                  <a:cubicBezTo>
                    <a:pt x="44" y="116"/>
                    <a:pt x="43" y="113"/>
                    <a:pt x="42" y="112"/>
                  </a:cubicBezTo>
                  <a:cubicBezTo>
                    <a:pt x="41" y="109"/>
                    <a:pt x="40" y="107"/>
                    <a:pt x="38" y="105"/>
                  </a:cubicBezTo>
                  <a:cubicBezTo>
                    <a:pt x="36" y="103"/>
                    <a:pt x="35" y="100"/>
                    <a:pt x="33" y="98"/>
                  </a:cubicBezTo>
                  <a:cubicBezTo>
                    <a:pt x="30" y="95"/>
                    <a:pt x="28" y="91"/>
                    <a:pt x="25" y="88"/>
                  </a:cubicBezTo>
                  <a:cubicBezTo>
                    <a:pt x="24" y="86"/>
                    <a:pt x="22" y="85"/>
                    <a:pt x="21" y="83"/>
                  </a:cubicBezTo>
                  <a:cubicBezTo>
                    <a:pt x="14" y="72"/>
                    <a:pt x="21" y="67"/>
                    <a:pt x="28" y="66"/>
                  </a:cubicBezTo>
                  <a:cubicBezTo>
                    <a:pt x="28" y="65"/>
                    <a:pt x="25" y="34"/>
                    <a:pt x="24" y="29"/>
                  </a:cubicBezTo>
                  <a:cubicBezTo>
                    <a:pt x="23" y="15"/>
                    <a:pt x="21" y="4"/>
                    <a:pt x="13" y="1"/>
                  </a:cubicBezTo>
                  <a:cubicBezTo>
                    <a:pt x="11" y="0"/>
                    <a:pt x="9" y="0"/>
                    <a:pt x="8" y="2"/>
                  </a:cubicBezTo>
                  <a:cubicBezTo>
                    <a:pt x="6" y="4"/>
                    <a:pt x="4" y="15"/>
                    <a:pt x="4" y="21"/>
                  </a:cubicBezTo>
                  <a:cubicBezTo>
                    <a:pt x="4" y="21"/>
                    <a:pt x="0" y="57"/>
                    <a:pt x="1" y="74"/>
                  </a:cubicBezTo>
                  <a:cubicBezTo>
                    <a:pt x="2" y="83"/>
                    <a:pt x="30" y="145"/>
                    <a:pt x="38" y="155"/>
                  </a:cubicBezTo>
                  <a:cubicBezTo>
                    <a:pt x="46" y="164"/>
                    <a:pt x="108" y="200"/>
                    <a:pt x="108" y="200"/>
                  </a:cubicBezTo>
                  <a:cubicBezTo>
                    <a:pt x="111" y="202"/>
                    <a:pt x="122" y="211"/>
                    <a:pt x="122" y="223"/>
                  </a:cubicBezTo>
                  <a:cubicBezTo>
                    <a:pt x="122" y="248"/>
                    <a:pt x="122" y="248"/>
                    <a:pt x="122" y="248"/>
                  </a:cubicBezTo>
                  <a:cubicBezTo>
                    <a:pt x="190" y="248"/>
                    <a:pt x="190" y="248"/>
                    <a:pt x="190" y="248"/>
                  </a:cubicBezTo>
                  <a:cubicBezTo>
                    <a:pt x="190" y="225"/>
                    <a:pt x="190" y="225"/>
                    <a:pt x="190" y="225"/>
                  </a:cubicBezTo>
                  <a:cubicBezTo>
                    <a:pt x="190" y="221"/>
                    <a:pt x="191" y="216"/>
                    <a:pt x="191" y="212"/>
                  </a:cubicBezTo>
                  <a:cubicBezTo>
                    <a:pt x="193" y="207"/>
                    <a:pt x="192" y="198"/>
                    <a:pt x="191" y="194"/>
                  </a:cubicBezTo>
                  <a:cubicBezTo>
                    <a:pt x="183" y="159"/>
                    <a:pt x="154" y="138"/>
                    <a:pt x="151" y="136"/>
                  </a:cubicBezTo>
                  <a:close/>
                  <a:moveTo>
                    <a:pt x="151" y="136"/>
                  </a:moveTo>
                  <a:cubicBezTo>
                    <a:pt x="151" y="136"/>
                    <a:pt x="151" y="136"/>
                    <a:pt x="151" y="136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11330" tIns="55665" rIns="111330" bIns="55665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43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53" name="Freeform 33"/>
            <p:cNvSpPr>
              <a:spLocks noEditPoints="1"/>
            </p:cNvSpPr>
            <p:nvPr/>
          </p:nvSpPr>
          <p:spPr bwMode="auto">
            <a:xfrm>
              <a:off x="7700544" y="1834050"/>
              <a:ext cx="361527" cy="464651"/>
            </a:xfrm>
            <a:custGeom>
              <a:avLst/>
              <a:gdLst/>
              <a:ahLst/>
              <a:cxnLst>
                <a:cxn ang="0">
                  <a:pos x="189" y="21"/>
                </a:cxn>
                <a:cxn ang="0">
                  <a:pos x="186" y="2"/>
                </a:cxn>
                <a:cxn ang="0">
                  <a:pos x="180" y="1"/>
                </a:cxn>
                <a:cxn ang="0">
                  <a:pos x="169" y="29"/>
                </a:cxn>
                <a:cxn ang="0">
                  <a:pos x="165" y="66"/>
                </a:cxn>
                <a:cxn ang="0">
                  <a:pos x="173" y="83"/>
                </a:cxn>
                <a:cxn ang="0">
                  <a:pos x="168" y="88"/>
                </a:cxn>
                <a:cxn ang="0">
                  <a:pos x="161" y="98"/>
                </a:cxn>
                <a:cxn ang="0">
                  <a:pos x="155" y="105"/>
                </a:cxn>
                <a:cxn ang="0">
                  <a:pos x="151" y="112"/>
                </a:cxn>
                <a:cxn ang="0">
                  <a:pos x="148" y="117"/>
                </a:cxn>
                <a:cxn ang="0">
                  <a:pos x="131" y="129"/>
                </a:cxn>
                <a:cxn ang="0">
                  <a:pos x="138" y="121"/>
                </a:cxn>
                <a:cxn ang="0">
                  <a:pos x="146" y="112"/>
                </a:cxn>
                <a:cxn ang="0">
                  <a:pos x="169" y="80"/>
                </a:cxn>
                <a:cxn ang="0">
                  <a:pos x="158" y="71"/>
                </a:cxn>
                <a:cxn ang="0">
                  <a:pos x="118" y="103"/>
                </a:cxn>
                <a:cxn ang="0">
                  <a:pos x="109" y="113"/>
                </a:cxn>
                <a:cxn ang="0">
                  <a:pos x="102" y="119"/>
                </a:cxn>
                <a:cxn ang="0">
                  <a:pos x="96" y="122"/>
                </a:cxn>
                <a:cxn ang="0">
                  <a:pos x="42" y="136"/>
                </a:cxn>
                <a:cxn ang="0">
                  <a:pos x="2" y="194"/>
                </a:cxn>
                <a:cxn ang="0">
                  <a:pos x="2" y="212"/>
                </a:cxn>
                <a:cxn ang="0">
                  <a:pos x="3" y="225"/>
                </a:cxn>
                <a:cxn ang="0">
                  <a:pos x="3" y="248"/>
                </a:cxn>
                <a:cxn ang="0">
                  <a:pos x="71" y="248"/>
                </a:cxn>
                <a:cxn ang="0">
                  <a:pos x="71" y="223"/>
                </a:cxn>
                <a:cxn ang="0">
                  <a:pos x="85" y="200"/>
                </a:cxn>
                <a:cxn ang="0">
                  <a:pos x="156" y="155"/>
                </a:cxn>
                <a:cxn ang="0">
                  <a:pos x="192" y="74"/>
                </a:cxn>
                <a:cxn ang="0">
                  <a:pos x="189" y="21"/>
                </a:cxn>
                <a:cxn ang="0">
                  <a:pos x="189" y="21"/>
                </a:cxn>
                <a:cxn ang="0">
                  <a:pos x="189" y="21"/>
                </a:cxn>
              </a:cxnLst>
              <a:rect l="0" t="0" r="r" b="b"/>
              <a:pathLst>
                <a:path w="193" h="248">
                  <a:moveTo>
                    <a:pt x="189" y="21"/>
                  </a:moveTo>
                  <a:cubicBezTo>
                    <a:pt x="189" y="15"/>
                    <a:pt x="188" y="4"/>
                    <a:pt x="186" y="2"/>
                  </a:cubicBezTo>
                  <a:cubicBezTo>
                    <a:pt x="184" y="0"/>
                    <a:pt x="183" y="0"/>
                    <a:pt x="180" y="1"/>
                  </a:cubicBezTo>
                  <a:cubicBezTo>
                    <a:pt x="172" y="4"/>
                    <a:pt x="170" y="15"/>
                    <a:pt x="169" y="29"/>
                  </a:cubicBezTo>
                  <a:cubicBezTo>
                    <a:pt x="168" y="34"/>
                    <a:pt x="165" y="65"/>
                    <a:pt x="165" y="66"/>
                  </a:cubicBezTo>
                  <a:cubicBezTo>
                    <a:pt x="172" y="67"/>
                    <a:pt x="179" y="72"/>
                    <a:pt x="173" y="83"/>
                  </a:cubicBezTo>
                  <a:cubicBezTo>
                    <a:pt x="171" y="85"/>
                    <a:pt x="170" y="86"/>
                    <a:pt x="168" y="88"/>
                  </a:cubicBezTo>
                  <a:cubicBezTo>
                    <a:pt x="165" y="91"/>
                    <a:pt x="163" y="95"/>
                    <a:pt x="161" y="98"/>
                  </a:cubicBezTo>
                  <a:cubicBezTo>
                    <a:pt x="159" y="100"/>
                    <a:pt x="157" y="103"/>
                    <a:pt x="155" y="105"/>
                  </a:cubicBezTo>
                  <a:cubicBezTo>
                    <a:pt x="154" y="107"/>
                    <a:pt x="152" y="109"/>
                    <a:pt x="151" y="112"/>
                  </a:cubicBezTo>
                  <a:cubicBezTo>
                    <a:pt x="150" y="113"/>
                    <a:pt x="149" y="116"/>
                    <a:pt x="148" y="117"/>
                  </a:cubicBezTo>
                  <a:cubicBezTo>
                    <a:pt x="144" y="121"/>
                    <a:pt x="131" y="129"/>
                    <a:pt x="131" y="129"/>
                  </a:cubicBezTo>
                  <a:cubicBezTo>
                    <a:pt x="133" y="126"/>
                    <a:pt x="136" y="124"/>
                    <a:pt x="138" y="121"/>
                  </a:cubicBezTo>
                  <a:cubicBezTo>
                    <a:pt x="141" y="118"/>
                    <a:pt x="144" y="116"/>
                    <a:pt x="146" y="112"/>
                  </a:cubicBezTo>
                  <a:cubicBezTo>
                    <a:pt x="147" y="110"/>
                    <a:pt x="168" y="80"/>
                    <a:pt x="169" y="80"/>
                  </a:cubicBezTo>
                  <a:cubicBezTo>
                    <a:pt x="175" y="71"/>
                    <a:pt x="162" y="69"/>
                    <a:pt x="158" y="71"/>
                  </a:cubicBezTo>
                  <a:cubicBezTo>
                    <a:pt x="155" y="72"/>
                    <a:pt x="137" y="77"/>
                    <a:pt x="118" y="103"/>
                  </a:cubicBezTo>
                  <a:cubicBezTo>
                    <a:pt x="115" y="107"/>
                    <a:pt x="112" y="110"/>
                    <a:pt x="109" y="113"/>
                  </a:cubicBezTo>
                  <a:cubicBezTo>
                    <a:pt x="107" y="115"/>
                    <a:pt x="105" y="117"/>
                    <a:pt x="102" y="119"/>
                  </a:cubicBezTo>
                  <a:cubicBezTo>
                    <a:pt x="100" y="120"/>
                    <a:pt x="98" y="121"/>
                    <a:pt x="96" y="122"/>
                  </a:cubicBezTo>
                  <a:cubicBezTo>
                    <a:pt x="58" y="124"/>
                    <a:pt x="44" y="135"/>
                    <a:pt x="42" y="136"/>
                  </a:cubicBezTo>
                  <a:cubicBezTo>
                    <a:pt x="39" y="138"/>
                    <a:pt x="10" y="159"/>
                    <a:pt x="2" y="194"/>
                  </a:cubicBezTo>
                  <a:cubicBezTo>
                    <a:pt x="1" y="198"/>
                    <a:pt x="0" y="207"/>
                    <a:pt x="2" y="212"/>
                  </a:cubicBezTo>
                  <a:cubicBezTo>
                    <a:pt x="2" y="216"/>
                    <a:pt x="3" y="221"/>
                    <a:pt x="3" y="225"/>
                  </a:cubicBezTo>
                  <a:cubicBezTo>
                    <a:pt x="3" y="248"/>
                    <a:pt x="3" y="248"/>
                    <a:pt x="3" y="248"/>
                  </a:cubicBezTo>
                  <a:cubicBezTo>
                    <a:pt x="71" y="248"/>
                    <a:pt x="71" y="248"/>
                    <a:pt x="71" y="248"/>
                  </a:cubicBezTo>
                  <a:cubicBezTo>
                    <a:pt x="71" y="223"/>
                    <a:pt x="71" y="223"/>
                    <a:pt x="71" y="223"/>
                  </a:cubicBezTo>
                  <a:cubicBezTo>
                    <a:pt x="71" y="211"/>
                    <a:pt x="83" y="202"/>
                    <a:pt x="85" y="200"/>
                  </a:cubicBezTo>
                  <a:cubicBezTo>
                    <a:pt x="85" y="200"/>
                    <a:pt x="148" y="164"/>
                    <a:pt x="156" y="155"/>
                  </a:cubicBezTo>
                  <a:cubicBezTo>
                    <a:pt x="164" y="145"/>
                    <a:pt x="192" y="83"/>
                    <a:pt x="192" y="74"/>
                  </a:cubicBezTo>
                  <a:cubicBezTo>
                    <a:pt x="193" y="57"/>
                    <a:pt x="189" y="21"/>
                    <a:pt x="189" y="21"/>
                  </a:cubicBezTo>
                  <a:close/>
                  <a:moveTo>
                    <a:pt x="189" y="21"/>
                  </a:moveTo>
                  <a:cubicBezTo>
                    <a:pt x="189" y="21"/>
                    <a:pt x="189" y="21"/>
                    <a:pt x="189" y="2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11330" tIns="55665" rIns="111330" bIns="55665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43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54" name="Freeform 34"/>
            <p:cNvSpPr>
              <a:spLocks noEditPoints="1"/>
            </p:cNvSpPr>
            <p:nvPr/>
          </p:nvSpPr>
          <p:spPr bwMode="auto">
            <a:xfrm>
              <a:off x="7457551" y="1676401"/>
              <a:ext cx="456354" cy="403013"/>
            </a:xfrm>
            <a:custGeom>
              <a:avLst/>
              <a:gdLst/>
              <a:ahLst/>
              <a:cxnLst>
                <a:cxn ang="0">
                  <a:pos x="163" y="185"/>
                </a:cxn>
                <a:cxn ang="0">
                  <a:pos x="240" y="84"/>
                </a:cxn>
                <a:cxn ang="0">
                  <a:pos x="229" y="26"/>
                </a:cxn>
                <a:cxn ang="0">
                  <a:pos x="176" y="0"/>
                </a:cxn>
                <a:cxn ang="0">
                  <a:pos x="170" y="0"/>
                </a:cxn>
                <a:cxn ang="0">
                  <a:pos x="122" y="17"/>
                </a:cxn>
                <a:cxn ang="0">
                  <a:pos x="74" y="0"/>
                </a:cxn>
                <a:cxn ang="0">
                  <a:pos x="68" y="0"/>
                </a:cxn>
                <a:cxn ang="0">
                  <a:pos x="15" y="26"/>
                </a:cxn>
                <a:cxn ang="0">
                  <a:pos x="4" y="84"/>
                </a:cxn>
                <a:cxn ang="0">
                  <a:pos x="81" y="185"/>
                </a:cxn>
                <a:cxn ang="0">
                  <a:pos x="102" y="206"/>
                </a:cxn>
                <a:cxn ang="0">
                  <a:pos x="122" y="215"/>
                </a:cxn>
                <a:cxn ang="0">
                  <a:pos x="142" y="206"/>
                </a:cxn>
                <a:cxn ang="0">
                  <a:pos x="163" y="185"/>
                </a:cxn>
                <a:cxn ang="0">
                  <a:pos x="81" y="40"/>
                </a:cxn>
                <a:cxn ang="0">
                  <a:pos x="44" y="73"/>
                </a:cxn>
                <a:cxn ang="0">
                  <a:pos x="34" y="83"/>
                </a:cxn>
                <a:cxn ang="0">
                  <a:pos x="24" y="73"/>
                </a:cxn>
                <a:cxn ang="0">
                  <a:pos x="81" y="20"/>
                </a:cxn>
                <a:cxn ang="0">
                  <a:pos x="91" y="30"/>
                </a:cxn>
                <a:cxn ang="0">
                  <a:pos x="81" y="40"/>
                </a:cxn>
                <a:cxn ang="0">
                  <a:pos x="81" y="40"/>
                </a:cxn>
                <a:cxn ang="0">
                  <a:pos x="81" y="40"/>
                </a:cxn>
              </a:cxnLst>
              <a:rect l="0" t="0" r="r" b="b"/>
              <a:pathLst>
                <a:path w="244" h="215">
                  <a:moveTo>
                    <a:pt x="163" y="185"/>
                  </a:moveTo>
                  <a:cubicBezTo>
                    <a:pt x="195" y="155"/>
                    <a:pt x="235" y="118"/>
                    <a:pt x="240" y="84"/>
                  </a:cubicBezTo>
                  <a:cubicBezTo>
                    <a:pt x="244" y="61"/>
                    <a:pt x="240" y="41"/>
                    <a:pt x="229" y="26"/>
                  </a:cubicBezTo>
                  <a:cubicBezTo>
                    <a:pt x="218" y="11"/>
                    <a:pt x="201" y="3"/>
                    <a:pt x="176" y="0"/>
                  </a:cubicBezTo>
                  <a:cubicBezTo>
                    <a:pt x="174" y="0"/>
                    <a:pt x="172" y="0"/>
                    <a:pt x="170" y="0"/>
                  </a:cubicBezTo>
                  <a:cubicBezTo>
                    <a:pt x="153" y="0"/>
                    <a:pt x="135" y="6"/>
                    <a:pt x="122" y="17"/>
                  </a:cubicBezTo>
                  <a:cubicBezTo>
                    <a:pt x="109" y="6"/>
                    <a:pt x="92" y="0"/>
                    <a:pt x="74" y="0"/>
                  </a:cubicBezTo>
                  <a:cubicBezTo>
                    <a:pt x="72" y="0"/>
                    <a:pt x="70" y="0"/>
                    <a:pt x="68" y="0"/>
                  </a:cubicBezTo>
                  <a:cubicBezTo>
                    <a:pt x="44" y="3"/>
                    <a:pt x="26" y="11"/>
                    <a:pt x="15" y="26"/>
                  </a:cubicBezTo>
                  <a:cubicBezTo>
                    <a:pt x="4" y="41"/>
                    <a:pt x="0" y="61"/>
                    <a:pt x="4" y="84"/>
                  </a:cubicBezTo>
                  <a:cubicBezTo>
                    <a:pt x="9" y="118"/>
                    <a:pt x="49" y="155"/>
                    <a:pt x="81" y="185"/>
                  </a:cubicBezTo>
                  <a:cubicBezTo>
                    <a:pt x="81" y="185"/>
                    <a:pt x="97" y="201"/>
                    <a:pt x="102" y="206"/>
                  </a:cubicBezTo>
                  <a:cubicBezTo>
                    <a:pt x="106" y="209"/>
                    <a:pt x="114" y="215"/>
                    <a:pt x="122" y="215"/>
                  </a:cubicBezTo>
                  <a:cubicBezTo>
                    <a:pt x="131" y="215"/>
                    <a:pt x="138" y="209"/>
                    <a:pt x="142" y="206"/>
                  </a:cubicBezTo>
                  <a:cubicBezTo>
                    <a:pt x="147" y="201"/>
                    <a:pt x="163" y="185"/>
                    <a:pt x="163" y="185"/>
                  </a:cubicBezTo>
                  <a:close/>
                  <a:moveTo>
                    <a:pt x="81" y="40"/>
                  </a:moveTo>
                  <a:cubicBezTo>
                    <a:pt x="61" y="40"/>
                    <a:pt x="44" y="55"/>
                    <a:pt x="44" y="73"/>
                  </a:cubicBezTo>
                  <a:cubicBezTo>
                    <a:pt x="44" y="78"/>
                    <a:pt x="40" y="83"/>
                    <a:pt x="34" y="83"/>
                  </a:cubicBezTo>
                  <a:cubicBezTo>
                    <a:pt x="29" y="83"/>
                    <a:pt x="24" y="78"/>
                    <a:pt x="24" y="73"/>
                  </a:cubicBezTo>
                  <a:cubicBezTo>
                    <a:pt x="24" y="44"/>
                    <a:pt x="50" y="20"/>
                    <a:pt x="81" y="20"/>
                  </a:cubicBezTo>
                  <a:cubicBezTo>
                    <a:pt x="87" y="20"/>
                    <a:pt x="91" y="24"/>
                    <a:pt x="91" y="30"/>
                  </a:cubicBezTo>
                  <a:cubicBezTo>
                    <a:pt x="91" y="35"/>
                    <a:pt x="87" y="40"/>
                    <a:pt x="81" y="40"/>
                  </a:cubicBezTo>
                  <a:close/>
                  <a:moveTo>
                    <a:pt x="81" y="40"/>
                  </a:moveTo>
                  <a:cubicBezTo>
                    <a:pt x="81" y="40"/>
                    <a:pt x="81" y="40"/>
                    <a:pt x="81" y="4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11330" tIns="55665" rIns="111330" bIns="55665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43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705610" y="3328035"/>
            <a:ext cx="2071370" cy="1938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eaLnBrk="1" latinLnBrk="0" hangingPunct="1"/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소비자 </a:t>
            </a:r>
            <a:r>
              <a:rPr lang="ko-KR" altLang="en-US" sz="900" dirty="0" err="1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오피니언이</a:t>
            </a:r>
            <a:r>
              <a:rPr lang="ko-KR" altLang="en-US" sz="900" dirty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 영화흥행에 미치는 영향에 관한 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연구</a:t>
            </a:r>
            <a:endParaRPr lang="en-US" altLang="ko-KR" sz="900" dirty="0" smtClean="0">
              <a:solidFill>
                <a:schemeClr val="bg1"/>
              </a:solidFill>
              <a:latin typeface="a시네마L" pitchFamily="18" charset="-127"/>
              <a:ea typeface="a시네마L" pitchFamily="18" charset="-127"/>
            </a:endParaRPr>
          </a:p>
          <a:p>
            <a:pPr algn="l" eaLnBrk="1" latinLnBrk="0" hangingPunct="1"/>
            <a:r>
              <a:rPr lang="en-US" altLang="ko-KR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- </a:t>
            </a:r>
            <a:r>
              <a:rPr lang="ko-KR" altLang="en-US" sz="900" dirty="0" err="1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오피니언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 </a:t>
            </a:r>
            <a:r>
              <a:rPr lang="ko-KR" altLang="en-US" sz="900" dirty="0" err="1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마이닝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 응용을 중심으로</a:t>
            </a:r>
          </a:p>
          <a:p>
            <a:pPr algn="l" eaLnBrk="1" latinLnBrk="0" hangingPunct="1"/>
            <a:endParaRPr lang="ko-KR" altLang="en-US" sz="900" dirty="0" smtClean="0">
              <a:solidFill>
                <a:schemeClr val="bg1"/>
              </a:solidFill>
              <a:latin typeface="a시네마L" pitchFamily="18" charset="-127"/>
              <a:ea typeface="a시네마L" pitchFamily="18" charset="-127"/>
              <a:sym typeface="+mn-ea"/>
            </a:endParaRPr>
          </a:p>
          <a:p>
            <a:pPr algn="l" eaLnBrk="1" latinLnBrk="0" hangingPunct="1"/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조사 대상 분류</a:t>
            </a:r>
            <a:endParaRPr lang="ko-KR" altLang="en-US" sz="900" dirty="0">
              <a:solidFill>
                <a:schemeClr val="bg1"/>
              </a:solidFill>
              <a:latin typeface="a시네마L" pitchFamily="18" charset="-127"/>
              <a:ea typeface="a시네마L" pitchFamily="18" charset="-127"/>
            </a:endParaRPr>
          </a:p>
          <a:p>
            <a:pPr algn="l" eaLnBrk="1" latinLnBrk="0" hangingPunct="1"/>
            <a:r>
              <a:rPr lang="en-US" altLang="ko-KR" sz="900" dirty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2012</a:t>
            </a:r>
            <a:r>
              <a:rPr lang="ko-KR" altLang="en-US" sz="900" dirty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년 </a:t>
            </a:r>
            <a:r>
              <a:rPr lang="en-US" altLang="ko-KR" sz="900" dirty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1</a:t>
            </a:r>
            <a:r>
              <a:rPr lang="ko-KR" altLang="en-US" sz="900" dirty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월부터 </a:t>
            </a:r>
            <a:r>
              <a:rPr lang="en-US" altLang="ko-KR" sz="900" dirty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2014</a:t>
            </a:r>
            <a:r>
              <a:rPr lang="ko-KR" altLang="en-US" sz="900" dirty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년 </a:t>
            </a:r>
            <a:r>
              <a:rPr lang="en-US" altLang="ko-KR" sz="900" dirty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12</a:t>
            </a:r>
            <a:r>
              <a:rPr lang="ko-KR" altLang="en-US" sz="900" dirty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월까지 개봉한 모든 영화가운데 매출액이 </a:t>
            </a:r>
            <a:r>
              <a:rPr lang="en-US" altLang="ko-KR" sz="900" dirty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30,000,000</a:t>
            </a:r>
            <a:r>
              <a:rPr lang="ko-KR" altLang="en-US" sz="900" dirty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원 이상</a:t>
            </a:r>
            <a:r>
              <a:rPr lang="en-US" altLang="ko-KR" sz="900" dirty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, </a:t>
            </a:r>
            <a:r>
              <a:rPr lang="ko-KR" altLang="en-US" sz="900" dirty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전국 스크린 수 </a:t>
            </a:r>
            <a:r>
              <a:rPr lang="en-US" altLang="ko-KR" sz="900" dirty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60</a:t>
            </a:r>
            <a:r>
              <a:rPr lang="ko-KR" altLang="en-US" sz="900" dirty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개 이상</a:t>
            </a:r>
            <a:r>
              <a:rPr lang="en-US" altLang="ko-KR" sz="900" dirty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, </a:t>
            </a:r>
            <a:r>
              <a:rPr lang="ko-KR" altLang="en-US" sz="900" dirty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관객수 </a:t>
            </a:r>
            <a:r>
              <a:rPr lang="en-US" altLang="ko-KR" sz="900" dirty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5,000</a:t>
            </a:r>
            <a:r>
              <a:rPr lang="ko-KR" altLang="en-US" sz="900" dirty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명 이상의 영화를 대상으로 한다</a:t>
            </a:r>
            <a:r>
              <a:rPr lang="en-US" altLang="ko-KR" sz="900" dirty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. </a:t>
            </a:r>
            <a:endParaRPr lang="ko-KR" altLang="en-US" sz="900" dirty="0">
              <a:solidFill>
                <a:schemeClr val="bg1"/>
              </a:solidFill>
              <a:latin typeface="a시네마L" pitchFamily="18" charset="-127"/>
              <a:ea typeface="a시네마L" pitchFamily="18" charset="-127"/>
            </a:endParaRPr>
          </a:p>
          <a:p>
            <a:pPr algn="l" eaLnBrk="1" latinLnBrk="0" hangingPunct="1"/>
            <a:r>
              <a:rPr lang="ko-KR" altLang="en-US" sz="900" dirty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→ 영화진흥위원회 </a:t>
            </a:r>
            <a:r>
              <a:rPr lang="ko-KR" altLang="en-US" sz="900" u="sng" dirty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통합전산망</a:t>
            </a:r>
            <a:r>
              <a:rPr lang="en-US" altLang="ko-KR" sz="900" u="sng" dirty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(</a:t>
            </a:r>
            <a:r>
              <a:rPr lang="en-US" altLang="ko-KR" sz="900" u="sng" dirty="0" err="1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KOBIS,www.kobis.or.kr</a:t>
            </a:r>
            <a:r>
              <a:rPr lang="en-US" altLang="ko-KR" sz="900" u="sng" dirty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)</a:t>
            </a:r>
            <a:r>
              <a:rPr lang="ko-KR" altLang="en-US" sz="900" dirty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에서 수집한 영화의 수는 총 </a:t>
            </a:r>
            <a:r>
              <a:rPr lang="en-US" altLang="ko-KR" sz="900" dirty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537</a:t>
            </a:r>
            <a:r>
              <a:rPr lang="ko-KR" altLang="en-US" sz="900" dirty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편</a:t>
            </a:r>
            <a:endParaRPr lang="ko-KR" altLang="en-US" sz="900" dirty="0">
              <a:solidFill>
                <a:schemeClr val="bg1"/>
              </a:solidFill>
              <a:latin typeface="a시네마L" pitchFamily="18" charset="-127"/>
              <a:ea typeface="a시네마L" pitchFamily="18" charset="-127"/>
            </a:endParaRPr>
          </a:p>
          <a:p>
            <a:pPr algn="l" eaLnBrk="1" latinLnBrk="0" hangingPunct="1"/>
            <a:endParaRPr lang="ko-KR" altLang="en-US" sz="900" dirty="0">
              <a:solidFill>
                <a:schemeClr val="bg1"/>
              </a:solidFill>
              <a:latin typeface="a시네마L" pitchFamily="18" charset="-127"/>
              <a:ea typeface="a시네마L" pitchFamily="18" charset="-127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191625" y="3328035"/>
            <a:ext cx="1908175" cy="35083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소비자 </a:t>
            </a:r>
            <a:r>
              <a:rPr lang="ko-KR" altLang="en-US" sz="900" dirty="0" err="1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오피니언이</a:t>
            </a:r>
            <a:r>
              <a:rPr lang="ko-KR" altLang="en-US" sz="900" dirty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 영화흥행에 미치는 영향에 관한 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연구</a:t>
            </a:r>
            <a:endParaRPr lang="en-US" altLang="ko-KR" sz="900" dirty="0" smtClean="0">
              <a:solidFill>
                <a:schemeClr val="bg1"/>
              </a:solidFill>
              <a:latin typeface="a시네마L" pitchFamily="18" charset="-127"/>
              <a:ea typeface="a시네마L" pitchFamily="18" charset="-127"/>
            </a:endParaRPr>
          </a:p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- </a:t>
            </a:r>
            <a:r>
              <a:rPr lang="ko-KR" altLang="en-US" sz="900" dirty="0" err="1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오피니언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 </a:t>
            </a:r>
            <a:r>
              <a:rPr lang="ko-KR" altLang="en-US" sz="900" dirty="0" err="1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마이닝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 응용을 중심으로</a:t>
            </a: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분석 결과</a:t>
            </a:r>
          </a:p>
          <a:p>
            <a:pPr marL="0" indent="0" algn="l" latinLnBrk="1">
              <a:buSzPct val="80000"/>
              <a:buFont typeface="Wingdings" panose="05000000000000000000" pitchFamily="2" charset="2"/>
              <a:buNone/>
            </a:pP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양</a:t>
            </a:r>
            <a:r>
              <a:rPr lang="en-US" altLang="ko-KR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(+):</a:t>
            </a:r>
          </a:p>
          <a:p>
            <a:pPr marL="0" indent="0" algn="l" latinLnBrk="1">
              <a:buSzPct val="80000"/>
              <a:buFont typeface="Wingdings" panose="05000000000000000000" pitchFamily="2" charset="2"/>
              <a:buNone/>
            </a:pPr>
            <a:r>
              <a:rPr lang="en-US" altLang="ko-KR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1.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개봉 후 평점</a:t>
            </a:r>
            <a:endParaRPr lang="en-US" altLang="ko-KR" sz="900" b="0" dirty="0" smtClean="0">
              <a:solidFill>
                <a:schemeClr val="bg1"/>
              </a:solidFill>
              <a:latin typeface="a시네마L" pitchFamily="18" charset="-127"/>
              <a:ea typeface="a시네마L" pitchFamily="18" charset="-127"/>
            </a:endParaRPr>
          </a:p>
          <a:p>
            <a:pPr marL="0" indent="0" algn="l" latinLnBrk="1">
              <a:buSzPct val="80000"/>
              <a:buFont typeface="Wingdings" panose="05000000000000000000" pitchFamily="2" charset="2"/>
              <a:buNone/>
            </a:pPr>
            <a:r>
              <a:rPr lang="en-US" altLang="ko-KR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2.A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급 배급사 </a:t>
            </a:r>
            <a:r>
              <a:rPr lang="en-US" altLang="ko-KR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&amp; 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스크린 수</a:t>
            </a:r>
            <a:endParaRPr lang="en-US" altLang="ko-KR" sz="900" b="0" dirty="0" smtClean="0">
              <a:solidFill>
                <a:schemeClr val="bg1"/>
              </a:solidFill>
              <a:latin typeface="a시네마L" pitchFamily="18" charset="-127"/>
              <a:ea typeface="a시네마L" pitchFamily="18" charset="-127"/>
            </a:endParaRPr>
          </a:p>
          <a:p>
            <a:pPr marL="0" indent="0" algn="l" latinLnBrk="1">
              <a:buSzPct val="80000"/>
              <a:buFont typeface="Wingdings" panose="05000000000000000000" pitchFamily="2" charset="2"/>
              <a:buNone/>
            </a:pPr>
            <a:r>
              <a:rPr lang="en-US" altLang="ko-KR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3.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개봉 전</a:t>
            </a:r>
            <a:r>
              <a:rPr lang="en-US" altLang="ko-KR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/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후 온라인 </a:t>
            </a:r>
            <a:r>
              <a:rPr lang="ko-KR" altLang="en-US" sz="900" dirty="0" err="1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댓글의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 규모</a:t>
            </a:r>
            <a:endParaRPr lang="en-US" altLang="ko-KR" sz="900" b="0" dirty="0" smtClean="0">
              <a:solidFill>
                <a:schemeClr val="bg1"/>
              </a:solidFill>
              <a:latin typeface="a시네마L" pitchFamily="18" charset="-127"/>
              <a:ea typeface="a시네마L" pitchFamily="18" charset="-127"/>
            </a:endParaRPr>
          </a:p>
          <a:p>
            <a:pPr marL="0" indent="0" algn="l" latinLnBrk="1">
              <a:buSzPct val="80000"/>
              <a:buFont typeface="Wingdings" panose="05000000000000000000" pitchFamily="2" charset="2"/>
              <a:buNone/>
            </a:pPr>
            <a:r>
              <a:rPr lang="en-US" altLang="ko-KR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4.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국내제작</a:t>
            </a:r>
            <a:endParaRPr lang="en-US" altLang="ko-KR" sz="900" b="0" dirty="0" smtClean="0">
              <a:solidFill>
                <a:schemeClr val="bg1"/>
              </a:solidFill>
              <a:latin typeface="a시네마L" pitchFamily="18" charset="-127"/>
              <a:ea typeface="a시네마L" pitchFamily="18" charset="-127"/>
            </a:endParaRPr>
          </a:p>
          <a:p>
            <a:pPr marL="0" indent="0" algn="l" latinLnBrk="1">
              <a:buSzPct val="80000"/>
              <a:buFont typeface="Wingdings" panose="05000000000000000000" pitchFamily="2" charset="2"/>
              <a:buNone/>
            </a:pPr>
            <a:r>
              <a:rPr lang="en-US" altLang="ko-KR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5.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전체관람가</a:t>
            </a:r>
            <a:endParaRPr lang="en-US" altLang="ko-KR" sz="900" b="0" dirty="0" smtClean="0">
              <a:solidFill>
                <a:schemeClr val="bg1"/>
              </a:solidFill>
              <a:latin typeface="a시네마L" pitchFamily="18" charset="-127"/>
              <a:ea typeface="a시네마L" pitchFamily="18" charset="-127"/>
            </a:endParaRPr>
          </a:p>
          <a:p>
            <a:pPr marL="0" indent="0" algn="l" latinLnBrk="1">
              <a:buSzPct val="80000"/>
              <a:buFont typeface="Wingdings" panose="05000000000000000000" pitchFamily="2" charset="2"/>
              <a:buNone/>
            </a:pPr>
            <a:r>
              <a:rPr lang="en-US" altLang="ko-KR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6.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개봉시기가 성수기</a:t>
            </a:r>
            <a:endParaRPr lang="en-US" altLang="ko-KR" sz="900" b="0" dirty="0" smtClean="0">
              <a:solidFill>
                <a:schemeClr val="bg1"/>
              </a:solidFill>
              <a:latin typeface="a시네마L" pitchFamily="18" charset="-127"/>
              <a:ea typeface="a시네마L" pitchFamily="18" charset="-127"/>
            </a:endParaRPr>
          </a:p>
          <a:p>
            <a:pPr marL="0" indent="0" algn="l" latinLnBrk="1">
              <a:buSzPct val="80000"/>
              <a:buFont typeface="Wingdings" panose="05000000000000000000" pitchFamily="2" charset="2"/>
              <a:buNone/>
            </a:pPr>
            <a:r>
              <a:rPr lang="en-US" altLang="ko-KR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7.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주연배우가 </a:t>
            </a:r>
            <a:r>
              <a:rPr lang="en-US" altLang="ko-KR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5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년간 출연한 영화 수</a:t>
            </a:r>
          </a:p>
          <a:p>
            <a:pPr marL="0" indent="0" algn="l" latinLnBrk="1">
              <a:buSzPct val="80000"/>
              <a:buFont typeface="Wingdings" panose="05000000000000000000" pitchFamily="2" charset="2"/>
              <a:buNone/>
            </a:pPr>
            <a:endParaRPr lang="ko-KR" altLang="en-US" sz="900" dirty="0" smtClean="0">
              <a:solidFill>
                <a:schemeClr val="bg1"/>
              </a:solidFill>
              <a:latin typeface="a시네마L" pitchFamily="18" charset="-127"/>
              <a:ea typeface="a시네마L" pitchFamily="18" charset="-127"/>
              <a:sym typeface="+mn-ea"/>
            </a:endParaRPr>
          </a:p>
          <a:p>
            <a:pPr marL="0" indent="0" algn="l" latinLnBrk="1">
              <a:buSzPct val="80000"/>
              <a:buFont typeface="Wingdings" panose="05000000000000000000" pitchFamily="2" charset="2"/>
              <a:buNone/>
            </a:pP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음</a:t>
            </a:r>
            <a:r>
              <a:rPr lang="en-US" altLang="ko-KR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(-):</a:t>
            </a:r>
            <a:endParaRPr lang="ko-KR" altLang="en-US" sz="900" b="0" dirty="0" smtClean="0">
              <a:solidFill>
                <a:schemeClr val="bg1"/>
              </a:solidFill>
              <a:latin typeface="a시네마L" pitchFamily="18" charset="-127"/>
              <a:ea typeface="a시네마L" pitchFamily="18" charset="-127"/>
            </a:endParaRPr>
          </a:p>
          <a:p>
            <a:pPr marL="0" indent="0" algn="l" latinLnBrk="1">
              <a:buSzPct val="80000"/>
              <a:buFont typeface="Wingdings" panose="05000000000000000000" pitchFamily="2" charset="2"/>
              <a:buNone/>
            </a:pPr>
            <a:r>
              <a:rPr lang="en-US" altLang="ko-KR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1.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소년관람불가</a:t>
            </a:r>
          </a:p>
          <a:p>
            <a:pPr marL="0" indent="0" algn="l" latinLnBrk="1">
              <a:buSzPct val="80000"/>
              <a:buFont typeface="Wingdings" panose="05000000000000000000" pitchFamily="2" charset="2"/>
              <a:buNone/>
            </a:pPr>
            <a:endParaRPr lang="ko-KR" altLang="en-US" sz="900" dirty="0" smtClean="0">
              <a:solidFill>
                <a:schemeClr val="bg1"/>
              </a:solidFill>
              <a:latin typeface="a시네마L" pitchFamily="18" charset="-127"/>
              <a:ea typeface="a시네마L" pitchFamily="18" charset="-127"/>
              <a:sym typeface="+mn-ea"/>
            </a:endParaRPr>
          </a:p>
          <a:p>
            <a:pPr marL="0" indent="0" algn="l" latinLnBrk="1">
              <a:buSzPct val="80000"/>
              <a:buFont typeface="Wingdings" panose="05000000000000000000" pitchFamily="2" charset="2"/>
              <a:buNone/>
            </a:pP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관계 없음</a:t>
            </a:r>
            <a:r>
              <a:rPr lang="en-US" altLang="ko-KR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:</a:t>
            </a:r>
            <a:endParaRPr lang="ko-KR" altLang="en-US" sz="900" b="0" dirty="0" smtClean="0">
              <a:solidFill>
                <a:schemeClr val="bg1"/>
              </a:solidFill>
              <a:latin typeface="a시네마L" pitchFamily="18" charset="-127"/>
              <a:ea typeface="a시네마L" pitchFamily="18" charset="-127"/>
            </a:endParaRPr>
          </a:p>
          <a:p>
            <a:pPr marL="0" indent="0" algn="l" latinLnBrk="1">
              <a:buSzPct val="80000"/>
              <a:buFont typeface="Wingdings" panose="05000000000000000000" pitchFamily="2" charset="2"/>
              <a:buNone/>
            </a:pPr>
            <a:r>
              <a:rPr lang="en-US" altLang="ko-KR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1.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개봉 전 평점</a:t>
            </a:r>
            <a:endParaRPr lang="en-US" altLang="ko-KR" sz="900" b="0" dirty="0" smtClean="0">
              <a:solidFill>
                <a:schemeClr val="bg1"/>
              </a:solidFill>
              <a:latin typeface="a시네마L" pitchFamily="18" charset="-127"/>
              <a:ea typeface="a시네마L" pitchFamily="18" charset="-127"/>
              <a:sym typeface="+mn-ea"/>
            </a:endParaRPr>
          </a:p>
          <a:p>
            <a:pPr marL="0" indent="0" algn="l" latinLnBrk="1">
              <a:buSzPct val="80000"/>
              <a:buFont typeface="Wingdings" panose="05000000000000000000" pitchFamily="2" charset="2"/>
              <a:buNone/>
            </a:pPr>
            <a:r>
              <a:rPr lang="en-US" altLang="ko-KR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2.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장르</a:t>
            </a:r>
            <a:endParaRPr lang="en-US" altLang="ko-KR" sz="900" b="0" dirty="0" smtClean="0">
              <a:solidFill>
                <a:schemeClr val="bg1"/>
              </a:solidFill>
              <a:latin typeface="a시네마L" pitchFamily="18" charset="-127"/>
              <a:ea typeface="a시네마L" pitchFamily="18" charset="-127"/>
              <a:sym typeface="+mn-ea"/>
            </a:endParaRPr>
          </a:p>
          <a:p>
            <a:pPr marL="0" indent="0" algn="l" latinLnBrk="1">
              <a:buSzPct val="80000"/>
              <a:buFont typeface="Wingdings" panose="05000000000000000000" pitchFamily="2" charset="2"/>
              <a:buNone/>
            </a:pPr>
            <a:r>
              <a:rPr lang="en-US" altLang="ko-KR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3.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감독이 </a:t>
            </a:r>
            <a:r>
              <a:rPr lang="en-US" altLang="ko-KR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5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년간 감독한 영화 수</a:t>
            </a:r>
            <a:endParaRPr lang="en-US" altLang="ko-KR" sz="800" b="0" dirty="0" smtClean="0">
              <a:solidFill>
                <a:schemeClr val="bg1"/>
              </a:solidFill>
              <a:latin typeface="a시네마L" pitchFamily="18" charset="-127"/>
              <a:ea typeface="a시네마L" pitchFamily="18" charset="-127"/>
              <a:sym typeface="+mn-ea"/>
            </a:endParaRPr>
          </a:p>
          <a:p>
            <a:pPr marL="285750" indent="-285750" algn="l" latinLnBrk="1">
              <a:buSzPct val="80000"/>
              <a:buFont typeface="Wingdings" panose="05000000000000000000" pitchFamily="2" charset="2"/>
              <a:buChar char="§"/>
            </a:pPr>
            <a:endParaRPr lang="ko-KR" altLang="en-US" sz="800" dirty="0" smtClean="0">
              <a:solidFill>
                <a:schemeClr val="bg1"/>
              </a:solidFill>
              <a:latin typeface="a시네마L" pitchFamily="18" charset="-127"/>
              <a:ea typeface="a시네마L" pitchFamily="18" charset="-127"/>
              <a:sym typeface="+mn-ea"/>
            </a:endParaRPr>
          </a:p>
          <a:p>
            <a:pPr marL="285750" indent="-285750" algn="l" latinLnBrk="1">
              <a:buSzPct val="80000"/>
              <a:buFont typeface="Wingdings" panose="05000000000000000000" pitchFamily="2" charset="2"/>
              <a:buChar char="§"/>
            </a:pPr>
            <a:endParaRPr lang="ko-KR" altLang="en-US" sz="800" b="0" dirty="0">
              <a:solidFill>
                <a:schemeClr val="bg1"/>
              </a:solidFill>
              <a:latin typeface="a시네마L" pitchFamily="18" charset="-127"/>
              <a:ea typeface="a시네마L" pitchFamily="18" charset="-127"/>
            </a:endParaRPr>
          </a:p>
          <a:p>
            <a:pPr algn="ctr"/>
            <a:endParaRPr lang="zh-CN" altLang="en-US" sz="800" b="0" dirty="0" smtClean="0">
              <a:solidFill>
                <a:schemeClr val="bg1"/>
              </a:solidFill>
              <a:latin typeface="a시네마L" pitchFamily="18" charset="-127"/>
              <a:ea typeface="a시네마L" pitchFamily="18" charset="-127"/>
              <a:sym typeface="+mn-ea"/>
            </a:endParaRPr>
          </a:p>
          <a:p>
            <a:pPr algn="ctr"/>
            <a:endParaRPr lang="ko-KR" altLang="en-US" sz="800" dirty="0" smtClean="0">
              <a:solidFill>
                <a:schemeClr val="bg1"/>
              </a:solidFill>
              <a:latin typeface="a시네마L" pitchFamily="18" charset="-127"/>
              <a:ea typeface="a시네마L" pitchFamily="18" charset="-127"/>
              <a:sym typeface="+mn-ea"/>
            </a:endParaRPr>
          </a:p>
          <a:p>
            <a:pPr algn="ctr"/>
            <a:endParaRPr lang="ko-KR" altLang="en-US" sz="800" dirty="0">
              <a:solidFill>
                <a:schemeClr val="bg1"/>
              </a:solidFill>
              <a:latin typeface="a시네마L" pitchFamily="18" charset="-127"/>
              <a:ea typeface="a시네마L" pitchFamily="18" charset="-127"/>
            </a:endParaRPr>
          </a:p>
          <a:p>
            <a:pPr algn="ctr"/>
            <a:endParaRPr lang="ko-KR" altLang="en-US" sz="800" dirty="0" smtClean="0">
              <a:solidFill>
                <a:schemeClr val="bg1"/>
              </a:solidFill>
              <a:latin typeface="a시네마L" pitchFamily="18" charset="-127"/>
              <a:ea typeface="a시네마L" pitchFamily="18" charset="-127"/>
              <a:cs typeface="+mn-ea"/>
              <a:sym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850267" y="3328074"/>
            <a:ext cx="1652262" cy="2631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eaLnBrk="1" latinLnBrk="0" hangingPunct="1"/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소비자 </a:t>
            </a:r>
            <a:r>
              <a:rPr lang="ko-KR" altLang="en-US" sz="900" dirty="0" err="1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오피니언이</a:t>
            </a:r>
            <a:r>
              <a:rPr lang="ko-KR" altLang="en-US" sz="900" dirty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 영화흥행에 미치는 영향에 관한 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연구</a:t>
            </a:r>
            <a:endParaRPr lang="en-US" altLang="ko-KR" sz="900" dirty="0" smtClean="0">
              <a:solidFill>
                <a:schemeClr val="bg1"/>
              </a:solidFill>
              <a:latin typeface="a시네마L" pitchFamily="18" charset="-127"/>
              <a:ea typeface="a시네마L" pitchFamily="18" charset="-127"/>
            </a:endParaRPr>
          </a:p>
          <a:p>
            <a:pPr algn="l" eaLnBrk="1" latinLnBrk="0" hangingPunct="1"/>
            <a:r>
              <a:rPr lang="en-US" altLang="ko-KR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- </a:t>
            </a:r>
            <a:r>
              <a:rPr lang="ko-KR" altLang="en-US" sz="900" dirty="0" err="1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오피니언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 </a:t>
            </a:r>
            <a:r>
              <a:rPr lang="ko-KR" altLang="en-US" sz="900" dirty="0" err="1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마이닝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 응용을 중심으로</a:t>
            </a:r>
          </a:p>
          <a:p>
            <a:pPr algn="l" eaLnBrk="1" latinLnBrk="0" hangingPunct="1"/>
            <a:endParaRPr lang="ko-KR" altLang="en-US" sz="900" dirty="0" smtClean="0">
              <a:solidFill>
                <a:schemeClr val="bg1"/>
              </a:solidFill>
              <a:latin typeface="a시네마L" pitchFamily="18" charset="-127"/>
              <a:ea typeface="a시네마L" pitchFamily="18" charset="-127"/>
              <a:sym typeface="+mn-ea"/>
            </a:endParaRPr>
          </a:p>
          <a:p>
            <a:pPr algn="l" eaLnBrk="1" latinLnBrk="0" hangingPunct="1"/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변수 설정</a:t>
            </a:r>
            <a:endParaRPr lang="ko-KR" altLang="en-US" sz="900" dirty="0">
              <a:solidFill>
                <a:schemeClr val="bg1"/>
              </a:solidFill>
              <a:latin typeface="a시네마L" pitchFamily="18" charset="-127"/>
              <a:ea typeface="a시네마L" pitchFamily="18" charset="-127"/>
            </a:endParaRPr>
          </a:p>
          <a:p>
            <a:pPr algn="l" eaLnBrk="1" latinLnBrk="0" hangingPunct="1"/>
            <a:r>
              <a:rPr lang="en-US" altLang="ko-KR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&lt;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종속 변수</a:t>
            </a:r>
            <a:r>
              <a:rPr lang="en-US" altLang="ko-KR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&gt;</a:t>
            </a:r>
            <a:endParaRPr lang="en-US" altLang="ko-KR" sz="900" dirty="0" smtClean="0">
              <a:solidFill>
                <a:schemeClr val="bg1"/>
              </a:solidFill>
              <a:latin typeface="a시네마L" pitchFamily="18" charset="-127"/>
              <a:ea typeface="a시네마L" pitchFamily="18" charset="-127"/>
            </a:endParaRPr>
          </a:p>
          <a:p>
            <a:pPr algn="l" eaLnBrk="1" latinLnBrk="0" hangingPunct="1"/>
            <a:r>
              <a:rPr lang="en-US" altLang="ko-KR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  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개별 영화의 최종 매출액을 로그 변환한 이후 사용</a:t>
            </a:r>
            <a:endParaRPr lang="en-US" altLang="ko-KR" sz="900" dirty="0" smtClean="0">
              <a:solidFill>
                <a:schemeClr val="bg1"/>
              </a:solidFill>
              <a:latin typeface="a시네마L" pitchFamily="18" charset="-127"/>
              <a:ea typeface="a시네마L" pitchFamily="18" charset="-127"/>
            </a:endParaRPr>
          </a:p>
          <a:p>
            <a:pPr algn="l" eaLnBrk="1" latinLnBrk="0" hangingPunct="1"/>
            <a:r>
              <a:rPr lang="en-US" altLang="ko-KR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&lt;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소비자 측면의 정보원천 변수</a:t>
            </a:r>
            <a:r>
              <a:rPr lang="en-US" altLang="ko-KR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&gt;</a:t>
            </a:r>
            <a:endParaRPr lang="en-US" altLang="ko-KR" sz="900" dirty="0" smtClean="0">
              <a:solidFill>
                <a:schemeClr val="bg1"/>
              </a:solidFill>
              <a:latin typeface="a시네마L" pitchFamily="18" charset="-127"/>
              <a:ea typeface="a시네마L" pitchFamily="18" charset="-127"/>
            </a:endParaRPr>
          </a:p>
          <a:p>
            <a:pPr algn="l" eaLnBrk="1" latinLnBrk="0" hangingPunct="1"/>
            <a:r>
              <a:rPr lang="ko-KR" altLang="en-US" sz="900" dirty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소비자들의 평균 평점</a:t>
            </a:r>
            <a:r>
              <a:rPr lang="en-US" altLang="ko-KR" sz="900" dirty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(</a:t>
            </a:r>
            <a:r>
              <a:rPr lang="ko-KR" altLang="en-US" sz="900" dirty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온라인 구전의 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방향성</a:t>
            </a:r>
            <a:r>
              <a:rPr lang="en-US" altLang="ko-KR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)</a:t>
            </a:r>
            <a:endParaRPr lang="en-US" altLang="ko-KR" sz="900" dirty="0" smtClean="0">
              <a:solidFill>
                <a:schemeClr val="bg1"/>
              </a:solidFill>
              <a:latin typeface="a시네마L" pitchFamily="18" charset="-127"/>
              <a:ea typeface="a시네마L" pitchFamily="18" charset="-127"/>
            </a:endParaRPr>
          </a:p>
          <a:p>
            <a:pPr algn="l" eaLnBrk="1" latinLnBrk="0" hangingPunct="1"/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리뷰의 </a:t>
            </a:r>
            <a:r>
              <a:rPr lang="ko-KR" altLang="en-US" sz="900" dirty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수</a:t>
            </a:r>
            <a:r>
              <a:rPr lang="en-US" altLang="ko-KR" sz="900" dirty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(</a:t>
            </a:r>
            <a:r>
              <a:rPr lang="ko-KR" altLang="en-US" sz="900" dirty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온라인 구전의 규모</a:t>
            </a:r>
            <a:r>
              <a:rPr lang="en-US" altLang="ko-KR" sz="900" dirty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)</a:t>
            </a:r>
            <a:r>
              <a:rPr lang="en-US" altLang="ko-KR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&lt;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정보원천 변수의 </a:t>
            </a:r>
            <a:r>
              <a:rPr lang="ko-KR" altLang="en-US" sz="900" dirty="0" err="1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시점별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 영향</a:t>
            </a:r>
            <a:r>
              <a:rPr lang="en-US" altLang="ko-KR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&gt;</a:t>
            </a:r>
            <a:endParaRPr lang="en-US" altLang="ko-KR" sz="900" dirty="0" smtClean="0">
              <a:solidFill>
                <a:schemeClr val="bg1"/>
              </a:solidFill>
              <a:latin typeface="a시네마L" pitchFamily="18" charset="-127"/>
              <a:ea typeface="a시네마L" pitchFamily="18" charset="-127"/>
            </a:endParaRPr>
          </a:p>
          <a:p>
            <a:pPr algn="l" eaLnBrk="1" latinLnBrk="0" hangingPunct="1"/>
            <a:r>
              <a:rPr lang="en-US" altLang="ko-KR" sz="900" dirty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 </a:t>
            </a:r>
            <a:r>
              <a:rPr lang="en-US" altLang="ko-KR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영화개봉 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전</a:t>
            </a:r>
            <a:r>
              <a:rPr lang="en-US" altLang="ko-KR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/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후 온라인 </a:t>
            </a:r>
            <a:r>
              <a:rPr lang="ko-KR" altLang="en-US" sz="900" dirty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구전과 영화흥행의 관계 </a:t>
            </a:r>
            <a:endParaRPr lang="ko-KR" altLang="en-US" sz="900" dirty="0">
              <a:solidFill>
                <a:schemeClr val="bg1"/>
              </a:solidFill>
              <a:latin typeface="a시네마L" pitchFamily="18" charset="-127"/>
              <a:ea typeface="a시네마L" pitchFamily="18" charset="-127"/>
            </a:endParaRPr>
          </a:p>
          <a:p>
            <a:pPr algn="l" eaLnBrk="1" latinLnBrk="0" hangingPunct="1"/>
            <a:endParaRPr lang="ko-KR" altLang="en-US" sz="900" dirty="0">
              <a:solidFill>
                <a:schemeClr val="bg1"/>
              </a:solidFill>
              <a:latin typeface="a시네마L" pitchFamily="18" charset="-127"/>
              <a:ea typeface="a시네마L" pitchFamily="18" charset="-127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393565" y="3328035"/>
            <a:ext cx="1663700" cy="26930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eaLnBrk="1" latinLnBrk="0" hangingPunct="1"/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소비자 </a:t>
            </a:r>
            <a:r>
              <a:rPr lang="ko-KR" altLang="en-US" sz="900" dirty="0" err="1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오피니언이</a:t>
            </a:r>
            <a:r>
              <a:rPr lang="ko-KR" altLang="en-US" sz="900" dirty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 영화흥행에 미치는 영향에 관한 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연구</a:t>
            </a:r>
            <a:endParaRPr lang="en-US" altLang="ko-KR" sz="900" dirty="0" smtClean="0">
              <a:solidFill>
                <a:schemeClr val="bg1"/>
              </a:solidFill>
              <a:latin typeface="a시네마L" pitchFamily="18" charset="-127"/>
              <a:ea typeface="a시네마L" pitchFamily="18" charset="-127"/>
            </a:endParaRPr>
          </a:p>
          <a:p>
            <a:pPr algn="l" eaLnBrk="1" latinLnBrk="0" hangingPunct="1"/>
            <a:r>
              <a:rPr lang="en-US" altLang="ko-KR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- </a:t>
            </a:r>
            <a:r>
              <a:rPr lang="ko-KR" altLang="en-US" sz="900" dirty="0" err="1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오피니언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 </a:t>
            </a:r>
            <a:r>
              <a:rPr lang="ko-KR" altLang="en-US" sz="900" dirty="0" err="1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마이닝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 응용을 중심으로</a:t>
            </a:r>
            <a:endParaRPr lang="en-US" altLang="ko-KR" sz="900" dirty="0">
              <a:solidFill>
                <a:schemeClr val="bg1"/>
              </a:solidFill>
              <a:latin typeface="a시네마L" pitchFamily="18" charset="-127"/>
              <a:ea typeface="a시네마L" pitchFamily="18" charset="-127"/>
            </a:endParaRPr>
          </a:p>
          <a:p>
            <a:pPr algn="l" eaLnBrk="1" latinLnBrk="0" hangingPunct="1"/>
            <a:endParaRPr lang="ko-KR" altLang="en-US" sz="900" dirty="0" smtClean="0">
              <a:solidFill>
                <a:schemeClr val="bg1"/>
              </a:solidFill>
              <a:latin typeface="a시네마L" pitchFamily="18" charset="-127"/>
              <a:ea typeface="a시네마L" pitchFamily="18" charset="-127"/>
              <a:sym typeface="+mn-ea"/>
            </a:endParaRPr>
          </a:p>
          <a:p>
            <a:pPr algn="l" eaLnBrk="1" latinLnBrk="0" hangingPunct="1"/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변수 설정</a:t>
            </a:r>
            <a:endParaRPr lang="ko-KR" altLang="en-US" sz="900" dirty="0">
              <a:solidFill>
                <a:schemeClr val="bg1"/>
              </a:solidFill>
              <a:latin typeface="a시네마L" pitchFamily="18" charset="-127"/>
              <a:ea typeface="a시네마L" pitchFamily="18" charset="-127"/>
            </a:endParaRPr>
          </a:p>
          <a:p>
            <a:pPr algn="l" eaLnBrk="1" latinLnBrk="0" hangingPunct="1"/>
            <a:r>
              <a:rPr lang="en-US" altLang="ko-KR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&lt;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제작자 </a:t>
            </a:r>
            <a:r>
              <a:rPr lang="ko-KR" altLang="en-US" sz="900" dirty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측면의 내재적 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통제변수</a:t>
            </a:r>
            <a:r>
              <a:rPr lang="en-US" altLang="ko-KR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&gt;</a:t>
            </a:r>
            <a:endParaRPr lang="en-US" altLang="ko-KR" sz="900" dirty="0" smtClean="0">
              <a:solidFill>
                <a:schemeClr val="bg1"/>
              </a:solidFill>
              <a:latin typeface="a시네마L" pitchFamily="18" charset="-127"/>
              <a:ea typeface="a시네마L" pitchFamily="18" charset="-127"/>
            </a:endParaRPr>
          </a:p>
          <a:p>
            <a:pPr algn="l" eaLnBrk="1" latinLnBrk="0" hangingPunct="1"/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  </a:t>
            </a:r>
            <a:r>
              <a:rPr lang="en-US" altLang="ko-KR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1. 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개봉 </a:t>
            </a:r>
            <a:r>
              <a:rPr lang="ko-KR" altLang="en-US" sz="900" dirty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스크린 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수</a:t>
            </a:r>
            <a:endParaRPr lang="en-US" altLang="ko-KR" sz="900" dirty="0">
              <a:solidFill>
                <a:schemeClr val="bg1"/>
              </a:solidFill>
              <a:latin typeface="a시네마L" pitchFamily="18" charset="-127"/>
              <a:ea typeface="a시네마L" pitchFamily="18" charset="-127"/>
            </a:endParaRPr>
          </a:p>
          <a:p>
            <a:pPr algn="l" eaLnBrk="1" latinLnBrk="0" hangingPunct="1"/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  </a:t>
            </a:r>
            <a:r>
              <a:rPr lang="en-US" altLang="ko-KR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2. 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감독과 주연배우의 영향력</a:t>
            </a:r>
            <a:endParaRPr lang="en-US" altLang="ko-KR" sz="900" dirty="0">
              <a:solidFill>
                <a:schemeClr val="bg1"/>
              </a:solidFill>
              <a:latin typeface="a시네마L" pitchFamily="18" charset="-127"/>
              <a:ea typeface="a시네마L" pitchFamily="18" charset="-127"/>
            </a:endParaRPr>
          </a:p>
          <a:p>
            <a:pPr algn="l" eaLnBrk="1" latinLnBrk="0" hangingPunct="1"/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  </a:t>
            </a:r>
            <a:r>
              <a:rPr lang="en-US" altLang="ko-KR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3. 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배급사 등급</a:t>
            </a:r>
            <a:endParaRPr lang="en-US" altLang="ko-KR" sz="900" dirty="0">
              <a:solidFill>
                <a:schemeClr val="bg1"/>
              </a:solidFill>
              <a:latin typeface="a시네마L" pitchFamily="18" charset="-127"/>
              <a:ea typeface="a시네마L" pitchFamily="18" charset="-127"/>
            </a:endParaRPr>
          </a:p>
          <a:p>
            <a:pPr algn="l" eaLnBrk="1" latinLnBrk="0" hangingPunct="1"/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  </a:t>
            </a:r>
            <a:r>
              <a:rPr lang="en-US" altLang="ko-KR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4. 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개봉시즌</a:t>
            </a:r>
            <a:endParaRPr lang="en-US" altLang="ko-KR" sz="900" dirty="0">
              <a:solidFill>
                <a:schemeClr val="bg1"/>
              </a:solidFill>
              <a:latin typeface="a시네마L" pitchFamily="18" charset="-127"/>
              <a:ea typeface="a시네마L" pitchFamily="18" charset="-127"/>
            </a:endParaRPr>
          </a:p>
          <a:p>
            <a:pPr algn="l" eaLnBrk="1" latinLnBrk="0" hangingPunct="1"/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  </a:t>
            </a:r>
            <a:r>
              <a:rPr lang="en-US" altLang="ko-KR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5. 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장르</a:t>
            </a:r>
            <a:endParaRPr lang="en-US" altLang="ko-KR" sz="900" dirty="0">
              <a:solidFill>
                <a:schemeClr val="bg1"/>
              </a:solidFill>
              <a:latin typeface="a시네마L" pitchFamily="18" charset="-127"/>
              <a:ea typeface="a시네마L" pitchFamily="18" charset="-127"/>
            </a:endParaRPr>
          </a:p>
          <a:p>
            <a:pPr algn="l" eaLnBrk="1" latinLnBrk="0" hangingPunct="1"/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  </a:t>
            </a:r>
            <a:r>
              <a:rPr lang="en-US" altLang="ko-KR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6. 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관람등급</a:t>
            </a:r>
            <a:endParaRPr lang="en-US" altLang="ko-KR" sz="900" dirty="0">
              <a:solidFill>
                <a:schemeClr val="bg1"/>
              </a:solidFill>
              <a:latin typeface="a시네마L" pitchFamily="18" charset="-127"/>
              <a:ea typeface="a시네마L" pitchFamily="18" charset="-127"/>
            </a:endParaRPr>
          </a:p>
          <a:p>
            <a:pPr algn="l" eaLnBrk="1" latinLnBrk="0" hangingPunct="1"/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  </a:t>
            </a:r>
            <a:r>
              <a:rPr lang="en-US" altLang="ko-KR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7. 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국내 </a:t>
            </a:r>
            <a:r>
              <a:rPr lang="ko-KR" altLang="en-US" sz="900" dirty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제작 </a:t>
            </a:r>
            <a:r>
              <a:rPr lang="ko-KR" altLang="en-US" sz="900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여부</a:t>
            </a:r>
            <a:endParaRPr lang="ko-KR" altLang="en-US" sz="800" dirty="0">
              <a:solidFill>
                <a:schemeClr val="bg1"/>
              </a:solidFill>
              <a:latin typeface="a시네마L" pitchFamily="18" charset="-127"/>
              <a:ea typeface="a시네마L" pitchFamily="18" charset="-127"/>
            </a:endParaRPr>
          </a:p>
          <a:p>
            <a:pPr algn="l" eaLnBrk="1" latinLnBrk="0" hangingPunct="1"/>
            <a:endParaRPr lang="ko-KR" altLang="en-US" sz="800" dirty="0" smtClean="0">
              <a:solidFill>
                <a:schemeClr val="bg1"/>
              </a:solidFill>
              <a:latin typeface="a시네마L" pitchFamily="18" charset="-127"/>
              <a:ea typeface="a시네마L" pitchFamily="18" charset="-127"/>
              <a:sym typeface="+mn-ea"/>
            </a:endParaRPr>
          </a:p>
          <a:p>
            <a:pPr algn="l" eaLnBrk="1" latinLnBrk="0" hangingPunct="1"/>
            <a:endParaRPr lang="ko-KR" altLang="en-US" sz="800" dirty="0">
              <a:solidFill>
                <a:schemeClr val="bg1"/>
              </a:solidFill>
              <a:latin typeface="a시네마L" pitchFamily="18" charset="-127"/>
              <a:ea typeface="a시네마L" pitchFamily="18" charset="-127"/>
            </a:endParaRPr>
          </a:p>
          <a:p>
            <a:pPr algn="l" eaLnBrk="1" latinLnBrk="0" hangingPunct="1"/>
            <a:endParaRPr lang="ko-KR" altLang="en-US" sz="800" dirty="0">
              <a:solidFill>
                <a:schemeClr val="bg1"/>
              </a:solidFill>
              <a:latin typeface="a시네마L" pitchFamily="18" charset="-127"/>
              <a:ea typeface="a시네마L" pitchFamily="18" charset="-127"/>
            </a:endParaRPr>
          </a:p>
          <a:p>
            <a:pPr algn="ctr"/>
            <a:endParaRPr lang="ko-KR" altLang="en-US" sz="800" dirty="0">
              <a:latin typeface="a시네마L" pitchFamily="18" charset="-127"/>
              <a:ea typeface="a시네마L" pitchFamily="18" charset="-127"/>
            </a:endParaRPr>
          </a:p>
          <a:p>
            <a:pPr algn="ctr"/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86" name="Straight Line buttom"/>
          <p:cNvCxnSpPr/>
          <p:nvPr/>
        </p:nvCxnSpPr>
        <p:spPr>
          <a:xfrm>
            <a:off x="1735965" y="6446550"/>
            <a:ext cx="946302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Arc 86"/>
          <p:cNvSpPr/>
          <p:nvPr/>
        </p:nvSpPr>
        <p:spPr>
          <a:xfrm rot="19051047">
            <a:off x="3088550" y="1452338"/>
            <a:ext cx="1992256" cy="1992256"/>
          </a:xfrm>
          <a:prstGeom prst="arc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43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8" name="Arc 87"/>
          <p:cNvSpPr/>
          <p:nvPr/>
        </p:nvSpPr>
        <p:spPr>
          <a:xfrm rot="19051047">
            <a:off x="5498964" y="1452340"/>
            <a:ext cx="1992256" cy="1992256"/>
          </a:xfrm>
          <a:prstGeom prst="arc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43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9" name="Arc 88"/>
          <p:cNvSpPr/>
          <p:nvPr/>
        </p:nvSpPr>
        <p:spPr>
          <a:xfrm rot="19051047">
            <a:off x="7909376" y="1452340"/>
            <a:ext cx="1992256" cy="1992256"/>
          </a:xfrm>
          <a:prstGeom prst="arc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43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80973" y="267892"/>
            <a:ext cx="2037715" cy="307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 defTabSz="963930"/>
            <a:r>
              <a:rPr lang="ko-KR" altLang="en-US" sz="2000" b="1" dirty="0" smtClean="0">
                <a:solidFill>
                  <a:schemeClr val="accent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팀 프로젝트 과정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80973" y="575219"/>
            <a:ext cx="1071880" cy="1841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선행 연구 분석</a:t>
            </a:r>
            <a:endParaRPr lang="ko-KR" altLang="en-US" sz="1200" b="1" dirty="0" smtClean="0">
              <a:solidFill>
                <a:schemeClr val="accent1"/>
              </a:solidFill>
              <a:latin typeface="a시네마L" pitchFamily="18" charset="-127"/>
              <a:ea typeface="a시네마L" pitchFamily="18" charset="-127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37" grpId="0" bldLvl="0" animBg="1"/>
      <p:bldP spid="38" grpId="0" bldLvl="0" animBg="1"/>
      <p:bldP spid="81" grpId="0"/>
      <p:bldP spid="82" grpId="0"/>
      <p:bldP spid="83" grpId="0"/>
      <p:bldP spid="84" grpId="0"/>
      <p:bldP spid="87" grpId="0" animBg="1"/>
      <p:bldP spid="88" grpId="0" animBg="1"/>
      <p:bldP spid="8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0" y="5359400"/>
            <a:ext cx="1628775" cy="2587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zh-CN" altLang="en-US" sz="1400" smtClean="0">
                <a:solidFill>
                  <a:srgbClr val="FCFCFC"/>
                </a:solidFill>
                <a:latin typeface="+mn-ea"/>
                <a:ea typeface="+mn-ea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rgbClr val="FCFCFC"/>
              </a:solidFill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0973" y="267892"/>
            <a:ext cx="256480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80973" y="586014"/>
            <a:ext cx="189955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05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239592" y="1459244"/>
            <a:ext cx="10952408" cy="2498516"/>
            <a:chOff x="1239592" y="1039297"/>
            <a:chExt cx="10952408" cy="2498516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8856" y="1039297"/>
              <a:ext cx="940117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" name="Picture 4" descr="ê´ë ¨ ì´ë¯¸ì§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9592" y="1104385"/>
              <a:ext cx="584200" cy="584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9648825" y="1053265"/>
              <a:ext cx="2543175" cy="363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600" dirty="0" err="1" smtClean="0">
                  <a:latin typeface="a시네마L" pitchFamily="18" charset="-127"/>
                  <a:ea typeface="a시네마L" pitchFamily="18" charset="-127"/>
                </a:rPr>
                <a:t>천하은</a:t>
              </a:r>
              <a:endParaRPr lang="en-US" altLang="ko-KR" sz="1600" dirty="0">
                <a:latin typeface="a시네마L" pitchFamily="18" charset="-127"/>
                <a:ea typeface="a시네마L" pitchFamily="18" charset="-127"/>
              </a:endParaRPr>
            </a:p>
          </p:txBody>
        </p:sp>
        <p:grpSp>
          <p:nvGrpSpPr>
            <p:cNvPr id="3" name="그룹 18"/>
            <p:cNvGrpSpPr/>
            <p:nvPr/>
          </p:nvGrpSpPr>
          <p:grpSpPr>
            <a:xfrm>
              <a:off x="2703635" y="2253327"/>
              <a:ext cx="7124700" cy="1284486"/>
              <a:chOff x="2703635" y="1501593"/>
              <a:chExt cx="7124700" cy="1284486"/>
            </a:xfrm>
          </p:grpSpPr>
          <p:sp>
            <p:nvSpPr>
              <p:cNvPr id="5" name="직사각형 19"/>
              <p:cNvSpPr/>
              <p:nvPr/>
            </p:nvSpPr>
            <p:spPr>
              <a:xfrm>
                <a:off x="2703635" y="1862749"/>
                <a:ext cx="71247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시네마L" pitchFamily="18" charset="-127"/>
                    <a:ea typeface="a시네마L" pitchFamily="18" charset="-127"/>
                    <a:hlinkClick r:id="rId5"/>
                  </a:rPr>
                  <a:t>https://</a:t>
                </a:r>
                <a:r>
                  <a:rPr lang="en-US" altLang="ko-KR" dirty="0" smtClean="0">
                    <a:latin typeface="a시네마L" pitchFamily="18" charset="-127"/>
                    <a:ea typeface="a시네마L" pitchFamily="18" charset="-127"/>
                    <a:hlinkClick r:id="rId5"/>
                  </a:rPr>
                  <a:t>github.com/Hyunmo-OH/SMU_Team_project/blob/master/Decision_Tree/decision_tree.py</a:t>
                </a:r>
                <a:endParaRPr lang="en-US" altLang="ko-KR" dirty="0" smtClean="0">
                  <a:latin typeface="a시네마L" pitchFamily="18" charset="-127"/>
                  <a:ea typeface="a시네마L" pitchFamily="18" charset="-127"/>
                </a:endParaRPr>
              </a:p>
              <a:p>
                <a:endParaRPr lang="en-US" altLang="ko-KR" dirty="0" smtClean="0">
                  <a:latin typeface="a시네마L" pitchFamily="18" charset="-127"/>
                  <a:ea typeface="a시네마L" pitchFamily="18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703635" y="1501593"/>
                <a:ext cx="2495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 smtClean="0">
                    <a:latin typeface="a시네마L" pitchFamily="18" charset="-127"/>
                    <a:ea typeface="a시네마L" pitchFamily="18" charset="-127"/>
                  </a:rPr>
                  <a:t>의사결정트리</a:t>
                </a:r>
                <a:endParaRPr lang="en-US" altLang="ko-KR" dirty="0" smtClean="0">
                  <a:latin typeface="a시네마L" pitchFamily="18" charset="-127"/>
                  <a:ea typeface="a시네마L" pitchFamily="18" charset="-127"/>
                </a:endParaRPr>
              </a:p>
            </p:txBody>
          </p:sp>
        </p:grpSp>
      </p:grpSp>
      <p:sp>
        <p:nvSpPr>
          <p:cNvPr id="26" name="TextBox 9"/>
          <p:cNvSpPr txBox="1"/>
          <p:nvPr/>
        </p:nvSpPr>
        <p:spPr>
          <a:xfrm>
            <a:off x="3337481" y="4803053"/>
            <a:ext cx="5512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80000"/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트리 </a:t>
            </a:r>
            <a:r>
              <a:rPr lang="en-US" altLang="ko-KR" dirty="0" smtClean="0">
                <a:latin typeface="a시네마L" pitchFamily="18" charset="-127"/>
                <a:ea typeface="a시네마L" pitchFamily="18" charset="-127"/>
              </a:rPr>
              <a:t>depth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를 어떻게 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설정할지</a:t>
            </a:r>
            <a:endParaRPr lang="en-US" altLang="ko-KR" dirty="0" smtClean="0">
              <a:latin typeface="a시네마L" pitchFamily="18" charset="-127"/>
              <a:ea typeface="a시네마L" pitchFamily="18" charset="-127"/>
            </a:endParaRPr>
          </a:p>
          <a:p>
            <a:pPr marL="285750" indent="-285750">
              <a:buSzPct val="80000"/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기타변수</a:t>
            </a:r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(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배우</a:t>
            </a:r>
            <a:r>
              <a:rPr lang="en-US" altLang="ko-KR" dirty="0">
                <a:latin typeface="a시네마L" pitchFamily="18" charset="-127"/>
                <a:ea typeface="a시네마L" pitchFamily="18" charset="-127"/>
              </a:rPr>
              <a:t>,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평점 등</a:t>
            </a:r>
            <a:r>
              <a:rPr lang="en-US" altLang="ko-KR" dirty="0" smtClean="0">
                <a:latin typeface="a시네마L" pitchFamily="18" charset="-127"/>
                <a:ea typeface="a시네마L" pitchFamily="18" charset="-127"/>
              </a:rPr>
              <a:t>)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를 사용할 경우</a:t>
            </a:r>
            <a:endParaRPr lang="en-US" altLang="ko-KR" dirty="0" smtClean="0">
              <a:latin typeface="a시네마L" pitchFamily="18" charset="-127"/>
              <a:ea typeface="a시네마L" pitchFamily="18" charset="-127"/>
            </a:endParaRPr>
          </a:p>
          <a:p>
            <a:pPr marL="285750" indent="-285750">
              <a:buSzPct val="80000"/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a시네마L" pitchFamily="18" charset="-127"/>
                <a:ea typeface="a시네마L" pitchFamily="18" charset="-127"/>
              </a:rPr>
              <a:t>크롤링과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 </a:t>
            </a:r>
            <a:r>
              <a:rPr lang="ko-KR" altLang="en-US" dirty="0" err="1">
                <a:latin typeface="a시네마L" pitchFamily="18" charset="-127"/>
                <a:ea typeface="a시네마L" pitchFamily="18" charset="-127"/>
              </a:rPr>
              <a:t>전처리가</a:t>
            </a:r>
            <a:r>
              <a:rPr lang="ko-KR" altLang="en-US" dirty="0">
                <a:latin typeface="a시네마L" pitchFamily="18" charset="-127"/>
                <a:ea typeface="a시네마L" pitchFamily="18" charset="-127"/>
              </a:rPr>
              <a:t> </a:t>
            </a:r>
            <a:r>
              <a:rPr lang="ko-KR" altLang="en-US" dirty="0" smtClean="0">
                <a:latin typeface="a시네마L" pitchFamily="18" charset="-127"/>
                <a:ea typeface="a시네마L" pitchFamily="18" charset="-127"/>
              </a:rPr>
              <a:t>오래 걸린다는 점에 대한 논의 필요</a:t>
            </a:r>
            <a:endParaRPr lang="ko-KR" altLang="en-US" dirty="0">
              <a:latin typeface="a시네마L" pitchFamily="18" charset="-127"/>
              <a:ea typeface="a시네마L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589" y="895"/>
            <a:ext cx="12855223" cy="7230864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 rot="10800000">
            <a:off x="9669157" y="447"/>
            <a:ext cx="3188446" cy="1221900"/>
          </a:xfrm>
          <a:prstGeom prst="triangle">
            <a:avLst/>
          </a:prstGeom>
          <a:solidFill>
            <a:srgbClr val="0FC7D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5400000">
            <a:off x="-351317" y="5340549"/>
            <a:ext cx="1652834" cy="1039198"/>
          </a:xfrm>
          <a:prstGeom prst="triangle">
            <a:avLst/>
          </a:prstGeom>
          <a:solidFill>
            <a:srgbClr val="113A5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5400000">
            <a:off x="-497425" y="6089159"/>
            <a:ext cx="2406341" cy="1512956"/>
          </a:xfrm>
          <a:prstGeom prst="triangle">
            <a:avLst/>
          </a:prstGeom>
          <a:solidFill>
            <a:srgbClr val="0FC7D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6200000">
            <a:off x="11955504" y="6361720"/>
            <a:ext cx="1154513" cy="725885"/>
          </a:xfrm>
          <a:prstGeom prst="triangle">
            <a:avLst/>
          </a:prstGeom>
          <a:solidFill>
            <a:srgbClr val="113A5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>
            <a:off x="11423283" y="5074069"/>
            <a:ext cx="1808056" cy="1136794"/>
          </a:xfrm>
          <a:prstGeom prst="triangle">
            <a:avLst/>
          </a:prstGeom>
          <a:solidFill>
            <a:srgbClr val="0FC7D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634304" y="1895192"/>
            <a:ext cx="4617451" cy="3644755"/>
            <a:chOff x="3633957" y="1894978"/>
            <a:chExt cx="4618021" cy="3645205"/>
          </a:xfrm>
        </p:grpSpPr>
        <p:sp>
          <p:nvSpPr>
            <p:cNvPr id="44" name="菱形 43"/>
            <p:cNvSpPr/>
            <p:nvPr/>
          </p:nvSpPr>
          <p:spPr>
            <a:xfrm>
              <a:off x="4120365" y="1894978"/>
              <a:ext cx="3645205" cy="3645205"/>
            </a:xfrm>
            <a:prstGeom prst="diamond">
              <a:avLst/>
            </a:prstGeom>
            <a:noFill/>
            <a:ln w="9525">
              <a:solidFill>
                <a:srgbClr val="1D5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菱形 44"/>
            <p:cNvSpPr/>
            <p:nvPr/>
          </p:nvSpPr>
          <p:spPr>
            <a:xfrm>
              <a:off x="3633957" y="1913666"/>
              <a:ext cx="3607829" cy="3607829"/>
            </a:xfrm>
            <a:prstGeom prst="diamond">
              <a:avLst/>
            </a:prstGeom>
            <a:noFill/>
            <a:ln w="9525">
              <a:solidFill>
                <a:srgbClr val="1D5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菱形 45"/>
            <p:cNvSpPr/>
            <p:nvPr/>
          </p:nvSpPr>
          <p:spPr>
            <a:xfrm>
              <a:off x="4644149" y="1913666"/>
              <a:ext cx="3607829" cy="3607829"/>
            </a:xfrm>
            <a:prstGeom prst="diamond">
              <a:avLst/>
            </a:prstGeom>
            <a:noFill/>
            <a:ln w="9525">
              <a:solidFill>
                <a:srgbClr val="1D5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菱形 46"/>
            <p:cNvSpPr/>
            <p:nvPr/>
          </p:nvSpPr>
          <p:spPr>
            <a:xfrm>
              <a:off x="4785134" y="2559748"/>
              <a:ext cx="2315666" cy="2315666"/>
            </a:xfrm>
            <a:prstGeom prst="diamond">
              <a:avLst/>
            </a:prstGeom>
            <a:solidFill>
              <a:srgbClr val="113A5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47665" y="2937360"/>
              <a:ext cx="1081710" cy="1044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185" spc="844" dirty="0" smtClean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6185" spc="844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9" name="文字1"/>
            <p:cNvSpPr txBox="1"/>
            <p:nvPr/>
          </p:nvSpPr>
          <p:spPr>
            <a:xfrm>
              <a:off x="5567936" y="3834589"/>
              <a:ext cx="640159" cy="3683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결론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2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2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2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grpId="0" nodeType="withEffect" p14:presetBounceEnd="2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2" grpId="0" animBg="1"/>
          <p:bldP spid="3" grpId="0" animBg="1"/>
          <p:bldP spid="4" grpId="0" animBg="1"/>
          <p:bldP spid="6" grpId="0" animBg="1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2" grpId="0" animBg="1"/>
          <p:bldP spid="3" grpId="0" animBg="1"/>
          <p:bldP spid="4" grpId="0" animBg="1"/>
          <p:bldP spid="6" grpId="0" animBg="1"/>
          <p:bldP spid="7" grpId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325919" y="44797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53" y="199"/>
            <a:ext cx="12858044" cy="7232253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0">
            <a:noFill/>
            <a:prstDash val="solid"/>
            <a:miter lim="800000"/>
          </a:ln>
        </p:spPr>
        <p:txBody>
          <a:bodyPr vert="horz" wrap="square" lIns="128573" tIns="64286" rIns="128573" bIns="64286" numCol="1" anchor="t" anchorCtr="0" compatLnSpc="1"/>
          <a:lstStyle/>
          <a:p>
            <a:endParaRPr lang="zh-CN" altLang="en-US" sz="2000"/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896317" y="5740891"/>
            <a:ext cx="6161657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ko-KR" altLang="zh-CN" sz="4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감사합니다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1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9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0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0" grpId="0"/>
          <p:bldP spid="10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1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9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0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0" grpId="0"/>
          <p:bldP spid="10" grpId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448"/>
            <a:ext cx="12856810" cy="723175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429375" y="448"/>
            <a:ext cx="6428228" cy="723175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567054" y="1723899"/>
            <a:ext cx="830312" cy="8303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24"/>
          <p:cNvSpPr txBox="1"/>
          <p:nvPr/>
        </p:nvSpPr>
        <p:spPr>
          <a:xfrm>
            <a:off x="7830899" y="2018603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smtClean="0">
                <a:solidFill>
                  <a:schemeClr val="bg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팀 프로젝트 과정</a:t>
            </a:r>
            <a:endParaRPr lang="en-US" altLang="ko-KR" dirty="0" smtClean="0">
              <a:latin typeface="a시네마L" pitchFamily="18" charset="-127"/>
              <a:ea typeface="a시네마L" pitchFamily="18" charset="-127"/>
            </a:endParaRPr>
          </a:p>
          <a:p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567054" y="2916447"/>
            <a:ext cx="830312" cy="8303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24"/>
          <p:cNvSpPr txBox="1"/>
          <p:nvPr/>
        </p:nvSpPr>
        <p:spPr>
          <a:xfrm>
            <a:off x="7830899" y="3147651"/>
            <a:ext cx="1377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zh-CN" dirty="0">
                <a:solidFill>
                  <a:srgbClr val="FFFFFF"/>
                </a:solidFill>
                <a:ea typeface="微软雅黑" panose="020B0503020204020204" pitchFamily="34" charset="-122"/>
              </a:rPr>
              <a:t>데이터 수집</a:t>
            </a:r>
          </a:p>
        </p:txBody>
      </p:sp>
      <p:sp>
        <p:nvSpPr>
          <p:cNvPr id="45" name="椭圆 44"/>
          <p:cNvSpPr/>
          <p:nvPr/>
        </p:nvSpPr>
        <p:spPr>
          <a:xfrm>
            <a:off x="6567054" y="4099058"/>
            <a:ext cx="830312" cy="8303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24"/>
          <p:cNvSpPr txBox="1"/>
          <p:nvPr/>
        </p:nvSpPr>
        <p:spPr>
          <a:xfrm>
            <a:off x="7830899" y="4330262"/>
            <a:ext cx="1377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zh-CN" dirty="0">
                <a:solidFill>
                  <a:srgbClr val="FFFFFF"/>
                </a:solidFill>
                <a:ea typeface="微软雅黑" panose="020B0503020204020204" pitchFamily="34" charset="-122"/>
              </a:rPr>
              <a:t>데이터 분석</a:t>
            </a:r>
          </a:p>
        </p:txBody>
      </p:sp>
      <p:sp>
        <p:nvSpPr>
          <p:cNvPr id="48" name="椭圆 47"/>
          <p:cNvSpPr/>
          <p:nvPr/>
        </p:nvSpPr>
        <p:spPr>
          <a:xfrm>
            <a:off x="6567054" y="5331358"/>
            <a:ext cx="830312" cy="8303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24"/>
          <p:cNvSpPr txBox="1"/>
          <p:nvPr/>
        </p:nvSpPr>
        <p:spPr>
          <a:xfrm>
            <a:off x="7830899" y="5562562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zh-CN" dirty="0">
                <a:solidFill>
                  <a:srgbClr val="FFFFFF"/>
                </a:solidFill>
                <a:ea typeface="微软雅黑" panose="020B0503020204020204" pitchFamily="34" charset="-122"/>
              </a:rPr>
              <a:t>결론</a:t>
            </a:r>
          </a:p>
        </p:txBody>
      </p:sp>
      <p:sp>
        <p:nvSpPr>
          <p:cNvPr id="51" name="矩形 50"/>
          <p:cNvSpPr/>
          <p:nvPr/>
        </p:nvSpPr>
        <p:spPr>
          <a:xfrm>
            <a:off x="1078162" y="1543390"/>
            <a:ext cx="1300480" cy="768350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ko-KR" altLang="zh-CN" sz="4400" dirty="0">
                <a:solidFill>
                  <a:schemeClr val="bg1"/>
                </a:solidFill>
                <a:ea typeface="微软雅黑" panose="020B0503020204020204" pitchFamily="34" charset="-122"/>
              </a:rPr>
              <a:t>목차</a:t>
            </a:r>
          </a:p>
        </p:txBody>
      </p:sp>
      <p:sp>
        <p:nvSpPr>
          <p:cNvPr id="52" name="矩形 51"/>
          <p:cNvSpPr/>
          <p:nvPr/>
        </p:nvSpPr>
        <p:spPr>
          <a:xfrm>
            <a:off x="669447" y="923736"/>
            <a:ext cx="2130450" cy="76934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DIRECTORY</a:t>
            </a:r>
            <a:endParaRPr lang="zh-CN" altLang="en-US" sz="4400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99"/>
                            </p:stCondLst>
                            <p:childTnLst>
                              <p:par>
                                <p:cTn id="2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99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99"/>
                            </p:stCondLst>
                            <p:childTnLst>
                              <p:par>
                                <p:cTn id="3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399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899"/>
                            </p:stCondLst>
                            <p:childTnLst>
                              <p:par>
                                <p:cTn id="4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99"/>
                            </p:stCondLst>
                            <p:childTnLst>
                              <p:par>
                                <p:cTn id="4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899"/>
                            </p:stCondLst>
                            <p:childTnLst>
                              <p:par>
                                <p:cTn id="5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399"/>
                            </p:stCondLst>
                            <p:childTnLst>
                              <p:par>
                                <p:cTn id="5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899"/>
                            </p:stCondLst>
                            <p:childTnLst>
                              <p:par>
                                <p:cTn id="6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 bldLvl="0" animBg="1"/>
      <p:bldP spid="39" grpId="0" animBg="1"/>
      <p:bldP spid="41" grpId="0"/>
      <p:bldP spid="42" grpId="0" animBg="1"/>
      <p:bldP spid="44" grpId="0"/>
      <p:bldP spid="45" grpId="0" animBg="1"/>
      <p:bldP spid="47" grpId="0"/>
      <p:bldP spid="48" grpId="0" animBg="1"/>
      <p:bldP spid="50" grpId="0"/>
      <p:bldP spid="51" grpId="0" bldLvl="0" animBg="1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0" name="Group 2010"/>
          <p:cNvGrpSpPr/>
          <p:nvPr/>
        </p:nvGrpSpPr>
        <p:grpSpPr>
          <a:xfrm>
            <a:off x="1360921" y="1890783"/>
            <a:ext cx="1535181" cy="4336538"/>
            <a:chOff x="-1" y="-15"/>
            <a:chExt cx="2911317" cy="8223811"/>
          </a:xfrm>
        </p:grpSpPr>
        <p:sp>
          <p:nvSpPr>
            <p:cNvPr id="2003" name="Shape 2003"/>
            <p:cNvSpPr/>
            <p:nvPr/>
          </p:nvSpPr>
          <p:spPr>
            <a:xfrm flipV="1">
              <a:off x="1449306" y="2818308"/>
              <a:ext cx="2" cy="3702985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24066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3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04" name="Shape 2004"/>
            <p:cNvSpPr/>
            <p:nvPr/>
          </p:nvSpPr>
          <p:spPr>
            <a:xfrm>
              <a:off x="518981" y="-15"/>
              <a:ext cx="1860633" cy="276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5" name="Shape 2005"/>
            <p:cNvSpPr/>
            <p:nvPr/>
          </p:nvSpPr>
          <p:spPr>
            <a:xfrm>
              <a:off x="895303" y="328849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6" name="Shape 2006"/>
            <p:cNvSpPr/>
            <p:nvPr/>
          </p:nvSpPr>
          <p:spPr>
            <a:xfrm>
              <a:off x="1315248" y="272346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7" name="Shape 2007"/>
            <p:cNvSpPr/>
            <p:nvPr/>
          </p:nvSpPr>
          <p:spPr>
            <a:xfrm>
              <a:off x="263953" y="6664725"/>
              <a:ext cx="2383308" cy="4479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4A5E6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8" name="Shape 2008"/>
            <p:cNvSpPr/>
            <p:nvPr/>
          </p:nvSpPr>
          <p:spPr>
            <a:xfrm>
              <a:off x="-1" y="7128932"/>
              <a:ext cx="2911317" cy="10948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defTabSz="96393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kern="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sz="8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09" name="Shape 2009"/>
            <p:cNvSpPr/>
            <p:nvPr/>
          </p:nvSpPr>
          <p:spPr>
            <a:xfrm>
              <a:off x="1315248" y="759053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18" name="Group 2018"/>
          <p:cNvGrpSpPr/>
          <p:nvPr/>
        </p:nvGrpSpPr>
        <p:grpSpPr>
          <a:xfrm>
            <a:off x="3081267" y="2634492"/>
            <a:ext cx="1535181" cy="3621840"/>
            <a:chOff x="0" y="0"/>
            <a:chExt cx="2911316" cy="6868459"/>
          </a:xfrm>
        </p:grpSpPr>
        <p:sp>
          <p:nvSpPr>
            <p:cNvPr id="2011" name="Shape 2011"/>
            <p:cNvSpPr/>
            <p:nvPr/>
          </p:nvSpPr>
          <p:spPr>
            <a:xfrm>
              <a:off x="52533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2" name="Shape 2012"/>
            <p:cNvSpPr/>
            <p:nvPr/>
          </p:nvSpPr>
          <p:spPr>
            <a:xfrm>
              <a:off x="90165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3" name="Shape 2013"/>
            <p:cNvSpPr/>
            <p:nvPr/>
          </p:nvSpPr>
          <p:spPr>
            <a:xfrm>
              <a:off x="1321606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4" name="Shape 2014"/>
            <p:cNvSpPr/>
            <p:nvPr/>
          </p:nvSpPr>
          <p:spPr>
            <a:xfrm flipV="1">
              <a:off x="1455665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24066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3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15" name="Shape 2015"/>
            <p:cNvSpPr/>
            <p:nvPr/>
          </p:nvSpPr>
          <p:spPr>
            <a:xfrm>
              <a:off x="263979" y="5233217"/>
              <a:ext cx="2383307" cy="490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CD321B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defTabSz="45720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Roboto Light" charset="0"/>
                  <a:sym typeface="Arial" panose="020B0604020202020204" pitchFamily="34" charset="0"/>
                </a:rPr>
                <a:t>请替换文字内容</a:t>
              </a:r>
            </a:p>
          </p:txBody>
        </p:sp>
        <p:sp>
          <p:nvSpPr>
            <p:cNvPr id="2016" name="Shape 2016"/>
            <p:cNvSpPr/>
            <p:nvPr/>
          </p:nvSpPr>
          <p:spPr>
            <a:xfrm>
              <a:off x="0" y="5773595"/>
              <a:ext cx="2911316" cy="10948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defTabSz="96393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kern="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sz="8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17" name="Shape 2017"/>
            <p:cNvSpPr/>
            <p:nvPr/>
          </p:nvSpPr>
          <p:spPr>
            <a:xfrm>
              <a:off x="1321606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26" name="Group 2026"/>
          <p:cNvGrpSpPr/>
          <p:nvPr/>
        </p:nvGrpSpPr>
        <p:grpSpPr>
          <a:xfrm>
            <a:off x="4801613" y="1890784"/>
            <a:ext cx="1535181" cy="4365548"/>
            <a:chOff x="0" y="0"/>
            <a:chExt cx="2911316" cy="8278827"/>
          </a:xfrm>
        </p:grpSpPr>
        <p:sp>
          <p:nvSpPr>
            <p:cNvPr id="2019" name="Shape 2019"/>
            <p:cNvSpPr/>
            <p:nvPr/>
          </p:nvSpPr>
          <p:spPr>
            <a:xfrm flipV="1">
              <a:off x="1455656" y="2825143"/>
              <a:ext cx="2" cy="3702986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24066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3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20" name="Shape 2020"/>
            <p:cNvSpPr/>
            <p:nvPr/>
          </p:nvSpPr>
          <p:spPr>
            <a:xfrm>
              <a:off x="531680" y="0"/>
              <a:ext cx="1860635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1" name="Shape 2021"/>
            <p:cNvSpPr/>
            <p:nvPr/>
          </p:nvSpPr>
          <p:spPr>
            <a:xfrm>
              <a:off x="90800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2" name="Shape 2022"/>
            <p:cNvSpPr/>
            <p:nvPr/>
          </p:nvSpPr>
          <p:spPr>
            <a:xfrm>
              <a:off x="1327931" y="2723483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3" name="Shape 2023"/>
            <p:cNvSpPr/>
            <p:nvPr/>
          </p:nvSpPr>
          <p:spPr>
            <a:xfrm>
              <a:off x="264002" y="6664741"/>
              <a:ext cx="2383307" cy="4479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FBBE48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  <p:sp>
          <p:nvSpPr>
            <p:cNvPr id="2024" name="Shape 2024"/>
            <p:cNvSpPr/>
            <p:nvPr/>
          </p:nvSpPr>
          <p:spPr>
            <a:xfrm>
              <a:off x="0" y="7183963"/>
              <a:ext cx="2911316" cy="10948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defTabSz="96393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kern="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sz="8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25" name="Shape 2025"/>
            <p:cNvSpPr/>
            <p:nvPr/>
          </p:nvSpPr>
          <p:spPr>
            <a:xfrm>
              <a:off x="1327964" y="759067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34" name="Group 2034"/>
          <p:cNvGrpSpPr/>
          <p:nvPr/>
        </p:nvGrpSpPr>
        <p:grpSpPr>
          <a:xfrm>
            <a:off x="6521959" y="2634492"/>
            <a:ext cx="1535181" cy="3607251"/>
            <a:chOff x="0" y="0"/>
            <a:chExt cx="2911316" cy="6840792"/>
          </a:xfrm>
        </p:grpSpPr>
        <p:sp>
          <p:nvSpPr>
            <p:cNvPr id="2027" name="Shape 2027"/>
            <p:cNvSpPr/>
            <p:nvPr/>
          </p:nvSpPr>
          <p:spPr>
            <a:xfrm>
              <a:off x="523115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8" name="Shape 2028"/>
            <p:cNvSpPr/>
            <p:nvPr/>
          </p:nvSpPr>
          <p:spPr>
            <a:xfrm>
              <a:off x="899437" y="328863"/>
              <a:ext cx="1107962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9" name="Shape 2029"/>
            <p:cNvSpPr/>
            <p:nvPr/>
          </p:nvSpPr>
          <p:spPr>
            <a:xfrm>
              <a:off x="1319399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0" name="Shape 2030"/>
            <p:cNvSpPr/>
            <p:nvPr/>
          </p:nvSpPr>
          <p:spPr>
            <a:xfrm>
              <a:off x="251332" y="5254375"/>
              <a:ext cx="2383307" cy="4479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809D2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1" name="Shape 2031"/>
            <p:cNvSpPr/>
            <p:nvPr/>
          </p:nvSpPr>
          <p:spPr>
            <a:xfrm flipV="1">
              <a:off x="1453458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24066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3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32" name="Shape 2032"/>
            <p:cNvSpPr/>
            <p:nvPr/>
          </p:nvSpPr>
          <p:spPr>
            <a:xfrm>
              <a:off x="0" y="5745928"/>
              <a:ext cx="2911316" cy="10948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defTabSz="96393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kern="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sz="8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33" name="Shape 2033"/>
            <p:cNvSpPr/>
            <p:nvPr/>
          </p:nvSpPr>
          <p:spPr>
            <a:xfrm>
              <a:off x="1324773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42" name="Group 2042"/>
          <p:cNvGrpSpPr/>
          <p:nvPr/>
        </p:nvGrpSpPr>
        <p:grpSpPr>
          <a:xfrm>
            <a:off x="8242305" y="1890784"/>
            <a:ext cx="1535181" cy="4365548"/>
            <a:chOff x="0" y="0"/>
            <a:chExt cx="2911316" cy="8278827"/>
          </a:xfrm>
        </p:grpSpPr>
        <p:sp>
          <p:nvSpPr>
            <p:cNvPr id="2035" name="Shape 2035"/>
            <p:cNvSpPr/>
            <p:nvPr/>
          </p:nvSpPr>
          <p:spPr>
            <a:xfrm flipV="1">
              <a:off x="1468347" y="2825143"/>
              <a:ext cx="2" cy="3702986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24066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3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36" name="Shape 2036"/>
            <p:cNvSpPr/>
            <p:nvPr/>
          </p:nvSpPr>
          <p:spPr>
            <a:xfrm>
              <a:off x="54438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7" name="Shape 2037"/>
            <p:cNvSpPr/>
            <p:nvPr/>
          </p:nvSpPr>
          <p:spPr>
            <a:xfrm>
              <a:off x="92070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8" name="Shape 2038"/>
            <p:cNvSpPr/>
            <p:nvPr/>
          </p:nvSpPr>
          <p:spPr>
            <a:xfrm>
              <a:off x="1340665" y="2723483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9" name="Shape 2039"/>
            <p:cNvSpPr/>
            <p:nvPr/>
          </p:nvSpPr>
          <p:spPr>
            <a:xfrm>
              <a:off x="264003" y="6664741"/>
              <a:ext cx="2383307" cy="4479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3A9A87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  <p:sp>
          <p:nvSpPr>
            <p:cNvPr id="2040" name="Shape 2040"/>
            <p:cNvSpPr/>
            <p:nvPr/>
          </p:nvSpPr>
          <p:spPr>
            <a:xfrm>
              <a:off x="0" y="7183963"/>
              <a:ext cx="2911316" cy="10948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defTabSz="96393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kern="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sz="8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41" name="Shape 2041"/>
            <p:cNvSpPr/>
            <p:nvPr/>
          </p:nvSpPr>
          <p:spPr>
            <a:xfrm>
              <a:off x="1334281" y="754485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50" name="Group 2050"/>
          <p:cNvGrpSpPr/>
          <p:nvPr/>
        </p:nvGrpSpPr>
        <p:grpSpPr>
          <a:xfrm>
            <a:off x="9962649" y="2634492"/>
            <a:ext cx="1535181" cy="3592829"/>
            <a:chOff x="0" y="0"/>
            <a:chExt cx="2911316" cy="6813442"/>
          </a:xfrm>
        </p:grpSpPr>
        <p:sp>
          <p:nvSpPr>
            <p:cNvPr id="2043" name="Shape 2043"/>
            <p:cNvSpPr/>
            <p:nvPr/>
          </p:nvSpPr>
          <p:spPr>
            <a:xfrm flipV="1">
              <a:off x="1442907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24066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3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44" name="Shape 2044"/>
            <p:cNvSpPr/>
            <p:nvPr/>
          </p:nvSpPr>
          <p:spPr>
            <a:xfrm>
              <a:off x="52533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5" name="Shape 2045"/>
            <p:cNvSpPr/>
            <p:nvPr/>
          </p:nvSpPr>
          <p:spPr>
            <a:xfrm>
              <a:off x="901654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6" name="Shape 2046"/>
            <p:cNvSpPr/>
            <p:nvPr/>
          </p:nvSpPr>
          <p:spPr>
            <a:xfrm>
              <a:off x="1321581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7" name="Shape 2047"/>
            <p:cNvSpPr/>
            <p:nvPr/>
          </p:nvSpPr>
          <p:spPr>
            <a:xfrm>
              <a:off x="263981" y="5254373"/>
              <a:ext cx="2383307" cy="4479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694E7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8" name="Shape 2048"/>
            <p:cNvSpPr/>
            <p:nvPr/>
          </p:nvSpPr>
          <p:spPr>
            <a:xfrm>
              <a:off x="0" y="5718578"/>
              <a:ext cx="2911316" cy="10948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defTabSz="96393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kern="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sz="8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49" name="Shape 2049"/>
            <p:cNvSpPr/>
            <p:nvPr/>
          </p:nvSpPr>
          <p:spPr>
            <a:xfrm>
              <a:off x="1321598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880973" y="267892"/>
            <a:ext cx="256480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880973" y="586014"/>
            <a:ext cx="189955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05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00" fill="hold"/>
                                        <p:tgtEl>
                                          <p:spTgt spid="2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2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900" fill="hold"/>
                                        <p:tgtEl>
                                          <p:spTgt spid="2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fill="hold"/>
                                        <p:tgtEl>
                                          <p:spTgt spid="2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900" fill="hold"/>
                                        <p:tgtEl>
                                          <p:spTgt spid="2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2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900" fill="hold"/>
                                        <p:tgtEl>
                                          <p:spTgt spid="2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fill="hold"/>
                                        <p:tgtEl>
                                          <p:spTgt spid="2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900" fill="hold"/>
                                        <p:tgtEl>
                                          <p:spTgt spid="2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fill="hold"/>
                                        <p:tgtEl>
                                          <p:spTgt spid="2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9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0" grpId="0" bldLvl="0" animBg="1" advAuto="0"/>
      <p:bldP spid="2018" grpId="0" bldLvl="0" animBg="1" advAuto="0"/>
      <p:bldP spid="2026" grpId="0" bldLvl="0" animBg="1" advAuto="0"/>
      <p:bldP spid="2034" grpId="0" bldLvl="0" animBg="1" advAuto="0"/>
      <p:bldP spid="2042" grpId="0" bldLvl="0" animBg="1" advAuto="0"/>
      <p:bldP spid="2050" grpId="0" bldLvl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589" y="895"/>
            <a:ext cx="12855223" cy="7230864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 rot="10800000">
            <a:off x="9669157" y="447"/>
            <a:ext cx="3188446" cy="1221900"/>
          </a:xfrm>
          <a:prstGeom prst="triangle">
            <a:avLst/>
          </a:prstGeom>
          <a:solidFill>
            <a:srgbClr val="0FC7D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5400000">
            <a:off x="-351317" y="5340549"/>
            <a:ext cx="1652834" cy="1039198"/>
          </a:xfrm>
          <a:prstGeom prst="triangle">
            <a:avLst/>
          </a:prstGeom>
          <a:solidFill>
            <a:srgbClr val="113A5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5400000">
            <a:off x="-497425" y="6089159"/>
            <a:ext cx="2406341" cy="1512956"/>
          </a:xfrm>
          <a:prstGeom prst="triangle">
            <a:avLst/>
          </a:prstGeom>
          <a:solidFill>
            <a:srgbClr val="0FC7D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6200000">
            <a:off x="11955504" y="6361720"/>
            <a:ext cx="1154513" cy="725885"/>
          </a:xfrm>
          <a:prstGeom prst="triangle">
            <a:avLst/>
          </a:prstGeom>
          <a:solidFill>
            <a:srgbClr val="113A5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>
            <a:off x="11423283" y="5074069"/>
            <a:ext cx="1808056" cy="1136794"/>
          </a:xfrm>
          <a:prstGeom prst="triangle">
            <a:avLst/>
          </a:prstGeom>
          <a:solidFill>
            <a:srgbClr val="0FC7D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634304" y="1895192"/>
            <a:ext cx="4617451" cy="3644755"/>
            <a:chOff x="3633957" y="1894978"/>
            <a:chExt cx="4618021" cy="3645205"/>
          </a:xfrm>
        </p:grpSpPr>
        <p:sp>
          <p:nvSpPr>
            <p:cNvPr id="44" name="菱形 43"/>
            <p:cNvSpPr/>
            <p:nvPr/>
          </p:nvSpPr>
          <p:spPr>
            <a:xfrm>
              <a:off x="4120365" y="1894978"/>
              <a:ext cx="3645205" cy="3645205"/>
            </a:xfrm>
            <a:prstGeom prst="diamond">
              <a:avLst/>
            </a:prstGeom>
            <a:noFill/>
            <a:ln w="9525">
              <a:solidFill>
                <a:srgbClr val="1D5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菱形 44"/>
            <p:cNvSpPr/>
            <p:nvPr/>
          </p:nvSpPr>
          <p:spPr>
            <a:xfrm>
              <a:off x="3633957" y="1913666"/>
              <a:ext cx="3607829" cy="3607829"/>
            </a:xfrm>
            <a:prstGeom prst="diamond">
              <a:avLst/>
            </a:prstGeom>
            <a:noFill/>
            <a:ln w="9525">
              <a:solidFill>
                <a:srgbClr val="1D5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菱形 45"/>
            <p:cNvSpPr/>
            <p:nvPr/>
          </p:nvSpPr>
          <p:spPr>
            <a:xfrm>
              <a:off x="4644149" y="1913666"/>
              <a:ext cx="3607829" cy="3607829"/>
            </a:xfrm>
            <a:prstGeom prst="diamond">
              <a:avLst/>
            </a:prstGeom>
            <a:noFill/>
            <a:ln w="9525">
              <a:solidFill>
                <a:srgbClr val="1D5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菱形 46"/>
            <p:cNvSpPr/>
            <p:nvPr/>
          </p:nvSpPr>
          <p:spPr>
            <a:xfrm>
              <a:off x="4785134" y="2559748"/>
              <a:ext cx="2315666" cy="2315666"/>
            </a:xfrm>
            <a:prstGeom prst="diamond">
              <a:avLst/>
            </a:prstGeom>
            <a:solidFill>
              <a:srgbClr val="113A5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02282" y="2937360"/>
              <a:ext cx="1081710" cy="1044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185" spc="844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6185" spc="844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9" name="文字1"/>
            <p:cNvSpPr txBox="1"/>
            <p:nvPr/>
          </p:nvSpPr>
          <p:spPr>
            <a:xfrm>
              <a:off x="5084006" y="3814902"/>
              <a:ext cx="1919207" cy="3683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팀 프로젝트 과정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2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2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2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grpId="0" nodeType="withEffect" p14:presetBounceEnd="2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2" grpId="0" animBg="1"/>
          <p:bldP spid="3" grpId="0" animBg="1"/>
          <p:bldP spid="4" grpId="0" animBg="1"/>
          <p:bldP spid="6" grpId="0" animBg="1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2" grpId="0" animBg="1"/>
          <p:bldP spid="3" grpId="0" animBg="1"/>
          <p:bldP spid="4" grpId="0" animBg="1"/>
          <p:bldP spid="6" grpId="0" animBg="1"/>
          <p:bldP spid="7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915220" y="3333024"/>
            <a:ext cx="1702308" cy="4906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55049" y="3333024"/>
            <a:ext cx="1702308" cy="4906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08389" y="3333024"/>
            <a:ext cx="1702308" cy="4906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1728" y="3333024"/>
            <a:ext cx="1702308" cy="4906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485481" y="3154039"/>
            <a:ext cx="848631" cy="848631"/>
            <a:chOff x="817364" y="1776265"/>
            <a:chExt cx="826181" cy="826181"/>
          </a:xfrm>
        </p:grpSpPr>
        <p:sp>
          <p:nvSpPr>
            <p:cNvPr id="37" name="Oval 36"/>
            <p:cNvSpPr/>
            <p:nvPr/>
          </p:nvSpPr>
          <p:spPr>
            <a:xfrm>
              <a:off x="817364" y="1776265"/>
              <a:ext cx="826181" cy="8261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Freeform 7"/>
            <p:cNvSpPr>
              <a:spLocks noEditPoints="1"/>
            </p:cNvSpPr>
            <p:nvPr/>
          </p:nvSpPr>
          <p:spPr bwMode="auto">
            <a:xfrm>
              <a:off x="1014427" y="1973328"/>
              <a:ext cx="432054" cy="432054"/>
            </a:xfrm>
            <a:custGeom>
              <a:avLst/>
              <a:gdLst>
                <a:gd name="T0" fmla="*/ 347 w 376"/>
                <a:gd name="T1" fmla="*/ 284 h 376"/>
                <a:gd name="T2" fmla="*/ 347 w 376"/>
                <a:gd name="T3" fmla="*/ 238 h 376"/>
                <a:gd name="T4" fmla="*/ 278 w 376"/>
                <a:gd name="T5" fmla="*/ 169 h 376"/>
                <a:gd name="T6" fmla="*/ 238 w 376"/>
                <a:gd name="T7" fmla="*/ 169 h 376"/>
                <a:gd name="T8" fmla="*/ 207 w 376"/>
                <a:gd name="T9" fmla="*/ 148 h 376"/>
                <a:gd name="T10" fmla="*/ 207 w 376"/>
                <a:gd name="T11" fmla="*/ 92 h 376"/>
                <a:gd name="T12" fmla="*/ 236 w 376"/>
                <a:gd name="T13" fmla="*/ 48 h 376"/>
                <a:gd name="T14" fmla="*/ 188 w 376"/>
                <a:gd name="T15" fmla="*/ 0 h 376"/>
                <a:gd name="T16" fmla="*/ 140 w 376"/>
                <a:gd name="T17" fmla="*/ 48 h 376"/>
                <a:gd name="T18" fmla="*/ 169 w 376"/>
                <a:gd name="T19" fmla="*/ 92 h 376"/>
                <a:gd name="T20" fmla="*/ 169 w 376"/>
                <a:gd name="T21" fmla="*/ 148 h 376"/>
                <a:gd name="T22" fmla="*/ 138 w 376"/>
                <a:gd name="T23" fmla="*/ 169 h 376"/>
                <a:gd name="T24" fmla="*/ 98 w 376"/>
                <a:gd name="T25" fmla="*/ 169 h 376"/>
                <a:gd name="T26" fmla="*/ 29 w 376"/>
                <a:gd name="T27" fmla="*/ 238 h 376"/>
                <a:gd name="T28" fmla="*/ 29 w 376"/>
                <a:gd name="T29" fmla="*/ 284 h 376"/>
                <a:gd name="T30" fmla="*/ 0 w 376"/>
                <a:gd name="T31" fmla="*/ 328 h 376"/>
                <a:gd name="T32" fmla="*/ 48 w 376"/>
                <a:gd name="T33" fmla="*/ 376 h 376"/>
                <a:gd name="T34" fmla="*/ 96 w 376"/>
                <a:gd name="T35" fmla="*/ 328 h 376"/>
                <a:gd name="T36" fmla="*/ 67 w 376"/>
                <a:gd name="T37" fmla="*/ 284 h 376"/>
                <a:gd name="T38" fmla="*/ 67 w 376"/>
                <a:gd name="T39" fmla="*/ 238 h 376"/>
                <a:gd name="T40" fmla="*/ 98 w 376"/>
                <a:gd name="T41" fmla="*/ 207 h 376"/>
                <a:gd name="T42" fmla="*/ 138 w 376"/>
                <a:gd name="T43" fmla="*/ 207 h 376"/>
                <a:gd name="T44" fmla="*/ 169 w 376"/>
                <a:gd name="T45" fmla="*/ 202 h 376"/>
                <a:gd name="T46" fmla="*/ 169 w 376"/>
                <a:gd name="T47" fmla="*/ 284 h 376"/>
                <a:gd name="T48" fmla="*/ 140 w 376"/>
                <a:gd name="T49" fmla="*/ 328 h 376"/>
                <a:gd name="T50" fmla="*/ 188 w 376"/>
                <a:gd name="T51" fmla="*/ 376 h 376"/>
                <a:gd name="T52" fmla="*/ 236 w 376"/>
                <a:gd name="T53" fmla="*/ 328 h 376"/>
                <a:gd name="T54" fmla="*/ 207 w 376"/>
                <a:gd name="T55" fmla="*/ 284 h 376"/>
                <a:gd name="T56" fmla="*/ 207 w 376"/>
                <a:gd name="T57" fmla="*/ 202 h 376"/>
                <a:gd name="T58" fmla="*/ 238 w 376"/>
                <a:gd name="T59" fmla="*/ 207 h 376"/>
                <a:gd name="T60" fmla="*/ 278 w 376"/>
                <a:gd name="T61" fmla="*/ 207 h 376"/>
                <a:gd name="T62" fmla="*/ 309 w 376"/>
                <a:gd name="T63" fmla="*/ 238 h 376"/>
                <a:gd name="T64" fmla="*/ 309 w 376"/>
                <a:gd name="T65" fmla="*/ 284 h 376"/>
                <a:gd name="T66" fmla="*/ 280 w 376"/>
                <a:gd name="T67" fmla="*/ 328 h 376"/>
                <a:gd name="T68" fmla="*/ 328 w 376"/>
                <a:gd name="T69" fmla="*/ 376 h 376"/>
                <a:gd name="T70" fmla="*/ 376 w 376"/>
                <a:gd name="T71" fmla="*/ 328 h 376"/>
                <a:gd name="T72" fmla="*/ 347 w 376"/>
                <a:gd name="T73" fmla="*/ 284 h 376"/>
                <a:gd name="T74" fmla="*/ 75 w 376"/>
                <a:gd name="T75" fmla="*/ 328 h 376"/>
                <a:gd name="T76" fmla="*/ 48 w 376"/>
                <a:gd name="T77" fmla="*/ 356 h 376"/>
                <a:gd name="T78" fmla="*/ 20 w 376"/>
                <a:gd name="T79" fmla="*/ 328 h 376"/>
                <a:gd name="T80" fmla="*/ 48 w 376"/>
                <a:gd name="T81" fmla="*/ 300 h 376"/>
                <a:gd name="T82" fmla="*/ 75 w 376"/>
                <a:gd name="T83" fmla="*/ 328 h 376"/>
                <a:gd name="T84" fmla="*/ 160 w 376"/>
                <a:gd name="T85" fmla="*/ 48 h 376"/>
                <a:gd name="T86" fmla="*/ 188 w 376"/>
                <a:gd name="T87" fmla="*/ 20 h 376"/>
                <a:gd name="T88" fmla="*/ 215 w 376"/>
                <a:gd name="T89" fmla="*/ 48 h 376"/>
                <a:gd name="T90" fmla="*/ 188 w 376"/>
                <a:gd name="T91" fmla="*/ 76 h 376"/>
                <a:gd name="T92" fmla="*/ 160 w 376"/>
                <a:gd name="T93" fmla="*/ 48 h 376"/>
                <a:gd name="T94" fmla="*/ 215 w 376"/>
                <a:gd name="T95" fmla="*/ 328 h 376"/>
                <a:gd name="T96" fmla="*/ 188 w 376"/>
                <a:gd name="T97" fmla="*/ 356 h 376"/>
                <a:gd name="T98" fmla="*/ 160 w 376"/>
                <a:gd name="T99" fmla="*/ 328 h 376"/>
                <a:gd name="T100" fmla="*/ 188 w 376"/>
                <a:gd name="T101" fmla="*/ 300 h 376"/>
                <a:gd name="T102" fmla="*/ 215 w 376"/>
                <a:gd name="T103" fmla="*/ 328 h 376"/>
                <a:gd name="T104" fmla="*/ 328 w 376"/>
                <a:gd name="T105" fmla="*/ 356 h 376"/>
                <a:gd name="T106" fmla="*/ 300 w 376"/>
                <a:gd name="T107" fmla="*/ 328 h 376"/>
                <a:gd name="T108" fmla="*/ 328 w 376"/>
                <a:gd name="T109" fmla="*/ 300 h 376"/>
                <a:gd name="T110" fmla="*/ 355 w 376"/>
                <a:gd name="T111" fmla="*/ 328 h 376"/>
                <a:gd name="T112" fmla="*/ 328 w 376"/>
                <a:gd name="T113" fmla="*/ 35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6" h="376">
                  <a:moveTo>
                    <a:pt x="347" y="284"/>
                  </a:moveTo>
                  <a:cubicBezTo>
                    <a:pt x="347" y="238"/>
                    <a:pt x="347" y="238"/>
                    <a:pt x="347" y="238"/>
                  </a:cubicBezTo>
                  <a:cubicBezTo>
                    <a:pt x="347" y="210"/>
                    <a:pt x="328" y="169"/>
                    <a:pt x="278" y="169"/>
                  </a:cubicBezTo>
                  <a:cubicBezTo>
                    <a:pt x="238" y="169"/>
                    <a:pt x="238" y="169"/>
                    <a:pt x="238" y="169"/>
                  </a:cubicBezTo>
                  <a:cubicBezTo>
                    <a:pt x="210" y="169"/>
                    <a:pt x="207" y="155"/>
                    <a:pt x="207" y="148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224" y="85"/>
                    <a:pt x="236" y="68"/>
                    <a:pt x="236" y="48"/>
                  </a:cubicBezTo>
                  <a:cubicBezTo>
                    <a:pt x="236" y="21"/>
                    <a:pt x="214" y="0"/>
                    <a:pt x="188" y="0"/>
                  </a:cubicBezTo>
                  <a:cubicBezTo>
                    <a:pt x="161" y="0"/>
                    <a:pt x="140" y="21"/>
                    <a:pt x="140" y="48"/>
                  </a:cubicBezTo>
                  <a:cubicBezTo>
                    <a:pt x="140" y="68"/>
                    <a:pt x="152" y="85"/>
                    <a:pt x="169" y="92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53"/>
                    <a:pt x="167" y="169"/>
                    <a:pt x="138" y="169"/>
                  </a:cubicBezTo>
                  <a:cubicBezTo>
                    <a:pt x="98" y="169"/>
                    <a:pt x="98" y="169"/>
                    <a:pt x="98" y="169"/>
                  </a:cubicBezTo>
                  <a:cubicBezTo>
                    <a:pt x="47" y="169"/>
                    <a:pt x="29" y="210"/>
                    <a:pt x="29" y="238"/>
                  </a:cubicBezTo>
                  <a:cubicBezTo>
                    <a:pt x="29" y="284"/>
                    <a:pt x="29" y="284"/>
                    <a:pt x="29" y="284"/>
                  </a:cubicBezTo>
                  <a:cubicBezTo>
                    <a:pt x="12" y="291"/>
                    <a:pt x="0" y="308"/>
                    <a:pt x="0" y="328"/>
                  </a:cubicBezTo>
                  <a:cubicBezTo>
                    <a:pt x="0" y="354"/>
                    <a:pt x="21" y="376"/>
                    <a:pt x="48" y="376"/>
                  </a:cubicBezTo>
                  <a:cubicBezTo>
                    <a:pt x="74" y="376"/>
                    <a:pt x="96" y="354"/>
                    <a:pt x="96" y="328"/>
                  </a:cubicBezTo>
                  <a:cubicBezTo>
                    <a:pt x="96" y="308"/>
                    <a:pt x="84" y="291"/>
                    <a:pt x="67" y="284"/>
                  </a:cubicBezTo>
                  <a:cubicBezTo>
                    <a:pt x="67" y="238"/>
                    <a:pt x="67" y="238"/>
                    <a:pt x="67" y="238"/>
                  </a:cubicBezTo>
                  <a:cubicBezTo>
                    <a:pt x="67" y="233"/>
                    <a:pt x="68" y="207"/>
                    <a:pt x="98" y="207"/>
                  </a:cubicBezTo>
                  <a:cubicBezTo>
                    <a:pt x="138" y="207"/>
                    <a:pt x="138" y="207"/>
                    <a:pt x="138" y="207"/>
                  </a:cubicBezTo>
                  <a:cubicBezTo>
                    <a:pt x="150" y="207"/>
                    <a:pt x="160" y="205"/>
                    <a:pt x="169" y="202"/>
                  </a:cubicBezTo>
                  <a:cubicBezTo>
                    <a:pt x="169" y="284"/>
                    <a:pt x="169" y="284"/>
                    <a:pt x="169" y="284"/>
                  </a:cubicBezTo>
                  <a:cubicBezTo>
                    <a:pt x="152" y="291"/>
                    <a:pt x="140" y="308"/>
                    <a:pt x="140" y="328"/>
                  </a:cubicBezTo>
                  <a:cubicBezTo>
                    <a:pt x="140" y="354"/>
                    <a:pt x="161" y="376"/>
                    <a:pt x="188" y="376"/>
                  </a:cubicBezTo>
                  <a:cubicBezTo>
                    <a:pt x="214" y="376"/>
                    <a:pt x="236" y="354"/>
                    <a:pt x="236" y="328"/>
                  </a:cubicBezTo>
                  <a:cubicBezTo>
                    <a:pt x="236" y="308"/>
                    <a:pt x="224" y="291"/>
                    <a:pt x="207" y="284"/>
                  </a:cubicBezTo>
                  <a:cubicBezTo>
                    <a:pt x="207" y="202"/>
                    <a:pt x="207" y="202"/>
                    <a:pt x="207" y="202"/>
                  </a:cubicBezTo>
                  <a:cubicBezTo>
                    <a:pt x="215" y="205"/>
                    <a:pt x="226" y="207"/>
                    <a:pt x="238" y="207"/>
                  </a:cubicBezTo>
                  <a:cubicBezTo>
                    <a:pt x="278" y="207"/>
                    <a:pt x="278" y="207"/>
                    <a:pt x="278" y="207"/>
                  </a:cubicBezTo>
                  <a:cubicBezTo>
                    <a:pt x="306" y="207"/>
                    <a:pt x="309" y="231"/>
                    <a:pt x="309" y="238"/>
                  </a:cubicBezTo>
                  <a:cubicBezTo>
                    <a:pt x="309" y="284"/>
                    <a:pt x="309" y="284"/>
                    <a:pt x="309" y="284"/>
                  </a:cubicBezTo>
                  <a:cubicBezTo>
                    <a:pt x="292" y="291"/>
                    <a:pt x="280" y="308"/>
                    <a:pt x="280" y="328"/>
                  </a:cubicBezTo>
                  <a:cubicBezTo>
                    <a:pt x="280" y="354"/>
                    <a:pt x="301" y="376"/>
                    <a:pt x="328" y="376"/>
                  </a:cubicBezTo>
                  <a:cubicBezTo>
                    <a:pt x="354" y="376"/>
                    <a:pt x="376" y="354"/>
                    <a:pt x="376" y="328"/>
                  </a:cubicBezTo>
                  <a:cubicBezTo>
                    <a:pt x="376" y="308"/>
                    <a:pt x="364" y="291"/>
                    <a:pt x="347" y="284"/>
                  </a:cubicBezTo>
                  <a:close/>
                  <a:moveTo>
                    <a:pt x="75" y="328"/>
                  </a:moveTo>
                  <a:cubicBezTo>
                    <a:pt x="75" y="343"/>
                    <a:pt x="63" y="356"/>
                    <a:pt x="48" y="356"/>
                  </a:cubicBezTo>
                  <a:cubicBezTo>
                    <a:pt x="32" y="356"/>
                    <a:pt x="20" y="343"/>
                    <a:pt x="20" y="328"/>
                  </a:cubicBezTo>
                  <a:cubicBezTo>
                    <a:pt x="20" y="313"/>
                    <a:pt x="32" y="300"/>
                    <a:pt x="48" y="300"/>
                  </a:cubicBezTo>
                  <a:cubicBezTo>
                    <a:pt x="63" y="300"/>
                    <a:pt x="75" y="313"/>
                    <a:pt x="75" y="328"/>
                  </a:cubicBezTo>
                  <a:close/>
                  <a:moveTo>
                    <a:pt x="160" y="48"/>
                  </a:moveTo>
                  <a:cubicBezTo>
                    <a:pt x="160" y="33"/>
                    <a:pt x="172" y="20"/>
                    <a:pt x="188" y="20"/>
                  </a:cubicBezTo>
                  <a:cubicBezTo>
                    <a:pt x="203" y="20"/>
                    <a:pt x="215" y="33"/>
                    <a:pt x="215" y="48"/>
                  </a:cubicBezTo>
                  <a:cubicBezTo>
                    <a:pt x="215" y="63"/>
                    <a:pt x="203" y="76"/>
                    <a:pt x="188" y="76"/>
                  </a:cubicBezTo>
                  <a:cubicBezTo>
                    <a:pt x="172" y="76"/>
                    <a:pt x="160" y="63"/>
                    <a:pt x="160" y="48"/>
                  </a:cubicBezTo>
                  <a:close/>
                  <a:moveTo>
                    <a:pt x="215" y="328"/>
                  </a:moveTo>
                  <a:cubicBezTo>
                    <a:pt x="215" y="343"/>
                    <a:pt x="203" y="356"/>
                    <a:pt x="188" y="356"/>
                  </a:cubicBezTo>
                  <a:cubicBezTo>
                    <a:pt x="172" y="356"/>
                    <a:pt x="160" y="343"/>
                    <a:pt x="160" y="328"/>
                  </a:cubicBezTo>
                  <a:cubicBezTo>
                    <a:pt x="160" y="313"/>
                    <a:pt x="172" y="300"/>
                    <a:pt x="188" y="300"/>
                  </a:cubicBezTo>
                  <a:cubicBezTo>
                    <a:pt x="203" y="300"/>
                    <a:pt x="215" y="313"/>
                    <a:pt x="215" y="328"/>
                  </a:cubicBezTo>
                  <a:close/>
                  <a:moveTo>
                    <a:pt x="328" y="356"/>
                  </a:moveTo>
                  <a:cubicBezTo>
                    <a:pt x="312" y="356"/>
                    <a:pt x="300" y="343"/>
                    <a:pt x="300" y="328"/>
                  </a:cubicBezTo>
                  <a:cubicBezTo>
                    <a:pt x="300" y="313"/>
                    <a:pt x="312" y="300"/>
                    <a:pt x="328" y="300"/>
                  </a:cubicBezTo>
                  <a:cubicBezTo>
                    <a:pt x="343" y="300"/>
                    <a:pt x="355" y="313"/>
                    <a:pt x="355" y="328"/>
                  </a:cubicBezTo>
                  <a:cubicBezTo>
                    <a:pt x="355" y="343"/>
                    <a:pt x="343" y="356"/>
                    <a:pt x="328" y="3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172350" y="3154039"/>
            <a:ext cx="848631" cy="848631"/>
            <a:chOff x="5773542" y="1776265"/>
            <a:chExt cx="826181" cy="826181"/>
          </a:xfrm>
        </p:grpSpPr>
        <p:sp>
          <p:nvSpPr>
            <p:cNvPr id="40" name="Oval 39"/>
            <p:cNvSpPr/>
            <p:nvPr/>
          </p:nvSpPr>
          <p:spPr>
            <a:xfrm>
              <a:off x="5773542" y="1776265"/>
              <a:ext cx="826181" cy="8261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22"/>
            <p:cNvSpPr>
              <a:spLocks noEditPoints="1"/>
            </p:cNvSpPr>
            <p:nvPr/>
          </p:nvSpPr>
          <p:spPr bwMode="auto">
            <a:xfrm>
              <a:off x="5989302" y="1999111"/>
              <a:ext cx="394661" cy="394133"/>
            </a:xfrm>
            <a:custGeom>
              <a:avLst/>
              <a:gdLst>
                <a:gd name="T0" fmla="*/ 287 w 316"/>
                <a:gd name="T1" fmla="*/ 29 h 316"/>
                <a:gd name="T2" fmla="*/ 236 w 316"/>
                <a:gd name="T3" fmla="*/ 4 h 316"/>
                <a:gd name="T4" fmla="*/ 135 w 316"/>
                <a:gd name="T5" fmla="*/ 105 h 316"/>
                <a:gd name="T6" fmla="*/ 20 w 316"/>
                <a:gd name="T7" fmla="*/ 221 h 316"/>
                <a:gd name="T8" fmla="*/ 0 w 316"/>
                <a:gd name="T9" fmla="*/ 316 h 316"/>
                <a:gd name="T10" fmla="*/ 95 w 316"/>
                <a:gd name="T11" fmla="*/ 296 h 316"/>
                <a:gd name="T12" fmla="*/ 210 w 316"/>
                <a:gd name="T13" fmla="*/ 180 h 316"/>
                <a:gd name="T14" fmla="*/ 312 w 316"/>
                <a:gd name="T15" fmla="*/ 79 h 316"/>
                <a:gd name="T16" fmla="*/ 287 w 316"/>
                <a:gd name="T17" fmla="*/ 29 h 316"/>
                <a:gd name="T18" fmla="*/ 89 w 316"/>
                <a:gd name="T19" fmla="*/ 284 h 316"/>
                <a:gd name="T20" fmla="*/ 57 w 316"/>
                <a:gd name="T21" fmla="*/ 291 h 316"/>
                <a:gd name="T22" fmla="*/ 43 w 316"/>
                <a:gd name="T23" fmla="*/ 273 h 316"/>
                <a:gd name="T24" fmla="*/ 24 w 316"/>
                <a:gd name="T25" fmla="*/ 259 h 316"/>
                <a:gd name="T26" fmla="*/ 31 w 316"/>
                <a:gd name="T27" fmla="*/ 226 h 316"/>
                <a:gd name="T28" fmla="*/ 41 w 316"/>
                <a:gd name="T29" fmla="*/ 217 h 316"/>
                <a:gd name="T30" fmla="*/ 78 w 316"/>
                <a:gd name="T31" fmla="*/ 237 h 316"/>
                <a:gd name="T32" fmla="*/ 99 w 316"/>
                <a:gd name="T33" fmla="*/ 275 h 316"/>
                <a:gd name="T34" fmla="*/ 89 w 316"/>
                <a:gd name="T35" fmla="*/ 28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6" h="316">
                  <a:moveTo>
                    <a:pt x="287" y="29"/>
                  </a:moveTo>
                  <a:cubicBezTo>
                    <a:pt x="258" y="0"/>
                    <a:pt x="236" y="4"/>
                    <a:pt x="236" y="4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20" y="221"/>
                    <a:pt x="20" y="221"/>
                    <a:pt x="20" y="221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95" y="296"/>
                    <a:pt x="95" y="296"/>
                    <a:pt x="95" y="296"/>
                  </a:cubicBezTo>
                  <a:cubicBezTo>
                    <a:pt x="210" y="180"/>
                    <a:pt x="210" y="180"/>
                    <a:pt x="210" y="180"/>
                  </a:cubicBezTo>
                  <a:cubicBezTo>
                    <a:pt x="312" y="79"/>
                    <a:pt x="312" y="79"/>
                    <a:pt x="312" y="79"/>
                  </a:cubicBezTo>
                  <a:cubicBezTo>
                    <a:pt x="312" y="79"/>
                    <a:pt x="316" y="58"/>
                    <a:pt x="287" y="29"/>
                  </a:cubicBezTo>
                  <a:close/>
                  <a:moveTo>
                    <a:pt x="89" y="284"/>
                  </a:moveTo>
                  <a:cubicBezTo>
                    <a:pt x="57" y="291"/>
                    <a:pt x="57" y="291"/>
                    <a:pt x="57" y="291"/>
                  </a:cubicBezTo>
                  <a:cubicBezTo>
                    <a:pt x="54" y="285"/>
                    <a:pt x="50" y="280"/>
                    <a:pt x="43" y="273"/>
                  </a:cubicBezTo>
                  <a:cubicBezTo>
                    <a:pt x="36" y="266"/>
                    <a:pt x="30" y="262"/>
                    <a:pt x="24" y="259"/>
                  </a:cubicBezTo>
                  <a:cubicBezTo>
                    <a:pt x="31" y="226"/>
                    <a:pt x="31" y="226"/>
                    <a:pt x="31" y="226"/>
                  </a:cubicBezTo>
                  <a:cubicBezTo>
                    <a:pt x="41" y="217"/>
                    <a:pt x="41" y="217"/>
                    <a:pt x="41" y="217"/>
                  </a:cubicBezTo>
                  <a:cubicBezTo>
                    <a:pt x="41" y="217"/>
                    <a:pt x="58" y="217"/>
                    <a:pt x="78" y="237"/>
                  </a:cubicBezTo>
                  <a:cubicBezTo>
                    <a:pt x="98" y="257"/>
                    <a:pt x="99" y="275"/>
                    <a:pt x="99" y="275"/>
                  </a:cubicBezTo>
                  <a:lnTo>
                    <a:pt x="89" y="2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724307" y="3154039"/>
            <a:ext cx="848631" cy="848631"/>
            <a:chOff x="4168892" y="2012305"/>
            <a:chExt cx="739552" cy="743795"/>
          </a:xfrm>
        </p:grpSpPr>
        <p:sp>
          <p:nvSpPr>
            <p:cNvPr id="43" name="Oval 42"/>
            <p:cNvSpPr/>
            <p:nvPr/>
          </p:nvSpPr>
          <p:spPr>
            <a:xfrm>
              <a:off x="4168892" y="2012305"/>
              <a:ext cx="739552" cy="74379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237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374990" y="2274029"/>
              <a:ext cx="335260" cy="209340"/>
              <a:chOff x="7507288" y="3873501"/>
              <a:chExt cx="338138" cy="211137"/>
            </a:xfrm>
            <a:solidFill>
              <a:schemeClr val="bg1"/>
            </a:solidFill>
          </p:grpSpPr>
          <p:sp>
            <p:nvSpPr>
              <p:cNvPr id="45" name="Freeform 8"/>
              <p:cNvSpPr/>
              <p:nvPr/>
            </p:nvSpPr>
            <p:spPr bwMode="auto">
              <a:xfrm>
                <a:off x="7507288" y="3873501"/>
                <a:ext cx="338138" cy="79375"/>
              </a:xfrm>
              <a:custGeom>
                <a:avLst/>
                <a:gdLst>
                  <a:gd name="T0" fmla="*/ 154 w 213"/>
                  <a:gd name="T1" fmla="*/ 50 h 50"/>
                  <a:gd name="T2" fmla="*/ 213 w 213"/>
                  <a:gd name="T3" fmla="*/ 50 h 50"/>
                  <a:gd name="T4" fmla="*/ 170 w 213"/>
                  <a:gd name="T5" fmla="*/ 0 h 50"/>
                  <a:gd name="T6" fmla="*/ 106 w 213"/>
                  <a:gd name="T7" fmla="*/ 0 h 50"/>
                  <a:gd name="T8" fmla="*/ 42 w 213"/>
                  <a:gd name="T9" fmla="*/ 0 h 50"/>
                  <a:gd name="T10" fmla="*/ 0 w 213"/>
                  <a:gd name="T11" fmla="*/ 50 h 50"/>
                  <a:gd name="T12" fmla="*/ 59 w 213"/>
                  <a:gd name="T13" fmla="*/ 50 h 50"/>
                  <a:gd name="T14" fmla="*/ 154 w 213"/>
                  <a:gd name="T15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50">
                    <a:moveTo>
                      <a:pt x="154" y="50"/>
                    </a:moveTo>
                    <a:lnTo>
                      <a:pt x="213" y="50"/>
                    </a:lnTo>
                    <a:lnTo>
                      <a:pt x="170" y="0"/>
                    </a:lnTo>
                    <a:lnTo>
                      <a:pt x="106" y="0"/>
                    </a:lnTo>
                    <a:lnTo>
                      <a:pt x="42" y="0"/>
                    </a:lnTo>
                    <a:lnTo>
                      <a:pt x="0" y="50"/>
                    </a:lnTo>
                    <a:lnTo>
                      <a:pt x="59" y="50"/>
                    </a:lnTo>
                    <a:lnTo>
                      <a:pt x="154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6" name="Freeform 9"/>
              <p:cNvSpPr/>
              <p:nvPr/>
            </p:nvSpPr>
            <p:spPr bwMode="auto">
              <a:xfrm>
                <a:off x="7507288" y="3978276"/>
                <a:ext cx="338138" cy="38100"/>
              </a:xfrm>
              <a:custGeom>
                <a:avLst/>
                <a:gdLst>
                  <a:gd name="T0" fmla="*/ 21 w 213"/>
                  <a:gd name="T1" fmla="*/ 0 h 24"/>
                  <a:gd name="T2" fmla="*/ 0 w 213"/>
                  <a:gd name="T3" fmla="*/ 24 h 24"/>
                  <a:gd name="T4" fmla="*/ 59 w 213"/>
                  <a:gd name="T5" fmla="*/ 24 h 24"/>
                  <a:gd name="T6" fmla="*/ 154 w 213"/>
                  <a:gd name="T7" fmla="*/ 24 h 24"/>
                  <a:gd name="T8" fmla="*/ 213 w 213"/>
                  <a:gd name="T9" fmla="*/ 24 h 24"/>
                  <a:gd name="T10" fmla="*/ 191 w 213"/>
                  <a:gd name="T11" fmla="*/ 0 h 24"/>
                  <a:gd name="T12" fmla="*/ 21 w 213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3" h="24">
                    <a:moveTo>
                      <a:pt x="21" y="0"/>
                    </a:moveTo>
                    <a:lnTo>
                      <a:pt x="0" y="24"/>
                    </a:lnTo>
                    <a:lnTo>
                      <a:pt x="59" y="24"/>
                    </a:lnTo>
                    <a:lnTo>
                      <a:pt x="154" y="24"/>
                    </a:lnTo>
                    <a:lnTo>
                      <a:pt x="213" y="24"/>
                    </a:lnTo>
                    <a:lnTo>
                      <a:pt x="19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10"/>
              <p:cNvSpPr/>
              <p:nvPr/>
            </p:nvSpPr>
            <p:spPr bwMode="auto">
              <a:xfrm>
                <a:off x="7507288" y="4043363"/>
                <a:ext cx="338138" cy="41275"/>
              </a:xfrm>
              <a:custGeom>
                <a:avLst/>
                <a:gdLst>
                  <a:gd name="T0" fmla="*/ 21 w 213"/>
                  <a:gd name="T1" fmla="*/ 0 h 26"/>
                  <a:gd name="T2" fmla="*/ 0 w 213"/>
                  <a:gd name="T3" fmla="*/ 26 h 26"/>
                  <a:gd name="T4" fmla="*/ 59 w 213"/>
                  <a:gd name="T5" fmla="*/ 26 h 26"/>
                  <a:gd name="T6" fmla="*/ 154 w 213"/>
                  <a:gd name="T7" fmla="*/ 26 h 26"/>
                  <a:gd name="T8" fmla="*/ 213 w 213"/>
                  <a:gd name="T9" fmla="*/ 26 h 26"/>
                  <a:gd name="T10" fmla="*/ 191 w 213"/>
                  <a:gd name="T11" fmla="*/ 0 h 26"/>
                  <a:gd name="T12" fmla="*/ 21 w 213"/>
                  <a:gd name="T1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3" h="26">
                    <a:moveTo>
                      <a:pt x="21" y="0"/>
                    </a:moveTo>
                    <a:lnTo>
                      <a:pt x="0" y="26"/>
                    </a:lnTo>
                    <a:lnTo>
                      <a:pt x="59" y="26"/>
                    </a:lnTo>
                    <a:lnTo>
                      <a:pt x="154" y="26"/>
                    </a:lnTo>
                    <a:lnTo>
                      <a:pt x="213" y="26"/>
                    </a:lnTo>
                    <a:lnTo>
                      <a:pt x="19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5933331" y="3154039"/>
            <a:ext cx="848631" cy="848631"/>
            <a:chOff x="8173630" y="2776471"/>
            <a:chExt cx="1039365" cy="1045329"/>
          </a:xfrm>
        </p:grpSpPr>
        <p:sp>
          <p:nvSpPr>
            <p:cNvPr id="49" name="Oval 48"/>
            <p:cNvSpPr/>
            <p:nvPr/>
          </p:nvSpPr>
          <p:spPr>
            <a:xfrm>
              <a:off x="8173630" y="2776471"/>
              <a:ext cx="1039365" cy="10453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237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8473738" y="3091969"/>
              <a:ext cx="429464" cy="359632"/>
              <a:chOff x="5099051" y="3930651"/>
              <a:chExt cx="390525" cy="327025"/>
            </a:xfrm>
            <a:solidFill>
              <a:schemeClr val="bg1"/>
            </a:solidFill>
          </p:grpSpPr>
          <p:sp>
            <p:nvSpPr>
              <p:cNvPr id="51" name="Freeform 103"/>
              <p:cNvSpPr/>
              <p:nvPr/>
            </p:nvSpPr>
            <p:spPr bwMode="auto">
              <a:xfrm>
                <a:off x="5165726" y="4027488"/>
                <a:ext cx="255588" cy="230188"/>
              </a:xfrm>
              <a:custGeom>
                <a:avLst/>
                <a:gdLst>
                  <a:gd name="T0" fmla="*/ 0 w 161"/>
                  <a:gd name="T1" fmla="*/ 62 h 145"/>
                  <a:gd name="T2" fmla="*/ 0 w 161"/>
                  <a:gd name="T3" fmla="*/ 145 h 145"/>
                  <a:gd name="T4" fmla="*/ 31 w 161"/>
                  <a:gd name="T5" fmla="*/ 145 h 145"/>
                  <a:gd name="T6" fmla="*/ 130 w 161"/>
                  <a:gd name="T7" fmla="*/ 145 h 145"/>
                  <a:gd name="T8" fmla="*/ 161 w 161"/>
                  <a:gd name="T9" fmla="*/ 145 h 145"/>
                  <a:gd name="T10" fmla="*/ 161 w 161"/>
                  <a:gd name="T11" fmla="*/ 62 h 145"/>
                  <a:gd name="T12" fmla="*/ 81 w 161"/>
                  <a:gd name="T13" fmla="*/ 0 h 145"/>
                  <a:gd name="T14" fmla="*/ 0 w 161"/>
                  <a:gd name="T15" fmla="*/ 6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1" h="145">
                    <a:moveTo>
                      <a:pt x="0" y="62"/>
                    </a:moveTo>
                    <a:lnTo>
                      <a:pt x="0" y="145"/>
                    </a:lnTo>
                    <a:lnTo>
                      <a:pt x="31" y="145"/>
                    </a:lnTo>
                    <a:lnTo>
                      <a:pt x="130" y="145"/>
                    </a:lnTo>
                    <a:lnTo>
                      <a:pt x="161" y="145"/>
                    </a:lnTo>
                    <a:lnTo>
                      <a:pt x="161" y="62"/>
                    </a:lnTo>
                    <a:lnTo>
                      <a:pt x="81" y="0"/>
                    </a:lnTo>
                    <a:lnTo>
                      <a:pt x="0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2" name="Freeform 104"/>
              <p:cNvSpPr/>
              <p:nvPr/>
            </p:nvSpPr>
            <p:spPr bwMode="auto">
              <a:xfrm>
                <a:off x="5099051" y="3930651"/>
                <a:ext cx="390525" cy="195263"/>
              </a:xfrm>
              <a:custGeom>
                <a:avLst/>
                <a:gdLst>
                  <a:gd name="T0" fmla="*/ 225 w 246"/>
                  <a:gd name="T1" fmla="*/ 80 h 123"/>
                  <a:gd name="T2" fmla="*/ 225 w 246"/>
                  <a:gd name="T3" fmla="*/ 21 h 123"/>
                  <a:gd name="T4" fmla="*/ 182 w 246"/>
                  <a:gd name="T5" fmla="*/ 21 h 123"/>
                  <a:gd name="T6" fmla="*/ 182 w 246"/>
                  <a:gd name="T7" fmla="*/ 47 h 123"/>
                  <a:gd name="T8" fmla="*/ 123 w 246"/>
                  <a:gd name="T9" fmla="*/ 0 h 123"/>
                  <a:gd name="T10" fmla="*/ 123 w 246"/>
                  <a:gd name="T11" fmla="*/ 0 h 123"/>
                  <a:gd name="T12" fmla="*/ 123 w 246"/>
                  <a:gd name="T13" fmla="*/ 0 h 123"/>
                  <a:gd name="T14" fmla="*/ 123 w 246"/>
                  <a:gd name="T15" fmla="*/ 0 h 123"/>
                  <a:gd name="T16" fmla="*/ 123 w 246"/>
                  <a:gd name="T17" fmla="*/ 0 h 123"/>
                  <a:gd name="T18" fmla="*/ 0 w 246"/>
                  <a:gd name="T19" fmla="*/ 97 h 123"/>
                  <a:gd name="T20" fmla="*/ 21 w 246"/>
                  <a:gd name="T21" fmla="*/ 123 h 123"/>
                  <a:gd name="T22" fmla="*/ 123 w 246"/>
                  <a:gd name="T23" fmla="*/ 42 h 123"/>
                  <a:gd name="T24" fmla="*/ 225 w 246"/>
                  <a:gd name="T25" fmla="*/ 123 h 123"/>
                  <a:gd name="T26" fmla="*/ 246 w 246"/>
                  <a:gd name="T27" fmla="*/ 97 h 123"/>
                  <a:gd name="T28" fmla="*/ 225 w 246"/>
                  <a:gd name="T29" fmla="*/ 8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6" h="123">
                    <a:moveTo>
                      <a:pt x="225" y="80"/>
                    </a:moveTo>
                    <a:lnTo>
                      <a:pt x="225" y="21"/>
                    </a:lnTo>
                    <a:lnTo>
                      <a:pt x="182" y="21"/>
                    </a:lnTo>
                    <a:lnTo>
                      <a:pt x="182" y="47"/>
                    </a:lnTo>
                    <a:lnTo>
                      <a:pt x="123" y="0"/>
                    </a:lnTo>
                    <a:lnTo>
                      <a:pt x="123" y="0"/>
                    </a:lnTo>
                    <a:lnTo>
                      <a:pt x="123" y="0"/>
                    </a:lnTo>
                    <a:lnTo>
                      <a:pt x="123" y="0"/>
                    </a:lnTo>
                    <a:lnTo>
                      <a:pt x="123" y="0"/>
                    </a:lnTo>
                    <a:lnTo>
                      <a:pt x="0" y="97"/>
                    </a:lnTo>
                    <a:lnTo>
                      <a:pt x="21" y="123"/>
                    </a:lnTo>
                    <a:lnTo>
                      <a:pt x="123" y="42"/>
                    </a:lnTo>
                    <a:lnTo>
                      <a:pt x="225" y="123"/>
                    </a:lnTo>
                    <a:lnTo>
                      <a:pt x="246" y="97"/>
                    </a:lnTo>
                    <a:lnTo>
                      <a:pt x="225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9459216" y="3154039"/>
            <a:ext cx="848631" cy="848631"/>
            <a:chOff x="6740410" y="578561"/>
            <a:chExt cx="826181" cy="826181"/>
          </a:xfrm>
        </p:grpSpPr>
        <p:sp>
          <p:nvSpPr>
            <p:cNvPr id="54" name="Oval 53"/>
            <p:cNvSpPr/>
            <p:nvPr/>
          </p:nvSpPr>
          <p:spPr>
            <a:xfrm>
              <a:off x="6740410" y="578561"/>
              <a:ext cx="826181" cy="82618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5" name="Freeform 6"/>
            <p:cNvSpPr>
              <a:spLocks noEditPoints="1"/>
            </p:cNvSpPr>
            <p:nvPr/>
          </p:nvSpPr>
          <p:spPr bwMode="auto">
            <a:xfrm>
              <a:off x="6895800" y="727929"/>
              <a:ext cx="515401" cy="527448"/>
            </a:xfrm>
            <a:custGeom>
              <a:avLst/>
              <a:gdLst>
                <a:gd name="T0" fmla="*/ 121 w 417"/>
                <a:gd name="T1" fmla="*/ 94 h 426"/>
                <a:gd name="T2" fmla="*/ 85 w 417"/>
                <a:gd name="T3" fmla="*/ 341 h 426"/>
                <a:gd name="T4" fmla="*/ 332 w 417"/>
                <a:gd name="T5" fmla="*/ 305 h 426"/>
                <a:gd name="T6" fmla="*/ 267 w 417"/>
                <a:gd name="T7" fmla="*/ 159 h 426"/>
                <a:gd name="T8" fmla="*/ 121 w 417"/>
                <a:gd name="T9" fmla="*/ 94 h 426"/>
                <a:gd name="T10" fmla="*/ 306 w 417"/>
                <a:gd name="T11" fmla="*/ 286 h 426"/>
                <a:gd name="T12" fmla="*/ 199 w 417"/>
                <a:gd name="T13" fmla="*/ 227 h 426"/>
                <a:gd name="T14" fmla="*/ 140 w 417"/>
                <a:gd name="T15" fmla="*/ 120 h 426"/>
                <a:gd name="T16" fmla="*/ 247 w 417"/>
                <a:gd name="T17" fmla="*/ 179 h 426"/>
                <a:gd name="T18" fmla="*/ 306 w 417"/>
                <a:gd name="T19" fmla="*/ 286 h 426"/>
                <a:gd name="T20" fmla="*/ 309 w 417"/>
                <a:gd name="T21" fmla="*/ 128 h 426"/>
                <a:gd name="T22" fmla="*/ 323 w 417"/>
                <a:gd name="T23" fmla="*/ 122 h 426"/>
                <a:gd name="T24" fmla="*/ 361 w 417"/>
                <a:gd name="T25" fmla="*/ 84 h 426"/>
                <a:gd name="T26" fmla="*/ 361 w 417"/>
                <a:gd name="T27" fmla="*/ 56 h 426"/>
                <a:gd name="T28" fmla="*/ 333 w 417"/>
                <a:gd name="T29" fmla="*/ 56 h 426"/>
                <a:gd name="T30" fmla="*/ 295 w 417"/>
                <a:gd name="T31" fmla="*/ 94 h 426"/>
                <a:gd name="T32" fmla="*/ 295 w 417"/>
                <a:gd name="T33" fmla="*/ 122 h 426"/>
                <a:gd name="T34" fmla="*/ 309 w 417"/>
                <a:gd name="T35" fmla="*/ 128 h 426"/>
                <a:gd name="T36" fmla="*/ 237 w 417"/>
                <a:gd name="T37" fmla="*/ 79 h 426"/>
                <a:gd name="T38" fmla="*/ 247 w 417"/>
                <a:gd name="T39" fmla="*/ 81 h 426"/>
                <a:gd name="T40" fmla="*/ 264 w 417"/>
                <a:gd name="T41" fmla="*/ 71 h 426"/>
                <a:gd name="T42" fmla="*/ 286 w 417"/>
                <a:gd name="T43" fmla="*/ 33 h 426"/>
                <a:gd name="T44" fmla="*/ 278 w 417"/>
                <a:gd name="T45" fmla="*/ 5 h 426"/>
                <a:gd name="T46" fmla="*/ 251 w 417"/>
                <a:gd name="T47" fmla="*/ 13 h 426"/>
                <a:gd name="T48" fmla="*/ 229 w 417"/>
                <a:gd name="T49" fmla="*/ 52 h 426"/>
                <a:gd name="T50" fmla="*/ 237 w 417"/>
                <a:gd name="T51" fmla="*/ 79 h 426"/>
                <a:gd name="T52" fmla="*/ 412 w 417"/>
                <a:gd name="T53" fmla="*/ 139 h 426"/>
                <a:gd name="T54" fmla="*/ 385 w 417"/>
                <a:gd name="T55" fmla="*/ 131 h 426"/>
                <a:gd name="T56" fmla="*/ 346 w 417"/>
                <a:gd name="T57" fmla="*/ 153 h 426"/>
                <a:gd name="T58" fmla="*/ 338 w 417"/>
                <a:gd name="T59" fmla="*/ 180 h 426"/>
                <a:gd name="T60" fmla="*/ 356 w 417"/>
                <a:gd name="T61" fmla="*/ 190 h 426"/>
                <a:gd name="T62" fmla="*/ 366 w 417"/>
                <a:gd name="T63" fmla="*/ 188 h 426"/>
                <a:gd name="T64" fmla="*/ 404 w 417"/>
                <a:gd name="T65" fmla="*/ 166 h 426"/>
                <a:gd name="T66" fmla="*/ 412 w 417"/>
                <a:gd name="T67" fmla="*/ 139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7" h="426">
                  <a:moveTo>
                    <a:pt x="121" y="94"/>
                  </a:moveTo>
                  <a:cubicBezTo>
                    <a:pt x="98" y="116"/>
                    <a:pt x="0" y="256"/>
                    <a:pt x="85" y="341"/>
                  </a:cubicBezTo>
                  <a:cubicBezTo>
                    <a:pt x="170" y="426"/>
                    <a:pt x="309" y="328"/>
                    <a:pt x="332" y="305"/>
                  </a:cubicBezTo>
                  <a:cubicBezTo>
                    <a:pt x="354" y="283"/>
                    <a:pt x="325" y="217"/>
                    <a:pt x="267" y="159"/>
                  </a:cubicBezTo>
                  <a:cubicBezTo>
                    <a:pt x="209" y="101"/>
                    <a:pt x="143" y="72"/>
                    <a:pt x="121" y="94"/>
                  </a:cubicBezTo>
                  <a:close/>
                  <a:moveTo>
                    <a:pt x="306" y="286"/>
                  </a:moveTo>
                  <a:cubicBezTo>
                    <a:pt x="299" y="292"/>
                    <a:pt x="248" y="277"/>
                    <a:pt x="199" y="227"/>
                  </a:cubicBezTo>
                  <a:cubicBezTo>
                    <a:pt x="149" y="178"/>
                    <a:pt x="134" y="127"/>
                    <a:pt x="140" y="120"/>
                  </a:cubicBezTo>
                  <a:cubicBezTo>
                    <a:pt x="147" y="113"/>
                    <a:pt x="198" y="129"/>
                    <a:pt x="247" y="179"/>
                  </a:cubicBezTo>
                  <a:cubicBezTo>
                    <a:pt x="297" y="228"/>
                    <a:pt x="313" y="279"/>
                    <a:pt x="306" y="286"/>
                  </a:cubicBezTo>
                  <a:close/>
                  <a:moveTo>
                    <a:pt x="309" y="128"/>
                  </a:moveTo>
                  <a:cubicBezTo>
                    <a:pt x="314" y="128"/>
                    <a:pt x="319" y="126"/>
                    <a:pt x="323" y="122"/>
                  </a:cubicBezTo>
                  <a:cubicBezTo>
                    <a:pt x="361" y="84"/>
                    <a:pt x="361" y="84"/>
                    <a:pt x="361" y="84"/>
                  </a:cubicBezTo>
                  <a:cubicBezTo>
                    <a:pt x="369" y="76"/>
                    <a:pt x="369" y="64"/>
                    <a:pt x="361" y="56"/>
                  </a:cubicBezTo>
                  <a:cubicBezTo>
                    <a:pt x="353" y="48"/>
                    <a:pt x="341" y="48"/>
                    <a:pt x="333" y="56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87" y="102"/>
                    <a:pt x="287" y="115"/>
                    <a:pt x="295" y="122"/>
                  </a:cubicBezTo>
                  <a:cubicBezTo>
                    <a:pt x="299" y="126"/>
                    <a:pt x="304" y="128"/>
                    <a:pt x="309" y="128"/>
                  </a:cubicBezTo>
                  <a:close/>
                  <a:moveTo>
                    <a:pt x="237" y="79"/>
                  </a:moveTo>
                  <a:cubicBezTo>
                    <a:pt x="240" y="81"/>
                    <a:pt x="243" y="81"/>
                    <a:pt x="247" y="81"/>
                  </a:cubicBezTo>
                  <a:cubicBezTo>
                    <a:pt x="254" y="81"/>
                    <a:pt x="260" y="78"/>
                    <a:pt x="264" y="71"/>
                  </a:cubicBezTo>
                  <a:cubicBezTo>
                    <a:pt x="286" y="33"/>
                    <a:pt x="286" y="33"/>
                    <a:pt x="286" y="33"/>
                  </a:cubicBezTo>
                  <a:cubicBezTo>
                    <a:pt x="291" y="23"/>
                    <a:pt x="288" y="11"/>
                    <a:pt x="278" y="5"/>
                  </a:cubicBezTo>
                  <a:cubicBezTo>
                    <a:pt x="268" y="0"/>
                    <a:pt x="256" y="3"/>
                    <a:pt x="251" y="13"/>
                  </a:cubicBezTo>
                  <a:cubicBezTo>
                    <a:pt x="229" y="52"/>
                    <a:pt x="229" y="52"/>
                    <a:pt x="229" y="52"/>
                  </a:cubicBezTo>
                  <a:cubicBezTo>
                    <a:pt x="224" y="61"/>
                    <a:pt x="227" y="73"/>
                    <a:pt x="237" y="79"/>
                  </a:cubicBezTo>
                  <a:close/>
                  <a:moveTo>
                    <a:pt x="412" y="139"/>
                  </a:moveTo>
                  <a:cubicBezTo>
                    <a:pt x="406" y="129"/>
                    <a:pt x="394" y="126"/>
                    <a:pt x="385" y="131"/>
                  </a:cubicBezTo>
                  <a:cubicBezTo>
                    <a:pt x="346" y="153"/>
                    <a:pt x="346" y="153"/>
                    <a:pt x="346" y="153"/>
                  </a:cubicBezTo>
                  <a:cubicBezTo>
                    <a:pt x="336" y="158"/>
                    <a:pt x="333" y="171"/>
                    <a:pt x="338" y="180"/>
                  </a:cubicBezTo>
                  <a:cubicBezTo>
                    <a:pt x="342" y="187"/>
                    <a:pt x="349" y="190"/>
                    <a:pt x="356" y="190"/>
                  </a:cubicBezTo>
                  <a:cubicBezTo>
                    <a:pt x="359" y="190"/>
                    <a:pt x="363" y="190"/>
                    <a:pt x="366" y="188"/>
                  </a:cubicBezTo>
                  <a:cubicBezTo>
                    <a:pt x="404" y="166"/>
                    <a:pt x="404" y="166"/>
                    <a:pt x="404" y="166"/>
                  </a:cubicBezTo>
                  <a:cubicBezTo>
                    <a:pt x="414" y="161"/>
                    <a:pt x="417" y="149"/>
                    <a:pt x="412" y="1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193996" y="2372124"/>
            <a:ext cx="143256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2018.11.25</a:t>
            </a:r>
          </a:p>
          <a:p>
            <a:pPr algn="ctr">
              <a:lnSpc>
                <a:spcPct val="120000"/>
              </a:lnSpc>
            </a:pP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주제 선정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80231" y="2372124"/>
            <a:ext cx="143256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2018.11.27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차 희의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64142" y="2400064"/>
            <a:ext cx="177736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2018.11.30</a:t>
            </a:r>
          </a:p>
          <a:p>
            <a:pPr algn="ctr">
              <a:lnSpc>
                <a:spcPct val="120000"/>
              </a:lnSpc>
            </a:pP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선행연구 조사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23018" y="2400699"/>
            <a:ext cx="21018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2018.12.08</a:t>
            </a:r>
          </a:p>
          <a:p>
            <a:pPr algn="ctr">
              <a:lnSpc>
                <a:spcPct val="120000"/>
              </a:lnSpc>
            </a:pP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크룰링 코드 작성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293860" y="2400935"/>
            <a:ext cx="14357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2018.12.11</a:t>
            </a:r>
          </a:p>
          <a:p>
            <a:pPr algn="ctr">
              <a:lnSpc>
                <a:spcPct val="12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차회의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880973" y="267892"/>
            <a:ext cx="2037715" cy="307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2000" b="1" dirty="0" smtClean="0">
                <a:solidFill>
                  <a:schemeClr val="accent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팀 프로젝트 과정</a:t>
            </a:r>
            <a:endParaRPr lang="ko-KR" altLang="en-US" sz="2000" b="1" dirty="0" smtClean="0">
              <a:solidFill>
                <a:schemeClr val="accent1"/>
              </a:solidFill>
              <a:latin typeface="a시네마L" pitchFamily="18" charset="-127"/>
              <a:ea typeface="a시네마L" pitchFamily="18" charset="-127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8" grpId="0" animBg="1"/>
      <p:bldP spid="9" grpId="0" animBg="1"/>
      <p:bldP spid="56" grpId="0"/>
      <p:bldP spid="57" grpId="0"/>
      <p:bldP spid="60" grpId="0"/>
      <p:bldP spid="61" grpId="0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1897380" y="883285"/>
            <a:ext cx="3648075" cy="1531620"/>
          </a:xfrm>
          <a:prstGeom prst="roundRect">
            <a:avLst>
              <a:gd name="adj" fmla="val 15000"/>
            </a:avLst>
          </a:prstGeom>
          <a:solidFill>
            <a:srgbClr val="777777">
              <a:alpha val="13587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20000"/>
              </a:lnSpc>
              <a:defRPr sz="3600">
                <a:solidFill>
                  <a:srgbClr val="FFFFFF"/>
                </a:solidFill>
              </a:defRPr>
            </a:pPr>
            <a:endParaRPr sz="160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967105" y="883285"/>
            <a:ext cx="1222375" cy="153162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20000"/>
              </a:lnSpc>
              <a:defRPr sz="3600">
                <a:solidFill>
                  <a:srgbClr val="FFFFFF"/>
                </a:solidFill>
              </a:defRPr>
            </a:pPr>
            <a:endParaRPr sz="160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1334770" y="832485"/>
            <a:ext cx="480695" cy="163258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spAutoFit/>
          </a:bodyPr>
          <a:lstStyle>
            <a:lvl1pPr>
              <a:defRPr sz="6600">
                <a:solidFill>
                  <a:srgbClr val="F9FAFC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ko-KR" sz="294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고재영</a:t>
            </a:r>
          </a:p>
        </p:txBody>
      </p:sp>
      <p:sp>
        <p:nvSpPr>
          <p:cNvPr id="200" name="Shape 200"/>
          <p:cNvSpPr/>
          <p:nvPr/>
        </p:nvSpPr>
        <p:spPr>
          <a:xfrm>
            <a:off x="1897380" y="2781935"/>
            <a:ext cx="3648075" cy="1531620"/>
          </a:xfrm>
          <a:prstGeom prst="roundRect">
            <a:avLst>
              <a:gd name="adj" fmla="val 15000"/>
            </a:avLst>
          </a:prstGeom>
          <a:solidFill>
            <a:srgbClr val="777777">
              <a:alpha val="13587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20000"/>
              </a:lnSpc>
              <a:defRPr sz="3600">
                <a:solidFill>
                  <a:srgbClr val="FFFFFF"/>
                </a:solidFill>
              </a:defRPr>
            </a:pPr>
            <a:endParaRPr sz="160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967105" y="2781935"/>
            <a:ext cx="1222375" cy="1531620"/>
          </a:xfrm>
          <a:prstGeom prst="roundRect">
            <a:avLst>
              <a:gd name="adj" fmla="val 15000"/>
            </a:avLst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20000"/>
              </a:lnSpc>
              <a:defRPr sz="3600">
                <a:solidFill>
                  <a:srgbClr val="FFFFFF"/>
                </a:solidFill>
              </a:defRPr>
            </a:pPr>
            <a:endParaRPr sz="160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1334770" y="2748915"/>
            <a:ext cx="480695" cy="163258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spAutoFit/>
          </a:bodyPr>
          <a:lstStyle>
            <a:lvl1pPr>
              <a:defRPr sz="6600">
                <a:solidFill>
                  <a:srgbClr val="F9FAFC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ko-KR" sz="294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이지은</a:t>
            </a:r>
          </a:p>
        </p:txBody>
      </p:sp>
      <p:sp>
        <p:nvSpPr>
          <p:cNvPr id="203" name="Shape 203"/>
          <p:cNvSpPr/>
          <p:nvPr/>
        </p:nvSpPr>
        <p:spPr>
          <a:xfrm>
            <a:off x="1897380" y="4680585"/>
            <a:ext cx="3648075" cy="1531620"/>
          </a:xfrm>
          <a:prstGeom prst="roundRect">
            <a:avLst>
              <a:gd name="adj" fmla="val 15000"/>
            </a:avLst>
          </a:prstGeom>
          <a:solidFill>
            <a:srgbClr val="777777">
              <a:alpha val="13587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20000"/>
              </a:lnSpc>
              <a:defRPr sz="3600">
                <a:solidFill>
                  <a:srgbClr val="FFFFFF"/>
                </a:solidFill>
              </a:defRPr>
            </a:pPr>
            <a:endParaRPr sz="160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967105" y="4680585"/>
            <a:ext cx="1222375" cy="1531620"/>
          </a:xfrm>
          <a:prstGeom prst="roundRect">
            <a:avLst>
              <a:gd name="adj" fmla="val 15000"/>
            </a:avLst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20000"/>
              </a:lnSpc>
              <a:defRPr sz="3600">
                <a:solidFill>
                  <a:srgbClr val="FFFFFF"/>
                </a:solidFill>
              </a:defRPr>
            </a:pPr>
            <a:endParaRPr sz="160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1334770" y="4630420"/>
            <a:ext cx="480695" cy="163258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spAutoFit/>
          </a:bodyPr>
          <a:lstStyle>
            <a:lvl1pPr>
              <a:defRPr sz="6600">
                <a:solidFill>
                  <a:srgbClr val="F9FAFC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ko-KR" sz="294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오현모</a:t>
            </a:r>
          </a:p>
        </p:txBody>
      </p:sp>
      <p:sp>
        <p:nvSpPr>
          <p:cNvPr id="206" name="Shape 206"/>
          <p:cNvSpPr/>
          <p:nvPr/>
        </p:nvSpPr>
        <p:spPr>
          <a:xfrm>
            <a:off x="6921500" y="883285"/>
            <a:ext cx="3648075" cy="1531620"/>
          </a:xfrm>
          <a:prstGeom prst="roundRect">
            <a:avLst>
              <a:gd name="adj" fmla="val 15000"/>
            </a:avLst>
          </a:prstGeom>
          <a:solidFill>
            <a:srgbClr val="777777">
              <a:alpha val="13587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20000"/>
              </a:lnSpc>
              <a:defRPr sz="3600">
                <a:solidFill>
                  <a:srgbClr val="FFFFFF"/>
                </a:solidFill>
              </a:defRPr>
            </a:pPr>
            <a:endParaRPr sz="160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10342245" y="883285"/>
            <a:ext cx="1222375" cy="1531620"/>
          </a:xfrm>
          <a:prstGeom prst="roundRect">
            <a:avLst>
              <a:gd name="adj" fmla="val 15000"/>
            </a:avLst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20000"/>
              </a:lnSpc>
              <a:defRPr sz="3600">
                <a:solidFill>
                  <a:srgbClr val="FFFFFF"/>
                </a:solidFill>
              </a:defRPr>
            </a:pPr>
            <a:endParaRPr sz="160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10709910" y="832485"/>
            <a:ext cx="480695" cy="163258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spAutoFit/>
          </a:bodyPr>
          <a:lstStyle>
            <a:lvl1pPr>
              <a:defRPr sz="6600">
                <a:solidFill>
                  <a:srgbClr val="F9FAFC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ko-KR" sz="294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서박함</a:t>
            </a:r>
          </a:p>
        </p:txBody>
      </p:sp>
      <p:sp>
        <p:nvSpPr>
          <p:cNvPr id="209" name="Shape 209"/>
          <p:cNvSpPr/>
          <p:nvPr/>
        </p:nvSpPr>
        <p:spPr>
          <a:xfrm>
            <a:off x="6925310" y="2799715"/>
            <a:ext cx="3648075" cy="1531620"/>
          </a:xfrm>
          <a:prstGeom prst="roundRect">
            <a:avLst>
              <a:gd name="adj" fmla="val 15000"/>
            </a:avLst>
          </a:prstGeom>
          <a:solidFill>
            <a:srgbClr val="777777">
              <a:alpha val="13587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20000"/>
              </a:lnSpc>
              <a:defRPr sz="3600">
                <a:solidFill>
                  <a:srgbClr val="FFFFFF"/>
                </a:solidFill>
              </a:defRPr>
            </a:pPr>
            <a:endParaRPr sz="160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10342245" y="2781935"/>
            <a:ext cx="1222375" cy="1531620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20000"/>
              </a:lnSpc>
              <a:defRPr sz="3600">
                <a:solidFill>
                  <a:srgbClr val="FFFFFF"/>
                </a:solidFill>
              </a:defRPr>
            </a:pPr>
            <a:endParaRPr sz="160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10709910" y="2731770"/>
            <a:ext cx="480695" cy="163258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spAutoFit/>
          </a:bodyPr>
          <a:lstStyle>
            <a:lvl1pPr>
              <a:defRPr sz="6600">
                <a:solidFill>
                  <a:srgbClr val="F9FAFC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ko-KR" sz="294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천하은</a:t>
            </a:r>
          </a:p>
        </p:txBody>
      </p:sp>
      <p:sp>
        <p:nvSpPr>
          <p:cNvPr id="215" name="Shape 215"/>
          <p:cNvSpPr/>
          <p:nvPr/>
        </p:nvSpPr>
        <p:spPr>
          <a:xfrm>
            <a:off x="2733040" y="1232535"/>
            <a:ext cx="2283460" cy="884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spAutoFit/>
          </a:bodyPr>
          <a:lstStyle>
            <a:lvl1pPr algn="l">
              <a:defRPr sz="3000">
                <a:solidFill>
                  <a:srgbClr val="4A5E6C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주제</a:t>
            </a:r>
            <a:r>
              <a:rPr lang="en-US" altLang="ko-KR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: </a:t>
            </a: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창업 아이템선정</a:t>
            </a:r>
            <a:endParaRPr lang="ko-KR" altLang="en-US" sz="800" dirty="0">
              <a:latin typeface="Haan Baekje B" panose="02020603020101020101" charset="-127"/>
              <a:ea typeface="Haan Baekje B" panose="02020603020101020101" charset="-127"/>
              <a:cs typeface="Haan Baekje B" panose="02020603020101020101" charset="-127"/>
            </a:endParaRP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필요한 </a:t>
            </a: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데이터 </a:t>
            </a:r>
            <a:r>
              <a:rPr lang="en-US" altLang="ko-KR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: </a:t>
            </a: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주변 상권 </a:t>
            </a:r>
            <a:r>
              <a:rPr lang="ko-KR" altLang="en-US" sz="800" dirty="0" err="1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휴폐업</a:t>
            </a:r>
            <a:r>
              <a:rPr lang="ko-KR" altLang="en-US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 이력 </a:t>
            </a:r>
            <a:r>
              <a:rPr lang="en-US" altLang="ko-KR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,</a:t>
            </a: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지역별 아이템 </a:t>
            </a:r>
            <a:r>
              <a:rPr lang="ko-KR" altLang="en-US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분포 정도</a:t>
            </a:r>
            <a:r>
              <a:rPr lang="en-US" altLang="ko-KR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, </a:t>
            </a:r>
            <a:endParaRPr lang="en-US" altLang="ko-KR" sz="800" dirty="0" smtClean="0">
              <a:latin typeface="Haan Baekje B" panose="02020603020101020101" charset="-127"/>
              <a:ea typeface="Haan Baekje B" panose="02020603020101020101" charset="-127"/>
              <a:cs typeface="Haan Baekje B" panose="02020603020101020101" charset="-127"/>
            </a:endParaRP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ko-KR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 </a:t>
            </a:r>
            <a:r>
              <a:rPr lang="ko-KR" altLang="en-US" sz="800" dirty="0" err="1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상가별</a:t>
            </a:r>
            <a:r>
              <a:rPr lang="ko-KR" altLang="en-US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 </a:t>
            </a: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매출액</a:t>
            </a:r>
            <a:r>
              <a:rPr lang="en-US" altLang="ko-KR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. </a:t>
            </a:r>
            <a:r>
              <a:rPr lang="ko-KR" altLang="en-US" sz="800" dirty="0" err="1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인기검색어</a:t>
            </a: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 테마키워드정보</a:t>
            </a:r>
            <a:r>
              <a:rPr lang="en-US" altLang="ko-KR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.</a:t>
            </a:r>
            <a:endParaRPr lang="en-US" altLang="ko-KR" sz="800" dirty="0">
              <a:latin typeface="Haan Baekje B" panose="02020603020101020101" charset="-127"/>
              <a:ea typeface="Haan Baekje B" panose="02020603020101020101" charset="-127"/>
              <a:cs typeface="Haan Baekje B" panose="02020603020101020101" charset="-127"/>
            </a:endParaRP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수집 </a:t>
            </a: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및 분석 방안 </a:t>
            </a:r>
            <a:r>
              <a:rPr lang="en-US" altLang="ko-KR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: </a:t>
            </a: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공공데이터포털</a:t>
            </a:r>
            <a:r>
              <a:rPr lang="en-US" altLang="ko-KR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, </a:t>
            </a:r>
            <a:r>
              <a:rPr lang="ko-KR" altLang="en-US" sz="800" dirty="0" err="1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네이버</a:t>
            </a:r>
            <a:r>
              <a:rPr lang="ko-KR" altLang="en-US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 데이터 </a:t>
            </a: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랩 활용 등</a:t>
            </a:r>
            <a:endParaRPr sz="800" dirty="0">
              <a:solidFill>
                <a:schemeClr val="bg1">
                  <a:lumMod val="65000"/>
                </a:schemeClr>
              </a:solidFill>
              <a:latin typeface="Haan Baekje B" panose="02020603020101020101" charset="-127"/>
              <a:ea typeface="Haan Baekje B" panose="02020603020101020101" charset="-127"/>
              <a:cs typeface="Haan Baekje B" panose="02020603020101020101" charset="-127"/>
              <a:sym typeface="Arial" panose="020B0604020202020204" pitchFamily="34" charset="0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2733040" y="3049270"/>
            <a:ext cx="2717165" cy="1031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spAutoFit/>
          </a:bodyPr>
          <a:lstStyle>
            <a:lvl1pPr algn="l">
              <a:defRPr sz="3000">
                <a:solidFill>
                  <a:srgbClr val="CD321B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주제</a:t>
            </a:r>
            <a:r>
              <a:rPr lang="en-US" altLang="ko-KR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: </a:t>
            </a: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게임 산업 게임 출시 동향 분석</a:t>
            </a:r>
            <a:endParaRPr lang="ko-KR" altLang="en-US" sz="800" dirty="0">
              <a:latin typeface="Haan Baekje B" panose="02020603020101020101" charset="-127"/>
              <a:ea typeface="Haan Baekje B" panose="02020603020101020101" charset="-127"/>
              <a:cs typeface="Haan Baekje B" panose="02020603020101020101" charset="-127"/>
            </a:endParaRP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필요한 데이터</a:t>
            </a:r>
            <a:r>
              <a:rPr lang="en-US" altLang="ko-KR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: </a:t>
            </a:r>
            <a:r>
              <a:rPr lang="ko-KR" altLang="en-US" sz="800" dirty="0" err="1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구글</a:t>
            </a: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 플레이 스토어</a:t>
            </a:r>
            <a:r>
              <a:rPr lang="en-US" altLang="ko-KR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/</a:t>
            </a:r>
            <a:r>
              <a:rPr lang="ko-KR" altLang="en-US" sz="800" dirty="0" err="1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앱스토어</a:t>
            </a:r>
            <a:r>
              <a:rPr lang="en-US" altLang="ko-KR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/pc</a:t>
            </a: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게임 출시 리스트</a:t>
            </a:r>
            <a:endParaRPr lang="ko-KR" altLang="en-US" sz="800" dirty="0">
              <a:latin typeface="Haan Baekje B" panose="02020603020101020101" charset="-127"/>
              <a:ea typeface="Haan Baekje B" panose="02020603020101020101" charset="-127"/>
              <a:cs typeface="Haan Baekje B" panose="02020603020101020101" charset="-127"/>
            </a:endParaRP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수집 및 분석 방안</a:t>
            </a:r>
            <a:r>
              <a:rPr lang="en-US" altLang="ko-KR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: </a:t>
            </a:r>
            <a:r>
              <a:rPr lang="en-US" altLang="ko-KR" sz="800" dirty="0" err="1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aos</a:t>
            </a:r>
            <a:r>
              <a:rPr lang="en-US" altLang="ko-KR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/</a:t>
            </a:r>
            <a:r>
              <a:rPr lang="en-US" altLang="ko-KR" sz="800" dirty="0" err="1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mmorpg</a:t>
            </a:r>
            <a:r>
              <a:rPr lang="en-US" altLang="ko-KR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/</a:t>
            </a:r>
            <a:r>
              <a:rPr lang="en-US" altLang="ko-KR" sz="800" dirty="0" err="1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rpg</a:t>
            </a:r>
            <a:r>
              <a:rPr lang="en-US" altLang="ko-KR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/</a:t>
            </a: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아케이드 게임 분야별</a:t>
            </a:r>
            <a:r>
              <a:rPr lang="en-US" altLang="ko-KR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, </a:t>
            </a:r>
            <a:r>
              <a:rPr lang="ko-KR" altLang="en-US" sz="800" dirty="0" err="1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년도별</a:t>
            </a:r>
            <a:r>
              <a:rPr lang="en-US" altLang="ko-KR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, </a:t>
            </a: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분기별 </a:t>
            </a:r>
            <a:r>
              <a:rPr lang="ko-KR" altLang="en-US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           </a:t>
            </a:r>
            <a:endParaRPr lang="en-US" altLang="ko-KR" sz="800" dirty="0" smtClean="0">
              <a:latin typeface="Haan Baekje B" panose="02020603020101020101" charset="-127"/>
              <a:ea typeface="Haan Baekje B" panose="02020603020101020101" charset="-127"/>
              <a:cs typeface="Haan Baekje B" panose="02020603020101020101" charset="-127"/>
            </a:endParaRP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ko-KR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 </a:t>
            </a:r>
            <a:r>
              <a:rPr lang="en-US" altLang="ko-KR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                   </a:t>
            </a:r>
            <a:r>
              <a:rPr lang="ko-KR" altLang="en-US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출시 </a:t>
            </a: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게임 분석 </a:t>
            </a:r>
            <a:r>
              <a:rPr lang="en-US" altLang="ko-KR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-&gt; </a:t>
            </a: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소비자가 원하는 </a:t>
            </a:r>
            <a:r>
              <a:rPr lang="ko-KR" altLang="en-US" sz="800" dirty="0" err="1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트렌드</a:t>
            </a: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 분석</a:t>
            </a:r>
            <a:endParaRPr sz="800" dirty="0">
              <a:solidFill>
                <a:schemeClr val="bg1">
                  <a:lumMod val="65000"/>
                </a:schemeClr>
              </a:solidFill>
              <a:latin typeface="Haan Baekje B" panose="02020603020101020101" charset="-127"/>
              <a:ea typeface="Haan Baekje B" panose="02020603020101020101" charset="-127"/>
              <a:cs typeface="Haan Baekje B" panose="02020603020101020101" charset="-127"/>
              <a:sym typeface="Arial" panose="020B0604020202020204" pitchFamily="34" charset="0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2733040" y="4737735"/>
            <a:ext cx="2706370" cy="147447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spAutoFit/>
          </a:bodyPr>
          <a:lstStyle>
            <a:lvl1pPr algn="l">
              <a:defRPr sz="3000">
                <a:solidFill>
                  <a:srgbClr val="3A9A87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주제</a:t>
            </a:r>
            <a:r>
              <a:rPr lang="en-US" altLang="ko-KR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:</a:t>
            </a:r>
            <a:r>
              <a:rPr lang="ko-KR" altLang="en-US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서울시 </a:t>
            </a: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전동휠체어 급속 충전소 실효성 분석 </a:t>
            </a:r>
            <a:endParaRPr lang="ko-KR" altLang="en-US" sz="800" dirty="0">
              <a:latin typeface="Haan Baekje B" panose="02020603020101020101" charset="-127"/>
              <a:ea typeface="Haan Baekje B" panose="02020603020101020101" charset="-127"/>
              <a:cs typeface="Haan Baekje B" panose="02020603020101020101" charset="-127"/>
            </a:endParaRP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필요한 </a:t>
            </a: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데이터</a:t>
            </a:r>
            <a:r>
              <a:rPr lang="en-US" altLang="ko-KR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:</a:t>
            </a:r>
            <a:endParaRPr lang="en-US" altLang="ko-KR" sz="800" dirty="0">
              <a:latin typeface="Haan Baekje B" panose="02020603020101020101" charset="-127"/>
              <a:ea typeface="Haan Baekje B" panose="02020603020101020101" charset="-127"/>
              <a:cs typeface="Haan Baekje B" panose="02020603020101020101" charset="-127"/>
            </a:endParaRP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ko-KR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 </a:t>
            </a: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서울시 구별 경계</a:t>
            </a:r>
            <a:r>
              <a:rPr lang="en-US" altLang="ko-KR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,</a:t>
            </a:r>
            <a:r>
              <a:rPr lang="ko-KR" altLang="en-US" sz="800" dirty="0" err="1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서울형</a:t>
            </a: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 지도 </a:t>
            </a:r>
            <a:r>
              <a:rPr lang="ko-KR" altLang="en-US" sz="800" dirty="0" err="1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태깅</a:t>
            </a: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 전동 휠체어 급속충전기 정보</a:t>
            </a:r>
            <a:endParaRPr lang="ko-KR" altLang="en-US" sz="800" dirty="0">
              <a:latin typeface="Haan Baekje B" panose="02020603020101020101" charset="-127"/>
              <a:ea typeface="Haan Baekje B" panose="02020603020101020101" charset="-127"/>
              <a:cs typeface="Haan Baekje B" panose="02020603020101020101" charset="-127"/>
            </a:endParaRP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 </a:t>
            </a:r>
            <a:r>
              <a:rPr lang="ko-KR" altLang="en-US" sz="800" dirty="0" err="1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서울형</a:t>
            </a: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 </a:t>
            </a:r>
            <a:r>
              <a:rPr lang="ko-KR" altLang="en-US" sz="800" dirty="0" err="1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지도태깅</a:t>
            </a: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 어르신 </a:t>
            </a:r>
            <a:r>
              <a:rPr lang="ko-KR" altLang="en-US" sz="800" dirty="0" err="1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돌봄시설</a:t>
            </a: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 정보</a:t>
            </a:r>
            <a:endParaRPr lang="ko-KR" altLang="en-US" sz="800" dirty="0">
              <a:latin typeface="Haan Baekje B" panose="02020603020101020101" charset="-127"/>
              <a:ea typeface="Haan Baekje B" panose="02020603020101020101" charset="-127"/>
              <a:cs typeface="Haan Baekje B" panose="02020603020101020101" charset="-127"/>
            </a:endParaRP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 서울시 고령자현황 </a:t>
            </a:r>
            <a:r>
              <a:rPr lang="en-US" altLang="ko-KR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(</a:t>
            </a: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구별</a:t>
            </a:r>
            <a:r>
              <a:rPr lang="en-US" altLang="ko-KR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) </a:t>
            </a: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통계 서울시 통계정보</a:t>
            </a:r>
            <a:endParaRPr lang="ko-KR" altLang="en-US" sz="800" dirty="0">
              <a:latin typeface="Haan Baekje B" panose="02020603020101020101" charset="-127"/>
              <a:ea typeface="Haan Baekje B" panose="02020603020101020101" charset="-127"/>
              <a:cs typeface="Haan Baekje B" panose="02020603020101020101" charset="-127"/>
            </a:endParaRP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수집 </a:t>
            </a: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및 분석 </a:t>
            </a:r>
            <a:r>
              <a:rPr lang="ko-KR" altLang="en-US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방안</a:t>
            </a:r>
            <a:r>
              <a:rPr lang="en-US" altLang="ko-KR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:</a:t>
            </a: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공공데이터 포털</a:t>
            </a:r>
            <a:r>
              <a:rPr lang="en-US" altLang="ko-KR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, </a:t>
            </a: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서울시 열린 데이터 광장 등에 공개된 정보이용</a:t>
            </a:r>
            <a:endParaRPr lang="ko-KR" altLang="en-US" sz="800" dirty="0">
              <a:latin typeface="Haan Baekje B" panose="02020603020101020101" charset="-127"/>
              <a:ea typeface="Haan Baekje B" panose="02020603020101020101" charset="-127"/>
              <a:cs typeface="Haan Baekje B" panose="02020603020101020101" charset="-127"/>
            </a:endParaRP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     </a:t>
            </a:r>
            <a:r>
              <a:rPr lang="en-US" altLang="ko-KR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R, </a:t>
            </a:r>
            <a:r>
              <a:rPr lang="en-US" altLang="ko-KR" sz="800" dirty="0" err="1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qlik</a:t>
            </a:r>
            <a:r>
              <a:rPr lang="en-US" altLang="ko-KR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 </a:t>
            </a: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등 데이터 시각화 툴을 이용하여 </a:t>
            </a:r>
            <a:r>
              <a:rPr lang="ko-KR" altLang="en-US" sz="800" dirty="0" err="1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매핑하여</a:t>
            </a: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 </a:t>
            </a:r>
            <a:r>
              <a:rPr lang="ko-KR" altLang="en-US" sz="800" dirty="0" err="1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인사이트를</a:t>
            </a: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 </a:t>
            </a:r>
            <a:r>
              <a:rPr lang="ko-KR" altLang="en-US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도출하는 </a:t>
            </a: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데 초점</a:t>
            </a:r>
            <a:endParaRPr sz="800" dirty="0">
              <a:solidFill>
                <a:schemeClr val="bg1">
                  <a:lumMod val="65000"/>
                </a:schemeClr>
              </a:solidFill>
              <a:latin typeface="Haan Baekje B" panose="02020603020101020101" charset="-127"/>
              <a:ea typeface="Haan Baekje B" panose="02020603020101020101" charset="-127"/>
              <a:cs typeface="Haan Baekje B" panose="02020603020101020101" charset="-127"/>
              <a:sym typeface="Arial" panose="020B0604020202020204" pitchFamily="34" charset="0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7122160" y="1140460"/>
            <a:ext cx="1725295" cy="1179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spAutoFit/>
          </a:bodyPr>
          <a:lstStyle>
            <a:lvl1pPr algn="r">
              <a:defRPr sz="3000">
                <a:solidFill>
                  <a:srgbClr val="809D2C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lvl="0" algn="l" eaLnBrk="1" latinLnBrk="0" hangingPunct="1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800" dirty="0">
                <a:solidFill>
                  <a:schemeClr val="tx1"/>
                </a:solidFill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Arial" panose="020B0604020202020204" pitchFamily="34" charset="0"/>
              </a:rPr>
              <a:t>분석 주제:</a:t>
            </a:r>
          </a:p>
          <a:p>
            <a:pPr lvl="0" algn="l" eaLnBrk="1" latinLnBrk="0" hangingPunct="1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800" dirty="0">
                <a:solidFill>
                  <a:schemeClr val="tx1"/>
                </a:solidFill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Arial" panose="020B0604020202020204" pitchFamily="34" charset="0"/>
              </a:rPr>
              <a:t>중국 상하이 OFO자전거 분석</a:t>
            </a:r>
          </a:p>
          <a:p>
            <a:pPr lvl="0" algn="l" eaLnBrk="1" latinLnBrk="0" hangingPunct="1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800" dirty="0">
                <a:solidFill>
                  <a:schemeClr val="tx1"/>
                </a:solidFill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Arial" panose="020B0604020202020204" pitchFamily="34" charset="0"/>
              </a:rPr>
              <a:t>필요한데이터: </a:t>
            </a:r>
          </a:p>
          <a:p>
            <a:pPr lvl="0" algn="l" eaLnBrk="1" latinLnBrk="0" hangingPunct="1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800" dirty="0">
                <a:solidFill>
                  <a:schemeClr val="tx1"/>
                </a:solidFill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Arial" panose="020B0604020202020204" pitchFamily="34" charset="0"/>
              </a:rPr>
              <a:t>도시 자전거 투입량 </a:t>
            </a:r>
            <a:r>
              <a:rPr lang="en-US" altLang="zh-CN" sz="800" dirty="0">
                <a:solidFill>
                  <a:schemeClr val="tx1"/>
                </a:solidFill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Arial" panose="020B0604020202020204" pitchFamily="34" charset="0"/>
              </a:rPr>
              <a:t>,</a:t>
            </a:r>
            <a:r>
              <a:rPr lang="zh-CN" altLang="en-US" sz="800" dirty="0">
                <a:solidFill>
                  <a:schemeClr val="tx1"/>
                </a:solidFill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Arial" panose="020B0604020202020204" pitchFamily="34" charset="0"/>
              </a:rPr>
              <a:t>시간대별 승용차 사용량</a:t>
            </a:r>
            <a:r>
              <a:rPr lang="en-US" altLang="zh-CN" sz="800" dirty="0">
                <a:solidFill>
                  <a:schemeClr val="tx1"/>
                </a:solidFill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Arial" panose="020B0604020202020204" pitchFamily="34" charset="0"/>
              </a:rPr>
              <a:t>,</a:t>
            </a:r>
            <a:r>
              <a:rPr lang="zh-CN" altLang="en-US" sz="800" dirty="0">
                <a:solidFill>
                  <a:schemeClr val="tx1"/>
                </a:solidFill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Arial" panose="020B0604020202020204" pitchFamily="34" charset="0"/>
              </a:rPr>
              <a:t>기마행 거리분포</a:t>
            </a:r>
            <a:r>
              <a:rPr lang="en-US" altLang="zh-CN" sz="800" dirty="0">
                <a:solidFill>
                  <a:schemeClr val="tx1"/>
                </a:solidFill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Arial" panose="020B0604020202020204" pitchFamily="34" charset="0"/>
              </a:rPr>
              <a:t>,</a:t>
            </a:r>
            <a:r>
              <a:rPr lang="zh-CN" altLang="en-US" sz="800" dirty="0">
                <a:solidFill>
                  <a:schemeClr val="tx1"/>
                </a:solidFill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Arial" panose="020B0604020202020204" pitchFamily="34" charset="0"/>
              </a:rPr>
              <a:t>이용지역 사용량</a:t>
            </a:r>
            <a:r>
              <a:rPr lang="en-US" altLang="zh-CN" sz="800" dirty="0">
                <a:solidFill>
                  <a:schemeClr val="tx1"/>
                </a:solidFill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Arial" panose="020B0604020202020204" pitchFamily="34" charset="0"/>
              </a:rPr>
              <a:t>,</a:t>
            </a:r>
            <a:r>
              <a:rPr lang="zh-CN" altLang="en-US" sz="800" dirty="0">
                <a:solidFill>
                  <a:schemeClr val="tx1"/>
                </a:solidFill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Arial" panose="020B0604020202020204" pitchFamily="34" charset="0"/>
              </a:rPr>
              <a:t>사용차 사용 기간</a:t>
            </a:r>
          </a:p>
          <a:p>
            <a:pPr lvl="0" algn="l" eaLnBrk="1" latinLnBrk="0" hangingPunct="1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800" dirty="0">
                <a:solidFill>
                  <a:schemeClr val="tx1"/>
                </a:solidFill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Arial" panose="020B0604020202020204" pitchFamily="34" charset="0"/>
              </a:rPr>
              <a:t>수집 및 분석 방안:OFO 공개된 빅데이터</a:t>
            </a:r>
          </a:p>
        </p:txBody>
      </p:sp>
      <p:sp>
        <p:nvSpPr>
          <p:cNvPr id="223" name="Shape 223"/>
          <p:cNvSpPr/>
          <p:nvPr/>
        </p:nvSpPr>
        <p:spPr>
          <a:xfrm>
            <a:off x="7122160" y="2828290"/>
            <a:ext cx="2663190" cy="147447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spAutoFit/>
          </a:bodyPr>
          <a:lstStyle>
            <a:lvl1pPr algn="r">
              <a:defRPr sz="3000">
                <a:solidFill>
                  <a:srgbClr val="694E7F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lvl="0" algn="l" eaLnBrk="1" latinLnBrk="0" hangingPunct="1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주제</a:t>
            </a:r>
            <a:r>
              <a:rPr lang="en-US" altLang="ko-KR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: SNS </a:t>
            </a:r>
            <a:r>
              <a:rPr lang="ko-KR" altLang="en-US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키워드가 영화 흥행에 끼치는 영향 분석</a:t>
            </a:r>
            <a:endParaRPr lang="ko-KR" altLang="en-US" sz="800" dirty="0">
              <a:latin typeface="Haan Baekje B" panose="02020603020101020101" charset="-127"/>
              <a:ea typeface="Haan Baekje B" panose="02020603020101020101" charset="-127"/>
              <a:cs typeface="Haan Baekje B" panose="02020603020101020101" charset="-127"/>
            </a:endParaRPr>
          </a:p>
          <a:p>
            <a:pPr lvl="0" algn="l" eaLnBrk="1" latinLnBrk="0" hangingPunct="1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필요한 </a:t>
            </a: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데이터</a:t>
            </a:r>
            <a:r>
              <a:rPr lang="en-US" altLang="ko-KR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:</a:t>
            </a:r>
            <a:endParaRPr lang="en-US" altLang="ko-KR" sz="800" dirty="0">
              <a:latin typeface="Haan Baekje B" panose="02020603020101020101" charset="-127"/>
              <a:ea typeface="Haan Baekje B" panose="02020603020101020101" charset="-127"/>
              <a:cs typeface="Haan Baekje B" panose="02020603020101020101" charset="-127"/>
            </a:endParaRPr>
          </a:p>
          <a:p>
            <a:pPr lvl="0" algn="l" eaLnBrk="1" latinLnBrk="0" hangingPunct="1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ko-KR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    </a:t>
            </a:r>
            <a:r>
              <a:rPr lang="ko-KR" altLang="en-US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개봉영화 리스트</a:t>
            </a:r>
            <a:endParaRPr lang="ko-KR" altLang="en-US" sz="800" dirty="0">
              <a:latin typeface="Haan Baekje B" panose="02020603020101020101" charset="-127"/>
              <a:ea typeface="Haan Baekje B" panose="02020603020101020101" charset="-127"/>
              <a:cs typeface="Haan Baekje B" panose="02020603020101020101" charset="-127"/>
            </a:endParaRPr>
          </a:p>
          <a:p>
            <a:pPr lvl="0" algn="l" eaLnBrk="1" latinLnBrk="0" hangingPunct="1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    </a:t>
            </a:r>
            <a:r>
              <a:rPr lang="ko-KR" altLang="en-US" sz="800" dirty="0" err="1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영화별</a:t>
            </a:r>
            <a:r>
              <a:rPr lang="en-US" altLang="ko-KR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, </a:t>
            </a:r>
            <a:r>
              <a:rPr lang="ko-KR" altLang="en-US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어떤 단어</a:t>
            </a:r>
            <a:r>
              <a:rPr lang="en-US" altLang="ko-KR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(</a:t>
            </a:r>
            <a:r>
              <a:rPr lang="ko-KR" altLang="en-US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주인공</a:t>
            </a:r>
            <a:r>
              <a:rPr lang="en-US" altLang="ko-KR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, </a:t>
            </a:r>
            <a:r>
              <a:rPr lang="ko-KR" altLang="en-US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사회이슈</a:t>
            </a:r>
            <a:r>
              <a:rPr lang="en-US" altLang="ko-KR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, </a:t>
            </a:r>
            <a:r>
              <a:rPr lang="ko-KR" altLang="en-US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장르</a:t>
            </a:r>
            <a:r>
              <a:rPr lang="en-US" altLang="ko-KR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 </a:t>
            </a:r>
            <a:r>
              <a:rPr lang="en-US" altLang="ko-KR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etc.)</a:t>
            </a:r>
            <a:r>
              <a:rPr lang="ko-KR" altLang="en-US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와 같이 </a:t>
            </a:r>
            <a:r>
              <a:rPr lang="en-US" altLang="ko-KR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SNS</a:t>
            </a:r>
            <a:r>
              <a:rPr lang="ko-KR" altLang="en-US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에서 쓰이는지        </a:t>
            </a: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  </a:t>
            </a:r>
            <a:r>
              <a:rPr lang="ko-KR" altLang="en-US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    </a:t>
            </a:r>
            <a:endParaRPr lang="en-US" altLang="ko-KR" sz="800" dirty="0" smtClean="0">
              <a:latin typeface="Haan Baekje B" panose="02020603020101020101" charset="-127"/>
              <a:ea typeface="Haan Baekje B" panose="02020603020101020101" charset="-127"/>
              <a:cs typeface="Haan Baekje B" panose="02020603020101020101" charset="-127"/>
            </a:endParaRPr>
          </a:p>
          <a:p>
            <a:pPr lvl="0" algn="l" eaLnBrk="1" latinLnBrk="0" hangingPunct="1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ko-KR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    </a:t>
            </a:r>
            <a:r>
              <a:rPr lang="ko-KR" altLang="en-US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영화의 흥행 및 수익</a:t>
            </a:r>
            <a:endParaRPr lang="en-US" altLang="ko-KR" sz="800" dirty="0" smtClean="0">
              <a:latin typeface="Haan Baekje B" panose="02020603020101020101" charset="-127"/>
              <a:ea typeface="Haan Baekje B" panose="02020603020101020101" charset="-127"/>
              <a:cs typeface="Haan Baekje B" panose="02020603020101020101" charset="-127"/>
            </a:endParaRPr>
          </a:p>
          <a:p>
            <a:pPr lvl="0" algn="l" eaLnBrk="1" latinLnBrk="0" hangingPunct="1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수집 </a:t>
            </a:r>
            <a:r>
              <a:rPr lang="ko-KR" altLang="en-US" sz="800" dirty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및 분석 </a:t>
            </a:r>
            <a:r>
              <a:rPr lang="ko-KR" altLang="en-US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방안</a:t>
            </a:r>
            <a:r>
              <a:rPr lang="en-US" altLang="ko-KR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:</a:t>
            </a:r>
            <a:r>
              <a:rPr lang="ko-KR" altLang="en-US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 </a:t>
            </a:r>
            <a:r>
              <a:rPr lang="en-US" altLang="ko-KR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SNS</a:t>
            </a:r>
            <a:r>
              <a:rPr lang="ko-KR" altLang="en-US" sz="800" dirty="0" err="1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이용시</a:t>
            </a:r>
            <a:r>
              <a:rPr lang="ko-KR" altLang="en-US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 </a:t>
            </a:r>
            <a:r>
              <a:rPr lang="ko-KR" altLang="en-US" sz="800" dirty="0" err="1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웹크롤링이</a:t>
            </a:r>
            <a:r>
              <a:rPr lang="ko-KR" altLang="en-US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 필요할 것으로 예상되며</a:t>
            </a:r>
            <a:endParaRPr lang="en-US" altLang="ko-KR" sz="800" dirty="0" smtClean="0">
              <a:latin typeface="Haan Baekje B" panose="02020603020101020101" charset="-127"/>
              <a:ea typeface="Haan Baekje B" panose="02020603020101020101" charset="-127"/>
              <a:cs typeface="Haan Baekje B" panose="02020603020101020101" charset="-127"/>
            </a:endParaRPr>
          </a:p>
          <a:p>
            <a:pPr lvl="0" algn="l" eaLnBrk="1" latinLnBrk="0" hangingPunct="1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ko-KR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                    </a:t>
            </a:r>
            <a:r>
              <a:rPr lang="ko-KR" altLang="en-US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분석방안은 함께 논의해봤으면 좋겠습니다</a:t>
            </a:r>
            <a:r>
              <a:rPr lang="en-US" altLang="ko-KR" sz="800" dirty="0" smtClean="0">
                <a:latin typeface="Haan Baekje B" panose="02020603020101020101" charset="-127"/>
                <a:ea typeface="Haan Baekje B" panose="02020603020101020101" charset="-127"/>
                <a:cs typeface="Haan Baekje B" panose="02020603020101020101" charset="-127"/>
                <a:sym typeface="+mn-ea"/>
              </a:rPr>
              <a:t>.</a:t>
            </a:r>
            <a:endParaRPr sz="800" dirty="0">
              <a:solidFill>
                <a:schemeClr val="bg1">
                  <a:lumMod val="65000"/>
                </a:schemeClr>
              </a:solidFill>
              <a:latin typeface="Haan Baekje B" panose="02020603020101020101" charset="-127"/>
              <a:ea typeface="Haan Baekje B" panose="02020603020101020101" charset="-127"/>
              <a:cs typeface="Haan Baekje B" panose="02020603020101020101" charset="-127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80973" y="267892"/>
            <a:ext cx="2037715" cy="6153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 defTabSz="963930"/>
            <a:r>
              <a:rPr lang="ko-KR" altLang="en-US" sz="2000" b="1" dirty="0" smtClean="0">
                <a:solidFill>
                  <a:schemeClr val="accent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팀 프로젝트 과정</a:t>
            </a:r>
            <a:endParaRPr lang="ko-KR" altLang="en-US" sz="2000" dirty="0" smtClean="0">
              <a:solidFill>
                <a:schemeClr val="accent1"/>
              </a:solidFill>
              <a:latin typeface="a시네마L" pitchFamily="18" charset="-127"/>
              <a:ea typeface="a시네마L" pitchFamily="18" charset="-127"/>
              <a:cs typeface="+mn-ea"/>
              <a:sym typeface="+mn-ea"/>
            </a:endParaRPr>
          </a:p>
          <a:p>
            <a:pPr defTabSz="963930"/>
            <a:endParaRPr lang="zh-CN" alt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80973" y="586014"/>
            <a:ext cx="572770" cy="1612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ko-KR" altLang="en-US" sz="105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주제 선정</a:t>
            </a:r>
          </a:p>
        </p:txBody>
      </p:sp>
      <p:sp>
        <p:nvSpPr>
          <p:cNvPr id="4" name="椭圆 3"/>
          <p:cNvSpPr/>
          <p:nvPr/>
        </p:nvSpPr>
        <p:spPr>
          <a:xfrm>
            <a:off x="8130540" y="2610485"/>
            <a:ext cx="1998345" cy="2127250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 rot="3900000">
            <a:off x="7790180" y="3408680"/>
            <a:ext cx="2679700" cy="764248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latinLnBrk="0" hangingPunct="1"/>
            <a:r>
              <a:rPr lang="en-US" altLang="zh-CN" sz="2800" b="1">
                <a:solidFill>
                  <a:srgbClr val="FF0000"/>
                </a:solidFill>
              </a:rPr>
              <a:t>4</a:t>
            </a:r>
            <a:r>
              <a:rPr lang="ko-KR" altLang="en-US" sz="2800" b="1">
                <a:solidFill>
                  <a:srgbClr val="FF0000"/>
                </a:solidFill>
              </a:rPr>
              <a:t>표담정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wedge/>
      </p:transition>
    </mc:Choice>
    <mc:Fallback xmlns="">
      <p:transition spd="slow">
        <p:wedg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2000" fill="hold"/>
                                        <p:tgtEl>
                                          <p:spTgt spid="2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2000" fill="hold"/>
                                        <p:tgtEl>
                                          <p:spTgt spid="2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2000" fill="hold"/>
                                        <p:tgtEl>
                                          <p:spTgt spid="2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09" grpId="1" animBg="1"/>
      <p:bldP spid="210" grpId="0" animBg="1"/>
      <p:bldP spid="210" grpId="1" animBg="1"/>
      <p:bldP spid="211" grpId="0" animBg="1"/>
      <p:bldP spid="215" grpId="0" animBg="1"/>
      <p:bldP spid="217" grpId="0" animBg="1"/>
      <p:bldP spid="219" grpId="0" animBg="1"/>
      <p:bldP spid="221" grpId="0" animBg="1"/>
      <p:bldP spid="223" grpId="0" animBg="1"/>
      <p:bldP spid="223" grpId="1" animBg="1"/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任意多边形 17"/>
          <p:cNvSpPr/>
          <p:nvPr/>
        </p:nvSpPr>
        <p:spPr bwMode="auto">
          <a:xfrm>
            <a:off x="3095426" y="0"/>
            <a:ext cx="5997072" cy="6425674"/>
          </a:xfrm>
          <a:custGeom>
            <a:avLst/>
            <a:gdLst>
              <a:gd name="T0" fmla="*/ 0 w 1641135"/>
              <a:gd name="T1" fmla="*/ 0 h 1714500"/>
              <a:gd name="T2" fmla="*/ 236550717 w 1641135"/>
              <a:gd name="T3" fmla="*/ 0 h 1714500"/>
              <a:gd name="T4" fmla="*/ 213100770 w 1641135"/>
              <a:gd name="T5" fmla="*/ 273440078 h 1714500"/>
              <a:gd name="T6" fmla="*/ 0 w 1641135"/>
              <a:gd name="T7" fmla="*/ 0 h 1714500"/>
              <a:gd name="T8" fmla="*/ 0 60000 65536"/>
              <a:gd name="T9" fmla="*/ 0 60000 65536"/>
              <a:gd name="T10" fmla="*/ 0 60000 65536"/>
              <a:gd name="T11" fmla="*/ 0 60000 65536"/>
              <a:gd name="T12" fmla="*/ 0 w 1641135"/>
              <a:gd name="T13" fmla="*/ 0 h 1714500"/>
              <a:gd name="T14" fmla="*/ 1641135 w 1641135"/>
              <a:gd name="T15" fmla="*/ 1714500 h 17145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41135" h="1714500">
                <a:moveTo>
                  <a:pt x="0" y="0"/>
                </a:moveTo>
                <a:lnTo>
                  <a:pt x="1641135" y="0"/>
                </a:lnTo>
                <a:lnTo>
                  <a:pt x="1478445" y="1714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3175" cmpd="sng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75778" name="任意多边形 12"/>
          <p:cNvSpPr/>
          <p:nvPr/>
        </p:nvSpPr>
        <p:spPr bwMode="auto">
          <a:xfrm>
            <a:off x="5303928" y="0"/>
            <a:ext cx="7554822" cy="7232650"/>
          </a:xfrm>
          <a:custGeom>
            <a:avLst/>
            <a:gdLst>
              <a:gd name="T0" fmla="*/ 3457570 w 7144661"/>
              <a:gd name="T1" fmla="*/ 0 h 6858000"/>
              <a:gd name="T2" fmla="*/ 7147365 w 7144661"/>
              <a:gd name="T3" fmla="*/ 0 h 6858000"/>
              <a:gd name="T4" fmla="*/ 7147365 w 7144661"/>
              <a:gd name="T5" fmla="*/ 6858000 h 6858000"/>
              <a:gd name="T6" fmla="*/ 0 w 7144661"/>
              <a:gd name="T7" fmla="*/ 6858000 h 6858000"/>
              <a:gd name="T8" fmla="*/ 3457570 w 714466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44661"/>
              <a:gd name="T16" fmla="*/ 0 h 6858000"/>
              <a:gd name="T17" fmla="*/ 7144661 w 7144661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44661" h="6858000">
                <a:moveTo>
                  <a:pt x="3456261" y="0"/>
                </a:moveTo>
                <a:lnTo>
                  <a:pt x="7144661" y="0"/>
                </a:lnTo>
                <a:lnTo>
                  <a:pt x="7144661" y="6858000"/>
                </a:lnTo>
                <a:lnTo>
                  <a:pt x="0" y="6858000"/>
                </a:lnTo>
                <a:lnTo>
                  <a:pt x="3456261" y="0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 w="3175" cmpd="sng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12458" y="3177828"/>
            <a:ext cx="498823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주제</a:t>
            </a:r>
            <a:r>
              <a:rPr lang="en-US" altLang="ko-KR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</a:t>
            </a:r>
            <a:r>
              <a:rPr lang="ko-KR" altLang="en-US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소셜데이터와</a:t>
            </a:r>
            <a:r>
              <a:rPr lang="ko-KR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영화흥행도 간의 상관관계 </a:t>
            </a:r>
            <a:r>
              <a:rPr lang="ko-KR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분석</a:t>
            </a:r>
            <a:endParaRPr lang="en-US" altLang="ko-KR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ko-KR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(</a:t>
            </a:r>
            <a:r>
              <a:rPr lang="ko-KR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을 통한 성공적 마케팅 전략 제언</a:t>
            </a:r>
            <a:r>
              <a:rPr lang="en-US" altLang="ko-KR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lang="en-US" altLang="ko-KR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분석 도구</a:t>
            </a:r>
            <a:r>
              <a:rPr lang="en-US" altLang="ko-KR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</a:t>
            </a:r>
            <a:r>
              <a:rPr lang="ko-KR" altLang="en-US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파이썬</a:t>
            </a:r>
            <a:r>
              <a:rPr lang="en-US" altLang="ko-KR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ko-KR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자료 수집</a:t>
            </a:r>
            <a:r>
              <a:rPr lang="en-US" altLang="ko-KR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</a:t>
            </a:r>
            <a:r>
              <a:rPr lang="ko-KR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예측모델 수립</a:t>
            </a:r>
            <a:r>
              <a:rPr lang="en-US" altLang="ko-KR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lang="en-US" altLang="ko-KR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R</a:t>
            </a:r>
            <a:r>
              <a:rPr lang="en-US" altLang="ko-KR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ko-KR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데이터 정제 및 전처리</a:t>
            </a:r>
            <a:r>
              <a:rPr lang="en-US" altLang="ko-KR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lang="en-US" altLang="ko-KR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</a:t>
            </a:r>
            <a:r>
              <a:rPr lang="en-US" altLang="ko-KR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Qlik</a:t>
            </a:r>
            <a:r>
              <a:rPr lang="en-US" altLang="ko-KR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ko-KR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or tableau(</a:t>
            </a:r>
            <a:r>
              <a:rPr lang="ko-KR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데이터 시각화</a:t>
            </a:r>
            <a:r>
              <a:rPr lang="en-US" altLang="ko-KR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lang="en-US" altLang="ko-KR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사용 데이터</a:t>
            </a:r>
            <a:r>
              <a:rPr lang="en-US" altLang="ko-KR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</a:t>
            </a:r>
            <a:r>
              <a:rPr lang="ko-KR" altLang="en-US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소셜데이터</a:t>
            </a:r>
            <a:r>
              <a:rPr lang="ko-KR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ko-KR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ko-KR" altLang="en-US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트위터</a:t>
            </a:r>
            <a:r>
              <a:rPr lang="en-US" altLang="ko-KR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</a:t>
            </a:r>
            <a:r>
              <a:rPr lang="ko-KR" altLang="en-US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페이스북</a:t>
            </a:r>
            <a:r>
              <a:rPr lang="ko-KR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등 </a:t>
            </a:r>
            <a:r>
              <a:rPr lang="en-US" altLang="ko-KR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SNS</a:t>
            </a:r>
            <a:r>
              <a:rPr lang="ko-KR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채널 </a:t>
            </a:r>
            <a:r>
              <a:rPr lang="ko-KR" altLang="en-US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크롤링</a:t>
            </a:r>
            <a:r>
              <a:rPr lang="en-US" altLang="ko-KR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lang="en-US" altLang="ko-KR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ko-KR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</a:t>
            </a:r>
            <a:r>
              <a:rPr lang="ko-KR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영화진흥위원회 </a:t>
            </a:r>
            <a:r>
              <a:rPr lang="en-US" altLang="ko-KR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 </a:t>
            </a:r>
            <a:r>
              <a:rPr lang="ko-KR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누적 관객수</a:t>
            </a:r>
            <a:r>
              <a:rPr lang="en-US" altLang="ko-KR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</a:t>
            </a:r>
            <a:r>
              <a:rPr lang="ko-KR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매출</a:t>
            </a:r>
            <a:r>
              <a:rPr lang="en-US" altLang="ko-KR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9945" y="2939782"/>
            <a:ext cx="4752528" cy="8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0497" y="2518822"/>
            <a:ext cx="1691367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차 회의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80973" y="267892"/>
            <a:ext cx="2037715" cy="307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 defTabSz="963930"/>
            <a:r>
              <a:rPr lang="ko-KR" altLang="en-US" sz="2000" b="1" dirty="0" smtClean="0">
                <a:solidFill>
                  <a:schemeClr val="accent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팀 프로젝트 과정</a:t>
            </a:r>
            <a:endParaRPr lang="ko-KR" altLang="en-US" sz="2000" b="1" dirty="0" smtClean="0">
              <a:solidFill>
                <a:schemeClr val="accent1"/>
              </a:solidFill>
              <a:latin typeface="a시네마L" pitchFamily="18" charset="-127"/>
              <a:ea typeface="a시네마L" pitchFamily="18" charset="-127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7" grpId="0" animBg="1"/>
      <p:bldP spid="75778" grpId="0" animBg="1"/>
      <p:bldP spid="5" grpId="0"/>
      <p:bldP spid="6" grpId="0" bldLvl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任意多边形 17"/>
          <p:cNvSpPr/>
          <p:nvPr/>
        </p:nvSpPr>
        <p:spPr bwMode="auto">
          <a:xfrm>
            <a:off x="3095426" y="0"/>
            <a:ext cx="5997072" cy="6425674"/>
          </a:xfrm>
          <a:custGeom>
            <a:avLst/>
            <a:gdLst>
              <a:gd name="T0" fmla="*/ 0 w 1641135"/>
              <a:gd name="T1" fmla="*/ 0 h 1714500"/>
              <a:gd name="T2" fmla="*/ 236550717 w 1641135"/>
              <a:gd name="T3" fmla="*/ 0 h 1714500"/>
              <a:gd name="T4" fmla="*/ 213100770 w 1641135"/>
              <a:gd name="T5" fmla="*/ 273440078 h 1714500"/>
              <a:gd name="T6" fmla="*/ 0 w 1641135"/>
              <a:gd name="T7" fmla="*/ 0 h 1714500"/>
              <a:gd name="T8" fmla="*/ 0 60000 65536"/>
              <a:gd name="T9" fmla="*/ 0 60000 65536"/>
              <a:gd name="T10" fmla="*/ 0 60000 65536"/>
              <a:gd name="T11" fmla="*/ 0 60000 65536"/>
              <a:gd name="T12" fmla="*/ 0 w 1641135"/>
              <a:gd name="T13" fmla="*/ 0 h 1714500"/>
              <a:gd name="T14" fmla="*/ 1641135 w 1641135"/>
              <a:gd name="T15" fmla="*/ 1714500 h 17145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41135" h="1714500">
                <a:moveTo>
                  <a:pt x="0" y="0"/>
                </a:moveTo>
                <a:lnTo>
                  <a:pt x="1641135" y="0"/>
                </a:lnTo>
                <a:lnTo>
                  <a:pt x="1478445" y="1714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3175" cmpd="sng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75778" name="任意多边形 12"/>
          <p:cNvSpPr/>
          <p:nvPr/>
        </p:nvSpPr>
        <p:spPr bwMode="auto">
          <a:xfrm>
            <a:off x="5303928" y="0"/>
            <a:ext cx="7554822" cy="7232650"/>
          </a:xfrm>
          <a:custGeom>
            <a:avLst/>
            <a:gdLst>
              <a:gd name="T0" fmla="*/ 3457570 w 7144661"/>
              <a:gd name="T1" fmla="*/ 0 h 6858000"/>
              <a:gd name="T2" fmla="*/ 7147365 w 7144661"/>
              <a:gd name="T3" fmla="*/ 0 h 6858000"/>
              <a:gd name="T4" fmla="*/ 7147365 w 7144661"/>
              <a:gd name="T5" fmla="*/ 6858000 h 6858000"/>
              <a:gd name="T6" fmla="*/ 0 w 7144661"/>
              <a:gd name="T7" fmla="*/ 6858000 h 6858000"/>
              <a:gd name="T8" fmla="*/ 3457570 w 714466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44661"/>
              <a:gd name="T16" fmla="*/ 0 h 6858000"/>
              <a:gd name="T17" fmla="*/ 7144661 w 7144661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44661" h="6858000">
                <a:moveTo>
                  <a:pt x="3456261" y="0"/>
                </a:moveTo>
                <a:lnTo>
                  <a:pt x="7144661" y="0"/>
                </a:lnTo>
                <a:lnTo>
                  <a:pt x="7144661" y="6858000"/>
                </a:lnTo>
                <a:lnTo>
                  <a:pt x="0" y="6858000"/>
                </a:lnTo>
                <a:lnTo>
                  <a:pt x="3456261" y="0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 w="3175" cmpd="sng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12458" y="3177828"/>
            <a:ext cx="4988230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코드 작성</a:t>
            </a:r>
            <a:endParaRPr lang="en-US" altLang="ko-KR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우선적으로 </a:t>
            </a:r>
            <a:r>
              <a:rPr lang="ko-KR" altLang="en-US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소셜데이터</a:t>
            </a:r>
            <a:r>
              <a:rPr lang="ko-KR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ko-KR" altLang="en-US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크롤링</a:t>
            </a:r>
            <a:r>
              <a:rPr lang="ko-KR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시작 </a:t>
            </a:r>
            <a:r>
              <a:rPr lang="en-US" altLang="ko-KR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ko-KR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오현모</a:t>
            </a:r>
            <a:r>
              <a:rPr lang="en-US" altLang="ko-KR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</a:t>
            </a:r>
            <a:r>
              <a:rPr lang="ko-KR" altLang="en-US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천하은</a:t>
            </a:r>
            <a:endParaRPr lang="ko-KR" altLang="en-US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ko-KR" altLang="en-US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크롤링할</a:t>
            </a:r>
            <a:r>
              <a:rPr lang="ko-KR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ko-KR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수 있는 코드가 완성되면 이를 공유하여 팀원 전체가 자료수집</a:t>
            </a:r>
            <a:endParaRPr lang="ko-KR" altLang="en-US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ko-KR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자료 조사</a:t>
            </a:r>
            <a:endParaRPr lang="ko-KR" altLang="en-US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ko-KR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ko-KR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분석 </a:t>
            </a:r>
            <a:r>
              <a:rPr lang="ko-KR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방안 조사 </a:t>
            </a:r>
            <a:r>
              <a:rPr lang="en-US" altLang="ko-KR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ko-KR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논문 또는 기타자료</a:t>
            </a:r>
            <a:r>
              <a:rPr lang="en-US" altLang="ko-KR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 - </a:t>
            </a:r>
            <a:r>
              <a:rPr lang="ko-KR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고채영</a:t>
            </a:r>
            <a:r>
              <a:rPr lang="en-US" altLang="ko-KR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</a:t>
            </a:r>
            <a:r>
              <a:rPr lang="ko-KR" altLang="en-US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서박함</a:t>
            </a:r>
            <a:r>
              <a:rPr lang="en-US" altLang="ko-KR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</a:t>
            </a:r>
            <a:r>
              <a:rPr lang="ko-KR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이지은</a:t>
            </a:r>
            <a:endParaRPr lang="ko-KR" altLang="en-US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ko-KR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우리 </a:t>
            </a:r>
            <a:r>
              <a:rPr lang="ko-KR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주제와 같은 선행연구가 많이 시행되었음</a:t>
            </a:r>
            <a:r>
              <a:rPr lang="en-US" altLang="ko-KR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 </a:t>
            </a:r>
            <a:r>
              <a:rPr lang="ko-KR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논문 등 에서 어떤 데이터</a:t>
            </a:r>
            <a:r>
              <a:rPr lang="en-US" altLang="ko-KR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</a:t>
            </a:r>
            <a:r>
              <a:rPr lang="en-US" altLang="ko-KR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endParaRPr lang="en-US" altLang="ko-KR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ko-KR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ko-KR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어떤 </a:t>
            </a:r>
            <a:r>
              <a:rPr lang="ko-KR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분석 방법을 사용하는지 </a:t>
            </a:r>
            <a:r>
              <a:rPr lang="ko-KR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조사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9945" y="2939782"/>
            <a:ext cx="4752528" cy="8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0497" y="2518822"/>
            <a:ext cx="1691367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향후 계획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0973" y="267892"/>
            <a:ext cx="2037715" cy="307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 defTabSz="963930"/>
            <a:r>
              <a:rPr lang="ko-KR" altLang="en-US" sz="2000" b="1" dirty="0" smtClean="0">
                <a:solidFill>
                  <a:schemeClr val="accent1"/>
                </a:solidFill>
                <a:latin typeface="a시네마L" pitchFamily="18" charset="-127"/>
                <a:ea typeface="a시네마L" pitchFamily="18" charset="-127"/>
                <a:sym typeface="+mn-ea"/>
              </a:rPr>
              <a:t>팀 프로젝트 과정</a:t>
            </a:r>
            <a:endParaRPr lang="ko-KR" altLang="en-US" sz="2000" b="1" dirty="0" smtClean="0">
              <a:solidFill>
                <a:schemeClr val="accent1"/>
              </a:solidFill>
              <a:latin typeface="a시네마L" pitchFamily="18" charset="-127"/>
              <a:ea typeface="a시네마L" pitchFamily="18" charset="-127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7" grpId="0" bldLvl="0" animBg="1"/>
      <p:bldP spid="75778" grpId="0" bldLvl="0" animBg="1"/>
      <p:bldP spid="5" grpId="0"/>
      <p:bldP spid="6" grpId="0" bldLvl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0" y="5359400"/>
            <a:ext cx="1628775" cy="2587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zh-CN" altLang="en-US" sz="1400" smtClean="0">
                <a:solidFill>
                  <a:srgbClr val="FCFCFC"/>
                </a:solidFill>
                <a:latin typeface="+mn-ea"/>
                <a:ea typeface="+mn-ea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rgbClr val="FCFCFC"/>
              </a:solidFill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0973" y="267892"/>
            <a:ext cx="256480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80973" y="586014"/>
            <a:ext cx="189955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05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Picture 4" descr="ê´ë ¨ ì´ë¯¸ì§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592" y="1505189"/>
            <a:ext cx="5842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184" y="1505189"/>
            <a:ext cx="939006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2703635" y="2530533"/>
            <a:ext cx="7124700" cy="2579845"/>
            <a:chOff x="2703635" y="1419225"/>
            <a:chExt cx="7124700" cy="2579845"/>
          </a:xfrm>
        </p:grpSpPr>
        <p:sp>
          <p:nvSpPr>
            <p:cNvPr id="3" name="직사각형 1"/>
            <p:cNvSpPr/>
            <p:nvPr/>
          </p:nvSpPr>
          <p:spPr>
            <a:xfrm>
              <a:off x="2703635" y="1780381"/>
              <a:ext cx="71247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a시네마L" pitchFamily="18" charset="-127"/>
                  <a:ea typeface="a시네마L" pitchFamily="18" charset="-127"/>
                  <a:hlinkClick r:id="rId5"/>
                </a:rPr>
                <a:t>https://github.com/Hyunmo-OH/SMU_Team_project/blob/master/Scraper/%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  <a:hlinkClick r:id="rId5"/>
                </a:rPr>
                <a:t>ED%8A%B8%EC%9C%84%ED%84%B0%ED%81%AC%EB%A1%A4%EB%9F%ACver4.py</a:t>
              </a:r>
              <a:endParaRPr lang="en-US" altLang="ko-KR" dirty="0" smtClean="0">
                <a:latin typeface="a시네마L" pitchFamily="18" charset="-127"/>
                <a:ea typeface="a시네마L" pitchFamily="18" charset="-127"/>
              </a:endParaRPr>
            </a:p>
            <a:p>
              <a:endParaRPr lang="ko-KR" altLang="en-US" dirty="0">
                <a:latin typeface="a시네마L" pitchFamily="18" charset="-127"/>
                <a:ea typeface="a시네마L" pitchFamily="18" charset="-127"/>
              </a:endParaRPr>
            </a:p>
          </p:txBody>
        </p:sp>
        <p:sp>
          <p:nvSpPr>
            <p:cNvPr id="5" name="TextBox 3"/>
            <p:cNvSpPr txBox="1"/>
            <p:nvPr/>
          </p:nvSpPr>
          <p:spPr>
            <a:xfrm>
              <a:off x="2703635" y="3352739"/>
              <a:ext cx="6924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시네마L" pitchFamily="18" charset="-127"/>
                  <a:ea typeface="a시네마L" pitchFamily="18" charset="-127"/>
                  <a:hlinkClick r:id="rId6"/>
                </a:rPr>
                <a:t>https://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  <a:hlinkClick r:id="rId6"/>
                </a:rPr>
                <a:t>github.com/Hyunmo-OH/SMU_Team_project/blob/master/facebook%20scraper.py</a:t>
              </a:r>
              <a:r>
                <a:rPr lang="en-US" altLang="ko-KR" dirty="0" smtClean="0">
                  <a:latin typeface="a시네마L" pitchFamily="18" charset="-127"/>
                  <a:ea typeface="a시네마L" pitchFamily="18" charset="-127"/>
                </a:rPr>
                <a:t> </a:t>
              </a:r>
              <a:endParaRPr lang="ko-KR" altLang="en-US" dirty="0">
                <a:latin typeface="a시네마L" pitchFamily="18" charset="-127"/>
                <a:ea typeface="a시네마L" pitchFamily="18" charset="-127"/>
              </a:endParaRPr>
            </a:p>
          </p:txBody>
        </p:sp>
        <p:sp>
          <p:nvSpPr>
            <p:cNvPr id="7" name="TextBox 4"/>
            <p:cNvSpPr txBox="1"/>
            <p:nvPr/>
          </p:nvSpPr>
          <p:spPr>
            <a:xfrm>
              <a:off x="2703635" y="1419225"/>
              <a:ext cx="2495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latin typeface="a시네마L" pitchFamily="18" charset="-127"/>
                  <a:ea typeface="a시네마L" pitchFamily="18" charset="-127"/>
                </a:rPr>
                <a:t>트위터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 </a:t>
              </a:r>
              <a:r>
                <a:rPr lang="ko-KR" altLang="en-US" dirty="0" err="1" smtClean="0">
                  <a:latin typeface="a시네마L" pitchFamily="18" charset="-127"/>
                  <a:ea typeface="a시네마L" pitchFamily="18" charset="-127"/>
                </a:rPr>
                <a:t>크롤링</a:t>
              </a:r>
              <a:endParaRPr lang="en-US" altLang="ko-KR" dirty="0" smtClean="0">
                <a:latin typeface="a시네마L" pitchFamily="18" charset="-127"/>
                <a:ea typeface="a시네마L" pitchFamily="18" charset="-127"/>
              </a:endParaRPr>
            </a:p>
          </p:txBody>
        </p:sp>
        <p:sp>
          <p:nvSpPr>
            <p:cNvPr id="8" name="TextBox 11"/>
            <p:cNvSpPr txBox="1"/>
            <p:nvPr/>
          </p:nvSpPr>
          <p:spPr>
            <a:xfrm>
              <a:off x="2703635" y="2983407"/>
              <a:ext cx="2495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latin typeface="a시네마L" pitchFamily="18" charset="-127"/>
                  <a:ea typeface="a시네마L" pitchFamily="18" charset="-127"/>
                </a:rPr>
                <a:t>페이스북</a:t>
              </a:r>
              <a:r>
                <a:rPr lang="ko-KR" altLang="en-US" dirty="0" smtClean="0">
                  <a:latin typeface="a시네마L" pitchFamily="18" charset="-127"/>
                  <a:ea typeface="a시네마L" pitchFamily="18" charset="-127"/>
                </a:rPr>
                <a:t> </a:t>
              </a:r>
              <a:r>
                <a:rPr lang="ko-KR" altLang="en-US" dirty="0" err="1" smtClean="0">
                  <a:latin typeface="a시네마L" pitchFamily="18" charset="-127"/>
                  <a:ea typeface="a시네마L" pitchFamily="18" charset="-127"/>
                </a:rPr>
                <a:t>크롤링</a:t>
              </a:r>
              <a:endParaRPr lang="en-US" altLang="ko-KR" dirty="0" smtClean="0">
                <a:latin typeface="a시네마L" pitchFamily="18" charset="-127"/>
                <a:ea typeface="a시네마L" pitchFamily="18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26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C7D3"/>
      </a:accent1>
      <a:accent2>
        <a:srgbClr val="113A52"/>
      </a:accent2>
      <a:accent3>
        <a:srgbClr val="0FC7D3"/>
      </a:accent3>
      <a:accent4>
        <a:srgbClr val="113A52"/>
      </a:accent4>
      <a:accent5>
        <a:srgbClr val="0FC7D3"/>
      </a:accent5>
      <a:accent6>
        <a:srgbClr val="113A52"/>
      </a:accent6>
      <a:hlink>
        <a:srgbClr val="0FC7D3"/>
      </a:hlink>
      <a:folHlink>
        <a:srgbClr val="113A5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1371</Words>
  <Application>Microsoft Office PowerPoint</Application>
  <PresentationFormat>사용자 지정</PresentationFormat>
  <Paragraphs>230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6" baseType="lpstr">
      <vt:lpstr>Agency FB</vt:lpstr>
      <vt:lpstr>a시네마B</vt:lpstr>
      <vt:lpstr>a시네마L</vt:lpstr>
      <vt:lpstr>FontAwesome</vt:lpstr>
      <vt:lpstr>Haan Baekje B</vt:lpstr>
      <vt:lpstr>微软雅黑</vt:lpstr>
      <vt:lpstr>Open Sans</vt:lpstr>
      <vt:lpstr>Roboto Light</vt:lpstr>
      <vt:lpstr>宋体</vt:lpstr>
      <vt:lpstr>STIXGeneral-Bold</vt:lpstr>
      <vt:lpstr>맑은 고딕</vt:lpstr>
      <vt:lpstr>方正兰亭纤黑_GBK</vt:lpstr>
      <vt:lpstr>Arial</vt:lpstr>
      <vt:lpstr>Calibri</vt:lpstr>
      <vt:lpstr>Calibri Light</vt:lpstr>
      <vt:lpstr>Wingdings</vt:lpstr>
      <vt:lpstr>第一PPT，www.1ppt.com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电影模板</dc:title>
  <dc:creator/>
  <cp:keywords>第一PPT模板网-WWW.1PPT.COM</cp:keywords>
  <cp:lastModifiedBy/>
  <cp:revision>5</cp:revision>
  <dcterms:created xsi:type="dcterms:W3CDTF">2016-10-17T14:00:00Z</dcterms:created>
  <dcterms:modified xsi:type="dcterms:W3CDTF">2018-12-18T05:40:04Z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