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2" r:id="rId11"/>
    <p:sldId id="295" r:id="rId12"/>
    <p:sldId id="294" r:id="rId13"/>
    <p:sldId id="296" r:id="rId14"/>
    <p:sldId id="29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615D-9CE9-429A-A223-474B18918F2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0B17-20C8-4CBB-BD66-70902ADF3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9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1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9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8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9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1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7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2B8875C-BF24-4FE9-A752-1089954BD8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0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49F9B3A4-735B-401C-ADEE-60D2044799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44246" y="1694329"/>
            <a:ext cx="4548647" cy="2861134"/>
          </a:xfrm>
          <a:custGeom>
            <a:avLst/>
            <a:gdLst>
              <a:gd name="connsiteX0" fmla="*/ 0 w 4548647"/>
              <a:gd name="connsiteY0" fmla="*/ 0 h 2861134"/>
              <a:gd name="connsiteX1" fmla="*/ 4548647 w 4548647"/>
              <a:gd name="connsiteY1" fmla="*/ 0 h 2861134"/>
              <a:gd name="connsiteX2" fmla="*/ 4548647 w 4548647"/>
              <a:gd name="connsiteY2" fmla="*/ 2861134 h 2861134"/>
              <a:gd name="connsiteX3" fmla="*/ 0 w 4548647"/>
              <a:gd name="connsiteY3" fmla="*/ 2861134 h 2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647" h="2861134">
                <a:moveTo>
                  <a:pt x="0" y="0"/>
                </a:moveTo>
                <a:lnTo>
                  <a:pt x="4548647" y="0"/>
                </a:lnTo>
                <a:lnTo>
                  <a:pt x="4548647" y="2861134"/>
                </a:lnTo>
                <a:lnTo>
                  <a:pt x="0" y="2861134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1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05A69DFF-67A2-4717-A5F7-167EBB79AB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54013" y="3273328"/>
            <a:ext cx="1514686" cy="2442137"/>
          </a:xfrm>
          <a:custGeom>
            <a:avLst/>
            <a:gdLst>
              <a:gd name="connsiteX0" fmla="*/ 0 w 1514686"/>
              <a:gd name="connsiteY0" fmla="*/ 0 h 2442137"/>
              <a:gd name="connsiteX1" fmla="*/ 1514686 w 1514686"/>
              <a:gd name="connsiteY1" fmla="*/ 0 h 2442137"/>
              <a:gd name="connsiteX2" fmla="*/ 1514686 w 1514686"/>
              <a:gd name="connsiteY2" fmla="*/ 2442137 h 2442137"/>
              <a:gd name="connsiteX3" fmla="*/ 0 w 1514686"/>
              <a:gd name="connsiteY3" fmla="*/ 2442137 h 24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86" h="2442137">
                <a:moveTo>
                  <a:pt x="0" y="0"/>
                </a:moveTo>
                <a:lnTo>
                  <a:pt x="1514686" y="0"/>
                </a:lnTo>
                <a:lnTo>
                  <a:pt x="1514686" y="2442137"/>
                </a:lnTo>
                <a:lnTo>
                  <a:pt x="0" y="2442137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5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4A987E4-5098-48D7-B3D9-7C65E17B9A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80161" y="3662277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0DDDB151-FC67-4A93-B914-9C1A19B499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57739" y="3351144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4BCC21E7-B949-43E3-B1A1-A01F4095F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0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FC6A316B-C528-4EAD-8C2D-A46D04B5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075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97BF8D35-25B1-4FD4-BCB6-0894131175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53586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0A52F6D5-B2FA-4648-A7C4-6BC468F272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9984" y="1694144"/>
            <a:ext cx="2100208" cy="2088868"/>
          </a:xfrm>
          <a:custGeom>
            <a:avLst/>
            <a:gdLst>
              <a:gd name="connsiteX0" fmla="*/ 0 w 2100208"/>
              <a:gd name="connsiteY0" fmla="*/ 0 h 2088868"/>
              <a:gd name="connsiteX1" fmla="*/ 2100208 w 2100208"/>
              <a:gd name="connsiteY1" fmla="*/ 0 h 2088868"/>
              <a:gd name="connsiteX2" fmla="*/ 2100208 w 2100208"/>
              <a:gd name="connsiteY2" fmla="*/ 2088868 h 2088868"/>
              <a:gd name="connsiteX3" fmla="*/ 0 w 2100208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08" h="2088868">
                <a:moveTo>
                  <a:pt x="0" y="0"/>
                </a:moveTo>
                <a:lnTo>
                  <a:pt x="2100208" y="0"/>
                </a:lnTo>
                <a:lnTo>
                  <a:pt x="2100208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9185A2F2-0665-4289-99CF-CE6839B03D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8703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B846096C-4C1C-45DB-B622-C12BADFF5C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3741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E391188B-14E8-4DCD-950A-AE89C0221E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714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2E2325C-B237-4C65-A1CF-B7989C7E6C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6126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E0D58AD2-6733-4483-9780-9887071A28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2255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432F6C63-AB2A-48A8-B583-B0C3C78C2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96560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B22387BA-39FA-4B5B-A24F-6972B6450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712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196AD7B5-76BA-4C31-9438-03820A7A61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4712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F521F6C2-5C70-438B-BC12-C9456C9441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0315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F5D2649-EDD8-4E9E-875C-D51E87E67D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0315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00E4BB03-6381-4E88-96B9-94ADD1F4F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30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4818A7-FDDB-461D-93ED-915694DF4D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058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E21D3F68-1E67-4C04-AE74-F8AA5361DC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81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3E383B08-EB36-448C-B843-41C9029782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9664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4BB57E6-2F68-46CF-8328-F203DF1E2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1929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190268DF-9BA5-4BEC-B91D-0658AA1F82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4193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EA8FA15C-08E3-4A26-BA8D-1D9CF67995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6458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6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2C14818E-3A05-4DD9-9C20-117EFB75A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0870" y="1641487"/>
            <a:ext cx="3708001" cy="2347284"/>
          </a:xfrm>
          <a:custGeom>
            <a:avLst/>
            <a:gdLst>
              <a:gd name="connsiteX0" fmla="*/ 0 w 3708001"/>
              <a:gd name="connsiteY0" fmla="*/ 0 h 2347284"/>
              <a:gd name="connsiteX1" fmla="*/ 3708001 w 3708001"/>
              <a:gd name="connsiteY1" fmla="*/ 0 h 2347284"/>
              <a:gd name="connsiteX2" fmla="*/ 3708001 w 3708001"/>
              <a:gd name="connsiteY2" fmla="*/ 2347284 h 2347284"/>
              <a:gd name="connsiteX3" fmla="*/ 0 w 3708001"/>
              <a:gd name="connsiteY3" fmla="*/ 2347284 h 2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001" h="2347284">
                <a:moveTo>
                  <a:pt x="0" y="0"/>
                </a:moveTo>
                <a:lnTo>
                  <a:pt x="3708001" y="0"/>
                </a:lnTo>
                <a:lnTo>
                  <a:pt x="3708001" y="2347284"/>
                </a:lnTo>
                <a:lnTo>
                  <a:pt x="0" y="234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D4E2FB-8BAE-4F3E-98FB-2E8C2FFD4A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9202" y="1641488"/>
            <a:ext cx="3323559" cy="2051173"/>
          </a:xfrm>
          <a:custGeom>
            <a:avLst/>
            <a:gdLst>
              <a:gd name="connsiteX0" fmla="*/ 0 w 3323559"/>
              <a:gd name="connsiteY0" fmla="*/ 0 h 2051173"/>
              <a:gd name="connsiteX1" fmla="*/ 3323559 w 3323559"/>
              <a:gd name="connsiteY1" fmla="*/ 0 h 2051173"/>
              <a:gd name="connsiteX2" fmla="*/ 3323559 w 3323559"/>
              <a:gd name="connsiteY2" fmla="*/ 2051173 h 2051173"/>
              <a:gd name="connsiteX3" fmla="*/ 0 w 3323559"/>
              <a:gd name="connsiteY3" fmla="*/ 2051173 h 20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59" h="2051173">
                <a:moveTo>
                  <a:pt x="0" y="0"/>
                </a:moveTo>
                <a:lnTo>
                  <a:pt x="3323559" y="0"/>
                </a:lnTo>
                <a:lnTo>
                  <a:pt x="3323559" y="2051173"/>
                </a:lnTo>
                <a:lnTo>
                  <a:pt x="0" y="20511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7B7870F6-7E23-4F76-AEB6-7E26068AFE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714" y="4172231"/>
            <a:ext cx="6934157" cy="1765008"/>
          </a:xfrm>
          <a:custGeom>
            <a:avLst/>
            <a:gdLst>
              <a:gd name="connsiteX0" fmla="*/ 0 w 6934157"/>
              <a:gd name="connsiteY0" fmla="*/ 0 h 1765008"/>
              <a:gd name="connsiteX1" fmla="*/ 6934157 w 6934157"/>
              <a:gd name="connsiteY1" fmla="*/ 0 h 1765008"/>
              <a:gd name="connsiteX2" fmla="*/ 6934157 w 6934157"/>
              <a:gd name="connsiteY2" fmla="*/ 1765008 h 1765008"/>
              <a:gd name="connsiteX3" fmla="*/ 0 w 6934157"/>
              <a:gd name="connsiteY3" fmla="*/ 1765008 h 17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157" h="1765008">
                <a:moveTo>
                  <a:pt x="0" y="0"/>
                </a:moveTo>
                <a:lnTo>
                  <a:pt x="6934157" y="0"/>
                </a:lnTo>
                <a:lnTo>
                  <a:pt x="6934157" y="1765008"/>
                </a:lnTo>
                <a:lnTo>
                  <a:pt x="0" y="17650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>
            <a:extLst>
              <a:ext uri="{FF2B5EF4-FFF2-40B4-BE49-F238E27FC236}">
                <a16:creationId xmlns:a16="http://schemas.microsoft.com/office/drawing/2014/main" id="{A832896A-8739-4601-84B6-1F10BA781B2F}"/>
              </a:ext>
            </a:extLst>
          </p:cNvPr>
          <p:cNvSpPr/>
          <p:nvPr userDrawn="1"/>
        </p:nvSpPr>
        <p:spPr>
          <a:xfrm>
            <a:off x="1350131" y="622304"/>
            <a:ext cx="334960" cy="334960"/>
          </a:xfrm>
          <a:prstGeom prst="diamond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51987B-F4CB-49EA-B37A-23307F9CD06F}"/>
              </a:ext>
            </a:extLst>
          </p:cNvPr>
          <p:cNvSpPr/>
          <p:nvPr userDrawn="1"/>
        </p:nvSpPr>
        <p:spPr>
          <a:xfrm>
            <a:off x="1" y="0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E7AB0C2-FD94-4207-84A2-F6ED87F8F59A}"/>
              </a:ext>
            </a:extLst>
          </p:cNvPr>
          <p:cNvSpPr/>
          <p:nvPr userDrawn="1"/>
        </p:nvSpPr>
        <p:spPr>
          <a:xfrm>
            <a:off x="511930" y="1"/>
            <a:ext cx="1676402" cy="914401"/>
          </a:xfrm>
          <a:custGeom>
            <a:avLst/>
            <a:gdLst>
              <a:gd name="connsiteX0" fmla="*/ 76200 w 1676402"/>
              <a:gd name="connsiteY0" fmla="*/ 0 h 914401"/>
              <a:gd name="connsiteX1" fmla="*/ 1600202 w 1676402"/>
              <a:gd name="connsiteY1" fmla="*/ 0 h 914401"/>
              <a:gd name="connsiteX2" fmla="*/ 1676402 w 1676402"/>
              <a:gd name="connsiteY2" fmla="*/ 76200 h 914401"/>
              <a:gd name="connsiteX3" fmla="*/ 838201 w 1676402"/>
              <a:gd name="connsiteY3" fmla="*/ 914401 h 914401"/>
              <a:gd name="connsiteX4" fmla="*/ 0 w 1676402"/>
              <a:gd name="connsiteY4" fmla="*/ 7620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2" h="914401">
                <a:moveTo>
                  <a:pt x="76200" y="0"/>
                </a:moveTo>
                <a:lnTo>
                  <a:pt x="1600202" y="0"/>
                </a:lnTo>
                <a:lnTo>
                  <a:pt x="1676402" y="76200"/>
                </a:lnTo>
                <a:lnTo>
                  <a:pt x="838201" y="914401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20DFCEC-C31F-4B19-8188-4A0B6DAC7476}"/>
              </a:ext>
            </a:extLst>
          </p:cNvPr>
          <p:cNvSpPr/>
          <p:nvPr userDrawn="1"/>
        </p:nvSpPr>
        <p:spPr>
          <a:xfrm>
            <a:off x="511930" y="222628"/>
            <a:ext cx="621545" cy="62154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DDEFA6-3FC5-43C1-9B84-FAEA11BACE99}"/>
              </a:ext>
            </a:extLst>
          </p:cNvPr>
          <p:cNvSpPr/>
          <p:nvPr userDrawn="1"/>
        </p:nvSpPr>
        <p:spPr>
          <a:xfrm>
            <a:off x="1" y="6778877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4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62869D-9515-4915-A04B-255137F3908B}"/>
              </a:ext>
            </a:extLst>
          </p:cNvPr>
          <p:cNvSpPr txBox="1"/>
          <p:nvPr/>
        </p:nvSpPr>
        <p:spPr>
          <a:xfrm>
            <a:off x="1971232" y="437364"/>
            <a:ext cx="44418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Restormer_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单帧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D62812C-E3B0-4DB5-A45D-5D8804641A01}"/>
              </a:ext>
            </a:extLst>
          </p:cNvPr>
          <p:cNvSpPr/>
          <p:nvPr/>
        </p:nvSpPr>
        <p:spPr>
          <a:xfrm>
            <a:off x="531486" y="1664616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26">
            <a:extLst>
              <a:ext uri="{FF2B5EF4-FFF2-40B4-BE49-F238E27FC236}">
                <a16:creationId xmlns:a16="http://schemas.microsoft.com/office/drawing/2014/main" id="{5DC53EBE-BD35-469D-83FB-B633320C7606}"/>
              </a:ext>
            </a:extLst>
          </p:cNvPr>
          <p:cNvSpPr/>
          <p:nvPr/>
        </p:nvSpPr>
        <p:spPr>
          <a:xfrm>
            <a:off x="4531709" y="3273730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27">
            <a:extLst>
              <a:ext uri="{FF2B5EF4-FFF2-40B4-BE49-F238E27FC236}">
                <a16:creationId xmlns:a16="http://schemas.microsoft.com/office/drawing/2014/main" id="{47A0FE25-2EC0-4A79-A84D-D61CF20274F2}"/>
              </a:ext>
            </a:extLst>
          </p:cNvPr>
          <p:cNvSpPr/>
          <p:nvPr/>
        </p:nvSpPr>
        <p:spPr>
          <a:xfrm>
            <a:off x="7246500" y="3219679"/>
            <a:ext cx="418642" cy="41864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28">
            <a:extLst>
              <a:ext uri="{FF2B5EF4-FFF2-40B4-BE49-F238E27FC236}">
                <a16:creationId xmlns:a16="http://schemas.microsoft.com/office/drawing/2014/main" id="{DF40D5D3-2EAB-4618-9EA7-655ECDE61D05}"/>
              </a:ext>
            </a:extLst>
          </p:cNvPr>
          <p:cNvSpPr/>
          <p:nvPr/>
        </p:nvSpPr>
        <p:spPr>
          <a:xfrm>
            <a:off x="9989208" y="3219679"/>
            <a:ext cx="350537" cy="418642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76328A-99B6-ECC7-F184-517650A8BAE8}"/>
              </a:ext>
            </a:extLst>
          </p:cNvPr>
          <p:cNvSpPr txBox="1"/>
          <p:nvPr/>
        </p:nvSpPr>
        <p:spPr>
          <a:xfrm>
            <a:off x="1061148" y="1729837"/>
            <a:ext cx="143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模型设置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61AB19-E431-72AE-4712-7BD8413EE781}"/>
              </a:ext>
            </a:extLst>
          </p:cNvPr>
          <p:cNvSpPr txBox="1"/>
          <p:nvPr/>
        </p:nvSpPr>
        <p:spPr>
          <a:xfrm>
            <a:off x="380487" y="2551837"/>
            <a:ext cx="4676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latin typeface="微软雅黑 (正文)"/>
                <a:ea typeface="微软雅黑" panose="020B0503020204020204" pitchFamily="34" charset="-122"/>
              </a:rPr>
              <a:t>Baseline:</a:t>
            </a:r>
            <a:r>
              <a:rPr lang="zh-CN" altLang="en-US" sz="1800">
                <a:latin typeface="微软雅黑 (正文)"/>
                <a:ea typeface="微软雅黑" panose="020B0503020204020204" pitchFamily="34" charset="-122"/>
              </a:rPr>
              <a:t> 跟</a:t>
            </a:r>
            <a:r>
              <a:rPr lang="en-US" altLang="zh-CN" sz="1800">
                <a:latin typeface="微软雅黑 (正文)"/>
                <a:ea typeface="微软雅黑" panose="020B0503020204020204" pitchFamily="34" charset="-122"/>
              </a:rPr>
              <a:t>restormer</a:t>
            </a:r>
            <a:r>
              <a:rPr lang="zh-CN" altLang="en-US" sz="1800">
                <a:latin typeface="微软雅黑 (正文)"/>
                <a:ea typeface="微软雅黑" panose="020B0503020204020204" pitchFamily="34" charset="-122"/>
              </a:rPr>
              <a:t>保持一致</a:t>
            </a:r>
            <a:endParaRPr lang="en-US" altLang="zh-CN" sz="1800">
              <a:latin typeface="微软雅黑 (正文)"/>
              <a:ea typeface="微软雅黑" panose="020B0503020204020204" pitchFamily="34" charset="-122"/>
            </a:endParaRPr>
          </a:p>
          <a:p>
            <a:endParaRPr lang="en-US" altLang="zh-CN" sz="1800"/>
          </a:p>
          <a:p>
            <a:r>
              <a:rPr lang="en-US" altLang="zh-CN" sz="1800">
                <a:latin typeface="微软雅黑 (正文)"/>
              </a:rPr>
              <a:t>Baseline_noattn: </a:t>
            </a:r>
            <a:r>
              <a:rPr lang="zh-CN" altLang="en-US" sz="1800">
                <a:latin typeface="微软雅黑 (正文)"/>
              </a:rPr>
              <a:t>去掉</a:t>
            </a:r>
            <a:r>
              <a:rPr lang="en-US" altLang="zh-CN" sz="1800">
                <a:latin typeface="微软雅黑 (正文)"/>
              </a:rPr>
              <a:t>channel attention</a:t>
            </a:r>
          </a:p>
          <a:p>
            <a:endParaRPr lang="en-US" altLang="zh-CN" sz="1800"/>
          </a:p>
          <a:p>
            <a:r>
              <a:rPr lang="en-US" altLang="zh-CN" sz="1800">
                <a:latin typeface="微软雅黑 (正文)"/>
              </a:rPr>
              <a:t>Baseline_fft: </a:t>
            </a:r>
            <a:r>
              <a:rPr lang="zh-CN" altLang="en-US" sz="1800">
                <a:latin typeface="微软雅黑 (正文)"/>
              </a:rPr>
              <a:t>用</a:t>
            </a:r>
            <a:r>
              <a:rPr lang="en-US" altLang="zh-CN" sz="1800">
                <a:latin typeface="微软雅黑 (正文)"/>
              </a:rPr>
              <a:t>fft</a:t>
            </a:r>
            <a:r>
              <a:rPr lang="zh-CN" altLang="en-US" sz="1800">
                <a:latin typeface="微软雅黑 (正文)"/>
              </a:rPr>
              <a:t>代替</a:t>
            </a:r>
            <a:r>
              <a:rPr lang="en-US" altLang="zh-CN" sz="1800">
                <a:latin typeface="微软雅黑 (正文)"/>
              </a:rPr>
              <a:t>channel attention</a:t>
            </a:r>
            <a:endParaRPr lang="zh-CN" altLang="en-US" sz="1800">
              <a:latin typeface="微软雅黑 (正文)"/>
            </a:endParaRPr>
          </a:p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1C987BF-7E45-24E9-65EA-FF2F382CAE00}"/>
              </a:ext>
            </a:extLst>
          </p:cNvPr>
          <p:cNvSpPr/>
          <p:nvPr/>
        </p:nvSpPr>
        <p:spPr>
          <a:xfrm>
            <a:off x="5898635" y="3062681"/>
            <a:ext cx="1214374" cy="638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channel</a:t>
            </a:r>
          </a:p>
          <a:p>
            <a:pPr algn="ctr"/>
            <a:r>
              <a:rPr lang="en-US" altLang="zh-CN" b="1"/>
              <a:t>attention</a:t>
            </a:r>
            <a:endParaRPr lang="zh-CN" altLang="en-US" b="1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EC803E8-DCEE-A5A3-F654-AD3974D63075}"/>
              </a:ext>
            </a:extLst>
          </p:cNvPr>
          <p:cNvCxnSpPr>
            <a:cxnSpLocks/>
          </p:cNvCxnSpPr>
          <p:nvPr/>
        </p:nvCxnSpPr>
        <p:spPr>
          <a:xfrm>
            <a:off x="6501306" y="3701556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BD41030-9635-1387-DE78-8DFF73750DEB}"/>
              </a:ext>
            </a:extLst>
          </p:cNvPr>
          <p:cNvSpPr/>
          <p:nvPr/>
        </p:nvSpPr>
        <p:spPr>
          <a:xfrm>
            <a:off x="5894119" y="4340431"/>
            <a:ext cx="121437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gdfn</a:t>
            </a:r>
            <a:endParaRPr lang="zh-CN" altLang="en-US" b="1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0C4A3A7-93F5-ACA2-7D42-B9AE268E5675}"/>
              </a:ext>
            </a:extLst>
          </p:cNvPr>
          <p:cNvCxnSpPr>
            <a:cxnSpLocks/>
          </p:cNvCxnSpPr>
          <p:nvPr/>
        </p:nvCxnSpPr>
        <p:spPr>
          <a:xfrm>
            <a:off x="6501306" y="2423806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DA106CA-5760-47E1-C92D-5E4A51DAEAA3}"/>
              </a:ext>
            </a:extLst>
          </p:cNvPr>
          <p:cNvSpPr txBox="1"/>
          <p:nvPr/>
        </p:nvSpPr>
        <p:spPr>
          <a:xfrm>
            <a:off x="5836505" y="253477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4007B3-E442-C79D-A664-DF548904C8A4}"/>
              </a:ext>
            </a:extLst>
          </p:cNvPr>
          <p:cNvSpPr txBox="1"/>
          <p:nvPr/>
        </p:nvSpPr>
        <p:spPr>
          <a:xfrm>
            <a:off x="5836504" y="378560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B49CEF8-A036-1988-EED2-E84FB60B8A0C}"/>
              </a:ext>
            </a:extLst>
          </p:cNvPr>
          <p:cNvSpPr txBox="1"/>
          <p:nvPr/>
        </p:nvSpPr>
        <p:spPr>
          <a:xfrm>
            <a:off x="5717968" y="1885997"/>
            <a:ext cx="14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baseline</a:t>
            </a:r>
            <a:endParaRPr lang="zh-CN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C60261F-C702-7328-D69C-69FA05CF2868}"/>
              </a:ext>
            </a:extLst>
          </p:cNvPr>
          <p:cNvCxnSpPr>
            <a:cxnSpLocks/>
          </p:cNvCxnSpPr>
          <p:nvPr/>
        </p:nvCxnSpPr>
        <p:spPr>
          <a:xfrm>
            <a:off x="8602508" y="2420793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4852871-82BE-1A6F-C14E-FE7F5F777946}"/>
              </a:ext>
            </a:extLst>
          </p:cNvPr>
          <p:cNvSpPr/>
          <p:nvPr/>
        </p:nvSpPr>
        <p:spPr>
          <a:xfrm>
            <a:off x="7995321" y="3059668"/>
            <a:ext cx="121437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gdfn</a:t>
            </a:r>
            <a:endParaRPr lang="zh-CN" altLang="en-US" b="1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F5CDB20-9EFE-F076-C5DF-792F65B5E5A9}"/>
              </a:ext>
            </a:extLst>
          </p:cNvPr>
          <p:cNvSpPr txBox="1"/>
          <p:nvPr/>
        </p:nvSpPr>
        <p:spPr>
          <a:xfrm>
            <a:off x="7937706" y="2504839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E5C79DD-37F4-9D7D-6CC0-A501BDA21087}"/>
              </a:ext>
            </a:extLst>
          </p:cNvPr>
          <p:cNvSpPr txBox="1"/>
          <p:nvPr/>
        </p:nvSpPr>
        <p:spPr>
          <a:xfrm>
            <a:off x="7522149" y="1885997"/>
            <a:ext cx="19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Baseline_noattn</a:t>
            </a:r>
            <a:endParaRPr lang="zh-CN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E07D4E-AB0D-951D-D240-B595444F9D66}"/>
              </a:ext>
            </a:extLst>
          </p:cNvPr>
          <p:cNvSpPr/>
          <p:nvPr/>
        </p:nvSpPr>
        <p:spPr>
          <a:xfrm>
            <a:off x="10016618" y="3062681"/>
            <a:ext cx="1214374" cy="638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fft</a:t>
            </a:r>
          </a:p>
          <a:p>
            <a:pPr algn="ctr"/>
            <a:r>
              <a:rPr lang="en-US" altLang="zh-CN" b="1"/>
              <a:t>attention</a:t>
            </a:r>
            <a:endParaRPr lang="zh-CN" altLang="en-US" b="1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F64AD8-6FA7-53BB-AF87-6F4B095CBBF5}"/>
              </a:ext>
            </a:extLst>
          </p:cNvPr>
          <p:cNvCxnSpPr>
            <a:cxnSpLocks/>
          </p:cNvCxnSpPr>
          <p:nvPr/>
        </p:nvCxnSpPr>
        <p:spPr>
          <a:xfrm>
            <a:off x="10619289" y="3701556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8BC6011-D122-5350-4C98-2D676432E43F}"/>
              </a:ext>
            </a:extLst>
          </p:cNvPr>
          <p:cNvSpPr/>
          <p:nvPr/>
        </p:nvSpPr>
        <p:spPr>
          <a:xfrm>
            <a:off x="10012102" y="4340431"/>
            <a:ext cx="121437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gdfn</a:t>
            </a:r>
            <a:endParaRPr lang="zh-CN" altLang="en-US" b="1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5446DF1-49A5-7E98-58C5-2E55B68B3FDD}"/>
              </a:ext>
            </a:extLst>
          </p:cNvPr>
          <p:cNvCxnSpPr>
            <a:cxnSpLocks/>
          </p:cNvCxnSpPr>
          <p:nvPr/>
        </p:nvCxnSpPr>
        <p:spPr>
          <a:xfrm>
            <a:off x="10619289" y="2423806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9CE0A7C-8E6C-F59E-CFD4-6990582D8BE8}"/>
              </a:ext>
            </a:extLst>
          </p:cNvPr>
          <p:cNvSpPr txBox="1"/>
          <p:nvPr/>
        </p:nvSpPr>
        <p:spPr>
          <a:xfrm>
            <a:off x="9954488" y="253477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</a:t>
            </a:r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424D7A-E7EB-1FB4-6D48-85DF7A1A31BB}"/>
              </a:ext>
            </a:extLst>
          </p:cNvPr>
          <p:cNvSpPr txBox="1"/>
          <p:nvPr/>
        </p:nvSpPr>
        <p:spPr>
          <a:xfrm>
            <a:off x="9954487" y="378560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</a:t>
            </a:r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F6FA5F7-D8BC-5A8E-4052-691A35ED6D58}"/>
              </a:ext>
            </a:extLst>
          </p:cNvPr>
          <p:cNvSpPr txBox="1"/>
          <p:nvPr/>
        </p:nvSpPr>
        <p:spPr>
          <a:xfrm>
            <a:off x="9835951" y="1885997"/>
            <a:ext cx="14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Baseline_fft</a:t>
            </a:r>
            <a:endParaRPr lang="zh-CN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879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31" grpId="0" animBg="1"/>
      <p:bldP spid="32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6EF09C-B67C-0C3D-CE77-B0376DF9D4C0}"/>
              </a:ext>
            </a:extLst>
          </p:cNvPr>
          <p:cNvSpPr txBox="1"/>
          <p:nvPr/>
        </p:nvSpPr>
        <p:spPr>
          <a:xfrm>
            <a:off x="1971232" y="437364"/>
            <a:ext cx="9602985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Spatial Temporal Transformer Network for Skeleton-based Action Recognition</a:t>
            </a:r>
            <a:endParaRPr lang="zh-CN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58EF6F-4A6E-4B05-0A6A-9AFC9E71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72" y="1464219"/>
            <a:ext cx="7969855" cy="29482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2A55B6-2F7B-1813-F4EB-5DE9CEF6F6B5}"/>
              </a:ext>
            </a:extLst>
          </p:cNvPr>
          <p:cNvSpPr txBox="1"/>
          <p:nvPr/>
        </p:nvSpPr>
        <p:spPr>
          <a:xfrm>
            <a:off x="767114" y="4858473"/>
            <a:ext cx="676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空间：骨架中的每个点计算</a:t>
            </a:r>
            <a:r>
              <a:rPr lang="en-US" altLang="zh-CN"/>
              <a:t>qkv</a:t>
            </a:r>
            <a:r>
              <a:rPr lang="zh-CN" altLang="en-US"/>
              <a:t>，跟所有点做</a:t>
            </a:r>
            <a:r>
              <a:rPr lang="en-US" altLang="zh-CN"/>
              <a:t>attention</a:t>
            </a:r>
          </a:p>
          <a:p>
            <a:endParaRPr lang="en-US" altLang="zh-CN"/>
          </a:p>
          <a:p>
            <a:r>
              <a:rPr lang="zh-CN" altLang="en-US"/>
              <a:t>时间：时序中的对应位置的点计算</a:t>
            </a:r>
            <a:r>
              <a:rPr lang="en-US" altLang="zh-CN"/>
              <a:t>qkv</a:t>
            </a:r>
            <a:r>
              <a:rPr lang="zh-CN" altLang="en-US"/>
              <a:t>，计算</a:t>
            </a:r>
            <a:r>
              <a:rPr lang="en-US" altLang="zh-CN"/>
              <a:t>attention</a:t>
            </a:r>
          </a:p>
          <a:p>
            <a:endParaRPr lang="en-US" altLang="zh-CN"/>
          </a:p>
          <a:p>
            <a:r>
              <a:rPr lang="zh-CN" altLang="en-US"/>
              <a:t>区别：本质依旧是</a:t>
            </a:r>
            <a:r>
              <a:rPr lang="en-US" altLang="zh-CN"/>
              <a:t>q*k</a:t>
            </a:r>
            <a:r>
              <a:rPr lang="zh-CN" altLang="en-US"/>
              <a:t>的转置后经过</a:t>
            </a:r>
            <a:r>
              <a:rPr lang="en-US" altLang="zh-CN"/>
              <a:t>softmax</a:t>
            </a:r>
            <a:r>
              <a:rPr lang="zh-CN" altLang="en-US"/>
              <a:t>再跟</a:t>
            </a:r>
            <a:r>
              <a:rPr lang="en-US" altLang="zh-CN"/>
              <a:t>v</a:t>
            </a:r>
            <a:r>
              <a:rPr lang="zh-CN" altLang="en-US"/>
              <a:t>做矩阵乘法</a:t>
            </a:r>
          </a:p>
        </p:txBody>
      </p:sp>
    </p:spTree>
    <p:extLst>
      <p:ext uri="{BB962C8B-B14F-4D97-AF65-F5344CB8AC3E}">
        <p14:creationId xmlns:p14="http://schemas.microsoft.com/office/powerpoint/2010/main" val="233435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902ED3-F56C-471F-DD9A-DBF37ED4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1" y="1847547"/>
            <a:ext cx="4744643" cy="1945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80C786-9BB5-4F95-CA87-37523D6F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3759"/>
            <a:ext cx="4550348" cy="26126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6294E9-1B2F-FA4C-8670-0110F6CDE059}"/>
              </a:ext>
            </a:extLst>
          </p:cNvPr>
          <p:cNvSpPr txBox="1"/>
          <p:nvPr/>
        </p:nvSpPr>
        <p:spPr>
          <a:xfrm>
            <a:off x="1971232" y="437364"/>
            <a:ext cx="9602985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A Spatio-temporal Transformer for 3D Human Motion Prediction</a:t>
            </a:r>
            <a:endParaRPr lang="zh-CN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4007C3-144A-F9C3-87FC-BC2961F8EC65}"/>
              </a:ext>
            </a:extLst>
          </p:cNvPr>
          <p:cNvSpPr txBox="1"/>
          <p:nvPr/>
        </p:nvSpPr>
        <p:spPr>
          <a:xfrm>
            <a:off x="767114" y="4858473"/>
            <a:ext cx="676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空间：骨架中的每个点计算</a:t>
            </a:r>
            <a:r>
              <a:rPr lang="en-US" altLang="zh-CN"/>
              <a:t>qkv</a:t>
            </a:r>
            <a:r>
              <a:rPr lang="zh-CN" altLang="en-US"/>
              <a:t>，跟所有点做</a:t>
            </a:r>
            <a:r>
              <a:rPr lang="en-US" altLang="zh-CN"/>
              <a:t>attention</a:t>
            </a:r>
          </a:p>
          <a:p>
            <a:endParaRPr lang="en-US" altLang="zh-CN"/>
          </a:p>
          <a:p>
            <a:r>
              <a:rPr lang="zh-CN" altLang="en-US"/>
              <a:t>时间：时序中的对应位置的点计算</a:t>
            </a:r>
            <a:r>
              <a:rPr lang="en-US" altLang="zh-CN"/>
              <a:t>qkv</a:t>
            </a:r>
            <a:r>
              <a:rPr lang="zh-CN" altLang="en-US"/>
              <a:t>，计算</a:t>
            </a:r>
            <a:r>
              <a:rPr lang="en-US" altLang="zh-CN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82771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0466BF-42CB-4829-C7DA-8C9F7C0DE8A0}"/>
              </a:ext>
            </a:extLst>
          </p:cNvPr>
          <p:cNvSpPr txBox="1"/>
          <p:nvPr/>
        </p:nvSpPr>
        <p:spPr>
          <a:xfrm>
            <a:off x="1971232" y="437364"/>
            <a:ext cx="9602985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Spatial Temporal Transformer for Dynamic Scene Graph Generation</a:t>
            </a:r>
            <a:endParaRPr lang="zh-CN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BDDBCD-C6A8-92C7-E80B-EF369AF3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0" y="1894368"/>
            <a:ext cx="7097269" cy="22296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585874-FAEE-2A5C-6123-0402EF0510F5}"/>
              </a:ext>
            </a:extLst>
          </p:cNvPr>
          <p:cNvSpPr txBox="1"/>
          <p:nvPr/>
        </p:nvSpPr>
        <p:spPr>
          <a:xfrm>
            <a:off x="767114" y="4858473"/>
            <a:ext cx="676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空间：标准多头</a:t>
            </a:r>
            <a:r>
              <a:rPr lang="en-US" altLang="zh-CN"/>
              <a:t>transformer</a:t>
            </a:r>
            <a:r>
              <a:rPr lang="zh-CN" altLang="en-US"/>
              <a:t>结构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时间：</a:t>
            </a:r>
            <a:r>
              <a:rPr lang="en-US" altLang="zh-CN"/>
              <a:t>propagation</a:t>
            </a:r>
          </a:p>
          <a:p>
            <a:endParaRPr lang="en-US" altLang="zh-CN"/>
          </a:p>
          <a:p>
            <a:r>
              <a:rPr lang="zh-CN" altLang="en-US"/>
              <a:t>区别：空间上利用矩阵乘，时间上利用传播</a:t>
            </a:r>
          </a:p>
        </p:txBody>
      </p:sp>
    </p:spTree>
    <p:extLst>
      <p:ext uri="{BB962C8B-B14F-4D97-AF65-F5344CB8AC3E}">
        <p14:creationId xmlns:p14="http://schemas.microsoft.com/office/powerpoint/2010/main" val="284561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E43DA6-5B80-4F30-0F60-819BBBD55201}"/>
              </a:ext>
            </a:extLst>
          </p:cNvPr>
          <p:cNvSpPr txBox="1"/>
          <p:nvPr/>
        </p:nvSpPr>
        <p:spPr>
          <a:xfrm>
            <a:off x="1971232" y="437364"/>
            <a:ext cx="9602985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Spatio-Temporal Gated Transformers for Efficient Video Processing</a:t>
            </a:r>
            <a:endParaRPr lang="zh-CN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EBF58-5656-1FD6-10BA-2DE0EE6A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9" y="1779704"/>
            <a:ext cx="5640086" cy="44365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5BDA91-7F87-09C2-4367-91E62B538269}"/>
              </a:ext>
            </a:extLst>
          </p:cNvPr>
          <p:cNvSpPr txBox="1"/>
          <p:nvPr/>
        </p:nvSpPr>
        <p:spPr>
          <a:xfrm>
            <a:off x="6772724" y="4738964"/>
            <a:ext cx="468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空间：标准</a:t>
            </a:r>
            <a:r>
              <a:rPr lang="en-US" altLang="zh-CN"/>
              <a:t>transformer</a:t>
            </a:r>
            <a:r>
              <a:rPr lang="zh-CN" altLang="en-US"/>
              <a:t>结构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时间：近似</a:t>
            </a:r>
            <a:r>
              <a:rPr lang="en-US" altLang="zh-CN"/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246483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58DB49-3F4E-1C01-7A9D-32BD4ABD4BE5}"/>
              </a:ext>
            </a:extLst>
          </p:cNvPr>
          <p:cNvSpPr txBox="1"/>
          <p:nvPr/>
        </p:nvSpPr>
        <p:spPr>
          <a:xfrm>
            <a:off x="1971232" y="437364"/>
            <a:ext cx="9602985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Shifted Chunk Transformer for Spatio-Temporal Representational Learning</a:t>
            </a:r>
            <a:endParaRPr lang="zh-CN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5AEE88-9C06-2A1E-456A-2522626C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07" y="1898931"/>
            <a:ext cx="3320230" cy="31460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DC0CE5-552F-EAD7-4EFE-1137406B8A15}"/>
              </a:ext>
            </a:extLst>
          </p:cNvPr>
          <p:cNvSpPr txBox="1"/>
          <p:nvPr/>
        </p:nvSpPr>
        <p:spPr>
          <a:xfrm>
            <a:off x="5557615" y="3333611"/>
            <a:ext cx="468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空间：矩阵乘法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时间：当前帧的</a:t>
            </a:r>
            <a:r>
              <a:rPr lang="en-US" altLang="zh-CN"/>
              <a:t>k</a:t>
            </a:r>
            <a:r>
              <a:rPr lang="zh-CN" altLang="en-US"/>
              <a:t>分别和自己的</a:t>
            </a:r>
            <a:r>
              <a:rPr lang="en-US" altLang="zh-CN"/>
              <a:t>k</a:t>
            </a:r>
            <a:r>
              <a:rPr lang="zh-CN" altLang="en-US"/>
              <a:t>和前一帧的</a:t>
            </a:r>
            <a:r>
              <a:rPr lang="en-US" altLang="zh-CN"/>
              <a:t>k</a:t>
            </a:r>
            <a:r>
              <a:rPr lang="zh-CN" altLang="en-US"/>
              <a:t>做矩阵乘法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7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62869D-9515-4915-A04B-255137F3908B}"/>
              </a:ext>
            </a:extLst>
          </p:cNvPr>
          <p:cNvSpPr txBox="1"/>
          <p:nvPr/>
        </p:nvSpPr>
        <p:spPr>
          <a:xfrm>
            <a:off x="1971232" y="437364"/>
            <a:ext cx="44418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Restormer_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单帧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D62812C-E3B0-4DB5-A45D-5D8804641A01}"/>
              </a:ext>
            </a:extLst>
          </p:cNvPr>
          <p:cNvSpPr/>
          <p:nvPr/>
        </p:nvSpPr>
        <p:spPr>
          <a:xfrm>
            <a:off x="531486" y="1664616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26">
            <a:extLst>
              <a:ext uri="{FF2B5EF4-FFF2-40B4-BE49-F238E27FC236}">
                <a16:creationId xmlns:a16="http://schemas.microsoft.com/office/drawing/2014/main" id="{5DC53EBE-BD35-469D-83FB-B633320C7606}"/>
              </a:ext>
            </a:extLst>
          </p:cNvPr>
          <p:cNvSpPr/>
          <p:nvPr/>
        </p:nvSpPr>
        <p:spPr>
          <a:xfrm>
            <a:off x="4531709" y="3273730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76328A-99B6-ECC7-F184-517650A8BAE8}"/>
              </a:ext>
            </a:extLst>
          </p:cNvPr>
          <p:cNvSpPr txBox="1"/>
          <p:nvPr/>
        </p:nvSpPr>
        <p:spPr>
          <a:xfrm>
            <a:off x="1061148" y="1729837"/>
            <a:ext cx="143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实验设置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61AB19-E431-72AE-4712-7BD8413EE781}"/>
              </a:ext>
            </a:extLst>
          </p:cNvPr>
          <p:cNvSpPr txBox="1"/>
          <p:nvPr/>
        </p:nvSpPr>
        <p:spPr>
          <a:xfrm>
            <a:off x="531486" y="2398414"/>
            <a:ext cx="4676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+mj-ea"/>
                <a:ea typeface="+mj-ea"/>
              </a:rPr>
              <a:t>Iteration</a:t>
            </a:r>
            <a:r>
              <a:rPr lang="zh-CN" altLang="en-US">
                <a:latin typeface="+mj-ea"/>
                <a:ea typeface="+mj-ea"/>
              </a:rPr>
              <a:t>：</a:t>
            </a:r>
            <a:r>
              <a:rPr lang="en-US" altLang="zh-CN">
                <a:latin typeface="+mj-ea"/>
                <a:ea typeface="+mj-ea"/>
              </a:rPr>
              <a:t>30</a:t>
            </a:r>
            <a:r>
              <a:rPr lang="zh-CN" altLang="en-US">
                <a:latin typeface="+mj-ea"/>
                <a:ea typeface="+mj-ea"/>
              </a:rPr>
              <a:t>万</a:t>
            </a:r>
            <a:endParaRPr lang="en-US" altLang="zh-CN">
              <a:latin typeface="+mj-ea"/>
              <a:ea typeface="+mj-ea"/>
            </a:endParaRPr>
          </a:p>
          <a:p>
            <a:r>
              <a:rPr lang="en-US" altLang="zh-CN" b="1">
                <a:latin typeface="+mj-ea"/>
                <a:ea typeface="+mj-ea"/>
              </a:rPr>
              <a:t>Batch_size</a:t>
            </a:r>
            <a:r>
              <a:rPr lang="en-US" altLang="zh-CN">
                <a:latin typeface="+mj-ea"/>
                <a:ea typeface="+mj-ea"/>
              </a:rPr>
              <a:t>: 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</a:rPr>
              <a:t>8</a:t>
            </a:r>
          </a:p>
          <a:p>
            <a:r>
              <a:rPr lang="en-US" altLang="zh-CN" b="1">
                <a:latin typeface="+mj-ea"/>
                <a:ea typeface="+mj-ea"/>
              </a:rPr>
              <a:t>propressive training</a:t>
            </a:r>
            <a:r>
              <a:rPr lang="zh-CN" altLang="en-US" b="1">
                <a:latin typeface="+mj-ea"/>
                <a:ea typeface="+mj-ea"/>
              </a:rPr>
              <a:t>：</a:t>
            </a:r>
            <a:endParaRPr lang="en-US" altLang="zh-CN" b="1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[92000.64000,48000,36000,36000,24000]</a:t>
            </a:r>
          </a:p>
          <a:p>
            <a:r>
              <a:rPr lang="en-US" altLang="zh-CN">
                <a:latin typeface="+mj-ea"/>
                <a:ea typeface="+mj-ea"/>
              </a:rPr>
              <a:t>[128,160,192,256,320,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</a:rPr>
              <a:t>320</a:t>
            </a:r>
            <a:r>
              <a:rPr lang="en-US" altLang="zh-CN">
                <a:latin typeface="+mj-ea"/>
                <a:ea typeface="+mj-ea"/>
              </a:rPr>
              <a:t>]</a:t>
            </a:r>
          </a:p>
          <a:p>
            <a:r>
              <a:rPr lang="en-US" altLang="zh-CN" b="1">
                <a:latin typeface="+mj-ea"/>
                <a:ea typeface="+mj-ea"/>
              </a:rPr>
              <a:t>learning rate</a:t>
            </a:r>
            <a:r>
              <a:rPr lang="en-US" altLang="zh-CN">
                <a:latin typeface="+mj-ea"/>
                <a:ea typeface="+mj-ea"/>
              </a:rPr>
              <a:t>: 3e-4+</a:t>
            </a:r>
            <a:r>
              <a:rPr lang="zh-CN" altLang="en-US">
                <a:latin typeface="+mj-ea"/>
                <a:ea typeface="+mj-ea"/>
              </a:rPr>
              <a:t>余弦退火</a:t>
            </a:r>
            <a:endParaRPr lang="en-US" altLang="zh-CN">
              <a:latin typeface="+mj-ea"/>
              <a:ea typeface="+mj-ea"/>
            </a:endParaRPr>
          </a:p>
          <a:p>
            <a:r>
              <a:rPr lang="en-US" altLang="zh-CN" b="1">
                <a:latin typeface="+mj-ea"/>
                <a:ea typeface="+mj-ea"/>
              </a:rPr>
              <a:t>optimizer</a:t>
            </a:r>
            <a:r>
              <a:rPr lang="en-US" altLang="zh-CN">
                <a:latin typeface="+mj-ea"/>
                <a:ea typeface="+mj-ea"/>
              </a:rPr>
              <a:t>: AdamW</a:t>
            </a:r>
          </a:p>
          <a:p>
            <a:r>
              <a:rPr lang="en-US" altLang="zh-CN" b="1">
                <a:latin typeface="+mj-ea"/>
                <a:ea typeface="+mj-ea"/>
              </a:rPr>
              <a:t>Loss</a:t>
            </a:r>
            <a:r>
              <a:rPr lang="zh-CN" altLang="en-US">
                <a:latin typeface="+mj-ea"/>
                <a:ea typeface="+mj-ea"/>
              </a:rPr>
              <a:t>：</a:t>
            </a:r>
            <a:r>
              <a:rPr lang="en-US" altLang="zh-CN">
                <a:latin typeface="+mj-ea"/>
                <a:ea typeface="+mj-ea"/>
              </a:rPr>
              <a:t>l1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36EBB0-046B-06B8-D221-B811008FE8D5}"/>
              </a:ext>
            </a:extLst>
          </p:cNvPr>
          <p:cNvSpPr txBox="1"/>
          <p:nvPr/>
        </p:nvSpPr>
        <p:spPr>
          <a:xfrm>
            <a:off x="5971217" y="2398414"/>
            <a:ext cx="3896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+mj-ea"/>
                <a:ea typeface="+mj-ea"/>
              </a:rPr>
              <a:t>区别</a:t>
            </a:r>
            <a:endParaRPr lang="en-US" altLang="zh-CN" b="1">
              <a:latin typeface="+mj-ea"/>
              <a:ea typeface="+mj-ea"/>
            </a:endParaRPr>
          </a:p>
          <a:p>
            <a:endParaRPr lang="en-US" altLang="zh-CN" b="1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1.</a:t>
            </a:r>
            <a:r>
              <a:rPr lang="zh-CN" altLang="en-US">
                <a:latin typeface="+mj-ea"/>
                <a:ea typeface="+mj-ea"/>
              </a:rPr>
              <a:t>最大的</a:t>
            </a:r>
            <a:r>
              <a:rPr lang="en-US" altLang="zh-CN">
                <a:latin typeface="+mj-ea"/>
                <a:ea typeface="+mj-ea"/>
              </a:rPr>
              <a:t>patch</a:t>
            </a:r>
            <a:r>
              <a:rPr lang="zh-CN" altLang="en-US">
                <a:latin typeface="+mj-ea"/>
                <a:ea typeface="+mj-ea"/>
              </a:rPr>
              <a:t>设置成</a:t>
            </a:r>
            <a:r>
              <a:rPr lang="en-US" altLang="zh-CN">
                <a:latin typeface="+mj-ea"/>
                <a:ea typeface="+mj-ea"/>
              </a:rPr>
              <a:t>320</a:t>
            </a:r>
            <a:r>
              <a:rPr lang="zh-CN" altLang="en-US">
                <a:latin typeface="+mj-ea"/>
                <a:ea typeface="+mj-ea"/>
              </a:rPr>
              <a:t>而不是</a:t>
            </a:r>
            <a:r>
              <a:rPr lang="en-US" altLang="zh-CN">
                <a:latin typeface="+mj-ea"/>
                <a:ea typeface="+mj-ea"/>
              </a:rPr>
              <a:t>384</a:t>
            </a:r>
          </a:p>
          <a:p>
            <a:r>
              <a:rPr lang="en-US" altLang="zh-CN">
                <a:latin typeface="+mj-ea"/>
                <a:ea typeface="+mj-ea"/>
              </a:rPr>
              <a:t>2.Batch size</a:t>
            </a:r>
            <a:r>
              <a:rPr lang="zh-CN" altLang="en-US">
                <a:latin typeface="+mj-ea"/>
                <a:ea typeface="+mj-ea"/>
              </a:rPr>
              <a:t>是</a:t>
            </a:r>
            <a:r>
              <a:rPr lang="en-US" altLang="zh-CN">
                <a:latin typeface="+mj-ea"/>
                <a:ea typeface="+mj-ea"/>
              </a:rPr>
              <a:t>8</a:t>
            </a:r>
            <a:r>
              <a:rPr lang="zh-CN" altLang="en-US">
                <a:latin typeface="+mj-ea"/>
                <a:ea typeface="+mj-ea"/>
              </a:rPr>
              <a:t>而不是</a:t>
            </a:r>
            <a:r>
              <a:rPr lang="en-US" altLang="zh-CN">
                <a:latin typeface="+mj-ea"/>
                <a:ea typeface="+mj-ea"/>
              </a:rPr>
              <a:t>64</a:t>
            </a:r>
          </a:p>
          <a:p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448161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62869D-9515-4915-A04B-255137F3908B}"/>
              </a:ext>
            </a:extLst>
          </p:cNvPr>
          <p:cNvSpPr txBox="1"/>
          <p:nvPr/>
        </p:nvSpPr>
        <p:spPr>
          <a:xfrm>
            <a:off x="1971232" y="437364"/>
            <a:ext cx="44418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Restormer_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单帧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D62812C-E3B0-4DB5-A45D-5D8804641A01}"/>
              </a:ext>
            </a:extLst>
          </p:cNvPr>
          <p:cNvSpPr/>
          <p:nvPr/>
        </p:nvSpPr>
        <p:spPr>
          <a:xfrm>
            <a:off x="531486" y="1664616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26">
            <a:extLst>
              <a:ext uri="{FF2B5EF4-FFF2-40B4-BE49-F238E27FC236}">
                <a16:creationId xmlns:a16="http://schemas.microsoft.com/office/drawing/2014/main" id="{5DC53EBE-BD35-469D-83FB-B633320C7606}"/>
              </a:ext>
            </a:extLst>
          </p:cNvPr>
          <p:cNvSpPr/>
          <p:nvPr/>
        </p:nvSpPr>
        <p:spPr>
          <a:xfrm>
            <a:off x="4531709" y="3273730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76328A-99B6-ECC7-F184-517650A8BAE8}"/>
              </a:ext>
            </a:extLst>
          </p:cNvPr>
          <p:cNvSpPr txBox="1"/>
          <p:nvPr/>
        </p:nvSpPr>
        <p:spPr>
          <a:xfrm>
            <a:off x="1061148" y="1729837"/>
            <a:ext cx="197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FFT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实验设置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488C7-CA79-36FE-095A-E1E3E326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48" y="2539294"/>
            <a:ext cx="5546462" cy="382472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16BE852-3AAC-2543-DB01-48D8A42D4A78}"/>
              </a:ext>
            </a:extLst>
          </p:cNvPr>
          <p:cNvSpPr/>
          <p:nvPr/>
        </p:nvSpPr>
        <p:spPr>
          <a:xfrm>
            <a:off x="9152784" y="464333"/>
            <a:ext cx="9915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x</a:t>
            </a:r>
            <a:endParaRPr lang="zh-CN" altLang="en-US" b="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3D5D47-E455-9994-8661-184438203CD0}"/>
              </a:ext>
            </a:extLst>
          </p:cNvPr>
          <p:cNvCxnSpPr>
            <a:stCxn id="9" idx="2"/>
          </p:cNvCxnSpPr>
          <p:nvPr/>
        </p:nvCxnSpPr>
        <p:spPr>
          <a:xfrm flipH="1">
            <a:off x="7983064" y="833665"/>
            <a:ext cx="1665514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E5D4403-6DC7-F064-C08B-06A1C6CF5B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648578" y="833665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50D514A-8612-D54A-5E37-C308B0217ED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648578" y="833665"/>
            <a:ext cx="1637929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53B7AA6-1F0E-30CD-3A98-0A81346A0C07}"/>
              </a:ext>
            </a:extLst>
          </p:cNvPr>
          <p:cNvSpPr/>
          <p:nvPr/>
        </p:nvSpPr>
        <p:spPr>
          <a:xfrm>
            <a:off x="7501062" y="1492745"/>
            <a:ext cx="9915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q</a:t>
            </a:r>
            <a:endParaRPr lang="zh-CN" altLang="en-US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487FAC-5084-361A-6637-0E966685750E}"/>
              </a:ext>
            </a:extLst>
          </p:cNvPr>
          <p:cNvSpPr/>
          <p:nvPr/>
        </p:nvSpPr>
        <p:spPr>
          <a:xfrm>
            <a:off x="9152784" y="1505817"/>
            <a:ext cx="9915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k</a:t>
            </a:r>
            <a:endParaRPr lang="zh-CN" altLang="en-US" b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54B962-34BC-003C-513A-FE882B269D9D}"/>
              </a:ext>
            </a:extLst>
          </p:cNvPr>
          <p:cNvSpPr/>
          <p:nvPr/>
        </p:nvSpPr>
        <p:spPr>
          <a:xfrm>
            <a:off x="10790713" y="1517693"/>
            <a:ext cx="9915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v</a:t>
            </a:r>
            <a:endParaRPr lang="zh-CN" altLang="en-US" b="1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7925A5-4B20-4023-A8DC-DCA2CB430E5B}"/>
              </a:ext>
            </a:extLst>
          </p:cNvPr>
          <p:cNvCxnSpPr>
            <a:cxnSpLocks/>
          </p:cNvCxnSpPr>
          <p:nvPr/>
        </p:nvCxnSpPr>
        <p:spPr>
          <a:xfrm>
            <a:off x="8003783" y="1887025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E8CD7D-373E-EBEB-17BF-833FA6919DF5}"/>
              </a:ext>
            </a:extLst>
          </p:cNvPr>
          <p:cNvCxnSpPr>
            <a:cxnSpLocks/>
          </p:cNvCxnSpPr>
          <p:nvPr/>
        </p:nvCxnSpPr>
        <p:spPr>
          <a:xfrm>
            <a:off x="9648578" y="1875149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B9B8632-76D7-D9CB-030A-2504FC59E0D6}"/>
              </a:ext>
            </a:extLst>
          </p:cNvPr>
          <p:cNvSpPr txBox="1"/>
          <p:nvPr/>
        </p:nvSpPr>
        <p:spPr>
          <a:xfrm>
            <a:off x="7501062" y="2009920"/>
            <a:ext cx="6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rfft</a:t>
            </a:r>
            <a:endParaRPr lang="zh-CN" altLang="en-US" b="1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5EAA74-DE80-9FBB-1B59-A61156599CBA}"/>
              </a:ext>
            </a:extLst>
          </p:cNvPr>
          <p:cNvSpPr txBox="1"/>
          <p:nvPr/>
        </p:nvSpPr>
        <p:spPr>
          <a:xfrm>
            <a:off x="9159710" y="2009920"/>
            <a:ext cx="6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rfft</a:t>
            </a:r>
            <a:endParaRPr lang="zh-CN" altLang="en-US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F75218-6A79-A429-9392-FAF4CFF1CBAB}"/>
              </a:ext>
            </a:extLst>
          </p:cNvPr>
          <p:cNvSpPr/>
          <p:nvPr/>
        </p:nvSpPr>
        <p:spPr>
          <a:xfrm>
            <a:off x="7487270" y="2539294"/>
            <a:ext cx="9915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q_fft</a:t>
            </a:r>
            <a:endParaRPr lang="zh-CN" altLang="en-US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B16505-4064-935E-8DDB-F2DDB7616439}"/>
              </a:ext>
            </a:extLst>
          </p:cNvPr>
          <p:cNvSpPr/>
          <p:nvPr/>
        </p:nvSpPr>
        <p:spPr>
          <a:xfrm>
            <a:off x="9152784" y="2539294"/>
            <a:ext cx="9915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k_fft</a:t>
            </a:r>
            <a:endParaRPr lang="zh-CN" altLang="en-US" b="1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F18238-9B09-D955-20A4-57DE4022E21F}"/>
              </a:ext>
            </a:extLst>
          </p:cNvPr>
          <p:cNvCxnSpPr>
            <a:cxnSpLocks/>
          </p:cNvCxnSpPr>
          <p:nvPr/>
        </p:nvCxnSpPr>
        <p:spPr>
          <a:xfrm>
            <a:off x="8003783" y="2908626"/>
            <a:ext cx="812038" cy="8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8C394E-56E2-A15F-6204-63CFEBDC21A0}"/>
              </a:ext>
            </a:extLst>
          </p:cNvPr>
          <p:cNvCxnSpPr>
            <a:cxnSpLocks/>
          </p:cNvCxnSpPr>
          <p:nvPr/>
        </p:nvCxnSpPr>
        <p:spPr>
          <a:xfrm flipH="1">
            <a:off x="8887817" y="2908626"/>
            <a:ext cx="760761" cy="8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61B5817-A9FB-F4A3-9C4D-E666424F667E}"/>
                  </a:ext>
                </a:extLst>
              </p:cNvPr>
              <p:cNvSpPr txBox="1"/>
              <p:nvPr/>
            </p:nvSpPr>
            <p:spPr>
              <a:xfrm>
                <a:off x="8705946" y="3420093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61B5817-A9FB-F4A3-9C4D-E666424F6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46" y="3420093"/>
                <a:ext cx="291747" cy="276999"/>
              </a:xfrm>
              <a:prstGeom prst="rect">
                <a:avLst/>
              </a:prstGeom>
              <a:blipFill>
                <a:blip r:embed="rId4"/>
                <a:stretch>
                  <a:fillRect l="-22917" r="-25000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67D1047A-0E42-D0EA-8775-90BB2CF057FD}"/>
              </a:ext>
            </a:extLst>
          </p:cNvPr>
          <p:cNvSpPr/>
          <p:nvPr/>
        </p:nvSpPr>
        <p:spPr>
          <a:xfrm>
            <a:off x="8356025" y="3770509"/>
            <a:ext cx="9915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qk_fft</a:t>
            </a:r>
            <a:endParaRPr lang="zh-CN" altLang="en-US" b="1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CFBD17B-5181-416E-D681-69995DC76109}"/>
              </a:ext>
            </a:extLst>
          </p:cNvPr>
          <p:cNvCxnSpPr>
            <a:cxnSpLocks/>
          </p:cNvCxnSpPr>
          <p:nvPr/>
        </p:nvCxnSpPr>
        <p:spPr>
          <a:xfrm>
            <a:off x="8851819" y="4139841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971D6D6-42BE-3602-CC84-74E65A16609D}"/>
              </a:ext>
            </a:extLst>
          </p:cNvPr>
          <p:cNvSpPr txBox="1"/>
          <p:nvPr/>
        </p:nvSpPr>
        <p:spPr>
          <a:xfrm>
            <a:off x="8328993" y="4274612"/>
            <a:ext cx="6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irfft</a:t>
            </a:r>
            <a:endParaRPr lang="zh-CN" altLang="en-US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6886432-ED1F-00A4-933F-7B62C0998A52}"/>
              </a:ext>
            </a:extLst>
          </p:cNvPr>
          <p:cNvSpPr/>
          <p:nvPr/>
        </p:nvSpPr>
        <p:spPr>
          <a:xfrm>
            <a:off x="8356025" y="4797955"/>
            <a:ext cx="9915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qk</a:t>
            </a:r>
            <a:endParaRPr lang="zh-CN" altLang="en-US" b="1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A33694D-92DA-638F-490C-39508309EF34}"/>
              </a:ext>
            </a:extLst>
          </p:cNvPr>
          <p:cNvCxnSpPr>
            <a:cxnSpLocks/>
          </p:cNvCxnSpPr>
          <p:nvPr/>
        </p:nvCxnSpPr>
        <p:spPr>
          <a:xfrm flipH="1">
            <a:off x="8986377" y="2021796"/>
            <a:ext cx="2126797" cy="388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D1BADB-BF8F-44B3-ADB0-659931CEBD75}"/>
              </a:ext>
            </a:extLst>
          </p:cNvPr>
          <p:cNvCxnSpPr>
            <a:cxnSpLocks/>
          </p:cNvCxnSpPr>
          <p:nvPr/>
        </p:nvCxnSpPr>
        <p:spPr>
          <a:xfrm>
            <a:off x="8851819" y="5167287"/>
            <a:ext cx="0" cy="63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9697DD7-B974-9017-2B4B-0432DEFA872D}"/>
                  </a:ext>
                </a:extLst>
              </p:cNvPr>
              <p:cNvSpPr txBox="1"/>
              <p:nvPr/>
            </p:nvSpPr>
            <p:spPr>
              <a:xfrm>
                <a:off x="8709656" y="5807774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9697DD7-B974-9017-2B4B-0432DEFA8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656" y="5807774"/>
                <a:ext cx="291747" cy="276999"/>
              </a:xfrm>
              <a:prstGeom prst="rect">
                <a:avLst/>
              </a:prstGeom>
              <a:blipFill>
                <a:blip r:embed="rId5"/>
                <a:stretch>
                  <a:fillRect l="-25000" r="-2291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A395AD69-472F-F892-FD3A-C2803731FFDC}"/>
              </a:ext>
            </a:extLst>
          </p:cNvPr>
          <p:cNvSpPr txBox="1"/>
          <p:nvPr/>
        </p:nvSpPr>
        <p:spPr>
          <a:xfrm>
            <a:off x="7905847" y="5302058"/>
            <a:ext cx="109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sigmoid</a:t>
            </a:r>
            <a:endParaRPr lang="zh-CN" altLang="en-US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D038D0-91C5-7FBD-7A31-9EED7DC47422}"/>
              </a:ext>
            </a:extLst>
          </p:cNvPr>
          <p:cNvSpPr/>
          <p:nvPr/>
        </p:nvSpPr>
        <p:spPr>
          <a:xfrm>
            <a:off x="8356025" y="6077317"/>
            <a:ext cx="9915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qkv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5348244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62869D-9515-4915-A04B-255137F3908B}"/>
              </a:ext>
            </a:extLst>
          </p:cNvPr>
          <p:cNvSpPr txBox="1"/>
          <p:nvPr/>
        </p:nvSpPr>
        <p:spPr>
          <a:xfrm>
            <a:off x="1971232" y="437364"/>
            <a:ext cx="44418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Restormer_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单帧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D62812C-E3B0-4DB5-A45D-5D8804641A01}"/>
              </a:ext>
            </a:extLst>
          </p:cNvPr>
          <p:cNvSpPr/>
          <p:nvPr/>
        </p:nvSpPr>
        <p:spPr>
          <a:xfrm>
            <a:off x="531486" y="1664616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26">
            <a:extLst>
              <a:ext uri="{FF2B5EF4-FFF2-40B4-BE49-F238E27FC236}">
                <a16:creationId xmlns:a16="http://schemas.microsoft.com/office/drawing/2014/main" id="{5DC53EBE-BD35-469D-83FB-B633320C7606}"/>
              </a:ext>
            </a:extLst>
          </p:cNvPr>
          <p:cNvSpPr/>
          <p:nvPr/>
        </p:nvSpPr>
        <p:spPr>
          <a:xfrm>
            <a:off x="4531709" y="3273730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76328A-99B6-ECC7-F184-517650A8BAE8}"/>
              </a:ext>
            </a:extLst>
          </p:cNvPr>
          <p:cNvSpPr txBox="1"/>
          <p:nvPr/>
        </p:nvSpPr>
        <p:spPr>
          <a:xfrm>
            <a:off x="1061148" y="1729837"/>
            <a:ext cx="197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实验结果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AE290414-5321-35FB-2845-5B94597A2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68081"/>
              </p:ext>
            </p:extLst>
          </p:nvPr>
        </p:nvGraphicFramePr>
        <p:xfrm>
          <a:off x="1061148" y="253205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11788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44169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30w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2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restormer_baseline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31.22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6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restormer_noattn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32.04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4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restormer_fft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30.85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3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restormer_fft_128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30.83</a:t>
                      </a: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70919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4EE8DA5B-7D7D-54F9-C0E1-876A883B8F6B}"/>
              </a:ext>
            </a:extLst>
          </p:cNvPr>
          <p:cNvSpPr txBox="1"/>
          <p:nvPr/>
        </p:nvSpPr>
        <p:spPr>
          <a:xfrm>
            <a:off x="1061148" y="4884582"/>
            <a:ext cx="6258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结论：</a:t>
            </a:r>
            <a:endParaRPr lang="en-US" altLang="zh-CN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j-ea"/>
                <a:ea typeface="+mj-ea"/>
              </a:rPr>
              <a:t>去掉</a:t>
            </a:r>
            <a:r>
              <a:rPr lang="en-US" altLang="zh-CN">
                <a:latin typeface="+mj-ea"/>
                <a:ea typeface="+mj-ea"/>
              </a:rPr>
              <a:t>channel attention</a:t>
            </a:r>
            <a:r>
              <a:rPr lang="zh-CN" altLang="en-US">
                <a:latin typeface="+mj-ea"/>
                <a:ea typeface="+mj-ea"/>
              </a:rPr>
              <a:t>会变高</a:t>
            </a:r>
            <a:endParaRPr lang="en-US" altLang="zh-CN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+mj-ea"/>
                <a:ea typeface="+mj-ea"/>
              </a:rPr>
              <a:t>fft</a:t>
            </a:r>
            <a:r>
              <a:rPr lang="zh-CN" altLang="en-US">
                <a:latin typeface="+mj-ea"/>
                <a:ea typeface="+mj-ea"/>
              </a:rPr>
              <a:t>相比</a:t>
            </a:r>
            <a:r>
              <a:rPr lang="en-US" altLang="zh-CN">
                <a:latin typeface="+mj-ea"/>
                <a:ea typeface="+mj-ea"/>
              </a:rPr>
              <a:t>channel attention</a:t>
            </a:r>
            <a:r>
              <a:rPr lang="zh-CN" altLang="en-US">
                <a:latin typeface="+mj-ea"/>
                <a:ea typeface="+mj-ea"/>
              </a:rPr>
              <a:t>效果更差，低</a:t>
            </a:r>
            <a:r>
              <a:rPr lang="en-US" altLang="zh-CN">
                <a:latin typeface="+mj-ea"/>
                <a:ea typeface="+mj-ea"/>
              </a:rPr>
              <a:t>0.5</a:t>
            </a:r>
            <a:r>
              <a:rPr lang="zh-CN" altLang="en-US">
                <a:latin typeface="+mj-ea"/>
                <a:ea typeface="+mj-ea"/>
              </a:rPr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43379994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62869D-9515-4915-A04B-255137F3908B}"/>
              </a:ext>
            </a:extLst>
          </p:cNvPr>
          <p:cNvSpPr txBox="1"/>
          <p:nvPr/>
        </p:nvSpPr>
        <p:spPr>
          <a:xfrm>
            <a:off x="1971232" y="437364"/>
            <a:ext cx="44418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Video_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多帧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D62812C-E3B0-4DB5-A45D-5D8804641A01}"/>
              </a:ext>
            </a:extLst>
          </p:cNvPr>
          <p:cNvSpPr/>
          <p:nvPr/>
        </p:nvSpPr>
        <p:spPr>
          <a:xfrm>
            <a:off x="451706" y="1382785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76328A-99B6-ECC7-F184-517650A8BAE8}"/>
              </a:ext>
            </a:extLst>
          </p:cNvPr>
          <p:cNvSpPr txBox="1"/>
          <p:nvPr/>
        </p:nvSpPr>
        <p:spPr>
          <a:xfrm>
            <a:off x="981368" y="1448006"/>
            <a:ext cx="197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模型设置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ABD94F-AD07-1B7B-42F7-FA379E845A6A}"/>
              </a:ext>
            </a:extLst>
          </p:cNvPr>
          <p:cNvSpPr/>
          <p:nvPr/>
        </p:nvSpPr>
        <p:spPr>
          <a:xfrm>
            <a:off x="207921" y="2386733"/>
            <a:ext cx="399649" cy="11865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D0A6BC-150E-DA5E-64F0-1B43B74361EB}"/>
              </a:ext>
            </a:extLst>
          </p:cNvPr>
          <p:cNvSpPr txBox="1"/>
          <p:nvPr/>
        </p:nvSpPr>
        <p:spPr>
          <a:xfrm rot="16200000">
            <a:off x="-57683" y="2747435"/>
            <a:ext cx="90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accent2">
                    <a:lumMod val="50000"/>
                  </a:schemeClr>
                </a:solidFill>
                <a:latin typeface="Arial (正文)"/>
                <a:cs typeface="Times New Roman" panose="02020603050405020304" pitchFamily="18" charset="0"/>
              </a:rPr>
              <a:t>Feature</a:t>
            </a:r>
          </a:p>
          <a:p>
            <a:pPr algn="ctr"/>
            <a:r>
              <a:rPr lang="en-US" altLang="zh-CN" sz="1200">
                <a:solidFill>
                  <a:schemeClr val="accent2">
                    <a:lumMod val="50000"/>
                  </a:schemeClr>
                </a:solidFill>
                <a:latin typeface="Arial (正文)"/>
                <a:cs typeface="Times New Roman" panose="02020603050405020304" pitchFamily="18" charset="0"/>
              </a:rPr>
              <a:t>extractor</a:t>
            </a:r>
            <a:endParaRPr lang="en-US" sz="1200">
              <a:solidFill>
                <a:schemeClr val="accent2">
                  <a:lumMod val="50000"/>
                </a:schemeClr>
              </a:solidFill>
              <a:latin typeface="Arial (正文)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339CBFB-66CB-61CF-DAE9-410C5E4AB2D0}"/>
              </a:ext>
            </a:extLst>
          </p:cNvPr>
          <p:cNvCxnSpPr>
            <a:cxnSpLocks/>
          </p:cNvCxnSpPr>
          <p:nvPr/>
        </p:nvCxnSpPr>
        <p:spPr>
          <a:xfrm rot="16200000">
            <a:off x="699010" y="2886828"/>
            <a:ext cx="0" cy="1828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手动操作 3">
            <a:extLst>
              <a:ext uri="{FF2B5EF4-FFF2-40B4-BE49-F238E27FC236}">
                <a16:creationId xmlns:a16="http://schemas.microsoft.com/office/drawing/2014/main" id="{9748A11C-F6AD-C160-349C-7374749F101F}"/>
              </a:ext>
            </a:extLst>
          </p:cNvPr>
          <p:cNvSpPr/>
          <p:nvPr/>
        </p:nvSpPr>
        <p:spPr>
          <a:xfrm rot="16200000">
            <a:off x="335523" y="2797557"/>
            <a:ext cx="1405407" cy="399650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Conv3d</a:t>
            </a:r>
          </a:p>
          <a:p>
            <a:pPr algn="ctr"/>
            <a:r>
              <a:rPr lang="en-US" altLang="zh-CN" sz="1200"/>
              <a:t>encoder</a:t>
            </a:r>
            <a:endParaRPr lang="zh-CN" altLang="en-US" sz="12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83C5A4-26B3-71C5-26F0-ECD73AEF27A6}"/>
              </a:ext>
            </a:extLst>
          </p:cNvPr>
          <p:cNvCxnSpPr>
            <a:cxnSpLocks/>
          </p:cNvCxnSpPr>
          <p:nvPr/>
        </p:nvCxnSpPr>
        <p:spPr>
          <a:xfrm>
            <a:off x="1238052" y="2978268"/>
            <a:ext cx="4874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A8A9F62-E0E4-CF4C-DD4A-4A34310D7DA5}"/>
              </a:ext>
            </a:extLst>
          </p:cNvPr>
          <p:cNvSpPr txBox="1"/>
          <p:nvPr/>
        </p:nvSpPr>
        <p:spPr>
          <a:xfrm>
            <a:off x="1190099" y="2701269"/>
            <a:ext cx="11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Haar</a:t>
            </a:r>
            <a:r>
              <a:rPr lang="zh-CN" altLang="en-US" sz="1200"/>
              <a:t>小波</a:t>
            </a:r>
            <a:endParaRPr lang="en-US" altLang="zh-CN" sz="12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BE46EDD-D9E2-59CC-9DE5-84948A24C9E1}"/>
              </a:ext>
            </a:extLst>
          </p:cNvPr>
          <p:cNvCxnSpPr>
            <a:cxnSpLocks/>
          </p:cNvCxnSpPr>
          <p:nvPr/>
        </p:nvCxnSpPr>
        <p:spPr>
          <a:xfrm>
            <a:off x="3473252" y="3007296"/>
            <a:ext cx="2770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6">
            <a:extLst>
              <a:ext uri="{FF2B5EF4-FFF2-40B4-BE49-F238E27FC236}">
                <a16:creationId xmlns:a16="http://schemas.microsoft.com/office/drawing/2014/main" id="{27D70276-151B-A5AE-A46C-BF10895A4316}"/>
              </a:ext>
            </a:extLst>
          </p:cNvPr>
          <p:cNvSpPr/>
          <p:nvPr/>
        </p:nvSpPr>
        <p:spPr>
          <a:xfrm>
            <a:off x="2077240" y="2753106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7C4172-1A91-B4FC-6C8A-B31D27283632}"/>
              </a:ext>
            </a:extLst>
          </p:cNvPr>
          <p:cNvSpPr/>
          <p:nvPr/>
        </p:nvSpPr>
        <p:spPr>
          <a:xfrm>
            <a:off x="1994160" y="2377752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LL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B943D8-71FC-F3CC-A77F-7154233DD3ED}"/>
              </a:ext>
            </a:extLst>
          </p:cNvPr>
          <p:cNvSpPr/>
          <p:nvPr/>
        </p:nvSpPr>
        <p:spPr>
          <a:xfrm>
            <a:off x="2737641" y="2375925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HL</a:t>
            </a:r>
            <a:endParaRPr lang="zh-CN" altLang="en-US"/>
          </a:p>
        </p:txBody>
      </p:sp>
      <p:sp>
        <p:nvSpPr>
          <p:cNvPr id="33" name="椭圆 26">
            <a:extLst>
              <a:ext uri="{FF2B5EF4-FFF2-40B4-BE49-F238E27FC236}">
                <a16:creationId xmlns:a16="http://schemas.microsoft.com/office/drawing/2014/main" id="{4635F3F4-110B-C0FF-A579-B6201AD3D5F9}"/>
              </a:ext>
            </a:extLst>
          </p:cNvPr>
          <p:cNvSpPr/>
          <p:nvPr/>
        </p:nvSpPr>
        <p:spPr>
          <a:xfrm>
            <a:off x="2077240" y="3440828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E0E09D-01E9-33AA-FE5D-28038831A8C3}"/>
              </a:ext>
            </a:extLst>
          </p:cNvPr>
          <p:cNvSpPr/>
          <p:nvPr/>
        </p:nvSpPr>
        <p:spPr>
          <a:xfrm>
            <a:off x="1994160" y="3065474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LH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BD60EA-CCBD-5224-FC21-A327789BA008}"/>
              </a:ext>
            </a:extLst>
          </p:cNvPr>
          <p:cNvSpPr/>
          <p:nvPr/>
        </p:nvSpPr>
        <p:spPr>
          <a:xfrm>
            <a:off x="2737641" y="3063647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HH</a:t>
            </a:r>
            <a:endParaRPr lang="zh-CN" altLang="en-US"/>
          </a:p>
        </p:txBody>
      </p:sp>
      <p:sp>
        <p:nvSpPr>
          <p:cNvPr id="36" name="椭圆 26">
            <a:extLst>
              <a:ext uri="{FF2B5EF4-FFF2-40B4-BE49-F238E27FC236}">
                <a16:creationId xmlns:a16="http://schemas.microsoft.com/office/drawing/2014/main" id="{2D59A331-F73E-9F34-F452-A6246A03CB76}"/>
              </a:ext>
            </a:extLst>
          </p:cNvPr>
          <p:cNvSpPr/>
          <p:nvPr/>
        </p:nvSpPr>
        <p:spPr>
          <a:xfrm>
            <a:off x="4261745" y="4241131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64F9C7-1C56-2C55-AE07-699D29B5D3FB}"/>
              </a:ext>
            </a:extLst>
          </p:cNvPr>
          <p:cNvSpPr/>
          <p:nvPr/>
        </p:nvSpPr>
        <p:spPr>
          <a:xfrm>
            <a:off x="3837579" y="1707160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LL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03F434-F0F3-980B-6F4F-E23B61596CE8}"/>
              </a:ext>
            </a:extLst>
          </p:cNvPr>
          <p:cNvSpPr/>
          <p:nvPr/>
        </p:nvSpPr>
        <p:spPr>
          <a:xfrm>
            <a:off x="3837579" y="2378459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HL</a:t>
            </a:r>
            <a:endParaRPr lang="zh-CN" altLang="en-US"/>
          </a:p>
        </p:txBody>
      </p:sp>
      <p:sp>
        <p:nvSpPr>
          <p:cNvPr id="39" name="椭圆 26">
            <a:extLst>
              <a:ext uri="{FF2B5EF4-FFF2-40B4-BE49-F238E27FC236}">
                <a16:creationId xmlns:a16="http://schemas.microsoft.com/office/drawing/2014/main" id="{997E4B4A-AC34-9819-9B4F-D53E4DD32176}"/>
              </a:ext>
            </a:extLst>
          </p:cNvPr>
          <p:cNvSpPr/>
          <p:nvPr/>
        </p:nvSpPr>
        <p:spPr>
          <a:xfrm>
            <a:off x="4372153" y="5890303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AFD08C-91B4-DAB2-C569-1D1980CBBEE9}"/>
              </a:ext>
            </a:extLst>
          </p:cNvPr>
          <p:cNvSpPr/>
          <p:nvPr/>
        </p:nvSpPr>
        <p:spPr>
          <a:xfrm>
            <a:off x="3837579" y="3051313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LH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59294C1-2F06-078A-ABB2-FB2B7C612EBE}"/>
              </a:ext>
            </a:extLst>
          </p:cNvPr>
          <p:cNvSpPr/>
          <p:nvPr/>
        </p:nvSpPr>
        <p:spPr>
          <a:xfrm>
            <a:off x="3837579" y="3751369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HH</a:t>
            </a:r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A22FF3-ED22-C83C-63DE-B667D6A9A154}"/>
              </a:ext>
            </a:extLst>
          </p:cNvPr>
          <p:cNvCxnSpPr>
            <a:cxnSpLocks/>
          </p:cNvCxnSpPr>
          <p:nvPr/>
        </p:nvCxnSpPr>
        <p:spPr>
          <a:xfrm>
            <a:off x="4579817" y="2029502"/>
            <a:ext cx="52029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42D3D00-08E2-0226-BE36-610F01C11F25}"/>
              </a:ext>
            </a:extLst>
          </p:cNvPr>
          <p:cNvSpPr txBox="1"/>
          <p:nvPr/>
        </p:nvSpPr>
        <p:spPr>
          <a:xfrm>
            <a:off x="4463809" y="1485511"/>
            <a:ext cx="101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Transformer</a:t>
            </a:r>
          </a:p>
          <a:p>
            <a:r>
              <a:rPr lang="en-US" altLang="zh-CN" sz="1200"/>
              <a:t> block×n</a:t>
            </a:r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6FE3575-90A6-9C9E-8C17-EDACEF75FED9}"/>
              </a:ext>
            </a:extLst>
          </p:cNvPr>
          <p:cNvSpPr/>
          <p:nvPr/>
        </p:nvSpPr>
        <p:spPr>
          <a:xfrm>
            <a:off x="5203724" y="1703497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LL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9F28CAF-4AFE-CED3-0800-03ACCC6D5548}"/>
              </a:ext>
            </a:extLst>
          </p:cNvPr>
          <p:cNvCxnSpPr>
            <a:cxnSpLocks/>
          </p:cNvCxnSpPr>
          <p:nvPr/>
        </p:nvCxnSpPr>
        <p:spPr>
          <a:xfrm>
            <a:off x="4595440" y="2689783"/>
            <a:ext cx="52029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AF7C655E-738D-7071-FF47-0EF11C71BD3E}"/>
              </a:ext>
            </a:extLst>
          </p:cNvPr>
          <p:cNvSpPr/>
          <p:nvPr/>
        </p:nvSpPr>
        <p:spPr>
          <a:xfrm>
            <a:off x="5193644" y="2386733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HL</a:t>
            </a:r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5744DEE-2B1B-D557-13EF-6BCD0B1D745F}"/>
              </a:ext>
            </a:extLst>
          </p:cNvPr>
          <p:cNvCxnSpPr>
            <a:cxnSpLocks/>
          </p:cNvCxnSpPr>
          <p:nvPr/>
        </p:nvCxnSpPr>
        <p:spPr>
          <a:xfrm>
            <a:off x="4609954" y="3352484"/>
            <a:ext cx="52029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3AF314A-A203-B992-F701-54335611E182}"/>
              </a:ext>
            </a:extLst>
          </p:cNvPr>
          <p:cNvCxnSpPr>
            <a:cxnSpLocks/>
          </p:cNvCxnSpPr>
          <p:nvPr/>
        </p:nvCxnSpPr>
        <p:spPr>
          <a:xfrm>
            <a:off x="4619428" y="4041528"/>
            <a:ext cx="52029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0210EE8-CE89-A90F-E73E-CFEDDAB4EB5B}"/>
              </a:ext>
            </a:extLst>
          </p:cNvPr>
          <p:cNvSpPr/>
          <p:nvPr/>
        </p:nvSpPr>
        <p:spPr>
          <a:xfrm>
            <a:off x="5203724" y="3051313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LH</a:t>
            </a:r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E61A71-935C-7554-B7E1-B97DD547E2FF}"/>
              </a:ext>
            </a:extLst>
          </p:cNvPr>
          <p:cNvSpPr/>
          <p:nvPr/>
        </p:nvSpPr>
        <p:spPr>
          <a:xfrm>
            <a:off x="5203724" y="3751369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HH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7357EAC-968A-3F3C-9F1F-9650BED347F3}"/>
              </a:ext>
            </a:extLst>
          </p:cNvPr>
          <p:cNvSpPr txBox="1"/>
          <p:nvPr/>
        </p:nvSpPr>
        <p:spPr>
          <a:xfrm>
            <a:off x="4515689" y="2243847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F5023CA-8415-C6EC-7730-B3DF8FF1554C}"/>
              </a:ext>
            </a:extLst>
          </p:cNvPr>
          <p:cNvSpPr txBox="1"/>
          <p:nvPr/>
        </p:nvSpPr>
        <p:spPr>
          <a:xfrm>
            <a:off x="4493946" y="2912781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6F9662-D05C-1942-88E1-CE95D6F2E249}"/>
              </a:ext>
            </a:extLst>
          </p:cNvPr>
          <p:cNvSpPr txBox="1"/>
          <p:nvPr/>
        </p:nvSpPr>
        <p:spPr>
          <a:xfrm>
            <a:off x="4508353" y="3583316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9A6921F-CD0E-25A4-8974-C82BF4C4BF64}"/>
              </a:ext>
            </a:extLst>
          </p:cNvPr>
          <p:cNvCxnSpPr>
            <a:cxnSpLocks/>
          </p:cNvCxnSpPr>
          <p:nvPr/>
        </p:nvCxnSpPr>
        <p:spPr>
          <a:xfrm>
            <a:off x="6005995" y="3007296"/>
            <a:ext cx="6979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A3E983C-15ED-BA05-204E-E8A69B9D9933}"/>
              </a:ext>
            </a:extLst>
          </p:cNvPr>
          <p:cNvSpPr txBox="1"/>
          <p:nvPr/>
        </p:nvSpPr>
        <p:spPr>
          <a:xfrm>
            <a:off x="5861448" y="2676601"/>
            <a:ext cx="11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Haar</a:t>
            </a:r>
            <a:r>
              <a:rPr lang="zh-CN" altLang="en-US" sz="1200"/>
              <a:t>逆小波</a:t>
            </a:r>
            <a:endParaRPr lang="en-US" altLang="zh-CN" sz="12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8DC8806-5631-5C61-078A-780C4C2ADB9B}"/>
              </a:ext>
            </a:extLst>
          </p:cNvPr>
          <p:cNvSpPr/>
          <p:nvPr/>
        </p:nvSpPr>
        <p:spPr>
          <a:xfrm>
            <a:off x="6783772" y="2375925"/>
            <a:ext cx="1349829" cy="1207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B57AD58-A138-06C3-A516-5DB7FF3AEA8C}"/>
              </a:ext>
            </a:extLst>
          </p:cNvPr>
          <p:cNvCxnSpPr>
            <a:cxnSpLocks/>
          </p:cNvCxnSpPr>
          <p:nvPr/>
        </p:nvCxnSpPr>
        <p:spPr>
          <a:xfrm>
            <a:off x="8204909" y="3007296"/>
            <a:ext cx="4874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手动操作 74">
            <a:extLst>
              <a:ext uri="{FF2B5EF4-FFF2-40B4-BE49-F238E27FC236}">
                <a16:creationId xmlns:a16="http://schemas.microsoft.com/office/drawing/2014/main" id="{2EF2B08C-EA53-FD9B-1E2D-E8E4FE4AB6FC}"/>
              </a:ext>
            </a:extLst>
          </p:cNvPr>
          <p:cNvSpPr/>
          <p:nvPr/>
        </p:nvSpPr>
        <p:spPr>
          <a:xfrm rot="5400000">
            <a:off x="8216557" y="2789251"/>
            <a:ext cx="1405407" cy="399650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z="1200"/>
              <a:t>Conv3d</a:t>
            </a:r>
          </a:p>
          <a:p>
            <a:pPr algn="ctr"/>
            <a:r>
              <a:rPr lang="en-US" altLang="zh-CN" sz="1200"/>
              <a:t>Decoder</a:t>
            </a:r>
            <a:endParaRPr lang="zh-CN" altLang="en-US" sz="120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595D1F-9AFE-182B-E329-CA0E892157BE}"/>
              </a:ext>
            </a:extLst>
          </p:cNvPr>
          <p:cNvCxnSpPr>
            <a:cxnSpLocks/>
          </p:cNvCxnSpPr>
          <p:nvPr/>
        </p:nvCxnSpPr>
        <p:spPr>
          <a:xfrm>
            <a:off x="9184331" y="3007296"/>
            <a:ext cx="4874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F120DEE-26D9-D76E-227A-20EB0836A89A}"/>
              </a:ext>
            </a:extLst>
          </p:cNvPr>
          <p:cNvSpPr txBox="1"/>
          <p:nvPr/>
        </p:nvSpPr>
        <p:spPr>
          <a:xfrm>
            <a:off x="9192542" y="2978268"/>
            <a:ext cx="11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Haar</a:t>
            </a:r>
            <a:r>
              <a:rPr lang="zh-CN" altLang="en-US" sz="1200"/>
              <a:t>小波</a:t>
            </a:r>
            <a:endParaRPr lang="en-US" altLang="zh-CN" sz="1200"/>
          </a:p>
        </p:txBody>
      </p:sp>
      <p:sp>
        <p:nvSpPr>
          <p:cNvPr id="106" name="椭圆 26">
            <a:extLst>
              <a:ext uri="{FF2B5EF4-FFF2-40B4-BE49-F238E27FC236}">
                <a16:creationId xmlns:a16="http://schemas.microsoft.com/office/drawing/2014/main" id="{2DD7C82D-49B2-E8D2-B685-3E40CFDC9816}"/>
              </a:ext>
            </a:extLst>
          </p:cNvPr>
          <p:cNvSpPr/>
          <p:nvPr/>
        </p:nvSpPr>
        <p:spPr>
          <a:xfrm>
            <a:off x="10103299" y="2753106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544F45B-C218-347C-C705-2E20CAF12130}"/>
              </a:ext>
            </a:extLst>
          </p:cNvPr>
          <p:cNvSpPr/>
          <p:nvPr/>
        </p:nvSpPr>
        <p:spPr>
          <a:xfrm>
            <a:off x="10020219" y="2377752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LL</a:t>
            </a:r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EECCDD2-D5D5-FEAB-A412-72261776DC78}"/>
              </a:ext>
            </a:extLst>
          </p:cNvPr>
          <p:cNvSpPr/>
          <p:nvPr/>
        </p:nvSpPr>
        <p:spPr>
          <a:xfrm>
            <a:off x="10763700" y="2375925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HL</a:t>
            </a:r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D1E321B-37CF-D179-B0E8-75A995C702F2}"/>
              </a:ext>
            </a:extLst>
          </p:cNvPr>
          <p:cNvSpPr/>
          <p:nvPr/>
        </p:nvSpPr>
        <p:spPr>
          <a:xfrm>
            <a:off x="10020219" y="3065474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LH</a:t>
            </a:r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38D3FAE-61A7-596F-AEE6-548CA2909AEC}"/>
              </a:ext>
            </a:extLst>
          </p:cNvPr>
          <p:cNvSpPr/>
          <p:nvPr/>
        </p:nvSpPr>
        <p:spPr>
          <a:xfrm>
            <a:off x="10763700" y="3063647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HH</a:t>
            </a:r>
            <a:endParaRPr lang="zh-CN" altLang="en-US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E96CEC-A6AF-C2CE-B80C-6EBADA4A1C17}"/>
              </a:ext>
            </a:extLst>
          </p:cNvPr>
          <p:cNvCxnSpPr>
            <a:cxnSpLocks/>
          </p:cNvCxnSpPr>
          <p:nvPr/>
        </p:nvCxnSpPr>
        <p:spPr>
          <a:xfrm>
            <a:off x="6258489" y="5298944"/>
            <a:ext cx="2770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DC320C87-2E1C-04CA-D325-727BEE010770}"/>
              </a:ext>
            </a:extLst>
          </p:cNvPr>
          <p:cNvSpPr/>
          <p:nvPr/>
        </p:nvSpPr>
        <p:spPr>
          <a:xfrm>
            <a:off x="6622816" y="3998808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LL</a:t>
            </a:r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3F650F0-30BA-2813-A023-4CA21345C693}"/>
              </a:ext>
            </a:extLst>
          </p:cNvPr>
          <p:cNvSpPr/>
          <p:nvPr/>
        </p:nvSpPr>
        <p:spPr>
          <a:xfrm>
            <a:off x="6622816" y="4670107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HL</a:t>
            </a:r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ABEF36B-59DA-6E25-BFF9-D01A1B2100E9}"/>
              </a:ext>
            </a:extLst>
          </p:cNvPr>
          <p:cNvSpPr/>
          <p:nvPr/>
        </p:nvSpPr>
        <p:spPr>
          <a:xfrm>
            <a:off x="6622816" y="5342961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LH</a:t>
            </a:r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9EC53DA-8D05-57B7-3D98-44DD47259227}"/>
              </a:ext>
            </a:extLst>
          </p:cNvPr>
          <p:cNvSpPr/>
          <p:nvPr/>
        </p:nvSpPr>
        <p:spPr>
          <a:xfrm>
            <a:off x="6622816" y="6043017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HH</a:t>
            </a:r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C47C719-6BBA-14F0-4368-45462822D06F}"/>
              </a:ext>
            </a:extLst>
          </p:cNvPr>
          <p:cNvCxnSpPr>
            <a:cxnSpLocks/>
          </p:cNvCxnSpPr>
          <p:nvPr/>
        </p:nvCxnSpPr>
        <p:spPr>
          <a:xfrm>
            <a:off x="7365054" y="4321150"/>
            <a:ext cx="52029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E6CE95C-41C1-D335-E4FB-04B2D354068A}"/>
              </a:ext>
            </a:extLst>
          </p:cNvPr>
          <p:cNvSpPr txBox="1"/>
          <p:nvPr/>
        </p:nvSpPr>
        <p:spPr>
          <a:xfrm>
            <a:off x="7291475" y="3863295"/>
            <a:ext cx="746170" cy="45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Propagation++</a:t>
            </a:r>
            <a:endParaRPr lang="zh-CN" altLang="en-US" sz="120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0F322D5-DD59-A7DE-12E8-87231ECC3BAE}"/>
              </a:ext>
            </a:extLst>
          </p:cNvPr>
          <p:cNvSpPr/>
          <p:nvPr/>
        </p:nvSpPr>
        <p:spPr>
          <a:xfrm>
            <a:off x="7988961" y="3995145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LL</a:t>
            </a:r>
            <a:endParaRPr lang="zh-CN" altLang="en-US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D0A8A28-1B63-AA6D-0064-958AA07250DA}"/>
              </a:ext>
            </a:extLst>
          </p:cNvPr>
          <p:cNvCxnSpPr>
            <a:cxnSpLocks/>
          </p:cNvCxnSpPr>
          <p:nvPr/>
        </p:nvCxnSpPr>
        <p:spPr>
          <a:xfrm>
            <a:off x="7380677" y="4981431"/>
            <a:ext cx="52029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EEA82A97-AE94-F229-22E7-04DB0FB8D863}"/>
              </a:ext>
            </a:extLst>
          </p:cNvPr>
          <p:cNvSpPr/>
          <p:nvPr/>
        </p:nvSpPr>
        <p:spPr>
          <a:xfrm>
            <a:off x="7978881" y="4678381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HL</a:t>
            </a:r>
            <a:endParaRPr lang="zh-CN" altLang="en-US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D33BDF51-B69F-AD5E-EF89-A2DAB234E72F}"/>
              </a:ext>
            </a:extLst>
          </p:cNvPr>
          <p:cNvCxnSpPr>
            <a:cxnSpLocks/>
          </p:cNvCxnSpPr>
          <p:nvPr/>
        </p:nvCxnSpPr>
        <p:spPr>
          <a:xfrm>
            <a:off x="7395191" y="5644132"/>
            <a:ext cx="52029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0133EF5-E0A0-3D63-BEE8-20AC12405F1C}"/>
              </a:ext>
            </a:extLst>
          </p:cNvPr>
          <p:cNvCxnSpPr>
            <a:cxnSpLocks/>
          </p:cNvCxnSpPr>
          <p:nvPr/>
        </p:nvCxnSpPr>
        <p:spPr>
          <a:xfrm>
            <a:off x="7404665" y="6333176"/>
            <a:ext cx="52029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E2859A5-FC28-2F15-BCF9-705412E4E917}"/>
              </a:ext>
            </a:extLst>
          </p:cNvPr>
          <p:cNvSpPr/>
          <p:nvPr/>
        </p:nvSpPr>
        <p:spPr>
          <a:xfrm>
            <a:off x="7988961" y="5342961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LH</a:t>
            </a:r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17E39D3-4F5F-C955-36BC-2D896C91AFFC}"/>
              </a:ext>
            </a:extLst>
          </p:cNvPr>
          <p:cNvSpPr/>
          <p:nvPr/>
        </p:nvSpPr>
        <p:spPr>
          <a:xfrm>
            <a:off x="7988961" y="6043017"/>
            <a:ext cx="682172" cy="602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HH</a:t>
            </a:r>
            <a:endParaRPr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D0BD556-69BA-2FEF-F03F-5439F72FE4E5}"/>
              </a:ext>
            </a:extLst>
          </p:cNvPr>
          <p:cNvSpPr txBox="1"/>
          <p:nvPr/>
        </p:nvSpPr>
        <p:spPr>
          <a:xfrm>
            <a:off x="7300926" y="4535495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89E450C-F166-41FE-90AB-6CB11769DBD3}"/>
              </a:ext>
            </a:extLst>
          </p:cNvPr>
          <p:cNvSpPr txBox="1"/>
          <p:nvPr/>
        </p:nvSpPr>
        <p:spPr>
          <a:xfrm>
            <a:off x="7279183" y="5204429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E637059-8A74-A2F3-C608-A7B2A2186B60}"/>
              </a:ext>
            </a:extLst>
          </p:cNvPr>
          <p:cNvSpPr txBox="1"/>
          <p:nvPr/>
        </p:nvSpPr>
        <p:spPr>
          <a:xfrm>
            <a:off x="7293590" y="5874964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C8B1354-510B-75D2-F351-8DA99A95B313}"/>
              </a:ext>
            </a:extLst>
          </p:cNvPr>
          <p:cNvCxnSpPr>
            <a:cxnSpLocks/>
          </p:cNvCxnSpPr>
          <p:nvPr/>
        </p:nvCxnSpPr>
        <p:spPr>
          <a:xfrm>
            <a:off x="8791232" y="5298944"/>
            <a:ext cx="6979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02FC169-4942-8D7F-54C8-44DDB719A61F}"/>
              </a:ext>
            </a:extLst>
          </p:cNvPr>
          <p:cNvSpPr txBox="1"/>
          <p:nvPr/>
        </p:nvSpPr>
        <p:spPr>
          <a:xfrm>
            <a:off x="8646685" y="4968249"/>
            <a:ext cx="11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Haar</a:t>
            </a:r>
            <a:r>
              <a:rPr lang="zh-CN" altLang="en-US" sz="1200"/>
              <a:t>逆小波</a:t>
            </a:r>
            <a:endParaRPr lang="en-US" altLang="zh-CN" sz="12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97455B9-8AA3-0A91-141D-C0A3D897236E}"/>
              </a:ext>
            </a:extLst>
          </p:cNvPr>
          <p:cNvSpPr/>
          <p:nvPr/>
        </p:nvSpPr>
        <p:spPr>
          <a:xfrm>
            <a:off x="9569009" y="4667573"/>
            <a:ext cx="1349829" cy="1207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26441B5-15D4-32F1-D302-B0C0616D4787}"/>
              </a:ext>
            </a:extLst>
          </p:cNvPr>
          <p:cNvCxnSpPr>
            <a:cxnSpLocks/>
          </p:cNvCxnSpPr>
          <p:nvPr/>
        </p:nvCxnSpPr>
        <p:spPr>
          <a:xfrm>
            <a:off x="11553622" y="3034668"/>
            <a:ext cx="2770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B9FA5D3-C01F-663C-79BF-DDAFD0B4D396}"/>
              </a:ext>
            </a:extLst>
          </p:cNvPr>
          <p:cNvCxnSpPr>
            <a:cxnSpLocks/>
          </p:cNvCxnSpPr>
          <p:nvPr/>
        </p:nvCxnSpPr>
        <p:spPr>
          <a:xfrm>
            <a:off x="10966269" y="5280724"/>
            <a:ext cx="2770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D5F0A1E7-C60E-6357-C527-2E920356596E}"/>
              </a:ext>
            </a:extLst>
          </p:cNvPr>
          <p:cNvSpPr/>
          <p:nvPr/>
        </p:nvSpPr>
        <p:spPr>
          <a:xfrm>
            <a:off x="11289074" y="4651983"/>
            <a:ext cx="399649" cy="11865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36BEF72-242A-F223-F91F-8FF7D49C510C}"/>
              </a:ext>
            </a:extLst>
          </p:cNvPr>
          <p:cNvSpPr txBox="1"/>
          <p:nvPr/>
        </p:nvSpPr>
        <p:spPr>
          <a:xfrm rot="16200000">
            <a:off x="10880870" y="5014415"/>
            <a:ext cx="118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accent2">
                    <a:lumMod val="50000"/>
                  </a:schemeClr>
                </a:solidFill>
                <a:latin typeface="Arial (正文)"/>
                <a:cs typeface="Times New Roman" panose="02020603050405020304" pitchFamily="18" charset="0"/>
              </a:rPr>
              <a:t>Feature</a:t>
            </a:r>
          </a:p>
          <a:p>
            <a:pPr algn="ctr"/>
            <a:r>
              <a:rPr lang="en-US" altLang="zh-CN" sz="1200">
                <a:solidFill>
                  <a:schemeClr val="accent2">
                    <a:lumMod val="50000"/>
                  </a:schemeClr>
                </a:solidFill>
                <a:latin typeface="Arial (正文)"/>
                <a:cs typeface="Times New Roman" panose="02020603050405020304" pitchFamily="18" charset="0"/>
              </a:rPr>
              <a:t>reconstruction</a:t>
            </a: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DCBCDFA-F553-EC98-8841-5C8317A01A10}"/>
              </a:ext>
            </a:extLst>
          </p:cNvPr>
          <p:cNvCxnSpPr>
            <a:stCxn id="73" idx="1"/>
            <a:endCxn id="73" idx="3"/>
          </p:cNvCxnSpPr>
          <p:nvPr/>
        </p:nvCxnSpPr>
        <p:spPr>
          <a:xfrm>
            <a:off x="6783772" y="2979614"/>
            <a:ext cx="13498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8FFEF827-5E1E-23A2-BED5-13B288F64E66}"/>
              </a:ext>
            </a:extLst>
          </p:cNvPr>
          <p:cNvCxnSpPr>
            <a:cxnSpLocks/>
            <a:stCxn id="73" idx="0"/>
            <a:endCxn id="73" idx="2"/>
          </p:cNvCxnSpPr>
          <p:nvPr/>
        </p:nvCxnSpPr>
        <p:spPr>
          <a:xfrm>
            <a:off x="7458687" y="2375925"/>
            <a:ext cx="0" cy="1207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F012BD72-D011-56DC-B9A2-2C144264F889}"/>
              </a:ext>
            </a:extLst>
          </p:cNvPr>
          <p:cNvCxnSpPr/>
          <p:nvPr/>
        </p:nvCxnSpPr>
        <p:spPr>
          <a:xfrm>
            <a:off x="9569009" y="5301132"/>
            <a:ext cx="13498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3BE705B9-BC76-B606-0A8B-6511CA76F33C}"/>
              </a:ext>
            </a:extLst>
          </p:cNvPr>
          <p:cNvCxnSpPr>
            <a:cxnSpLocks/>
          </p:cNvCxnSpPr>
          <p:nvPr/>
        </p:nvCxnSpPr>
        <p:spPr>
          <a:xfrm>
            <a:off x="10249960" y="4666759"/>
            <a:ext cx="0" cy="1207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4482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29" grpId="0" animBg="1"/>
      <p:bldP spid="33" grpId="0" animBg="1"/>
      <p:bldP spid="36" grpId="0" animBg="1"/>
      <p:bldP spid="39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62869D-9515-4915-A04B-255137F3908B}"/>
              </a:ext>
            </a:extLst>
          </p:cNvPr>
          <p:cNvSpPr txBox="1"/>
          <p:nvPr/>
        </p:nvSpPr>
        <p:spPr>
          <a:xfrm>
            <a:off x="1971232" y="437364"/>
            <a:ext cx="44418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Video_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多帧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D62812C-E3B0-4DB5-A45D-5D8804641A01}"/>
              </a:ext>
            </a:extLst>
          </p:cNvPr>
          <p:cNvSpPr/>
          <p:nvPr/>
        </p:nvSpPr>
        <p:spPr>
          <a:xfrm>
            <a:off x="531486" y="1664616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26">
            <a:extLst>
              <a:ext uri="{FF2B5EF4-FFF2-40B4-BE49-F238E27FC236}">
                <a16:creationId xmlns:a16="http://schemas.microsoft.com/office/drawing/2014/main" id="{5DC53EBE-BD35-469D-83FB-B633320C7606}"/>
              </a:ext>
            </a:extLst>
          </p:cNvPr>
          <p:cNvSpPr/>
          <p:nvPr/>
        </p:nvSpPr>
        <p:spPr>
          <a:xfrm>
            <a:off x="4531709" y="3273730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76328A-99B6-ECC7-F184-517650A8BAE8}"/>
              </a:ext>
            </a:extLst>
          </p:cNvPr>
          <p:cNvSpPr txBox="1"/>
          <p:nvPr/>
        </p:nvSpPr>
        <p:spPr>
          <a:xfrm>
            <a:off x="1061148" y="1729837"/>
            <a:ext cx="197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实验设置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CB568F-BE8C-5E2A-7D4A-CC3C51A9700F}"/>
              </a:ext>
            </a:extLst>
          </p:cNvPr>
          <p:cNvSpPr txBox="1"/>
          <p:nvPr/>
        </p:nvSpPr>
        <p:spPr>
          <a:xfrm>
            <a:off x="531486" y="2306364"/>
            <a:ext cx="4676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+mj-ea"/>
                <a:ea typeface="+mj-ea"/>
              </a:rPr>
              <a:t>Batch_size</a:t>
            </a:r>
            <a:r>
              <a:rPr lang="en-US" altLang="zh-CN">
                <a:latin typeface="+mj-ea"/>
                <a:ea typeface="+mj-ea"/>
              </a:rPr>
              <a:t>: 4</a:t>
            </a:r>
          </a:p>
          <a:p>
            <a:r>
              <a:rPr lang="en-US" altLang="zh-CN" b="1">
                <a:latin typeface="+mj-ea"/>
                <a:ea typeface="+mj-ea"/>
              </a:rPr>
              <a:t>Patch_size: </a:t>
            </a:r>
            <a:r>
              <a:rPr lang="en-US" altLang="zh-CN">
                <a:latin typeface="+mj-ea"/>
                <a:ea typeface="+mj-ea"/>
              </a:rPr>
              <a:t>256</a:t>
            </a:r>
          </a:p>
          <a:p>
            <a:r>
              <a:rPr lang="en-US" altLang="zh-CN" b="1">
                <a:latin typeface="+mj-ea"/>
                <a:ea typeface="+mj-ea"/>
              </a:rPr>
              <a:t>learning rate</a:t>
            </a:r>
            <a:r>
              <a:rPr lang="en-US" altLang="zh-CN">
                <a:latin typeface="+mj-ea"/>
                <a:ea typeface="+mj-ea"/>
              </a:rPr>
              <a:t>: 2e-4+</a:t>
            </a:r>
            <a:r>
              <a:rPr lang="zh-CN" altLang="en-US">
                <a:latin typeface="+mj-ea"/>
                <a:ea typeface="+mj-ea"/>
              </a:rPr>
              <a:t>余弦退火</a:t>
            </a:r>
            <a:endParaRPr lang="en-US" altLang="zh-CN">
              <a:latin typeface="+mj-ea"/>
              <a:ea typeface="+mj-ea"/>
            </a:endParaRPr>
          </a:p>
          <a:p>
            <a:r>
              <a:rPr lang="en-US" altLang="zh-CN" b="1">
                <a:latin typeface="+mj-ea"/>
                <a:ea typeface="+mj-ea"/>
              </a:rPr>
              <a:t>optimizer</a:t>
            </a:r>
            <a:r>
              <a:rPr lang="en-US" altLang="zh-CN">
                <a:latin typeface="+mj-ea"/>
                <a:ea typeface="+mj-ea"/>
              </a:rPr>
              <a:t>: AdamW</a:t>
            </a:r>
          </a:p>
          <a:p>
            <a:r>
              <a:rPr lang="en-US" altLang="zh-CN" b="1">
                <a:latin typeface="+mj-ea"/>
                <a:ea typeface="+mj-ea"/>
              </a:rPr>
              <a:t>Loss</a:t>
            </a:r>
            <a:r>
              <a:rPr lang="zh-CN" altLang="en-US">
                <a:latin typeface="+mj-ea"/>
                <a:ea typeface="+mj-ea"/>
              </a:rPr>
              <a:t>：</a:t>
            </a:r>
            <a:r>
              <a:rPr lang="en-US" altLang="zh-CN">
                <a:latin typeface="+mj-ea"/>
                <a:ea typeface="+mj-ea"/>
              </a:rPr>
              <a:t>l1+hem</a:t>
            </a:r>
          </a:p>
          <a:p>
            <a:r>
              <a:rPr lang="zh-CN" altLang="en-US" b="1">
                <a:latin typeface="+mj-ea"/>
                <a:ea typeface="+mj-ea"/>
              </a:rPr>
              <a:t>训练帧数</a:t>
            </a:r>
            <a:r>
              <a:rPr lang="zh-CN" altLang="en-US">
                <a:latin typeface="+mj-ea"/>
                <a:ea typeface="+mj-ea"/>
              </a:rPr>
              <a:t>：</a:t>
            </a:r>
            <a:r>
              <a:rPr lang="en-US" altLang="zh-CN">
                <a:latin typeface="+mj-ea"/>
                <a:ea typeface="+mj-ea"/>
              </a:rPr>
              <a:t>15</a:t>
            </a:r>
          </a:p>
          <a:p>
            <a:r>
              <a:rPr lang="zh-CN" altLang="en-US" b="1">
                <a:latin typeface="+mj-ea"/>
                <a:ea typeface="+mj-ea"/>
              </a:rPr>
              <a:t>测试帧数</a:t>
            </a:r>
            <a:r>
              <a:rPr lang="zh-CN" altLang="en-US">
                <a:latin typeface="+mj-ea"/>
                <a:ea typeface="+mj-ea"/>
              </a:rPr>
              <a:t>：</a:t>
            </a:r>
            <a:r>
              <a:rPr lang="en-US" altLang="zh-CN">
                <a:latin typeface="+mj-ea"/>
                <a:ea typeface="+mj-ea"/>
              </a:rPr>
              <a:t>10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83F7B5C-E182-375D-451C-E523CDC0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48232"/>
              </p:ext>
            </p:extLst>
          </p:nvPr>
        </p:nvGraphicFramePr>
        <p:xfrm>
          <a:off x="272070" y="4551637"/>
          <a:ext cx="116478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95">
                  <a:extLst>
                    <a:ext uri="{9D8B030D-6E8A-4147-A177-3AD203B41FA5}">
                      <a16:colId xmlns:a16="http://schemas.microsoft.com/office/drawing/2014/main" val="368384973"/>
                    </a:ext>
                  </a:extLst>
                </a:gridCol>
                <a:gridCol w="1699925">
                  <a:extLst>
                    <a:ext uri="{9D8B030D-6E8A-4147-A177-3AD203B41FA5}">
                      <a16:colId xmlns:a16="http://schemas.microsoft.com/office/drawing/2014/main" val="10711944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71939117"/>
                    </a:ext>
                  </a:extLst>
                </a:gridCol>
                <a:gridCol w="1884032">
                  <a:extLst>
                    <a:ext uri="{9D8B030D-6E8A-4147-A177-3AD203B41FA5}">
                      <a16:colId xmlns:a16="http://schemas.microsoft.com/office/drawing/2014/main" val="1275015352"/>
                    </a:ext>
                  </a:extLst>
                </a:gridCol>
                <a:gridCol w="1730610">
                  <a:extLst>
                    <a:ext uri="{9D8B030D-6E8A-4147-A177-3AD203B41FA5}">
                      <a16:colId xmlns:a16="http://schemas.microsoft.com/office/drawing/2014/main" val="1077469538"/>
                    </a:ext>
                  </a:extLst>
                </a:gridCol>
                <a:gridCol w="1828798">
                  <a:extLst>
                    <a:ext uri="{9D8B030D-6E8A-4147-A177-3AD203B41FA5}">
                      <a16:colId xmlns:a16="http://schemas.microsoft.com/office/drawing/2014/main" val="143496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实验结果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1w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4w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5w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fft+gdfn+propagation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29.8007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30.5080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31.0217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31.4043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31.5068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33.2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gdfn+propagation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29.8770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30.6931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31.2406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propagation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29.4926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30.4613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30.8615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31.3066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31.4868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ga+ffn+propagation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29.9326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30.7349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31.1829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31.4680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31.7153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2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1177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62869D-9515-4915-A04B-255137F3908B}"/>
              </a:ext>
            </a:extLst>
          </p:cNvPr>
          <p:cNvSpPr txBox="1"/>
          <p:nvPr/>
        </p:nvSpPr>
        <p:spPr>
          <a:xfrm>
            <a:off x="1971232" y="437364"/>
            <a:ext cx="44418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Video_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多帧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D62812C-E3B0-4DB5-A45D-5D8804641A01}"/>
              </a:ext>
            </a:extLst>
          </p:cNvPr>
          <p:cNvSpPr/>
          <p:nvPr/>
        </p:nvSpPr>
        <p:spPr>
          <a:xfrm>
            <a:off x="531486" y="1664616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26">
            <a:extLst>
              <a:ext uri="{FF2B5EF4-FFF2-40B4-BE49-F238E27FC236}">
                <a16:creationId xmlns:a16="http://schemas.microsoft.com/office/drawing/2014/main" id="{5DC53EBE-BD35-469D-83FB-B633320C7606}"/>
              </a:ext>
            </a:extLst>
          </p:cNvPr>
          <p:cNvSpPr/>
          <p:nvPr/>
        </p:nvSpPr>
        <p:spPr>
          <a:xfrm>
            <a:off x="4312374" y="3546387"/>
            <a:ext cx="418642" cy="31054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76328A-99B6-ECC7-F184-517650A8BAE8}"/>
              </a:ext>
            </a:extLst>
          </p:cNvPr>
          <p:cNvSpPr txBox="1"/>
          <p:nvPr/>
        </p:nvSpPr>
        <p:spPr>
          <a:xfrm>
            <a:off x="1061147" y="1729837"/>
            <a:ext cx="222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模型改进方法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C7C188A-9E16-3F0E-D7A5-D9C88CF23D70}"/>
              </a:ext>
            </a:extLst>
          </p:cNvPr>
          <p:cNvCxnSpPr>
            <a:cxnSpLocks/>
          </p:cNvCxnSpPr>
          <p:nvPr/>
        </p:nvCxnSpPr>
        <p:spPr>
          <a:xfrm>
            <a:off x="749345" y="3684012"/>
            <a:ext cx="80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91DFF2E-1FE3-24FF-8935-57C71850A056}"/>
              </a:ext>
            </a:extLst>
          </p:cNvPr>
          <p:cNvSpPr txBox="1"/>
          <p:nvPr/>
        </p:nvSpPr>
        <p:spPr>
          <a:xfrm>
            <a:off x="749345" y="3376329"/>
            <a:ext cx="11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Haar</a:t>
            </a:r>
            <a:r>
              <a:rPr lang="zh-CN" altLang="en-US" sz="1200"/>
              <a:t>小波</a:t>
            </a:r>
            <a:endParaRPr lang="en-US" altLang="zh-CN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B0DD09-1A35-8C39-9F87-E53BF946A8B5}"/>
              </a:ext>
            </a:extLst>
          </p:cNvPr>
          <p:cNvSpPr/>
          <p:nvPr/>
        </p:nvSpPr>
        <p:spPr>
          <a:xfrm>
            <a:off x="1733862" y="2578240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LL2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2DDAB4-1A52-8E8B-6F90-49420F1C745D}"/>
              </a:ext>
            </a:extLst>
          </p:cNvPr>
          <p:cNvSpPr/>
          <p:nvPr/>
        </p:nvSpPr>
        <p:spPr>
          <a:xfrm>
            <a:off x="2315939" y="2578239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HL2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71C68B-9C17-1DA2-A110-58454F55C4BF}"/>
              </a:ext>
            </a:extLst>
          </p:cNvPr>
          <p:cNvSpPr/>
          <p:nvPr/>
        </p:nvSpPr>
        <p:spPr>
          <a:xfrm>
            <a:off x="1735145" y="3141813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LH2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6753A1-DA7E-4BD9-6F78-4E3A752508B2}"/>
              </a:ext>
            </a:extLst>
          </p:cNvPr>
          <p:cNvSpPr/>
          <p:nvPr/>
        </p:nvSpPr>
        <p:spPr>
          <a:xfrm>
            <a:off x="2317222" y="3141812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HH2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DAE0E0-DF81-9FE6-9D94-0ED9E9C4E74F}"/>
              </a:ext>
            </a:extLst>
          </p:cNvPr>
          <p:cNvSpPr/>
          <p:nvPr/>
        </p:nvSpPr>
        <p:spPr>
          <a:xfrm>
            <a:off x="1733862" y="3732169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LH1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0C6A9B-A1BD-6847-F7EF-A08224D93234}"/>
              </a:ext>
            </a:extLst>
          </p:cNvPr>
          <p:cNvSpPr/>
          <p:nvPr/>
        </p:nvSpPr>
        <p:spPr>
          <a:xfrm>
            <a:off x="2936297" y="2578239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HL1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B247C7-36ED-14ED-B9D3-5713BB5DB050}"/>
              </a:ext>
            </a:extLst>
          </p:cNvPr>
          <p:cNvSpPr/>
          <p:nvPr/>
        </p:nvSpPr>
        <p:spPr>
          <a:xfrm>
            <a:off x="2936297" y="3727964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HH1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2373F5-9162-E34D-0D9B-C7367A634C04}"/>
              </a:ext>
            </a:extLst>
          </p:cNvPr>
          <p:cNvCxnSpPr>
            <a:cxnSpLocks/>
          </p:cNvCxnSpPr>
          <p:nvPr/>
        </p:nvCxnSpPr>
        <p:spPr>
          <a:xfrm>
            <a:off x="4173857" y="2714621"/>
            <a:ext cx="2770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3FB1C1F-8500-469B-D0F5-6EB46F44182D}"/>
              </a:ext>
            </a:extLst>
          </p:cNvPr>
          <p:cNvSpPr/>
          <p:nvPr/>
        </p:nvSpPr>
        <p:spPr>
          <a:xfrm>
            <a:off x="4530155" y="2476048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LL2</a:t>
            </a:r>
            <a:endParaRPr lang="zh-CN" altLang="en-US" sz="14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BB3BC17-541B-5B60-1440-43705C72483D}"/>
              </a:ext>
            </a:extLst>
          </p:cNvPr>
          <p:cNvCxnSpPr>
            <a:cxnSpLocks/>
          </p:cNvCxnSpPr>
          <p:nvPr/>
        </p:nvCxnSpPr>
        <p:spPr>
          <a:xfrm>
            <a:off x="4173857" y="3224511"/>
            <a:ext cx="2770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5086FF5-D31D-4CF2-36D3-9441B442607C}"/>
              </a:ext>
            </a:extLst>
          </p:cNvPr>
          <p:cNvSpPr/>
          <p:nvPr/>
        </p:nvSpPr>
        <p:spPr>
          <a:xfrm>
            <a:off x="4530154" y="3069242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HL2</a:t>
            </a:r>
            <a:endParaRPr lang="zh-CN" altLang="en-US" sz="1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E4C425-8F7B-B956-76E9-7D075FE3EA95}"/>
              </a:ext>
            </a:extLst>
          </p:cNvPr>
          <p:cNvCxnSpPr>
            <a:cxnSpLocks/>
          </p:cNvCxnSpPr>
          <p:nvPr/>
        </p:nvCxnSpPr>
        <p:spPr>
          <a:xfrm>
            <a:off x="4173857" y="3917441"/>
            <a:ext cx="2770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B639C6E-5645-33C0-3488-9FFFF1200CF0}"/>
              </a:ext>
            </a:extLst>
          </p:cNvPr>
          <p:cNvSpPr/>
          <p:nvPr/>
        </p:nvSpPr>
        <p:spPr>
          <a:xfrm>
            <a:off x="4521695" y="3683955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LH2</a:t>
            </a:r>
            <a:endParaRPr lang="zh-CN" altLang="en-US" sz="120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9A8C46-B16F-DF9E-E4D5-D88825A0978A}"/>
              </a:ext>
            </a:extLst>
          </p:cNvPr>
          <p:cNvCxnSpPr>
            <a:cxnSpLocks/>
          </p:cNvCxnSpPr>
          <p:nvPr/>
        </p:nvCxnSpPr>
        <p:spPr>
          <a:xfrm>
            <a:off x="4173857" y="4530110"/>
            <a:ext cx="2770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68E65E5-D040-FDDE-9374-538F0AE926BA}"/>
              </a:ext>
            </a:extLst>
          </p:cNvPr>
          <p:cNvSpPr/>
          <p:nvPr/>
        </p:nvSpPr>
        <p:spPr>
          <a:xfrm>
            <a:off x="4520926" y="4291537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HH2</a:t>
            </a:r>
            <a:endParaRPr lang="zh-CN" altLang="en-US" sz="120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1CD2BF-15CB-0231-E356-54D3AFEAEEF6}"/>
              </a:ext>
            </a:extLst>
          </p:cNvPr>
          <p:cNvCxnSpPr>
            <a:cxnSpLocks/>
          </p:cNvCxnSpPr>
          <p:nvPr/>
        </p:nvCxnSpPr>
        <p:spPr>
          <a:xfrm>
            <a:off x="5130192" y="2727978"/>
            <a:ext cx="6385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D798207-4CD0-8CB4-9161-D0E02A3F0408}"/>
              </a:ext>
            </a:extLst>
          </p:cNvPr>
          <p:cNvSpPr txBox="1"/>
          <p:nvPr/>
        </p:nvSpPr>
        <p:spPr>
          <a:xfrm>
            <a:off x="5185424" y="2266313"/>
            <a:ext cx="83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main</a:t>
            </a:r>
          </a:p>
          <a:p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D124D24-2F35-8073-61D1-9EE9D451C9A1}"/>
              </a:ext>
            </a:extLst>
          </p:cNvPr>
          <p:cNvCxnSpPr>
            <a:cxnSpLocks/>
          </p:cNvCxnSpPr>
          <p:nvPr/>
        </p:nvCxnSpPr>
        <p:spPr>
          <a:xfrm>
            <a:off x="5130192" y="3307814"/>
            <a:ext cx="6385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7DED799-5BFF-D52F-4D16-E34B59A8295C}"/>
              </a:ext>
            </a:extLst>
          </p:cNvPr>
          <p:cNvSpPr txBox="1"/>
          <p:nvPr/>
        </p:nvSpPr>
        <p:spPr>
          <a:xfrm>
            <a:off x="5099809" y="2867765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82BBE85-7EA8-74B1-899F-1C57CB77A663}"/>
              </a:ext>
            </a:extLst>
          </p:cNvPr>
          <p:cNvCxnSpPr>
            <a:cxnSpLocks/>
          </p:cNvCxnSpPr>
          <p:nvPr/>
        </p:nvCxnSpPr>
        <p:spPr>
          <a:xfrm>
            <a:off x="5130192" y="3963749"/>
            <a:ext cx="6385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6C494D2-57BD-EB39-816C-AFB58761A026}"/>
              </a:ext>
            </a:extLst>
          </p:cNvPr>
          <p:cNvSpPr txBox="1"/>
          <p:nvPr/>
        </p:nvSpPr>
        <p:spPr>
          <a:xfrm>
            <a:off x="5099809" y="3523700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9B19539-B270-21FF-DF61-988594E3C9DC}"/>
              </a:ext>
            </a:extLst>
          </p:cNvPr>
          <p:cNvCxnSpPr>
            <a:cxnSpLocks/>
          </p:cNvCxnSpPr>
          <p:nvPr/>
        </p:nvCxnSpPr>
        <p:spPr>
          <a:xfrm>
            <a:off x="5129425" y="4545833"/>
            <a:ext cx="6385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75D9B8B-DFA5-ABF4-2E18-503F0B00D3A0}"/>
              </a:ext>
            </a:extLst>
          </p:cNvPr>
          <p:cNvSpPr txBox="1"/>
          <p:nvPr/>
        </p:nvSpPr>
        <p:spPr>
          <a:xfrm>
            <a:off x="5099042" y="4105784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AB606E-0CA9-197E-54DB-872E2621DFDF}"/>
              </a:ext>
            </a:extLst>
          </p:cNvPr>
          <p:cNvSpPr/>
          <p:nvPr/>
        </p:nvSpPr>
        <p:spPr>
          <a:xfrm>
            <a:off x="5857549" y="2476048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LL2</a:t>
            </a:r>
            <a:endParaRPr lang="zh-CN" altLang="en-US" sz="14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5EAC41-D053-884D-AE86-EBC6AD18FC25}"/>
              </a:ext>
            </a:extLst>
          </p:cNvPr>
          <p:cNvSpPr/>
          <p:nvPr/>
        </p:nvSpPr>
        <p:spPr>
          <a:xfrm>
            <a:off x="5857548" y="3069242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HL2</a:t>
            </a:r>
            <a:endParaRPr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5CC141-4025-473B-2968-F323E4D94426}"/>
              </a:ext>
            </a:extLst>
          </p:cNvPr>
          <p:cNvSpPr/>
          <p:nvPr/>
        </p:nvSpPr>
        <p:spPr>
          <a:xfrm>
            <a:off x="5849089" y="3683955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LH2</a:t>
            </a:r>
            <a:endParaRPr lang="zh-CN" altLang="en-US" sz="1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049045-CD42-2F41-A4CF-D4D22261C562}"/>
              </a:ext>
            </a:extLst>
          </p:cNvPr>
          <p:cNvSpPr/>
          <p:nvPr/>
        </p:nvSpPr>
        <p:spPr>
          <a:xfrm>
            <a:off x="5848320" y="4291537"/>
            <a:ext cx="508081" cy="47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HH2</a:t>
            </a:r>
            <a:endParaRPr lang="zh-CN" altLang="en-US" sz="12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FF99814-0379-48E2-435C-65E802783C2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413073" y="2432834"/>
            <a:ext cx="983737" cy="11556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72196B8-97A1-0DC4-3D29-C1A42D5F98FC}"/>
              </a:ext>
            </a:extLst>
          </p:cNvPr>
          <p:cNvSpPr txBox="1"/>
          <p:nvPr/>
        </p:nvSpPr>
        <p:spPr>
          <a:xfrm>
            <a:off x="6365629" y="2266313"/>
            <a:ext cx="11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Haar</a:t>
            </a:r>
            <a:r>
              <a:rPr lang="zh-CN" altLang="en-US" sz="1200"/>
              <a:t>逆小波</a:t>
            </a:r>
            <a:endParaRPr lang="en-US" altLang="zh-CN" sz="12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A3D004-88BF-CA7B-7870-4A959E5EEDCD}"/>
              </a:ext>
            </a:extLst>
          </p:cNvPr>
          <p:cNvSpPr/>
          <p:nvPr/>
        </p:nvSpPr>
        <p:spPr>
          <a:xfrm>
            <a:off x="7396810" y="1912475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LL1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C632D6-8B14-25C3-9723-E288AE630F81}"/>
              </a:ext>
            </a:extLst>
          </p:cNvPr>
          <p:cNvSpPr/>
          <p:nvPr/>
        </p:nvSpPr>
        <p:spPr>
          <a:xfrm>
            <a:off x="7396810" y="3055384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HL1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1991870-1C13-094B-2076-91039877DB83}"/>
              </a:ext>
            </a:extLst>
          </p:cNvPr>
          <p:cNvSpPr/>
          <p:nvPr/>
        </p:nvSpPr>
        <p:spPr>
          <a:xfrm>
            <a:off x="7396810" y="4198293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LH1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370E67-2E58-91DD-C637-093DB4676884}"/>
              </a:ext>
            </a:extLst>
          </p:cNvPr>
          <p:cNvSpPr/>
          <p:nvPr/>
        </p:nvSpPr>
        <p:spPr>
          <a:xfrm>
            <a:off x="7396810" y="5341202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HH1</a:t>
            </a:r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B7BDD00-E72D-6242-BA6B-E121C2F3F25C}"/>
              </a:ext>
            </a:extLst>
          </p:cNvPr>
          <p:cNvCxnSpPr>
            <a:cxnSpLocks/>
          </p:cNvCxnSpPr>
          <p:nvPr/>
        </p:nvCxnSpPr>
        <p:spPr>
          <a:xfrm>
            <a:off x="8582251" y="2484669"/>
            <a:ext cx="6385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6D67B5-FDB2-99F4-D33B-9AE8332994E1}"/>
              </a:ext>
            </a:extLst>
          </p:cNvPr>
          <p:cNvCxnSpPr>
            <a:cxnSpLocks/>
          </p:cNvCxnSpPr>
          <p:nvPr/>
        </p:nvCxnSpPr>
        <p:spPr>
          <a:xfrm>
            <a:off x="8603382" y="3559140"/>
            <a:ext cx="6385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EC5868D-915B-C92F-9EC9-2E3956E90779}"/>
              </a:ext>
            </a:extLst>
          </p:cNvPr>
          <p:cNvSpPr txBox="1"/>
          <p:nvPr/>
        </p:nvSpPr>
        <p:spPr>
          <a:xfrm>
            <a:off x="8572999" y="3119091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CC9A15B-6531-B74E-5536-EB16014E39D1}"/>
              </a:ext>
            </a:extLst>
          </p:cNvPr>
          <p:cNvCxnSpPr>
            <a:cxnSpLocks/>
          </p:cNvCxnSpPr>
          <p:nvPr/>
        </p:nvCxnSpPr>
        <p:spPr>
          <a:xfrm>
            <a:off x="8613087" y="4776665"/>
            <a:ext cx="6385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E306A8C-D272-F2D2-4772-8002A8F69D84}"/>
              </a:ext>
            </a:extLst>
          </p:cNvPr>
          <p:cNvSpPr txBox="1"/>
          <p:nvPr/>
        </p:nvSpPr>
        <p:spPr>
          <a:xfrm>
            <a:off x="8582704" y="4336616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143C6B3-A23C-A228-7836-7D27685FE4C9}"/>
              </a:ext>
            </a:extLst>
          </p:cNvPr>
          <p:cNvCxnSpPr>
            <a:cxnSpLocks/>
          </p:cNvCxnSpPr>
          <p:nvPr/>
        </p:nvCxnSpPr>
        <p:spPr>
          <a:xfrm>
            <a:off x="8613087" y="5806072"/>
            <a:ext cx="6385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795114C-CDFE-27AE-6C45-1CBB9E1101D1}"/>
              </a:ext>
            </a:extLst>
          </p:cNvPr>
          <p:cNvSpPr txBox="1"/>
          <p:nvPr/>
        </p:nvSpPr>
        <p:spPr>
          <a:xfrm>
            <a:off x="8582704" y="5366023"/>
            <a:ext cx="73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*</a:t>
            </a:r>
            <a:r>
              <a:rPr lang="en-US" altLang="zh-CN" sz="1200"/>
              <a:t>1conv</a:t>
            </a:r>
          </a:p>
          <a:p>
            <a:pPr algn="ctr"/>
            <a:r>
              <a:rPr lang="en-US" altLang="zh-CN" sz="1200"/>
              <a:t>×2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E5448E-7DF2-6C76-AF03-6515DA562C06}"/>
              </a:ext>
            </a:extLst>
          </p:cNvPr>
          <p:cNvSpPr txBox="1"/>
          <p:nvPr/>
        </p:nvSpPr>
        <p:spPr>
          <a:xfrm>
            <a:off x="8634617" y="1997764"/>
            <a:ext cx="83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main</a:t>
            </a:r>
          </a:p>
          <a:p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4D71C3B-C047-EEA5-828F-365F3C4468B7}"/>
              </a:ext>
            </a:extLst>
          </p:cNvPr>
          <p:cNvSpPr/>
          <p:nvPr/>
        </p:nvSpPr>
        <p:spPr>
          <a:xfrm>
            <a:off x="9285052" y="1912475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LL1</a:t>
            </a:r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32E1471-41FF-FC46-0EB8-1E08C5DF0105}"/>
              </a:ext>
            </a:extLst>
          </p:cNvPr>
          <p:cNvSpPr/>
          <p:nvPr/>
        </p:nvSpPr>
        <p:spPr>
          <a:xfrm>
            <a:off x="9285052" y="3055384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HL1</a:t>
            </a: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E95F866-1054-35AF-8DC9-89E9287D114E}"/>
              </a:ext>
            </a:extLst>
          </p:cNvPr>
          <p:cNvSpPr/>
          <p:nvPr/>
        </p:nvSpPr>
        <p:spPr>
          <a:xfrm>
            <a:off x="9285052" y="4198293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LH1</a:t>
            </a:r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CE516F2-E1C5-1FEF-39F8-970E10A4B7F0}"/>
              </a:ext>
            </a:extLst>
          </p:cNvPr>
          <p:cNvSpPr/>
          <p:nvPr/>
        </p:nvSpPr>
        <p:spPr>
          <a:xfrm>
            <a:off x="9285052" y="5341202"/>
            <a:ext cx="1090158" cy="104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HH1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2C3E72B-96A8-E287-6DFB-C02B7138DE1B}"/>
              </a:ext>
            </a:extLst>
          </p:cNvPr>
          <p:cNvCxnSpPr>
            <a:cxnSpLocks/>
          </p:cNvCxnSpPr>
          <p:nvPr/>
        </p:nvCxnSpPr>
        <p:spPr>
          <a:xfrm>
            <a:off x="10499991" y="4161100"/>
            <a:ext cx="9146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95BEB3-C414-3A1B-16A6-EF97096D4BDB}"/>
              </a:ext>
            </a:extLst>
          </p:cNvPr>
          <p:cNvSpPr txBox="1"/>
          <p:nvPr/>
        </p:nvSpPr>
        <p:spPr>
          <a:xfrm>
            <a:off x="10462876" y="3816155"/>
            <a:ext cx="114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Haar</a:t>
            </a:r>
            <a:r>
              <a:rPr lang="zh-CN" altLang="en-US" sz="1200"/>
              <a:t>逆小波</a:t>
            </a:r>
            <a:endParaRPr lang="en-US" altLang="zh-CN" sz="12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5BEB30-B2A8-AD07-CC25-0A33C0520F3F}"/>
              </a:ext>
            </a:extLst>
          </p:cNvPr>
          <p:cNvSpPr txBox="1"/>
          <p:nvPr/>
        </p:nvSpPr>
        <p:spPr>
          <a:xfrm>
            <a:off x="11488537" y="3782618"/>
            <a:ext cx="63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原尺度特征</a:t>
            </a:r>
            <a:endParaRPr lang="en-US" altLang="zh-CN" sz="120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5A16FFE-82AA-7A18-5C90-F98D14AEBDA1}"/>
              </a:ext>
            </a:extLst>
          </p:cNvPr>
          <p:cNvCxnSpPr/>
          <p:nvPr/>
        </p:nvCxnSpPr>
        <p:spPr>
          <a:xfrm>
            <a:off x="2890486" y="4842024"/>
            <a:ext cx="0" cy="499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E693D-B7BA-AAAA-6005-7EB1BA0453AE}"/>
              </a:ext>
            </a:extLst>
          </p:cNvPr>
          <p:cNvCxnSpPr>
            <a:cxnSpLocks/>
          </p:cNvCxnSpPr>
          <p:nvPr/>
        </p:nvCxnSpPr>
        <p:spPr>
          <a:xfrm>
            <a:off x="2890486" y="5341202"/>
            <a:ext cx="3708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6FB33D9-E3E0-A553-2F3D-D85614CF171B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586895" y="3575743"/>
            <a:ext cx="809915" cy="17706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D6BF7F-42A2-0AC3-9830-1F0799A13A2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6577846" y="4718652"/>
            <a:ext cx="818964" cy="6358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E603EFD-207C-38F3-E613-52AC0FC9D51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598726" y="5354488"/>
            <a:ext cx="798084" cy="5070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200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62869D-9515-4915-A04B-255137F3908B}"/>
              </a:ext>
            </a:extLst>
          </p:cNvPr>
          <p:cNvSpPr txBox="1"/>
          <p:nvPr/>
        </p:nvSpPr>
        <p:spPr>
          <a:xfrm>
            <a:off x="1971232" y="437364"/>
            <a:ext cx="44418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</a:rPr>
              <a:t>Video_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多帧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D62812C-E3B0-4DB5-A45D-5D8804641A01}"/>
              </a:ext>
            </a:extLst>
          </p:cNvPr>
          <p:cNvSpPr/>
          <p:nvPr/>
        </p:nvSpPr>
        <p:spPr>
          <a:xfrm>
            <a:off x="531486" y="1664616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76328A-99B6-ECC7-F184-517650A8BAE8}"/>
              </a:ext>
            </a:extLst>
          </p:cNvPr>
          <p:cNvSpPr txBox="1"/>
          <p:nvPr/>
        </p:nvSpPr>
        <p:spPr>
          <a:xfrm>
            <a:off x="1061147" y="1729837"/>
            <a:ext cx="231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改进传播机制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C514D3-DD46-89FD-8C67-58F1B7B92CF6}"/>
              </a:ext>
            </a:extLst>
          </p:cNvPr>
          <p:cNvSpPr/>
          <p:nvPr/>
        </p:nvSpPr>
        <p:spPr>
          <a:xfrm>
            <a:off x="2524471" y="3218902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cur_frame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3F66BA-F99B-CD59-C574-A7EC28EE7CE0}"/>
              </a:ext>
            </a:extLst>
          </p:cNvPr>
          <p:cNvSpPr/>
          <p:nvPr/>
        </p:nvSpPr>
        <p:spPr>
          <a:xfrm>
            <a:off x="4229510" y="3214299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pre_frame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F90B94-7065-5641-4BC6-B81BAB8F4CF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02600" y="3665362"/>
            <a:ext cx="796212" cy="5553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2F0701-19F3-6D01-801F-EF8F2798036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998812" y="3660759"/>
            <a:ext cx="908827" cy="5599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AB9528-5A6A-F53E-05A6-7A8EBB0F83B4}"/>
                  </a:ext>
                </a:extLst>
              </p:cNvPr>
              <p:cNvSpPr txBox="1"/>
              <p:nvPr/>
            </p:nvSpPr>
            <p:spPr>
              <a:xfrm>
                <a:off x="3880728" y="3887211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©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AB9528-5A6A-F53E-05A6-7A8EBB0F8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28" y="3887211"/>
                <a:ext cx="259686" cy="276999"/>
              </a:xfrm>
              <a:prstGeom prst="rect">
                <a:avLst/>
              </a:prstGeom>
              <a:blipFill>
                <a:blip r:embed="rId3"/>
                <a:stretch>
                  <a:fillRect l="-23810" r="-2142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FE3F4FAB-AA68-83BD-AE93-81BFD46F1CD3}"/>
              </a:ext>
            </a:extLst>
          </p:cNvPr>
          <p:cNvSpPr/>
          <p:nvPr/>
        </p:nvSpPr>
        <p:spPr>
          <a:xfrm>
            <a:off x="3332442" y="4228567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concat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A4D899E-25C9-50EE-90A8-1D98663E773D}"/>
              </a:ext>
            </a:extLst>
          </p:cNvPr>
          <p:cNvCxnSpPr>
            <a:cxnSpLocks/>
          </p:cNvCxnSpPr>
          <p:nvPr/>
        </p:nvCxnSpPr>
        <p:spPr>
          <a:xfrm>
            <a:off x="3998812" y="5438394"/>
            <a:ext cx="0" cy="9019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02E21D5-8F7A-A1CE-025A-F6F10FE66770}"/>
              </a:ext>
            </a:extLst>
          </p:cNvPr>
          <p:cNvSpPr txBox="1"/>
          <p:nvPr/>
        </p:nvSpPr>
        <p:spPr>
          <a:xfrm>
            <a:off x="3990889" y="5624637"/>
            <a:ext cx="858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Resblock×n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B05A7E-EA1C-7EB1-C235-909D0AE94A92}"/>
              </a:ext>
            </a:extLst>
          </p:cNvPr>
          <p:cNvSpPr txBox="1"/>
          <p:nvPr/>
        </p:nvSpPr>
        <p:spPr>
          <a:xfrm>
            <a:off x="3241198" y="2500153"/>
            <a:ext cx="197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basicvsr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C1C24B-B1C7-11A0-2F8B-0A20B056C998}"/>
              </a:ext>
            </a:extLst>
          </p:cNvPr>
          <p:cNvSpPr txBox="1"/>
          <p:nvPr/>
        </p:nvSpPr>
        <p:spPr>
          <a:xfrm>
            <a:off x="8409766" y="161203"/>
            <a:ext cx="197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ours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B601DD-1D96-6859-9232-B1C88795FFF4}"/>
              </a:ext>
            </a:extLst>
          </p:cNvPr>
          <p:cNvSpPr/>
          <p:nvPr/>
        </p:nvSpPr>
        <p:spPr>
          <a:xfrm>
            <a:off x="7325094" y="741957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cur_frame</a:t>
            </a: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61A7ABC-3F72-18B8-44C5-6289441F4143}"/>
              </a:ext>
            </a:extLst>
          </p:cNvPr>
          <p:cNvSpPr/>
          <p:nvPr/>
        </p:nvSpPr>
        <p:spPr>
          <a:xfrm>
            <a:off x="9030133" y="737354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pre_frame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15F69F-F3F8-3BBD-9CC8-014AA944B859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003223" y="1188417"/>
            <a:ext cx="796212" cy="5553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13F577-426C-50E2-37DD-2238652309C0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799435" y="1183814"/>
            <a:ext cx="908827" cy="5599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D59C3E-B0BA-5A1D-9A05-5F9DAA71A749}"/>
                  </a:ext>
                </a:extLst>
              </p:cNvPr>
              <p:cNvSpPr txBox="1"/>
              <p:nvPr/>
            </p:nvSpPr>
            <p:spPr>
              <a:xfrm>
                <a:off x="8681351" y="1410266"/>
                <a:ext cx="2596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©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D59C3E-B0BA-5A1D-9A05-5F9DAA71A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351" y="1410266"/>
                <a:ext cx="259686" cy="276999"/>
              </a:xfrm>
              <a:prstGeom prst="rect">
                <a:avLst/>
              </a:prstGeom>
              <a:blipFill>
                <a:blip r:embed="rId4"/>
                <a:stretch>
                  <a:fillRect l="-20930" r="-2093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4D52B82E-DFBB-634A-66AB-0A6BEFA289F7}"/>
              </a:ext>
            </a:extLst>
          </p:cNvPr>
          <p:cNvSpPr/>
          <p:nvPr/>
        </p:nvSpPr>
        <p:spPr>
          <a:xfrm>
            <a:off x="8133065" y="1751622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concat</a:t>
            </a:r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C1B489-0965-473E-9CC4-F3B414AB8D9F}"/>
              </a:ext>
            </a:extLst>
          </p:cNvPr>
          <p:cNvCxnSpPr>
            <a:cxnSpLocks/>
          </p:cNvCxnSpPr>
          <p:nvPr/>
        </p:nvCxnSpPr>
        <p:spPr>
          <a:xfrm>
            <a:off x="8799435" y="2198082"/>
            <a:ext cx="0" cy="374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F864D6F-CBE7-15F2-4E4D-3E52184A8F6F}"/>
              </a:ext>
            </a:extLst>
          </p:cNvPr>
          <p:cNvSpPr txBox="1"/>
          <p:nvPr/>
        </p:nvSpPr>
        <p:spPr>
          <a:xfrm>
            <a:off x="8799435" y="2169064"/>
            <a:ext cx="858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conv×1</a:t>
            </a:r>
          </a:p>
          <a:p>
            <a:r>
              <a:rPr lang="en-US" altLang="zh-CN" sz="1200"/>
              <a:t>128-&gt;128</a:t>
            </a:r>
            <a:endParaRPr lang="zh-CN" altLang="en-US" sz="12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CBD685-98AE-CEAD-5005-1B3F54D2D456}"/>
              </a:ext>
            </a:extLst>
          </p:cNvPr>
          <p:cNvSpPr/>
          <p:nvPr/>
        </p:nvSpPr>
        <p:spPr>
          <a:xfrm>
            <a:off x="8133065" y="2592991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fusion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427C2BB-6955-4E30-7309-565975C3728F}"/>
              </a:ext>
            </a:extLst>
          </p:cNvPr>
          <p:cNvCxnSpPr>
            <a:cxnSpLocks/>
          </p:cNvCxnSpPr>
          <p:nvPr/>
        </p:nvCxnSpPr>
        <p:spPr>
          <a:xfrm flipH="1">
            <a:off x="8133065" y="3039451"/>
            <a:ext cx="666370" cy="3682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57A223A-1135-EAD8-4937-58550DB93B2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811194" y="3039451"/>
            <a:ext cx="678128" cy="3682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DEFC020-5D28-D354-CC7C-96FB093383C1}"/>
              </a:ext>
            </a:extLst>
          </p:cNvPr>
          <p:cNvSpPr/>
          <p:nvPr/>
        </p:nvSpPr>
        <p:spPr>
          <a:xfrm>
            <a:off x="7403677" y="3434360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feat1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EA05AF6-FF87-0C9F-626F-F7089064A9B7}"/>
              </a:ext>
            </a:extLst>
          </p:cNvPr>
          <p:cNvSpPr/>
          <p:nvPr/>
        </p:nvSpPr>
        <p:spPr>
          <a:xfrm>
            <a:off x="8849546" y="3434360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feat2</a:t>
            </a:r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50A5D3F-D3A1-D13F-878D-FEEFD6BCDE3E}"/>
              </a:ext>
            </a:extLst>
          </p:cNvPr>
          <p:cNvCxnSpPr>
            <a:cxnSpLocks/>
          </p:cNvCxnSpPr>
          <p:nvPr/>
        </p:nvCxnSpPr>
        <p:spPr>
          <a:xfrm>
            <a:off x="8133065" y="3880820"/>
            <a:ext cx="0" cy="374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CE47DFE-693B-049D-C1A5-8A20874F4163}"/>
              </a:ext>
            </a:extLst>
          </p:cNvPr>
          <p:cNvCxnSpPr>
            <a:cxnSpLocks/>
          </p:cNvCxnSpPr>
          <p:nvPr/>
        </p:nvCxnSpPr>
        <p:spPr>
          <a:xfrm>
            <a:off x="9528132" y="3880820"/>
            <a:ext cx="0" cy="374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D990675-101A-7D1C-D6C1-228B879CDB43}"/>
              </a:ext>
            </a:extLst>
          </p:cNvPr>
          <p:cNvSpPr txBox="1"/>
          <p:nvPr/>
        </p:nvSpPr>
        <p:spPr>
          <a:xfrm>
            <a:off x="7455444" y="3918428"/>
            <a:ext cx="85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conv×1</a:t>
            </a:r>
            <a:endParaRPr lang="zh-CN" altLang="en-US" sz="12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7B1A8F1-A53D-0566-1FBF-AE96EA965386}"/>
              </a:ext>
            </a:extLst>
          </p:cNvPr>
          <p:cNvSpPr txBox="1"/>
          <p:nvPr/>
        </p:nvSpPr>
        <p:spPr>
          <a:xfrm>
            <a:off x="8888412" y="3899239"/>
            <a:ext cx="85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conv×1</a:t>
            </a:r>
            <a:endParaRPr lang="zh-CN" altLang="en-US" sz="12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5EC41A3-588D-64A4-82BC-7AEBC6385038}"/>
              </a:ext>
            </a:extLst>
          </p:cNvPr>
          <p:cNvSpPr/>
          <p:nvPr/>
        </p:nvSpPr>
        <p:spPr>
          <a:xfrm>
            <a:off x="7394579" y="4283544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feat1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C8757EC-8CCE-B889-CBB8-9E55B5C1C9E1}"/>
              </a:ext>
            </a:extLst>
          </p:cNvPr>
          <p:cNvSpPr/>
          <p:nvPr/>
        </p:nvSpPr>
        <p:spPr>
          <a:xfrm>
            <a:off x="8849546" y="4284448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feat2</a:t>
            </a:r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722900B-036F-CD57-A297-AFB2D1DB36A9}"/>
              </a:ext>
            </a:extLst>
          </p:cNvPr>
          <p:cNvCxnSpPr>
            <a:cxnSpLocks/>
          </p:cNvCxnSpPr>
          <p:nvPr/>
        </p:nvCxnSpPr>
        <p:spPr>
          <a:xfrm>
            <a:off x="8133065" y="4730004"/>
            <a:ext cx="0" cy="374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4FA6722-F91E-24DB-FF29-1039C95F5D6A}"/>
              </a:ext>
            </a:extLst>
          </p:cNvPr>
          <p:cNvCxnSpPr>
            <a:cxnSpLocks/>
          </p:cNvCxnSpPr>
          <p:nvPr/>
        </p:nvCxnSpPr>
        <p:spPr>
          <a:xfrm>
            <a:off x="9529106" y="4730004"/>
            <a:ext cx="0" cy="374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1368A59-8927-2349-9264-41ACA88EB189}"/>
              </a:ext>
            </a:extLst>
          </p:cNvPr>
          <p:cNvSpPr txBox="1"/>
          <p:nvPr/>
        </p:nvSpPr>
        <p:spPr>
          <a:xfrm>
            <a:off x="7462834" y="4757768"/>
            <a:ext cx="85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sigmoid</a:t>
            </a:r>
            <a:endParaRPr lang="zh-CN" altLang="en-US" sz="12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4033B7-44DF-EC91-DF5A-E796F3261296}"/>
              </a:ext>
            </a:extLst>
          </p:cNvPr>
          <p:cNvSpPr txBox="1"/>
          <p:nvPr/>
        </p:nvSpPr>
        <p:spPr>
          <a:xfrm>
            <a:off x="8888412" y="4779436"/>
            <a:ext cx="85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sigmoid</a:t>
            </a:r>
            <a:endParaRPr lang="zh-CN" altLang="en-US" sz="12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78679E8-7DD0-4E65-76E6-D4D89F318279}"/>
              </a:ext>
            </a:extLst>
          </p:cNvPr>
          <p:cNvSpPr/>
          <p:nvPr/>
        </p:nvSpPr>
        <p:spPr>
          <a:xfrm>
            <a:off x="7403677" y="5132728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feat1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ADDD7C8-640D-8452-3CB5-D6BE04CAA9BF}"/>
              </a:ext>
            </a:extLst>
          </p:cNvPr>
          <p:cNvSpPr/>
          <p:nvPr/>
        </p:nvSpPr>
        <p:spPr>
          <a:xfrm>
            <a:off x="8849546" y="5124913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feat2</a:t>
            </a:r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ECB2AFA-9B48-3867-0607-DCA664024CC0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010518" y="3657590"/>
            <a:ext cx="393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62BDC1B-B9A0-43E4-05D6-185554DE8E10}"/>
              </a:ext>
            </a:extLst>
          </p:cNvPr>
          <p:cNvCxnSpPr>
            <a:cxnSpLocks/>
          </p:cNvCxnSpPr>
          <p:nvPr/>
        </p:nvCxnSpPr>
        <p:spPr>
          <a:xfrm flipV="1">
            <a:off x="7010518" y="3657590"/>
            <a:ext cx="0" cy="16983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6DBDB7-BABB-85F2-99B7-83A933213261}"/>
              </a:ext>
            </a:extLst>
          </p:cNvPr>
          <p:cNvCxnSpPr>
            <a:cxnSpLocks/>
          </p:cNvCxnSpPr>
          <p:nvPr/>
        </p:nvCxnSpPr>
        <p:spPr>
          <a:xfrm>
            <a:off x="7010518" y="5355958"/>
            <a:ext cx="14728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CEC3A8E-36B9-C4D6-C317-A0A07F72C0B5}"/>
                  </a:ext>
                </a:extLst>
              </p:cNvPr>
              <p:cNvSpPr txBox="1"/>
              <p:nvPr/>
            </p:nvSpPr>
            <p:spPr>
              <a:xfrm>
                <a:off x="7134171" y="5209643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CEC3A8E-36B9-C4D6-C317-A0A07F72C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71" y="5209643"/>
                <a:ext cx="291747" cy="276999"/>
              </a:xfrm>
              <a:prstGeom prst="rect">
                <a:avLst/>
              </a:prstGeom>
              <a:blipFill>
                <a:blip r:embed="rId5"/>
                <a:stretch>
                  <a:fillRect l="-22917" r="-2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BB49DC1-B6AD-EC74-51F8-15F139C57022}"/>
              </a:ext>
            </a:extLst>
          </p:cNvPr>
          <p:cNvCxnSpPr>
            <a:cxnSpLocks/>
          </p:cNvCxnSpPr>
          <p:nvPr/>
        </p:nvCxnSpPr>
        <p:spPr>
          <a:xfrm flipH="1">
            <a:off x="10205803" y="3618134"/>
            <a:ext cx="393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4CEB63A-1B8A-F840-371C-6C1FD84A9D42}"/>
              </a:ext>
            </a:extLst>
          </p:cNvPr>
          <p:cNvCxnSpPr>
            <a:cxnSpLocks/>
          </p:cNvCxnSpPr>
          <p:nvPr/>
        </p:nvCxnSpPr>
        <p:spPr>
          <a:xfrm flipV="1">
            <a:off x="10598962" y="3618134"/>
            <a:ext cx="0" cy="1737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7979BAF-1EEA-708D-9C80-72921454AE2E}"/>
              </a:ext>
            </a:extLst>
          </p:cNvPr>
          <p:cNvCxnSpPr>
            <a:cxnSpLocks/>
          </p:cNvCxnSpPr>
          <p:nvPr/>
        </p:nvCxnSpPr>
        <p:spPr>
          <a:xfrm flipH="1">
            <a:off x="10447189" y="5348142"/>
            <a:ext cx="1517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072E821-F494-89B4-629A-067A09CFF6B3}"/>
                  </a:ext>
                </a:extLst>
              </p:cNvPr>
              <p:cNvSpPr txBox="1"/>
              <p:nvPr/>
            </p:nvSpPr>
            <p:spPr>
              <a:xfrm>
                <a:off x="10186522" y="5178002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072E821-F494-89B4-629A-067A09CFF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522" y="5178002"/>
                <a:ext cx="291747" cy="276999"/>
              </a:xfrm>
              <a:prstGeom prst="rect">
                <a:avLst/>
              </a:prstGeom>
              <a:blipFill>
                <a:blip r:embed="rId6"/>
                <a:stretch>
                  <a:fillRect l="-22917" r="-2500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5E0ECF6-2C90-F094-5766-98AEABCA5EF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81806" y="5579188"/>
            <a:ext cx="581971" cy="352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1CA563E-73D8-59A9-BCF2-49FF52554932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941037" y="5571373"/>
            <a:ext cx="586638" cy="3600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EAE83A3E-3C3D-B6B0-87CF-4BE4BA20BA5D}"/>
                  </a:ext>
                </a:extLst>
              </p:cNvPr>
              <p:cNvSpPr txBox="1"/>
              <p:nvPr/>
            </p:nvSpPr>
            <p:spPr>
              <a:xfrm>
                <a:off x="8667109" y="5748649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EAE83A3E-3C3D-B6B0-87CF-4BE4BA20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109" y="5748649"/>
                <a:ext cx="293349" cy="276999"/>
              </a:xfrm>
              <a:prstGeom prst="rect">
                <a:avLst/>
              </a:prstGeom>
              <a:blipFill>
                <a:blip r:embed="rId7"/>
                <a:stretch>
                  <a:fillRect l="-25000" r="-22917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矩形 92">
            <a:extLst>
              <a:ext uri="{FF2B5EF4-FFF2-40B4-BE49-F238E27FC236}">
                <a16:creationId xmlns:a16="http://schemas.microsoft.com/office/drawing/2014/main" id="{F56B90F6-9517-B11C-0D14-1E21D6E22D25}"/>
              </a:ext>
            </a:extLst>
          </p:cNvPr>
          <p:cNvSpPr/>
          <p:nvPr/>
        </p:nvSpPr>
        <p:spPr>
          <a:xfrm>
            <a:off x="8133065" y="6052508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out_frame</a:t>
            </a:r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BBBC56B-E56C-9D6D-B497-1F592CAB9EC4}"/>
              </a:ext>
            </a:extLst>
          </p:cNvPr>
          <p:cNvSpPr txBox="1"/>
          <p:nvPr/>
        </p:nvSpPr>
        <p:spPr>
          <a:xfrm>
            <a:off x="4466402" y="3802256"/>
            <a:ext cx="85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warp</a:t>
            </a:r>
            <a:endParaRPr lang="zh-CN" altLang="en-US" sz="12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D89B10-BF4E-AB63-AD33-7C8C134DAD53}"/>
              </a:ext>
            </a:extLst>
          </p:cNvPr>
          <p:cNvCxnSpPr>
            <a:cxnSpLocks/>
          </p:cNvCxnSpPr>
          <p:nvPr/>
        </p:nvCxnSpPr>
        <p:spPr>
          <a:xfrm>
            <a:off x="3998812" y="4680519"/>
            <a:ext cx="0" cy="374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D0676CF-BA1D-AB86-E9CF-3F1A68B4D3E9}"/>
              </a:ext>
            </a:extLst>
          </p:cNvPr>
          <p:cNvSpPr/>
          <p:nvPr/>
        </p:nvSpPr>
        <p:spPr>
          <a:xfrm>
            <a:off x="3332442" y="5070364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fusion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E2B8CA6-F4A3-6949-5519-73ADD10AE5E9}"/>
              </a:ext>
            </a:extLst>
          </p:cNvPr>
          <p:cNvSpPr txBox="1"/>
          <p:nvPr/>
        </p:nvSpPr>
        <p:spPr>
          <a:xfrm>
            <a:off x="3961899" y="4637166"/>
            <a:ext cx="858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conv×1</a:t>
            </a:r>
          </a:p>
          <a:p>
            <a:r>
              <a:rPr lang="en-US" altLang="zh-CN" sz="1200"/>
              <a:t>(128-&gt;64)</a:t>
            </a:r>
            <a:endParaRPr lang="zh-CN" altLang="en-US" sz="120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894354E-6C1A-0324-C771-111F25171381}"/>
              </a:ext>
            </a:extLst>
          </p:cNvPr>
          <p:cNvCxnSpPr>
            <a:cxnSpLocks/>
          </p:cNvCxnSpPr>
          <p:nvPr/>
        </p:nvCxnSpPr>
        <p:spPr>
          <a:xfrm>
            <a:off x="8812178" y="6490571"/>
            <a:ext cx="0" cy="19733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2132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8D82A8-0E2F-A077-438B-B88900CC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747" y="1495203"/>
            <a:ext cx="2720578" cy="40970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7155CC-F1C1-4500-868E-DE3D571F4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451" y="1816373"/>
            <a:ext cx="4103326" cy="26913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635E82-DC1A-77F3-6161-08EFB6E4EB94}"/>
              </a:ext>
            </a:extLst>
          </p:cNvPr>
          <p:cNvSpPr txBox="1"/>
          <p:nvPr/>
        </p:nvSpPr>
        <p:spPr>
          <a:xfrm>
            <a:off x="4507143" y="5731877"/>
            <a:ext cx="447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空间：</a:t>
            </a:r>
            <a:r>
              <a:rPr lang="en-US" altLang="zh-CN"/>
              <a:t>kernel prediction &amp; dynamic conv</a:t>
            </a:r>
          </a:p>
          <a:p>
            <a:r>
              <a:rPr lang="zh-CN" altLang="en-US"/>
              <a:t>时间：</a:t>
            </a:r>
            <a:r>
              <a:rPr lang="en-US" altLang="zh-CN"/>
              <a:t>conv3d</a:t>
            </a:r>
          </a:p>
          <a:p>
            <a:r>
              <a:rPr lang="zh-CN" altLang="en-US"/>
              <a:t>无矩阵乘法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6E561F-E8DB-2D14-66A7-B8C0BAB81A68}"/>
              </a:ext>
            </a:extLst>
          </p:cNvPr>
          <p:cNvSpPr/>
          <p:nvPr/>
        </p:nvSpPr>
        <p:spPr>
          <a:xfrm>
            <a:off x="1666580" y="1788730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frame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38EAEA2-6037-5D29-7477-F004CD01AB2F}"/>
              </a:ext>
            </a:extLst>
          </p:cNvPr>
          <p:cNvCxnSpPr>
            <a:cxnSpLocks/>
          </p:cNvCxnSpPr>
          <p:nvPr/>
        </p:nvCxnSpPr>
        <p:spPr>
          <a:xfrm>
            <a:off x="1666580" y="2514061"/>
            <a:ext cx="0" cy="3333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0388D3-FE79-D766-F707-B2A581686D97}"/>
              </a:ext>
            </a:extLst>
          </p:cNvPr>
          <p:cNvCxnSpPr>
            <a:cxnSpLocks/>
          </p:cNvCxnSpPr>
          <p:nvPr/>
        </p:nvCxnSpPr>
        <p:spPr>
          <a:xfrm>
            <a:off x="2320163" y="2235190"/>
            <a:ext cx="0" cy="284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C4737C-3B18-6E6C-D699-7340819B1275}"/>
              </a:ext>
            </a:extLst>
          </p:cNvPr>
          <p:cNvCxnSpPr>
            <a:cxnSpLocks/>
          </p:cNvCxnSpPr>
          <p:nvPr/>
        </p:nvCxnSpPr>
        <p:spPr>
          <a:xfrm>
            <a:off x="1666580" y="2514061"/>
            <a:ext cx="653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D9A856-443A-05CC-2261-7FA695241EFA}"/>
              </a:ext>
            </a:extLst>
          </p:cNvPr>
          <p:cNvCxnSpPr>
            <a:cxnSpLocks/>
          </p:cNvCxnSpPr>
          <p:nvPr/>
        </p:nvCxnSpPr>
        <p:spPr>
          <a:xfrm>
            <a:off x="2320163" y="2514061"/>
            <a:ext cx="653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436C5E-190B-369C-3EFB-460744B0CD7B}"/>
              </a:ext>
            </a:extLst>
          </p:cNvPr>
          <p:cNvCxnSpPr>
            <a:cxnSpLocks/>
          </p:cNvCxnSpPr>
          <p:nvPr/>
        </p:nvCxnSpPr>
        <p:spPr>
          <a:xfrm>
            <a:off x="2320163" y="2514061"/>
            <a:ext cx="0" cy="3333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29B828-EE41-8C08-95CE-160140152373}"/>
              </a:ext>
            </a:extLst>
          </p:cNvPr>
          <p:cNvCxnSpPr>
            <a:cxnSpLocks/>
          </p:cNvCxnSpPr>
          <p:nvPr/>
        </p:nvCxnSpPr>
        <p:spPr>
          <a:xfrm>
            <a:off x="2969653" y="2514061"/>
            <a:ext cx="0" cy="3333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F15A0-35BD-6A2F-842E-9C426BB3FDFC}"/>
              </a:ext>
            </a:extLst>
          </p:cNvPr>
          <p:cNvSpPr txBox="1"/>
          <p:nvPr/>
        </p:nvSpPr>
        <p:spPr>
          <a:xfrm>
            <a:off x="1491680" y="2836209"/>
            <a:ext cx="3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3A07D1-3021-F73A-CB2B-03F32C48DE48}"/>
              </a:ext>
            </a:extLst>
          </p:cNvPr>
          <p:cNvSpPr txBox="1"/>
          <p:nvPr/>
        </p:nvSpPr>
        <p:spPr>
          <a:xfrm>
            <a:off x="2141169" y="2836209"/>
            <a:ext cx="3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D28B97-BED6-7977-6EA9-15D871147ECF}"/>
              </a:ext>
            </a:extLst>
          </p:cNvPr>
          <p:cNvSpPr txBox="1"/>
          <p:nvPr/>
        </p:nvSpPr>
        <p:spPr>
          <a:xfrm>
            <a:off x="2779408" y="2836209"/>
            <a:ext cx="3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</a:t>
            </a:r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D39EEBF-CBC8-06BB-C480-B3C6B300661B}"/>
              </a:ext>
            </a:extLst>
          </p:cNvPr>
          <p:cNvCxnSpPr>
            <a:cxnSpLocks/>
          </p:cNvCxnSpPr>
          <p:nvPr/>
        </p:nvCxnSpPr>
        <p:spPr>
          <a:xfrm>
            <a:off x="2320163" y="3205541"/>
            <a:ext cx="0" cy="284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0D8EB89-76C0-551F-816A-7709C3EB0AC7}"/>
              </a:ext>
            </a:extLst>
          </p:cNvPr>
          <p:cNvCxnSpPr>
            <a:cxnSpLocks/>
          </p:cNvCxnSpPr>
          <p:nvPr/>
        </p:nvCxnSpPr>
        <p:spPr>
          <a:xfrm>
            <a:off x="2320163" y="3489750"/>
            <a:ext cx="5707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0AF7FFC-4C7F-6677-E4D7-AEC39C3AC356}"/>
                  </a:ext>
                </a:extLst>
              </p:cNvPr>
              <p:cNvSpPr txBox="1"/>
              <p:nvPr/>
            </p:nvSpPr>
            <p:spPr>
              <a:xfrm>
                <a:off x="2839808" y="3339417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©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0AF7FFC-4C7F-6677-E4D7-AEC39C3A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808" y="3339417"/>
                <a:ext cx="259686" cy="276999"/>
              </a:xfrm>
              <a:prstGeom prst="rect">
                <a:avLst/>
              </a:prstGeom>
              <a:blipFill>
                <a:blip r:embed="rId4"/>
                <a:stretch>
                  <a:fillRect l="-23810" r="-2142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5EFC6DF-8B75-0596-A382-AB6F27FCABB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969651" y="3205541"/>
            <a:ext cx="1" cy="197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8318BD-FB2E-D255-F7A4-7428D11A5F62}"/>
              </a:ext>
            </a:extLst>
          </p:cNvPr>
          <p:cNvCxnSpPr>
            <a:cxnSpLocks/>
          </p:cNvCxnSpPr>
          <p:nvPr/>
        </p:nvCxnSpPr>
        <p:spPr>
          <a:xfrm>
            <a:off x="2969651" y="3562450"/>
            <a:ext cx="0" cy="3333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E0C3ACD-9DB6-421D-E43A-CF862C661DAE}"/>
              </a:ext>
            </a:extLst>
          </p:cNvPr>
          <p:cNvSpPr txBox="1"/>
          <p:nvPr/>
        </p:nvSpPr>
        <p:spPr>
          <a:xfrm>
            <a:off x="2968015" y="3477916"/>
            <a:ext cx="59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kpn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D5E790-804A-A06A-6043-748C65022F17}"/>
              </a:ext>
            </a:extLst>
          </p:cNvPr>
          <p:cNvSpPr/>
          <p:nvPr/>
        </p:nvSpPr>
        <p:spPr>
          <a:xfrm>
            <a:off x="2289886" y="3913529"/>
            <a:ext cx="1356257" cy="446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kernel</a:t>
            </a:r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3875130-A88B-E170-03FF-F48DB1D7603D}"/>
              </a:ext>
            </a:extLst>
          </p:cNvPr>
          <p:cNvCxnSpPr>
            <a:cxnSpLocks/>
          </p:cNvCxnSpPr>
          <p:nvPr/>
        </p:nvCxnSpPr>
        <p:spPr>
          <a:xfrm>
            <a:off x="1666580" y="3162071"/>
            <a:ext cx="0" cy="97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1C9E1DE-054F-D4E9-C9B1-1A2FDD4A039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666580" y="4136759"/>
            <a:ext cx="6233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589B24D-AF62-3BF6-2863-42794AFD6B38}"/>
              </a:ext>
            </a:extLst>
          </p:cNvPr>
          <p:cNvSpPr txBox="1"/>
          <p:nvPr/>
        </p:nvSpPr>
        <p:spPr>
          <a:xfrm>
            <a:off x="1636585" y="3758540"/>
            <a:ext cx="6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conv</a:t>
            </a:r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50F1C5A-9EBF-AB4D-EF78-D5059B7C5180}"/>
              </a:ext>
            </a:extLst>
          </p:cNvPr>
          <p:cNvCxnSpPr>
            <a:cxnSpLocks/>
          </p:cNvCxnSpPr>
          <p:nvPr/>
        </p:nvCxnSpPr>
        <p:spPr>
          <a:xfrm>
            <a:off x="2968014" y="4359989"/>
            <a:ext cx="0" cy="3333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12E7482-1508-5DDD-6552-E39F69A2BA63}"/>
              </a:ext>
            </a:extLst>
          </p:cNvPr>
          <p:cNvSpPr txBox="1"/>
          <p:nvPr/>
        </p:nvSpPr>
        <p:spPr>
          <a:xfrm>
            <a:off x="1065224" y="5731877"/>
            <a:ext cx="280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卷积</a:t>
            </a:r>
            <a:r>
              <a:rPr lang="en-US" altLang="zh-CN"/>
              <a:t>-&gt;</a:t>
            </a:r>
            <a:r>
              <a:rPr lang="zh-CN" altLang="en-US"/>
              <a:t>动态卷积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多了</a:t>
            </a:r>
            <a:r>
              <a:rPr lang="en-US" altLang="zh-CN"/>
              <a:t>out</a:t>
            </a:r>
            <a:r>
              <a:rPr lang="zh-CN" altLang="en-US"/>
              <a:t>和</a:t>
            </a:r>
            <a:r>
              <a:rPr lang="en-US" altLang="zh-CN"/>
              <a:t>k</a:t>
            </a:r>
            <a:r>
              <a:rPr lang="zh-CN" altLang="en-US"/>
              <a:t>的融合过程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时序上的</a:t>
            </a:r>
            <a:r>
              <a:rPr lang="en-US" altLang="zh-CN"/>
              <a:t>conv3d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82C55F6-261C-CFAE-5A10-8E2727AE0309}"/>
              </a:ext>
            </a:extLst>
          </p:cNvPr>
          <p:cNvSpPr txBox="1"/>
          <p:nvPr/>
        </p:nvSpPr>
        <p:spPr>
          <a:xfrm>
            <a:off x="2681189" y="4675815"/>
            <a:ext cx="6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out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5E24E07-F531-A567-4757-496D19F5C08D}"/>
              </a:ext>
            </a:extLst>
          </p:cNvPr>
          <p:cNvSpPr txBox="1"/>
          <p:nvPr/>
        </p:nvSpPr>
        <p:spPr>
          <a:xfrm>
            <a:off x="1725602" y="854919"/>
            <a:ext cx="13131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简化模型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DF09E-3F24-0D2E-C654-A88342CBC1A5}"/>
              </a:ext>
            </a:extLst>
          </p:cNvPr>
          <p:cNvSpPr txBox="1"/>
          <p:nvPr/>
        </p:nvSpPr>
        <p:spPr>
          <a:xfrm>
            <a:off x="5534165" y="853178"/>
            <a:ext cx="13131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CoT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A9264E6-47D6-34A4-1283-194050749E61}"/>
              </a:ext>
            </a:extLst>
          </p:cNvPr>
          <p:cNvSpPr txBox="1"/>
          <p:nvPr/>
        </p:nvSpPr>
        <p:spPr>
          <a:xfrm>
            <a:off x="9342728" y="853178"/>
            <a:ext cx="13131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动态卷积</a:t>
            </a:r>
          </a:p>
        </p:txBody>
      </p:sp>
    </p:spTree>
    <p:extLst>
      <p:ext uri="{BB962C8B-B14F-4D97-AF65-F5344CB8AC3E}">
        <p14:creationId xmlns:p14="http://schemas.microsoft.com/office/powerpoint/2010/main" val="19442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711</Words>
  <Application>Microsoft Office PowerPoint</Application>
  <PresentationFormat>宽屏</PresentationFormat>
  <Paragraphs>286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(正文)</vt:lpstr>
      <vt:lpstr>等线</vt:lpstr>
      <vt:lpstr>微软雅黑</vt:lpstr>
      <vt:lpstr>微软雅黑 (正文)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博鸣 许</cp:lastModifiedBy>
  <cp:revision>97</cp:revision>
  <dcterms:created xsi:type="dcterms:W3CDTF">2017-06-22T13:04:11Z</dcterms:created>
  <dcterms:modified xsi:type="dcterms:W3CDTF">2022-05-25T14:12:22Z</dcterms:modified>
</cp:coreProperties>
</file>