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411" r:id="rId3"/>
    <p:sldId id="410" r:id="rId4"/>
    <p:sldId id="40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5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</a:fld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</a:fld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Microsoft YaHei" panose="020B0503020204020204" pitchFamily="34" charset="-122"/>
        <a:ea typeface="Microsoft YaHe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" panose="020B0503020204020204" pitchFamily="34" charset="-122"/>
        <a:ea typeface="Microsoft YaHe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" panose="020B0503020204020204" pitchFamily="34" charset="-122"/>
        <a:ea typeface="Microsoft YaHe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" panose="020B0503020204020204" pitchFamily="34" charset="-122"/>
        <a:ea typeface="Microsoft YaHe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" panose="020B0503020204020204" pitchFamily="34" charset="-122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800">
                <a:latin typeface="+mj-lt"/>
                <a:cs typeface="+mj-lt"/>
              </a:rPr>
              <a:t>LSTM Parameters </a:t>
            </a:r>
            <a:endParaRPr lang="en-US" altLang="zh-CN" sz="2800">
              <a:latin typeface="+mj-lt"/>
              <a:cs typeface="+mj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1200" b="1">
                <a:latin typeface="+mj-lt"/>
                <a:cs typeface="+mj-lt"/>
              </a:rPr>
              <a:t>input_size</a:t>
            </a:r>
            <a:r>
              <a:rPr lang="zh-CN" altLang="en-US" sz="1200">
                <a:latin typeface="+mj-lt"/>
                <a:cs typeface="+mj-lt"/>
              </a:rPr>
              <a:t> – The number of expected features in the input x</a:t>
            </a:r>
            <a:endParaRPr lang="zh-CN" altLang="en-US" sz="1200">
              <a:latin typeface="+mj-lt"/>
              <a:cs typeface="+mj-l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1200" b="1">
                <a:latin typeface="+mj-lt"/>
                <a:cs typeface="+mj-lt"/>
              </a:rPr>
              <a:t>hidden_size</a:t>
            </a:r>
            <a:r>
              <a:rPr lang="zh-CN" altLang="en-US" sz="1200">
                <a:latin typeface="+mj-lt"/>
                <a:cs typeface="+mj-lt"/>
              </a:rPr>
              <a:t> – The number of features in the hidden state h</a:t>
            </a:r>
            <a:endParaRPr lang="zh-CN" altLang="en-US" sz="1200">
              <a:latin typeface="+mj-lt"/>
              <a:cs typeface="+mj-l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1200" b="1">
                <a:latin typeface="+mj-lt"/>
                <a:cs typeface="+mj-lt"/>
              </a:rPr>
              <a:t>num_layers</a:t>
            </a:r>
            <a:r>
              <a:rPr lang="zh-CN" altLang="en-US" sz="1200">
                <a:latin typeface="+mj-lt"/>
                <a:cs typeface="+mj-lt"/>
              </a:rPr>
              <a:t> – Number of recurrent layers. E.g., setting num_layers=2 would mean stacking two LSTMs together to form a stacked LSTM, with the second LSTM taking in outputs of the first LSTM and computing the final results. Default: 1</a:t>
            </a:r>
            <a:endParaRPr lang="zh-CN" altLang="en-US" sz="1200">
              <a:latin typeface="+mj-lt"/>
              <a:cs typeface="+mj-l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1200" b="1">
                <a:latin typeface="+mj-lt"/>
                <a:cs typeface="+mj-lt"/>
              </a:rPr>
              <a:t>bias</a:t>
            </a:r>
            <a:r>
              <a:rPr lang="zh-CN" altLang="en-US" sz="1200">
                <a:latin typeface="+mj-lt"/>
                <a:cs typeface="+mj-lt"/>
              </a:rPr>
              <a:t> – If False, then the layer does not use bias weights b_ih and b_hh. Default: True</a:t>
            </a:r>
            <a:endParaRPr lang="zh-CN" altLang="en-US" sz="1200">
              <a:latin typeface="+mj-lt"/>
              <a:cs typeface="+mj-l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1200" b="1">
                <a:latin typeface="+mj-lt"/>
                <a:cs typeface="+mj-lt"/>
              </a:rPr>
              <a:t>batch_first</a:t>
            </a:r>
            <a:r>
              <a:rPr lang="zh-CN" altLang="en-US" sz="1200">
                <a:latin typeface="+mj-lt"/>
                <a:cs typeface="+mj-lt"/>
              </a:rPr>
              <a:t> – If True, then the input and output tensors are provided as (batch, seq, feature). Default: False</a:t>
            </a:r>
            <a:endParaRPr lang="zh-CN" altLang="en-US" sz="1200">
              <a:latin typeface="+mj-lt"/>
              <a:cs typeface="+mj-l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1200" b="1">
                <a:latin typeface="+mj-lt"/>
                <a:cs typeface="+mj-lt"/>
              </a:rPr>
              <a:t>dropout </a:t>
            </a:r>
            <a:r>
              <a:rPr lang="zh-CN" altLang="en-US" sz="1200">
                <a:latin typeface="+mj-lt"/>
                <a:cs typeface="+mj-lt"/>
              </a:rPr>
              <a:t>– If non-zero, introduces a Dropout layer on the outputs of each LSTM layer except the last layer, with dropout probability equal to dropout. Default: 0</a:t>
            </a:r>
            <a:endParaRPr lang="zh-CN" altLang="en-US" sz="1200">
              <a:latin typeface="+mj-lt"/>
              <a:cs typeface="+mj-l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1200" b="1">
                <a:latin typeface="+mj-lt"/>
                <a:cs typeface="+mj-lt"/>
              </a:rPr>
              <a:t>bidirectional</a:t>
            </a:r>
            <a:r>
              <a:rPr lang="zh-CN" altLang="en-US" sz="1200">
                <a:latin typeface="+mj-lt"/>
                <a:cs typeface="+mj-lt"/>
              </a:rPr>
              <a:t> – If True, becomes a bidirectional LSTM. Default: False</a:t>
            </a:r>
            <a:endParaRPr lang="zh-CN" altLang="en-US" sz="1200">
              <a:latin typeface="+mj-lt"/>
              <a:cs typeface="+mj-lt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</a:pPr>
            <a:r>
              <a:rPr lang="en-US" altLang="zh-CN" sz="1200">
                <a:latin typeface="+mj-lt"/>
                <a:cs typeface="+mj-lt"/>
              </a:rPr>
              <a:t>Input of LSTM: </a:t>
            </a:r>
            <a:r>
              <a:rPr lang="en-US" altLang="zh-CN" sz="1200" b="1">
                <a:latin typeface="+mj-lt"/>
                <a:cs typeface="+mj-lt"/>
              </a:rPr>
              <a:t>input, (h_0, c_0)</a:t>
            </a:r>
            <a:endParaRPr lang="en-US" altLang="zh-CN" sz="1200" b="1">
              <a:latin typeface="+mj-lt"/>
              <a:cs typeface="+mj-lt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1200" b="1">
                <a:latin typeface="+mj-lt"/>
                <a:cs typeface="+mj-lt"/>
              </a:rPr>
              <a:t>input of shape (seq_len, batch, input_size)</a:t>
            </a:r>
            <a:r>
              <a:rPr lang="en-US" altLang="zh-CN" sz="1200">
                <a:latin typeface="+mj-lt"/>
                <a:cs typeface="+mj-lt"/>
              </a:rPr>
              <a:t>: tensor containing the features of the input sequence. The input can also be a packed variable length sequence. See torch.nn.utils.rnn.pack_padded_sequence() or torch.nn.utils.rnn.pack_sequence() for details.</a:t>
            </a:r>
            <a:endParaRPr lang="en-US" altLang="zh-CN" sz="1200">
              <a:latin typeface="+mj-lt"/>
              <a:cs typeface="+mj-lt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1200" b="1">
                <a:latin typeface="+mj-lt"/>
                <a:cs typeface="+mj-lt"/>
              </a:rPr>
              <a:t>h_0 of shape (num_layers * num_directions, batch, hidden_size)</a:t>
            </a:r>
            <a:r>
              <a:rPr lang="en-US" altLang="zh-CN" sz="1200">
                <a:latin typeface="+mj-lt"/>
                <a:cs typeface="+mj-lt"/>
              </a:rPr>
              <a:t>: tensor containing the initial hidden state for each element in the batch. If the LSTM is bidirectional, num_directions should be 2, else it should be 1.</a:t>
            </a:r>
            <a:endParaRPr lang="en-US" altLang="zh-CN" sz="1200">
              <a:latin typeface="+mj-lt"/>
              <a:cs typeface="+mj-lt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1200" b="1">
                <a:latin typeface="+mj-lt"/>
                <a:cs typeface="+mj-lt"/>
              </a:rPr>
              <a:t>c_0 of shape (num_layers * num_directions, batch, hidden_size):</a:t>
            </a:r>
            <a:r>
              <a:rPr lang="en-US" altLang="zh-CN" sz="1200">
                <a:latin typeface="+mj-lt"/>
                <a:cs typeface="+mj-lt"/>
              </a:rPr>
              <a:t> tensor containing the initial cell state for each element in the batch.If (h_0, c_0) is not provided, both h_0 and c_0 default to zero.</a:t>
            </a:r>
            <a:endParaRPr lang="en-US" altLang="zh-CN" sz="1200">
              <a:latin typeface="+mj-lt"/>
              <a:cs typeface="+mj-lt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</a:pPr>
            <a:r>
              <a:rPr lang="en-US" altLang="zh-CN" sz="1200">
                <a:latin typeface="+mj-lt"/>
                <a:cs typeface="+mj-lt"/>
              </a:rPr>
              <a:t>Output of LSTM: </a:t>
            </a:r>
            <a:r>
              <a:rPr lang="en-US" altLang="zh-CN" sz="1200" b="1">
                <a:latin typeface="+mj-lt"/>
                <a:cs typeface="+mj-lt"/>
              </a:rPr>
              <a:t>output, (h_n, c_n)</a:t>
            </a:r>
            <a:endParaRPr lang="en-US" altLang="zh-CN" sz="1200" b="1">
              <a:latin typeface="+mj-lt"/>
              <a:cs typeface="+mj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4" name="内容占位符 3" descr="LST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37560" y="963295"/>
            <a:ext cx="5361940" cy="47593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44085" y="3652520"/>
            <a:ext cx="292671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Input, usually we is the result after embedding</a:t>
            </a:r>
            <a:endParaRPr lang="en-US" altLang="zh-CN" sz="1000">
              <a:solidFill>
                <a:schemeClr val="tx1"/>
              </a:solidFill>
            </a:endParaRPr>
          </a:p>
          <a:p>
            <a:r>
              <a:rPr lang="en-US" altLang="zh-CN" sz="1000" b="1">
                <a:solidFill>
                  <a:schemeClr val="tx1"/>
                </a:solidFill>
              </a:rPr>
              <a:t>input_size: the number of features of x (embedding size)</a:t>
            </a:r>
            <a:endParaRPr lang="en-US" altLang="zh-CN" sz="1000" b="1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2770" y="3075940"/>
            <a:ext cx="25006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hidden state input</a:t>
            </a:r>
            <a:endParaRPr lang="en-US" altLang="zh-CN" sz="1000">
              <a:solidFill>
                <a:schemeClr val="tx1"/>
              </a:solidFill>
            </a:endParaRPr>
          </a:p>
          <a:p>
            <a:r>
              <a:rPr lang="en-US" altLang="zh-CN" sz="1000" b="1">
                <a:solidFill>
                  <a:schemeClr val="tx1"/>
                </a:solidFill>
              </a:rPr>
              <a:t>hidden_size: the number of features in hidden state, defined by the user, (256, 512) is commonly used</a:t>
            </a:r>
            <a:endParaRPr lang="en-US" altLang="zh-CN" sz="1000" b="1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6" idx="3"/>
            <a:endCxn id="4" idx="1"/>
          </p:cNvCxnSpPr>
          <p:nvPr/>
        </p:nvCxnSpPr>
        <p:spPr>
          <a:xfrm flipV="1">
            <a:off x="3073400" y="3343275"/>
            <a:ext cx="264160" cy="86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/>
        </p:nvSpPr>
        <p:spPr>
          <a:xfrm>
            <a:off x="2744470" y="1391920"/>
            <a:ext cx="803275" cy="880745"/>
          </a:xfrm>
          <a:prstGeom prst="rect">
            <a:avLst/>
          </a:prstGeom>
          <a:ln>
            <a:solidFill>
              <a:schemeClr val="accent3">
                <a:shade val="50000"/>
                <a:alpha val="54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LSTM</a:t>
            </a:r>
            <a:endParaRPr lang="en-US" altLang="zh-CN"/>
          </a:p>
        </p:txBody>
      </p:sp>
      <p:sp>
        <p:nvSpPr>
          <p:cNvPr id="51" name="矩形 50"/>
          <p:cNvSpPr/>
          <p:nvPr/>
        </p:nvSpPr>
        <p:spPr>
          <a:xfrm>
            <a:off x="4149725" y="1391920"/>
            <a:ext cx="803275" cy="880745"/>
          </a:xfrm>
          <a:prstGeom prst="rect">
            <a:avLst/>
          </a:prstGeom>
          <a:ln>
            <a:solidFill>
              <a:schemeClr val="accent3">
                <a:shade val="50000"/>
                <a:alpha val="54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LSTM</a:t>
            </a:r>
            <a:endParaRPr lang="en-US" altLang="zh-CN"/>
          </a:p>
        </p:txBody>
      </p:sp>
      <p:sp>
        <p:nvSpPr>
          <p:cNvPr id="52" name="矩形 51"/>
          <p:cNvSpPr/>
          <p:nvPr/>
        </p:nvSpPr>
        <p:spPr>
          <a:xfrm>
            <a:off x="5566410" y="1391920"/>
            <a:ext cx="803275" cy="880745"/>
          </a:xfrm>
          <a:prstGeom prst="rect">
            <a:avLst/>
          </a:prstGeom>
          <a:ln>
            <a:solidFill>
              <a:schemeClr val="accent3">
                <a:shade val="50000"/>
                <a:alpha val="54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LSTM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774950" y="2581910"/>
            <a:ext cx="803275" cy="8807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LSTM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4180205" y="2581910"/>
            <a:ext cx="803275" cy="8807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LSTM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5596890" y="2581910"/>
            <a:ext cx="803275" cy="8807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LSTM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7131685" y="2581910"/>
            <a:ext cx="803275" cy="8807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LSTM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2744470" y="3881755"/>
            <a:ext cx="862965" cy="3714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Embedding</a:t>
            </a:r>
            <a:endParaRPr lang="en-US" altLang="zh-CN" sz="1000"/>
          </a:p>
        </p:txBody>
      </p:sp>
      <p:sp>
        <p:nvSpPr>
          <p:cNvPr id="12" name="矩形 11"/>
          <p:cNvSpPr/>
          <p:nvPr/>
        </p:nvSpPr>
        <p:spPr>
          <a:xfrm>
            <a:off x="4149725" y="3881755"/>
            <a:ext cx="863600" cy="3714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ym typeface="+mn-ea"/>
              </a:rPr>
              <a:t>Embedding</a:t>
            </a:r>
            <a:endParaRPr lang="en-US" altLang="zh-CN" sz="1000"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66410" y="3881755"/>
            <a:ext cx="863600" cy="3714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ym typeface="+mn-ea"/>
              </a:rPr>
              <a:t>Embedding</a:t>
            </a:r>
            <a:endParaRPr lang="en-US" altLang="zh-CN" sz="1000"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01205" y="3881755"/>
            <a:ext cx="863600" cy="3714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ym typeface="+mn-ea"/>
              </a:rPr>
              <a:t>Embedding</a:t>
            </a:r>
            <a:endParaRPr lang="en-US" altLang="zh-CN" sz="1000">
              <a:sym typeface="+mn-ea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917825" y="4672330"/>
            <a:ext cx="518160" cy="526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x0</a:t>
            </a:r>
            <a:endParaRPr lang="en-US" altLang="zh-CN" sz="1200"/>
          </a:p>
        </p:txBody>
      </p:sp>
      <p:sp>
        <p:nvSpPr>
          <p:cNvPr id="16" name="椭圆 15"/>
          <p:cNvSpPr/>
          <p:nvPr/>
        </p:nvSpPr>
        <p:spPr>
          <a:xfrm>
            <a:off x="4323080" y="4672330"/>
            <a:ext cx="518160" cy="526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x1</a:t>
            </a:r>
            <a:endParaRPr lang="en-US" altLang="zh-CN" sz="1200"/>
          </a:p>
        </p:txBody>
      </p:sp>
      <p:sp>
        <p:nvSpPr>
          <p:cNvPr id="17" name="椭圆 16"/>
          <p:cNvSpPr/>
          <p:nvPr/>
        </p:nvSpPr>
        <p:spPr>
          <a:xfrm>
            <a:off x="5739765" y="4672330"/>
            <a:ext cx="518160" cy="526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x2</a:t>
            </a:r>
            <a:endParaRPr lang="en-US" altLang="zh-CN" sz="1200"/>
          </a:p>
        </p:txBody>
      </p:sp>
      <p:sp>
        <p:nvSpPr>
          <p:cNvPr id="18" name="椭圆 17"/>
          <p:cNvSpPr/>
          <p:nvPr/>
        </p:nvSpPr>
        <p:spPr>
          <a:xfrm>
            <a:off x="7273925" y="4672330"/>
            <a:ext cx="518160" cy="526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x3</a:t>
            </a:r>
            <a:endParaRPr lang="en-US" altLang="zh-CN" sz="1200"/>
          </a:p>
        </p:txBody>
      </p:sp>
      <p:sp>
        <p:nvSpPr>
          <p:cNvPr id="27" name="椭圆 26"/>
          <p:cNvSpPr/>
          <p:nvPr/>
        </p:nvSpPr>
        <p:spPr>
          <a:xfrm>
            <a:off x="2918460" y="556895"/>
            <a:ext cx="518160" cy="526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h</a:t>
            </a:r>
            <a:r>
              <a:rPr lang="en-US" altLang="zh-CN" sz="1200" baseline="-25000"/>
              <a:t>0</a:t>
            </a:r>
            <a:endParaRPr lang="en-US" altLang="zh-CN" sz="1200" baseline="-25000"/>
          </a:p>
        </p:txBody>
      </p:sp>
      <p:sp>
        <p:nvSpPr>
          <p:cNvPr id="28" name="椭圆 27"/>
          <p:cNvSpPr/>
          <p:nvPr/>
        </p:nvSpPr>
        <p:spPr>
          <a:xfrm>
            <a:off x="4323715" y="556895"/>
            <a:ext cx="518160" cy="526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h</a:t>
            </a:r>
            <a:r>
              <a:rPr lang="en-US" altLang="zh-CN" sz="1200" baseline="-25000"/>
              <a:t>1</a:t>
            </a:r>
            <a:endParaRPr lang="en-US" altLang="zh-CN" sz="1200" baseline="-25000"/>
          </a:p>
        </p:txBody>
      </p:sp>
      <p:sp>
        <p:nvSpPr>
          <p:cNvPr id="29" name="椭圆 28"/>
          <p:cNvSpPr/>
          <p:nvPr/>
        </p:nvSpPr>
        <p:spPr>
          <a:xfrm>
            <a:off x="5740400" y="556895"/>
            <a:ext cx="518160" cy="526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h</a:t>
            </a:r>
            <a:r>
              <a:rPr lang="en-US" altLang="zh-CN" sz="1200" baseline="-25000"/>
              <a:t>2</a:t>
            </a:r>
            <a:endParaRPr lang="en-US" altLang="zh-CN" sz="1200" baseline="-25000"/>
          </a:p>
        </p:txBody>
      </p:sp>
      <p:sp>
        <p:nvSpPr>
          <p:cNvPr id="30" name="椭圆 29"/>
          <p:cNvSpPr/>
          <p:nvPr/>
        </p:nvSpPr>
        <p:spPr>
          <a:xfrm>
            <a:off x="7274560" y="556895"/>
            <a:ext cx="518160" cy="526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h</a:t>
            </a:r>
            <a:r>
              <a:rPr lang="en-US" altLang="zh-CN" sz="1200" baseline="-25000"/>
              <a:t>3</a:t>
            </a:r>
            <a:endParaRPr lang="en-US" altLang="zh-CN" sz="1200" baseline="-25000"/>
          </a:p>
        </p:txBody>
      </p:sp>
      <p:cxnSp>
        <p:nvCxnSpPr>
          <p:cNvPr id="31" name="直接箭头连接符 30"/>
          <p:cNvCxnSpPr>
            <a:stCxn id="15" idx="0"/>
            <a:endCxn id="11" idx="2"/>
          </p:cNvCxnSpPr>
          <p:nvPr/>
        </p:nvCxnSpPr>
        <p:spPr>
          <a:xfrm flipH="1" flipV="1">
            <a:off x="3176270" y="4253230"/>
            <a:ext cx="635" cy="4191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1" idx="0"/>
            <a:endCxn id="6" idx="2"/>
          </p:cNvCxnSpPr>
          <p:nvPr/>
        </p:nvCxnSpPr>
        <p:spPr>
          <a:xfrm flipV="1">
            <a:off x="3176270" y="3462655"/>
            <a:ext cx="635" cy="4191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3167380" y="1083310"/>
            <a:ext cx="635" cy="149860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6" idx="0"/>
            <a:endCxn id="12" idx="2"/>
          </p:cNvCxnSpPr>
          <p:nvPr/>
        </p:nvCxnSpPr>
        <p:spPr>
          <a:xfrm flipH="1" flipV="1">
            <a:off x="4581525" y="4253230"/>
            <a:ext cx="635" cy="4191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2" idx="0"/>
            <a:endCxn id="8" idx="2"/>
          </p:cNvCxnSpPr>
          <p:nvPr/>
        </p:nvCxnSpPr>
        <p:spPr>
          <a:xfrm flipV="1">
            <a:off x="4581525" y="3462655"/>
            <a:ext cx="635" cy="4191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4572635" y="1091565"/>
            <a:ext cx="635" cy="149860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7" idx="0"/>
            <a:endCxn id="13" idx="2"/>
          </p:cNvCxnSpPr>
          <p:nvPr/>
        </p:nvCxnSpPr>
        <p:spPr>
          <a:xfrm flipH="1" flipV="1">
            <a:off x="5998210" y="4253230"/>
            <a:ext cx="635" cy="4191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3" idx="0"/>
            <a:endCxn id="9" idx="2"/>
          </p:cNvCxnSpPr>
          <p:nvPr/>
        </p:nvCxnSpPr>
        <p:spPr>
          <a:xfrm flipV="1">
            <a:off x="5998210" y="3462655"/>
            <a:ext cx="635" cy="4191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9" idx="0"/>
            <a:endCxn id="29" idx="4"/>
          </p:cNvCxnSpPr>
          <p:nvPr/>
        </p:nvCxnSpPr>
        <p:spPr>
          <a:xfrm flipV="1">
            <a:off x="5998845" y="1083310"/>
            <a:ext cx="635" cy="149860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8" idx="0"/>
            <a:endCxn id="14" idx="2"/>
          </p:cNvCxnSpPr>
          <p:nvPr/>
        </p:nvCxnSpPr>
        <p:spPr>
          <a:xfrm flipV="1">
            <a:off x="7533005" y="4253230"/>
            <a:ext cx="0" cy="4191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7101205" y="1391920"/>
            <a:ext cx="803275" cy="880745"/>
          </a:xfrm>
          <a:prstGeom prst="rect">
            <a:avLst/>
          </a:prstGeom>
          <a:ln>
            <a:solidFill>
              <a:schemeClr val="accent3">
                <a:shade val="50000"/>
                <a:alpha val="54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LSTM</a:t>
            </a:r>
            <a:endParaRPr lang="en-US" altLang="zh-CN"/>
          </a:p>
        </p:txBody>
      </p:sp>
      <p:cxnSp>
        <p:nvCxnSpPr>
          <p:cNvPr id="54" name="直接箭头连接符 53"/>
          <p:cNvCxnSpPr>
            <a:stCxn id="50" idx="3"/>
            <a:endCxn id="51" idx="1"/>
          </p:cNvCxnSpPr>
          <p:nvPr/>
        </p:nvCxnSpPr>
        <p:spPr>
          <a:xfrm>
            <a:off x="3547745" y="1832610"/>
            <a:ext cx="601980" cy="0"/>
          </a:xfrm>
          <a:prstGeom prst="straightConnector1">
            <a:avLst/>
          </a:prstGeom>
          <a:ln>
            <a:solidFill>
              <a:schemeClr val="tx2">
                <a:alpha val="54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51" idx="3"/>
            <a:endCxn id="52" idx="1"/>
          </p:cNvCxnSpPr>
          <p:nvPr/>
        </p:nvCxnSpPr>
        <p:spPr>
          <a:xfrm>
            <a:off x="4953000" y="1832610"/>
            <a:ext cx="613410" cy="0"/>
          </a:xfrm>
          <a:prstGeom prst="straightConnector1">
            <a:avLst/>
          </a:prstGeom>
          <a:ln>
            <a:solidFill>
              <a:schemeClr val="tx2">
                <a:alpha val="54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52" idx="3"/>
            <a:endCxn id="53" idx="1"/>
          </p:cNvCxnSpPr>
          <p:nvPr/>
        </p:nvCxnSpPr>
        <p:spPr>
          <a:xfrm>
            <a:off x="6369685" y="1832610"/>
            <a:ext cx="731520" cy="0"/>
          </a:xfrm>
          <a:prstGeom prst="straightConnector1">
            <a:avLst/>
          </a:prstGeom>
          <a:ln>
            <a:solidFill>
              <a:schemeClr val="tx2">
                <a:alpha val="54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4" idx="0"/>
            <a:endCxn id="10" idx="2"/>
          </p:cNvCxnSpPr>
          <p:nvPr/>
        </p:nvCxnSpPr>
        <p:spPr>
          <a:xfrm flipV="1">
            <a:off x="7533005" y="3462655"/>
            <a:ext cx="635" cy="4191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0" idx="0"/>
            <a:endCxn id="30" idx="4"/>
          </p:cNvCxnSpPr>
          <p:nvPr/>
        </p:nvCxnSpPr>
        <p:spPr>
          <a:xfrm flipV="1">
            <a:off x="7533640" y="1083310"/>
            <a:ext cx="0" cy="149860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6" idx="3"/>
            <a:endCxn id="8" idx="1"/>
          </p:cNvCxnSpPr>
          <p:nvPr/>
        </p:nvCxnSpPr>
        <p:spPr>
          <a:xfrm>
            <a:off x="3578225" y="3022600"/>
            <a:ext cx="601980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8" idx="3"/>
            <a:endCxn id="9" idx="1"/>
          </p:cNvCxnSpPr>
          <p:nvPr/>
        </p:nvCxnSpPr>
        <p:spPr>
          <a:xfrm>
            <a:off x="4983480" y="3022600"/>
            <a:ext cx="613410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9" idx="3"/>
            <a:endCxn id="10" idx="1"/>
          </p:cNvCxnSpPr>
          <p:nvPr/>
        </p:nvCxnSpPr>
        <p:spPr>
          <a:xfrm>
            <a:off x="6400165" y="3022600"/>
            <a:ext cx="731520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右大括号 45"/>
          <p:cNvSpPr/>
          <p:nvPr/>
        </p:nvSpPr>
        <p:spPr>
          <a:xfrm rot="5400000">
            <a:off x="5062220" y="3241040"/>
            <a:ext cx="630555" cy="48291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4147185" y="5970905"/>
            <a:ext cx="31267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Length of the sequence</a:t>
            </a:r>
            <a:endParaRPr lang="en-US" altLang="zh-CN" sz="1600"/>
          </a:p>
        </p:txBody>
      </p:sp>
      <p:sp>
        <p:nvSpPr>
          <p:cNvPr id="48" name="文本框 47"/>
          <p:cNvSpPr txBox="1"/>
          <p:nvPr/>
        </p:nvSpPr>
        <p:spPr>
          <a:xfrm>
            <a:off x="8112125" y="4672330"/>
            <a:ext cx="39503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X</a:t>
            </a:r>
            <a:r>
              <a:rPr lang="en-US" altLang="zh-CN" sz="1600" baseline="-25000"/>
              <a:t>i</a:t>
            </a:r>
            <a:r>
              <a:rPr lang="en-US" altLang="zh-CN" sz="1600"/>
              <a:t> is a element in one sequence, could be a word or stock price of one day</a:t>
            </a:r>
            <a:endParaRPr lang="en-US" altLang="zh-CN" sz="1600"/>
          </a:p>
        </p:txBody>
      </p:sp>
      <p:sp>
        <p:nvSpPr>
          <p:cNvPr id="57" name="右大括号 56"/>
          <p:cNvSpPr/>
          <p:nvPr/>
        </p:nvSpPr>
        <p:spPr>
          <a:xfrm>
            <a:off x="8273415" y="1391920"/>
            <a:ext cx="370840" cy="20707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8739505" y="2272665"/>
            <a:ext cx="31267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num_layers</a:t>
            </a:r>
            <a:endParaRPr lang="en-US" altLang="zh-CN" sz="1400" b="1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1934</Words>
  <Application>WPS 演示</Application>
  <PresentationFormat>宽屏</PresentationFormat>
  <Paragraphs>67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Arial</vt:lpstr>
      <vt:lpstr>SimSun</vt:lpstr>
      <vt:lpstr>Wingdings</vt:lpstr>
      <vt:lpstr>Microsoft YaHei</vt:lpstr>
      <vt:lpstr>Arial Unicode MS</vt:lpstr>
      <vt:lpstr>Office 主题​​</vt:lpstr>
      <vt:lpstr>PowerPoint 演示文稿</vt:lpstr>
      <vt:lpstr>PowerPoint 演示文稿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Jay</cp:lastModifiedBy>
  <cp:revision>153</cp:revision>
  <dcterms:created xsi:type="dcterms:W3CDTF">2019-06-19T02:08:00Z</dcterms:created>
  <dcterms:modified xsi:type="dcterms:W3CDTF">2020-03-26T09:29:09Z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