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2" r:id="rId2"/>
    <p:sldMasterId id="2147483657" r:id="rId3"/>
  </p:sldMasterIdLst>
  <p:notesMasterIdLst>
    <p:notesMasterId r:id="rId28"/>
  </p:notesMasterIdLst>
  <p:sldIdLst>
    <p:sldId id="256" r:id="rId4"/>
    <p:sldId id="342" r:id="rId5"/>
    <p:sldId id="358" r:id="rId6"/>
    <p:sldId id="371" r:id="rId7"/>
    <p:sldId id="349" r:id="rId8"/>
    <p:sldId id="362" r:id="rId9"/>
    <p:sldId id="384" r:id="rId10"/>
    <p:sldId id="412" r:id="rId11"/>
    <p:sldId id="390" r:id="rId12"/>
    <p:sldId id="413" r:id="rId13"/>
    <p:sldId id="408" r:id="rId14"/>
    <p:sldId id="396" r:id="rId15"/>
    <p:sldId id="409" r:id="rId16"/>
    <p:sldId id="397" r:id="rId17"/>
    <p:sldId id="398" r:id="rId18"/>
    <p:sldId id="399" r:id="rId19"/>
    <p:sldId id="410" r:id="rId20"/>
    <p:sldId id="400" r:id="rId21"/>
    <p:sldId id="401" r:id="rId22"/>
    <p:sldId id="411" r:id="rId23"/>
    <p:sldId id="402" r:id="rId24"/>
    <p:sldId id="414" r:id="rId25"/>
    <p:sldId id="403" r:id="rId26"/>
    <p:sldId id="404" r:id="rId27"/>
  </p:sldIdLst>
  <p:sldSz cx="10080625" cy="75596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MSung Light SC" charset="0"/>
        <a:ea typeface="FZSongTi" pitchFamily="32" charset="0"/>
        <a:cs typeface="FZSongTi" pitchFamily="32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MSung Light SC" charset="0"/>
        <a:ea typeface="FZSongTi" pitchFamily="32" charset="0"/>
        <a:cs typeface="FZSongTi" pitchFamily="32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MSung Light SC" charset="0"/>
        <a:ea typeface="FZSongTi" pitchFamily="32" charset="0"/>
        <a:cs typeface="FZSongTi" pitchFamily="32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MSung Light SC" charset="0"/>
        <a:ea typeface="FZSongTi" pitchFamily="32" charset="0"/>
        <a:cs typeface="FZSongTi" pitchFamily="32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MSung Light SC" charset="0"/>
        <a:ea typeface="FZSongTi" pitchFamily="32" charset="0"/>
        <a:cs typeface="FZSongTi" pitchFamily="32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FZSongTi" pitchFamily="32" charset="0"/>
        <a:cs typeface="FZSongTi" pitchFamily="32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FZSongTi" pitchFamily="32" charset="0"/>
        <a:cs typeface="FZSongTi" pitchFamily="32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FZSongTi" pitchFamily="32" charset="0"/>
        <a:cs typeface="FZSongTi" pitchFamily="32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FZSongTi" pitchFamily="32" charset="0"/>
        <a:cs typeface="FZSongTi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F775"/>
    <a:srgbClr val="FCFEEE"/>
    <a:srgbClr val="663300"/>
    <a:srgbClr val="333300"/>
    <a:srgbClr val="3A0411"/>
    <a:srgbClr val="003629"/>
    <a:srgbClr val="6AE26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1" autoAdjust="0"/>
  </p:normalViewPr>
  <p:slideViewPr>
    <p:cSldViewPr>
      <p:cViewPr varScale="1">
        <p:scale>
          <a:sx n="69" d="100"/>
          <a:sy n="69" d="100"/>
        </p:scale>
        <p:origin x="999" y="12"/>
      </p:cViewPr>
      <p:guideLst>
        <p:guide orient="horz" pos="2236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A8A79BB4-0D17-497D-9606-27BEC923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112000"/>
              </a:lnSpc>
              <a:buSzPct val="100000"/>
              <a:buFont typeface="Times New Roman" panose="02020603050405020304" pitchFamily="18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ADF90A9-3B48-45C1-A8F4-D60675BD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112000"/>
              </a:lnSpc>
              <a:buSzPct val="100000"/>
              <a:buFont typeface="Times New Roman" panose="02020603050405020304" pitchFamily="18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5B1A03B-3DB4-4137-81A8-C346B809AE8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5F730ACF-9E37-4EF8-BFC3-AF6F0AE8F3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BC57C0C3-2E6C-454A-ADFB-782C17310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112000"/>
              </a:lnSpc>
              <a:buSzPct val="100000"/>
              <a:buFont typeface="Times New Roman" panose="02020603050405020304" pitchFamily="18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67C6CC0-AF4C-4748-AADF-9A30E3C2FF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69988" y="5086350"/>
            <a:ext cx="5226050" cy="4106863"/>
          </a:xfrm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3030000E-A147-4129-81F0-FBFBB4103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5059" name="文本占位符 2">
            <a:extLst>
              <a:ext uri="{FF2B5EF4-FFF2-40B4-BE49-F238E27FC236}">
                <a16:creationId xmlns:a16="http://schemas.microsoft.com/office/drawing/2014/main" id="{97C589D7-7AC9-45BC-BB3D-4DFC8A1E0B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4661649F-2143-4548-BCD6-27DBD6D47D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7107" name="文本占位符 2">
            <a:extLst>
              <a:ext uri="{FF2B5EF4-FFF2-40B4-BE49-F238E27FC236}">
                <a16:creationId xmlns:a16="http://schemas.microsoft.com/office/drawing/2014/main" id="{5E49CB82-00FB-4EE9-A322-9D6F89FA1E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48A26E52-61CE-4E14-AE85-E30B47B2055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9155" name="文本占位符 2">
            <a:extLst>
              <a:ext uri="{FF2B5EF4-FFF2-40B4-BE49-F238E27FC236}">
                <a16:creationId xmlns:a16="http://schemas.microsoft.com/office/drawing/2014/main" id="{CEC41E17-B2B6-4500-8D22-7C92E6F45B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BFDFE9DB-5898-415B-97F5-86110DA7769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2CA28C8E-9BC3-4AAF-A42B-75D2704E21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96AB6883-9B95-44F7-916B-C38CF3BDE27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D39658F4-A821-4399-8757-14DFA4CC23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1828E5F7-1801-472A-B2B9-A4549ABE0B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2771" name="文本占位符 2">
            <a:extLst>
              <a:ext uri="{FF2B5EF4-FFF2-40B4-BE49-F238E27FC236}">
                <a16:creationId xmlns:a16="http://schemas.microsoft.com/office/drawing/2014/main" id="{D5FD5B95-4AF3-41E9-B389-31EFBFEC73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31106ADC-E674-41AB-B88A-41515F1D709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4819" name="文本占位符 2">
            <a:extLst>
              <a:ext uri="{FF2B5EF4-FFF2-40B4-BE49-F238E27FC236}">
                <a16:creationId xmlns:a16="http://schemas.microsoft.com/office/drawing/2014/main" id="{F347A029-7244-41E7-8EAA-9CEB39320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2F5C6197-519A-459D-97EE-FBAA1BA94A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文本占位符 2">
            <a:extLst>
              <a:ext uri="{FF2B5EF4-FFF2-40B4-BE49-F238E27FC236}">
                <a16:creationId xmlns:a16="http://schemas.microsoft.com/office/drawing/2014/main" id="{9075C35D-F821-4748-BC76-DB423C7411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15318CE7-1214-442D-A7BD-0B6478BD939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5" name="文本占位符 2">
            <a:extLst>
              <a:ext uri="{FF2B5EF4-FFF2-40B4-BE49-F238E27FC236}">
                <a16:creationId xmlns:a16="http://schemas.microsoft.com/office/drawing/2014/main" id="{A48527E1-0CB2-47AB-9FFE-EF19B22CCF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DD8E608A-97CB-4070-A6DF-1448C2B0839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63" name="文本占位符 2">
            <a:extLst>
              <a:ext uri="{FF2B5EF4-FFF2-40B4-BE49-F238E27FC236}">
                <a16:creationId xmlns:a16="http://schemas.microsoft.com/office/drawing/2014/main" id="{6700C2CA-CF55-4EB6-8893-C45E4B1C0A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73B98CFA-DC98-42B2-AA14-6A1ABCBF24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3011" name="文本占位符 2">
            <a:extLst>
              <a:ext uri="{FF2B5EF4-FFF2-40B4-BE49-F238E27FC236}">
                <a16:creationId xmlns:a16="http://schemas.microsoft.com/office/drawing/2014/main" id="{FB7D59B0-3C1D-451B-8496-66BCD8C695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404" y="0"/>
            <a:ext cx="8602662" cy="77944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015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34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404" y="0"/>
            <a:ext cx="8602662" cy="77944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92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96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404" y="0"/>
            <a:ext cx="8602662" cy="77944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116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733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A43E558-D3AA-4AD0-9631-D57DB97930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4000" y="136525"/>
            <a:ext cx="9501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单击鼠标编辑标题文的格式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9B4A47D-D921-45E6-B54D-FF6749183C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4000" y="922338"/>
            <a:ext cx="9504363" cy="63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单击鼠标编辑大纲正文格式</a:t>
            </a:r>
          </a:p>
          <a:p>
            <a:pPr lvl="1"/>
            <a:r>
              <a:rPr lang="zh-CN" altLang="en-GB"/>
              <a:t> 第二个大纲级</a:t>
            </a:r>
          </a:p>
          <a:p>
            <a:pPr lvl="2"/>
            <a:r>
              <a:rPr lang="zh-CN" altLang="en-GB"/>
              <a:t> 第三个大纲级</a:t>
            </a:r>
          </a:p>
          <a:p>
            <a:pPr lvl="3"/>
            <a:r>
              <a:rPr lang="zh-CN" altLang="en-GB"/>
              <a:t> 第四个大纲级</a:t>
            </a:r>
          </a:p>
          <a:p>
            <a:pPr lvl="4"/>
            <a:r>
              <a:rPr lang="zh-CN" altLang="en-GB"/>
              <a:t>第五个大纲级</a:t>
            </a:r>
          </a:p>
          <a:p>
            <a:pPr lvl="4"/>
            <a:r>
              <a:rPr lang="zh-CN" altLang="en-GB"/>
              <a:t>第六个大纲级</a:t>
            </a:r>
          </a:p>
          <a:p>
            <a:pPr lvl="4"/>
            <a:r>
              <a:rPr lang="zh-CN" altLang="en-GB"/>
              <a:t>第七个大纲级</a:t>
            </a:r>
          </a:p>
          <a:p>
            <a:pPr lvl="4"/>
            <a:r>
              <a:rPr lang="zh-CN" altLang="en-GB"/>
              <a:t>第八个大纲级</a:t>
            </a:r>
          </a:p>
          <a:p>
            <a:pPr lvl="4"/>
            <a:r>
              <a:rPr lang="zh-CN" altLang="en-GB"/>
              <a:t>第九个大纲级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3CAC45BD-16E8-4030-B2C6-8540CF3C40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04863"/>
            <a:ext cx="10080625" cy="36512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635" cmpd="dbl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eaLnBrk="1">
              <a:lnSpc>
                <a:spcPct val="112000"/>
              </a:lnSpc>
              <a:buSzPct val="100000"/>
              <a:buFont typeface="Times New Roman" panose="02020603050405020304" pitchFamily="18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TextBox 4">
            <a:extLst>
              <a:ext uri="{FF2B5EF4-FFF2-40B4-BE49-F238E27FC236}">
                <a16:creationId xmlns:a16="http://schemas.microsoft.com/office/drawing/2014/main" id="{BAC58965-E2C8-4738-8FE0-4D8012C510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350125"/>
            <a:ext cx="10080625" cy="273050"/>
          </a:xfrm>
          <a:prstGeom prst="rect">
            <a:avLst/>
          </a:prstGeom>
          <a:solidFill>
            <a:srgbClr val="66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12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1200" b="1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b="1">
                <a:latin typeface="新宋体" panose="02010609030101010101" pitchFamily="49" charset="-122"/>
                <a:ea typeface="新宋体" panose="02010609030101010101" pitchFamily="49" charset="-122"/>
              </a:rPr>
              <a:t>《Python</a:t>
            </a:r>
            <a:r>
              <a:rPr lang="zh-CN" altLang="en-US" sz="1200" b="1">
                <a:latin typeface="新宋体" panose="02010609030101010101" pitchFamily="49" charset="-122"/>
                <a:ea typeface="新宋体" panose="02010609030101010101" pitchFamily="49" charset="-122"/>
              </a:rPr>
              <a:t>与数据科学</a:t>
            </a:r>
            <a:r>
              <a:rPr lang="en-US" altLang="zh-CN" sz="1200" b="1">
                <a:latin typeface="新宋体" panose="02010609030101010101" pitchFamily="49" charset="-122"/>
                <a:ea typeface="新宋体" panose="02010609030101010101" pitchFamily="49" charset="-122"/>
              </a:rPr>
              <a:t>》                                             </a:t>
            </a:r>
            <a:r>
              <a:rPr lang="zh-CN" altLang="en-US" sz="1200" b="1">
                <a:latin typeface="新宋体" panose="02010609030101010101" pitchFamily="49" charset="-122"/>
                <a:ea typeface="新宋体" panose="02010609030101010101" pitchFamily="49" charset="-122"/>
              </a:rPr>
              <a:t>浙江工商大学计算机与信息工程学院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2pPr>
      <a:lvl3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3pPr>
      <a:lvl4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4pPr>
      <a:lvl5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5pPr>
      <a:lvl6pPr marL="25146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6pPr>
      <a:lvl7pPr marL="29718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7pPr>
      <a:lvl8pPr marL="34290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8pPr>
      <a:lvl9pPr marL="38862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p"/>
        <a:defRPr sz="26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6600"/>
        </a:buClr>
        <a:buSzPct val="100000"/>
        <a:buFont typeface="Wingdings" panose="05000000000000000000" pitchFamily="2" charset="2"/>
        <a:buChar char="l"/>
        <a:defRPr sz="24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30188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FF00"/>
        </a:buClr>
        <a:buSzPct val="100000"/>
        <a:buFont typeface="Wingdings" panose="05000000000000000000" pitchFamily="2" charset="2"/>
        <a:buChar char="ü"/>
        <a:defRPr sz="24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CC00"/>
        </a:buClr>
        <a:buSzPct val="100000"/>
        <a:buFont typeface="Wingdings" panose="05000000000000000000" pitchFamily="2" charset="2"/>
        <a:buChar char="Ø"/>
        <a:defRPr sz="20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0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718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290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8862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3C32D373-90F4-4C63-8235-D04DB96F33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4000" y="136525"/>
            <a:ext cx="9501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单击鼠标编辑标题文的格式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E8FC1592-014A-4D5A-8A30-4F6B73EBBE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4000" y="922338"/>
            <a:ext cx="9504363" cy="63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单击鼠标编辑大纲正文格式</a:t>
            </a:r>
          </a:p>
          <a:p>
            <a:pPr lvl="1"/>
            <a:r>
              <a:rPr lang="zh-CN" altLang="en-GB"/>
              <a:t> 第二个大纲级</a:t>
            </a:r>
          </a:p>
          <a:p>
            <a:pPr lvl="2"/>
            <a:r>
              <a:rPr lang="zh-CN" altLang="en-GB"/>
              <a:t> 第三个大纲级</a:t>
            </a:r>
          </a:p>
          <a:p>
            <a:pPr lvl="3"/>
            <a:r>
              <a:rPr lang="zh-CN" altLang="en-GB"/>
              <a:t> 第四个大纲级</a:t>
            </a:r>
          </a:p>
          <a:p>
            <a:pPr lvl="4"/>
            <a:r>
              <a:rPr lang="zh-CN" altLang="en-GB"/>
              <a:t>第五个大纲级</a:t>
            </a:r>
          </a:p>
          <a:p>
            <a:pPr lvl="4"/>
            <a:r>
              <a:rPr lang="zh-CN" altLang="en-GB"/>
              <a:t>第六个大纲级</a:t>
            </a:r>
          </a:p>
          <a:p>
            <a:pPr lvl="4"/>
            <a:r>
              <a:rPr lang="zh-CN" altLang="en-GB"/>
              <a:t>第七个大纲级</a:t>
            </a:r>
          </a:p>
          <a:p>
            <a:pPr lvl="4"/>
            <a:r>
              <a:rPr lang="zh-CN" altLang="en-GB"/>
              <a:t>第八个大纲级</a:t>
            </a:r>
          </a:p>
          <a:p>
            <a:pPr lvl="4"/>
            <a:r>
              <a:rPr lang="zh-CN" altLang="en-GB"/>
              <a:t>第九个大纲级</a:t>
            </a:r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3F9BC94D-D0DF-4427-8C57-02A47FE47B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04863"/>
            <a:ext cx="10080625" cy="36512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635" cmpd="dbl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eaLnBrk="1">
              <a:lnSpc>
                <a:spcPct val="112000"/>
              </a:lnSpc>
              <a:buSzPct val="100000"/>
              <a:buFont typeface="Times New Roman" panose="02020603050405020304" pitchFamily="18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3" name="TextBox 4">
            <a:extLst>
              <a:ext uri="{FF2B5EF4-FFF2-40B4-BE49-F238E27FC236}">
                <a16:creationId xmlns:a16="http://schemas.microsoft.com/office/drawing/2014/main" id="{45AE0EE7-ACA0-4C5E-A8DB-C8B48BC10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350125"/>
            <a:ext cx="10080625" cy="273050"/>
          </a:xfrm>
          <a:prstGeom prst="rect">
            <a:avLst/>
          </a:prstGeom>
          <a:solidFill>
            <a:srgbClr val="66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12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1200" b="1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b="1">
                <a:latin typeface="新宋体" panose="02010609030101010101" pitchFamily="49" charset="-122"/>
                <a:ea typeface="新宋体" panose="02010609030101010101" pitchFamily="49" charset="-122"/>
              </a:rPr>
              <a:t>《Python</a:t>
            </a:r>
            <a:r>
              <a:rPr lang="zh-CN" altLang="en-US" sz="1200" b="1">
                <a:latin typeface="新宋体" panose="02010609030101010101" pitchFamily="49" charset="-122"/>
                <a:ea typeface="新宋体" panose="02010609030101010101" pitchFamily="49" charset="-122"/>
              </a:rPr>
              <a:t>与数据科学</a:t>
            </a:r>
            <a:r>
              <a:rPr lang="en-US" altLang="zh-CN" sz="1200" b="1">
                <a:latin typeface="新宋体" panose="02010609030101010101" pitchFamily="49" charset="-122"/>
                <a:ea typeface="新宋体" panose="02010609030101010101" pitchFamily="49" charset="-122"/>
              </a:rPr>
              <a:t>》                                             </a:t>
            </a:r>
            <a:r>
              <a:rPr lang="zh-CN" altLang="en-US" sz="1200" b="1">
                <a:latin typeface="新宋体" panose="02010609030101010101" pitchFamily="49" charset="-122"/>
                <a:ea typeface="新宋体" panose="02010609030101010101" pitchFamily="49" charset="-122"/>
              </a:rPr>
              <a:t>浙江工商大学计算机与信息工程学院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2pPr>
      <a:lvl3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3pPr>
      <a:lvl4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4pPr>
      <a:lvl5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5pPr>
      <a:lvl6pPr marL="25146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6pPr>
      <a:lvl7pPr marL="29718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7pPr>
      <a:lvl8pPr marL="34290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8pPr>
      <a:lvl9pPr marL="38862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p"/>
        <a:defRPr sz="26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6600"/>
        </a:buClr>
        <a:buSzPct val="100000"/>
        <a:buFont typeface="Wingdings" panose="05000000000000000000" pitchFamily="2" charset="2"/>
        <a:buChar char="l"/>
        <a:defRPr sz="24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30188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FF00"/>
        </a:buClr>
        <a:buSzPct val="100000"/>
        <a:buFont typeface="Wingdings" panose="05000000000000000000" pitchFamily="2" charset="2"/>
        <a:buChar char="ü"/>
        <a:defRPr sz="24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CC00"/>
        </a:buClr>
        <a:buSzPct val="100000"/>
        <a:buFont typeface="Wingdings" panose="05000000000000000000" pitchFamily="2" charset="2"/>
        <a:buChar char="Ø"/>
        <a:defRPr sz="20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0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718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290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8862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A9B5B63-B40E-4E10-BA30-F91F0922FC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4000" y="136525"/>
            <a:ext cx="9501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单击鼠标编辑标题文的格式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A9E3CF04-D491-4EC7-B30F-63090752AC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4000" y="922338"/>
            <a:ext cx="9504363" cy="63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单击鼠标编辑大纲正文格式</a:t>
            </a:r>
          </a:p>
          <a:p>
            <a:pPr lvl="1"/>
            <a:r>
              <a:rPr lang="zh-CN" altLang="en-GB"/>
              <a:t> 第二个大纲级</a:t>
            </a:r>
          </a:p>
          <a:p>
            <a:pPr lvl="2"/>
            <a:r>
              <a:rPr lang="zh-CN" altLang="en-GB"/>
              <a:t> 第三个大纲级</a:t>
            </a:r>
          </a:p>
          <a:p>
            <a:pPr lvl="3"/>
            <a:r>
              <a:rPr lang="zh-CN" altLang="en-GB"/>
              <a:t> 第四个大纲级</a:t>
            </a:r>
          </a:p>
          <a:p>
            <a:pPr lvl="4"/>
            <a:r>
              <a:rPr lang="zh-CN" altLang="en-GB"/>
              <a:t>第五个大纲级</a:t>
            </a:r>
          </a:p>
          <a:p>
            <a:pPr lvl="4"/>
            <a:r>
              <a:rPr lang="zh-CN" altLang="en-GB"/>
              <a:t>第六个大纲级</a:t>
            </a:r>
          </a:p>
          <a:p>
            <a:pPr lvl="4"/>
            <a:r>
              <a:rPr lang="zh-CN" altLang="en-GB"/>
              <a:t>第七个大纲级</a:t>
            </a:r>
          </a:p>
          <a:p>
            <a:pPr lvl="4"/>
            <a:r>
              <a:rPr lang="zh-CN" altLang="en-GB"/>
              <a:t>第八个大纲级</a:t>
            </a:r>
          </a:p>
          <a:p>
            <a:pPr lvl="4"/>
            <a:r>
              <a:rPr lang="zh-CN" altLang="en-GB"/>
              <a:t>第九个大纲级</a:t>
            </a:r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BB2FD354-6A86-4D5F-B878-FC7F597751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04863"/>
            <a:ext cx="10080625" cy="36512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635" cmpd="dbl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eaLnBrk="1">
              <a:lnSpc>
                <a:spcPct val="112000"/>
              </a:lnSpc>
              <a:buSzPct val="100000"/>
              <a:buFont typeface="Times New Roman" panose="02020603050405020304" pitchFamily="18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7" name="TextBox 4">
            <a:extLst>
              <a:ext uri="{FF2B5EF4-FFF2-40B4-BE49-F238E27FC236}">
                <a16:creationId xmlns:a16="http://schemas.microsoft.com/office/drawing/2014/main" id="{5ED6FCC1-D988-4B7D-B3CB-33CFF5B94D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350125"/>
            <a:ext cx="10080625" cy="273050"/>
          </a:xfrm>
          <a:prstGeom prst="rect">
            <a:avLst/>
          </a:prstGeom>
          <a:solidFill>
            <a:srgbClr val="66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12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1200" b="1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b="1">
                <a:latin typeface="新宋体" panose="02010609030101010101" pitchFamily="49" charset="-122"/>
                <a:ea typeface="新宋体" panose="02010609030101010101" pitchFamily="49" charset="-122"/>
              </a:rPr>
              <a:t>《Python</a:t>
            </a:r>
            <a:r>
              <a:rPr lang="zh-CN" altLang="en-US" sz="1200" b="1">
                <a:latin typeface="新宋体" panose="02010609030101010101" pitchFamily="49" charset="-122"/>
                <a:ea typeface="新宋体" panose="02010609030101010101" pitchFamily="49" charset="-122"/>
              </a:rPr>
              <a:t>与数据科学</a:t>
            </a:r>
            <a:r>
              <a:rPr lang="en-US" altLang="zh-CN" sz="1200" b="1">
                <a:latin typeface="新宋体" panose="02010609030101010101" pitchFamily="49" charset="-122"/>
                <a:ea typeface="新宋体" panose="02010609030101010101" pitchFamily="49" charset="-122"/>
              </a:rPr>
              <a:t>》                                             </a:t>
            </a:r>
            <a:r>
              <a:rPr lang="zh-CN" altLang="en-US" sz="1200" b="1">
                <a:latin typeface="新宋体" panose="02010609030101010101" pitchFamily="49" charset="-122"/>
                <a:ea typeface="新宋体" panose="02010609030101010101" pitchFamily="49" charset="-122"/>
              </a:rPr>
              <a:t>浙江工商大学计算机与信息工程学院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2pPr>
      <a:lvl3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3pPr>
      <a:lvl4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4pPr>
      <a:lvl5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FZSongTi" pitchFamily="32" charset="0"/>
        </a:defRPr>
      </a:lvl5pPr>
      <a:lvl6pPr marL="25146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6pPr>
      <a:lvl7pPr marL="29718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7pPr>
      <a:lvl8pPr marL="34290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8pPr>
      <a:lvl9pPr marL="38862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p"/>
        <a:defRPr sz="26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6600"/>
        </a:buClr>
        <a:buSzPct val="100000"/>
        <a:buFont typeface="Wingdings" panose="05000000000000000000" pitchFamily="2" charset="2"/>
        <a:buChar char="l"/>
        <a:defRPr sz="24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30188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FF00"/>
        </a:buClr>
        <a:buSzPct val="100000"/>
        <a:buFont typeface="Wingdings" panose="05000000000000000000" pitchFamily="2" charset="2"/>
        <a:buChar char="ü"/>
        <a:defRPr sz="24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CC00"/>
        </a:buClr>
        <a:buSzPct val="100000"/>
        <a:buFont typeface="Wingdings" panose="05000000000000000000" pitchFamily="2" charset="2"/>
        <a:buChar char="Ø"/>
        <a:defRPr sz="20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000" b="1">
          <a:solidFill>
            <a:srgbClr val="E6E6E6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718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290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886200" indent="-228600" algn="l" defTabSz="449580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kcs/HanLP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ltk/nltk_data/tree/gh-page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59368C3C-6DA8-473E-B57C-F97FB7DC2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801813"/>
            <a:ext cx="8607425" cy="1263650"/>
          </a:xfrm>
        </p:spPr>
        <p:txBody>
          <a:bodyPr/>
          <a:lstStyle/>
          <a:p>
            <a:pPr algn="ctr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zh-CN" altLang="en-US" sz="4400" dirty="0">
                <a:solidFill>
                  <a:srgbClr val="FFCC00"/>
                </a:solidFill>
              </a:rPr>
              <a:t>第</a:t>
            </a:r>
            <a:r>
              <a:rPr lang="en-US" altLang="zh-CN" sz="4400" dirty="0">
                <a:solidFill>
                  <a:srgbClr val="FFCC00"/>
                </a:solidFill>
              </a:rPr>
              <a:t>7</a:t>
            </a:r>
            <a:r>
              <a:rPr lang="zh-CN" altLang="en-US" sz="4400" dirty="0">
                <a:solidFill>
                  <a:srgbClr val="FFCC00"/>
                </a:solidFill>
              </a:rPr>
              <a:t>章 文本分析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0F7DA89-0560-4661-9902-AF95F7D7652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49475" y="3419475"/>
            <a:ext cx="6176963" cy="2374900"/>
          </a:xfrm>
        </p:spPr>
        <p:txBody>
          <a:bodyPr anchor="ctr"/>
          <a:lstStyle/>
          <a:p>
            <a:pPr indent="-339725" algn="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en-GB" altLang="zh-CN" dirty="0">
                <a:solidFill>
                  <a:srgbClr val="CCCCCC"/>
                </a:solidFill>
                <a:ea typeface="微软雅黑" panose="020B0503020204020204" pitchFamily="34" charset="-122"/>
              </a:rPr>
              <a:t>                </a:t>
            </a:r>
          </a:p>
        </p:txBody>
      </p:sp>
      <p:sp>
        <p:nvSpPr>
          <p:cNvPr id="5124" name="TextBox 3">
            <a:extLst>
              <a:ext uri="{FF2B5EF4-FFF2-40B4-BE49-F238E27FC236}">
                <a16:creationId xmlns:a16="http://schemas.microsoft.com/office/drawing/2014/main" id="{6D47248A-873F-4F92-B7ED-CE75D27D8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207963"/>
            <a:ext cx="7072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112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《Python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与数据科学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32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774E5-B014-4C39-87C6-2DB63CA8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FZSongTi" pitchFamily="32" charset="0"/>
              </a:rPr>
              <a:t>7.1-5 </a:t>
            </a:r>
            <a:r>
              <a:rPr lang="zh-CN" altLang="en-US" dirty="0">
                <a:sym typeface="FZSongTi" pitchFamily="32" charset="0"/>
              </a:rPr>
              <a:t>其他文本分析任务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AA2FE-224C-4312-9A72-E5ECC194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rgbClr val="FFC000"/>
                </a:solidFill>
              </a:rPr>
              <a:t>文本摘要</a:t>
            </a:r>
            <a:endParaRPr lang="en-US" altLang="zh-CN" sz="2200" dirty="0">
              <a:solidFill>
                <a:srgbClr val="FFC000"/>
              </a:solidFill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000" dirty="0"/>
              <a:t>指通过各种技术，对文本或者是文本集合，抽取、总结或精炼其中的要点信息，用以概括和展示原始文本</a:t>
            </a:r>
            <a:r>
              <a:rPr lang="en-US" altLang="zh-CN" sz="2000" dirty="0"/>
              <a:t>(</a:t>
            </a:r>
            <a:r>
              <a:rPr lang="zh-CN" altLang="en-US" sz="2000" dirty="0"/>
              <a:t>集合</a:t>
            </a:r>
            <a:r>
              <a:rPr lang="en-US" altLang="zh-CN" sz="2000" dirty="0"/>
              <a:t>)</a:t>
            </a:r>
            <a:r>
              <a:rPr lang="zh-CN" altLang="en-US" sz="2000" dirty="0"/>
              <a:t>的主要内容或大意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zh-CN" sz="2200" dirty="0">
                <a:solidFill>
                  <a:srgbClr val="FFC000"/>
                </a:solidFill>
                <a:sym typeface="FZSongTi" pitchFamily="32" charset="0"/>
              </a:rPr>
              <a:t>机器翻译</a:t>
            </a:r>
            <a:endParaRPr lang="zh-CN" altLang="en-US" sz="2200" dirty="0">
              <a:solidFill>
                <a:srgbClr val="FFC000"/>
              </a:solidFill>
              <a:sym typeface="FZSongTi" pitchFamily="32" charset="0"/>
            </a:endParaRPr>
          </a:p>
          <a:p>
            <a:pPr lvl="1"/>
            <a:r>
              <a:rPr lang="zh-CN" altLang="zh-CN" sz="2000" dirty="0"/>
              <a:t>机器翻译是将一种语言的文本，转换为另一种语言的文本。</a:t>
            </a:r>
            <a:endParaRPr lang="en-US" altLang="zh-CN" sz="2000" dirty="0"/>
          </a:p>
          <a:p>
            <a:endParaRPr lang="en-US" altLang="zh-CN" sz="2200" dirty="0"/>
          </a:p>
          <a:p>
            <a:r>
              <a:rPr lang="zh-CN" altLang="zh-CN" sz="2200" dirty="0">
                <a:solidFill>
                  <a:srgbClr val="FFC000"/>
                </a:solidFill>
                <a:sym typeface="FZSongTi" pitchFamily="32" charset="0"/>
              </a:rPr>
              <a:t>话题检测与跟踪</a:t>
            </a:r>
            <a:r>
              <a:rPr lang="zh-CN" altLang="zh-CN" sz="2200" dirty="0">
                <a:sym typeface="FZSongTi" pitchFamily="32" charset="0"/>
              </a:rPr>
              <a:t>(Topic Detection and Tracking, TDT)</a:t>
            </a:r>
          </a:p>
          <a:p>
            <a:pPr lvl="1"/>
            <a:r>
              <a:rPr lang="zh-CN" altLang="zh-CN" sz="2000" dirty="0"/>
              <a:t>指从新闻等数据流中，识别不同的事件，并且对其进行跟踪的自动化技术。在话题检测和跟踪任务中，</a:t>
            </a:r>
            <a:r>
              <a:rPr lang="en-US" altLang="zh-CN" sz="2000" dirty="0"/>
              <a:t>“</a:t>
            </a:r>
            <a:r>
              <a:rPr lang="zh-CN" altLang="zh-CN" sz="2000" dirty="0"/>
              <a:t>话题</a:t>
            </a:r>
            <a:r>
              <a:rPr lang="en-US" altLang="zh-CN" sz="2000" dirty="0"/>
              <a:t>”</a:t>
            </a:r>
            <a:r>
              <a:rPr lang="zh-CN" altLang="zh-CN" sz="2000" dirty="0"/>
              <a:t>也称为</a:t>
            </a:r>
            <a:r>
              <a:rPr lang="en-US" altLang="zh-CN" sz="2000" dirty="0"/>
              <a:t>“</a:t>
            </a:r>
            <a:r>
              <a:rPr lang="zh-CN" altLang="zh-CN" sz="2000" dirty="0"/>
              <a:t>事件</a:t>
            </a:r>
            <a:r>
              <a:rPr lang="en-US" altLang="zh-CN" sz="2000" dirty="0"/>
              <a:t>”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>
              <a:sym typeface="FZSongTi" pitchFamily="32" charset="0"/>
            </a:endParaRPr>
          </a:p>
          <a:p>
            <a:r>
              <a:rPr lang="zh-CN" altLang="zh-CN" sz="2200" dirty="0">
                <a:solidFill>
                  <a:srgbClr val="FFC000"/>
                </a:solidFill>
                <a:sym typeface="FZSongTi" pitchFamily="32" charset="0"/>
              </a:rPr>
              <a:t>问答系统</a:t>
            </a:r>
          </a:p>
          <a:p>
            <a:pPr lvl="1"/>
            <a:r>
              <a:rPr lang="zh-CN" altLang="zh-CN" sz="2000" dirty="0">
                <a:sym typeface="FZSongTi" pitchFamily="32" charset="0"/>
              </a:rPr>
              <a:t>问答系统是信息检索系统的一种高级形式。它能用准确、简洁的自然语言回答用户用自然语言提出的问题。</a:t>
            </a:r>
            <a:endParaRPr lang="en-US" altLang="zh-CN" sz="2000" dirty="0">
              <a:sym typeface="FZSongTi" pitchFamily="32" charset="0"/>
            </a:endParaRPr>
          </a:p>
          <a:p>
            <a:endParaRPr lang="en-US" altLang="zh-CN" sz="2200" dirty="0">
              <a:sym typeface="FZSongTi" pitchFamily="32" charset="0"/>
            </a:endParaRPr>
          </a:p>
          <a:p>
            <a:r>
              <a:rPr lang="en-US" altLang="zh-CN" sz="2200" dirty="0">
                <a:sym typeface="FZSongTi" pitchFamily="32" charset="0"/>
              </a:rPr>
              <a:t>……</a:t>
            </a:r>
            <a:endParaRPr lang="zh-CN" altLang="zh-CN" sz="2200" dirty="0">
              <a:sym typeface="FZSongTi" pitchFamily="32" charset="0"/>
            </a:endParaRPr>
          </a:p>
          <a:p>
            <a:endParaRPr lang="zh-CN" altLang="zh-CN" sz="2200" dirty="0">
              <a:sym typeface="FZSongTi" pitchFamily="32" charset="0"/>
            </a:endParaRPr>
          </a:p>
          <a:p>
            <a:endParaRPr lang="zh-CN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35665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1D9C3-87FA-4783-932D-936B44F4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Python</a:t>
            </a:r>
            <a:r>
              <a:rPr lang="zh-CN" altLang="en-US" dirty="0"/>
              <a:t>文本分析库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9DFFE-5E55-40DE-B88F-EB713A63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err="1">
                <a:solidFill>
                  <a:srgbClr val="FFC000"/>
                </a:solidFill>
              </a:rPr>
              <a:t>Jieba</a:t>
            </a:r>
            <a:r>
              <a:rPr lang="zh-CN" altLang="en-US" sz="2200" dirty="0">
                <a:solidFill>
                  <a:srgbClr val="FFC000"/>
                </a:solidFill>
              </a:rPr>
              <a:t>库 </a:t>
            </a:r>
            <a:endParaRPr lang="en-US" altLang="zh-CN" sz="2200" dirty="0">
              <a:solidFill>
                <a:srgbClr val="FFC000"/>
              </a:solidFill>
            </a:endParaRPr>
          </a:p>
          <a:p>
            <a:pPr lvl="1"/>
            <a:r>
              <a:rPr lang="en-US" altLang="zh-CN" sz="2000" dirty="0" err="1"/>
              <a:t>Jieba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chemeClr val="bg1"/>
                </a:solidFill>
              </a:rPr>
              <a:t>一款优秀的 </a:t>
            </a:r>
            <a:r>
              <a:rPr lang="en-US" altLang="zh-CN" sz="2000" dirty="0">
                <a:solidFill>
                  <a:schemeClr val="bg1"/>
                </a:solidFill>
              </a:rPr>
              <a:t>Python </a:t>
            </a:r>
            <a:r>
              <a:rPr lang="zh-CN" altLang="en-US" sz="2000" dirty="0">
                <a:solidFill>
                  <a:schemeClr val="bg1"/>
                </a:solidFill>
              </a:rPr>
              <a:t>第三方</a:t>
            </a:r>
            <a:r>
              <a:rPr lang="zh-CN" altLang="en-US" sz="2000" dirty="0">
                <a:solidFill>
                  <a:srgbClr val="FFC000"/>
                </a:solidFill>
              </a:rPr>
              <a:t>中文分词库</a:t>
            </a:r>
            <a:r>
              <a:rPr lang="zh-CN" altLang="en-US" sz="2000" dirty="0">
                <a:solidFill>
                  <a:schemeClr val="bg1"/>
                </a:solidFill>
              </a:rPr>
              <a:t>，可以对中文文本进行</a:t>
            </a:r>
            <a:r>
              <a:rPr lang="zh-CN" altLang="en-US" sz="2000" dirty="0">
                <a:solidFill>
                  <a:srgbClr val="FFFF00"/>
                </a:solidFill>
              </a:rPr>
              <a:t>分词、词性标注、关键词抽取</a:t>
            </a:r>
            <a:r>
              <a:rPr lang="zh-CN" altLang="en-US" sz="2000" dirty="0">
                <a:solidFill>
                  <a:schemeClr val="bg1"/>
                </a:solidFill>
              </a:rPr>
              <a:t>等功能，并支持自定义词典。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2200" dirty="0">
              <a:solidFill>
                <a:schemeClr val="bg1"/>
              </a:solidFill>
            </a:endParaRPr>
          </a:p>
          <a:p>
            <a:r>
              <a:rPr lang="en-US" altLang="zh-CN" sz="2200" dirty="0">
                <a:solidFill>
                  <a:srgbClr val="FFC000"/>
                </a:solidFill>
              </a:rPr>
              <a:t>NLTK</a:t>
            </a:r>
            <a:r>
              <a:rPr lang="zh-CN" altLang="en-US" sz="2200" dirty="0">
                <a:solidFill>
                  <a:srgbClr val="FFC000"/>
                </a:solidFill>
              </a:rPr>
              <a:t>库</a:t>
            </a:r>
            <a:endParaRPr lang="en-US" altLang="zh-CN" sz="2200" dirty="0">
              <a:solidFill>
                <a:srgbClr val="FFC000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Natural Language Toolkit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，自然语言处理工具包。大概是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NLP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领域最为著名的一个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库。</a:t>
            </a:r>
            <a:endParaRPr lang="en-US" altLang="zh-CN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200" dirty="0">
                <a:solidFill>
                  <a:srgbClr val="FFC000"/>
                </a:solidFill>
              </a:rPr>
              <a:t>其它</a:t>
            </a:r>
            <a:r>
              <a:rPr lang="en-US" altLang="zh-CN" sz="2200" dirty="0">
                <a:solidFill>
                  <a:srgbClr val="FFC000"/>
                </a:solidFill>
              </a:rPr>
              <a:t>NLP</a:t>
            </a:r>
            <a:r>
              <a:rPr lang="zh-CN" altLang="en-US" sz="2200" dirty="0">
                <a:solidFill>
                  <a:srgbClr val="FFC000"/>
                </a:solidFill>
              </a:rPr>
              <a:t>库</a:t>
            </a:r>
            <a:endParaRPr lang="en-US" altLang="zh-CN" sz="2200" dirty="0">
              <a:solidFill>
                <a:srgbClr val="FFC000"/>
              </a:solidFill>
            </a:endParaRPr>
          </a:p>
          <a:p>
            <a:pPr lvl="1"/>
            <a:r>
              <a:rPr lang="en-US" altLang="zh-CN" sz="2000" b="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HanLP</a:t>
            </a: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Han Language Processing</a:t>
            </a: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</a:rPr>
              <a:t>，汉语言处理包。</a:t>
            </a:r>
            <a:r>
              <a:rPr lang="zh-CN" altLang="en-US" sz="2000" b="0" dirty="0">
                <a:solidFill>
                  <a:srgbClr val="FFC000"/>
                </a:solidFill>
                <a:latin typeface="arial" panose="020B0604020202020204" pitchFamily="34" charset="0"/>
              </a:rPr>
              <a:t>功能包括</a:t>
            </a: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</a:rPr>
              <a:t>：中文分词、词性标注、命名实体识别、依存句法分析、关键词提取、新词发现、短语提取、自动摘要、文本分类、拼音简繁。</a:t>
            </a:r>
            <a:r>
              <a:rPr lang="zh-CN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地址：</a:t>
            </a:r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  <a:hlinkClick r:id="rId2"/>
              </a:rPr>
              <a:t>https://github.com/hankcs/HanLP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sz="2000" b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Stanford NLP</a:t>
            </a: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：提供一系列自然语言分析的工具，支持中文、英文、阿拉伯语、法语、德语、西班牙语等多种语言。</a:t>
            </a:r>
            <a:r>
              <a:rPr lang="zh-CN" altLang="en-US" sz="18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地址</a:t>
            </a:r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https://stanfordnlp.github.io/CoreNLP/</a:t>
            </a:r>
          </a:p>
          <a:p>
            <a:pPr lvl="1"/>
            <a:r>
              <a:rPr lang="en-US" altLang="zh-CN" sz="2000" b="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：可以用来从文档中自动提取语义主题，含众多非监督学习算法：</a:t>
            </a:r>
            <a:r>
              <a:rPr lang="en-US" altLang="zh-CN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TF/IDF</a:t>
            </a: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，潜在语义分析</a:t>
            </a:r>
            <a:r>
              <a:rPr lang="en-US" altLang="zh-CN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(Latent Semantic Analysis</a:t>
            </a: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LSA)</a:t>
            </a: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等。还支持</a:t>
            </a:r>
            <a:r>
              <a:rPr lang="en-US" altLang="zh-CN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Doc2Vec</a:t>
            </a:r>
            <a:r>
              <a:rPr lang="zh-CN" alt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等模型。</a:t>
            </a:r>
            <a:r>
              <a:rPr lang="en-US" altLang="zh-CN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8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地址</a:t>
            </a:r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https://radimrehurek.com/gensim/</a:t>
            </a:r>
            <a:endParaRPr lang="en-US" altLang="zh-CN" sz="18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9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D30DC72A-81AD-4B18-8CA1-50C9703B9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7.2-1 </a:t>
            </a:r>
            <a:r>
              <a:rPr lang="en-US" altLang="zh-CN" dirty="0" err="1"/>
              <a:t>Jieba</a:t>
            </a:r>
            <a:r>
              <a:rPr lang="zh-CN" altLang="en-US" dirty="0"/>
              <a:t>分词库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8FDCF266-8BF2-4CFD-9537-7E3A37A41C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Jieba</a:t>
            </a:r>
            <a:r>
              <a:rPr lang="zh-CN" altLang="en-US" dirty="0"/>
              <a:t>库的安装</a:t>
            </a:r>
            <a:endParaRPr lang="en-US" altLang="zh-CN" dirty="0"/>
          </a:p>
          <a:p>
            <a:pPr lvl="1"/>
            <a:r>
              <a:rPr lang="en-US" altLang="zh-CN" dirty="0" err="1"/>
              <a:t>Jieba</a:t>
            </a:r>
            <a:r>
              <a:rPr lang="zh-CN" altLang="en-US" dirty="0"/>
              <a:t>库为优秀的中文分词第三方库，没有被集成在</a:t>
            </a:r>
            <a:r>
              <a:rPr lang="en-US" altLang="zh-CN" dirty="0"/>
              <a:t>Anaconda</a:t>
            </a:r>
            <a:r>
              <a:rPr lang="zh-CN" altLang="en-US" dirty="0"/>
              <a:t>中，需额外安装，安装方式：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pip install </a:t>
            </a:r>
            <a:r>
              <a:rPr lang="en-US" altLang="zh-CN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jieba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C000"/>
                </a:solidFill>
              </a:rPr>
              <a:t>Jieba</a:t>
            </a:r>
            <a:r>
              <a:rPr lang="zh-CN" altLang="en-US" dirty="0">
                <a:solidFill>
                  <a:srgbClr val="FFC000"/>
                </a:solidFill>
              </a:rPr>
              <a:t>分词</a:t>
            </a:r>
          </a:p>
          <a:p>
            <a:pPr lvl="1"/>
            <a:r>
              <a:rPr lang="zh-CN" altLang="zh-CN" dirty="0"/>
              <a:t>Jieba分词有三种不同的分词模式：</a:t>
            </a:r>
            <a:r>
              <a:rPr lang="zh-CN" altLang="zh-CN" dirty="0">
                <a:solidFill>
                  <a:srgbClr val="FFC000"/>
                </a:solidFill>
              </a:rPr>
              <a:t>精确模式、全模式和搜索引擎模式。</a:t>
            </a:r>
          </a:p>
          <a:p>
            <a:pPr lvl="2"/>
            <a:r>
              <a:rPr lang="zh-CN" altLang="zh-CN" dirty="0">
                <a:solidFill>
                  <a:srgbClr val="FFFF00"/>
                </a:solidFill>
              </a:rPr>
              <a:t>精确模式</a:t>
            </a:r>
            <a:r>
              <a:rPr lang="zh-CN" altLang="zh-CN" dirty="0"/>
              <a:t>是最常用的分词方法。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2"/>
            <a:r>
              <a:rPr lang="zh-CN" altLang="zh-CN" dirty="0">
                <a:solidFill>
                  <a:srgbClr val="FFFF00"/>
                </a:solidFill>
              </a:rPr>
              <a:t>全模式</a:t>
            </a:r>
            <a:r>
              <a:rPr lang="zh-CN" altLang="zh-CN" dirty="0"/>
              <a:t>将句子中所有可能的词都列举出来。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2"/>
            <a:r>
              <a:rPr lang="zh-CN" altLang="zh-CN" dirty="0">
                <a:solidFill>
                  <a:srgbClr val="FFFF00"/>
                </a:solidFill>
              </a:rPr>
              <a:t>搜索引擎模式</a:t>
            </a:r>
            <a:r>
              <a:rPr lang="zh-CN" altLang="zh-CN" dirty="0"/>
              <a:t>则适用于搜索引擎使用。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27674-3D04-4E0D-B7F7-8142B4A4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7.2-1 </a:t>
            </a:r>
            <a:r>
              <a:rPr lang="en-US" altLang="zh-CN" dirty="0" err="1"/>
              <a:t>Jieba</a:t>
            </a:r>
            <a:r>
              <a:rPr lang="zh-CN" altLang="en-US" dirty="0"/>
              <a:t>分词库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7BAF9-F4BD-4061-BDD2-E3620626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常用分词方法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E727326-8B60-4F08-A463-035E7428E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37099"/>
              </p:ext>
            </p:extLst>
          </p:nvPr>
        </p:nvGraphicFramePr>
        <p:xfrm>
          <a:off x="431800" y="1539698"/>
          <a:ext cx="9323388" cy="514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503837888"/>
                    </a:ext>
                  </a:extLst>
                </a:gridCol>
                <a:gridCol w="5794996">
                  <a:extLst>
                    <a:ext uri="{9D8B030D-6E8A-4147-A177-3AD203B41FA5}">
                      <a16:colId xmlns:a16="http://schemas.microsoft.com/office/drawing/2014/main" val="3431772239"/>
                    </a:ext>
                  </a:extLst>
                </a:gridCol>
              </a:tblGrid>
              <a:tr h="477511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2200" b="1">
                          <a:solidFill>
                            <a:srgbClr val="C00000"/>
                          </a:solidFill>
                          <a:effectLst/>
                        </a:rPr>
                        <a:t>函数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2200" b="1" dirty="0">
                          <a:solidFill>
                            <a:srgbClr val="C00000"/>
                          </a:solidFill>
                          <a:effectLst/>
                        </a:rPr>
                        <a:t>描述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35817149"/>
                  </a:ext>
                </a:extLst>
              </a:tr>
              <a:tr h="52984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2200" b="0" dirty="0" err="1">
                          <a:solidFill>
                            <a:srgbClr val="4F4F4F"/>
                          </a:solidFill>
                          <a:effectLst/>
                        </a:rPr>
                        <a:t>jieba.cut</a:t>
                      </a:r>
                      <a:r>
                        <a:rPr lang="en-US" sz="2200" b="0" dirty="0">
                          <a:solidFill>
                            <a:srgbClr val="4F4F4F"/>
                          </a:solidFill>
                          <a:effectLst/>
                        </a:rPr>
                        <a:t>(s)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精确模式，返回一个</a:t>
                      </a:r>
                      <a:r>
                        <a:rPr lang="zh-CN" altLang="en-US" sz="2200" b="0" dirty="0">
                          <a:solidFill>
                            <a:srgbClr val="0070C0"/>
                          </a:solidFill>
                          <a:effectLst/>
                        </a:rPr>
                        <a:t>可迭代</a:t>
                      </a:r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的数据类型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781104066"/>
                  </a:ext>
                </a:extLst>
              </a:tr>
              <a:tr h="52984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2200" b="0">
                          <a:solidFill>
                            <a:srgbClr val="4F4F4F"/>
                          </a:solidFill>
                          <a:effectLst/>
                        </a:rPr>
                        <a:t>jieba.cut(s,cut_all=True)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全模式，输出文本</a:t>
                      </a:r>
                      <a:r>
                        <a:rPr lang="en-US" altLang="zh-CN" sz="2200" b="0" dirty="0">
                          <a:solidFill>
                            <a:srgbClr val="4F4F4F"/>
                          </a:solidFill>
                          <a:effectLst/>
                        </a:rPr>
                        <a:t>s</a:t>
                      </a:r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中所有可能单词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267126710"/>
                  </a:ext>
                </a:extLst>
              </a:tr>
              <a:tr h="96158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2200" b="0">
                          <a:solidFill>
                            <a:srgbClr val="4F4F4F"/>
                          </a:solidFill>
                          <a:effectLst/>
                        </a:rPr>
                        <a:t>jieba.cut_for_search(s)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搜索引擎模式，适合搜索引擎建立索引的分词结果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980282221"/>
                  </a:ext>
                </a:extLst>
              </a:tr>
              <a:tr h="52984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2200" b="0">
                          <a:solidFill>
                            <a:srgbClr val="4F4F4F"/>
                          </a:solidFill>
                          <a:effectLst/>
                        </a:rPr>
                        <a:t>jieba.lcut(s)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精确模式，返回一个 </a:t>
                      </a:r>
                      <a:r>
                        <a:rPr lang="zh-CN" altLang="en-US" sz="2200" b="0" dirty="0">
                          <a:solidFill>
                            <a:srgbClr val="0070C0"/>
                          </a:solidFill>
                          <a:effectLst/>
                        </a:rPr>
                        <a:t>列表类型</a:t>
                      </a:r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，建议使用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0793462"/>
                  </a:ext>
                </a:extLst>
              </a:tr>
              <a:tr h="52984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2200" b="0" dirty="0" err="1">
                          <a:solidFill>
                            <a:srgbClr val="4F4F4F"/>
                          </a:solidFill>
                          <a:effectLst/>
                        </a:rPr>
                        <a:t>jieba.lcut</a:t>
                      </a:r>
                      <a:r>
                        <a:rPr lang="en-US" sz="2200" b="0" dirty="0">
                          <a:solidFill>
                            <a:srgbClr val="4F4F4F"/>
                          </a:solidFill>
                          <a:effectLst/>
                        </a:rPr>
                        <a:t>(</a:t>
                      </a:r>
                      <a:r>
                        <a:rPr lang="en-US" sz="2200" b="0" dirty="0" err="1">
                          <a:solidFill>
                            <a:srgbClr val="4F4F4F"/>
                          </a:solidFill>
                          <a:effectLst/>
                        </a:rPr>
                        <a:t>s,cut_all</a:t>
                      </a:r>
                      <a:r>
                        <a:rPr lang="en-US" sz="2200" b="0" dirty="0">
                          <a:solidFill>
                            <a:srgbClr val="4F4F4F"/>
                          </a:solidFill>
                          <a:effectLst/>
                        </a:rPr>
                        <a:t>=True)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全模式，返回一个</a:t>
                      </a:r>
                      <a:r>
                        <a:rPr lang="zh-CN" altLang="en-US" sz="2200" b="0" dirty="0">
                          <a:solidFill>
                            <a:srgbClr val="0070C0"/>
                          </a:solidFill>
                          <a:effectLst/>
                        </a:rPr>
                        <a:t>列表类型</a:t>
                      </a:r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，建议使用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882760924"/>
                  </a:ext>
                </a:extLst>
              </a:tr>
              <a:tr h="52984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2200" b="0" dirty="0" err="1">
                          <a:solidFill>
                            <a:srgbClr val="4F4F4F"/>
                          </a:solidFill>
                          <a:effectLst/>
                        </a:rPr>
                        <a:t>jieba.lcut_for_search</a:t>
                      </a:r>
                      <a:r>
                        <a:rPr lang="en-US" sz="2200" b="0" dirty="0">
                          <a:solidFill>
                            <a:srgbClr val="4F4F4F"/>
                          </a:solidFill>
                          <a:effectLst/>
                        </a:rPr>
                        <a:t>(s)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搜索引擎模式，返回一个</a:t>
                      </a:r>
                      <a:r>
                        <a:rPr lang="zh-CN" altLang="en-US" sz="2200" b="0" dirty="0">
                          <a:solidFill>
                            <a:srgbClr val="0070C0"/>
                          </a:solidFill>
                          <a:effectLst/>
                        </a:rPr>
                        <a:t>列表类型</a:t>
                      </a:r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，建议使用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11137634"/>
                  </a:ext>
                </a:extLst>
              </a:tr>
              <a:tr h="52984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2200" b="0">
                          <a:solidFill>
                            <a:srgbClr val="4F4F4F"/>
                          </a:solidFill>
                          <a:effectLst/>
                        </a:rPr>
                        <a:t>jieba.add_word(w)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向分词词典中增加新词</a:t>
                      </a:r>
                      <a:r>
                        <a:rPr lang="en-US" altLang="zh-CN" sz="2200" b="0" dirty="0">
                          <a:solidFill>
                            <a:srgbClr val="4F4F4F"/>
                          </a:solidFill>
                          <a:effectLst/>
                        </a:rPr>
                        <a:t>W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879092711"/>
                  </a:ext>
                </a:extLst>
              </a:tr>
              <a:tr h="52984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2200" b="0">
                          <a:solidFill>
                            <a:srgbClr val="4F4F4F"/>
                          </a:solidFill>
                          <a:effectLst/>
                        </a:rPr>
                        <a:t>jieba.del_word(w)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2200" b="0" dirty="0">
                          <a:solidFill>
                            <a:srgbClr val="4F4F4F"/>
                          </a:solidFill>
                          <a:effectLst/>
                        </a:rPr>
                        <a:t>从分词词典中删除词汇</a:t>
                      </a:r>
                      <a:r>
                        <a:rPr lang="en-US" altLang="zh-CN" sz="2200" b="0" dirty="0">
                          <a:solidFill>
                            <a:srgbClr val="4F4F4F"/>
                          </a:solidFill>
                          <a:effectLst/>
                        </a:rPr>
                        <a:t>W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1096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38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A2092046-7A98-425C-AF03-EDD2C8B57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7.2-1 </a:t>
            </a:r>
            <a:r>
              <a:rPr lang="en-US" altLang="zh-CN" dirty="0" err="1"/>
              <a:t>Jieba</a:t>
            </a:r>
            <a:r>
              <a:rPr lang="zh-CN" altLang="en-US" dirty="0"/>
              <a:t>分词库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8644EA50-F617-4BE4-AF59-3DE27B5DA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C000"/>
                </a:solidFill>
              </a:rPr>
              <a:t>Jieba</a:t>
            </a:r>
            <a:r>
              <a:rPr lang="zh-CN" altLang="en-US" dirty="0">
                <a:solidFill>
                  <a:srgbClr val="FFC000"/>
                </a:solidFill>
              </a:rPr>
              <a:t>分词</a:t>
            </a:r>
            <a:r>
              <a:rPr lang="zh-CN" altLang="en-US" dirty="0"/>
              <a:t>例子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1EA9A-54BD-4B92-B4AD-3D4EC40A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48" y="1331565"/>
            <a:ext cx="5896132" cy="43310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ED30B6-D645-4646-AED4-7B8EEA41E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48" y="5782898"/>
            <a:ext cx="8840764" cy="149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144CF5C-8CA3-4C12-8C0B-9495E839D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7.2-1 </a:t>
            </a:r>
            <a:r>
              <a:rPr lang="en-US" altLang="zh-CN" dirty="0" err="1"/>
              <a:t>Jieba</a:t>
            </a:r>
            <a:r>
              <a:rPr lang="zh-CN" altLang="en-US" dirty="0"/>
              <a:t>分词库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372D604B-7866-4E8E-A1FF-C3A3CED34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</a:rPr>
              <a:t>词性标注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Jieba</a:t>
            </a:r>
            <a:r>
              <a:rPr lang="zh-CN" altLang="en-US" dirty="0">
                <a:solidFill>
                  <a:schemeClr val="bg1"/>
                </a:solidFill>
              </a:rPr>
              <a:t>分词采用基于</a:t>
            </a:r>
            <a:r>
              <a:rPr lang="zh-CN" altLang="en-US" dirty="0">
                <a:solidFill>
                  <a:srgbClr val="FFC000"/>
                </a:solidFill>
              </a:rPr>
              <a:t>统计模型</a:t>
            </a:r>
            <a:r>
              <a:rPr lang="zh-CN" altLang="en-US" dirty="0">
                <a:solidFill>
                  <a:schemeClr val="bg1"/>
                </a:solidFill>
              </a:rPr>
              <a:t>的标注方法，使用北大计算所的词性标注集。</a:t>
            </a:r>
          </a:p>
          <a:p>
            <a:pPr lvl="1"/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/>
              <a:t>例子</a:t>
            </a:r>
          </a:p>
          <a:p>
            <a:pPr lvl="1"/>
            <a:endParaRPr lang="zh-CN" altLang="zh-CN" dirty="0"/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AC38D4-0D35-45D3-A9B6-BBE40727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28" y="2987749"/>
            <a:ext cx="7185620" cy="2392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C9548-91C4-4433-AF85-87119A758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29" y="5600152"/>
            <a:ext cx="7848872" cy="1165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89D50A9D-ED86-4BD9-8C80-D86050870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7.2-1 </a:t>
            </a:r>
            <a:r>
              <a:rPr lang="en-US" altLang="zh-CN" dirty="0" err="1"/>
              <a:t>Jieba</a:t>
            </a:r>
            <a:r>
              <a:rPr lang="zh-CN" altLang="en-US" dirty="0"/>
              <a:t>分词库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33D59726-9118-4B6E-8F44-9777ED1A0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</a:rPr>
              <a:t>关键词抽取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err="1"/>
              <a:t>Jieba</a:t>
            </a:r>
            <a:r>
              <a:rPr lang="zh-CN" altLang="en-US" dirty="0"/>
              <a:t>中与关键词抽取相关的方法有两个，分别是基于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TF-IDF </a:t>
            </a:r>
            <a:r>
              <a:rPr lang="zh-CN" altLang="en-US" dirty="0"/>
              <a:t>算法的关键词抽取以及基于 </a:t>
            </a:r>
            <a:r>
              <a:rPr lang="zh-CN" altLang="en-US" dirty="0">
                <a:solidFill>
                  <a:srgbClr val="FFC000"/>
                </a:solidFill>
              </a:rPr>
              <a:t>TextRank </a:t>
            </a:r>
            <a:r>
              <a:rPr lang="zh-CN" altLang="en-US" dirty="0"/>
              <a:t>算法的关键词抽取。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例子</a:t>
            </a:r>
          </a:p>
          <a:p>
            <a:pPr lvl="1"/>
            <a:endParaRPr lang="zh-CN" altLang="zh-CN" dirty="0"/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79F81-348A-42E1-8EDF-3A1B4A04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1" y="3217412"/>
            <a:ext cx="8197754" cy="2881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69B74E-32C9-4E5C-86FA-CCF18FBF2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911" y="6241748"/>
            <a:ext cx="4032448" cy="79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C1164-89F7-46AE-8E01-18E54847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en-US" altLang="zh-CN" dirty="0">
                <a:sym typeface="FZSongTi" pitchFamily="32" charset="0"/>
              </a:rPr>
              <a:t>2-2 NLP</a:t>
            </a:r>
            <a:r>
              <a:rPr lang="zh-CN" altLang="en-US" dirty="0">
                <a:sym typeface="FZSongTi" pitchFamily="32" charset="0"/>
              </a:rPr>
              <a:t>工具包</a:t>
            </a:r>
            <a:r>
              <a:rPr lang="en-US" altLang="zh-CN" dirty="0">
                <a:sym typeface="FZSongTi" pitchFamily="32" charset="0"/>
              </a:rPr>
              <a:t>NLTK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7C1B2-94CD-4B36-AD6E-C3D7A70E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solidFill>
                  <a:srgbClr val="FFC000"/>
                </a:solidFill>
              </a:rPr>
              <a:t>NLTK</a:t>
            </a:r>
            <a:r>
              <a:rPr lang="en-US" altLang="zh-CN" sz="2200" dirty="0"/>
              <a:t> (</a:t>
            </a:r>
            <a:r>
              <a:rPr lang="en-US" altLang="zh-CN" sz="22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Natural Language Toolkit</a:t>
            </a:r>
            <a:r>
              <a:rPr lang="en-US" altLang="zh-CN" sz="2200" dirty="0"/>
              <a:t>)</a:t>
            </a:r>
          </a:p>
          <a:p>
            <a:pPr lvl="1"/>
            <a:r>
              <a:rPr lang="zh-CN" altLang="en-US" sz="2000" dirty="0"/>
              <a:t>包含</a:t>
            </a:r>
            <a:r>
              <a:rPr lang="zh-CN" altLang="zh-CN" sz="2000" dirty="0">
                <a:solidFill>
                  <a:srgbClr val="FFC000"/>
                </a:solidFill>
              </a:rPr>
              <a:t>分词、词干提取、语法树分析、词性标注、命名实体识别、短语识别</a:t>
            </a:r>
            <a:r>
              <a:rPr lang="zh-CN" altLang="zh-CN" sz="2000" dirty="0">
                <a:solidFill>
                  <a:schemeClr val="bg1"/>
                </a:solidFill>
              </a:rPr>
              <a:t>以及</a:t>
            </a:r>
            <a:r>
              <a:rPr lang="zh-CN" altLang="zh-CN" sz="2000" dirty="0">
                <a:solidFill>
                  <a:srgbClr val="FFC000"/>
                </a:solidFill>
              </a:rPr>
              <a:t>文本分类</a:t>
            </a:r>
            <a:r>
              <a:rPr lang="zh-CN" altLang="zh-CN" sz="2000" dirty="0"/>
              <a:t>等</a:t>
            </a:r>
            <a:r>
              <a:rPr lang="zh-CN" altLang="en-US" sz="2000" dirty="0"/>
              <a:t>文本处理</a:t>
            </a:r>
            <a:r>
              <a:rPr lang="zh-CN" altLang="zh-CN" sz="2000" dirty="0"/>
              <a:t>功能。</a:t>
            </a:r>
            <a:r>
              <a:rPr lang="zh-CN" altLang="en-US" sz="2000" dirty="0"/>
              <a:t>主要应用于英文数据，历史悠久。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C000"/>
                </a:solidFill>
              </a:rPr>
              <a:t>语料库安装：</a:t>
            </a:r>
            <a:r>
              <a:rPr lang="en-US" altLang="zh-CN" sz="2000" dirty="0"/>
              <a:t>Anaconda</a:t>
            </a:r>
            <a:r>
              <a:rPr lang="zh-CN" altLang="en-US" sz="2000" dirty="0"/>
              <a:t>已集成</a:t>
            </a:r>
            <a:r>
              <a:rPr lang="en-US" altLang="zh-CN" sz="2000" dirty="0" err="1"/>
              <a:t>nltk</a:t>
            </a:r>
            <a:r>
              <a:rPr lang="zh-CN" altLang="en-US" sz="2000" dirty="0"/>
              <a:t>。进行</a:t>
            </a:r>
            <a:r>
              <a:rPr lang="zh-CN" altLang="en-US" sz="2000" dirty="0">
                <a:solidFill>
                  <a:srgbClr val="FFFF00"/>
                </a:solidFill>
              </a:rPr>
              <a:t>“</a:t>
            </a:r>
            <a:r>
              <a:rPr lang="en-US" altLang="zh-CN" sz="2000" dirty="0">
                <a:solidFill>
                  <a:srgbClr val="FFFF00"/>
                </a:solidFill>
              </a:rPr>
              <a:t>import </a:t>
            </a:r>
            <a:r>
              <a:rPr lang="en-US" altLang="zh-CN" sz="2000" dirty="0" err="1">
                <a:solidFill>
                  <a:srgbClr val="FFFF00"/>
                </a:solidFill>
              </a:rPr>
              <a:t>nltk</a:t>
            </a:r>
            <a:r>
              <a:rPr lang="zh-CN" altLang="en-US" sz="2000" dirty="0">
                <a:solidFill>
                  <a:srgbClr val="FFFF00"/>
                </a:solidFill>
              </a:rPr>
              <a:t>”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zh-CN" altLang="en-US" sz="2000" dirty="0"/>
              <a:t>测试，是否会报错？</a:t>
            </a:r>
            <a:endParaRPr lang="en-US" altLang="zh-CN" sz="2000" dirty="0"/>
          </a:p>
          <a:p>
            <a:pPr lvl="2"/>
            <a:r>
              <a:rPr lang="zh-CN" altLang="en-US" sz="1800" dirty="0"/>
              <a:t>然而，</a:t>
            </a:r>
            <a:r>
              <a:rPr lang="en-US" altLang="zh-CN" sz="1800" dirty="0" err="1"/>
              <a:t>nltk</a:t>
            </a:r>
            <a:r>
              <a:rPr lang="zh-CN" altLang="en-US" sz="1800" dirty="0"/>
              <a:t>需配置大量语料库，尝试</a:t>
            </a:r>
            <a:r>
              <a:rPr lang="en-US" altLang="zh-CN" sz="1800" dirty="0" err="1">
                <a:solidFill>
                  <a:srgbClr val="FFFF00"/>
                </a:solidFill>
              </a:rPr>
              <a:t>nltk.download</a:t>
            </a:r>
            <a:r>
              <a:rPr lang="en-US" altLang="zh-CN" sz="1800" dirty="0">
                <a:solidFill>
                  <a:srgbClr val="FFFF00"/>
                </a:solidFill>
              </a:rPr>
              <a:t>()</a:t>
            </a:r>
            <a:r>
              <a:rPr lang="zh-CN" altLang="en-US" sz="1800" dirty="0"/>
              <a:t>下载至本地，但很可能</a:t>
            </a:r>
            <a:r>
              <a:rPr lang="zh-CN" altLang="en-US" sz="1800" dirty="0">
                <a:solidFill>
                  <a:srgbClr val="FFFF00"/>
                </a:solidFill>
              </a:rPr>
              <a:t>报错！</a:t>
            </a:r>
            <a:endParaRPr lang="en-US" altLang="zh-CN" sz="1800" dirty="0">
              <a:solidFill>
                <a:srgbClr val="FFFF00"/>
              </a:solidFill>
            </a:endParaRPr>
          </a:p>
          <a:p>
            <a:pPr lvl="2"/>
            <a:endParaRPr lang="en-US" altLang="zh-CN" sz="1800" dirty="0">
              <a:solidFill>
                <a:srgbClr val="FFFF00"/>
              </a:solidFill>
            </a:endParaRPr>
          </a:p>
          <a:p>
            <a:pPr lvl="2"/>
            <a:endParaRPr lang="en-US" altLang="zh-CN" sz="1800" dirty="0">
              <a:solidFill>
                <a:srgbClr val="FFFF00"/>
              </a:solidFill>
            </a:endParaRPr>
          </a:p>
          <a:p>
            <a:pPr marL="912812" lvl="2" indent="0">
              <a:buNone/>
            </a:pPr>
            <a:endParaRPr lang="en-US" altLang="zh-CN" sz="1800" dirty="0">
              <a:solidFill>
                <a:srgbClr val="FFFF00"/>
              </a:solidFill>
            </a:endParaRPr>
          </a:p>
          <a:p>
            <a:pPr lvl="2"/>
            <a:r>
              <a:rPr lang="zh-CN" altLang="en-US" sz="1800" dirty="0">
                <a:solidFill>
                  <a:schemeClr val="bg1"/>
                </a:solidFill>
              </a:rPr>
              <a:t>若无法通过</a:t>
            </a:r>
            <a:r>
              <a:rPr lang="en-US" altLang="zh-CN" sz="1800" dirty="0" err="1">
                <a:solidFill>
                  <a:schemeClr val="bg1"/>
                </a:solidFill>
              </a:rPr>
              <a:t>nltk.download</a:t>
            </a:r>
            <a:r>
              <a:rPr lang="en-US" altLang="zh-CN" sz="1800" dirty="0">
                <a:solidFill>
                  <a:schemeClr val="bg1"/>
                </a:solidFill>
              </a:rPr>
              <a:t>()</a:t>
            </a:r>
            <a:r>
              <a:rPr lang="zh-CN" altLang="en-US" sz="1800" dirty="0">
                <a:solidFill>
                  <a:schemeClr val="bg1"/>
                </a:solidFill>
              </a:rPr>
              <a:t>自动下载，</a:t>
            </a:r>
            <a:br>
              <a:rPr lang="en-US" altLang="zh-CN" sz="1800" dirty="0">
                <a:solidFill>
                  <a:schemeClr val="bg1"/>
                </a:solidFill>
              </a:rPr>
            </a:br>
            <a:r>
              <a:rPr lang="zh-CN" altLang="en-US" sz="1800" dirty="0">
                <a:solidFill>
                  <a:schemeClr val="bg1"/>
                </a:solidFill>
              </a:rPr>
              <a:t>可尝试从</a:t>
            </a:r>
            <a:r>
              <a:rPr lang="en-US" altLang="zh-CN" sz="1800" dirty="0" err="1">
                <a:solidFill>
                  <a:schemeClr val="bg1"/>
                </a:solidFill>
              </a:rPr>
              <a:t>github</a:t>
            </a:r>
            <a:r>
              <a:rPr lang="zh-CN" altLang="en-US" sz="1800" dirty="0">
                <a:solidFill>
                  <a:schemeClr val="bg1"/>
                </a:solidFill>
              </a:rPr>
              <a:t>下载至本地</a:t>
            </a:r>
            <a:r>
              <a:rPr lang="zh-CN" altLang="en-US" sz="1800" dirty="0">
                <a:solidFill>
                  <a:srgbClr val="92D050"/>
                </a:solidFill>
              </a:rPr>
              <a:t>：</a:t>
            </a:r>
            <a:r>
              <a:rPr lang="en-US" altLang="zh-CN" sz="1800" dirty="0">
                <a:solidFill>
                  <a:srgbClr val="92D050"/>
                </a:solidFill>
              </a:rPr>
              <a:t> </a:t>
            </a:r>
            <a:r>
              <a:rPr lang="en-US" altLang="zh-CN" sz="1800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https://github.com/nltk/nltk_data/tree/gh-pages</a:t>
            </a:r>
            <a:br>
              <a:rPr lang="en-US" altLang="zh-CN" sz="1800" dirty="0">
                <a:solidFill>
                  <a:srgbClr val="92D050"/>
                </a:solidFill>
              </a:rPr>
            </a:br>
            <a:r>
              <a:rPr lang="zh-CN" altLang="en-US" sz="1800" dirty="0">
                <a:solidFill>
                  <a:schemeClr val="bg1"/>
                </a:solidFill>
              </a:rPr>
              <a:t>获得</a:t>
            </a:r>
            <a:r>
              <a:rPr lang="en-US" altLang="zh-CN" sz="1800" dirty="0">
                <a:solidFill>
                  <a:schemeClr val="bg1"/>
                </a:solidFill>
              </a:rPr>
              <a:t>nltk_data-gh-pages.zip </a:t>
            </a:r>
            <a:r>
              <a:rPr lang="zh-CN" altLang="en-US" sz="1800" dirty="0">
                <a:solidFill>
                  <a:schemeClr val="bg1"/>
                </a:solidFill>
              </a:rPr>
              <a:t>文件，解压后将文件中</a:t>
            </a:r>
            <a:r>
              <a:rPr lang="en-US" altLang="zh-CN" sz="1800" dirty="0">
                <a:solidFill>
                  <a:srgbClr val="FFFF00"/>
                </a:solidFill>
              </a:rPr>
              <a:t>packages</a:t>
            </a:r>
            <a:r>
              <a:rPr lang="zh-CN" altLang="en-US" sz="1800" dirty="0">
                <a:solidFill>
                  <a:srgbClr val="FFFF00"/>
                </a:solidFill>
              </a:rPr>
              <a:t>文件夹</a:t>
            </a:r>
            <a:r>
              <a:rPr lang="zh-CN" altLang="en-US" sz="1800" dirty="0">
                <a:solidFill>
                  <a:schemeClr val="bg1"/>
                </a:solidFill>
              </a:rPr>
              <a:t>的全部子目录放置在</a:t>
            </a:r>
            <a:r>
              <a:rPr lang="en-US" altLang="zh-CN" sz="1800" dirty="0" err="1">
                <a:solidFill>
                  <a:srgbClr val="FFFF00"/>
                </a:solidFill>
              </a:rPr>
              <a:t>nltk</a:t>
            </a:r>
            <a:r>
              <a:rPr lang="zh-CN" altLang="en-US" sz="1800" dirty="0">
                <a:solidFill>
                  <a:srgbClr val="FFFF00"/>
                </a:solidFill>
              </a:rPr>
              <a:t>搜索的任意一个路径</a:t>
            </a:r>
            <a:r>
              <a:rPr lang="zh-CN" altLang="en-US" sz="1800" dirty="0">
                <a:solidFill>
                  <a:schemeClr val="bg1"/>
                </a:solidFill>
              </a:rPr>
              <a:t>下，如‘</a:t>
            </a:r>
            <a:r>
              <a:rPr lang="en-US" altLang="zh-CN" sz="1800" dirty="0">
                <a:solidFill>
                  <a:schemeClr val="bg1"/>
                </a:solidFill>
              </a:rPr>
              <a:t>E:\\nltk_data</a:t>
            </a:r>
            <a:r>
              <a:rPr lang="zh-CN" altLang="en-US" sz="1800" dirty="0">
                <a:solidFill>
                  <a:schemeClr val="bg1"/>
                </a:solidFill>
              </a:rPr>
              <a:t>’</a:t>
            </a:r>
            <a:r>
              <a:rPr lang="en-US" altLang="zh-CN" sz="1800" dirty="0">
                <a:solidFill>
                  <a:schemeClr val="bg1"/>
                </a:solidFill>
              </a:rPr>
              <a:t> (</a:t>
            </a:r>
            <a:r>
              <a:rPr lang="zh-CN" altLang="en-US" sz="1800" dirty="0">
                <a:solidFill>
                  <a:schemeClr val="bg1"/>
                </a:solidFill>
              </a:rPr>
              <a:t>若还不存在，则创建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  <a:r>
              <a:rPr lang="zh-CN" altLang="en-US" sz="1800" dirty="0">
                <a:solidFill>
                  <a:schemeClr val="bg1"/>
                </a:solidFill>
              </a:rPr>
              <a:t>：</a:t>
            </a:r>
            <a:endParaRPr lang="en-US" altLang="zh-CN" sz="1800" dirty="0">
              <a:solidFill>
                <a:srgbClr val="92D05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E417E8-DBAD-4029-821C-2A21B4FC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2" y="3020159"/>
            <a:ext cx="3373608" cy="534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BB493F-7CAB-49BC-BB1D-F575A53E9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540" y="2964743"/>
            <a:ext cx="2160240" cy="1272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76B326-DB43-41A7-A3AA-85883C9A5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943" y="5170257"/>
            <a:ext cx="5537820" cy="20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3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4CE5CD3B-592B-4850-AD87-5B5151B86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en-US" altLang="zh-CN" dirty="0">
                <a:sym typeface="FZSongTi" pitchFamily="32" charset="0"/>
              </a:rPr>
              <a:t>2-2 NLP</a:t>
            </a:r>
            <a:r>
              <a:rPr lang="zh-CN" altLang="en-US" dirty="0">
                <a:sym typeface="FZSongTi" pitchFamily="32" charset="0"/>
              </a:rPr>
              <a:t>工具包</a:t>
            </a:r>
            <a:r>
              <a:rPr lang="en-US" altLang="zh-CN" dirty="0">
                <a:sym typeface="FZSongTi" pitchFamily="32" charset="0"/>
              </a:rPr>
              <a:t>NLTK</a:t>
            </a:r>
            <a:endParaRPr lang="zh-CN" altLang="en-US" dirty="0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6F395F0C-9A97-4D6F-B861-3121F8EE7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000" y="899517"/>
            <a:ext cx="9504363" cy="6357937"/>
          </a:xfrm>
        </p:spPr>
        <p:txBody>
          <a:bodyPr/>
          <a:lstStyle/>
          <a:p>
            <a:r>
              <a:rPr lang="en-US" altLang="zh-CN" dirty="0"/>
              <a:t>Case 1: </a:t>
            </a:r>
            <a:r>
              <a:rPr lang="zh-CN" altLang="en-US" dirty="0">
                <a:solidFill>
                  <a:srgbClr val="FFC000"/>
                </a:solidFill>
              </a:rPr>
              <a:t>分句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C000"/>
                </a:solidFill>
              </a:rPr>
              <a:t>分词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pPr lvl="1"/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注：运行以上程序可能还会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出现右图所示的报错提醒。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rgbClr val="FFFF00"/>
                </a:solidFill>
              </a:rPr>
              <a:t>解决办法</a:t>
            </a:r>
            <a:r>
              <a:rPr lang="en-US" altLang="zh-CN" sz="2000" dirty="0">
                <a:solidFill>
                  <a:srgbClr val="FFFF00"/>
                </a:solidFill>
              </a:rPr>
              <a:t>: </a:t>
            </a:r>
            <a:r>
              <a:rPr lang="zh-CN" altLang="en-US" sz="2000" dirty="0">
                <a:solidFill>
                  <a:schemeClr val="bg1"/>
                </a:solidFill>
              </a:rPr>
              <a:t>解压语料库文件夹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“</a:t>
            </a:r>
            <a:r>
              <a:rPr lang="en-US" altLang="zh-CN" sz="2000" dirty="0" err="1">
                <a:solidFill>
                  <a:schemeClr val="bg1"/>
                </a:solidFill>
              </a:rPr>
              <a:t>nltk_data</a:t>
            </a:r>
            <a:r>
              <a:rPr lang="en-US" altLang="zh-CN" sz="2000" dirty="0">
                <a:solidFill>
                  <a:schemeClr val="bg1"/>
                </a:solidFill>
              </a:rPr>
              <a:t>\tokenizers</a:t>
            </a:r>
            <a:r>
              <a:rPr lang="zh-CN" altLang="en-US" sz="2000" dirty="0">
                <a:solidFill>
                  <a:schemeClr val="bg1"/>
                </a:solidFill>
              </a:rPr>
              <a:t>”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中的</a:t>
            </a:r>
            <a:r>
              <a:rPr lang="en-US" altLang="zh-CN" sz="2000" dirty="0">
                <a:solidFill>
                  <a:schemeClr val="bg1"/>
                </a:solidFill>
              </a:rPr>
              <a:t>punkt.zip</a:t>
            </a:r>
            <a:r>
              <a:rPr lang="zh-CN" altLang="en-US" sz="2000" dirty="0">
                <a:solidFill>
                  <a:schemeClr val="bg1"/>
                </a:solidFill>
              </a:rPr>
              <a:t>文件即可。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zh-CN" dirty="0"/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B7A13D-A757-472E-8574-936209F2E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" y="1475581"/>
            <a:ext cx="5472608" cy="3086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FB9A34-3444-44F2-A3AE-1CB187E0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08" y="1921855"/>
            <a:ext cx="4223836" cy="19529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1C513C-9071-49DC-B1C7-B7607000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315" y="4787949"/>
            <a:ext cx="4986522" cy="20163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29AD36-83C2-42B3-85A3-C114C6F7E789}"/>
              </a:ext>
            </a:extLst>
          </p:cNvPr>
          <p:cNvSpPr txBox="1"/>
          <p:nvPr/>
        </p:nvSpPr>
        <p:spPr>
          <a:xfrm>
            <a:off x="5726608" y="1466289"/>
            <a:ext cx="132992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</a:rPr>
              <a:t>运行结果：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6EA78086-C59D-4176-946C-8346987F5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en-US" altLang="zh-CN" dirty="0">
                <a:sym typeface="FZSongTi" pitchFamily="32" charset="0"/>
              </a:rPr>
              <a:t>2-2 NLP</a:t>
            </a:r>
            <a:r>
              <a:rPr lang="zh-CN" altLang="en-US" dirty="0">
                <a:sym typeface="FZSongTi" pitchFamily="32" charset="0"/>
              </a:rPr>
              <a:t>工具包</a:t>
            </a:r>
            <a:r>
              <a:rPr lang="en-US" altLang="zh-CN" dirty="0">
                <a:sym typeface="FZSongTi" pitchFamily="32" charset="0"/>
              </a:rPr>
              <a:t>NLTK</a:t>
            </a:r>
            <a:endParaRPr lang="zh-CN" altLang="en-US" dirty="0"/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35CAD5FF-A9B3-4D42-9CD8-16F20DD949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 2: </a:t>
            </a:r>
            <a:r>
              <a:rPr lang="zh-CN" altLang="en-US" dirty="0">
                <a:solidFill>
                  <a:srgbClr val="FFC000"/>
                </a:solidFill>
              </a:rPr>
              <a:t>词性标注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zh-CN" dirty="0"/>
              <a:t>进行词性标注，需要使用</a:t>
            </a:r>
            <a:r>
              <a:rPr lang="en-US" altLang="zh-CN" dirty="0" err="1">
                <a:solidFill>
                  <a:srgbClr val="FFC000"/>
                </a:solidFill>
              </a:rPr>
              <a:t>nltk.pos_tag</a:t>
            </a:r>
            <a:r>
              <a:rPr lang="en-US" altLang="zh-CN" dirty="0">
                <a:solidFill>
                  <a:srgbClr val="FFC000"/>
                </a:solidFill>
              </a:rPr>
              <a:t>(tokens)</a:t>
            </a:r>
            <a:r>
              <a:rPr lang="zh-CN" altLang="zh-CN" dirty="0"/>
              <a:t>函数，其中</a:t>
            </a:r>
            <a:r>
              <a:rPr lang="en-US" altLang="zh-CN" dirty="0">
                <a:solidFill>
                  <a:srgbClr val="FFFF00"/>
                </a:solidFill>
              </a:rPr>
              <a:t>tokens</a:t>
            </a:r>
            <a:r>
              <a:rPr lang="zh-CN" altLang="zh-CN" dirty="0"/>
              <a:t>是句子</a:t>
            </a:r>
            <a:r>
              <a:rPr lang="zh-CN" altLang="zh-CN" dirty="0">
                <a:solidFill>
                  <a:srgbClr val="FFFF00"/>
                </a:solidFill>
              </a:rPr>
              <a:t>分词后的结果</a:t>
            </a:r>
            <a:r>
              <a:rPr lang="zh-CN" altLang="zh-CN" dirty="0"/>
              <a:t>。词性标注是句子级的标注</a:t>
            </a:r>
            <a:r>
              <a:rPr lang="zh-CN" altLang="zh-CN" dirty="0">
                <a:sym typeface="FZSongTi" pitchFamily="32" charset="0"/>
              </a:rPr>
              <a:t>。</a:t>
            </a:r>
          </a:p>
          <a:p>
            <a:pPr lvl="1"/>
            <a:endParaRPr lang="zh-CN" altLang="en-US" dirty="0"/>
          </a:p>
          <a:p>
            <a:pPr lvl="1"/>
            <a:endParaRPr lang="zh-CN" altLang="zh-CN" dirty="0"/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DDF315-7EAC-44F9-9003-896B3323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0" y="2647677"/>
            <a:ext cx="6408712" cy="1132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0EB32E-4E68-4315-9B74-7DCE35224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40" y="4129648"/>
            <a:ext cx="7666957" cy="670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EC3E49AE-8890-41AF-B68D-BCBFE9DC0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A13E929B-9383-4058-96AF-9AF75FFDD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000" y="922338"/>
            <a:ext cx="5143500" cy="63579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7.1 </a:t>
            </a:r>
            <a:r>
              <a:rPr lang="zh-CN" altLang="en-US" dirty="0"/>
              <a:t>文本分析任务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7.2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文本分析库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2" name="Picture 5" descr="http://a5.mzstatic.com/us/r30/Purple2/v4/49/b7/19/49b71935-f472-9c9c-03be-8388a6fd4b00/mzl.fazslfja.png">
            <a:extLst>
              <a:ext uri="{FF2B5EF4-FFF2-40B4-BE49-F238E27FC236}">
                <a16:creationId xmlns:a16="http://schemas.microsoft.com/office/drawing/2014/main" id="{24FF39C1-25ED-4E9B-AE57-0DAE9BFCC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5" y="993775"/>
            <a:ext cx="37211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4324E-E50B-48DD-B840-F04E7D21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en-US" altLang="zh-CN" dirty="0">
                <a:sym typeface="FZSongTi" pitchFamily="32" charset="0"/>
              </a:rPr>
              <a:t>2-2 NLP</a:t>
            </a:r>
            <a:r>
              <a:rPr lang="zh-CN" altLang="en-US" dirty="0">
                <a:sym typeface="FZSongTi" pitchFamily="32" charset="0"/>
              </a:rPr>
              <a:t>工具包</a:t>
            </a:r>
            <a:r>
              <a:rPr lang="en-US" altLang="zh-CN" dirty="0">
                <a:sym typeface="FZSongTi" pitchFamily="32" charset="0"/>
              </a:rPr>
              <a:t>NLTK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5130F-7E3D-41B8-BD2F-43F57DC5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300" dirty="0"/>
              <a:t>Case 3: </a:t>
            </a:r>
            <a:r>
              <a:rPr lang="zh-CN" altLang="en-US" sz="2300" dirty="0">
                <a:solidFill>
                  <a:srgbClr val="FFC000"/>
                </a:solidFill>
              </a:rPr>
              <a:t>命名实体识别</a:t>
            </a:r>
            <a:r>
              <a:rPr lang="en-US" altLang="zh-CN" sz="2000" dirty="0">
                <a:solidFill>
                  <a:srgbClr val="FFC000"/>
                </a:solidFill>
              </a:rPr>
              <a:t>(</a:t>
            </a:r>
            <a:r>
              <a:rPr lang="en-US" altLang="zh-CN" sz="2000" dirty="0"/>
              <a:t>Named Entity Recognition</a:t>
            </a:r>
            <a:r>
              <a:rPr lang="zh-CN" altLang="en-US" sz="2000" dirty="0"/>
              <a:t>，简称</a:t>
            </a:r>
            <a:r>
              <a:rPr lang="en-US" altLang="zh-CN" sz="2000" dirty="0"/>
              <a:t>NER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en-US" altLang="zh-CN" sz="2200" dirty="0"/>
              <a:t>NER</a:t>
            </a:r>
            <a:r>
              <a:rPr lang="zh-CN" altLang="en-US" sz="2200" dirty="0"/>
              <a:t>任务的目标是识别出待处理文本中指定的实体类别：</a:t>
            </a:r>
            <a:endParaRPr lang="en-US" altLang="zh-CN" sz="2200" dirty="0"/>
          </a:p>
          <a:p>
            <a:pPr lvl="2"/>
            <a:r>
              <a:rPr lang="zh-CN" altLang="en-US" sz="2000" dirty="0">
                <a:solidFill>
                  <a:srgbClr val="FFFF00"/>
                </a:solidFill>
              </a:rPr>
              <a:t>三大类</a:t>
            </a:r>
            <a:r>
              <a:rPr lang="zh-CN" altLang="en-US" sz="2000" dirty="0"/>
              <a:t>（实体类、时间类和数字类）</a:t>
            </a:r>
            <a:endParaRPr lang="en-US" altLang="zh-CN" sz="2000" dirty="0"/>
          </a:p>
          <a:p>
            <a:pPr lvl="2"/>
            <a:r>
              <a:rPr lang="zh-CN" altLang="en-US" sz="2000" dirty="0">
                <a:solidFill>
                  <a:srgbClr val="FFFF00"/>
                </a:solidFill>
              </a:rPr>
              <a:t>七小类</a:t>
            </a:r>
            <a:r>
              <a:rPr lang="zh-CN" altLang="en-US" sz="2000" dirty="0"/>
              <a:t>（人名、机构名、地名、时间、日期、货币和百分比）命名实体。</a:t>
            </a:r>
            <a:endParaRPr lang="en-US" altLang="zh-CN" sz="2000" dirty="0"/>
          </a:p>
          <a:p>
            <a:pPr lvl="2"/>
            <a:r>
              <a:rPr lang="zh-CN" altLang="en-US" sz="2000" dirty="0">
                <a:solidFill>
                  <a:srgbClr val="FFFF00"/>
                </a:solidFill>
              </a:rPr>
              <a:t>九小类：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lvl="3"/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PERSON</a:t>
            </a:r>
            <a:r>
              <a:rPr lang="en-US" altLang="zh-CN" sz="1800" dirty="0">
                <a:solidFill>
                  <a:schemeClr val="bg1"/>
                </a:solidFill>
              </a:rPr>
              <a:t>: </a:t>
            </a:r>
            <a:r>
              <a:rPr lang="zh-CN" altLang="en-US" sz="1800" dirty="0">
                <a:solidFill>
                  <a:schemeClr val="bg1"/>
                </a:solidFill>
              </a:rPr>
              <a:t>人名，如</a:t>
            </a:r>
            <a:r>
              <a:rPr lang="en-US" altLang="zh-CN" sz="1800" dirty="0">
                <a:solidFill>
                  <a:schemeClr val="bg1"/>
                </a:solidFill>
              </a:rPr>
              <a:t>President Obama</a:t>
            </a:r>
          </a:p>
          <a:p>
            <a:pPr lvl="3"/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ORGANIZATION</a:t>
            </a:r>
            <a:r>
              <a:rPr lang="zh-CN" altLang="en-US" sz="1800" dirty="0"/>
              <a:t>：机构名，如</a:t>
            </a:r>
            <a:r>
              <a:rPr lang="en-US" altLang="zh-CN" sz="1800" dirty="0"/>
              <a:t>WHO</a:t>
            </a:r>
            <a:r>
              <a:rPr lang="zh-CN" altLang="en-US" sz="1800" dirty="0"/>
              <a:t>、</a:t>
            </a:r>
            <a:r>
              <a:rPr lang="en-US" altLang="zh-CN" sz="1800" dirty="0"/>
              <a:t>ISRO</a:t>
            </a:r>
          </a:p>
          <a:p>
            <a:pPr lvl="3"/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LOCATION</a:t>
            </a:r>
            <a:r>
              <a:rPr lang="zh-CN" altLang="en-US" sz="1800" dirty="0"/>
              <a:t>：地点，如</a:t>
            </a:r>
            <a:r>
              <a:rPr lang="en-US" altLang="zh-CN" sz="1800" dirty="0"/>
              <a:t>Murray River</a:t>
            </a:r>
          </a:p>
          <a:p>
            <a:pPr lvl="3"/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DATE</a:t>
            </a:r>
            <a:r>
              <a:rPr lang="en-US" altLang="zh-CN" sz="1800" dirty="0"/>
              <a:t>: </a:t>
            </a:r>
            <a:r>
              <a:rPr lang="zh-CN" altLang="en-US" sz="1800" dirty="0"/>
              <a:t>日期，如</a:t>
            </a:r>
            <a:r>
              <a:rPr lang="en-US" altLang="zh-CN" sz="1800" dirty="0"/>
              <a:t>June</a:t>
            </a:r>
            <a:r>
              <a:rPr lang="zh-CN" altLang="en-US" sz="1800" dirty="0"/>
              <a:t>、</a:t>
            </a:r>
            <a:r>
              <a:rPr lang="en-US" altLang="zh-CN" sz="1800" dirty="0"/>
              <a:t>2008-06-29</a:t>
            </a:r>
          </a:p>
          <a:p>
            <a:pPr lvl="3"/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</a:t>
            </a:r>
            <a:r>
              <a:rPr lang="zh-CN" altLang="en-US" sz="1800" dirty="0"/>
              <a:t>：时间，如</a:t>
            </a:r>
            <a:r>
              <a:rPr lang="en-US" altLang="zh-CN" sz="1800" dirty="0"/>
              <a:t>12:30:00 AM</a:t>
            </a:r>
          </a:p>
          <a:p>
            <a:pPr lvl="3"/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MONEY</a:t>
            </a:r>
            <a:r>
              <a:rPr lang="zh-CN" altLang="en-US" sz="1800" dirty="0"/>
              <a:t>：货币，如</a:t>
            </a:r>
            <a:r>
              <a:rPr lang="en-US" altLang="zh-CN" sz="1800" dirty="0"/>
              <a:t>Twenty dollars</a:t>
            </a:r>
            <a:r>
              <a:rPr lang="zh-CN" altLang="en-US" sz="1800" dirty="0"/>
              <a:t>，</a:t>
            </a:r>
            <a:r>
              <a:rPr lang="en-US" altLang="zh-CN" sz="1800" dirty="0"/>
              <a:t>100 GBP</a:t>
            </a:r>
          </a:p>
          <a:p>
            <a:pPr lvl="3"/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PERCENT</a:t>
            </a:r>
            <a:r>
              <a:rPr lang="zh-CN" altLang="en-US" sz="1800" dirty="0"/>
              <a:t>：百分比，如</a:t>
            </a:r>
            <a:r>
              <a:rPr lang="en-US" altLang="zh-CN" sz="1800" dirty="0"/>
              <a:t>20%</a:t>
            </a:r>
            <a:r>
              <a:rPr lang="zh-CN" altLang="en-US" sz="1800" dirty="0"/>
              <a:t>， </a:t>
            </a:r>
            <a:r>
              <a:rPr lang="en-US" altLang="zh-CN" sz="1800" dirty="0"/>
              <a:t>twenty pct.</a:t>
            </a:r>
          </a:p>
          <a:p>
            <a:pPr lvl="3"/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FACILITY</a:t>
            </a:r>
            <a:r>
              <a:rPr lang="zh-CN" altLang="en-US" sz="1800" dirty="0"/>
              <a:t>：设施，如</a:t>
            </a:r>
            <a:r>
              <a:rPr lang="en-US" altLang="zh-CN" sz="1800" dirty="0"/>
              <a:t>Washington Monument</a:t>
            </a:r>
          </a:p>
          <a:p>
            <a:pPr lvl="3"/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GPE: </a:t>
            </a:r>
            <a:r>
              <a:rPr lang="zh-CN" altLang="en-US" sz="1800" dirty="0"/>
              <a:t>地缘政治实体，如 </a:t>
            </a:r>
            <a:r>
              <a:rPr lang="en-US" altLang="zh-CN" sz="1800" dirty="0"/>
              <a:t>South East Asia, North America</a:t>
            </a:r>
          </a:p>
          <a:p>
            <a:pPr lvl="3"/>
            <a:endParaRPr lang="en-US" altLang="zh-CN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/>
            <a:endParaRPr lang="zh-CN" altLang="en-US" sz="18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26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F3BE1FA-E5CF-46B3-B357-7D2CB0E2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en-US" altLang="zh-CN" dirty="0">
                <a:sym typeface="FZSongTi" pitchFamily="32" charset="0"/>
              </a:rPr>
              <a:t>2-2 NLP</a:t>
            </a:r>
            <a:r>
              <a:rPr lang="zh-CN" altLang="en-US" dirty="0">
                <a:sym typeface="FZSongTi" pitchFamily="32" charset="0"/>
              </a:rPr>
              <a:t>工具包</a:t>
            </a:r>
            <a:r>
              <a:rPr lang="en-US" altLang="zh-CN" dirty="0">
                <a:sym typeface="FZSongTi" pitchFamily="32" charset="0"/>
              </a:rPr>
              <a:t>NLTK</a:t>
            </a:r>
            <a:endParaRPr lang="zh-CN" altLang="en-US" dirty="0"/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6C6EA40-A315-47FE-97F7-DAB1510F0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000" y="922338"/>
            <a:ext cx="9610848" cy="6357937"/>
          </a:xfrm>
        </p:spPr>
        <p:txBody>
          <a:bodyPr/>
          <a:lstStyle/>
          <a:p>
            <a:r>
              <a:rPr lang="en-US" altLang="zh-CN" dirty="0"/>
              <a:t>Case 3: </a:t>
            </a:r>
            <a:r>
              <a:rPr lang="zh-CN" altLang="en-US" dirty="0">
                <a:solidFill>
                  <a:srgbClr val="FFC000"/>
                </a:solidFill>
              </a:rPr>
              <a:t>命名实体识别</a:t>
            </a:r>
            <a:r>
              <a:rPr lang="en-US" altLang="zh-CN" sz="2000" dirty="0">
                <a:solidFill>
                  <a:srgbClr val="FFC000"/>
                </a:solidFill>
              </a:rPr>
              <a:t>(</a:t>
            </a:r>
            <a:r>
              <a:rPr lang="en-US" altLang="zh-CN" sz="2000" dirty="0"/>
              <a:t>Named Entity Recognition</a:t>
            </a:r>
            <a:r>
              <a:rPr lang="zh-CN" altLang="en-US" sz="2000" dirty="0"/>
              <a:t>，简称</a:t>
            </a:r>
            <a:r>
              <a:rPr lang="en-US" altLang="zh-CN" sz="2000" dirty="0"/>
              <a:t>NER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zh-CN" altLang="zh-CN" sz="2000" dirty="0"/>
              <a:t>通过调用</a:t>
            </a:r>
            <a:r>
              <a:rPr lang="en-US" altLang="zh-CN" sz="2000" dirty="0" err="1">
                <a:solidFill>
                  <a:srgbClr val="FFC000"/>
                </a:solidFill>
              </a:rPr>
              <a:t>nltk.ne_chunk</a:t>
            </a:r>
            <a:r>
              <a:rPr lang="zh-CN" altLang="zh-CN" sz="2000" dirty="0"/>
              <a:t>函数，可以进行命名实体识别。需要把参数</a:t>
            </a:r>
            <a:r>
              <a:rPr lang="en-US" altLang="zh-CN" sz="2000" dirty="0"/>
              <a:t>tags</a:t>
            </a:r>
            <a:r>
              <a:rPr lang="zh-CN" altLang="zh-CN" sz="2000" dirty="0"/>
              <a:t>，即句子词性标注的结果，传递给</a:t>
            </a:r>
            <a:r>
              <a:rPr lang="en-US" altLang="zh-CN" sz="2000" dirty="0" err="1"/>
              <a:t>ne_chunk</a:t>
            </a:r>
            <a:r>
              <a:rPr lang="zh-CN" altLang="zh-CN" sz="2000" dirty="0"/>
              <a:t>函数</a:t>
            </a:r>
            <a:r>
              <a:rPr lang="zh-CN" altLang="zh-CN" sz="2000" dirty="0">
                <a:sym typeface="FZSongTi" pitchFamily="32" charset="0"/>
              </a:rPr>
              <a:t>。</a:t>
            </a:r>
            <a:endParaRPr lang="en-US" altLang="zh-CN" sz="2000" dirty="0">
              <a:sym typeface="FZSongTi" pitchFamily="32" charset="0"/>
            </a:endParaRPr>
          </a:p>
          <a:p>
            <a:pPr lvl="1"/>
            <a:r>
              <a:rPr lang="zh-CN" altLang="en-US" sz="2000" dirty="0"/>
              <a:t>以下例子中</a:t>
            </a:r>
            <a:r>
              <a:rPr lang="en-US" altLang="zh-CN" sz="2000" dirty="0" err="1">
                <a:solidFill>
                  <a:srgbClr val="FFC000"/>
                </a:solidFill>
              </a:rPr>
              <a:t>ne_chunk</a:t>
            </a:r>
            <a:r>
              <a:rPr lang="zh-CN" altLang="zh-CN" sz="2000" dirty="0"/>
              <a:t>函数</a:t>
            </a:r>
            <a:r>
              <a:rPr lang="zh-CN" altLang="en-US" sz="2000" dirty="0"/>
              <a:t>返回</a:t>
            </a:r>
            <a:r>
              <a:rPr lang="zh-CN" altLang="en-US" sz="2000" dirty="0">
                <a:sym typeface="FZSongTi" pitchFamily="32" charset="0"/>
              </a:rPr>
              <a:t>一种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sym typeface="FZSongTi" pitchFamily="32" charset="0"/>
              </a:rPr>
              <a:t>树结构</a:t>
            </a:r>
            <a:r>
              <a:rPr lang="zh-CN" altLang="en-US" sz="2000" dirty="0">
                <a:sym typeface="FZSongTi" pitchFamily="32" charset="0"/>
              </a:rPr>
              <a:t>：</a:t>
            </a:r>
            <a:br>
              <a:rPr lang="en-US" altLang="zh-CN" sz="2000" dirty="0">
                <a:sym typeface="FZSongTi" pitchFamily="32" charset="0"/>
              </a:rPr>
            </a:br>
            <a:r>
              <a:rPr lang="en-US" altLang="zh-CN" sz="1600" dirty="0">
                <a:solidFill>
                  <a:srgbClr val="FFFF00"/>
                </a:solidFill>
                <a:sym typeface="FZSongTi" pitchFamily="32" charset="0"/>
              </a:rPr>
              <a:t>Tree</a:t>
            </a:r>
            <a:r>
              <a:rPr lang="en-US" altLang="zh-CN" sz="1600" dirty="0">
                <a:sym typeface="FZSongTi" pitchFamily="32" charset="0"/>
              </a:rPr>
              <a:t>('S', [</a:t>
            </a:r>
            <a:r>
              <a:rPr lang="en-US" altLang="zh-CN" sz="1600" dirty="0">
                <a:solidFill>
                  <a:srgbClr val="FFFF00"/>
                </a:solidFill>
                <a:sym typeface="FZSongTi" pitchFamily="32" charset="0"/>
              </a:rPr>
              <a:t>Tree</a:t>
            </a:r>
            <a:r>
              <a:rPr lang="en-US" altLang="zh-CN" sz="1600" dirty="0">
                <a:sym typeface="FZSongTi" pitchFamily="32" charset="0"/>
              </a:rPr>
              <a:t>('PERSON', [('Edison', 'NNP')]), ('went', 'VBD'), ('to', 'TO'), </a:t>
            </a:r>
            <a:r>
              <a:rPr lang="en-US" altLang="zh-CN" sz="1600" dirty="0">
                <a:solidFill>
                  <a:srgbClr val="FFFF00"/>
                </a:solidFill>
                <a:sym typeface="FZSongTi" pitchFamily="32" charset="0"/>
              </a:rPr>
              <a:t>Tree</a:t>
            </a:r>
            <a:r>
              <a:rPr lang="en-US" altLang="zh-CN" sz="1600" dirty="0">
                <a:sym typeface="FZSongTi" pitchFamily="32" charset="0"/>
              </a:rPr>
              <a:t>('ORGANIZATION', [('Tsinghua', 'NNP'), ('University', 'NNP')]), ('today', 'NN'), ('.', '.')])</a:t>
            </a:r>
            <a:endParaRPr lang="zh-CN" altLang="zh-CN" sz="1600" dirty="0">
              <a:sym typeface="FZSongTi" pitchFamily="32" charset="0"/>
            </a:endParaRPr>
          </a:p>
          <a:p>
            <a:pPr lvl="1"/>
            <a:endParaRPr lang="zh-CN" altLang="en-US" dirty="0"/>
          </a:p>
          <a:p>
            <a:pPr lvl="1"/>
            <a:endParaRPr lang="zh-CN" altLang="zh-CN" dirty="0"/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18A09-405D-468E-B31A-CB5B04E50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5" y="2051645"/>
            <a:ext cx="9251687" cy="2804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2008D3-D4FD-466D-9418-3D8B5CD03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5" y="4949688"/>
            <a:ext cx="7056785" cy="23246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0C47F-EC9F-4BD9-9336-3135B5D4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en-US" altLang="zh-CN" dirty="0">
                <a:sym typeface="FZSongTi" pitchFamily="32" charset="0"/>
              </a:rPr>
              <a:t>2-2 NLP</a:t>
            </a:r>
            <a:r>
              <a:rPr lang="zh-CN" altLang="en-US" dirty="0">
                <a:sym typeface="FZSongTi" pitchFamily="32" charset="0"/>
              </a:rPr>
              <a:t>工具包</a:t>
            </a:r>
            <a:r>
              <a:rPr lang="en-US" altLang="zh-CN" dirty="0">
                <a:sym typeface="FZSongTi" pitchFamily="32" charset="0"/>
              </a:rPr>
              <a:t>NLTK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720D4-96BF-41EC-BD45-4AF9D025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Case 3: </a:t>
            </a:r>
            <a:r>
              <a:rPr lang="zh-CN" altLang="en-US" sz="2000" dirty="0">
                <a:solidFill>
                  <a:srgbClr val="FFC000"/>
                </a:solidFill>
              </a:rPr>
              <a:t>命名实体识别</a:t>
            </a:r>
            <a:r>
              <a:rPr lang="zh-CN" altLang="en-US" sz="2000" dirty="0">
                <a:solidFill>
                  <a:schemeClr val="bg1"/>
                </a:solidFill>
              </a:rPr>
              <a:t>（多</a:t>
            </a:r>
            <a:r>
              <a:rPr lang="zh-CN" altLang="en-US" sz="2000">
                <a:solidFill>
                  <a:schemeClr val="bg1"/>
                </a:solidFill>
              </a:rPr>
              <a:t>个句子情形）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BB2976-5A88-4FAB-9F53-B0E12822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0" y="1331565"/>
            <a:ext cx="9598566" cy="56761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0760AD-35D8-4323-B0C6-D1A7097E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12" y="1416100"/>
            <a:ext cx="3248754" cy="42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7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696F406-D5A4-41AD-A824-C104255D6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en-US" altLang="zh-CN" dirty="0">
                <a:sym typeface="FZSongTi" pitchFamily="32" charset="0"/>
              </a:rPr>
              <a:t>2-2 NLP</a:t>
            </a:r>
            <a:r>
              <a:rPr lang="zh-CN" altLang="en-US" dirty="0">
                <a:sym typeface="FZSongTi" pitchFamily="32" charset="0"/>
              </a:rPr>
              <a:t>工具包</a:t>
            </a:r>
            <a:r>
              <a:rPr lang="en-US" altLang="zh-CN" dirty="0">
                <a:sym typeface="FZSongTi" pitchFamily="32" charset="0"/>
              </a:rPr>
              <a:t>NLTK</a:t>
            </a:r>
            <a:endParaRPr lang="zh-CN" altLang="en-US" dirty="0"/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FEA8ABBE-CDEA-47E1-938D-022A805D2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Case 4: </a:t>
            </a:r>
            <a:r>
              <a:rPr lang="zh-CN" altLang="en-US" sz="2400" dirty="0">
                <a:solidFill>
                  <a:srgbClr val="FFC000"/>
                </a:solidFill>
              </a:rPr>
              <a:t>去除停用词</a:t>
            </a:r>
            <a:r>
              <a:rPr lang="en-US" altLang="zh-CN" sz="2400" dirty="0"/>
              <a:t>(S</a:t>
            </a:r>
            <a:r>
              <a:rPr lang="zh-CN" altLang="en-US" sz="2400" dirty="0"/>
              <a:t>topwords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lvl="1"/>
            <a:r>
              <a:rPr lang="zh-CN" altLang="zh-CN" sz="2200" dirty="0"/>
              <a:t>停用词是指在信息检索中，为节省存储空间和提高搜索效率，在处理自然语言数据（或文本）之前或之后会自动过滤掉某些字或词，这些字或词即被称为</a:t>
            </a:r>
            <a:r>
              <a:rPr lang="zh-CN" altLang="zh-CN" sz="2200" dirty="0">
                <a:solidFill>
                  <a:srgbClr val="FFC000"/>
                </a:solidFill>
              </a:rPr>
              <a:t>Stop Words</a:t>
            </a:r>
            <a:r>
              <a:rPr lang="zh-CN" altLang="zh-CN" sz="2200" dirty="0"/>
              <a:t>（停用词）。</a:t>
            </a:r>
            <a:endParaRPr lang="zh-CN" altLang="zh-CN" sz="2200" dirty="0">
              <a:sym typeface="FZSongTi" pitchFamily="32" charset="0"/>
            </a:endParaRPr>
          </a:p>
          <a:p>
            <a:pPr lvl="1"/>
            <a:endParaRPr lang="zh-CN" altLang="en-US" dirty="0"/>
          </a:p>
          <a:p>
            <a:pPr lvl="1"/>
            <a:endParaRPr lang="zh-CN" altLang="zh-CN" dirty="0"/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0C8972-D0B4-45DB-BA5C-D66958B1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177250"/>
            <a:ext cx="8674744" cy="33068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1C7298-F60E-4344-A131-7B4FC575C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1363659"/>
            <a:ext cx="7380697" cy="2737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2C15758C-86DE-4364-89C6-FFCD68466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en-US" altLang="zh-CN" dirty="0">
                <a:sym typeface="FZSongTi" pitchFamily="32" charset="0"/>
              </a:rPr>
              <a:t>2-2 NLP</a:t>
            </a:r>
            <a:r>
              <a:rPr lang="zh-CN" altLang="en-US" dirty="0">
                <a:sym typeface="FZSongTi" pitchFamily="32" charset="0"/>
              </a:rPr>
              <a:t>工具包</a:t>
            </a:r>
            <a:r>
              <a:rPr lang="en-US" altLang="zh-CN" dirty="0">
                <a:sym typeface="FZSongTi" pitchFamily="32" charset="0"/>
              </a:rPr>
              <a:t>NLTK</a:t>
            </a:r>
            <a:endParaRPr lang="zh-CN" altLang="en-US" dirty="0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ECFA60D8-BCB9-4F95-B064-1774FEED29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 5: </a:t>
            </a:r>
            <a:r>
              <a:rPr lang="zh-CN" altLang="en-US" dirty="0">
                <a:solidFill>
                  <a:srgbClr val="FFC000"/>
                </a:solidFill>
              </a:rPr>
              <a:t>情感分析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zh-CN" sz="2200" dirty="0"/>
              <a:t>使用</a:t>
            </a:r>
            <a:r>
              <a:rPr lang="en-US" altLang="zh-CN" sz="2200" dirty="0"/>
              <a:t>NLTK</a:t>
            </a:r>
            <a:r>
              <a:rPr lang="zh-CN" altLang="zh-CN" sz="2200" dirty="0"/>
              <a:t>，可以对文本进行情感分析，确定其情感倾向。</a:t>
            </a:r>
            <a:endParaRPr lang="zh-CN" altLang="zh-CN" sz="2200" dirty="0">
              <a:sym typeface="FZSongTi" pitchFamily="32" charset="0"/>
            </a:endParaRPr>
          </a:p>
          <a:p>
            <a:pPr lvl="1"/>
            <a:endParaRPr lang="zh-CN" altLang="en-US" dirty="0"/>
          </a:p>
          <a:p>
            <a:pPr lvl="1"/>
            <a:endParaRPr lang="zh-CN" altLang="zh-CN" dirty="0"/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CE4E7E-7C5B-4212-A385-7AFBC2128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3" y="1826353"/>
            <a:ext cx="8048215" cy="29615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B904D6-7F8A-49C9-9E3F-D8154F14C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23" y="4974041"/>
            <a:ext cx="6192689" cy="21201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D123DD8A-1736-443D-BB88-351F0FADD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文本分析任务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02D73D96-F507-4F35-9C6E-343B9104A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</a:rPr>
              <a:t>文本分析意义</a:t>
            </a:r>
            <a:endParaRPr lang="en-US" altLang="zh-CN" dirty="0"/>
          </a:p>
          <a:p>
            <a:pPr lvl="1"/>
            <a:r>
              <a:rPr lang="zh-CN" altLang="zh-CN" dirty="0"/>
              <a:t>根据估算，各类组织</a:t>
            </a:r>
            <a:r>
              <a:rPr lang="en-US" altLang="zh-CN" dirty="0"/>
              <a:t>(</a:t>
            </a:r>
            <a:r>
              <a:rPr lang="zh-CN" altLang="zh-CN" dirty="0"/>
              <a:t>包括企业、政府</a:t>
            </a:r>
            <a:r>
              <a:rPr lang="en-US" altLang="zh-CN" dirty="0"/>
              <a:t>)</a:t>
            </a:r>
            <a:r>
              <a:rPr lang="zh-CN" altLang="zh-CN" dirty="0"/>
              <a:t>拥有的数据里，</a:t>
            </a:r>
            <a:r>
              <a:rPr lang="en-US" altLang="zh-CN" dirty="0"/>
              <a:t>80%</a:t>
            </a:r>
            <a:r>
              <a:rPr lang="zh-CN" altLang="zh-CN" dirty="0"/>
              <a:t>是非结构化的数据，其中大部分是</a:t>
            </a:r>
            <a:r>
              <a:rPr lang="zh-CN" altLang="en-US" dirty="0">
                <a:solidFill>
                  <a:srgbClr val="FF0000"/>
                </a:solidFill>
              </a:rPr>
              <a:t>文本的形式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非结构化的文本数据，包括电子邮件、博客、微博、客户反馈、医疗记录、合同文本等。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r>
              <a:rPr lang="zh-CN" altLang="zh-CN" dirty="0"/>
              <a:t>这些文本里，隐藏着潜在的价值。只有通过适当的分析方法，才能从中提取有价值的信息。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6E6327F-02BF-4776-BA10-3B57FC5A6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文</a:t>
            </a:r>
            <a:r>
              <a:rPr lang="zh-CN" altLang="en-US" dirty="0">
                <a:sym typeface="FZSongTi" pitchFamily="32" charset="0"/>
              </a:rPr>
              <a:t>本分析任务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CC2E3F9-A155-48A6-A1DB-2B47211C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49580">
              <a:buSzTx/>
              <a:defRPr/>
            </a:pPr>
            <a:r>
              <a:rPr lang="zh-CN" altLang="zh-CN" noProof="1">
                <a:solidFill>
                  <a:srgbClr val="FFC000"/>
                </a:solidFill>
                <a:sym typeface="+mn-ea"/>
              </a:rPr>
              <a:t>文本分析</a:t>
            </a:r>
            <a:r>
              <a:rPr lang="zh-CN" altLang="en-US" noProof="1">
                <a:sym typeface="+mn-ea"/>
              </a:rPr>
              <a:t>或自然语言处理</a:t>
            </a:r>
            <a:r>
              <a:rPr lang="en-US" altLang="zh-CN" noProof="1">
                <a:solidFill>
                  <a:srgbClr val="FFC000"/>
                </a:solidFill>
                <a:sym typeface="+mn-ea"/>
              </a:rPr>
              <a:t>NLP</a:t>
            </a:r>
            <a:r>
              <a:rPr lang="zh-CN" altLang="zh-CN" noProof="1">
                <a:sym typeface="+mn-ea"/>
              </a:rPr>
              <a:t>的主要任务</a:t>
            </a:r>
            <a:r>
              <a:rPr lang="zh-CN" altLang="en-US" noProof="1">
                <a:sym typeface="+mn-ea"/>
              </a:rPr>
              <a:t>：</a:t>
            </a:r>
            <a:endParaRPr lang="en-US" altLang="zh-CN" noProof="1"/>
          </a:p>
          <a:p>
            <a:pPr lvl="1" defTabSz="449580">
              <a:buSzTx/>
              <a:defRPr/>
            </a:pPr>
            <a:r>
              <a:rPr lang="zh-CN" altLang="zh-CN" noProof="1">
                <a:sym typeface="+mn-ea"/>
              </a:rPr>
              <a:t>文本索引与检索</a:t>
            </a:r>
            <a:r>
              <a:rPr lang="en-US" altLang="zh-CN" noProof="1">
                <a:sym typeface="+mn-ea"/>
              </a:rPr>
              <a:t>(Indexing and Search)</a:t>
            </a:r>
          </a:p>
          <a:p>
            <a:pPr lvl="1" defTabSz="449580">
              <a:buSzTx/>
              <a:defRPr/>
            </a:pPr>
            <a:endParaRPr lang="zh-CN" altLang="zh-CN" noProof="1">
              <a:sym typeface="+mn-ea"/>
            </a:endParaRPr>
          </a:p>
          <a:p>
            <a:pPr lvl="1" defTabSz="449580">
              <a:buSzTx/>
              <a:defRPr/>
            </a:pPr>
            <a:r>
              <a:rPr lang="zh-CN" altLang="zh-CN" noProof="1">
                <a:sym typeface="+mn-ea"/>
              </a:rPr>
              <a:t>文本分类</a:t>
            </a:r>
            <a:r>
              <a:rPr lang="en-US" altLang="zh-CN" noProof="1">
                <a:sym typeface="+mn-ea"/>
              </a:rPr>
              <a:t>(Text Classification)</a:t>
            </a:r>
          </a:p>
          <a:p>
            <a:pPr lvl="1" defTabSz="449580">
              <a:buSzTx/>
              <a:defRPr/>
            </a:pPr>
            <a:endParaRPr lang="zh-CN" altLang="zh-CN" noProof="1">
              <a:sym typeface="+mn-ea"/>
            </a:endParaRPr>
          </a:p>
          <a:p>
            <a:pPr lvl="1" defTabSz="449580">
              <a:buSzTx/>
              <a:defRPr/>
            </a:pPr>
            <a:r>
              <a:rPr lang="zh-CN" altLang="zh-CN" noProof="1">
                <a:sym typeface="+mn-ea"/>
              </a:rPr>
              <a:t>文本摘要</a:t>
            </a:r>
            <a:r>
              <a:rPr lang="en-US" altLang="zh-CN" noProof="1">
                <a:sym typeface="+mn-ea"/>
              </a:rPr>
              <a:t>(Document Summarization)</a:t>
            </a:r>
          </a:p>
          <a:p>
            <a:pPr lvl="1" defTabSz="449580">
              <a:buSzTx/>
              <a:defRPr/>
            </a:pPr>
            <a:endParaRPr lang="zh-CN" altLang="zh-CN" noProof="1">
              <a:sym typeface="+mn-ea"/>
            </a:endParaRPr>
          </a:p>
          <a:p>
            <a:pPr lvl="1" defTabSz="449580">
              <a:buSzTx/>
              <a:defRPr/>
            </a:pPr>
            <a:r>
              <a:rPr lang="zh-CN" altLang="zh-CN" noProof="1">
                <a:sym typeface="+mn-ea"/>
              </a:rPr>
              <a:t>文本信息抽取</a:t>
            </a:r>
            <a:r>
              <a:rPr lang="en-US" altLang="zh-CN" noProof="1">
                <a:sym typeface="+mn-ea"/>
              </a:rPr>
              <a:t>(Text Information Extraction)</a:t>
            </a:r>
          </a:p>
          <a:p>
            <a:pPr lvl="1" defTabSz="449580">
              <a:buSzTx/>
              <a:defRPr/>
            </a:pPr>
            <a:endParaRPr lang="zh-CN" altLang="zh-CN" noProof="1">
              <a:sym typeface="+mn-ea"/>
            </a:endParaRPr>
          </a:p>
          <a:p>
            <a:pPr lvl="1" defTabSz="449580">
              <a:buSzTx/>
              <a:defRPr/>
            </a:pPr>
            <a:r>
              <a:rPr lang="zh-CN" altLang="zh-CN" noProof="1">
                <a:sym typeface="+mn-ea"/>
              </a:rPr>
              <a:t>情感分析</a:t>
            </a:r>
            <a:r>
              <a:rPr lang="en-US" altLang="zh-CN" noProof="1">
                <a:sym typeface="+mn-ea"/>
              </a:rPr>
              <a:t>(Sentiment Analysis)</a:t>
            </a:r>
            <a:endParaRPr lang="zh-CN" altLang="zh-CN" noProof="1">
              <a:sym typeface="+mn-ea"/>
            </a:endParaRPr>
          </a:p>
          <a:p>
            <a:pPr marL="457200" lvl="1" indent="0" defTabSz="449580">
              <a:buSzTx/>
              <a:buFont typeface="Wingdings" panose="05000000000000000000" pitchFamily="2" charset="2"/>
              <a:buNone/>
              <a:defRPr/>
            </a:pPr>
            <a:endParaRPr lang="zh-CN" altLang="en-US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B9D17D1-6CBF-42D5-8A1C-8B8A7DE94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7.1-1 </a:t>
            </a:r>
            <a:r>
              <a:rPr lang="zh-CN" altLang="zh-CN" dirty="0"/>
              <a:t>句子预处理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4D3E6BFD-0DBB-48E6-B16B-6B19DB211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句子切分与分词</a:t>
            </a:r>
            <a:endParaRPr lang="en-US" altLang="zh-CN" dirty="0"/>
          </a:p>
          <a:p>
            <a:pPr lvl="1"/>
            <a:r>
              <a:rPr lang="zh-CN" altLang="zh-CN" sz="2200" dirty="0"/>
              <a:t>进行文本分析前，首先需要把文本</a:t>
            </a:r>
            <a:r>
              <a:rPr lang="zh-CN" altLang="zh-CN" sz="2200" dirty="0">
                <a:solidFill>
                  <a:srgbClr val="FFC000"/>
                </a:solidFill>
              </a:rPr>
              <a:t>切分成单个的句子</a:t>
            </a:r>
            <a:r>
              <a:rPr lang="zh-CN" altLang="zh-CN" sz="2200" dirty="0"/>
              <a:t>。完成该功能的软件，称为</a:t>
            </a:r>
            <a:r>
              <a:rPr lang="zh-CN" altLang="zh-CN" sz="2200" dirty="0">
                <a:solidFill>
                  <a:schemeClr val="bg1"/>
                </a:solidFill>
              </a:rPr>
              <a:t>语句切分器</a:t>
            </a:r>
            <a:r>
              <a:rPr lang="zh-CN" altLang="zh-CN" sz="2200" dirty="0"/>
              <a:t>。</a:t>
            </a:r>
            <a:endParaRPr lang="en-US" altLang="zh-CN" sz="2200" dirty="0"/>
          </a:p>
          <a:p>
            <a:pPr lvl="1"/>
            <a:r>
              <a:rPr lang="zh-CN" altLang="zh-CN" sz="2200" dirty="0"/>
              <a:t>接着，需要对句子进行</a:t>
            </a:r>
            <a:r>
              <a:rPr lang="zh-CN" altLang="zh-CN" sz="2200" dirty="0">
                <a:solidFill>
                  <a:srgbClr val="FFC000"/>
                </a:solidFill>
              </a:rPr>
              <a:t>分词</a:t>
            </a:r>
            <a:r>
              <a:rPr lang="zh-CN" altLang="zh-CN" sz="2200" dirty="0"/>
              <a:t>，完成该功能的软件，称为分词器。</a:t>
            </a:r>
          </a:p>
          <a:p>
            <a:pPr lvl="1"/>
            <a:endParaRPr lang="zh-CN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词性标注</a:t>
            </a:r>
            <a:endParaRPr lang="en-US" altLang="zh-CN" dirty="0"/>
          </a:p>
          <a:p>
            <a:pPr lvl="1"/>
            <a:r>
              <a:rPr lang="zh-CN" altLang="zh-CN" sz="2200" dirty="0">
                <a:solidFill>
                  <a:srgbClr val="FFC000"/>
                </a:solidFill>
              </a:rPr>
              <a:t>词性</a:t>
            </a:r>
            <a:r>
              <a:rPr lang="zh-CN" altLang="zh-CN" sz="2200" dirty="0"/>
              <a:t>是词汇最基本的语法属性，词性标注就是在给定句子中判定每个词的词性并加以标注的过程，比如</a:t>
            </a:r>
            <a:r>
              <a:rPr lang="zh-CN" altLang="zh-CN" sz="2200" dirty="0">
                <a:solidFill>
                  <a:srgbClr val="92D050"/>
                </a:solidFill>
              </a:rPr>
              <a:t>名词</a:t>
            </a:r>
            <a:r>
              <a:rPr lang="en-US" altLang="zh-CN" sz="2200" dirty="0">
                <a:solidFill>
                  <a:srgbClr val="92D050"/>
                </a:solidFill>
              </a:rPr>
              <a:t>(Noun)</a:t>
            </a:r>
            <a:r>
              <a:rPr lang="zh-CN" altLang="zh-CN" sz="2200" dirty="0"/>
              <a:t>、</a:t>
            </a:r>
            <a:r>
              <a:rPr lang="zh-CN" altLang="zh-CN" sz="2200" dirty="0">
                <a:solidFill>
                  <a:srgbClr val="92D050"/>
                </a:solidFill>
              </a:rPr>
              <a:t>动词</a:t>
            </a:r>
            <a:r>
              <a:rPr lang="en-US" altLang="zh-CN" sz="2200" dirty="0">
                <a:solidFill>
                  <a:srgbClr val="92D050"/>
                </a:solidFill>
              </a:rPr>
              <a:t>(Verb)</a:t>
            </a:r>
            <a:r>
              <a:rPr lang="zh-CN" altLang="zh-CN" sz="2200" dirty="0"/>
              <a:t>、</a:t>
            </a:r>
            <a:r>
              <a:rPr lang="zh-CN" altLang="zh-CN" sz="2200" dirty="0">
                <a:solidFill>
                  <a:srgbClr val="92D050"/>
                </a:solidFill>
              </a:rPr>
              <a:t>形容词</a:t>
            </a:r>
            <a:r>
              <a:rPr lang="en-US" altLang="zh-CN" sz="2200" dirty="0">
                <a:solidFill>
                  <a:srgbClr val="92D050"/>
                </a:solidFill>
              </a:rPr>
              <a:t>(Adjective)</a:t>
            </a:r>
            <a:r>
              <a:rPr lang="zh-CN" altLang="zh-CN" sz="2200" dirty="0"/>
              <a:t>等。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r>
              <a:rPr lang="zh-CN" altLang="zh-CN" dirty="0"/>
              <a:t>诸如</a:t>
            </a:r>
            <a:r>
              <a:rPr lang="en-US" altLang="zh-CN" dirty="0" err="1">
                <a:solidFill>
                  <a:srgbClr val="FFC000"/>
                </a:solidFill>
              </a:rPr>
              <a:t>Jieba</a:t>
            </a:r>
            <a:r>
              <a:rPr lang="zh-CN" altLang="en-US" dirty="0">
                <a:solidFill>
                  <a:srgbClr val="FFC000"/>
                </a:solidFill>
              </a:rPr>
              <a:t>、</a:t>
            </a:r>
            <a:r>
              <a:rPr lang="en-US" altLang="zh-CN" dirty="0">
                <a:solidFill>
                  <a:srgbClr val="FFC000"/>
                </a:solidFill>
              </a:rPr>
              <a:t>NLTK</a:t>
            </a:r>
            <a:r>
              <a:rPr lang="zh-CN" altLang="en-US" dirty="0"/>
              <a:t>等自然语言处理工具可以进行句子的切分和分词。</a:t>
            </a:r>
            <a:endParaRPr lang="zh-CN" altLang="zh-CN" dirty="0"/>
          </a:p>
          <a:p>
            <a:endParaRPr lang="zh-CN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073CAD7-653A-4BFC-9750-0649B7987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7.1-2 </a:t>
            </a:r>
            <a:r>
              <a:rPr lang="zh-CN" altLang="en-US" dirty="0"/>
              <a:t>文本分类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内容占位符 2">
                <a:extLst>
                  <a:ext uri="{FF2B5EF4-FFF2-40B4-BE49-F238E27FC236}">
                    <a16:creationId xmlns:a16="http://schemas.microsoft.com/office/drawing/2014/main" id="{B144675C-D06D-4E34-BF3A-1B2B827D9FE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文本分类的定义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文本分类是把文档集合中的每个文档，划分到一个</a:t>
                </a:r>
                <a:r>
                  <a:rPr lang="zh-CN" altLang="zh-CN" dirty="0">
                    <a:solidFill>
                      <a:srgbClr val="FFC000"/>
                    </a:solidFill>
                  </a:rPr>
                  <a:t>预先定义的主题类别。</a:t>
                </a:r>
              </a:p>
              <a:p>
                <a:pPr lvl="2"/>
                <a:r>
                  <a:rPr lang="zh-CN" altLang="zh-CN" dirty="0"/>
                  <a:t>判断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Email</a:t>
                </a:r>
                <a:r>
                  <a:rPr lang="zh-CN" altLang="zh-CN" dirty="0"/>
                  <a:t>是</a:t>
                </a:r>
                <a:r>
                  <a:rPr lang="zh-CN" altLang="zh-CN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正常邮件和垃圾邮件</a:t>
                </a:r>
                <a:r>
                  <a:rPr lang="zh-CN" altLang="zh-CN" dirty="0"/>
                  <a:t>，</a:t>
                </a:r>
                <a:r>
                  <a:rPr lang="zh-CN" altLang="en-US" dirty="0"/>
                  <a:t>二分类问题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FF00"/>
                    </a:solidFill>
                  </a:rPr>
                  <a:t>新闻主题</a:t>
                </a:r>
                <a:r>
                  <a:rPr lang="zh-CN" altLang="en-US" dirty="0"/>
                  <a:t>分类：判断</a:t>
                </a:r>
                <a:r>
                  <a: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新闻</a:t>
                </a:r>
                <a:r>
                  <a:rPr lang="zh-CN" altLang="en-US" dirty="0"/>
                  <a:t>属于哪个类别，如财经、体育、娱乐等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FF00"/>
                    </a:solidFill>
                  </a:rPr>
                  <a:t>自动问答</a:t>
                </a:r>
                <a:r>
                  <a:rPr lang="zh-CN" altLang="en-US" dirty="0"/>
                  <a:t>系统中的问句分类：</a:t>
                </a:r>
                <a:r>
                  <a: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问句类型</a:t>
                </a:r>
                <a:endPara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2"/>
                <a:r>
                  <a:rPr lang="zh-CN" altLang="en-US" dirty="0"/>
                  <a:t>让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AI</a:t>
                </a:r>
                <a:r>
                  <a:rPr lang="zh-CN" altLang="en-US" dirty="0">
                    <a:solidFill>
                      <a:srgbClr val="FFFF00"/>
                    </a:solidFill>
                  </a:rPr>
                  <a:t>当法官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基于案件事实描述文本的</a:t>
                </a:r>
                <a:r>
                  <a: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罚金等级分类</a:t>
                </a:r>
                <a:r>
                  <a:rPr lang="zh-CN" altLang="en-US" dirty="0"/>
                  <a:t>（多分类）</a:t>
                </a:r>
                <a:endParaRPr lang="en-US" altLang="zh-CN" dirty="0"/>
              </a:p>
              <a:p>
                <a:pPr lvl="2"/>
                <a:endParaRPr lang="zh-CN" altLang="zh-CN" dirty="0"/>
              </a:p>
              <a:p>
                <a:pPr lvl="1"/>
                <a:r>
                  <a:rPr lang="zh-CN" altLang="en-US" dirty="0"/>
                  <a:t>文本分类系统的</a:t>
                </a:r>
                <a:r>
                  <a:rPr lang="zh-CN" altLang="en-US" dirty="0">
                    <a:solidFill>
                      <a:srgbClr val="FFC000"/>
                    </a:solidFill>
                  </a:rPr>
                  <a:t>一般步骤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1.</a:t>
                </a:r>
                <a:r>
                  <a:rPr lang="zh-CN" altLang="en-US" dirty="0"/>
                  <a:t>预处理输入文本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2.</a:t>
                </a:r>
                <a:r>
                  <a:rPr lang="zh-CN" altLang="en-US" dirty="0"/>
                  <a:t>特征提取，得到文本表示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3.</a:t>
                </a:r>
                <a:r>
                  <a:rPr lang="zh-CN" altLang="en-US" dirty="0"/>
                  <a:t>分类器分类</a:t>
                </a:r>
                <a:endParaRPr lang="en-US" altLang="zh-CN" dirty="0"/>
              </a:p>
              <a:p>
                <a:pPr lvl="2"/>
                <a:endParaRPr lang="zh-CN" altLang="zh-CN" dirty="0"/>
              </a:p>
              <a:p>
                <a:pPr lvl="1"/>
                <a:r>
                  <a:rPr lang="zh-CN" altLang="zh-CN" dirty="0"/>
                  <a:t>对于</a:t>
                </a:r>
                <a:r>
                  <a:rPr lang="zh-CN" altLang="zh-CN" dirty="0">
                    <a:solidFill>
                      <a:srgbClr val="FFC000"/>
                    </a:solidFill>
                  </a:rPr>
                  <a:t>分类器</a:t>
                </a:r>
                <a:r>
                  <a:rPr lang="zh-CN" altLang="zh-CN" dirty="0"/>
                  <a:t>的设计，有包括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最</a:t>
                </a:r>
                <a:r>
                  <a:rPr lang="zh-CN" altLang="zh-CN" dirty="0"/>
                  <a:t>近邻、朴素贝叶斯</a:t>
                </a:r>
                <a:r>
                  <a:rPr lang="zh-CN" altLang="en-US" dirty="0"/>
                  <a:t>、支持向量机和决策树在内的许多</a:t>
                </a:r>
                <a:r>
                  <a:rPr lang="zh-CN" altLang="zh-CN" dirty="0"/>
                  <a:t>算法。</a:t>
                </a:r>
                <a:endParaRPr lang="zh-CN" altLang="en-US" dirty="0"/>
              </a:p>
              <a:p>
                <a:pPr lvl="1"/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17411" name="内容占位符 2">
                <a:extLst>
                  <a:ext uri="{FF2B5EF4-FFF2-40B4-BE49-F238E27FC236}">
                    <a16:creationId xmlns:a16="http://schemas.microsoft.com/office/drawing/2014/main" id="{B144675C-D06D-4E34-BF3A-1B2B827D9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88" t="-1534" r="-1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5C26CBC2-B8D5-4724-9FC5-6AA4989AE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7.1-3 </a:t>
            </a:r>
            <a:r>
              <a:rPr lang="zh-CN" altLang="en-US" dirty="0"/>
              <a:t>信息抽取</a:t>
            </a:r>
          </a:p>
        </p:txBody>
      </p:sp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633B72A9-755C-46DB-AD5D-FF1E7682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49580">
              <a:buSzTx/>
              <a:defRPr/>
            </a:pPr>
            <a:r>
              <a:rPr lang="zh-CN" altLang="zh-CN" noProof="1">
                <a:solidFill>
                  <a:srgbClr val="FFC000"/>
                </a:solidFill>
              </a:rPr>
              <a:t>信息抽取</a:t>
            </a:r>
            <a:r>
              <a:rPr lang="en-US" altLang="zh-CN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(Information Extraction)</a:t>
            </a:r>
            <a:endParaRPr lang="zh-CN" altLang="en-US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 defTabSz="449580">
              <a:buSzTx/>
              <a:defRPr/>
            </a:pPr>
            <a:r>
              <a:rPr lang="zh-CN" altLang="en-US" sz="2000" dirty="0"/>
              <a:t>简称</a:t>
            </a:r>
            <a:r>
              <a:rPr lang="en-US" altLang="zh-CN" sz="2000" dirty="0">
                <a:solidFill>
                  <a:srgbClr val="FFC000"/>
                </a:solidFill>
              </a:rPr>
              <a:t>IE</a:t>
            </a:r>
            <a:r>
              <a:rPr lang="zh-CN" altLang="en-US" sz="2000" dirty="0"/>
              <a:t>，即从自然语言文本中，抽取出特定的事件或事实信息，帮助我们将海量内容自动分类、提取和重构。这些信息通常包括</a:t>
            </a:r>
            <a:r>
              <a:rPr lang="zh-CN" altLang="zh-CN" sz="2000" noProof="1">
                <a:solidFill>
                  <a:schemeClr val="bg1"/>
                </a:solidFill>
              </a:rPr>
              <a:t>指定类型的</a:t>
            </a:r>
            <a:r>
              <a:rPr lang="zh-CN" altLang="zh-CN" sz="2000" noProof="1">
                <a:solidFill>
                  <a:srgbClr val="FFC000"/>
                </a:solidFill>
              </a:rPr>
              <a:t>实体</a:t>
            </a:r>
            <a:r>
              <a:rPr lang="en-US" altLang="zh-CN" sz="2000" noProof="1">
                <a:solidFill>
                  <a:srgbClr val="FFC000"/>
                </a:solidFill>
              </a:rPr>
              <a:t>(entity)</a:t>
            </a:r>
            <a:r>
              <a:rPr lang="zh-CN" altLang="zh-CN" sz="2000" noProof="1">
                <a:solidFill>
                  <a:srgbClr val="FFC000"/>
                </a:solidFill>
              </a:rPr>
              <a:t>、关系</a:t>
            </a:r>
            <a:r>
              <a:rPr lang="en-US" altLang="zh-CN" sz="2000" noProof="1">
                <a:solidFill>
                  <a:srgbClr val="FFC000"/>
                </a:solidFill>
              </a:rPr>
              <a:t>(relation)</a:t>
            </a:r>
            <a:r>
              <a:rPr lang="zh-CN" altLang="zh-CN" sz="2000" noProof="1">
                <a:solidFill>
                  <a:srgbClr val="FFC000"/>
                </a:solidFill>
              </a:rPr>
              <a:t>、事件</a:t>
            </a:r>
            <a:r>
              <a:rPr lang="en-US" altLang="zh-CN" sz="2000" noProof="1">
                <a:solidFill>
                  <a:srgbClr val="FFC000"/>
                </a:solidFill>
              </a:rPr>
              <a:t>(event)</a:t>
            </a:r>
            <a:r>
              <a:rPr lang="zh-CN" altLang="zh-CN" sz="2000" noProof="1"/>
              <a:t> 。</a:t>
            </a:r>
            <a:endParaRPr lang="en-US" altLang="zh-CN" sz="2000" noProof="1"/>
          </a:p>
          <a:p>
            <a:pPr lvl="2" defTabSz="449580">
              <a:buSzTx/>
              <a:defRPr/>
            </a:pPr>
            <a:r>
              <a:rPr lang="zh-CN" altLang="en-US" sz="1800" dirty="0"/>
              <a:t>从新闻中抽取时间、地点、关键人物</a:t>
            </a:r>
            <a:endParaRPr lang="en-US" altLang="zh-CN" sz="1800" dirty="0"/>
          </a:p>
          <a:p>
            <a:pPr lvl="2" defTabSz="449580">
              <a:buSzTx/>
              <a:defRPr/>
            </a:pPr>
            <a:r>
              <a:rPr lang="zh-CN" altLang="en-US" sz="1800" dirty="0"/>
              <a:t>从技术文档中抽取产品名称、开发时间、性能指标等</a:t>
            </a:r>
            <a:endParaRPr lang="zh-CN" altLang="zh-CN" sz="1800" noProof="1"/>
          </a:p>
          <a:p>
            <a:pPr lvl="1" defTabSz="449580">
              <a:buSzTx/>
              <a:defRPr/>
            </a:pPr>
            <a:r>
              <a:rPr lang="zh-CN" altLang="en-US" sz="2000" dirty="0"/>
              <a:t>从自然语言中抽取用户感兴趣的事实信息，无论是在知识图谱、信息检索、问答系统还是在情感分析、文本挖掘中，</a:t>
            </a:r>
            <a:r>
              <a:rPr lang="zh-CN" altLang="en-US" sz="2000" dirty="0">
                <a:solidFill>
                  <a:srgbClr val="FFC000"/>
                </a:solidFill>
              </a:rPr>
              <a:t>信息抽取都</a:t>
            </a:r>
            <a:r>
              <a:rPr lang="zh-CN" altLang="en-US" sz="2000" dirty="0"/>
              <a:t>有广泛应用。</a:t>
            </a:r>
            <a:endParaRPr lang="zh-CN" altLang="zh-CN" sz="2000" noProof="1">
              <a:sym typeface="FZSongTi" pitchFamily="32" charset="0"/>
            </a:endParaRPr>
          </a:p>
          <a:p>
            <a:pPr marL="457200" lvl="1" indent="0" defTabSz="449580">
              <a:buSzTx/>
              <a:buNone/>
              <a:defRPr/>
            </a:pPr>
            <a:endParaRPr lang="zh-CN" altLang="zh-CN" sz="2600" noProof="1">
              <a:sym typeface="FZSongTi" pitchFamily="32" charset="0"/>
            </a:endParaRPr>
          </a:p>
          <a:p>
            <a:pPr defTabSz="449580">
              <a:buSzTx/>
              <a:defRPr/>
            </a:pPr>
            <a:r>
              <a:rPr lang="zh-CN" altLang="zh-CN" noProof="1"/>
              <a:t>信息抽取</a:t>
            </a:r>
            <a:r>
              <a:rPr lang="zh-CN" altLang="en-US" noProof="1"/>
              <a:t>主要包含三大子任务</a:t>
            </a:r>
            <a:endParaRPr lang="en-US" altLang="zh-CN" noProof="1"/>
          </a:p>
          <a:p>
            <a:pPr lvl="1" defTabSz="449580">
              <a:buSzTx/>
              <a:defRPr/>
            </a:pPr>
            <a:r>
              <a:rPr lang="zh-CN" altLang="en-US" sz="2000" dirty="0">
                <a:solidFill>
                  <a:srgbClr val="FFC000"/>
                </a:solidFill>
              </a:rPr>
              <a:t>关系抽取</a:t>
            </a:r>
            <a:r>
              <a:rPr lang="zh-CN" altLang="en-US" sz="2000" dirty="0"/>
              <a:t>：通常我们说的三元组</a:t>
            </a:r>
            <a:r>
              <a:rPr lang="en-US" altLang="zh-CN" sz="2000" dirty="0"/>
              <a:t>(triple)</a:t>
            </a:r>
            <a:r>
              <a:rPr lang="zh-CN" altLang="en-US" sz="2000" dirty="0"/>
              <a:t>抽取，主要用于抽取实体间的关系。</a:t>
            </a:r>
            <a:endParaRPr lang="en-US" altLang="zh-CN" sz="2000" dirty="0"/>
          </a:p>
          <a:p>
            <a:pPr lvl="1" defTabSz="449580">
              <a:buSzTx/>
              <a:defRPr/>
            </a:pPr>
            <a:endParaRPr lang="en-US" altLang="zh-CN" sz="2000" noProof="1"/>
          </a:p>
          <a:p>
            <a:pPr lvl="1" defTabSz="449580">
              <a:buSzTx/>
              <a:defRPr/>
            </a:pPr>
            <a:r>
              <a:rPr lang="zh-CN" altLang="en-US" sz="2000" dirty="0">
                <a:solidFill>
                  <a:srgbClr val="FFC000"/>
                </a:solidFill>
              </a:rPr>
              <a:t>实体抽取与链指</a:t>
            </a:r>
            <a:r>
              <a:rPr lang="zh-CN" altLang="en-US" sz="2000" dirty="0"/>
              <a:t>：也就是命名实体识别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named entity recognition, NER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 defTabSz="449580">
              <a:buSzTx/>
              <a:defRPr/>
            </a:pPr>
            <a:endParaRPr lang="zh-CN" altLang="zh-CN" sz="2000" noProof="1"/>
          </a:p>
          <a:p>
            <a:pPr lvl="1" defTabSz="449580">
              <a:buSzTx/>
              <a:defRPr/>
            </a:pPr>
            <a:r>
              <a:rPr lang="zh-CN" altLang="en-US" sz="2000" dirty="0">
                <a:solidFill>
                  <a:srgbClr val="FFC000"/>
                </a:solidFill>
              </a:rPr>
              <a:t>事件抽取</a:t>
            </a:r>
            <a:r>
              <a:rPr lang="zh-CN" altLang="en-US" sz="2000" dirty="0"/>
              <a:t>：相当于一种多元关系的抽取。</a:t>
            </a:r>
            <a:endParaRPr lang="zh-CN" altLang="zh-CN" sz="2000" noProof="1">
              <a:sym typeface="FZSongTi" pitchFamily="32" charset="0"/>
            </a:endParaRPr>
          </a:p>
          <a:p>
            <a:pPr lvl="1" defTabSz="449580">
              <a:buSzTx/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99941-6F78-43B7-971D-EFA4F194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7.1-3 </a:t>
            </a:r>
            <a:r>
              <a:rPr lang="zh-CN" altLang="en-US" dirty="0"/>
              <a:t>信息抽取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1F8F5-6753-4696-829D-464920DF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关系信息抽取常用数据集</a:t>
            </a:r>
            <a:endParaRPr lang="en-US" altLang="zh-CN" dirty="0"/>
          </a:p>
          <a:p>
            <a:pPr lvl="1"/>
            <a:r>
              <a:rPr lang="en-US" altLang="zh-CN" sz="2200" b="1" i="0" dirty="0">
                <a:solidFill>
                  <a:srgbClr val="FFC000"/>
                </a:solidFill>
                <a:effectLst/>
              </a:rPr>
              <a:t>ACE</a:t>
            </a:r>
            <a:r>
              <a:rPr lang="zh-CN" altLang="en-US" sz="2200" b="1" i="0" dirty="0">
                <a:solidFill>
                  <a:schemeClr val="bg1"/>
                </a:solidFill>
                <a:effectLst/>
              </a:rPr>
              <a:t>关系抽取任务数据集</a:t>
            </a:r>
            <a:r>
              <a:rPr lang="zh-CN" altLang="en-US" sz="2200" b="0" i="0" dirty="0">
                <a:solidFill>
                  <a:schemeClr val="bg1"/>
                </a:solidFill>
                <a:effectLst/>
              </a:rPr>
              <a:t>：</a:t>
            </a:r>
            <a:r>
              <a:rPr lang="en-US" altLang="zh-CN" sz="2000" b="0" i="0" dirty="0">
                <a:solidFill>
                  <a:schemeClr val="bg1"/>
                </a:solidFill>
                <a:effectLst/>
              </a:rPr>
              <a:t>ACE2005</a:t>
            </a:r>
            <a:r>
              <a:rPr lang="zh-CN" altLang="en-US" sz="2000" b="0" i="0" dirty="0">
                <a:solidFill>
                  <a:schemeClr val="bg1"/>
                </a:solidFill>
                <a:effectLst/>
              </a:rPr>
              <a:t>关系抽取数据集包含</a:t>
            </a:r>
            <a:r>
              <a:rPr lang="en-US" altLang="zh-CN" sz="2000" b="0" i="0" dirty="0">
                <a:solidFill>
                  <a:schemeClr val="bg1"/>
                </a:solidFill>
                <a:effectLst/>
              </a:rPr>
              <a:t>599</a:t>
            </a:r>
            <a:r>
              <a:rPr lang="zh-CN" altLang="en-US" sz="2000" b="0" i="0" dirty="0">
                <a:solidFill>
                  <a:schemeClr val="bg1"/>
                </a:solidFill>
                <a:effectLst/>
              </a:rPr>
              <a:t>篇与新闻和邮件相关的文档，其数据集内包含</a:t>
            </a:r>
            <a:r>
              <a:rPr lang="en-US" altLang="zh-CN" sz="2000" b="0" i="0" dirty="0">
                <a:solidFill>
                  <a:srgbClr val="FFFF00"/>
                </a:solidFill>
                <a:effectLst/>
              </a:rPr>
              <a:t>7</a:t>
            </a:r>
            <a:r>
              <a:rPr lang="zh-CN" altLang="en-US" sz="2000" b="0" i="0" dirty="0">
                <a:solidFill>
                  <a:srgbClr val="FFFF00"/>
                </a:solidFill>
                <a:effectLst/>
              </a:rPr>
              <a:t>大类</a:t>
            </a:r>
            <a:r>
              <a:rPr lang="en-US" altLang="zh-CN" sz="2000" b="0" i="0" dirty="0">
                <a:solidFill>
                  <a:srgbClr val="FFFF00"/>
                </a:solidFill>
                <a:effectLst/>
              </a:rPr>
              <a:t>25</a:t>
            </a:r>
            <a:r>
              <a:rPr lang="zh-CN" altLang="en-US" sz="2000" b="0" i="0" dirty="0">
                <a:solidFill>
                  <a:srgbClr val="FFFF00"/>
                </a:solidFill>
                <a:effectLst/>
              </a:rPr>
              <a:t>小</a:t>
            </a:r>
            <a:r>
              <a:rPr lang="zh-CN" altLang="en-US" sz="2000" b="0" dirty="0">
                <a:solidFill>
                  <a:srgbClr val="FFFF00"/>
                </a:solidFill>
              </a:rPr>
              <a:t>类关系</a:t>
            </a:r>
            <a:r>
              <a:rPr lang="zh-CN" altLang="en-US" sz="2000" b="0" dirty="0">
                <a:solidFill>
                  <a:schemeClr val="bg1"/>
                </a:solidFill>
              </a:rPr>
              <a:t>。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pPr lvl="1"/>
            <a:endParaRPr lang="en-US" altLang="zh-CN" sz="2000" b="0" dirty="0">
              <a:solidFill>
                <a:schemeClr val="bg1"/>
              </a:solidFill>
            </a:endParaRPr>
          </a:p>
          <a:p>
            <a:pPr lvl="1"/>
            <a:r>
              <a:rPr lang="en-US" altLang="zh-CN" sz="2200" b="0" dirty="0">
                <a:solidFill>
                  <a:srgbClr val="FFC000"/>
                </a:solidFill>
              </a:rPr>
              <a:t>SemEval2010 Task 8</a:t>
            </a:r>
            <a:r>
              <a:rPr lang="zh-CN" altLang="en-US" sz="2200" b="0" dirty="0">
                <a:solidFill>
                  <a:schemeClr val="bg1"/>
                </a:solidFill>
              </a:rPr>
              <a:t>数据集：</a:t>
            </a:r>
            <a:r>
              <a:rPr lang="zh-CN" altLang="en-US" sz="2000" b="0" dirty="0">
                <a:solidFill>
                  <a:schemeClr val="bg1"/>
                </a:solidFill>
              </a:rPr>
              <a:t>该数据集包含９种关系类型，分别是</a:t>
            </a:r>
            <a:r>
              <a:rPr lang="en-US" altLang="zh-CN" sz="2000" b="0" dirty="0" err="1">
                <a:solidFill>
                  <a:schemeClr val="bg1"/>
                </a:solidFill>
              </a:rPr>
              <a:t>Compoent</a:t>
            </a:r>
            <a:r>
              <a:rPr lang="en-US" altLang="zh-CN" sz="2000" b="0" dirty="0">
                <a:solidFill>
                  <a:schemeClr val="bg1"/>
                </a:solidFill>
              </a:rPr>
              <a:t>-Whole</a:t>
            </a:r>
            <a:r>
              <a:rPr lang="zh-CN" altLang="en-US" sz="2000" b="0" dirty="0">
                <a:solidFill>
                  <a:schemeClr val="bg1"/>
                </a:solidFill>
              </a:rPr>
              <a:t>、</a:t>
            </a:r>
            <a:r>
              <a:rPr lang="en-US" altLang="zh-CN" sz="2000" b="0" dirty="0">
                <a:solidFill>
                  <a:schemeClr val="bg1"/>
                </a:solidFill>
              </a:rPr>
              <a:t>Instrument-Agency</a:t>
            </a:r>
            <a:r>
              <a:rPr lang="zh-CN" altLang="en-US" sz="2000" b="0" dirty="0">
                <a:solidFill>
                  <a:schemeClr val="bg1"/>
                </a:solidFill>
              </a:rPr>
              <a:t>、</a:t>
            </a:r>
            <a:r>
              <a:rPr lang="en-US" altLang="zh-CN" sz="2000" b="0" dirty="0">
                <a:solidFill>
                  <a:schemeClr val="bg1"/>
                </a:solidFill>
              </a:rPr>
              <a:t>Member-Collection</a:t>
            </a:r>
            <a:r>
              <a:rPr lang="zh-CN" altLang="en-US" sz="2000" b="0" dirty="0">
                <a:solidFill>
                  <a:schemeClr val="bg1"/>
                </a:solidFill>
              </a:rPr>
              <a:t>、</a:t>
            </a:r>
            <a:r>
              <a:rPr lang="en-US" altLang="zh-CN" sz="2000" b="0" dirty="0">
                <a:solidFill>
                  <a:schemeClr val="bg1"/>
                </a:solidFill>
              </a:rPr>
              <a:t>Cause-Effect</a:t>
            </a:r>
            <a:r>
              <a:rPr lang="zh-CN" altLang="en-US" sz="2000" b="0" dirty="0">
                <a:solidFill>
                  <a:schemeClr val="bg1"/>
                </a:solidFill>
              </a:rPr>
              <a:t>、</a:t>
            </a:r>
            <a:r>
              <a:rPr lang="en-US" altLang="zh-CN" sz="2000" b="0" dirty="0">
                <a:solidFill>
                  <a:schemeClr val="bg1"/>
                </a:solidFill>
              </a:rPr>
              <a:t>Entity-Destination</a:t>
            </a:r>
            <a:r>
              <a:rPr lang="zh-CN" altLang="en-US" sz="2000" b="0" dirty="0">
                <a:solidFill>
                  <a:schemeClr val="bg1"/>
                </a:solidFill>
              </a:rPr>
              <a:t>、</a:t>
            </a:r>
            <a:r>
              <a:rPr lang="en-US" altLang="zh-CN" sz="2000" b="0" dirty="0">
                <a:solidFill>
                  <a:schemeClr val="bg1"/>
                </a:solidFill>
              </a:rPr>
              <a:t>Content-Container</a:t>
            </a:r>
            <a:r>
              <a:rPr lang="zh-CN" altLang="en-US" sz="2000" b="0" dirty="0">
                <a:solidFill>
                  <a:schemeClr val="bg1"/>
                </a:solidFill>
              </a:rPr>
              <a:t>、</a:t>
            </a:r>
            <a:r>
              <a:rPr lang="en-US" altLang="zh-CN" sz="2000" b="0" dirty="0">
                <a:solidFill>
                  <a:schemeClr val="bg1"/>
                </a:solidFill>
              </a:rPr>
              <a:t>Message-Topic</a:t>
            </a:r>
            <a:r>
              <a:rPr lang="zh-CN" altLang="en-US" sz="2000" b="0" dirty="0">
                <a:solidFill>
                  <a:schemeClr val="bg1"/>
                </a:solidFill>
              </a:rPr>
              <a:t>、</a:t>
            </a:r>
            <a:r>
              <a:rPr lang="en-US" altLang="zh-CN" sz="2000" b="0" dirty="0">
                <a:solidFill>
                  <a:schemeClr val="bg1"/>
                </a:solidFill>
              </a:rPr>
              <a:t>Product-Producer</a:t>
            </a:r>
            <a:r>
              <a:rPr lang="zh-CN" altLang="en-US" sz="2000" b="0" dirty="0">
                <a:solidFill>
                  <a:schemeClr val="bg1"/>
                </a:solidFill>
              </a:rPr>
              <a:t>和</a:t>
            </a:r>
            <a:r>
              <a:rPr lang="en-US" altLang="zh-CN" sz="2000" b="0" dirty="0">
                <a:solidFill>
                  <a:schemeClr val="bg1"/>
                </a:solidFill>
              </a:rPr>
              <a:t>Entity-Origin</a:t>
            </a:r>
            <a:r>
              <a:rPr lang="zh-CN" altLang="en-US" sz="2000" b="0" dirty="0">
                <a:solidFill>
                  <a:schemeClr val="bg1"/>
                </a:solidFill>
              </a:rPr>
              <a:t>。考虑到实体之间关系的方向以及不属于前面</a:t>
            </a:r>
            <a:r>
              <a:rPr lang="en-US" altLang="zh-CN" sz="2000" b="0" dirty="0">
                <a:solidFill>
                  <a:schemeClr val="bg1"/>
                </a:solidFill>
              </a:rPr>
              <a:t>9</a:t>
            </a:r>
            <a:r>
              <a:rPr lang="zh-CN" altLang="en-US" sz="2000" b="0" dirty="0">
                <a:solidFill>
                  <a:schemeClr val="bg1"/>
                </a:solidFill>
              </a:rPr>
              <a:t>种关系的</a:t>
            </a:r>
            <a:r>
              <a:rPr lang="en-US" altLang="zh-CN" sz="2000" b="0" dirty="0">
                <a:solidFill>
                  <a:schemeClr val="bg1"/>
                </a:solidFill>
              </a:rPr>
              <a:t>Other</a:t>
            </a:r>
            <a:r>
              <a:rPr lang="zh-CN" altLang="en-US" sz="2000" b="0" dirty="0">
                <a:solidFill>
                  <a:schemeClr val="bg1"/>
                </a:solidFill>
              </a:rPr>
              <a:t>关系，共生成</a:t>
            </a:r>
            <a:r>
              <a:rPr lang="en-US" altLang="zh-CN" sz="2000" b="0" dirty="0">
                <a:solidFill>
                  <a:srgbClr val="FFFF00"/>
                </a:solidFill>
              </a:rPr>
              <a:t>19</a:t>
            </a:r>
            <a:r>
              <a:rPr lang="zh-CN" altLang="en-US" sz="2000" b="0" dirty="0">
                <a:solidFill>
                  <a:srgbClr val="FFFF00"/>
                </a:solidFill>
              </a:rPr>
              <a:t>类实体关</a:t>
            </a:r>
            <a:r>
              <a:rPr lang="zh-CN" altLang="en-US" sz="2000" b="0" dirty="0">
                <a:solidFill>
                  <a:schemeClr val="bg1"/>
                </a:solidFill>
              </a:rPr>
              <a:t>系。其中训练数据 </a:t>
            </a:r>
            <a:r>
              <a:rPr lang="en-US" altLang="zh-CN" sz="2000" b="0" dirty="0">
                <a:solidFill>
                  <a:schemeClr val="bg1"/>
                </a:solidFill>
              </a:rPr>
              <a:t>8000</a:t>
            </a:r>
            <a:r>
              <a:rPr lang="zh-CN" altLang="en-US" sz="2000" b="0" dirty="0">
                <a:solidFill>
                  <a:schemeClr val="bg1"/>
                </a:solidFill>
              </a:rPr>
              <a:t>个，测试数据</a:t>
            </a:r>
            <a:r>
              <a:rPr lang="en-US" altLang="zh-CN" sz="2000" b="0" dirty="0">
                <a:solidFill>
                  <a:schemeClr val="bg1"/>
                </a:solidFill>
              </a:rPr>
              <a:t>2717</a:t>
            </a:r>
            <a:r>
              <a:rPr lang="zh-CN" altLang="en-US" sz="2000" b="0" dirty="0">
                <a:solidFill>
                  <a:schemeClr val="bg1"/>
                </a:solidFill>
              </a:rPr>
              <a:t>个。</a:t>
            </a:r>
          </a:p>
          <a:p>
            <a:pPr lvl="1"/>
            <a:endParaRPr lang="en-US" altLang="zh-CN" sz="2000" b="0" dirty="0">
              <a:solidFill>
                <a:schemeClr val="bg1"/>
              </a:solidFill>
              <a:latin typeface="-apple-system"/>
            </a:endParaRPr>
          </a:p>
          <a:p>
            <a:pPr lvl="1"/>
            <a:r>
              <a:rPr lang="en-US" altLang="zh-CN" sz="2000" b="0" dirty="0">
                <a:solidFill>
                  <a:srgbClr val="FFC000"/>
                </a:solidFill>
              </a:rPr>
              <a:t>NYT2010</a:t>
            </a:r>
            <a:r>
              <a:rPr lang="zh-CN" altLang="en-US" sz="2000" b="0" dirty="0">
                <a:solidFill>
                  <a:schemeClr val="bg1"/>
                </a:solidFill>
              </a:rPr>
              <a:t>数据集：是</a:t>
            </a:r>
            <a:r>
              <a:rPr lang="en-US" altLang="zh-CN" sz="2000" b="0" dirty="0">
                <a:solidFill>
                  <a:schemeClr val="bg1"/>
                </a:solidFill>
              </a:rPr>
              <a:t>Riedel</a:t>
            </a:r>
            <a:r>
              <a:rPr lang="zh-CN" altLang="en-US" sz="2000" b="0" dirty="0">
                <a:solidFill>
                  <a:schemeClr val="bg1"/>
                </a:solidFill>
              </a:rPr>
              <a:t>等人在</a:t>
            </a:r>
            <a:r>
              <a:rPr lang="en-US" altLang="zh-CN" sz="2000" b="0" dirty="0">
                <a:solidFill>
                  <a:schemeClr val="bg1"/>
                </a:solidFill>
              </a:rPr>
              <a:t>2010</a:t>
            </a:r>
            <a:r>
              <a:rPr lang="zh-CN" altLang="en-US" sz="2000" b="0" dirty="0">
                <a:solidFill>
                  <a:schemeClr val="bg1"/>
                </a:solidFill>
              </a:rPr>
              <a:t>年将</a:t>
            </a:r>
            <a:r>
              <a:rPr lang="en-US" altLang="zh-CN" sz="2000" b="0" dirty="0">
                <a:solidFill>
                  <a:schemeClr val="bg1"/>
                </a:solidFill>
              </a:rPr>
              <a:t>Freebase</a:t>
            </a:r>
            <a:r>
              <a:rPr lang="zh-CN" altLang="en-US" sz="2000" b="0" dirty="0">
                <a:solidFill>
                  <a:schemeClr val="bg1"/>
                </a:solidFill>
              </a:rPr>
              <a:t>知识库中的知识“三元组”对齐到“纽约时报”新闻中得到的训练数据。该数据集中，数据的单位是句包，一个句包由包含该实体对的若干句子构成。其中，训练数据集从</a:t>
            </a:r>
            <a:r>
              <a:rPr lang="en-US" altLang="zh-CN" sz="2000" b="0" dirty="0">
                <a:solidFill>
                  <a:schemeClr val="bg1"/>
                </a:solidFill>
              </a:rPr>
              <a:t>《</a:t>
            </a:r>
            <a:r>
              <a:rPr lang="zh-CN" altLang="en-US" sz="2000" b="0" dirty="0">
                <a:solidFill>
                  <a:schemeClr val="bg1"/>
                </a:solidFill>
              </a:rPr>
              <a:t>纽约时报</a:t>
            </a:r>
            <a:r>
              <a:rPr lang="en-US" altLang="zh-CN" sz="2000" b="0" dirty="0">
                <a:solidFill>
                  <a:schemeClr val="bg1"/>
                </a:solidFill>
              </a:rPr>
              <a:t>》2005-2006</a:t>
            </a:r>
            <a:r>
              <a:rPr lang="zh-CN" altLang="en-US" sz="2000" b="0" dirty="0">
                <a:solidFill>
                  <a:schemeClr val="bg1"/>
                </a:solidFill>
              </a:rPr>
              <a:t>年语料库中获取，测试集从</a:t>
            </a:r>
            <a:r>
              <a:rPr lang="en-US" altLang="zh-CN" sz="2000" b="0" dirty="0">
                <a:solidFill>
                  <a:schemeClr val="bg1"/>
                </a:solidFill>
              </a:rPr>
              <a:t>2007</a:t>
            </a:r>
            <a:r>
              <a:rPr lang="zh-CN" altLang="en-US" sz="2000" b="0" dirty="0">
                <a:solidFill>
                  <a:schemeClr val="bg1"/>
                </a:solidFill>
              </a:rPr>
              <a:t>年语料库中获取。</a:t>
            </a:r>
          </a:p>
          <a:p>
            <a:endParaRPr lang="zh-CN" altLang="en-US" sz="2000" b="0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9398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B2C15EA6-4A32-4A32-9A3B-B1B472E9B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7.1-4 </a:t>
            </a:r>
            <a:r>
              <a:rPr lang="zh-CN" altLang="en-US" dirty="0"/>
              <a:t>情感分析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2607FA99-F201-45EA-848A-6BBD4899F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ym typeface="FZSongTi" pitchFamily="32" charset="0"/>
              </a:rPr>
              <a:t>情感分析的定义</a:t>
            </a:r>
            <a:endParaRPr lang="zh-CN" altLang="en-US" dirty="0">
              <a:sym typeface="FZSongTi" pitchFamily="32" charset="0"/>
            </a:endParaRPr>
          </a:p>
          <a:p>
            <a:pPr lvl="1"/>
            <a:r>
              <a:rPr lang="zh-CN" altLang="zh-CN" sz="2200" dirty="0">
                <a:sym typeface="FZSongTi" pitchFamily="32" charset="0"/>
              </a:rPr>
              <a:t>情感分析，是</a:t>
            </a:r>
            <a:r>
              <a:rPr lang="en-US" altLang="zh-CN" sz="2200" dirty="0">
                <a:sym typeface="FZSongTi" pitchFamily="32" charset="0"/>
              </a:rPr>
              <a:t>NLP</a:t>
            </a:r>
            <a:r>
              <a:rPr lang="zh-CN" altLang="zh-CN" sz="2200" dirty="0">
                <a:sym typeface="FZSongTi" pitchFamily="32" charset="0"/>
              </a:rPr>
              <a:t>领域的主要问题之一。主要研究人们针对</a:t>
            </a:r>
            <a:r>
              <a:rPr lang="zh-CN" altLang="zh-CN" sz="2200" dirty="0">
                <a:solidFill>
                  <a:srgbClr val="FFC000"/>
                </a:solidFill>
                <a:sym typeface="FZSongTi" pitchFamily="32" charset="0"/>
              </a:rPr>
              <a:t>实体</a:t>
            </a:r>
            <a:r>
              <a:rPr lang="zh-CN" altLang="zh-CN" sz="2200" dirty="0">
                <a:sym typeface="FZSongTi" pitchFamily="32" charset="0"/>
              </a:rPr>
              <a:t>（包括产品、服务、组织、机构、事件、话题等）表达出来的</a:t>
            </a:r>
            <a:r>
              <a:rPr lang="zh-CN" altLang="zh-CN" sz="2200" dirty="0">
                <a:solidFill>
                  <a:srgbClr val="FFC000"/>
                </a:solidFill>
                <a:sym typeface="FZSongTi" pitchFamily="32" charset="0"/>
              </a:rPr>
              <a:t>主观观点、情感、评价、态度和情绪。</a:t>
            </a:r>
            <a:endParaRPr lang="zh-CN" altLang="zh-CN" sz="2200" dirty="0">
              <a:sym typeface="FZSongTi" pitchFamily="32" charset="0"/>
            </a:endParaRPr>
          </a:p>
          <a:p>
            <a:pPr lvl="1"/>
            <a:endParaRPr lang="zh-CN" altLang="zh-CN" dirty="0"/>
          </a:p>
          <a:p>
            <a:r>
              <a:rPr lang="zh-CN" altLang="zh-CN" dirty="0">
                <a:sym typeface="FZSongTi" pitchFamily="32" charset="0"/>
              </a:rPr>
              <a:t>情感分析任务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sz="2200" dirty="0">
                <a:solidFill>
                  <a:schemeClr val="bg1"/>
                </a:solidFill>
                <a:sym typeface="FZSongTi" pitchFamily="32" charset="0"/>
              </a:rPr>
              <a:t>包括</a:t>
            </a:r>
            <a:r>
              <a:rPr lang="zh-CN" altLang="zh-CN" sz="2200" dirty="0">
                <a:solidFill>
                  <a:srgbClr val="FFC000"/>
                </a:solidFill>
                <a:sym typeface="FZSongTi" pitchFamily="32" charset="0"/>
              </a:rPr>
              <a:t>情感分类</a:t>
            </a:r>
            <a:r>
              <a:rPr lang="zh-CN" altLang="zh-CN" sz="2200" dirty="0">
                <a:sym typeface="FZSongTi" pitchFamily="32" charset="0"/>
              </a:rPr>
              <a:t>、</a:t>
            </a:r>
            <a:r>
              <a:rPr lang="zh-CN" altLang="zh-CN" sz="2200" dirty="0">
                <a:solidFill>
                  <a:srgbClr val="FFC000"/>
                </a:solidFill>
                <a:sym typeface="FZSongTi" pitchFamily="32" charset="0"/>
              </a:rPr>
              <a:t>观点抽取</a:t>
            </a:r>
            <a:r>
              <a:rPr lang="zh-CN" altLang="zh-CN" sz="2200" dirty="0">
                <a:sym typeface="FZSongTi" pitchFamily="32" charset="0"/>
              </a:rPr>
              <a:t>、观点问答以及观点摘要等</a:t>
            </a:r>
            <a:r>
              <a:rPr lang="zh-CN" altLang="zh-CN" sz="2200" dirty="0"/>
              <a:t>。其中情感分类是情感分析领域研究最广的问题。</a:t>
            </a:r>
            <a:endParaRPr lang="en-US" altLang="zh-CN" sz="2200" dirty="0"/>
          </a:p>
          <a:p>
            <a:pPr lvl="1"/>
            <a:endParaRPr lang="zh-CN" altLang="zh-CN" sz="2200" dirty="0"/>
          </a:p>
          <a:p>
            <a:pPr lvl="1" defTabSz="449580">
              <a:buSzTx/>
              <a:defRPr/>
            </a:pPr>
            <a:r>
              <a:rPr lang="zh-CN" altLang="zh-CN" sz="2200" dirty="0">
                <a:sym typeface="FZSongTi" pitchFamily="32" charset="0"/>
              </a:rPr>
              <a:t>情感分类是指根据</a:t>
            </a:r>
            <a:r>
              <a:rPr lang="zh-CN" altLang="zh-CN" sz="2200" dirty="0">
                <a:solidFill>
                  <a:schemeClr val="bg1"/>
                </a:solidFill>
                <a:sym typeface="FZSongTi" pitchFamily="32" charset="0"/>
              </a:rPr>
              <a:t>文本所表达的含义和情感信息</a:t>
            </a:r>
            <a:r>
              <a:rPr lang="zh-CN" altLang="zh-CN" sz="2200" dirty="0">
                <a:sym typeface="FZSongTi" pitchFamily="32" charset="0"/>
              </a:rPr>
              <a:t>将文本划分成</a:t>
            </a:r>
            <a:r>
              <a:rPr lang="zh-CN" altLang="zh-CN" sz="2200" dirty="0">
                <a:solidFill>
                  <a:srgbClr val="FFC000"/>
                </a:solidFill>
                <a:sym typeface="FZSongTi" pitchFamily="32" charset="0"/>
              </a:rPr>
              <a:t>褒扬、贬义、中性</a:t>
            </a:r>
            <a:r>
              <a:rPr lang="zh-CN" altLang="zh-CN" sz="2200" dirty="0">
                <a:sym typeface="FZSongTi" pitchFamily="32" charset="0"/>
              </a:rPr>
              <a:t>或具体的类型。</a:t>
            </a:r>
            <a:r>
              <a:rPr lang="zh-CN" altLang="en-US" sz="2200" dirty="0">
                <a:sym typeface="FZSongTi" pitchFamily="32" charset="0"/>
              </a:rPr>
              <a:t>例如，</a:t>
            </a:r>
            <a:r>
              <a:rPr lang="zh-CN" altLang="en-US" sz="2200" noProof="1">
                <a:sym typeface="+mn-ea"/>
              </a:rPr>
              <a:t>有三句话“品牌</a:t>
            </a:r>
            <a:r>
              <a:rPr lang="en-US" altLang="zh-CN" sz="2200" noProof="1">
                <a:sym typeface="+mn-ea"/>
              </a:rPr>
              <a:t>M</a:t>
            </a:r>
            <a:r>
              <a:rPr lang="zh-CN" altLang="en-US" sz="2200" noProof="1">
                <a:sym typeface="+mn-ea"/>
              </a:rPr>
              <a:t>汽车的油耗很高”、“品牌</a:t>
            </a:r>
            <a:r>
              <a:rPr lang="en-US" altLang="zh-CN" sz="2200" noProof="1">
                <a:sym typeface="+mn-ea"/>
              </a:rPr>
              <a:t>J</a:t>
            </a:r>
            <a:r>
              <a:rPr lang="zh-CN" altLang="en-US" sz="2200" noProof="1">
                <a:sym typeface="+mn-ea"/>
              </a:rPr>
              <a:t>汽车的性价比相当的高”、“品牌</a:t>
            </a:r>
            <a:r>
              <a:rPr lang="en-US" altLang="zh-CN" sz="2200" noProof="1">
                <a:sym typeface="+mn-ea"/>
              </a:rPr>
              <a:t>Z</a:t>
            </a:r>
            <a:r>
              <a:rPr lang="zh-CN" altLang="en-US" sz="2200" noProof="1">
                <a:sym typeface="+mn-ea"/>
              </a:rPr>
              <a:t>汽车有</a:t>
            </a:r>
            <a:r>
              <a:rPr lang="en-US" altLang="zh-CN" sz="2200" noProof="1">
                <a:sym typeface="+mn-ea"/>
              </a:rPr>
              <a:t>1m</a:t>
            </a:r>
            <a:r>
              <a:rPr lang="zh-CN" altLang="en-US" sz="2200" noProof="1">
                <a:sym typeface="+mn-ea"/>
              </a:rPr>
              <a:t>多高”。</a:t>
            </a:r>
          </a:p>
          <a:p>
            <a:pPr lvl="2" indent="-230505" defTabSz="449580">
              <a:buSzTx/>
              <a:defRPr/>
            </a:pPr>
            <a:r>
              <a:rPr lang="zh-CN" altLang="en-US" sz="2000" noProof="1">
                <a:sym typeface="+mn-ea"/>
              </a:rPr>
              <a:t>第一句表达了</a:t>
            </a:r>
            <a:r>
              <a:rPr lang="zh-CN" altLang="en-US" sz="2000" noProof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贬义</a:t>
            </a:r>
            <a:r>
              <a:rPr lang="zh-CN" altLang="en-US" sz="2000" noProof="1">
                <a:sym typeface="+mn-ea"/>
              </a:rPr>
              <a:t>的情感倾向</a:t>
            </a:r>
          </a:p>
          <a:p>
            <a:pPr lvl="2" indent="-230505" defTabSz="449580">
              <a:buSzTx/>
              <a:defRPr/>
            </a:pPr>
            <a:r>
              <a:rPr lang="zh-CN" altLang="en-US" sz="2000" noProof="1">
                <a:sym typeface="+mn-ea"/>
              </a:rPr>
              <a:t>第二句表达了</a:t>
            </a:r>
            <a:r>
              <a:rPr lang="zh-CN" altLang="en-US" sz="2000" noProof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褒扬</a:t>
            </a:r>
            <a:r>
              <a:rPr lang="zh-CN" altLang="en-US" sz="2000" noProof="1">
                <a:sym typeface="+mn-ea"/>
              </a:rPr>
              <a:t>的情感倾向</a:t>
            </a:r>
          </a:p>
          <a:p>
            <a:pPr lvl="2" indent="-230505" defTabSz="449580">
              <a:buSzTx/>
              <a:defRPr/>
            </a:pPr>
            <a:r>
              <a:rPr lang="zh-CN" altLang="en-US" sz="2000" noProof="1">
                <a:sym typeface="+mn-ea"/>
              </a:rPr>
              <a:t>第三句则表述了一个事实，</a:t>
            </a:r>
            <a:r>
              <a:rPr lang="zh-CN" altLang="en-US" sz="2000" noProof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没有情感倾向</a:t>
            </a:r>
            <a:r>
              <a:rPr lang="zh-CN" altLang="en-US" sz="2000" noProof="1">
                <a:sym typeface="+mn-ea"/>
              </a:rPr>
              <a:t>。</a:t>
            </a:r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ZSongTi"/>
        <a:ea typeface="FZSongTi"/>
        <a:cs typeface="FZSongTi"/>
      </a:majorFont>
      <a:minorFont>
        <a:latin typeface="FZSongTi"/>
        <a:ea typeface="FZSongTi"/>
        <a:cs typeface="FZSong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ZSongTi"/>
        <a:ea typeface="FZSongTi"/>
        <a:cs typeface="FZSongTi"/>
      </a:majorFont>
      <a:minorFont>
        <a:latin typeface="FZSongTi"/>
        <a:ea typeface="FZSongTi"/>
        <a:cs typeface="FZSong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ZSongTi"/>
        <a:ea typeface="FZSongTi"/>
        <a:cs typeface="FZSongTi"/>
      </a:majorFont>
      <a:minorFont>
        <a:latin typeface="FZSongTi"/>
        <a:ea typeface="FZSongTi"/>
        <a:cs typeface="FZSong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2240</Words>
  <Application>Microsoft Office PowerPoint</Application>
  <PresentationFormat>自定义</PresentationFormat>
  <Paragraphs>217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-apple-system</vt:lpstr>
      <vt:lpstr>FZSongTi</vt:lpstr>
      <vt:lpstr>MSung Light SC</vt:lpstr>
      <vt:lpstr>微软雅黑</vt:lpstr>
      <vt:lpstr>新宋体</vt:lpstr>
      <vt:lpstr>arial</vt:lpstr>
      <vt:lpstr>arial</vt:lpstr>
      <vt:lpstr>Cambria Math</vt:lpstr>
      <vt:lpstr>Times New Roman</vt:lpstr>
      <vt:lpstr>Wingdings</vt:lpstr>
      <vt:lpstr>1_Office 主题</vt:lpstr>
      <vt:lpstr>2_Office 主题</vt:lpstr>
      <vt:lpstr>3_Office 主题</vt:lpstr>
      <vt:lpstr>第7章 文本分析</vt:lpstr>
      <vt:lpstr>提纲</vt:lpstr>
      <vt:lpstr>7.1 文本分析任务</vt:lpstr>
      <vt:lpstr>7.1 文本分析任务</vt:lpstr>
      <vt:lpstr>7.1-1 句子预处理</vt:lpstr>
      <vt:lpstr>7.1-2 文本分类</vt:lpstr>
      <vt:lpstr>7.1-3 信息抽取</vt:lpstr>
      <vt:lpstr>7.1-3 信息抽取</vt:lpstr>
      <vt:lpstr>7.1-4 情感分析</vt:lpstr>
      <vt:lpstr>7.1-5 其他文本分析任务</vt:lpstr>
      <vt:lpstr>7.2 Python文本分析库</vt:lpstr>
      <vt:lpstr>7.2-1 Jieba分词库</vt:lpstr>
      <vt:lpstr>7.2-1 Jieba分词库</vt:lpstr>
      <vt:lpstr>7.2-1 Jieba分词库</vt:lpstr>
      <vt:lpstr>7.2-1 Jieba分词库</vt:lpstr>
      <vt:lpstr>7.2-1 Jieba分词库</vt:lpstr>
      <vt:lpstr>7.2-2 NLP工具包NLTK</vt:lpstr>
      <vt:lpstr>7.2-2 NLP工具包NLTK</vt:lpstr>
      <vt:lpstr>7.2-2 NLP工具包NLTK</vt:lpstr>
      <vt:lpstr>7.2-2 NLP工具包NLTK</vt:lpstr>
      <vt:lpstr>7.2-2 NLP工具包NLTK</vt:lpstr>
      <vt:lpstr>7.2-2 NLP工具包NLTK</vt:lpstr>
      <vt:lpstr>7.2-2 NLP工具包NLTK</vt:lpstr>
      <vt:lpstr>7.2-2 NLP工具包NLTK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推荐介绍策略</dc:title>
  <dc:creator>smallfish chen</dc:creator>
  <dc:description>推荐不同的策略，并介绍一个策略的形成过程</dc:description>
  <cp:lastModifiedBy>zero</cp:lastModifiedBy>
  <cp:revision>350</cp:revision>
  <dcterms:created xsi:type="dcterms:W3CDTF">2011-05-22T11:55:31Z</dcterms:created>
  <dcterms:modified xsi:type="dcterms:W3CDTF">2021-04-13T00:55:33Z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