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0" r:id="rId5"/>
    <p:sldId id="264" r:id="rId6"/>
    <p:sldId id="261" r:id="rId7"/>
    <p:sldId id="268" r:id="rId8"/>
    <p:sldId id="262" r:id="rId9"/>
    <p:sldId id="259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1" name="正文级别 1…"/>
          <p:cNvSpPr txBox="1"/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18185" indent="-260985"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5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5"/>
          <p:cNvSpPr/>
          <p:nvPr>
            <p:ph type="pic" sz="quarter" idx="13"/>
          </p:nvPr>
        </p:nvSpPr>
        <p:spPr>
          <a:xfrm>
            <a:off x="8756650" y="1397000"/>
            <a:ext cx="2260600" cy="4019550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5"/>
          <p:cNvSpPr/>
          <p:nvPr>
            <p:ph type="pic" sz="quarter" idx="13"/>
          </p:nvPr>
        </p:nvSpPr>
        <p:spPr>
          <a:xfrm>
            <a:off x="1368717" y="2087741"/>
            <a:ext cx="2807044" cy="3520580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11"/>
          <p:cNvSpPr/>
          <p:nvPr>
            <p:ph type="pic" sz="quarter" idx="13"/>
          </p:nvPr>
        </p:nvSpPr>
        <p:spPr>
          <a:xfrm>
            <a:off x="1540153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2" name="图片占位符 12"/>
          <p:cNvSpPr/>
          <p:nvPr>
            <p:ph type="pic" sz="quarter" idx="14"/>
          </p:nvPr>
        </p:nvSpPr>
        <p:spPr>
          <a:xfrm>
            <a:off x="3874193" y="2983847"/>
            <a:ext cx="2092108" cy="210280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3" name="图片占位符 13"/>
          <p:cNvSpPr/>
          <p:nvPr>
            <p:ph type="pic" sz="quarter" idx="15"/>
          </p:nvPr>
        </p:nvSpPr>
        <p:spPr>
          <a:xfrm>
            <a:off x="6214998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4" name="图片占位符 14"/>
          <p:cNvSpPr/>
          <p:nvPr>
            <p:ph type="pic" sz="quarter" idx="16"/>
          </p:nvPr>
        </p:nvSpPr>
        <p:spPr>
          <a:xfrm>
            <a:off x="8549037" y="2983847"/>
            <a:ext cx="2092109" cy="210280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图片占位符 9"/>
          <p:cNvSpPr/>
          <p:nvPr>
            <p:ph type="pic" sz="quarter" idx="13"/>
          </p:nvPr>
        </p:nvSpPr>
        <p:spPr>
          <a:xfrm>
            <a:off x="6959392" y="3034572"/>
            <a:ext cx="3499310" cy="221666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53" name="图片占位符 7"/>
          <p:cNvSpPr/>
          <p:nvPr>
            <p:ph type="pic" sz="quarter" idx="14"/>
          </p:nvPr>
        </p:nvSpPr>
        <p:spPr>
          <a:xfrm>
            <a:off x="1738104" y="3034572"/>
            <a:ext cx="3499310" cy="221666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图片占位符 15"/>
          <p:cNvSpPr/>
          <p:nvPr>
            <p:ph type="pic" sz="quarter" idx="13"/>
          </p:nvPr>
        </p:nvSpPr>
        <p:spPr>
          <a:xfrm>
            <a:off x="1821185" y="2724911"/>
            <a:ext cx="1956817" cy="195681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2" name="图片占位符 16"/>
          <p:cNvSpPr/>
          <p:nvPr>
            <p:ph type="pic" sz="quarter" idx="14"/>
          </p:nvPr>
        </p:nvSpPr>
        <p:spPr>
          <a:xfrm>
            <a:off x="4027632" y="2724911"/>
            <a:ext cx="1956817" cy="195681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3" name="图片占位符 17"/>
          <p:cNvSpPr/>
          <p:nvPr>
            <p:ph type="pic" sz="quarter" idx="15"/>
          </p:nvPr>
        </p:nvSpPr>
        <p:spPr>
          <a:xfrm>
            <a:off x="6234077" y="2724911"/>
            <a:ext cx="1956818" cy="1956817"/>
          </a:xfrm>
          <a:prstGeom prst="rect">
            <a:avLst/>
          </a:prstGeom>
        </p:spPr>
        <p:txBody>
          <a:bodyPr lIns="91439" rIns="91439"/>
          <a:lstStyle/>
          <a:p/>
        </p:txBody>
      </p:sp>
      <p:pic>
        <p:nvPicPr>
          <p:cNvPr id="64" name="图片占位符 13" descr="图片占位符 13"/>
          <p:cNvPicPr>
            <a:picLocks noChangeAspect="1"/>
          </p:cNvPicPr>
          <p:nvPr/>
        </p:nvPicPr>
        <p:blipFill>
          <a:blip r:embed="rId2"/>
          <a:srcRect l="16667" r="16667"/>
          <a:stretch>
            <a:fillRect/>
          </a:stretch>
        </p:blipFill>
        <p:spPr>
          <a:xfrm>
            <a:off x="8465414" y="2724911"/>
            <a:ext cx="1957327" cy="19568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" name="图片占位符 18"/>
          <p:cNvSpPr/>
          <p:nvPr>
            <p:ph type="pic" sz="quarter" idx="16"/>
          </p:nvPr>
        </p:nvSpPr>
        <p:spPr>
          <a:xfrm>
            <a:off x="8440524" y="2724911"/>
            <a:ext cx="1956817" cy="1956817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图片占位符 3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zhiwei1990/android-jetpack-demo" TargetMode="Externa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4"/>
          <p:cNvSpPr txBox="1"/>
          <p:nvPr/>
        </p:nvSpPr>
        <p:spPr>
          <a:xfrm>
            <a:off x="3584850" y="1989729"/>
            <a:ext cx="462788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0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rPr lang="zh-CN" altLang="en-US"/>
              <a:t>菜鸟窝</a:t>
            </a:r>
            <a:r>
              <a:rPr lang="en-US" altLang="zh-CN"/>
              <a:t>App</a:t>
            </a:r>
            <a:r>
              <a:rPr lang="zh-CN" altLang="en-US"/>
              <a:t>项目实践</a:t>
            </a:r>
            <a:endParaRPr lang="zh-CN" altLang="en-US"/>
          </a:p>
        </p:txBody>
      </p:sp>
      <p:grpSp>
        <p:nvGrpSpPr>
          <p:cNvPr id="167" name="组合 11"/>
          <p:cNvGrpSpPr/>
          <p:nvPr/>
        </p:nvGrpSpPr>
        <p:grpSpPr>
          <a:xfrm>
            <a:off x="5228296" y="3198036"/>
            <a:ext cx="1735409" cy="393456"/>
            <a:chOff x="0" y="0"/>
            <a:chExt cx="1735407" cy="393454"/>
          </a:xfrm>
        </p:grpSpPr>
        <p:sp>
          <p:nvSpPr>
            <p:cNvPr id="165" name="圆角矩形 8"/>
            <p:cNvSpPr/>
            <p:nvPr/>
          </p:nvSpPr>
          <p:spPr>
            <a:xfrm>
              <a:off x="0" y="0"/>
              <a:ext cx="1735407" cy="393454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文本框 9"/>
            <p:cNvSpPr txBox="1"/>
            <p:nvPr/>
          </p:nvSpPr>
          <p:spPr>
            <a:xfrm>
              <a:off x="391134" y="2186"/>
              <a:ext cx="953134" cy="335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Songti SC Regular"/>
                  <a:ea typeface="Songti SC Regular"/>
                  <a:cs typeface="Songti SC Regular"/>
                  <a:sym typeface="Songti SC Regular"/>
                </a:defRPr>
              </a:pPr>
              <a:r>
                <a:t>BY：</a:t>
              </a:r>
              <a:r>
                <a:rPr lang="zh-CN"/>
                <a:t>志威</a:t>
              </a:r>
              <a:endParaRPr lang="zh-CN"/>
            </a:p>
          </p:txBody>
        </p:sp>
      </p:grpSp>
      <p:sp>
        <p:nvSpPr>
          <p:cNvPr id="168" name="文本框 6"/>
          <p:cNvSpPr txBox="1"/>
          <p:nvPr/>
        </p:nvSpPr>
        <p:spPr>
          <a:xfrm>
            <a:off x="51066" y="6505867"/>
            <a:ext cx="3448503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A7A7A7"/>
                </a:solidFill>
                <a:uFill>
                  <a:solidFill>
                    <a:srgbClr val="0563C1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</a:rPr>
              <a:t>www.cniao5.com</a:t>
            </a:r>
            <a:endParaRPr>
              <a:uFill>
                <a:solidFill>
                  <a:srgbClr val="0563C1"/>
                </a:solidFill>
              </a:uFill>
            </a:endParaRPr>
          </a:p>
        </p:txBody>
      </p:sp>
      <p:pic>
        <p:nvPicPr>
          <p:cNvPr id="169" name="logo.png" descr="logo.png"/>
          <p:cNvPicPr>
            <a:picLocks noChangeAspect="1"/>
          </p:cNvPicPr>
          <p:nvPr/>
        </p:nvPicPr>
        <p:blipFill>
          <a:blip r:embed="rId1">
            <a:alphaModFix amt="70325"/>
          </a:blip>
          <a:stretch>
            <a:fillRect/>
          </a:stretch>
        </p:blipFill>
        <p:spPr>
          <a:xfrm>
            <a:off x="247650" y="127000"/>
            <a:ext cx="1697895" cy="7010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hlinkClick r:id="rId2" action="ppaction://hlinkfile"/>
          </p:cNvPr>
          <p:cNvSpPr txBox="1"/>
          <p:nvPr/>
        </p:nvSpPr>
        <p:spPr>
          <a:xfrm>
            <a:off x="3395980" y="4100830"/>
            <a:ext cx="6246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  <a:hlinkClick r:id="rId2" action="ppaction://hlinkfile"/>
              </a:rPr>
              <a:t>https://github.com/zhiwei1990/android-jetpack-dem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  <a:hlinkClick r:id="rId2" action="ppaction://hlinkfile"/>
              </a:rPr>
              <a:t>o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  <a:hlinkClick r:id="rId2" action="ppaction://hlinkfil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2" bldLvl="0" animBg="1" advAuto="0"/>
      <p:bldP spid="168" grpId="3" animBg="1" advAuto="0"/>
      <p:bldP spid="16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25"/>
          <p:cNvSpPr txBox="1"/>
          <p:nvPr/>
        </p:nvSpPr>
        <p:spPr>
          <a:xfrm>
            <a:off x="1753352" y="418184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262626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rPr lang="zh-CN"/>
              <a:t>课程章节</a:t>
            </a:r>
            <a:endParaRPr lang="zh-CN"/>
          </a:p>
        </p:txBody>
      </p:sp>
      <p:sp>
        <p:nvSpPr>
          <p:cNvPr id="176" name="组合 18"/>
          <p:cNvSpPr txBox="1"/>
          <p:nvPr/>
        </p:nvSpPr>
        <p:spPr>
          <a:xfrm>
            <a:off x="1753235" y="2275205"/>
            <a:ext cx="8906510" cy="23069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just">
              <a:lnSpc>
                <a:spcPct val="120000"/>
              </a:lnSpc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/>
              <a:t>项目分析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/>
              <a:t>Coding </a:t>
            </a:r>
            <a:r>
              <a:rPr lang="zh-CN" altLang="en-US"/>
              <a:t>实践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/>
              <a:t>课程总结回顾</a:t>
            </a:r>
            <a:endParaRPr lang="zh-CN" altLang="en-US"/>
          </a:p>
        </p:txBody>
      </p:sp>
      <p:sp>
        <p:nvSpPr>
          <p:cNvPr id="178" name="文本框 6"/>
          <p:cNvSpPr txBox="1"/>
          <p:nvPr/>
        </p:nvSpPr>
        <p:spPr>
          <a:xfrm>
            <a:off x="51066" y="6505867"/>
            <a:ext cx="3448503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A7A7A7"/>
                </a:solidFill>
                <a:uFill>
                  <a:solidFill>
                    <a:srgbClr val="0563C1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</a:rPr>
              <a:t>www.cniao5.com</a:t>
            </a:r>
            <a:endParaRPr>
              <a:uFill>
                <a:solidFill>
                  <a:srgbClr val="0563C1"/>
                </a:solidFill>
              </a:uFill>
            </a:endParaRPr>
          </a:p>
        </p:txBody>
      </p:sp>
      <p:pic>
        <p:nvPicPr>
          <p:cNvPr id="179" name="图片 26" descr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" name="文本框 38"/>
          <p:cNvSpPr txBox="1"/>
          <p:nvPr/>
        </p:nvSpPr>
        <p:spPr>
          <a:xfrm>
            <a:off x="583585" y="392725"/>
            <a:ext cx="919628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26262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4" animBg="1" advAuto="0"/>
      <p:bldP spid="176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菜鸟功能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9485" y="418465"/>
            <a:ext cx="7721600" cy="6451600"/>
          </a:xfrm>
          <a:prstGeom prst="rect">
            <a:avLst/>
          </a:prstGeom>
        </p:spPr>
      </p:pic>
      <p:sp>
        <p:nvSpPr>
          <p:cNvPr id="171" name="文本框 25"/>
          <p:cNvSpPr txBox="1"/>
          <p:nvPr/>
        </p:nvSpPr>
        <p:spPr>
          <a:xfrm>
            <a:off x="1753352" y="418184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262626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rPr lang="zh-CN"/>
              <a:t>课程章节</a:t>
            </a:r>
            <a:endParaRPr lang="zh-CN"/>
          </a:p>
        </p:txBody>
      </p:sp>
      <p:sp>
        <p:nvSpPr>
          <p:cNvPr id="176" name="组合 18"/>
          <p:cNvSpPr txBox="1"/>
          <p:nvPr/>
        </p:nvSpPr>
        <p:spPr>
          <a:xfrm>
            <a:off x="1065530" y="1267460"/>
            <a:ext cx="890651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just">
              <a:lnSpc>
                <a:spcPct val="120000"/>
              </a:lnSpc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00000"/>
              </a:lnSpc>
              <a:buFont typeface="Wingdings" panose="05000000000000000000" charset="0"/>
            </a:pPr>
            <a:r>
              <a:rPr lang="en-US" altLang="zh-CN">
                <a:solidFill>
                  <a:srgbClr val="00B0F0"/>
                </a:solidFill>
              </a:rPr>
              <a:t>1.1	</a:t>
            </a:r>
            <a:r>
              <a:rPr lang="zh-CN" altLang="en-US">
                <a:solidFill>
                  <a:srgbClr val="00B0F0"/>
                </a:solidFill>
              </a:rPr>
              <a:t>前言</a:t>
            </a:r>
            <a:r>
              <a:rPr lang="en-US" altLang="zh-CN">
                <a:solidFill>
                  <a:srgbClr val="00B0F0"/>
                </a:solidFill>
              </a:rPr>
              <a:t>&amp;</a:t>
            </a:r>
            <a:r>
              <a:rPr lang="zh-CN" altLang="en-US">
                <a:solidFill>
                  <a:srgbClr val="00B0F0"/>
                </a:solidFill>
              </a:rPr>
              <a:t>课程简介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8" name="文本框 6"/>
          <p:cNvSpPr txBox="1"/>
          <p:nvPr/>
        </p:nvSpPr>
        <p:spPr>
          <a:xfrm>
            <a:off x="51066" y="6505867"/>
            <a:ext cx="3448503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A7A7A7"/>
                </a:solidFill>
                <a:uFill>
                  <a:solidFill>
                    <a:srgbClr val="0563C1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</a:rPr>
              <a:t>www.cniao5.com</a:t>
            </a:r>
            <a:endParaRPr>
              <a:uFill>
                <a:solidFill>
                  <a:srgbClr val="0563C1"/>
                </a:solidFill>
              </a:uFill>
            </a:endParaRPr>
          </a:p>
        </p:txBody>
      </p:sp>
      <p:pic>
        <p:nvPicPr>
          <p:cNvPr id="179" name="图片 26" descr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" name="文本框 38"/>
          <p:cNvSpPr txBox="1"/>
          <p:nvPr/>
        </p:nvSpPr>
        <p:spPr>
          <a:xfrm>
            <a:off x="583585" y="392725"/>
            <a:ext cx="919628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26262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4" animBg="1" advAuto="0"/>
      <p:bldP spid="176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菜鸟窝App实战课程 规划大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1067435"/>
            <a:ext cx="8877300" cy="5589905"/>
          </a:xfrm>
          <a:prstGeom prst="rect">
            <a:avLst/>
          </a:prstGeom>
        </p:spPr>
      </p:pic>
      <p:sp>
        <p:nvSpPr>
          <p:cNvPr id="171" name="文本框 25"/>
          <p:cNvSpPr txBox="1"/>
          <p:nvPr/>
        </p:nvSpPr>
        <p:spPr>
          <a:xfrm>
            <a:off x="1753352" y="418184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262626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rPr lang="zh-CN"/>
              <a:t>课程章节</a:t>
            </a:r>
            <a:endParaRPr lang="zh-CN"/>
          </a:p>
        </p:txBody>
      </p:sp>
      <p:sp>
        <p:nvSpPr>
          <p:cNvPr id="176" name="组合 18"/>
          <p:cNvSpPr txBox="1"/>
          <p:nvPr/>
        </p:nvSpPr>
        <p:spPr>
          <a:xfrm>
            <a:off x="1065530" y="1267460"/>
            <a:ext cx="890651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just">
              <a:lnSpc>
                <a:spcPct val="120000"/>
              </a:lnSpc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00000"/>
              </a:lnSpc>
              <a:buFont typeface="Wingdings" panose="05000000000000000000" charset="0"/>
            </a:pPr>
            <a:r>
              <a:rPr lang="en-US" altLang="zh-CN">
                <a:solidFill>
                  <a:srgbClr val="00B0F0"/>
                </a:solidFill>
              </a:rPr>
              <a:t>1.1	</a:t>
            </a:r>
            <a:r>
              <a:rPr lang="zh-CN" altLang="en-US">
                <a:solidFill>
                  <a:srgbClr val="00B0F0"/>
                </a:solidFill>
              </a:rPr>
              <a:t>前言</a:t>
            </a:r>
            <a:r>
              <a:rPr lang="en-US" altLang="zh-CN">
                <a:solidFill>
                  <a:srgbClr val="00B0F0"/>
                </a:solidFill>
              </a:rPr>
              <a:t>&amp;</a:t>
            </a:r>
            <a:r>
              <a:rPr lang="zh-CN" altLang="en-US">
                <a:solidFill>
                  <a:srgbClr val="00B0F0"/>
                </a:solidFill>
              </a:rPr>
              <a:t>课程简介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8" name="文本框 6"/>
          <p:cNvSpPr txBox="1"/>
          <p:nvPr/>
        </p:nvSpPr>
        <p:spPr>
          <a:xfrm>
            <a:off x="51066" y="6505867"/>
            <a:ext cx="3448503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A7A7A7"/>
                </a:solidFill>
                <a:uFill>
                  <a:solidFill>
                    <a:srgbClr val="0563C1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</a:rPr>
              <a:t>www.cniao5.com</a:t>
            </a:r>
            <a:endParaRPr>
              <a:uFill>
                <a:solidFill>
                  <a:srgbClr val="0563C1"/>
                </a:solidFill>
              </a:uFill>
            </a:endParaRPr>
          </a:p>
        </p:txBody>
      </p:sp>
      <p:pic>
        <p:nvPicPr>
          <p:cNvPr id="179" name="图片 26" descr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" name="文本框 38"/>
          <p:cNvSpPr txBox="1"/>
          <p:nvPr/>
        </p:nvSpPr>
        <p:spPr>
          <a:xfrm>
            <a:off x="583585" y="392725"/>
            <a:ext cx="919628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26262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4" animBg="1" advAuto="0"/>
      <p:bldP spid="176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25"/>
          <p:cNvSpPr txBox="1"/>
          <p:nvPr/>
        </p:nvSpPr>
        <p:spPr>
          <a:xfrm>
            <a:off x="1753352" y="418184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262626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rPr lang="zh-CN"/>
              <a:t>课程章节</a:t>
            </a:r>
            <a:endParaRPr lang="zh-CN"/>
          </a:p>
        </p:txBody>
      </p:sp>
      <p:sp>
        <p:nvSpPr>
          <p:cNvPr id="176" name="组合 18"/>
          <p:cNvSpPr txBox="1"/>
          <p:nvPr/>
        </p:nvSpPr>
        <p:spPr>
          <a:xfrm>
            <a:off x="1065530" y="1267460"/>
            <a:ext cx="890651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just">
              <a:lnSpc>
                <a:spcPct val="120000"/>
              </a:lnSpc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00000"/>
              </a:lnSpc>
              <a:buFont typeface="Wingdings" panose="05000000000000000000" charset="0"/>
            </a:pPr>
            <a:r>
              <a:rPr lang="en-US" altLang="zh-CN">
                <a:solidFill>
                  <a:srgbClr val="00B0F0"/>
                </a:solidFill>
              </a:rPr>
              <a:t>1.2	</a:t>
            </a:r>
            <a:r>
              <a:rPr lang="zh-CN" altLang="en-US">
                <a:solidFill>
                  <a:srgbClr val="00B0F0"/>
                </a:solidFill>
              </a:rPr>
              <a:t>从需求分析开始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8" name="文本框 6"/>
          <p:cNvSpPr txBox="1"/>
          <p:nvPr/>
        </p:nvSpPr>
        <p:spPr>
          <a:xfrm>
            <a:off x="51066" y="6505867"/>
            <a:ext cx="3448503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A7A7A7"/>
                </a:solidFill>
                <a:uFill>
                  <a:solidFill>
                    <a:srgbClr val="0563C1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</a:rPr>
              <a:t>www.cniao5.com</a:t>
            </a:r>
            <a:endParaRPr>
              <a:uFill>
                <a:solidFill>
                  <a:srgbClr val="0563C1"/>
                </a:solidFill>
              </a:uFill>
            </a:endParaRPr>
          </a:p>
        </p:txBody>
      </p:sp>
      <p:pic>
        <p:nvPicPr>
          <p:cNvPr id="179" name="图片 26" descr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" name="文本框 38"/>
          <p:cNvSpPr txBox="1"/>
          <p:nvPr/>
        </p:nvSpPr>
        <p:spPr>
          <a:xfrm>
            <a:off x="583585" y="392725"/>
            <a:ext cx="919628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26262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5530" y="1802765"/>
            <a:ext cx="10592435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课程回顾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上节课内容概要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本节课内容要点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从产品文档，参照项目逐步划分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H5项目展示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	功能分析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接口文档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	数据结构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	交互规则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业务重点划分，技术选型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模块划分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		技术点选择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4" animBg="1" advAuto="0"/>
      <p:bldP spid="176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25"/>
          <p:cNvSpPr txBox="1"/>
          <p:nvPr/>
        </p:nvSpPr>
        <p:spPr>
          <a:xfrm>
            <a:off x="1753352" y="418184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262626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rPr lang="zh-CN"/>
              <a:t>课程章节</a:t>
            </a:r>
            <a:endParaRPr lang="zh-CN"/>
          </a:p>
        </p:txBody>
      </p:sp>
      <p:sp>
        <p:nvSpPr>
          <p:cNvPr id="176" name="组合 18"/>
          <p:cNvSpPr txBox="1"/>
          <p:nvPr/>
        </p:nvSpPr>
        <p:spPr>
          <a:xfrm>
            <a:off x="1065530" y="1267460"/>
            <a:ext cx="890651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just">
              <a:lnSpc>
                <a:spcPct val="120000"/>
              </a:lnSpc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00000"/>
              </a:lnSpc>
              <a:buFont typeface="Wingdings" panose="05000000000000000000" charset="0"/>
            </a:pPr>
            <a:r>
              <a:rPr lang="en-US" altLang="zh-CN">
                <a:solidFill>
                  <a:srgbClr val="00B0F0"/>
                </a:solidFill>
              </a:rPr>
              <a:t>1.2	</a:t>
            </a:r>
            <a:r>
              <a:rPr lang="zh-CN" altLang="en-US">
                <a:solidFill>
                  <a:srgbClr val="00B0F0"/>
                </a:solidFill>
              </a:rPr>
              <a:t>项目技术选型与架构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8" name="文本框 6"/>
          <p:cNvSpPr txBox="1"/>
          <p:nvPr/>
        </p:nvSpPr>
        <p:spPr>
          <a:xfrm>
            <a:off x="51066" y="6505867"/>
            <a:ext cx="3448503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A7A7A7"/>
                </a:solidFill>
                <a:uFill>
                  <a:solidFill>
                    <a:srgbClr val="0563C1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</a:rPr>
              <a:t>www.cniao5.com</a:t>
            </a:r>
            <a:endParaRPr>
              <a:uFill>
                <a:solidFill>
                  <a:srgbClr val="0563C1"/>
                </a:solidFill>
              </a:uFill>
            </a:endParaRPr>
          </a:p>
        </p:txBody>
      </p:sp>
      <p:pic>
        <p:nvPicPr>
          <p:cNvPr id="179" name="图片 26" descr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" name="文本框 38"/>
          <p:cNvSpPr txBox="1"/>
          <p:nvPr/>
        </p:nvSpPr>
        <p:spPr>
          <a:xfrm>
            <a:off x="583585" y="392725"/>
            <a:ext cx="919628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26262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14220" y="1727835"/>
            <a:ext cx="7763510" cy="4660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Kotlin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Jetpack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800100" marR="0" lvl="1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LiveData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lifecycle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databinding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800100" marR="0" lvl="1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workmanager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800100" marR="0" lvl="1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room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800100" marR="0" lvl="1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navigation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800100" marR="0" lvl="1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paging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379095" marR="0" lvl="1" indent="-342265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okhttp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retrofit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379095" marR="0" lvl="1" indent="-342265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glide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gson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379095" marR="0" lvl="1" indent="-342265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webview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exoplayer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  <a:p>
            <a:pPr marL="379095" marR="0" lvl="1" indent="-342265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第三方库辅助工具，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utils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refresh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兰亭黑-简" panose="02000000000000000000" charset="-122"/>
                <a:ea typeface="兰亭黑-简" panose="02000000000000000000" charset="-122"/>
                <a:cs typeface="兰亭黑-简" panose="02000000000000000000" charset="-122"/>
                <a:sym typeface="Arial" panose="020B0604020202090204"/>
              </a:rPr>
              <a:t>x5...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兰亭黑-简" panose="02000000000000000000" charset="-122"/>
              <a:ea typeface="兰亭黑-简" panose="02000000000000000000" charset="-122"/>
              <a:cs typeface="兰亭黑-简" panose="02000000000000000000" charset="-122"/>
              <a:sym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4" animBg="1" advAuto="0"/>
      <p:bldP spid="176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25"/>
          <p:cNvSpPr txBox="1"/>
          <p:nvPr/>
        </p:nvSpPr>
        <p:spPr>
          <a:xfrm>
            <a:off x="1753352" y="418184"/>
            <a:ext cx="19697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262626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rPr lang="en-US" altLang="zh-CN"/>
              <a:t>Coding</a:t>
            </a:r>
            <a:r>
              <a:rPr lang="zh-CN" altLang="en-US"/>
              <a:t>实践</a:t>
            </a:r>
            <a:endParaRPr lang="zh-CN" altLang="en-US"/>
          </a:p>
        </p:txBody>
      </p:sp>
      <p:sp>
        <p:nvSpPr>
          <p:cNvPr id="176" name="组合 18"/>
          <p:cNvSpPr txBox="1"/>
          <p:nvPr/>
        </p:nvSpPr>
        <p:spPr>
          <a:xfrm>
            <a:off x="1065530" y="1267460"/>
            <a:ext cx="890651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just">
              <a:lnSpc>
                <a:spcPct val="120000"/>
              </a:lnSpc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100000"/>
              </a:lnSpc>
              <a:buFont typeface="Wingdings" panose="05000000000000000000" charset="0"/>
            </a:pPr>
            <a:r>
              <a:rPr lang="en-US" altLang="zh-CN">
                <a:solidFill>
                  <a:srgbClr val="00B0F0"/>
                </a:solidFill>
              </a:rPr>
              <a:t>2.1	Talk is cheap </a:t>
            </a:r>
            <a:r>
              <a:rPr lang="zh-CN" altLang="en-US">
                <a:solidFill>
                  <a:srgbClr val="00B0F0"/>
                </a:solidFill>
              </a:rPr>
              <a:t>， </a:t>
            </a:r>
            <a:r>
              <a:rPr lang="en-US" altLang="zh-CN">
                <a:solidFill>
                  <a:srgbClr val="00B0F0"/>
                </a:solidFill>
              </a:rPr>
              <a:t>show me the code </a:t>
            </a:r>
            <a:r>
              <a:rPr lang="zh-CN" altLang="en-US">
                <a:solidFill>
                  <a:srgbClr val="00B0F0"/>
                </a:solidFill>
              </a:rPr>
              <a:t>！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8" name="文本框 6"/>
          <p:cNvSpPr txBox="1"/>
          <p:nvPr/>
        </p:nvSpPr>
        <p:spPr>
          <a:xfrm>
            <a:off x="51066" y="6505867"/>
            <a:ext cx="3448503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A7A7A7"/>
                </a:solidFill>
                <a:uFill>
                  <a:solidFill>
                    <a:srgbClr val="0563C1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</a:rPr>
              <a:t>www.cniao5.com</a:t>
            </a:r>
            <a:endParaRPr>
              <a:uFill>
                <a:solidFill>
                  <a:srgbClr val="0563C1"/>
                </a:solidFill>
              </a:uFill>
            </a:endParaRPr>
          </a:p>
        </p:txBody>
      </p:sp>
      <p:pic>
        <p:nvPicPr>
          <p:cNvPr id="179" name="图片 26" descr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" name="文本框 38"/>
          <p:cNvSpPr txBox="1"/>
          <p:nvPr/>
        </p:nvSpPr>
        <p:spPr>
          <a:xfrm>
            <a:off x="583585" y="392725"/>
            <a:ext cx="919628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262626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rPr lang="zh-CN"/>
              <a:t>二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4" animBg="1" advAuto="0"/>
      <p:bldP spid="176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 25"/>
          <p:cNvSpPr txBox="1"/>
          <p:nvPr/>
        </p:nvSpPr>
        <p:spPr>
          <a:xfrm>
            <a:off x="1753352" y="418184"/>
            <a:ext cx="8153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总结</a:t>
            </a:r>
          </a:p>
        </p:txBody>
      </p:sp>
      <p:pic>
        <p:nvPicPr>
          <p:cNvPr id="194" name="图片 26" descr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36" y="248269"/>
            <a:ext cx="1255526" cy="9310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5" name="文本框 38"/>
          <p:cNvSpPr txBox="1"/>
          <p:nvPr/>
        </p:nvSpPr>
        <p:spPr>
          <a:xfrm>
            <a:off x="648743" y="395592"/>
            <a:ext cx="861502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三</a:t>
            </a:r>
          </a:p>
        </p:txBody>
      </p:sp>
      <p:grpSp>
        <p:nvGrpSpPr>
          <p:cNvPr id="198" name="组合 18"/>
          <p:cNvGrpSpPr/>
          <p:nvPr/>
        </p:nvGrpSpPr>
        <p:grpSpPr>
          <a:xfrm>
            <a:off x="1996160" y="1837505"/>
            <a:ext cx="7829811" cy="2305050"/>
            <a:chOff x="0" y="0"/>
            <a:chExt cx="7829810" cy="2305046"/>
          </a:xfrm>
        </p:grpSpPr>
        <p:sp>
          <p:nvSpPr>
            <p:cNvPr id="196" name="Shape 2539"/>
            <p:cNvSpPr/>
            <p:nvPr/>
          </p:nvSpPr>
          <p:spPr>
            <a:xfrm>
              <a:off x="0" y="170433"/>
              <a:ext cx="352972" cy="26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6565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</a:p>
          </p:txBody>
        </p:sp>
        <p:sp>
          <p:nvSpPr>
            <p:cNvPr id="197" name="矩形 53"/>
            <p:cNvSpPr txBox="1"/>
            <p:nvPr/>
          </p:nvSpPr>
          <p:spPr>
            <a:xfrm>
              <a:off x="496169" y="0"/>
              <a:ext cx="7333641" cy="2305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 sz="2400"/>
              </a:lvl1pPr>
            </a:lstStyle>
            <a:p>
              <a:r>
                <a:rPr lang="zh-CN"/>
                <a:t>项目拆分步骤</a:t>
              </a:r>
              <a:endParaRPr lang="zh-CN"/>
            </a:p>
            <a:p>
              <a:r>
                <a:rPr lang="en-US" altLang="zh-CN"/>
                <a:t>1. </a:t>
              </a:r>
              <a:r>
                <a:rPr lang="zh-CN" altLang="en-US"/>
                <a:t>分析功能与业务模块划分</a:t>
              </a:r>
              <a:endParaRPr lang="zh-CN" altLang="en-US"/>
            </a:p>
            <a:p>
              <a:r>
                <a:rPr lang="en-US" altLang="zh-CN"/>
                <a:t>2. </a:t>
              </a:r>
              <a:r>
                <a:rPr lang="zh-CN" altLang="en-US"/>
                <a:t>技术选型与方案评估</a:t>
              </a:r>
              <a:endParaRPr lang="zh-CN" altLang="en-US"/>
            </a:p>
            <a:p>
              <a:r>
                <a:rPr lang="en-US" altLang="zh-CN"/>
                <a:t>3. </a:t>
              </a:r>
              <a:r>
                <a:rPr lang="zh-CN" altLang="en-US"/>
                <a:t>初步基础架构的构建</a:t>
              </a:r>
              <a:endParaRPr lang="zh-CN" altLang="en-US"/>
            </a:p>
            <a:p>
              <a:r>
                <a:rPr lang="en-US" altLang="zh-CN"/>
                <a:t>4. </a:t>
              </a:r>
              <a:r>
                <a:rPr lang="zh-CN" altLang="en-US"/>
                <a:t>按模块并行开发</a:t>
              </a:r>
              <a:endParaRPr lang="zh-CN" altLang="en-US"/>
            </a:p>
          </p:txBody>
        </p:sp>
      </p:grpSp>
      <p:sp>
        <p:nvSpPr>
          <p:cNvPr id="200" name="文本框 6"/>
          <p:cNvSpPr txBox="1"/>
          <p:nvPr/>
        </p:nvSpPr>
        <p:spPr>
          <a:xfrm>
            <a:off x="51066" y="6505867"/>
            <a:ext cx="3448503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A7A7A7"/>
                </a:solidFill>
                <a:uFill>
                  <a:solidFill>
                    <a:srgbClr val="0563C1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563C1"/>
                  </a:solidFill>
                </a:uFill>
              </a:rPr>
              <a:t>www.cniao5.com</a:t>
            </a:r>
            <a:endParaRPr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ldLvl="0" animBg="1" advAuto="0"/>
      <p:bldP spid="200" grpId="2" animBg="1" advAuto="0"/>
    </p:bldLst>
  </p:timing>
</p:sld>
</file>

<file path=ppt/theme/theme1.xml><?xml version="1.0" encoding="utf-8"?>
<a:theme xmlns:a="http://schemas.openxmlformats.org/drawingml/2006/main" name="包图主题2">
  <a:themeElements>
    <a:clrScheme name="包图主题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852831"/>
      </a:accent5>
      <a:accent6>
        <a:srgbClr val="116A70"/>
      </a:accent6>
      <a:hlink>
        <a:srgbClr val="0000FF"/>
      </a:hlink>
      <a:folHlink>
        <a:srgbClr val="FF00FF"/>
      </a:folHlink>
    </a:clrScheme>
    <a:fontScheme name="包图主题2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包图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包图主题2">
  <a:themeElements>
    <a:clrScheme name="包图主题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852831"/>
      </a:accent5>
      <a:accent6>
        <a:srgbClr val="116A70"/>
      </a:accent6>
      <a:hlink>
        <a:srgbClr val="0000FF"/>
      </a:hlink>
      <a:folHlink>
        <a:srgbClr val="FF00FF"/>
      </a:folHlink>
    </a:clrScheme>
    <a:fontScheme name="包图主题2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包图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演示</Application>
  <PresentationFormat/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方正书宋_GBK</vt:lpstr>
      <vt:lpstr>Wingdings</vt:lpstr>
      <vt:lpstr>Arial</vt:lpstr>
      <vt:lpstr>Calibri Light</vt:lpstr>
      <vt:lpstr>Helvetica Neue</vt:lpstr>
      <vt:lpstr>Calibri</vt:lpstr>
      <vt:lpstr>等线</vt:lpstr>
      <vt:lpstr>汉仪中等线KW</vt:lpstr>
      <vt:lpstr>Songti SC Regular</vt:lpstr>
      <vt:lpstr>Thonburi</vt:lpstr>
      <vt:lpstr>Century Gothic</vt:lpstr>
      <vt:lpstr>Songti SC Bold</vt:lpstr>
      <vt:lpstr>微软雅黑</vt:lpstr>
      <vt:lpstr>汉仪旗黑KW</vt:lpstr>
      <vt:lpstr>Wingdings</vt:lpstr>
      <vt:lpstr>兰亭黑-简</vt:lpstr>
      <vt:lpstr>Gill Sans</vt:lpstr>
      <vt:lpstr>宋体</vt:lpstr>
      <vt:lpstr>汉仪书宋二KW</vt:lpstr>
      <vt:lpstr>微软雅黑</vt:lpstr>
      <vt:lpstr>Arial Unicode MS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zhiwei</cp:lastModifiedBy>
  <cp:revision>11</cp:revision>
  <dcterms:created xsi:type="dcterms:W3CDTF">2020-05-30T07:22:04Z</dcterms:created>
  <dcterms:modified xsi:type="dcterms:W3CDTF">2020-05-30T07:22:04Z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