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8" r:id="rId4"/>
    <p:sldId id="299" r:id="rId5"/>
    <p:sldId id="272" r:id="rId6"/>
    <p:sldId id="278" r:id="rId7"/>
    <p:sldId id="279" r:id="rId8"/>
    <p:sldId id="277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86" r:id="rId20"/>
    <p:sldId id="296" r:id="rId21"/>
    <p:sldId id="287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2"/>
    <a:srgbClr val="255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8"/>
  </p:normalViewPr>
  <p:slideViewPr>
    <p:cSldViewPr snapToGrid="0" snapToObjects="1">
      <p:cViewPr varScale="1">
        <p:scale>
          <a:sx n="89" d="100"/>
          <a:sy n="89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FA5EA-6CD1-7441-AD34-EB598A930FE1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0A53-B9C8-5A41-AC71-56091226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93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60A53-B9C8-5A41-AC71-5609122676B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3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请输入标题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请输入副标题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4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1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4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26230" y="505089"/>
            <a:ext cx="10737457" cy="931829"/>
          </a:xfrm>
        </p:spPr>
        <p:txBody>
          <a:bodyPr/>
          <a:lstStyle>
            <a:lvl1pPr>
              <a:defRPr sz="3800" baseline="0">
                <a:solidFill>
                  <a:srgbClr val="0070C0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6231" y="1696552"/>
            <a:ext cx="10737456" cy="4656121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7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2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3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4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DDC1-41E0-EE46-ACE1-7E220824EF8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B0E-32B5-C04A-A01E-A2D568CF5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0.156\qa\work\AutoSmoke\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nbkhic/p/4874889.html" TargetMode="External"/><Relationship Id="rId2" Type="http://schemas.openxmlformats.org/officeDocument/2006/relationships/hyperlink" Target="https://cucumber.io/docs/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baidu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0.156\qa\work\AutoSmoke\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dcba1112/archive/2011/05/01/203380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0.156\qa\SHARE\doc\jenkins_training" TargetMode="External"/><Relationship Id="rId2" Type="http://schemas.openxmlformats.org/officeDocument/2006/relationships/hyperlink" Target="https://pkg.jenkins.io/redha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0.156\qa\SHARE\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1266246.html?dist=j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refer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编写场景描述（</a:t>
            </a:r>
            <a:r>
              <a:rPr lang="en-US" altLang="zh-CN" dirty="0" smtClean="0"/>
              <a:t>.feature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2000" dirty="0"/>
              <a:t>Feature:每个Feature必须以Feature开始，后跟冒号加描述，Cucumber不关心描述内容，这里具体以简单明了</a:t>
            </a:r>
            <a:r>
              <a:rPr lang="zh-CN" altLang="en-US" sz="2000" dirty="0" smtClean="0"/>
              <a:t>为主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Scenario：一个Feature文件里面可以有很多个Scenario，一个Scenario就是一个具体的你想要测试的功能点，一个Scenario又是由很多个步骤(Steps)组成的。Scenario明确的描述我们期望的程序的行为，且方便不同职位的人员进行沟通，因为你只要看到一个Scenario，很容易就知道它想做什么。Scenario关键字后面紧跟一个冒号和一个对应该场景的描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Steps：每个Scenario都可以使用任意数量的步骤来描述任何发生在该场景里的事情，一个步骤通常是一行单独的文本并且由以下这些关键字开头：Given，When，Then，And 和But. </a:t>
            </a:r>
            <a:r>
              <a:rPr lang="zh-CN" altLang="en-US" sz="2000" dirty="0" smtClean="0"/>
              <a:t>(</a:t>
            </a:r>
            <a:r>
              <a:rPr lang="zh-CN" altLang="en-US" sz="2000" dirty="0"/>
              <a:t>注意：步骤后面不需要跟冒号)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3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编写场景描述（</a:t>
            </a:r>
            <a:r>
              <a:rPr lang="en-US" altLang="zh-CN" dirty="0"/>
              <a:t>.feature</a:t>
            </a:r>
            <a:r>
              <a:rPr lang="zh-CN" altLang="en-US" dirty="0" smtClean="0"/>
              <a:t>）续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2000" dirty="0"/>
              <a:t>Steps中的Given，When，Then，And 和But介绍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/>
              <a:t>Given:表示scenario中我们接受/认为是真的东西，它将为后面的when（事件/操作）和Then（输出）提供背景/</a:t>
            </a:r>
            <a:r>
              <a:rPr lang="zh-CN" altLang="en-US" sz="1800" dirty="0" smtClean="0"/>
              <a:t>上下文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/>
              <a:t>When:表示scenario中的事件或动作；如：I press the coffee button。一般我们喜欢在一个scenario中只有一个事件或动作，因为这样容易理解scenario的目的，且当失败的时候容易找到错误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/>
              <a:t>Then:表示预期的输出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/>
              <a:t>And&amp;But: 我们可以使用And 和 But 作为Given/When/Then的同义词，如：”Given x, And y,” 这里的And就是Given的意思；再如：”Then x, But not y,” 这里的But就是Then的意思；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4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练习一，编写新的场景描述并执行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800" dirty="0" smtClean="0"/>
              <a:t>访问 </a:t>
            </a:r>
            <a:r>
              <a:rPr lang="en-US" altLang="zh-CN" sz="1800" dirty="0" smtClean="0">
                <a:hlinkClick r:id="rId2" action="ppaction://hlinkfile"/>
              </a:rPr>
              <a:t>\\192.168.10.156\qa\work\AutoSmoke\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dirty="0" smtClean="0"/>
              <a:t>--/features    		--</a:t>
            </a:r>
            <a:r>
              <a:rPr lang="zh-CN" altLang="en-US" dirty="0" smtClean="0"/>
              <a:t>场景文件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--/</a:t>
            </a:r>
            <a:r>
              <a:rPr lang="en-US" altLang="zh-CN" dirty="0" err="1" smtClean="0"/>
              <a:t>step_definitions</a:t>
            </a:r>
            <a:r>
              <a:rPr lang="en-US" altLang="zh-CN" dirty="0" smtClean="0"/>
              <a:t> 	--</a:t>
            </a:r>
            <a:r>
              <a:rPr lang="zh-CN" altLang="en-US" dirty="0" smtClean="0"/>
              <a:t>步骤定义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Compile: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cp</a:t>
            </a:r>
            <a:r>
              <a:rPr lang="en-US" altLang="zh-CN" dirty="0"/>
              <a:t> "./jars/*:." </a:t>
            </a:r>
            <a:r>
              <a:rPr lang="en-US" altLang="zh-CN" dirty="0" err="1"/>
              <a:t>step_definitions</a:t>
            </a:r>
            <a:r>
              <a:rPr lang="en-US" altLang="zh-CN" dirty="0"/>
              <a:t>/*.</a:t>
            </a:r>
            <a:r>
              <a:rPr lang="en-US" altLang="zh-CN" dirty="0" smtClean="0"/>
              <a:t>java</a:t>
            </a:r>
          </a:p>
          <a:p>
            <a:pPr marL="457200" lvl="1" indent="0">
              <a:buNone/>
            </a:pPr>
            <a:r>
              <a:rPr lang="en-US" altLang="zh-CN" dirty="0"/>
              <a:t>Run: </a:t>
            </a:r>
            <a:r>
              <a:rPr lang="en-US" altLang="zh-CN" dirty="0" smtClean="0"/>
              <a:t>		java </a:t>
            </a:r>
            <a:r>
              <a:rPr lang="en-US" altLang="zh-CN" dirty="0"/>
              <a:t>-</a:t>
            </a:r>
            <a:r>
              <a:rPr lang="en-US" altLang="zh-CN" dirty="0" err="1"/>
              <a:t>cp</a:t>
            </a:r>
            <a:r>
              <a:rPr lang="en-US" altLang="zh-CN" dirty="0"/>
              <a:t> "./jars/*:." </a:t>
            </a:r>
            <a:r>
              <a:rPr lang="en-US" altLang="zh-CN" dirty="0" err="1"/>
              <a:t>cucumber.api.cli.Main</a:t>
            </a:r>
            <a:r>
              <a:rPr lang="en-US" altLang="zh-CN" dirty="0"/>
              <a:t> -g </a:t>
            </a:r>
            <a:r>
              <a:rPr lang="en-US" altLang="zh-CN" dirty="0" err="1"/>
              <a:t>step_definitions</a:t>
            </a:r>
            <a:r>
              <a:rPr lang="en-US" altLang="zh-CN" dirty="0"/>
              <a:t> -p </a:t>
            </a:r>
            <a:r>
              <a:rPr lang="en-US" altLang="zh-CN" dirty="0" smtClean="0"/>
              <a:t>pretty features</a:t>
            </a:r>
          </a:p>
          <a:p>
            <a:pPr marL="457200" lvl="1" indent="0">
              <a:buNone/>
            </a:pPr>
            <a:r>
              <a:rPr lang="en-US" altLang="zh-CN" dirty="0" smtClean="0"/>
              <a:t>Help:		java –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“./jars/*:.” –help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1800" dirty="0"/>
              <a:t>在</a:t>
            </a:r>
            <a:r>
              <a:rPr lang="en-US" altLang="zh-CN" sz="1800" dirty="0"/>
              <a:t>/features</a:t>
            </a:r>
            <a:r>
              <a:rPr lang="zh-CN" altLang="en-US" sz="1800" dirty="0"/>
              <a:t>文件夹下新建一个</a:t>
            </a:r>
            <a:r>
              <a:rPr lang="en-US" altLang="zh-CN" sz="1800" dirty="0"/>
              <a:t>feature</a:t>
            </a:r>
            <a:r>
              <a:rPr lang="zh-CN" altLang="en-US" sz="1800" dirty="0"/>
              <a:t>文件，并编写一个新的场景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1364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编写自动化测试代码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Step Definitions：就是通过正则表达式，将feature里的文本步骤转义为可执行的代码。</a:t>
            </a:r>
          </a:p>
          <a:p>
            <a:pPr>
              <a:buFontTx/>
              <a:buNone/>
            </a:pPr>
            <a:r>
              <a:rPr lang="zh-CN" altLang="en-US" dirty="0"/>
              <a:t>1.普通步骤定义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Feature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假如  打开 1 个浏览器输入网址"http://bi.ganji.com"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Step 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  @假如("^打开 (\\d+) 个浏览器输入网址\"([^\"]*)\"$")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  public void The_number(int num,String URL) throws Throwable {}</a:t>
            </a:r>
            <a:endParaRPr lang="zh-CN" altLang="en-US" b="1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zh-CN" altLang="en-US" dirty="0"/>
              <a:t>2.Data Tables：有些大量数据不适合在Given，When，Then step一行中进行匹配，我们可以放置到step下的一个表格中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Feature</a:t>
            </a:r>
            <a:endParaRPr lang="zh-CN" altLang="zh-CN" dirty="0">
              <a:solidFill>
                <a:srgbClr val="00B0F0"/>
              </a:solidFill>
            </a:endParaRP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b="1" dirty="0">
                <a:solidFill>
                  <a:srgbClr val="00B0F0"/>
                </a:solidFill>
              </a:rPr>
              <a:t>假如  用户的姓名，性别       |赵神州|男| |刘胡兰|女| </a:t>
            </a:r>
            <a:endParaRPr lang="zh-CN" altLang="zh-CN" dirty="0">
              <a:solidFill>
                <a:srgbClr val="00B0F0"/>
              </a:solidFill>
            </a:endParaRP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rgbClr val="00B0F0"/>
                </a:solidFill>
              </a:rPr>
              <a:t>Step 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rgbClr val="00B0F0"/>
                </a:solidFill>
              </a:rPr>
              <a:t>@而且("^用户的姓名，性别$")</a:t>
            </a:r>
          </a:p>
          <a:p>
            <a:pPr lvl="1" eaLnBrk="0" fontAlgn="base" hangingPunct="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rgbClr val="00B0F0"/>
                </a:solidFill>
              </a:rPr>
              <a:t>public void The_Users_test(Map&lt;String,String&gt; users) throws Throwable {}</a:t>
            </a:r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编写自动化测试代码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sz="2000" dirty="0"/>
              <a:t>Hooks:</a:t>
            </a:r>
            <a:r>
              <a:rPr lang="zh-CN" altLang="en-US" sz="2000" dirty="0"/>
              <a:t>要在每个</a:t>
            </a:r>
            <a:r>
              <a:rPr lang="en-US" altLang="zh-CN" sz="2000" dirty="0"/>
              <a:t>Scenario</a:t>
            </a:r>
            <a:r>
              <a:rPr lang="zh-CN" altLang="en-US" sz="2000" dirty="0"/>
              <a:t>之前</a:t>
            </a:r>
            <a:r>
              <a:rPr lang="en-US" altLang="zh-CN" sz="2000" dirty="0"/>
              <a:t>(Before)</a:t>
            </a:r>
            <a:r>
              <a:rPr lang="zh-CN" altLang="en-US" sz="2000" dirty="0"/>
              <a:t>和之后</a:t>
            </a:r>
            <a:r>
              <a:rPr lang="en-US" altLang="zh-CN" sz="2000" dirty="0"/>
              <a:t>(After)</a:t>
            </a:r>
            <a:r>
              <a:rPr lang="zh-CN" altLang="en-US" sz="2000" dirty="0"/>
              <a:t>执行某些相同的操作。比如说在测试完成后要关闭浏览器。在</a:t>
            </a:r>
            <a:r>
              <a:rPr lang="en-US" altLang="zh-CN" sz="2000" dirty="0"/>
              <a:t>Cucumber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Hooks. </a:t>
            </a:r>
            <a:r>
              <a:rPr lang="zh-CN" altLang="en-US" sz="2000" dirty="0"/>
              <a:t>介绍下面两种方法：</a:t>
            </a:r>
          </a:p>
          <a:p>
            <a:r>
              <a:rPr lang="en-US" altLang="zh-CN" sz="2000" dirty="0"/>
              <a:t>Before:</a:t>
            </a:r>
            <a:r>
              <a:rPr lang="zh-CN" altLang="en-US" sz="2000" dirty="0"/>
              <a:t>在每个</a:t>
            </a:r>
            <a:r>
              <a:rPr lang="en-US" altLang="zh-CN" sz="2000" dirty="0"/>
              <a:t>scenario</a:t>
            </a:r>
            <a:r>
              <a:rPr lang="zh-CN" altLang="en-US" sz="2000" dirty="0"/>
              <a:t>前执行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@Before</a:t>
            </a:r>
          </a:p>
          <a:p>
            <a:pPr marL="0" indent="0">
              <a:buNone/>
            </a:pPr>
            <a:r>
              <a:rPr lang="en-US" altLang="zh-CN" sz="2000" dirty="0"/>
              <a:t>        public void </a:t>
            </a:r>
            <a:r>
              <a:rPr lang="en-US" altLang="zh-CN" sz="2000" dirty="0" err="1"/>
              <a:t>buildDriver</a:t>
            </a:r>
            <a:r>
              <a:rPr lang="en-US" altLang="zh-CN" sz="2000" dirty="0"/>
              <a:t>() {</a:t>
            </a:r>
            <a:r>
              <a:rPr lang="en-US" altLang="zh-CN" sz="2000" dirty="0" err="1"/>
              <a:t>Loginpage.OpenDriver</a:t>
            </a:r>
            <a:r>
              <a:rPr lang="en-US" altLang="zh-CN" sz="2000" dirty="0"/>
              <a:t>(driver);}</a:t>
            </a:r>
          </a:p>
          <a:p>
            <a:r>
              <a:rPr lang="en-US" altLang="zh-CN" sz="2000" dirty="0"/>
              <a:t>After:</a:t>
            </a:r>
            <a:r>
              <a:rPr lang="zh-CN" altLang="en-US" sz="2000" dirty="0"/>
              <a:t>在每个</a:t>
            </a:r>
            <a:r>
              <a:rPr lang="en-US" altLang="zh-CN" sz="2000" dirty="0"/>
              <a:t>scenario</a:t>
            </a:r>
            <a:r>
              <a:rPr lang="zh-CN" altLang="en-US" sz="2000" dirty="0"/>
              <a:t>后执行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@After</a:t>
            </a:r>
          </a:p>
          <a:p>
            <a:pPr marL="0" indent="0">
              <a:buNone/>
            </a:pPr>
            <a:r>
              <a:rPr lang="en-US" altLang="zh-CN" sz="2000" dirty="0"/>
              <a:t>        public void </a:t>
            </a:r>
            <a:r>
              <a:rPr lang="en-US" altLang="zh-CN" sz="2000" dirty="0" err="1"/>
              <a:t>buildDriver</a:t>
            </a:r>
            <a:r>
              <a:rPr lang="en-US" altLang="zh-CN" sz="2000" dirty="0"/>
              <a:t>() {</a:t>
            </a:r>
            <a:r>
              <a:rPr lang="en-US" altLang="zh-CN" sz="2000" dirty="0" err="1"/>
              <a:t>Loginpage.OpenDriver</a:t>
            </a:r>
            <a:r>
              <a:rPr lang="en-US" altLang="zh-CN" sz="2000" dirty="0"/>
              <a:t>(driver);}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编写自动化测试代码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Background：会在每个Scenario之前执行，就像Before Hooks一样。但如果存在Before Hooks，那个它们会先于Background执行。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71775"/>
            <a:ext cx="10191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r>
              <a:rPr lang="en-US" altLang="zh-CN" dirty="0" smtClean="0"/>
              <a:t>cucumber</a:t>
            </a:r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cucumber.io/docs/reference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有价值的</a:t>
            </a:r>
            <a:r>
              <a:rPr lang="en-US" altLang="zh-CN" dirty="0" smtClean="0"/>
              <a:t>blog</a:t>
            </a: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www.cnblogs.com/nbkhic/p/4874889.html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红宝书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www.baidu.com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www.google.com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https://github.com</a:t>
            </a:r>
            <a:r>
              <a:rPr lang="en-US" altLang="zh-CN" dirty="0" smtClean="0">
                <a:hlinkClick r:id="rId6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带着问题学习是最有效的方式，这叫</a:t>
            </a:r>
            <a:r>
              <a:rPr lang="en-US" altLang="zh-CN" dirty="0" smtClean="0"/>
              <a:t>TDD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68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练习二，为刚定义的场景准备测试代码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访问 </a:t>
            </a:r>
            <a:r>
              <a:rPr lang="en-US" altLang="zh-CN" dirty="0">
                <a:hlinkClick r:id="rId2" action="ppaction://hlinkfile"/>
              </a:rPr>
              <a:t>\\192.168.10.156\qa\work\AutoSmoke\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step_definition</a:t>
            </a:r>
            <a:r>
              <a:rPr lang="zh-CN" altLang="en-US" dirty="0" smtClean="0"/>
              <a:t>下创建代码文件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关于定义场景与单个动作小贴士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sz="2000" b="1" dirty="0" smtClean="0"/>
              <a:t>Cucumber</a:t>
            </a:r>
            <a:r>
              <a:rPr lang="zh-CN" altLang="en-US" sz="2000" b="1" dirty="0" smtClean="0"/>
              <a:t>只是教你如何写自动化测试，如何写好还得靠自己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场景</a:t>
            </a:r>
            <a:endParaRPr lang="en-US" altLang="zh-CN" sz="20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逻辑的完整性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有明确的目的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素材来源：从客户的角度考虑，研发的整体设计，单纯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的组合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优先级低</a:t>
            </a:r>
            <a:r>
              <a:rPr lang="en-US" altLang="zh-CN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原则：自己构建环境，结束自己清场。多用</a:t>
            </a:r>
            <a:r>
              <a:rPr lang="en-US" altLang="zh-CN" dirty="0" smtClean="0"/>
              <a:t>Given, </a:t>
            </a:r>
            <a:r>
              <a:rPr lang="zh-CN" altLang="en-US" dirty="0" smtClean="0"/>
              <a:t>少用</a:t>
            </a:r>
            <a:r>
              <a:rPr lang="en-US" altLang="zh-CN" dirty="0" smtClean="0"/>
              <a:t>background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当前的场景规划只涉及后端</a:t>
            </a:r>
            <a:r>
              <a:rPr lang="en-US" altLang="zh-CN" dirty="0" smtClean="0"/>
              <a:t>API, </a:t>
            </a:r>
            <a:r>
              <a:rPr lang="zh-CN" altLang="en-US" dirty="0" smtClean="0"/>
              <a:t>不能用前端的结果进行验证 （很重要）</a:t>
            </a:r>
            <a:endParaRPr lang="en-US" altLang="zh-CN" dirty="0" smtClean="0"/>
          </a:p>
          <a:p>
            <a:r>
              <a:rPr lang="zh-CN" altLang="en-US" sz="2000" b="1" dirty="0"/>
              <a:t>单个动作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考虑复用性，相当于公用函数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粒度大小得反复权衡，太小，场景过于复杂，阅读性差，太大，复用性差，不够灵活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至少得有一个</a:t>
            </a:r>
            <a:r>
              <a:rPr lang="en-US" altLang="zh-CN" dirty="0" smtClean="0"/>
              <a:t>assert()</a:t>
            </a:r>
            <a:r>
              <a:rPr lang="zh-CN" altLang="en-US" dirty="0" smtClean="0"/>
              <a:t>语句，就是一定得有个结果，要么</a:t>
            </a:r>
            <a:r>
              <a:rPr lang="en-US" altLang="zh-CN" dirty="0" smtClean="0"/>
              <a:t>pass, </a:t>
            </a:r>
            <a:r>
              <a:rPr lang="zh-CN" altLang="en-US" dirty="0" smtClean="0"/>
              <a:t>要么</a:t>
            </a:r>
            <a:r>
              <a:rPr lang="en-US" altLang="zh-CN" dirty="0" smtClean="0"/>
              <a:t>fail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18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r>
              <a:rPr lang="en-US" altLang="zh-CN" dirty="0" err="1" smtClean="0"/>
              <a:t>Eclipse+maven+cucumber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JDK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在命令行中执行</a:t>
            </a:r>
            <a:r>
              <a:rPr lang="en-US" altLang="zh-CN" sz="1400" dirty="0" smtClean="0"/>
              <a:t>java –</a:t>
            </a:r>
            <a:r>
              <a:rPr lang="en-US" altLang="zh-CN" sz="1400" dirty="0" err="1" smtClean="0"/>
              <a:t>v;javac</a:t>
            </a:r>
            <a:r>
              <a:rPr lang="en-US" altLang="zh-CN" sz="1400" dirty="0" smtClean="0"/>
              <a:t>. </a:t>
            </a:r>
            <a:r>
              <a:rPr lang="zh-CN" altLang="en-US" sz="1400" dirty="0" smtClean="0"/>
              <a:t>如果报错请配制</a:t>
            </a:r>
            <a:r>
              <a:rPr lang="en-US" altLang="zh-CN" sz="1400" dirty="0" smtClean="0"/>
              <a:t>JAVA_HOME</a:t>
            </a:r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Eclipse</a:t>
            </a:r>
          </a:p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Maven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400" dirty="0"/>
              <a:t>在命令行中执行</a:t>
            </a:r>
            <a:r>
              <a:rPr lang="en-US" altLang="zh-CN" sz="1400" dirty="0" err="1"/>
              <a:t>mvn</a:t>
            </a:r>
            <a:r>
              <a:rPr lang="en-US" altLang="zh-CN" sz="1400" dirty="0"/>
              <a:t> –v. </a:t>
            </a:r>
            <a:r>
              <a:rPr lang="zh-CN" altLang="en-US" sz="1400" dirty="0"/>
              <a:t>如果报错请配制</a:t>
            </a:r>
            <a:r>
              <a:rPr lang="en-US" altLang="zh-CN" sz="1400" dirty="0" smtClean="0"/>
              <a:t>M2_HOME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400" dirty="0">
                <a:hlinkClick r:id="rId2"/>
              </a:rPr>
              <a:t>http://</a:t>
            </a:r>
            <a:r>
              <a:rPr lang="en-US" altLang="zh-CN" sz="1400" dirty="0" smtClean="0">
                <a:hlinkClick r:id="rId2"/>
              </a:rPr>
              <a:t>www.cnblogs.com/dcba1112/archive/2011/05/01/2033805.html</a:t>
            </a:r>
            <a:endParaRPr lang="en-US" altLang="zh-CN" sz="1400" dirty="0"/>
          </a:p>
          <a:p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TortoiseSVN</a:t>
            </a:r>
            <a:endParaRPr lang="en-US" altLang="zh-CN" sz="1800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里安装</a:t>
            </a:r>
            <a:r>
              <a:rPr lang="en-US" altLang="zh-CN" sz="1800" dirty="0" smtClean="0"/>
              <a:t>M2Eclipse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sz="1400" dirty="0"/>
              <a:t>eclipse的菜单栏选择Help-&gt;Install New Software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sz="1400" dirty="0"/>
              <a:t>点击Work with后面的add,</a:t>
            </a:r>
            <a:r>
              <a:rPr lang="zh-CN" altLang="en-US" sz="1400" dirty="0" smtClean="0"/>
              <a:t>输入</a:t>
            </a:r>
            <a:r>
              <a:rPr lang="en-US" altLang="zh-CN" sz="1400" dirty="0" smtClean="0"/>
              <a:t>M2Eclipse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弹</a:t>
            </a:r>
            <a:r>
              <a:rPr lang="zh-CN" altLang="en-US" sz="1400" dirty="0"/>
              <a:t>出Location输入安装</a:t>
            </a:r>
            <a:r>
              <a:rPr lang="zh-CN" altLang="en-US" sz="1400" dirty="0" smtClean="0"/>
              <a:t>地址</a:t>
            </a:r>
            <a:r>
              <a:rPr lang="zh-CN" altLang="en-US" sz="1400" dirty="0"/>
              <a:t>:http://download.eclipse.org/technology/m2e/release下一步会自动完成安装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ym typeface="Arial" panose="020B0604020202020204" pitchFamily="34" charset="0"/>
                <a:hlinkClick r:id="rId2"/>
              </a:rPr>
              <a:t>http://</a:t>
            </a:r>
            <a:r>
              <a:rPr lang="en-US" altLang="zh-CN" sz="1400" dirty="0" smtClean="0">
                <a:sym typeface="Arial" panose="020B0604020202020204" pitchFamily="34" charset="0"/>
                <a:hlinkClick r:id="rId2"/>
              </a:rPr>
              <a:t>www.cnblogs.com/dcba1112/archive/2011/05/01/2033805.html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>
              <a:buSzPct val="100000"/>
            </a:pPr>
            <a:r>
              <a:rPr lang="zh-CN" altLang="en-US" sz="1800" dirty="0"/>
              <a:t>在</a:t>
            </a:r>
            <a:r>
              <a:rPr lang="en-US" altLang="zh-CN" sz="1800" dirty="0"/>
              <a:t>Eclipse</a:t>
            </a:r>
            <a:r>
              <a:rPr lang="zh-CN" altLang="en-US" sz="1800" dirty="0"/>
              <a:t>里安装</a:t>
            </a:r>
            <a:r>
              <a:rPr lang="en-US" altLang="zh-CN" sz="1800" dirty="0"/>
              <a:t>cucumber</a:t>
            </a:r>
            <a:r>
              <a:rPr lang="zh-CN" altLang="en-US" sz="1800" dirty="0" smtClean="0"/>
              <a:t>插件</a:t>
            </a:r>
            <a:endParaRPr lang="en-US" altLang="zh-CN" sz="1800" dirty="0" smtClean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sz="1400" dirty="0"/>
              <a:t>'Cucumber - http://cucumber.github.com/cucumber-eclipse/update-site'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72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74" y="1608236"/>
            <a:ext cx="770452" cy="8524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7018" y="2714549"/>
            <a:ext cx="723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spc="3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自动化测试培训</a:t>
            </a:r>
            <a:endParaRPr kumimoji="1" lang="zh-CN" altLang="en-US" sz="5400" spc="300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4037" y="3765184"/>
            <a:ext cx="482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2017/4/24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5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编写调试测试用例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上同步</a:t>
            </a:r>
            <a:r>
              <a:rPr lang="en-US" altLang="zh-CN" dirty="0" err="1" smtClean="0"/>
              <a:t>autoRunner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打开工程</a:t>
            </a:r>
            <a:endParaRPr lang="en-US" altLang="zh-CN" dirty="0" smtClean="0"/>
          </a:p>
          <a:p>
            <a:r>
              <a:rPr lang="zh-CN" altLang="en-US" dirty="0" smtClean="0"/>
              <a:t>演示文件夹结构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maven build …</a:t>
            </a:r>
          </a:p>
          <a:p>
            <a:r>
              <a:rPr lang="zh-CN" altLang="en-US" dirty="0" smtClean="0"/>
              <a:t>演示修改</a:t>
            </a:r>
            <a:r>
              <a:rPr lang="en-US" altLang="zh-CN" dirty="0" smtClean="0"/>
              <a:t>AppTest.java</a:t>
            </a:r>
            <a:r>
              <a:rPr lang="zh-CN" altLang="en-US" dirty="0" smtClean="0"/>
              <a:t>配制</a:t>
            </a:r>
            <a:r>
              <a:rPr lang="en-US" altLang="zh-CN" dirty="0" err="1" smtClean="0"/>
              <a:t>CucumberOptions</a:t>
            </a:r>
            <a:r>
              <a:rPr lang="zh-CN" altLang="en-US" dirty="0" smtClean="0"/>
              <a:t>的内容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从而控制</a:t>
            </a:r>
            <a:r>
              <a:rPr lang="en-US" altLang="zh-CN" smtClean="0"/>
              <a:t>maven test</a:t>
            </a:r>
            <a:endParaRPr lang="en-US" altLang="zh-CN" dirty="0" smtClean="0"/>
          </a:p>
          <a:p>
            <a:r>
              <a:rPr lang="zh-CN" altLang="en-US" dirty="0" smtClean="0"/>
              <a:t>演示修改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改变</a:t>
            </a:r>
            <a:r>
              <a:rPr lang="en-US" altLang="zh-CN" dirty="0" err="1" smtClean="0"/>
              <a:t>debugMode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30" y="4190498"/>
            <a:ext cx="7658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 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Jenkins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400" dirty="0">
                <a:hlinkClick r:id="rId2"/>
              </a:rPr>
              <a:t>https://pkg.jenkins.io/redhat/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Build pipeline plugin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400" dirty="0"/>
              <a:t>系统管理 </a:t>
            </a:r>
            <a:r>
              <a:rPr lang="en-US" altLang="zh-CN" sz="1400" dirty="0"/>
              <a:t>-&gt; </a:t>
            </a:r>
            <a:r>
              <a:rPr lang="zh-CN" altLang="en-US" sz="1400" dirty="0"/>
              <a:t>管理插件 </a:t>
            </a:r>
            <a:r>
              <a:rPr lang="en-US" altLang="zh-CN" sz="1400" dirty="0"/>
              <a:t>-&gt; </a:t>
            </a:r>
            <a:r>
              <a:rPr lang="zh-CN" altLang="en-US" sz="1400" dirty="0"/>
              <a:t>查找</a:t>
            </a:r>
            <a:r>
              <a:rPr lang="en-US" altLang="zh-CN" sz="1400" dirty="0"/>
              <a:t>build pipeline plugin -&gt; </a:t>
            </a:r>
            <a:r>
              <a:rPr lang="zh-CN" altLang="en-US" sz="1400" dirty="0"/>
              <a:t>安装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cucumber report plugin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400" dirty="0"/>
              <a:t>系统管理 </a:t>
            </a:r>
            <a:r>
              <a:rPr lang="en-US" altLang="zh-CN" sz="1400" dirty="0"/>
              <a:t>-&gt; </a:t>
            </a:r>
            <a:r>
              <a:rPr lang="zh-CN" altLang="en-US" sz="1400" dirty="0"/>
              <a:t>管理插件 </a:t>
            </a:r>
            <a:r>
              <a:rPr lang="en-US" altLang="zh-CN" sz="1400" dirty="0"/>
              <a:t>-&gt; cucumber reports -&gt; </a:t>
            </a:r>
            <a:r>
              <a:rPr lang="zh-CN" altLang="en-US" sz="1400" dirty="0" smtClean="0"/>
              <a:t>安装</a:t>
            </a:r>
            <a:endParaRPr lang="en-US" altLang="zh-CN" sz="1400" dirty="0"/>
          </a:p>
          <a:p>
            <a:endParaRPr lang="en-US" altLang="zh-CN" dirty="0" smtClean="0"/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training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400" dirty="0">
                <a:hlinkClick r:id="rId3" action="ppaction://hlinkfile"/>
              </a:rPr>
              <a:t>\\</a:t>
            </a:r>
            <a:r>
              <a:rPr lang="en-US" altLang="zh-CN" sz="1400" dirty="0" smtClean="0">
                <a:hlinkClick r:id="rId3" action="ppaction://hlinkfile"/>
              </a:rPr>
              <a:t>192.168.10.156\qa\SHARE\doc\jenkins_training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400" dirty="0" err="1" smtClean="0"/>
              <a:t>User:qa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Password:qa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628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92" y="2035039"/>
            <a:ext cx="1250616" cy="1383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12889" y="3645661"/>
            <a:ext cx="5366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CN" sz="1400" spc="300" dirty="0">
                <a:solidFill>
                  <a:schemeClr val="bg1"/>
                </a:solidFill>
                <a:latin typeface="PT Sans" panose="020B0503020203020204" pitchFamily="34" charset="0"/>
              </a:rPr>
              <a:t>THANKS FOR WATCHING</a:t>
            </a:r>
          </a:p>
          <a:p>
            <a:pPr algn="ctr"/>
            <a:r>
              <a:rPr kumimoji="1" lang="en-US" altLang="zh-CN" sz="3800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Q&amp;A</a:t>
            </a:r>
            <a:endParaRPr kumimoji="1" lang="zh-CN" altLang="en-US" sz="3800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从软件工程的进化说起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6778003" y="2938279"/>
            <a:ext cx="2849563" cy="2752725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841503" y="3003366"/>
            <a:ext cx="2703513" cy="2611438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56803" y="2374716"/>
            <a:ext cx="2857500" cy="466725"/>
            <a:chOff x="752" y="1413"/>
            <a:chExt cx="1321" cy="294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52603" y="2374716"/>
            <a:ext cx="2857500" cy="466725"/>
            <a:chOff x="3623" y="1413"/>
            <a:chExt cx="1321" cy="294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AutoShape 13"/>
          <p:cNvSpPr>
            <a:spLocks noChangeArrowheads="1"/>
          </p:cNvSpPr>
          <p:nvPr/>
        </p:nvSpPr>
        <p:spPr bwMode="gray">
          <a:xfrm>
            <a:off x="2256803" y="2938279"/>
            <a:ext cx="2849563" cy="27130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black">
          <a:xfrm>
            <a:off x="2523503" y="2454091"/>
            <a:ext cx="223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瀑布模型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white">
          <a:xfrm>
            <a:off x="7073278" y="2454091"/>
            <a:ext cx="223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新方向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blackGray">
          <a:xfrm rot="10806395" flipH="1" flipV="1">
            <a:off x="5188916" y="3484379"/>
            <a:ext cx="1446212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>
            <a:off x="7020891" y="3079566"/>
            <a:ext cx="10695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持续集成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7009778" y="4359091"/>
            <a:ext cx="655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微服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gray">
          <a:xfrm>
            <a:off x="7151066" y="3384366"/>
            <a:ext cx="2514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软件是长大的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成长过程随时可用，只是有些功能缺失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敏捷</a:t>
            </a:r>
            <a:endParaRPr lang="en-US" altLang="zh-CN" sz="1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gray">
          <a:xfrm>
            <a:off x="7151066" y="4605154"/>
            <a:ext cx="2514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适合于多团队多语言合作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适合于软件的集群化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简化性能调优</a:t>
            </a:r>
            <a:endParaRPr lang="en-US" altLang="zh-CN" sz="1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909766" y="3149416"/>
            <a:ext cx="168275" cy="168275"/>
            <a:chOff x="2928" y="2208"/>
            <a:chExt cx="262" cy="262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909766" y="4440054"/>
            <a:ext cx="168275" cy="168275"/>
            <a:chOff x="2928" y="2208"/>
            <a:chExt cx="262" cy="262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AutoShape 28"/>
          <p:cNvSpPr>
            <a:spLocks noChangeArrowheads="1"/>
          </p:cNvSpPr>
          <p:nvPr/>
        </p:nvSpPr>
        <p:spPr bwMode="gray">
          <a:xfrm>
            <a:off x="2333003" y="3165291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gray">
          <a:xfrm>
            <a:off x="2333003" y="3749491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gray">
          <a:xfrm>
            <a:off x="2333003" y="4309879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gray">
          <a:xfrm>
            <a:off x="2364753" y="3238316"/>
            <a:ext cx="211147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模块集成是最大的痛点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gray">
          <a:xfrm>
            <a:off x="2364753" y="3822516"/>
            <a:ext cx="28296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单独软件很难适应需求快速变化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gray">
          <a:xfrm>
            <a:off x="2364753" y="4381316"/>
            <a:ext cx="265008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软件质量的保障成本越来越高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blackGray">
          <a:xfrm flipV="1">
            <a:off x="5191350" y="4089216"/>
            <a:ext cx="1447800" cy="755650"/>
          </a:xfrm>
          <a:prstGeom prst="rightArrow">
            <a:avLst>
              <a:gd name="adj1" fmla="val 46509"/>
              <a:gd name="adj2" fmla="val 42098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gray">
          <a:xfrm>
            <a:off x="2333003" y="1580966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旧时的瀑布模型与分层设计被持续集成与微服化替代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AutoShape 30"/>
          <p:cNvSpPr>
            <a:spLocks noChangeArrowheads="1"/>
          </p:cNvSpPr>
          <p:nvPr/>
        </p:nvSpPr>
        <p:spPr bwMode="gray">
          <a:xfrm>
            <a:off x="2340121" y="4906659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gray">
          <a:xfrm>
            <a:off x="2371871" y="4978096"/>
            <a:ext cx="265008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分层设计是新需求的最大障碍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gray">
          <a:xfrm>
            <a:off x="7059626" y="5272071"/>
            <a:ext cx="16818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用户参与，迭代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6959614" y="5353034"/>
            <a:ext cx="168275" cy="168275"/>
            <a:chOff x="2928" y="2208"/>
            <a:chExt cx="262" cy="262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7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软件工程进化方向对测试工程师的挑战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zh-CN" altLang="en-US" sz="2000" dirty="0" smtClean="0"/>
              <a:t>全栈测试工程师</a:t>
            </a:r>
            <a:endParaRPr lang="en-US" altLang="zh-CN" sz="20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具有</a:t>
            </a:r>
            <a:r>
              <a:rPr lang="zh-CN" altLang="en-US" sz="1400" dirty="0"/>
              <a:t>质量检测和编写代码的能力</a:t>
            </a:r>
            <a:r>
              <a:rPr lang="en-US" altLang="zh-CN" sz="1400" dirty="0"/>
              <a:t>–&gt; </a:t>
            </a:r>
            <a:r>
              <a:rPr lang="zh-CN" altLang="en-US" sz="1400" dirty="0"/>
              <a:t>测试开发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/>
              <a:t>具有防止缺陷 </a:t>
            </a:r>
            <a:r>
              <a:rPr lang="en-US" altLang="zh-CN" sz="1400" dirty="0"/>
              <a:t>(Quality Assurance) </a:t>
            </a:r>
            <a:r>
              <a:rPr lang="zh-CN" altLang="en-US" sz="1400" dirty="0"/>
              <a:t>和质量控制 </a:t>
            </a:r>
            <a:r>
              <a:rPr lang="en-US" altLang="zh-CN" sz="1400" dirty="0"/>
              <a:t>(Quality Control) </a:t>
            </a:r>
            <a:r>
              <a:rPr lang="zh-CN" altLang="en-US" sz="1400" dirty="0"/>
              <a:t>的能力</a:t>
            </a:r>
            <a:r>
              <a:rPr lang="en-US" altLang="zh-CN" sz="1400" dirty="0"/>
              <a:t>–&gt; </a:t>
            </a:r>
            <a:r>
              <a:rPr lang="zh-CN" altLang="en-US" sz="1400" dirty="0"/>
              <a:t>质量分析员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/>
              <a:t>具有开发和执行测试程序的能力 </a:t>
            </a:r>
            <a:r>
              <a:rPr lang="en-US" altLang="zh-CN" sz="1400" dirty="0"/>
              <a:t>-&gt; </a:t>
            </a:r>
            <a:r>
              <a:rPr lang="zh-CN" altLang="en-US" sz="1400" dirty="0"/>
              <a:t>软件质量工程师</a:t>
            </a:r>
          </a:p>
          <a:p>
            <a:r>
              <a:rPr lang="zh-CN" altLang="en-US" sz="2000" dirty="0"/>
              <a:t>敏捷测试</a:t>
            </a:r>
            <a:endParaRPr lang="en-US" altLang="zh-CN" sz="2000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紧跟</a:t>
            </a:r>
            <a:r>
              <a:rPr lang="zh-CN" altLang="en-US" sz="1400" dirty="0"/>
              <a:t>迭代周期，深入理解需求，挖掘系统</a:t>
            </a:r>
            <a:r>
              <a:rPr lang="zh-CN" altLang="en-US" sz="1400" dirty="0" smtClean="0"/>
              <a:t>假设</a:t>
            </a:r>
            <a:endParaRPr lang="en-US" altLang="zh-CN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交流缺陷，及时反馈</a:t>
            </a:r>
            <a:endParaRPr lang="en-US" altLang="zh-CN" sz="1400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/>
              <a:t>自动化测试优于手工</a:t>
            </a:r>
            <a:r>
              <a:rPr lang="zh-CN" altLang="en-US" sz="1400" dirty="0" smtClean="0"/>
              <a:t>测试</a:t>
            </a:r>
            <a:endParaRPr lang="en-US" altLang="zh-CN" sz="1400" dirty="0" smtClean="0"/>
          </a:p>
          <a:p>
            <a:pPr fontAlgn="base"/>
            <a:r>
              <a:rPr lang="zh-CN" altLang="en-US" sz="2000" dirty="0"/>
              <a:t>了解软件工程从而了解自己的位置与职责</a:t>
            </a:r>
            <a:endParaRPr lang="en-US" altLang="zh-CN" sz="2000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推荐本书：</a:t>
            </a:r>
            <a:r>
              <a:rPr lang="en-US" altLang="zh-CN" sz="1400" dirty="0"/>
              <a:t>The </a:t>
            </a:r>
            <a:r>
              <a:rPr lang="en-US" altLang="zh-CN" sz="1400" dirty="0" err="1"/>
              <a:t>DevOps</a:t>
            </a:r>
            <a:r>
              <a:rPr lang="en-US" altLang="zh-CN" sz="1400" dirty="0"/>
              <a:t> 2.0 </a:t>
            </a:r>
            <a:r>
              <a:rPr lang="en-US" altLang="zh-CN" sz="1400" dirty="0" smtClean="0"/>
              <a:t>Toolkit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altLang="zh-CN" sz="1400" dirty="0">
                <a:hlinkClick r:id="rId2" action="ppaction://hlinkfile"/>
              </a:rPr>
              <a:t>\\</a:t>
            </a:r>
            <a:r>
              <a:rPr lang="en-US" altLang="zh-CN" sz="1400" dirty="0" smtClean="0">
                <a:hlinkClick r:id="rId2" action="ppaction://hlinkfile"/>
              </a:rPr>
              <a:t>192.168.10.156\qa\SHARE\doc</a:t>
            </a:r>
            <a:r>
              <a:rPr lang="en-US" altLang="zh-CN" sz="1400" dirty="0" smtClean="0"/>
              <a:t> </a:t>
            </a:r>
            <a:endParaRPr lang="en-US" altLang="zh-CN" sz="1400" dirty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9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dirty="0" smtClean="0"/>
              <a:t>Cucumber</a:t>
            </a:r>
          </a:p>
          <a:p>
            <a:r>
              <a:rPr kumimoji="1" lang="zh-CN" altLang="en-US" dirty="0" smtClean="0"/>
              <a:t>开发环境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如何写好场景和单个动作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练习与分工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74" y="701980"/>
            <a:ext cx="3163205" cy="43198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7274" y="5235862"/>
            <a:ext cx="433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item.jd.com/11266246.html?dist=jd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Cucumber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cucumber</a:t>
            </a:r>
            <a:r>
              <a:rPr lang="zh-CN" altLang="en-US" dirty="0"/>
              <a:t>是一种支持</a:t>
            </a:r>
            <a:r>
              <a:rPr lang="en-US" altLang="zh-CN" dirty="0"/>
              <a:t>BBD(behavior-driven development</a:t>
            </a:r>
            <a:r>
              <a:rPr lang="zh-CN" altLang="en-US" dirty="0"/>
              <a:t>，行为驱动开发</a:t>
            </a:r>
            <a:r>
              <a:rPr lang="en-US" altLang="zh-CN" dirty="0"/>
              <a:t>)</a:t>
            </a:r>
            <a:r>
              <a:rPr lang="zh-CN" altLang="en-US" dirty="0"/>
              <a:t>的自动化测试框架</a:t>
            </a:r>
          </a:p>
          <a:p>
            <a:r>
              <a:rPr lang="en-US" altLang="zh-CN" dirty="0" smtClean="0"/>
              <a:t>cucumber</a:t>
            </a:r>
            <a:r>
              <a:rPr lang="zh-CN" altLang="en-US" dirty="0"/>
              <a:t>是敏捷开发团队常用的一种测试框架，它鼓励了系统开发环节中各个参与者来进行协作，其中也包括非技术人员</a:t>
            </a:r>
          </a:p>
          <a:p>
            <a:r>
              <a:rPr lang="en-US" altLang="zh-CN" dirty="0" smtClean="0"/>
              <a:t>cucumber</a:t>
            </a:r>
            <a:r>
              <a:rPr lang="zh-CN" altLang="en-US" dirty="0"/>
              <a:t>的测试用例一般由测试场景和测试步骤组成</a:t>
            </a:r>
          </a:p>
          <a:p>
            <a:r>
              <a:rPr lang="en-US" altLang="zh-CN" dirty="0" smtClean="0"/>
              <a:t>cucumber</a:t>
            </a:r>
            <a:r>
              <a:rPr lang="zh-CN" altLang="en-US" dirty="0"/>
              <a:t>中的测试</a:t>
            </a:r>
            <a:r>
              <a:rPr lang="zh-CN" altLang="en-US" dirty="0" smtClean="0"/>
              <a:t>场景由</a:t>
            </a:r>
            <a:r>
              <a:rPr lang="zh-CN" altLang="en-US" dirty="0"/>
              <a:t>纯自然语言来进行描述，很易懂，因此，非技术人员也可以来编写测试用例，然后通过技术人员来进行实现它。一般的描述语言</a:t>
            </a:r>
            <a:r>
              <a:rPr lang="en-US" altLang="zh-CN" dirty="0"/>
              <a:t>(</a:t>
            </a:r>
            <a:r>
              <a:rPr lang="zh-CN" altLang="en-US" dirty="0"/>
              <a:t>比如中文，英文，此处省略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它都能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Cucumber</a:t>
            </a:r>
            <a:r>
              <a:rPr lang="zh-CN" altLang="en-US" dirty="0" smtClean="0"/>
              <a:t>创建活的测试文档</a:t>
            </a:r>
            <a:endParaRPr lang="zh-CN" altLang="en-US" dirty="0"/>
          </a:p>
          <a:p>
            <a:r>
              <a:rPr lang="en-US" altLang="zh-CN" dirty="0" smtClean="0"/>
              <a:t>cucumber</a:t>
            </a:r>
            <a:r>
              <a:rPr lang="zh-CN" altLang="en-US" dirty="0"/>
              <a:t>中的测试步骤是对测试场景描述的</a:t>
            </a:r>
            <a:r>
              <a:rPr lang="zh-CN" altLang="en-US" dirty="0" smtClean="0"/>
              <a:t>实现，</a:t>
            </a:r>
            <a:r>
              <a:rPr lang="zh-CN" altLang="en-US" dirty="0"/>
              <a:t>其测试步骤实现的语言也是支持很多种的，比如常用的</a:t>
            </a:r>
            <a:r>
              <a:rPr lang="en-US" altLang="zh-CN" dirty="0"/>
              <a:t>c#, java, ruby, </a:t>
            </a:r>
            <a:r>
              <a:rPr lang="en-US" altLang="zh-CN" dirty="0" err="1"/>
              <a:t>javascript</a:t>
            </a:r>
            <a:r>
              <a:rPr lang="en-US" altLang="zh-CN" dirty="0"/>
              <a:t>(</a:t>
            </a:r>
            <a:r>
              <a:rPr lang="en-US" altLang="zh-CN" dirty="0" err="1"/>
              <a:t>nodejs</a:t>
            </a:r>
            <a:r>
              <a:rPr lang="en-US" altLang="zh-CN" dirty="0"/>
              <a:t>)</a:t>
            </a:r>
            <a:r>
              <a:rPr lang="zh-CN" altLang="en-US" dirty="0"/>
              <a:t>等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/>
              <a:t>jenkins</a:t>
            </a:r>
            <a:r>
              <a:rPr lang="zh-CN" altLang="en-US" dirty="0"/>
              <a:t>之类的自动构建工具对</a:t>
            </a:r>
            <a:r>
              <a:rPr lang="en-US" altLang="zh-CN" dirty="0"/>
              <a:t>cucumber</a:t>
            </a:r>
            <a:r>
              <a:rPr lang="zh-CN" altLang="en-US" dirty="0"/>
              <a:t>的支持也十分的</a:t>
            </a:r>
            <a:r>
              <a:rPr lang="zh-CN" altLang="en-US" dirty="0" smtClean="0"/>
              <a:t>友好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cucumber.io/docs/reference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典型的测试场景描述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726231" y="1696552"/>
            <a:ext cx="7229904" cy="4656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</a:rPr>
              <a:t>功能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任务管理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00B050"/>
                </a:solidFill>
              </a:rPr>
              <a:t>场景</a:t>
            </a:r>
            <a:r>
              <a:rPr lang="en-US" altLang="zh-CN" dirty="0"/>
              <a:t>: </a:t>
            </a:r>
            <a:r>
              <a:rPr lang="zh-CN" altLang="en-US" dirty="0"/>
              <a:t>上架下架设备	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假设</a:t>
            </a:r>
            <a:r>
              <a:rPr lang="zh-CN" altLang="en-US" dirty="0" smtClean="0"/>
              <a:t> </a:t>
            </a:r>
            <a:r>
              <a:rPr lang="zh-CN" altLang="en-US" dirty="0"/>
              <a:t>服务器</a:t>
            </a:r>
            <a:r>
              <a:rPr lang="en-US" altLang="zh-CN" dirty="0"/>
              <a:t>PD-XX</a:t>
            </a:r>
            <a:r>
              <a:rPr lang="zh-CN" altLang="en-US" dirty="0"/>
              <a:t>已经入库	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 smtClean="0"/>
              <a:t> </a:t>
            </a:r>
            <a:r>
              <a:rPr lang="zh-CN" altLang="en-US" dirty="0"/>
              <a:t>创建并提交立即执行的任务</a:t>
            </a:r>
            <a:r>
              <a:rPr lang="en-US" altLang="zh-CN" dirty="0"/>
              <a:t>,</a:t>
            </a:r>
            <a:r>
              <a:rPr lang="zh-CN" altLang="en-US" dirty="0"/>
              <a:t>上架</a:t>
            </a:r>
            <a:r>
              <a:rPr lang="en-US" altLang="zh-CN" dirty="0"/>
              <a:t>P311-G1-10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那么</a:t>
            </a:r>
            <a:r>
              <a:rPr lang="zh-CN" altLang="en-US" dirty="0" smtClean="0"/>
              <a:t> </a:t>
            </a:r>
            <a:r>
              <a:rPr lang="zh-CN" altLang="en-US" dirty="0"/>
              <a:t>在机架</a:t>
            </a:r>
            <a:r>
              <a:rPr lang="en-US" altLang="zh-CN" dirty="0"/>
              <a:t>P311-G1-10</a:t>
            </a:r>
            <a:r>
              <a:rPr lang="zh-CN" altLang="en-US" dirty="0"/>
              <a:t>能找到</a:t>
            </a:r>
            <a:r>
              <a:rPr lang="en-US" altLang="zh-CN" dirty="0"/>
              <a:t>PD-XX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 smtClean="0"/>
              <a:t> </a:t>
            </a:r>
            <a:r>
              <a:rPr lang="zh-CN" altLang="en-US" dirty="0"/>
              <a:t>创建并提交立即执行的任务，下架</a:t>
            </a:r>
            <a:r>
              <a:rPr lang="en-US" altLang="zh-CN" dirty="0"/>
              <a:t>PD-XX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那么</a:t>
            </a:r>
            <a:r>
              <a:rPr lang="zh-CN" altLang="en-US" dirty="0" smtClean="0"/>
              <a:t> </a:t>
            </a:r>
            <a:r>
              <a:rPr lang="zh-CN" altLang="en-US" dirty="0"/>
              <a:t>在机架</a:t>
            </a:r>
            <a:r>
              <a:rPr lang="en-US" altLang="zh-CN" dirty="0"/>
              <a:t>P311-G1-10</a:t>
            </a:r>
            <a:r>
              <a:rPr lang="zh-CN" altLang="en-US" dirty="0"/>
              <a:t>上找不到</a:t>
            </a:r>
            <a:r>
              <a:rPr lang="en-US" altLang="zh-CN" dirty="0"/>
              <a:t>PD-XX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00B050"/>
                </a:solidFill>
              </a:rPr>
              <a:t>场景</a:t>
            </a:r>
            <a:r>
              <a:rPr lang="en-US" altLang="zh-CN" dirty="0"/>
              <a:t>: </a:t>
            </a:r>
            <a:r>
              <a:rPr lang="zh-CN" altLang="en-US" dirty="0"/>
              <a:t>删除手动任务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假设</a:t>
            </a:r>
            <a:r>
              <a:rPr lang="zh-CN" altLang="en-US" dirty="0" smtClean="0"/>
              <a:t> </a:t>
            </a:r>
            <a:r>
              <a:rPr lang="zh-CN" altLang="en-US" dirty="0"/>
              <a:t>服务器</a:t>
            </a:r>
            <a:r>
              <a:rPr lang="en-US" altLang="zh-CN" dirty="0"/>
              <a:t>PD-XX</a:t>
            </a:r>
            <a:r>
              <a:rPr lang="zh-CN" altLang="en-US" dirty="0"/>
              <a:t>已经入库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 smtClean="0"/>
              <a:t> </a:t>
            </a:r>
            <a:r>
              <a:rPr lang="zh-CN" altLang="en-US" dirty="0"/>
              <a:t>创建并提交手动执行的任务</a:t>
            </a:r>
            <a:r>
              <a:rPr lang="en-US" altLang="zh-CN" dirty="0" err="1"/>
              <a:t>manualTask</a:t>
            </a:r>
            <a:r>
              <a:rPr lang="en-US" altLang="zh-CN" dirty="0"/>
              <a:t>,</a:t>
            </a:r>
            <a:r>
              <a:rPr lang="zh-CN" altLang="en-US" dirty="0"/>
              <a:t>上架</a:t>
            </a:r>
            <a:r>
              <a:rPr lang="en-US" altLang="zh-CN" dirty="0"/>
              <a:t>P311-G1-10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那么</a:t>
            </a:r>
            <a:r>
              <a:rPr lang="zh-CN" altLang="en-US" dirty="0" smtClean="0"/>
              <a:t> </a:t>
            </a:r>
            <a:r>
              <a:rPr lang="zh-CN" altLang="en-US" dirty="0"/>
              <a:t>在任务池中能找到任务</a:t>
            </a:r>
            <a:r>
              <a:rPr lang="en-US" altLang="zh-CN" dirty="0" err="1"/>
              <a:t>manualTask</a:t>
            </a:r>
            <a:r>
              <a:rPr lang="en-US" altLang="zh-CN" dirty="0"/>
              <a:t>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 smtClean="0"/>
              <a:t> </a:t>
            </a:r>
            <a:r>
              <a:rPr lang="zh-CN" altLang="en-US" dirty="0"/>
              <a:t>删除任务</a:t>
            </a:r>
            <a:r>
              <a:rPr lang="en-US" altLang="zh-CN" dirty="0" err="1"/>
              <a:t>manualTask</a:t>
            </a:r>
            <a:r>
              <a:rPr lang="en-US" altLang="zh-CN" dirty="0"/>
              <a:t>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那么</a:t>
            </a:r>
            <a:r>
              <a:rPr lang="zh-CN" altLang="en-US" dirty="0" smtClean="0"/>
              <a:t> </a:t>
            </a:r>
            <a:r>
              <a:rPr lang="en-US" altLang="zh-CN" dirty="0" err="1"/>
              <a:t>manualTask</a:t>
            </a:r>
            <a:r>
              <a:rPr lang="zh-CN" altLang="en-US" dirty="0"/>
              <a:t>不存在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B050"/>
                </a:solidFill>
              </a:rPr>
              <a:t>并且</a:t>
            </a:r>
            <a:r>
              <a:rPr lang="zh-CN" altLang="en-US" dirty="0" smtClean="0"/>
              <a:t> </a:t>
            </a:r>
            <a:r>
              <a:rPr lang="zh-CN" altLang="en-US" dirty="0"/>
              <a:t>在机架</a:t>
            </a:r>
            <a:r>
              <a:rPr lang="en-US" altLang="zh-CN" dirty="0"/>
              <a:t>P311-G1-10</a:t>
            </a:r>
            <a:r>
              <a:rPr lang="zh-CN" altLang="en-US" dirty="0"/>
              <a:t>上找不到</a:t>
            </a:r>
            <a:r>
              <a:rPr lang="en-US" altLang="zh-CN" dirty="0"/>
              <a:t>PD-XX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23604" y="2025353"/>
            <a:ext cx="33926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描述文档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当做需求文档跟客户沟通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敏捷开发中任务描述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测试步骤描述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测试报告中的最底层结果描述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贯穿整个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R&amp;D</a:t>
            </a:r>
          </a:p>
          <a:p>
            <a:pPr marL="285750" indent="-285750">
              <a:buFontTx/>
              <a:buChar char="-"/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Gherkin </a:t>
            </a:r>
            <a:r>
              <a:rPr lang="zh-CN" altLang="en-US" dirty="0" smtClean="0"/>
              <a:t>语言中英文对照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| feature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功能</a:t>
            </a:r>
            <a:r>
              <a:rPr lang="en-US" altLang="zh-CN" dirty="0"/>
              <a:t>"                   |</a:t>
            </a:r>
          </a:p>
          <a:p>
            <a:pPr marL="0" indent="0">
              <a:buNone/>
            </a:pPr>
            <a:r>
              <a:rPr lang="en-US" altLang="zh-CN" dirty="0"/>
              <a:t>| background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背景</a:t>
            </a:r>
            <a:r>
              <a:rPr lang="en-US" altLang="zh-CN" dirty="0"/>
              <a:t>"                   |</a:t>
            </a:r>
          </a:p>
          <a:p>
            <a:pPr marL="0" indent="0">
              <a:buNone/>
            </a:pPr>
            <a:r>
              <a:rPr lang="en-US" altLang="zh-CN" dirty="0"/>
              <a:t>| scenario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场景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剧本</a:t>
            </a:r>
            <a:r>
              <a:rPr lang="en-US" altLang="zh-CN" dirty="0"/>
              <a:t>"             |</a:t>
            </a:r>
          </a:p>
          <a:p>
            <a:pPr marL="0" indent="0">
              <a:buNone/>
            </a:pPr>
            <a:r>
              <a:rPr lang="en-US" altLang="zh-CN" dirty="0"/>
              <a:t>| </a:t>
            </a:r>
            <a:r>
              <a:rPr lang="en-US" altLang="zh-CN" dirty="0" err="1"/>
              <a:t>scenario_outline</a:t>
            </a:r>
            <a:r>
              <a:rPr lang="en-US" altLang="zh-CN" dirty="0"/>
              <a:t>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场景大纲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剧本大纲</a:t>
            </a:r>
            <a:r>
              <a:rPr lang="en-US" altLang="zh-CN" dirty="0"/>
              <a:t>"         |</a:t>
            </a:r>
          </a:p>
          <a:p>
            <a:pPr marL="0" indent="0">
              <a:buNone/>
            </a:pPr>
            <a:r>
              <a:rPr lang="en-US" altLang="zh-CN" dirty="0"/>
              <a:t>| examples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例子</a:t>
            </a:r>
            <a:r>
              <a:rPr lang="en-US" altLang="zh-CN" dirty="0"/>
              <a:t>"                   |</a:t>
            </a:r>
          </a:p>
          <a:p>
            <a:pPr marL="0" indent="0">
              <a:buNone/>
            </a:pPr>
            <a:r>
              <a:rPr lang="en-US" altLang="zh-CN" dirty="0"/>
              <a:t>| given  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00B050"/>
                </a:solidFill>
              </a:rPr>
              <a:t>* 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假如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假设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假定</a:t>
            </a:r>
            <a:r>
              <a:rPr lang="en-US" altLang="zh-CN" dirty="0"/>
              <a:t>" |</a:t>
            </a:r>
          </a:p>
          <a:p>
            <a:pPr marL="0" indent="0">
              <a:buNone/>
            </a:pPr>
            <a:r>
              <a:rPr lang="en-US" altLang="zh-CN" dirty="0"/>
              <a:t>| when   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00B050"/>
                </a:solidFill>
              </a:rPr>
              <a:t>* 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当</a:t>
            </a:r>
            <a:r>
              <a:rPr lang="en-US" altLang="zh-CN" dirty="0"/>
              <a:t>"              |</a:t>
            </a:r>
          </a:p>
          <a:p>
            <a:pPr marL="0" indent="0">
              <a:buNone/>
            </a:pPr>
            <a:r>
              <a:rPr lang="en-US" altLang="zh-CN" dirty="0"/>
              <a:t>| then  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00B050"/>
                </a:solidFill>
              </a:rPr>
              <a:t>* 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那么</a:t>
            </a:r>
            <a:r>
              <a:rPr lang="en-US" altLang="zh-CN" dirty="0"/>
              <a:t>"             |</a:t>
            </a:r>
          </a:p>
          <a:p>
            <a:pPr marL="0" indent="0">
              <a:buNone/>
            </a:pPr>
            <a:r>
              <a:rPr lang="en-US" altLang="zh-CN" dirty="0"/>
              <a:t>| and    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00B050"/>
                </a:solidFill>
              </a:rPr>
              <a:t>* 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而且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并且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同时</a:t>
            </a:r>
            <a:r>
              <a:rPr lang="en-US" altLang="zh-CN" dirty="0"/>
              <a:t>" |</a:t>
            </a:r>
          </a:p>
          <a:p>
            <a:pPr marL="0" indent="0">
              <a:buNone/>
            </a:pPr>
            <a:r>
              <a:rPr lang="en-US" altLang="zh-CN" dirty="0"/>
              <a:t>| but      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00B050"/>
                </a:solidFill>
              </a:rPr>
              <a:t>* 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但是</a:t>
            </a:r>
            <a:r>
              <a:rPr lang="en-US" altLang="zh-CN" dirty="0"/>
              <a:t>"             |</a:t>
            </a:r>
          </a:p>
          <a:p>
            <a:pPr marL="0" indent="0">
              <a:buNone/>
            </a:pPr>
            <a:r>
              <a:rPr lang="en-US" altLang="zh-CN" dirty="0"/>
              <a:t>| given (code)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假如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假设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假定</a:t>
            </a:r>
            <a:r>
              <a:rPr lang="en-US" altLang="zh-CN" dirty="0"/>
              <a:t>"       |</a:t>
            </a:r>
          </a:p>
          <a:p>
            <a:pPr marL="0" indent="0">
              <a:buNone/>
            </a:pPr>
            <a:r>
              <a:rPr lang="en-US" altLang="zh-CN" dirty="0"/>
              <a:t>| when (code)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当</a:t>
            </a:r>
            <a:r>
              <a:rPr lang="en-US" altLang="zh-CN" dirty="0"/>
              <a:t>"                    |</a:t>
            </a:r>
          </a:p>
          <a:p>
            <a:pPr marL="0" indent="0">
              <a:buNone/>
            </a:pPr>
            <a:r>
              <a:rPr lang="en-US" altLang="zh-CN" dirty="0"/>
              <a:t>| then (code)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那么</a:t>
            </a:r>
            <a:r>
              <a:rPr lang="en-US" altLang="zh-CN" dirty="0"/>
              <a:t>"                   |</a:t>
            </a:r>
          </a:p>
          <a:p>
            <a:pPr marL="0" indent="0">
              <a:buNone/>
            </a:pPr>
            <a:r>
              <a:rPr lang="en-US" altLang="zh-CN" dirty="0"/>
              <a:t>| and (code)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而且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并且</a:t>
            </a:r>
            <a:r>
              <a:rPr lang="en-US" altLang="zh-CN" dirty="0"/>
              <a:t>", "</a:t>
            </a:r>
            <a:r>
              <a:rPr lang="zh-CN" altLang="en-US" dirty="0">
                <a:solidFill>
                  <a:srgbClr val="00B050"/>
                </a:solidFill>
              </a:rPr>
              <a:t>同时</a:t>
            </a:r>
            <a:r>
              <a:rPr lang="en-US" altLang="zh-CN" dirty="0"/>
              <a:t>"       |</a:t>
            </a:r>
          </a:p>
          <a:p>
            <a:pPr marL="0" indent="0">
              <a:buNone/>
            </a:pPr>
            <a:r>
              <a:rPr lang="en-US" altLang="zh-CN" dirty="0"/>
              <a:t>| but (code)       </a:t>
            </a:r>
            <a:r>
              <a:rPr lang="en-US" altLang="zh-CN" dirty="0" smtClean="0"/>
              <a:t>	| 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00B050"/>
                </a:solidFill>
              </a:rPr>
              <a:t>但是</a:t>
            </a:r>
            <a:r>
              <a:rPr lang="en-US" altLang="zh-CN" dirty="0"/>
              <a:t>"                   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自动化测试驱动模式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726231" y="1696552"/>
            <a:ext cx="10737456" cy="193541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700" b="1" dirty="0" smtClean="0"/>
              <a:t>关键字驱动</a:t>
            </a:r>
            <a:endParaRPr lang="en-US" altLang="zh-CN" sz="17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每一个步骤都是一个原子动作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一个测试场景是多个原子动作的集合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原子动作可以复用，到中后期只需要编写场景描述</a:t>
            </a:r>
            <a:endParaRPr lang="en-US" altLang="zh-CN" dirty="0"/>
          </a:p>
          <a:p>
            <a:r>
              <a:rPr lang="zh-CN" altLang="en-US" sz="1700" b="1" dirty="0" smtClean="0"/>
              <a:t>数据驱动</a:t>
            </a:r>
            <a:endParaRPr lang="en-US" altLang="zh-CN" sz="17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提供</a:t>
            </a:r>
            <a:r>
              <a:rPr lang="en-US" altLang="zh-CN" dirty="0"/>
              <a:t>”</a:t>
            </a:r>
            <a:r>
              <a:rPr lang="zh-CN" altLang="en-US" dirty="0"/>
              <a:t>场景大纲</a:t>
            </a:r>
            <a:r>
              <a:rPr lang="en-US" altLang="zh-CN" dirty="0"/>
              <a:t>”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86" y="3483524"/>
            <a:ext cx="7916922" cy="31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1515</Words>
  <Application>Microsoft Office PowerPoint</Application>
  <PresentationFormat>宽屏</PresentationFormat>
  <Paragraphs>206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DengXian</vt:lpstr>
      <vt:lpstr>PT Sans</vt:lpstr>
      <vt:lpstr>黑体</vt:lpstr>
      <vt:lpstr>宋体</vt:lpstr>
      <vt:lpstr>Microsoft YaHei</vt:lpstr>
      <vt:lpstr>Microsoft YaHei</vt:lpstr>
      <vt:lpstr>Arial</vt:lpstr>
      <vt:lpstr>Calibri</vt:lpstr>
      <vt:lpstr>Cambria</vt:lpstr>
      <vt:lpstr>Wingdings</vt:lpstr>
      <vt:lpstr>Office 主题</vt:lpstr>
      <vt:lpstr>PowerPoint 演示文稿</vt:lpstr>
      <vt:lpstr>PowerPoint 演示文稿</vt:lpstr>
      <vt:lpstr>从软件工程的进化说起</vt:lpstr>
      <vt:lpstr>软件工程进化方向对测试工程师的挑战</vt:lpstr>
      <vt:lpstr>大纲</vt:lpstr>
      <vt:lpstr>Cucumber</vt:lpstr>
      <vt:lpstr>典型的测试场景描述</vt:lpstr>
      <vt:lpstr>Gherkin 语言中英文对照 </vt:lpstr>
      <vt:lpstr>自动化测试驱动模式</vt:lpstr>
      <vt:lpstr>编写场景描述（.feature）</vt:lpstr>
      <vt:lpstr>编写场景描述（.feature）续</vt:lpstr>
      <vt:lpstr>练习一，编写新的场景描述并执行</vt:lpstr>
      <vt:lpstr>编写自动化测试代码</vt:lpstr>
      <vt:lpstr>编写自动化测试代码</vt:lpstr>
      <vt:lpstr>编写自动化测试代码</vt:lpstr>
      <vt:lpstr>更多cucumber学习资料</vt:lpstr>
      <vt:lpstr>练习二，为刚定义的场景准备测试代码</vt:lpstr>
      <vt:lpstr>关于定义场景与单个动作小贴士</vt:lpstr>
      <vt:lpstr>windows开发环境Eclipse+maven+cucumber</vt:lpstr>
      <vt:lpstr>演示用Eclipse编写调试测试用例</vt:lpstr>
      <vt:lpstr>Jenkins 环境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uinnova</cp:lastModifiedBy>
  <cp:revision>164</cp:revision>
  <dcterms:created xsi:type="dcterms:W3CDTF">2016-07-12T02:34:17Z</dcterms:created>
  <dcterms:modified xsi:type="dcterms:W3CDTF">2017-04-26T07:18:42Z</dcterms:modified>
</cp:coreProperties>
</file>