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
      <p:font typeface="Old Standard TT"/>
      <p:regular r:id="rId33"/>
      <p:bold r:id="rId34"/>
      <p: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33" Type="http://schemas.openxmlformats.org/officeDocument/2006/relationships/font" Target="fonts/OldStandardTT-regular.fntdata"/><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35" Type="http://schemas.openxmlformats.org/officeDocument/2006/relationships/font" Target="fonts/OldStandardTT-italic.fntdata"/><Relationship Id="rId12" Type="http://schemas.openxmlformats.org/officeDocument/2006/relationships/slide" Target="slides/slide7.xml"/><Relationship Id="rId34" Type="http://schemas.openxmlformats.org/officeDocument/2006/relationships/font" Target="fonts/OldStandardTT-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a9d7ecd00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a9d7ecd00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a9d7ecd00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a9d7ecd00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a9d7ecd0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a9d7ecd0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r>
              <a:rPr lang="en"/>
              <a:t>yncronization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acc2776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acc2776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acc27768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acc27768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c309bc29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c309bc29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aa919f27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aa919f27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a9d7ecd00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a9d7ecd00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aa919f27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aa919f27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a9d7ecd0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a9d7ecd0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a9d7ecd0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a9d7ecd0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a9d7ecd0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a9d7ecd0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a9d7ecd00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a9d7ecd00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a9d7ecd0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a9d7ecd0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aa9c6cb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aa9c6cb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aa9c6cb2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aa9c6cb2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a9d7ecd0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a9d7ecd0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a9d7ecd00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a9d7ecd00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1 : A Pedestrian Alert System using “earables”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Member:  Xuchen Xue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 eSense IMU </a:t>
            </a:r>
            <a:endParaRPr/>
          </a:p>
        </p:txBody>
      </p:sp>
      <p:sp>
        <p:nvSpPr>
          <p:cNvPr id="152" name="Google Shape;152;p22"/>
          <p:cNvSpPr txBox="1"/>
          <p:nvPr>
            <p:ph idx="1" type="body"/>
          </p:nvPr>
        </p:nvSpPr>
        <p:spPr>
          <a:xfrm>
            <a:off x="729450" y="2078875"/>
            <a:ext cx="4914600" cy="2556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 this project, we also use the information of eSense IMU to determine the position of head</a:t>
            </a:r>
            <a:endParaRPr/>
          </a:p>
          <a:p>
            <a:pPr indent="-298450" lvl="1" marL="914400" rtl="0" algn="l">
              <a:spcBef>
                <a:spcPts val="0"/>
              </a:spcBef>
              <a:spcAft>
                <a:spcPts val="0"/>
              </a:spcAft>
              <a:buSzPts val="1100"/>
              <a:buChar char="○"/>
            </a:pPr>
            <a:r>
              <a:rPr lang="en"/>
              <a:t>We use a program provided by Brian Wang to </a:t>
            </a:r>
            <a:r>
              <a:rPr lang="en"/>
              <a:t>extract</a:t>
            </a:r>
            <a:r>
              <a:rPr lang="en"/>
              <a:t> IMU information</a:t>
            </a:r>
            <a:endParaRPr/>
          </a:p>
          <a:p>
            <a:pPr indent="-311150" lvl="0" marL="457200" rtl="0" algn="l">
              <a:spcBef>
                <a:spcPts val="0"/>
              </a:spcBef>
              <a:spcAft>
                <a:spcPts val="0"/>
              </a:spcAft>
              <a:buSzPts val="1300"/>
              <a:buChar char="●"/>
            </a:pPr>
            <a:r>
              <a:rPr lang="en"/>
              <a:t>The program only provide </a:t>
            </a:r>
            <a:r>
              <a:rPr lang="en"/>
              <a:t>angular</a:t>
            </a:r>
            <a:r>
              <a:rPr lang="en"/>
              <a:t> acceleration information (degree/S) with sample rate around 85 samples/second (depend on the distance between eSense earable and mobile phone)</a:t>
            </a:r>
            <a:endParaRPr/>
          </a:p>
          <a:p>
            <a:pPr indent="-298450" lvl="1" marL="914400" rtl="0" algn="l">
              <a:spcBef>
                <a:spcPts val="0"/>
              </a:spcBef>
              <a:spcAft>
                <a:spcPts val="0"/>
              </a:spcAft>
              <a:buSzPts val="1100"/>
              <a:buChar char="○"/>
            </a:pPr>
            <a:r>
              <a:rPr lang="en"/>
              <a:t>Need to do integration over time to get head position</a:t>
            </a:r>
            <a:endParaRPr/>
          </a:p>
          <a:p>
            <a:pPr indent="-298450" lvl="1" marL="914400" rtl="0" algn="l">
              <a:spcBef>
                <a:spcPts val="0"/>
              </a:spcBef>
              <a:spcAft>
                <a:spcPts val="0"/>
              </a:spcAft>
              <a:buSzPts val="1100"/>
              <a:buChar char="○"/>
            </a:pPr>
            <a:r>
              <a:rPr lang="en"/>
              <a:t>Since the large time frame and heavy noise on IMU unit, result might not be accurate</a:t>
            </a:r>
            <a:endParaRPr/>
          </a:p>
        </p:txBody>
      </p:sp>
      <p:pic>
        <p:nvPicPr>
          <p:cNvPr id="153" name="Google Shape;153;p22"/>
          <p:cNvPicPr preferRelativeResize="0"/>
          <p:nvPr/>
        </p:nvPicPr>
        <p:blipFill>
          <a:blip r:embed="rId3">
            <a:alphaModFix/>
          </a:blip>
          <a:stretch>
            <a:fillRect/>
          </a:stretch>
        </p:blipFill>
        <p:spPr>
          <a:xfrm>
            <a:off x="6463525" y="719626"/>
            <a:ext cx="2356700" cy="418973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Alert Mechanism (Ideal)</a:t>
            </a:r>
            <a:endParaRPr/>
          </a:p>
        </p:txBody>
      </p:sp>
      <p:sp>
        <p:nvSpPr>
          <p:cNvPr id="159" name="Google Shape;159;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Extract information from eSense IMU and determine the position of head</a:t>
            </a:r>
            <a:endParaRPr/>
          </a:p>
          <a:p>
            <a:pPr indent="-298450" lvl="1" marL="914400" rtl="0" algn="l">
              <a:spcBef>
                <a:spcPts val="0"/>
              </a:spcBef>
              <a:spcAft>
                <a:spcPts val="0"/>
              </a:spcAft>
              <a:buSzPts val="1100"/>
              <a:buChar char="○"/>
            </a:pPr>
            <a:r>
              <a:rPr lang="en"/>
              <a:t>I</a:t>
            </a:r>
            <a:r>
              <a:rPr lang="en"/>
              <a:t>f your head is toward front, we deactivate the alert system to save power</a:t>
            </a:r>
            <a:endParaRPr/>
          </a:p>
          <a:p>
            <a:pPr indent="-298450" lvl="1" marL="914400" rtl="0" algn="l">
              <a:spcBef>
                <a:spcPts val="0"/>
              </a:spcBef>
              <a:spcAft>
                <a:spcPts val="0"/>
              </a:spcAft>
              <a:buSzPts val="1100"/>
              <a:buChar char="○"/>
            </a:pPr>
            <a:r>
              <a:rPr lang="en"/>
              <a:t>If you are lowering your head, we assume you are using your phone and activate alert system</a:t>
            </a:r>
            <a:endParaRPr/>
          </a:p>
          <a:p>
            <a:pPr indent="-311150" lvl="0" marL="457200" rtl="0" algn="l">
              <a:spcBef>
                <a:spcPts val="0"/>
              </a:spcBef>
              <a:spcAft>
                <a:spcPts val="0"/>
              </a:spcAft>
              <a:buSzPts val="1300"/>
              <a:buChar char="●"/>
            </a:pPr>
            <a:r>
              <a:rPr lang="en"/>
              <a:t>Using the microphone of eSense earables or other device to collect stereo channel information and send it to user’s mobile to perform real-time noise detection</a:t>
            </a:r>
            <a:endParaRPr/>
          </a:p>
          <a:p>
            <a:pPr indent="-311150" lvl="0" marL="457200" rtl="0" algn="l">
              <a:spcBef>
                <a:spcPts val="0"/>
              </a:spcBef>
              <a:spcAft>
                <a:spcPts val="0"/>
              </a:spcAft>
              <a:buSzPts val="1300"/>
              <a:buChar char="●"/>
            </a:pPr>
            <a:r>
              <a:rPr lang="en"/>
              <a:t>Once car noise detected, perform direction detection and send alert to user’s phone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t>
            </a:r>
            <a:r>
              <a:rPr lang="en"/>
              <a:t>xperimental Evaluation</a:t>
            </a:r>
            <a:endParaRPr/>
          </a:p>
        </p:txBody>
      </p:sp>
      <p:sp>
        <p:nvSpPr>
          <p:cNvPr id="165" name="Google Shape;165;p24"/>
          <p:cNvSpPr txBox="1"/>
          <p:nvPr>
            <p:ph idx="1" type="body"/>
          </p:nvPr>
        </p:nvSpPr>
        <p:spPr>
          <a:xfrm>
            <a:off x="729450" y="29491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ctr">
              <a:lnSpc>
                <a:spcPct val="100000"/>
              </a:lnSpc>
              <a:spcBef>
                <a:spcPts val="1600"/>
              </a:spcBef>
              <a:spcAft>
                <a:spcPts val="0"/>
              </a:spcAft>
              <a:buNone/>
            </a:pPr>
            <a:r>
              <a:rPr lang="en" sz="1800">
                <a:solidFill>
                  <a:srgbClr val="000000"/>
                </a:solidFill>
                <a:latin typeface="Old Standard TT"/>
                <a:ea typeface="Old Standard TT"/>
                <a:cs typeface="Old Standard TT"/>
                <a:sym typeface="Old Standard TT"/>
              </a:rPr>
              <a:t>Dt =  (1073-767)*T_slide = 0.555102s</a:t>
            </a:r>
            <a:endParaRPr/>
          </a:p>
          <a:p>
            <a:pPr indent="0" lvl="0" marL="0" rtl="0" algn="l">
              <a:spcBef>
                <a:spcPts val="0"/>
              </a:spcBef>
              <a:spcAft>
                <a:spcPts val="1600"/>
              </a:spcAft>
              <a:buNone/>
            </a:pPr>
            <a:r>
              <a:t/>
            </a:r>
            <a:endParaRPr/>
          </a:p>
        </p:txBody>
      </p:sp>
      <p:pic>
        <p:nvPicPr>
          <p:cNvPr id="166" name="Google Shape;166;p24"/>
          <p:cNvPicPr preferRelativeResize="0"/>
          <p:nvPr/>
        </p:nvPicPr>
        <p:blipFill>
          <a:blip r:embed="rId3">
            <a:alphaModFix/>
          </a:blip>
          <a:stretch>
            <a:fillRect/>
          </a:stretch>
        </p:blipFill>
        <p:spPr>
          <a:xfrm>
            <a:off x="4834600" y="1710012"/>
            <a:ext cx="4361625" cy="2998825"/>
          </a:xfrm>
          <a:prstGeom prst="rect">
            <a:avLst/>
          </a:prstGeom>
          <a:noFill/>
          <a:ln>
            <a:noFill/>
          </a:ln>
        </p:spPr>
      </p:pic>
      <p:pic>
        <p:nvPicPr>
          <p:cNvPr id="167" name="Google Shape;167;p24"/>
          <p:cNvPicPr preferRelativeResize="0"/>
          <p:nvPr/>
        </p:nvPicPr>
        <p:blipFill>
          <a:blip r:embed="rId4">
            <a:alphaModFix/>
          </a:blip>
          <a:stretch>
            <a:fillRect/>
          </a:stretch>
        </p:blipFill>
        <p:spPr>
          <a:xfrm>
            <a:off x="249925" y="1755175"/>
            <a:ext cx="4016099" cy="2908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Experimental Evaluation</a:t>
            </a:r>
            <a:endParaRPr/>
          </a:p>
          <a:p>
            <a:pPr indent="0" lvl="0" marL="0" rtl="0" algn="l">
              <a:spcBef>
                <a:spcPts val="0"/>
              </a:spcBef>
              <a:spcAft>
                <a:spcPts val="0"/>
              </a:spcAft>
              <a:buNone/>
            </a:pPr>
            <a:r>
              <a:t/>
            </a:r>
            <a:endParaRPr/>
          </a:p>
        </p:txBody>
      </p:sp>
      <p:pic>
        <p:nvPicPr>
          <p:cNvPr id="173" name="Google Shape;173;p25"/>
          <p:cNvPicPr preferRelativeResize="0"/>
          <p:nvPr/>
        </p:nvPicPr>
        <p:blipFill>
          <a:blip r:embed="rId3">
            <a:alphaModFix/>
          </a:blip>
          <a:stretch>
            <a:fillRect/>
          </a:stretch>
        </p:blipFill>
        <p:spPr>
          <a:xfrm>
            <a:off x="674050" y="1853850"/>
            <a:ext cx="4078950" cy="2534450"/>
          </a:xfrm>
          <a:prstGeom prst="rect">
            <a:avLst/>
          </a:prstGeom>
          <a:noFill/>
          <a:ln>
            <a:noFill/>
          </a:ln>
        </p:spPr>
      </p:pic>
      <p:sp>
        <p:nvSpPr>
          <p:cNvPr id="174" name="Google Shape;174;p25"/>
          <p:cNvSpPr txBox="1"/>
          <p:nvPr/>
        </p:nvSpPr>
        <p:spPr>
          <a:xfrm>
            <a:off x="1242075" y="4530425"/>
            <a:ext cx="76887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Sample with Car Noise                                                                                     Sample with Random Noise</a:t>
            </a:r>
            <a:endParaRPr>
              <a:latin typeface="Lato"/>
              <a:ea typeface="Lato"/>
              <a:cs typeface="Lato"/>
              <a:sym typeface="Lato"/>
            </a:endParaRPr>
          </a:p>
        </p:txBody>
      </p:sp>
      <p:pic>
        <p:nvPicPr>
          <p:cNvPr id="175" name="Google Shape;175;p25"/>
          <p:cNvPicPr preferRelativeResize="0"/>
          <p:nvPr/>
        </p:nvPicPr>
        <p:blipFill>
          <a:blip r:embed="rId4">
            <a:alphaModFix/>
          </a:blip>
          <a:stretch>
            <a:fillRect/>
          </a:stretch>
        </p:blipFill>
        <p:spPr>
          <a:xfrm>
            <a:off x="4753000" y="1761219"/>
            <a:ext cx="4391001" cy="266891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Experimental Evaluation</a:t>
            </a:r>
            <a:endParaRPr/>
          </a:p>
          <a:p>
            <a:pPr indent="0" lvl="0" marL="0" rtl="0" algn="l">
              <a:spcBef>
                <a:spcPts val="0"/>
              </a:spcBef>
              <a:spcAft>
                <a:spcPts val="0"/>
              </a:spcAft>
              <a:buNone/>
            </a:pPr>
            <a:r>
              <a:t/>
            </a:r>
            <a:endParaRPr/>
          </a:p>
        </p:txBody>
      </p:sp>
      <p:pic>
        <p:nvPicPr>
          <p:cNvPr id="181" name="Google Shape;181;p26"/>
          <p:cNvPicPr preferRelativeResize="0"/>
          <p:nvPr/>
        </p:nvPicPr>
        <p:blipFill>
          <a:blip r:embed="rId3">
            <a:alphaModFix/>
          </a:blip>
          <a:stretch>
            <a:fillRect/>
          </a:stretch>
        </p:blipFill>
        <p:spPr>
          <a:xfrm>
            <a:off x="4972843" y="1947850"/>
            <a:ext cx="4019115" cy="2523150"/>
          </a:xfrm>
          <a:prstGeom prst="rect">
            <a:avLst/>
          </a:prstGeom>
          <a:noFill/>
          <a:ln>
            <a:noFill/>
          </a:ln>
        </p:spPr>
      </p:pic>
      <p:pic>
        <p:nvPicPr>
          <p:cNvPr id="182" name="Google Shape;182;p26"/>
          <p:cNvPicPr preferRelativeResize="0"/>
          <p:nvPr/>
        </p:nvPicPr>
        <p:blipFill>
          <a:blip r:embed="rId4">
            <a:alphaModFix/>
          </a:blip>
          <a:stretch>
            <a:fillRect/>
          </a:stretch>
        </p:blipFill>
        <p:spPr>
          <a:xfrm>
            <a:off x="323400" y="1996428"/>
            <a:ext cx="4019101" cy="2425995"/>
          </a:xfrm>
          <a:prstGeom prst="rect">
            <a:avLst/>
          </a:prstGeom>
          <a:noFill/>
          <a:ln>
            <a:noFill/>
          </a:ln>
        </p:spPr>
      </p:pic>
      <p:sp>
        <p:nvSpPr>
          <p:cNvPr id="183" name="Google Shape;183;p26"/>
          <p:cNvSpPr txBox="1"/>
          <p:nvPr/>
        </p:nvSpPr>
        <p:spPr>
          <a:xfrm>
            <a:off x="1782000" y="4471000"/>
            <a:ext cx="2790000" cy="3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Left detection</a:t>
            </a:r>
            <a:endParaRPr>
              <a:latin typeface="Lato"/>
              <a:ea typeface="Lato"/>
              <a:cs typeface="Lato"/>
              <a:sym typeface="Lato"/>
            </a:endParaRPr>
          </a:p>
        </p:txBody>
      </p:sp>
      <p:sp>
        <p:nvSpPr>
          <p:cNvPr id="184" name="Google Shape;184;p26"/>
          <p:cNvSpPr txBox="1"/>
          <p:nvPr/>
        </p:nvSpPr>
        <p:spPr>
          <a:xfrm>
            <a:off x="6434125" y="4471000"/>
            <a:ext cx="3065100" cy="3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Right</a:t>
            </a:r>
            <a:r>
              <a:rPr lang="en">
                <a:latin typeface="Lato"/>
                <a:ea typeface="Lato"/>
                <a:cs typeface="Lato"/>
                <a:sym typeface="Lato"/>
              </a:rPr>
              <a:t> detection</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Experimental Evaluation</a:t>
            </a:r>
            <a:endParaRPr/>
          </a:p>
          <a:p>
            <a:pPr indent="0" lvl="0" marL="0" rtl="0" algn="l">
              <a:spcBef>
                <a:spcPts val="0"/>
              </a:spcBef>
              <a:spcAft>
                <a:spcPts val="0"/>
              </a:spcAft>
              <a:buNone/>
            </a:pPr>
            <a:r>
              <a:t/>
            </a:r>
            <a:endParaRPr/>
          </a:p>
        </p:txBody>
      </p:sp>
      <p:sp>
        <p:nvSpPr>
          <p:cNvPr id="190" name="Google Shape;190;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Apply the detection </a:t>
            </a:r>
            <a:r>
              <a:rPr lang="en"/>
              <a:t>on</a:t>
            </a:r>
            <a:r>
              <a:rPr lang="en"/>
              <a:t> each channel and record the time that car noise first appears.</a:t>
            </a:r>
            <a:endParaRPr/>
          </a:p>
          <a:p>
            <a:pPr indent="0" lvl="0" marL="0" rtl="0" algn="l">
              <a:spcBef>
                <a:spcPts val="1600"/>
              </a:spcBef>
              <a:spcAft>
                <a:spcPts val="0"/>
              </a:spcAft>
              <a:buNone/>
            </a:pPr>
            <a:r>
              <a:rPr lang="en"/>
              <a:t>In this case, relative delay is (3904-3602)*T_slide = 0.5478458s </a:t>
            </a:r>
            <a:endParaRPr/>
          </a:p>
          <a:p>
            <a:pPr indent="0" lvl="0" marL="0" rtl="0" algn="l">
              <a:spcBef>
                <a:spcPts val="1600"/>
              </a:spcBef>
              <a:spcAft>
                <a:spcPts val="0"/>
              </a:spcAft>
              <a:buNone/>
            </a:pPr>
            <a:r>
              <a:rPr lang="en"/>
              <a:t>The final result is </a:t>
            </a:r>
            <a:r>
              <a:rPr lang="en"/>
              <a:t>0.555102 - 0.547846 </a:t>
            </a:r>
            <a:r>
              <a:rPr lang="en"/>
              <a:t>= 0.007526s</a:t>
            </a:r>
            <a:endParaRPr/>
          </a:p>
          <a:p>
            <a:pPr indent="0" lvl="0" marL="0" rtl="0" algn="l">
              <a:spcBef>
                <a:spcPts val="1600"/>
              </a:spcBef>
              <a:spcAft>
                <a:spcPts val="0"/>
              </a:spcAft>
              <a:buNone/>
            </a:pPr>
            <a:r>
              <a:rPr lang="en"/>
              <a:t>Right comes first, which means car is on the right hand side, consistent with our sample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Remain Steps</a:t>
            </a:r>
            <a:endParaRPr/>
          </a:p>
        </p:txBody>
      </p:sp>
      <p:sp>
        <p:nvSpPr>
          <p:cNvPr id="196" name="Google Shape;196;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Collect more samples to train the model and use more test cases to test the robustness of this system</a:t>
            </a:r>
            <a:endParaRPr/>
          </a:p>
          <a:p>
            <a:pPr indent="-311150" lvl="0" marL="457200" rtl="0" algn="l">
              <a:spcBef>
                <a:spcPts val="0"/>
              </a:spcBef>
              <a:spcAft>
                <a:spcPts val="0"/>
              </a:spcAft>
              <a:buSzPts val="1300"/>
              <a:buChar char="●"/>
            </a:pPr>
            <a:r>
              <a:rPr lang="en"/>
              <a:t>Complete final report and upload everything on GitHub</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Strengths and Weakness</a:t>
            </a:r>
            <a:endParaRPr/>
          </a:p>
        </p:txBody>
      </p:sp>
      <p:sp>
        <p:nvSpPr>
          <p:cNvPr id="202" name="Google Shape;202;p29"/>
          <p:cNvSpPr txBox="1"/>
          <p:nvPr>
            <p:ph idx="1" type="body"/>
          </p:nvPr>
        </p:nvSpPr>
        <p:spPr>
          <a:xfrm>
            <a:off x="729450" y="2030825"/>
            <a:ext cx="7688700" cy="287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Strength:</a:t>
            </a:r>
            <a:endParaRPr/>
          </a:p>
          <a:p>
            <a:pPr indent="-311150" lvl="0" marL="457200" rtl="0" algn="l">
              <a:spcBef>
                <a:spcPts val="1600"/>
              </a:spcBef>
              <a:spcAft>
                <a:spcPts val="0"/>
              </a:spcAft>
              <a:buSzPts val="1300"/>
              <a:buChar char="●"/>
            </a:pPr>
            <a:r>
              <a:rPr lang="en"/>
              <a:t>Since the purpose of this project is to alert user of unseen approaching cars </a:t>
            </a:r>
            <a:r>
              <a:rPr lang="en"/>
              <a:t>and the human eye diopter of two eyes is approximate 188 degrees, the angle accuracy of angle for this for this project is not strict. With this reason, we could cut the number of microphone from 4 to 2 which could make the device more portable in the future.</a:t>
            </a:r>
            <a:endParaRPr/>
          </a:p>
          <a:p>
            <a:pPr indent="0" lvl="0" marL="0" rtl="0" algn="l">
              <a:spcBef>
                <a:spcPts val="1600"/>
              </a:spcBef>
              <a:spcAft>
                <a:spcPts val="0"/>
              </a:spcAft>
              <a:buNone/>
            </a:pPr>
            <a:r>
              <a:rPr lang="en"/>
              <a:t>Weakness:</a:t>
            </a:r>
            <a:endParaRPr/>
          </a:p>
          <a:p>
            <a:pPr indent="-311150" lvl="0" marL="457200" rtl="0" algn="l">
              <a:spcBef>
                <a:spcPts val="1600"/>
              </a:spcBef>
              <a:spcAft>
                <a:spcPts val="0"/>
              </a:spcAft>
              <a:buSzPts val="1300"/>
              <a:buChar char="●"/>
            </a:pPr>
            <a:r>
              <a:rPr lang="en"/>
              <a:t>Since we only has two microphones, we can’t tell if the car come from front or back</a:t>
            </a:r>
            <a:endParaRPr/>
          </a:p>
          <a:p>
            <a:pPr indent="-311150" lvl="0" marL="457200" rtl="0" algn="l">
              <a:spcBef>
                <a:spcPts val="0"/>
              </a:spcBef>
              <a:spcAft>
                <a:spcPts val="0"/>
              </a:spcAft>
              <a:buSzPts val="1300"/>
              <a:buChar char="●"/>
            </a:pPr>
            <a:r>
              <a:rPr lang="en"/>
              <a:t>Need to transfer this offline analysis into real-time real-time analysis in the future. Large number of computation could be a potential problem.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Direction</a:t>
            </a:r>
            <a:endParaRPr/>
          </a:p>
        </p:txBody>
      </p:sp>
      <p:sp>
        <p:nvSpPr>
          <p:cNvPr id="208" name="Google Shape;208;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When train the model, input the noise of various of car models and under various circumstance to improve the robustness of the system</a:t>
            </a:r>
            <a:endParaRPr/>
          </a:p>
          <a:p>
            <a:pPr indent="-311150" lvl="0" marL="457200" rtl="0" algn="l">
              <a:spcBef>
                <a:spcPts val="0"/>
              </a:spcBef>
              <a:spcAft>
                <a:spcPts val="0"/>
              </a:spcAft>
              <a:buSzPts val="1300"/>
              <a:buChar char="●"/>
            </a:pPr>
            <a:r>
              <a:rPr lang="en"/>
              <a:t>Modify model parameter (such as frequency threshold, frame size , slide size, etc.)</a:t>
            </a:r>
            <a:endParaRPr/>
          </a:p>
          <a:p>
            <a:pPr indent="-311150" lvl="0" marL="457200" rtl="0" algn="l">
              <a:spcBef>
                <a:spcPts val="0"/>
              </a:spcBef>
              <a:spcAft>
                <a:spcPts val="0"/>
              </a:spcAft>
              <a:buSzPts val="1300"/>
              <a:buChar char="●"/>
            </a:pPr>
            <a:r>
              <a:rPr lang="en"/>
              <a:t>Design a board with microcontroller which can take two input </a:t>
            </a:r>
            <a:r>
              <a:rPr lang="en"/>
              <a:t>simultaneously</a:t>
            </a:r>
            <a:r>
              <a:rPr lang="en"/>
              <a:t> with good synchronization property and send stereo audio files to mobile phone in real-time. </a:t>
            </a:r>
            <a:endParaRPr/>
          </a:p>
          <a:p>
            <a:pPr indent="-311150" lvl="0" marL="457200" rtl="0" algn="l">
              <a:spcBef>
                <a:spcPts val="0"/>
              </a:spcBef>
              <a:spcAft>
                <a:spcPts val="0"/>
              </a:spcAft>
              <a:buSzPts val="1300"/>
              <a:buChar char="●"/>
            </a:pPr>
            <a:r>
              <a:rPr lang="en"/>
              <a:t>Design robust common filter to filter out the noise of eSense IMU unit and improve the </a:t>
            </a:r>
            <a:r>
              <a:rPr lang="en"/>
              <a:t>accuracy</a:t>
            </a:r>
            <a:r>
              <a:rPr lang="en"/>
              <a:t> of determining user’s head position (or switch to different devices)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a:t>
            </a:r>
            <a:endParaRPr/>
          </a:p>
        </p:txBody>
      </p:sp>
      <p:sp>
        <p:nvSpPr>
          <p:cNvPr id="214" name="Google Shape;214;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de Godoy, D., Islam, B., Xia, S., Islam, M. T., Chandrasekaran, R., Chen, Y. C., ... &amp; Jiang, X. (2018, April). Paws: A wearable acoustic system for pedestrian safety. In 2018 IEEE/ACM Third International Conference on Internet-of-Things Design and Implementation (IoTDI) (pp. 237-248). IEEE.</a:t>
            </a:r>
            <a:endParaRPr/>
          </a:p>
          <a:p>
            <a:pPr indent="0" lvl="0" marL="0" rtl="0" algn="l">
              <a:spcBef>
                <a:spcPts val="1600"/>
              </a:spcBef>
              <a:spcAft>
                <a:spcPts val="0"/>
              </a:spcAft>
              <a:buNone/>
            </a:pPr>
            <a:r>
              <a:rPr lang="en"/>
              <a:t>[2] S. Xia et al., "A Smartphone-Based System for Improving Pedestrian Safety," 2018 IEEE Vehicular Networking Conference (VNC), Taipei, Taiwan, 2018, pp. 1-2.</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Project Goals and Specific Aims</a:t>
            </a:r>
            <a:endParaRPr/>
          </a:p>
        </p:txBody>
      </p:sp>
      <p:sp>
        <p:nvSpPr>
          <p:cNvPr id="93" name="Google Shape;93;p14"/>
          <p:cNvSpPr txBox="1"/>
          <p:nvPr>
            <p:ph idx="1" type="body"/>
          </p:nvPr>
        </p:nvSpPr>
        <p:spPr>
          <a:xfrm>
            <a:off x="727650" y="1923225"/>
            <a:ext cx="7688700" cy="29232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AutoNum type="arabicPeriod"/>
            </a:pPr>
            <a:r>
              <a:rPr lang="en"/>
              <a:t>Use the audio information to recognize the approaching cars and their direction</a:t>
            </a:r>
            <a:endParaRPr/>
          </a:p>
          <a:p>
            <a:pPr indent="0" lvl="0" marL="914400" rtl="0" algn="l">
              <a:lnSpc>
                <a:spcPct val="100000"/>
              </a:lnSpc>
              <a:spcBef>
                <a:spcPts val="1600"/>
              </a:spcBef>
              <a:spcAft>
                <a:spcPts val="0"/>
              </a:spcAft>
              <a:buNone/>
            </a:pPr>
            <a:r>
              <a:rPr lang="en"/>
              <a:t>Record audio information with two phones and two microphone and analyze audio files offline</a:t>
            </a:r>
            <a:endParaRPr/>
          </a:p>
          <a:p>
            <a:pPr indent="-311150" lvl="0" marL="457200" rtl="0" algn="l">
              <a:lnSpc>
                <a:spcPct val="100000"/>
              </a:lnSpc>
              <a:spcBef>
                <a:spcPts val="1600"/>
              </a:spcBef>
              <a:spcAft>
                <a:spcPts val="0"/>
              </a:spcAft>
              <a:buSzPts val="1300"/>
              <a:buAutoNum type="arabicPeriod"/>
            </a:pPr>
            <a:r>
              <a:rPr lang="en"/>
              <a:t>Extract the IMU information to determine the position of user’s head</a:t>
            </a:r>
            <a:endParaRPr/>
          </a:p>
          <a:p>
            <a:pPr indent="0" lvl="0" marL="914400" rtl="0" algn="l">
              <a:lnSpc>
                <a:spcPct val="100000"/>
              </a:lnSpc>
              <a:spcBef>
                <a:spcPts val="1600"/>
              </a:spcBef>
              <a:spcAft>
                <a:spcPts val="0"/>
              </a:spcAft>
              <a:buNone/>
            </a:pPr>
            <a:r>
              <a:rPr lang="en"/>
              <a:t>Design a Android app to show the position of user’s head in real-time with information extracted from eSense earables IMU unit</a:t>
            </a:r>
            <a:endParaRPr/>
          </a:p>
          <a:p>
            <a:pPr indent="-311150" lvl="0" marL="457200" rtl="0" algn="l">
              <a:lnSpc>
                <a:spcPct val="100000"/>
              </a:lnSpc>
              <a:spcBef>
                <a:spcPts val="1600"/>
              </a:spcBef>
              <a:spcAft>
                <a:spcPts val="0"/>
              </a:spcAft>
              <a:buSzPts val="1300"/>
              <a:buAutoNum type="arabicPeriod"/>
            </a:pPr>
            <a:r>
              <a:rPr lang="en"/>
              <a:t>A mechanism to alert the user if user is not aware of the approaching vehicle</a:t>
            </a:r>
            <a:endParaRPr/>
          </a:p>
          <a:p>
            <a:pPr indent="0" lvl="0" marL="914400" rtl="0" algn="l">
              <a:lnSpc>
                <a:spcPct val="100000"/>
              </a:lnSpc>
              <a:spcBef>
                <a:spcPts val="1600"/>
              </a:spcBef>
              <a:spcAft>
                <a:spcPts val="0"/>
              </a:spcAft>
              <a:buNone/>
            </a:pPr>
            <a:r>
              <a:rPr lang="en"/>
              <a:t>Combine previous information and propose a possible mechanism to alert user of unseen approaching cars</a:t>
            </a:r>
            <a:endParaRPr/>
          </a:p>
          <a:p>
            <a:pPr indent="0" lvl="0" marL="9144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Approach - Hardware Setup</a:t>
            </a:r>
            <a:endParaRPr/>
          </a:p>
        </p:txBody>
      </p:sp>
      <p:sp>
        <p:nvSpPr>
          <p:cNvPr id="99" name="Google Shape;99;p15"/>
          <p:cNvSpPr txBox="1"/>
          <p:nvPr>
            <p:ph idx="1" type="body"/>
          </p:nvPr>
        </p:nvSpPr>
        <p:spPr>
          <a:xfrm>
            <a:off x="729450" y="2078875"/>
            <a:ext cx="6205200" cy="2554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Since we choose to analyze audio file offline, we only need two microphones and two recording devices to record stereo sound</a:t>
            </a:r>
            <a:endParaRPr/>
          </a:p>
          <a:p>
            <a:pPr indent="-298450" lvl="1" marL="914400" rtl="0" algn="l">
              <a:spcBef>
                <a:spcPts val="0"/>
              </a:spcBef>
              <a:spcAft>
                <a:spcPts val="0"/>
              </a:spcAft>
              <a:buSzPts val="1100"/>
              <a:buChar char="○"/>
            </a:pPr>
            <a:r>
              <a:rPr lang="en"/>
              <a:t>In this project, we choose two mobile phones as our recording devices</a:t>
            </a:r>
            <a:endParaRPr/>
          </a:p>
          <a:p>
            <a:pPr indent="-298450" lvl="1" marL="914400" rtl="0" algn="l">
              <a:spcBef>
                <a:spcPts val="0"/>
              </a:spcBef>
              <a:spcAft>
                <a:spcPts val="0"/>
              </a:spcAft>
              <a:buSzPts val="1100"/>
              <a:buChar char="○"/>
            </a:pPr>
            <a:r>
              <a:rPr lang="en"/>
              <a:t>We choose 44 KHz (CD quality) to be our sample rate to increase number of samples in a single frame</a:t>
            </a:r>
            <a:endParaRPr/>
          </a:p>
          <a:p>
            <a:pPr indent="-311150" lvl="0" marL="457200" rtl="0" algn="l">
              <a:spcBef>
                <a:spcPts val="0"/>
              </a:spcBef>
              <a:spcAft>
                <a:spcPts val="0"/>
              </a:spcAft>
              <a:buSzPts val="1300"/>
              <a:buChar char="●"/>
            </a:pPr>
            <a:r>
              <a:rPr lang="en"/>
              <a:t>Synchronization became a critical problem since the latency between two microphones is really small</a:t>
            </a:r>
            <a:endParaRPr/>
          </a:p>
          <a:p>
            <a:pPr indent="-298450" lvl="1" marL="914400" rtl="0" algn="l">
              <a:spcBef>
                <a:spcPts val="0"/>
              </a:spcBef>
              <a:spcAft>
                <a:spcPts val="0"/>
              </a:spcAft>
              <a:buSzPts val="1100"/>
              <a:buChar char="○"/>
            </a:pPr>
            <a:r>
              <a:rPr lang="en"/>
              <a:t>A small error in synchronization could lead result error since the speed of sound is fast</a:t>
            </a:r>
            <a:endParaRPr/>
          </a:p>
          <a:p>
            <a:pPr indent="-298450" lvl="1" marL="914400" rtl="0" algn="l">
              <a:spcBef>
                <a:spcPts val="0"/>
              </a:spcBef>
              <a:spcAft>
                <a:spcPts val="0"/>
              </a:spcAft>
              <a:buSzPts val="1100"/>
              <a:buChar char="○"/>
            </a:pPr>
            <a:r>
              <a:rPr lang="en"/>
              <a:t>We use a tone generator to generate a 1kHz tone (car noise frequency is typically around 200 Hz) while recording audio samples to </a:t>
            </a:r>
            <a:r>
              <a:rPr lang="en"/>
              <a:t>achieve</a:t>
            </a:r>
            <a:r>
              <a:rPr lang="en"/>
              <a:t> synchronization.</a:t>
            </a:r>
            <a:endParaRPr/>
          </a:p>
        </p:txBody>
      </p:sp>
      <p:pic>
        <p:nvPicPr>
          <p:cNvPr id="100" name="Google Shape;100;p15"/>
          <p:cNvPicPr preferRelativeResize="0"/>
          <p:nvPr/>
        </p:nvPicPr>
        <p:blipFill>
          <a:blip r:embed="rId3">
            <a:alphaModFix/>
          </a:blip>
          <a:stretch>
            <a:fillRect/>
          </a:stretch>
        </p:blipFill>
        <p:spPr>
          <a:xfrm>
            <a:off x="6934588" y="469075"/>
            <a:ext cx="2209424" cy="1805524"/>
          </a:xfrm>
          <a:prstGeom prst="rect">
            <a:avLst/>
          </a:prstGeom>
          <a:noFill/>
          <a:ln>
            <a:noFill/>
          </a:ln>
        </p:spPr>
      </p:pic>
      <p:pic>
        <p:nvPicPr>
          <p:cNvPr id="101" name="Google Shape;101;p15"/>
          <p:cNvPicPr preferRelativeResize="0"/>
          <p:nvPr/>
        </p:nvPicPr>
        <p:blipFill>
          <a:blip r:embed="rId4">
            <a:alphaModFix/>
          </a:blip>
          <a:stretch>
            <a:fillRect/>
          </a:stretch>
        </p:blipFill>
        <p:spPr>
          <a:xfrm>
            <a:off x="6934600" y="2682150"/>
            <a:ext cx="2209399" cy="2209399"/>
          </a:xfrm>
          <a:prstGeom prst="rect">
            <a:avLst/>
          </a:prstGeom>
          <a:noFill/>
          <a:ln>
            <a:noFill/>
          </a:ln>
        </p:spPr>
      </p:pic>
      <p:sp>
        <p:nvSpPr>
          <p:cNvPr id="102" name="Google Shape;102;p15"/>
          <p:cNvSpPr txBox="1"/>
          <p:nvPr/>
        </p:nvSpPr>
        <p:spPr>
          <a:xfrm>
            <a:off x="7282250" y="2316900"/>
            <a:ext cx="1514100" cy="5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Samsung Note 9</a:t>
            </a:r>
            <a:endParaRPr>
              <a:latin typeface="Old Standard TT"/>
              <a:ea typeface="Old Standard TT"/>
              <a:cs typeface="Old Standard TT"/>
              <a:sym typeface="Old Standard TT"/>
            </a:endParaRPr>
          </a:p>
        </p:txBody>
      </p:sp>
      <p:sp>
        <p:nvSpPr>
          <p:cNvPr id="103" name="Google Shape;103;p15"/>
          <p:cNvSpPr txBox="1"/>
          <p:nvPr/>
        </p:nvSpPr>
        <p:spPr>
          <a:xfrm>
            <a:off x="7364150" y="4633800"/>
            <a:ext cx="1350300" cy="5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Google Pixel 2</a:t>
            </a:r>
            <a:endParaRPr>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Approach - Sample Collection</a:t>
            </a:r>
            <a:endParaRPr/>
          </a:p>
        </p:txBody>
      </p:sp>
      <p:sp>
        <p:nvSpPr>
          <p:cNvPr id="109" name="Google Shape;109;p16"/>
          <p:cNvSpPr txBox="1"/>
          <p:nvPr>
            <p:ph idx="1" type="body"/>
          </p:nvPr>
        </p:nvSpPr>
        <p:spPr>
          <a:xfrm>
            <a:off x="729450" y="2078875"/>
            <a:ext cx="4753800" cy="27249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
              <a:t>We record our sample at campus garage (want to record positive samples with minimum noise)</a:t>
            </a:r>
            <a:endParaRPr/>
          </a:p>
          <a:p>
            <a:pPr indent="0" lvl="0" marL="457200" rtl="0" algn="l">
              <a:lnSpc>
                <a:spcPct val="100000"/>
              </a:lnSpc>
              <a:spcBef>
                <a:spcPts val="1600"/>
              </a:spcBef>
              <a:spcAft>
                <a:spcPts val="0"/>
              </a:spcAft>
              <a:buNone/>
            </a:pPr>
            <a:r>
              <a:t/>
            </a:r>
            <a:endParaRPr/>
          </a:p>
          <a:p>
            <a:pPr indent="-311150" lvl="0" marL="457200" rtl="0" algn="l">
              <a:lnSpc>
                <a:spcPct val="100000"/>
              </a:lnSpc>
              <a:spcBef>
                <a:spcPts val="1600"/>
              </a:spcBef>
              <a:spcAft>
                <a:spcPts val="0"/>
              </a:spcAft>
              <a:buSzPts val="1300"/>
              <a:buChar char="●"/>
            </a:pPr>
            <a:r>
              <a:rPr lang="en"/>
              <a:t>The distance between two microphones is approximately one meter</a:t>
            </a:r>
            <a:endParaRPr/>
          </a:p>
          <a:p>
            <a:pPr indent="0" lvl="0" marL="457200" rtl="0" algn="l">
              <a:lnSpc>
                <a:spcPct val="100000"/>
              </a:lnSpc>
              <a:spcBef>
                <a:spcPts val="1600"/>
              </a:spcBef>
              <a:spcAft>
                <a:spcPts val="0"/>
              </a:spcAft>
              <a:buNone/>
            </a:pPr>
            <a:r>
              <a:t/>
            </a:r>
            <a:endParaRPr/>
          </a:p>
          <a:p>
            <a:pPr indent="-311150" lvl="0" marL="457200" rtl="0" algn="l">
              <a:lnSpc>
                <a:spcPct val="100000"/>
              </a:lnSpc>
              <a:spcBef>
                <a:spcPts val="1600"/>
              </a:spcBef>
              <a:spcAft>
                <a:spcPts val="0"/>
              </a:spcAft>
              <a:buSzPts val="1300"/>
              <a:buChar char="●"/>
            </a:pPr>
            <a:r>
              <a:rPr lang="en"/>
              <a:t>Car is approximately 30 meters from the recorder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Approach - Feature</a:t>
            </a:r>
            <a:endParaRPr/>
          </a:p>
        </p:txBody>
      </p:sp>
      <p:sp>
        <p:nvSpPr>
          <p:cNvPr id="115" name="Google Shape;115;p17"/>
          <p:cNvSpPr txBox="1"/>
          <p:nvPr>
            <p:ph idx="1" type="body"/>
          </p:nvPr>
        </p:nvSpPr>
        <p:spPr>
          <a:xfrm>
            <a:off x="729450" y="2307475"/>
            <a:ext cx="7918800" cy="2562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Feature: Non-Uniform Binned Integral Periodogram (NBIP)</a:t>
            </a:r>
            <a:endParaRPr/>
          </a:p>
          <a:p>
            <a:pPr indent="0" lvl="0" marL="0" rtl="0" algn="l">
              <a:lnSpc>
                <a:spcPct val="150000"/>
              </a:lnSpc>
              <a:spcBef>
                <a:spcPts val="1600"/>
              </a:spcBef>
              <a:spcAft>
                <a:spcPts val="0"/>
              </a:spcAft>
              <a:buNone/>
            </a:pPr>
            <a:r>
              <a:rPr lang="en"/>
              <a:t>Equally divides the frequency scale in order to capture variation in spectral energy at the lower end of the frequency spectrum which characterizes the car noise so that we set b to be a large number to represent more information on this range.</a:t>
            </a:r>
            <a:endParaRPr/>
          </a:p>
          <a:p>
            <a:pPr indent="0" lvl="0" marL="0" rtl="0" algn="l">
              <a:lnSpc>
                <a:spcPct val="100000"/>
              </a:lnSpc>
              <a:spcBef>
                <a:spcPts val="1600"/>
              </a:spcBef>
              <a:spcAft>
                <a:spcPts val="0"/>
              </a:spcAft>
              <a:buNone/>
            </a:pPr>
            <a:r>
              <a:rPr lang="en"/>
              <a:t>Finally, we can get a B dimension feature vector which we use in classification.</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rPr lang="en"/>
              <a:t>B = 20, b = 18, Frequency Threshold = </a:t>
            </a:r>
            <a:r>
              <a:rPr lang="en"/>
              <a:t>0.3*44100/2 = </a:t>
            </a:r>
            <a:r>
              <a:rPr lang="en"/>
              <a:t>6.6kHz</a:t>
            </a:r>
            <a:endParaRPr/>
          </a:p>
          <a:p>
            <a:pPr indent="0" lvl="0" marL="0" rtl="0" algn="l">
              <a:lnSpc>
                <a:spcPct val="100000"/>
              </a:lnSpc>
              <a:spcBef>
                <a:spcPts val="1600"/>
              </a:spcBef>
              <a:spcAft>
                <a:spcPts val="1600"/>
              </a:spcAft>
              <a:buNone/>
            </a:pPr>
            <a:r>
              <a:t/>
            </a:r>
            <a:endParaRPr/>
          </a:p>
        </p:txBody>
      </p:sp>
      <p:pic>
        <p:nvPicPr>
          <p:cNvPr id="116" name="Google Shape;116;p17"/>
          <p:cNvPicPr preferRelativeResize="0"/>
          <p:nvPr/>
        </p:nvPicPr>
        <p:blipFill>
          <a:blip r:embed="rId3">
            <a:alphaModFix/>
          </a:blip>
          <a:stretch>
            <a:fillRect/>
          </a:stretch>
        </p:blipFill>
        <p:spPr>
          <a:xfrm>
            <a:off x="5731200" y="665488"/>
            <a:ext cx="3348225" cy="1841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Approach - Feature</a:t>
            </a:r>
            <a:endParaRPr/>
          </a:p>
          <a:p>
            <a:pPr indent="0" lvl="0" marL="0" rtl="0" algn="l">
              <a:spcBef>
                <a:spcPts val="0"/>
              </a:spcBef>
              <a:spcAft>
                <a:spcPts val="0"/>
              </a:spcAft>
              <a:buNone/>
            </a:pPr>
            <a:r>
              <a:t/>
            </a:r>
            <a:endParaRPr/>
          </a:p>
        </p:txBody>
      </p:sp>
      <p:sp>
        <p:nvSpPr>
          <p:cNvPr id="122" name="Google Shape;122;p18"/>
          <p:cNvSpPr txBox="1"/>
          <p:nvPr>
            <p:ph idx="1" type="body"/>
          </p:nvPr>
        </p:nvSpPr>
        <p:spPr>
          <a:xfrm>
            <a:off x="729450" y="1853850"/>
            <a:ext cx="7688700" cy="30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Computation procedure:</a:t>
            </a:r>
            <a:endParaRPr/>
          </a:p>
          <a:p>
            <a:pPr indent="0" lvl="0" marL="0" rtl="0" algn="l">
              <a:spcBef>
                <a:spcPts val="1600"/>
              </a:spcBef>
              <a:spcAft>
                <a:spcPts val="0"/>
              </a:spcAft>
              <a:buNone/>
            </a:pPr>
            <a:r>
              <a:rPr lang="en"/>
              <a:t>Step 1:  The FFT of each audio frame x(t) is computed to obtain the Fourier spectra X(f). Only the left half of this symmetric spectra is retained.</a:t>
            </a:r>
            <a:endParaRPr/>
          </a:p>
          <a:p>
            <a:pPr indent="0" lvl="0" marL="0" rtl="0" algn="l">
              <a:lnSpc>
                <a:spcPct val="100000"/>
              </a:lnSpc>
              <a:spcBef>
                <a:spcPts val="1600"/>
              </a:spcBef>
              <a:spcAft>
                <a:spcPts val="0"/>
              </a:spcAft>
              <a:buNone/>
            </a:pPr>
            <a:r>
              <a:rPr lang="en"/>
              <a:t>Step 2: The periodogram of x(t) is obtained from X(f) by normalizing its magnitude squared, and then taking its algorithm. </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rPr lang="en"/>
              <a:t>Fs and N denote the sampling frequency and the signal length, respectively.</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1600"/>
              </a:spcAft>
              <a:buNone/>
            </a:pPr>
            <a:r>
              <a:rPr lang="en"/>
              <a:t>	</a:t>
            </a:r>
            <a:endParaRPr/>
          </a:p>
        </p:txBody>
      </p:sp>
      <p:pic>
        <p:nvPicPr>
          <p:cNvPr id="123" name="Google Shape;123;p18"/>
          <p:cNvPicPr preferRelativeResize="0"/>
          <p:nvPr/>
        </p:nvPicPr>
        <p:blipFill>
          <a:blip r:embed="rId3">
            <a:alphaModFix/>
          </a:blip>
          <a:stretch>
            <a:fillRect/>
          </a:stretch>
        </p:blipFill>
        <p:spPr>
          <a:xfrm>
            <a:off x="3119950" y="3625550"/>
            <a:ext cx="2904101" cy="641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Approach - Feature</a:t>
            </a:r>
            <a:endParaRPr/>
          </a:p>
          <a:p>
            <a:pPr indent="0" lvl="0" marL="0" rtl="0" algn="l">
              <a:spcBef>
                <a:spcPts val="0"/>
              </a:spcBef>
              <a:spcAft>
                <a:spcPts val="0"/>
              </a:spcAft>
              <a:buNone/>
            </a:pPr>
            <a:r>
              <a:t/>
            </a:r>
            <a:endParaRPr/>
          </a:p>
        </p:txBody>
      </p:sp>
      <p:sp>
        <p:nvSpPr>
          <p:cNvPr id="129" name="Google Shape;129;p19"/>
          <p:cNvSpPr txBox="1"/>
          <p:nvPr>
            <p:ph idx="1" type="body"/>
          </p:nvPr>
        </p:nvSpPr>
        <p:spPr>
          <a:xfrm>
            <a:off x="729450" y="2078875"/>
            <a:ext cx="7688700" cy="291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3: The frequency range is divided into a total of B bins, such that the frequencies below a threshold a are equally divided into b bins, and the higher frequencies are equally divided into B-b bins. The parameters B, a and b are empirically determined and here we use the parameters in [1].</a:t>
            </a:r>
            <a:endParaRPr/>
          </a:p>
          <a:p>
            <a:pPr indent="0" lvl="0" marL="0" rtl="0" algn="l">
              <a:spcBef>
                <a:spcPts val="1600"/>
              </a:spcBef>
              <a:spcAft>
                <a:spcPts val="0"/>
              </a:spcAft>
              <a:buNone/>
            </a:pPr>
            <a:r>
              <a:rPr lang="en"/>
              <a:t>Step 4: The Px(f) is integrated in each bin to obtain a B dimension feature vector v = (v1, v2 …, vB)</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30" name="Google Shape;130;p19"/>
          <p:cNvPicPr preferRelativeResize="0"/>
          <p:nvPr/>
        </p:nvPicPr>
        <p:blipFill>
          <a:blip r:embed="rId3">
            <a:alphaModFix/>
          </a:blip>
          <a:stretch>
            <a:fillRect/>
          </a:stretch>
        </p:blipFill>
        <p:spPr>
          <a:xfrm>
            <a:off x="2809712" y="3302125"/>
            <a:ext cx="3528176" cy="1037850"/>
          </a:xfrm>
          <a:prstGeom prst="rect">
            <a:avLst/>
          </a:prstGeom>
          <a:noFill/>
          <a:ln>
            <a:noFill/>
          </a:ln>
        </p:spPr>
      </p:pic>
      <p:pic>
        <p:nvPicPr>
          <p:cNvPr id="131" name="Google Shape;131;p19"/>
          <p:cNvPicPr preferRelativeResize="0"/>
          <p:nvPr/>
        </p:nvPicPr>
        <p:blipFill>
          <a:blip r:embed="rId4">
            <a:alphaModFix/>
          </a:blip>
          <a:stretch>
            <a:fillRect/>
          </a:stretch>
        </p:blipFill>
        <p:spPr>
          <a:xfrm>
            <a:off x="3035171" y="4490700"/>
            <a:ext cx="950683" cy="331475"/>
          </a:xfrm>
          <a:prstGeom prst="rect">
            <a:avLst/>
          </a:prstGeom>
          <a:noFill/>
          <a:ln>
            <a:noFill/>
          </a:ln>
        </p:spPr>
      </p:pic>
      <p:pic>
        <p:nvPicPr>
          <p:cNvPr id="132" name="Google Shape;132;p19"/>
          <p:cNvPicPr preferRelativeResize="0"/>
          <p:nvPr/>
        </p:nvPicPr>
        <p:blipFill>
          <a:blip r:embed="rId5">
            <a:alphaModFix/>
          </a:blip>
          <a:stretch>
            <a:fillRect/>
          </a:stretch>
        </p:blipFill>
        <p:spPr>
          <a:xfrm>
            <a:off x="4612775" y="4490700"/>
            <a:ext cx="1204500" cy="331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Approach - Frame Choosing</a:t>
            </a:r>
            <a:endParaRPr/>
          </a:p>
        </p:txBody>
      </p:sp>
      <p:sp>
        <p:nvSpPr>
          <p:cNvPr id="138" name="Google Shape;138;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 this project we choose 100 ms as our time frame</a:t>
            </a:r>
            <a:endParaRPr/>
          </a:p>
          <a:p>
            <a:pPr indent="-298450" lvl="1" marL="914400" rtl="0" algn="l">
              <a:spcBef>
                <a:spcPts val="0"/>
              </a:spcBef>
              <a:spcAft>
                <a:spcPts val="0"/>
              </a:spcAft>
              <a:buSzPts val="1100"/>
              <a:buChar char="○"/>
            </a:pPr>
            <a:r>
              <a:rPr lang="en"/>
              <a:t>We compare different time frame of 20 ms , 50 ms, 100 ms and 200 ms and we found 100 ms is optimal since it contains enough useful information and short than 200 ms.</a:t>
            </a:r>
            <a:endParaRPr/>
          </a:p>
          <a:p>
            <a:pPr indent="-311150" lvl="0" marL="457200" rtl="0" algn="l">
              <a:spcBef>
                <a:spcPts val="0"/>
              </a:spcBef>
              <a:spcAft>
                <a:spcPts val="0"/>
              </a:spcAft>
              <a:buSzPts val="1300"/>
              <a:buChar char="●"/>
            </a:pPr>
            <a:r>
              <a:rPr lang="en"/>
              <a:t>We choose 2 ms as our slide window so window overlap is 98%</a:t>
            </a:r>
            <a:endParaRPr/>
          </a:p>
          <a:p>
            <a:pPr indent="-298450" lvl="1" marL="914400" rtl="0" algn="l">
              <a:spcBef>
                <a:spcPts val="0"/>
              </a:spcBef>
              <a:spcAft>
                <a:spcPts val="0"/>
              </a:spcAft>
              <a:buSzPts val="1100"/>
              <a:buChar char="○"/>
            </a:pPr>
            <a:r>
              <a:rPr lang="en"/>
              <a:t>In original </a:t>
            </a:r>
            <a:r>
              <a:rPr lang="en"/>
              <a:t>article</a:t>
            </a:r>
            <a:r>
              <a:rPr lang="en"/>
              <a:t>, research team use 50 ms of slide window. It won’t work in our situation since the time difference we are detecting are just few </a:t>
            </a:r>
            <a:r>
              <a:rPr lang="en"/>
              <a:t>milliseconds</a:t>
            </a:r>
            <a:endParaRPr/>
          </a:p>
          <a:p>
            <a:pPr indent="-298450" lvl="1" marL="914400" rtl="0" algn="l">
              <a:spcBef>
                <a:spcPts val="0"/>
              </a:spcBef>
              <a:spcAft>
                <a:spcPts val="0"/>
              </a:spcAft>
              <a:buSzPts val="1100"/>
              <a:buChar char="○"/>
            </a:pPr>
            <a:r>
              <a:rPr lang="en"/>
              <a:t>The disadvantage of small slide window is large number of computation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 Model Training </a:t>
            </a:r>
            <a:endParaRPr/>
          </a:p>
        </p:txBody>
      </p:sp>
      <p:sp>
        <p:nvSpPr>
          <p:cNvPr id="144" name="Google Shape;144;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Model:                                          OneClassSVM                                                                                        Isolation Forest</a:t>
            </a:r>
            <a:endParaRPr/>
          </a:p>
          <a:p>
            <a:pPr indent="0" lvl="0" marL="0" rtl="0" algn="l">
              <a:spcBef>
                <a:spcPts val="1600"/>
              </a:spcBef>
              <a:spcAft>
                <a:spcPts val="0"/>
              </a:spcAft>
              <a:buNone/>
            </a:pPr>
            <a:r>
              <a:rPr lang="en"/>
              <a:t> Test: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45" name="Google Shape;145;p21"/>
          <p:cNvPicPr preferRelativeResize="0"/>
          <p:nvPr/>
        </p:nvPicPr>
        <p:blipFill>
          <a:blip r:embed="rId3">
            <a:alphaModFix/>
          </a:blip>
          <a:stretch>
            <a:fillRect/>
          </a:stretch>
        </p:blipFill>
        <p:spPr>
          <a:xfrm>
            <a:off x="1217925" y="2617025"/>
            <a:ext cx="3746650" cy="2415600"/>
          </a:xfrm>
          <a:prstGeom prst="rect">
            <a:avLst/>
          </a:prstGeom>
          <a:noFill/>
          <a:ln>
            <a:noFill/>
          </a:ln>
        </p:spPr>
      </p:pic>
      <p:pic>
        <p:nvPicPr>
          <p:cNvPr id="146" name="Google Shape;146;p21"/>
          <p:cNvPicPr preferRelativeResize="0"/>
          <p:nvPr/>
        </p:nvPicPr>
        <p:blipFill>
          <a:blip r:embed="rId4">
            <a:alphaModFix/>
          </a:blip>
          <a:stretch>
            <a:fillRect/>
          </a:stretch>
        </p:blipFill>
        <p:spPr>
          <a:xfrm>
            <a:off x="5063625" y="2570650"/>
            <a:ext cx="3918051" cy="2508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