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91" r:id="rId5"/>
    <p:sldId id="292" r:id="rId6"/>
    <p:sldId id="294" r:id="rId7"/>
    <p:sldId id="310" r:id="rId8"/>
    <p:sldId id="293" r:id="rId9"/>
    <p:sldId id="295" r:id="rId10"/>
    <p:sldId id="296" r:id="rId11"/>
    <p:sldId id="297" r:id="rId12"/>
    <p:sldId id="298" r:id="rId13"/>
    <p:sldId id="300" r:id="rId14"/>
    <p:sldId id="301" r:id="rId15"/>
    <p:sldId id="302" r:id="rId16"/>
    <p:sldId id="304" r:id="rId17"/>
    <p:sldId id="305" r:id="rId18"/>
    <p:sldId id="307" r:id="rId19"/>
    <p:sldId id="306" r:id="rId20"/>
    <p:sldId id="308" r:id="rId21"/>
    <p:sldId id="309" r:id="rId22"/>
    <p:sldId id="328" r:id="rId23"/>
    <p:sldId id="329" r:id="rId24"/>
    <p:sldId id="318" r:id="rId25"/>
    <p:sldId id="319" r:id="rId26"/>
    <p:sldId id="321" r:id="rId27"/>
    <p:sldId id="326" r:id="rId28"/>
    <p:sldId id="327" r:id="rId29"/>
    <p:sldId id="320" r:id="rId30"/>
    <p:sldId id="322" r:id="rId31"/>
    <p:sldId id="324" r:id="rId32"/>
    <p:sldId id="330" r:id="rId33"/>
    <p:sldId id="25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B5F"/>
    <a:srgbClr val="E3E4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p:restoredTop sz="94674"/>
  </p:normalViewPr>
  <p:slideViewPr>
    <p:cSldViewPr snapToGrid="0" snapToObjects="1">
      <p:cViewPr varScale="1">
        <p:scale>
          <a:sx n="124" d="100"/>
          <a:sy n="124"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大家好，今天技术分享的主题是图像搜索原理和实践。</a:t>
            </a:r>
            <a:endParaRPr lang="zh-CN" altLang="en-US">
              <a:sym typeface="+mn-ea"/>
            </a:endParaRPr>
          </a:p>
          <a:p>
            <a:endParaRPr lang="zh-CN" altLang="en-US">
              <a:sym typeface="+mn-ea"/>
            </a:endParaRPr>
          </a:p>
          <a:p>
            <a:r>
              <a:rPr lang="zh-CN" altLang="en-US">
                <a:sym typeface="+mn-ea"/>
              </a:rPr>
              <a:t>前段时间，我做了一些图像搜索相关的工作，对图像搜索原理和工程化实践也算是有了一些浅显的认识。</a:t>
            </a:r>
            <a:endParaRPr lang="zh-CN" altLang="en-US">
              <a:sym typeface="+mn-ea"/>
            </a:endParaRPr>
          </a:p>
          <a:p>
            <a:endParaRPr lang="zh-CN" altLang="en-US">
              <a:sym typeface="+mn-ea"/>
            </a:endParaRPr>
          </a:p>
          <a:p>
            <a:r>
              <a:rPr lang="zh-CN" altLang="en-US">
                <a:sym typeface="+mn-ea"/>
              </a:rPr>
              <a:t>本次分享也是对前段时间工作的一次总结。</a:t>
            </a:r>
            <a:endParaRPr lang="zh-CN" altLang="en-US">
              <a:sym typeface="+mn-ea"/>
            </a:endParaRPr>
          </a:p>
          <a:p>
            <a:endParaRPr lang="zh-CN" altLang="en-US">
              <a:sym typeface="+mn-ea"/>
            </a:endParaRPr>
          </a:p>
          <a:p>
            <a:r>
              <a:rPr lang="zh-CN" altLang="en-US"/>
              <a:t>由于我在这方面也是刚入门水平，很多地方都是一知半解，</a:t>
            </a:r>
            <a:r>
              <a:rPr lang="zh-CN" altLang="en-US">
                <a:sym typeface="+mn-ea"/>
              </a:rPr>
              <a:t>后面讲述的不对的地方请大家及时指出</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1200">
                <a:sym typeface="+mn-ea"/>
              </a:rPr>
              <a:t>高频 </a:t>
            </a:r>
            <a:r>
              <a:rPr lang="en-US" altLang="zh-CN" sz="1200">
                <a:sym typeface="+mn-ea"/>
              </a:rPr>
              <a:t>- </a:t>
            </a:r>
            <a:r>
              <a:rPr lang="zh-CN" altLang="en-US" sz="1200">
                <a:sym typeface="+mn-ea"/>
              </a:rPr>
              <a:t>突变 描述轮廓</a:t>
            </a:r>
            <a:endParaRPr lang="zh-CN" altLang="en-US" sz="1200"/>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1200">
                <a:sym typeface="+mn-ea"/>
              </a:rPr>
              <a:t>低频 </a:t>
            </a:r>
            <a:r>
              <a:rPr lang="en-US" altLang="zh-CN" sz="1200">
                <a:sym typeface="+mn-ea"/>
              </a:rPr>
              <a:t>- </a:t>
            </a:r>
            <a:r>
              <a:rPr lang="zh-CN" altLang="en-US" sz="1200">
                <a:sym typeface="+mn-ea"/>
              </a:rPr>
              <a:t>平滑 </a:t>
            </a:r>
            <a:endParaRPr lang="zh-CN" altLang="en-US" sz="1200">
              <a:sym typeface="+mn-ea"/>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200">
              <a:sym typeface="+mn-ea"/>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1200">
                <a:sym typeface="+mn-ea"/>
              </a:rPr>
              <a:t>感知哈希使用离散余弦变换(DCT)来获取图片的低频成分。</a:t>
            </a:r>
            <a:endParaRPr lang="zh-CN" altLang="en-US" sz="1200">
              <a:sym typeface="+mn-ea"/>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mn-ea"/>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DCT变换的全称是离散余弦变换(Discrete Cosine Transform)，主要用于将数据或图像的压缩，能够将空域的信号转换到频域上</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mn-ea"/>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mn-ea"/>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对原始图像进行离散余弦变换，变换后DCT系数能量主要集中在左上角即低频部分，其余大部分系数接近于零，DCT具有适用于图像压缩的特性</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从计算过程可以看出</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图像的哈希值是对图像的整体抽象表示</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一旦我们对整体性进行了破坏，计算出的哈希值变化会很明显</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a:p>
          <a:p>
            <a:endParaRPr lang="zh-CN" altLang="en-US"/>
          </a:p>
          <a:p>
            <a:endParaRPr lang="en-US" altLang="zh-CN"/>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感知哈希是对图像的整体性描述。</a:t>
            </a:r>
            <a:endParaRPr 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r>
              <a:rPr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SIFT</a:t>
            </a:r>
            <a:r>
              <a:rPr 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描述的是</a:t>
            </a:r>
            <a:r>
              <a:rPr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图像的局部特征 常见的特征有：边缘、角，区域 </a:t>
            </a:r>
            <a:r>
              <a:rPr 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亮点 暗点 </a:t>
            </a:r>
            <a:r>
              <a:rPr lang="zh-CN" altLang="en-US"/>
              <a:t>不会因光照、尺度、旋转等因素而消失的点</a:t>
            </a:r>
            <a:endParaRPr lang="zh-CN" altLang="en-US"/>
          </a:p>
          <a:p>
            <a:endParaRPr lang="zh-CN" altLang="en-US"/>
          </a:p>
          <a:p>
            <a:r>
              <a:rPr lang="en-US" altLang="zh-CN">
                <a:sym typeface="+mn-ea"/>
              </a:rPr>
              <a:t>SIFT</a:t>
            </a:r>
            <a:r>
              <a:rPr lang="zh-CN" altLang="en-US">
                <a:sym typeface="+mn-ea"/>
              </a:rPr>
              <a:t>算法对每个关键点生成一个向量 比如 </a:t>
            </a:r>
            <a:r>
              <a:rPr lang="en-US" altLang="zh-CN">
                <a:sym typeface="+mn-ea"/>
              </a:rPr>
              <a:t>128</a:t>
            </a:r>
            <a:r>
              <a:rPr lang="zh-CN" altLang="en-US">
                <a:sym typeface="+mn-ea"/>
              </a:rPr>
              <a:t>维</a:t>
            </a:r>
            <a:endParaRPr lang="zh-CN" altLang="en-US"/>
          </a:p>
          <a:p>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尺度空间的极值检测 搜索所有尺度空间上的图像，通过高斯微分函数来识别潜在的对尺度和选择不变的兴趣点。</a:t>
            </a:r>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特征点定位 在每个候选的位置上，通过一个拟合精细模型来确定位置尺度，关键点的选取依据他们的稳定程度。</a:t>
            </a:r>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特征方向赋值 基于图像局部的梯度方向，分配给每个关键点位置一个或多个方向，后续的所有操作都是对于关键点的方向、尺度和位置进行变换，从而提供这些特征的不变性。</a:t>
            </a:r>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特征点描述 在每个特征点周围的邻域内，在选定的尺度上测量图像的局部梯度，这些梯度被变换成一种表示，这种表示允许比较大的局部形状的变形和光照变换。</a:t>
            </a:r>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a:p>
          <a:p>
            <a:endParaRPr lang="zh-CN" altLang="en-US"/>
          </a:p>
          <a:p>
            <a:endParaRPr lang="en-US" altLang="zh-CN"/>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SIFT</a:t>
            </a:r>
            <a:r>
              <a:rPr lang="zh-CN" altLang="en-US"/>
              <a:t>算法的的缺点 </a:t>
            </a:r>
            <a:endParaRPr lang="zh-CN" altLang="en-US"/>
          </a:p>
          <a:p>
            <a:r>
              <a:rPr lang="zh-CN" altLang="en-US">
                <a:sym typeface="+mn-ea"/>
              </a:rPr>
              <a:t>SIFT特征虽然也能描述一幅图像，但是每个SIFT矢量都是128维的，而且一幅图像通常都包含成百上千个SIFT矢量，在进行相似度计算时，这个计算量是非常大的</a:t>
            </a:r>
            <a:endParaRPr lang="zh-CN" altLang="en-US"/>
          </a:p>
          <a:p>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SIFT特征虽然也能描述一幅图像，但是每个SIFT矢量都是128维的，而且一幅图像通常都包含成百上千个SIFT矢量，在进行相似度计算时，这个计算量是非常大的</a:t>
            </a:r>
            <a:endParaRPr lang="zh-CN" altLang="en-US"/>
          </a:p>
          <a:p>
            <a:endParaRPr lang="zh-CN" altLang="en-US"/>
          </a:p>
          <a:p>
            <a:r>
              <a:rPr lang="zh-CN" altLang="en-US"/>
              <a:t>通行的做法是用聚类算法对这些矢量数据进行聚类，然后用聚类中的一个簇代表BoW中的一个视觉词，将同一幅图像的SIFT矢量映射到视觉词序列生成码本，</a:t>
            </a:r>
            <a:endParaRPr lang="zh-CN" altLang="en-US"/>
          </a:p>
          <a:p>
            <a:r>
              <a:rPr lang="zh-CN" altLang="en-US"/>
              <a:t>这样每一幅图像只用一个码本矢量来描述，这样计算相似度时效率就大大提高了。</a:t>
            </a:r>
            <a:endParaRPr lang="zh-CN" altLang="en-US"/>
          </a:p>
          <a:p>
            <a:endParaRPr lang="zh-CN" altLang="en-US"/>
          </a:p>
          <a:p>
            <a:r>
              <a:rPr lang="zh-CN" altLang="en-US"/>
              <a:t>局部特征向量融合编码为一个全局特征向量（用这个全局特征向量表示一幅图像），融合编码相关的算法包括但不限于:</a:t>
            </a:r>
            <a:endParaRPr lang="zh-CN" altLang="en-US"/>
          </a:p>
          <a:p>
            <a:endParaRPr lang="zh-CN" altLang="en-US"/>
          </a:p>
          <a:p>
            <a:r>
              <a:rPr lang="zh-CN" altLang="en-US"/>
              <a:t>BOW </a:t>
            </a:r>
            <a:r>
              <a:rPr lang="en-US" altLang="zh-CN"/>
              <a:t>Bag of Words </a:t>
            </a:r>
            <a:r>
              <a:rPr lang="zh-CN" altLang="en-US"/>
              <a:t>词袋模型</a:t>
            </a:r>
            <a:endParaRPr lang="zh-CN" altLang="en-US"/>
          </a:p>
          <a:p>
            <a:r>
              <a:rPr lang="zh-CN" altLang="en-US"/>
              <a:t>Fisher vector</a:t>
            </a:r>
            <a:endParaRPr lang="zh-CN" altLang="en-US"/>
          </a:p>
          <a:p>
            <a:r>
              <a:rPr lang="zh-CN" altLang="en-US"/>
              <a:t>VLAD</a:t>
            </a:r>
            <a:endParaRPr lang="zh-CN" altLang="en-US"/>
          </a:p>
          <a:p>
            <a:endParaRPr lang="zh-CN" altLang="en-US"/>
          </a:p>
          <a:p>
            <a:endParaRPr lang="en-US" altLang="zh-CN"/>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现在主流热门的是用机器学习的方式提起特征</a:t>
            </a:r>
            <a:endParaRPr lang="zh-CN" altLang="en-US"/>
          </a:p>
          <a:p>
            <a:endParaRPr lang="zh-CN" altLang="en-US"/>
          </a:p>
          <a:p>
            <a:r>
              <a:rPr lang="zh-CN" altLang="en-US"/>
              <a:t>机器学习的东西我了解很少，此处略过</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上面是两幅图像特按照感知哈希和小波变换提取的征值</a:t>
            </a:r>
            <a:endParaRPr lang="zh-CN" altLang="en-US"/>
          </a:p>
          <a:p>
            <a:endParaRPr lang="zh-CN" altLang="en-US"/>
          </a:p>
          <a:p>
            <a:r>
              <a:rPr lang="zh-CN" altLang="en-US"/>
              <a:t>自然而然的就有了一个新的问题，如何根据特征值判断图片是否相似呢，即特征值之间如何度量</a:t>
            </a:r>
            <a:endParaRPr lang="zh-CN" altLang="en-US"/>
          </a:p>
          <a:p>
            <a:r>
              <a:rPr lang="en-US" altLang="zh-CN"/>
              <a:t> </a:t>
            </a:r>
            <a:endParaRPr lang="en-US" altLang="zh-CN"/>
          </a:p>
          <a:p>
            <a:r>
              <a:rPr lang="zh-CN" altLang="en-US"/>
              <a:t>韩明距离 </a:t>
            </a:r>
            <a:r>
              <a:rPr lang="en-US" altLang="zh-CN"/>
              <a:t>29</a:t>
            </a:r>
            <a:endParaRPr lang="en-US" altLang="zh-CN"/>
          </a:p>
          <a:p>
            <a:r>
              <a:rPr lang="zh-CN" altLang="en-US"/>
              <a:t>欧式距离 0.1088</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a:t>
            </a:r>
            <a:r>
              <a:rPr lang="en-US" altLang="zh-CN"/>
              <a:t>1 </a:t>
            </a:r>
            <a:r>
              <a:rPr lang="zh-CN" altLang="en-US"/>
              <a:t>图</a:t>
            </a:r>
            <a:r>
              <a:rPr lang="en-US" altLang="zh-CN"/>
              <a:t>2 </a:t>
            </a:r>
            <a:r>
              <a:rPr lang="zh-CN" altLang="en-US"/>
              <a:t>的感知哈希值表示  和 某种算法下的</a:t>
            </a:r>
            <a:r>
              <a:rPr lang="en-US" altLang="zh-CN"/>
              <a:t>16</a:t>
            </a:r>
            <a:r>
              <a:rPr lang="zh-CN" altLang="en-US"/>
              <a:t>维向量表示</a:t>
            </a:r>
            <a:endParaRPr lang="zh-CN" altLang="en-US"/>
          </a:p>
          <a:p>
            <a:r>
              <a:rPr lang="en-US" altLang="zh-CN"/>
              <a:t> </a:t>
            </a:r>
            <a:endParaRPr lang="en-US" altLang="zh-CN"/>
          </a:p>
          <a:p>
            <a:r>
              <a:rPr lang="zh-CN" altLang="en-US"/>
              <a:t>韩明距离 </a:t>
            </a:r>
            <a:r>
              <a:rPr lang="en-US" altLang="zh-CN"/>
              <a:t>29</a:t>
            </a:r>
            <a:endParaRPr lang="en-US" altLang="zh-CN"/>
          </a:p>
          <a:p>
            <a:r>
              <a:rPr lang="zh-CN" altLang="en-US"/>
              <a:t>欧式距离 0.1088</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a:t>
            </a:r>
            <a:r>
              <a:rPr lang="en-US" altLang="zh-CN"/>
              <a:t>1 </a:t>
            </a:r>
            <a:r>
              <a:rPr lang="zh-CN" altLang="en-US"/>
              <a:t>图</a:t>
            </a:r>
            <a:r>
              <a:rPr lang="en-US" altLang="zh-CN"/>
              <a:t>2 </a:t>
            </a:r>
            <a:r>
              <a:rPr lang="zh-CN" altLang="en-US"/>
              <a:t>的感知哈希值表示  和 某种算法下的</a:t>
            </a:r>
            <a:r>
              <a:rPr lang="en-US" altLang="zh-CN"/>
              <a:t>16</a:t>
            </a:r>
            <a:r>
              <a:rPr lang="zh-CN" altLang="en-US"/>
              <a:t>维向量表示</a:t>
            </a:r>
            <a:endParaRPr lang="zh-CN" altLang="en-US"/>
          </a:p>
          <a:p>
            <a:r>
              <a:rPr lang="en-US" altLang="zh-CN"/>
              <a:t> </a:t>
            </a:r>
            <a:endParaRPr lang="en-US" altLang="zh-CN"/>
          </a:p>
          <a:p>
            <a:r>
              <a:rPr lang="zh-CN" altLang="en-US"/>
              <a:t>韩明距离 </a:t>
            </a:r>
            <a:r>
              <a:rPr lang="en-US" altLang="zh-CN"/>
              <a:t>29</a:t>
            </a:r>
            <a:endParaRPr lang="en-US" altLang="zh-CN"/>
          </a:p>
          <a:p>
            <a:r>
              <a:rPr lang="zh-CN" altLang="en-US"/>
              <a:t>欧式距离 0.1088</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a:t>
            </a:r>
            <a:r>
              <a:rPr lang="en-US" altLang="zh-CN"/>
              <a:t>1 </a:t>
            </a:r>
            <a:r>
              <a:rPr lang="zh-CN" altLang="en-US"/>
              <a:t>图</a:t>
            </a:r>
            <a:r>
              <a:rPr lang="en-US" altLang="zh-CN"/>
              <a:t>2 </a:t>
            </a:r>
            <a:r>
              <a:rPr lang="zh-CN" altLang="en-US"/>
              <a:t>的感知哈希值表示  和 某种算法下的</a:t>
            </a:r>
            <a:r>
              <a:rPr lang="en-US" altLang="zh-CN"/>
              <a:t>16</a:t>
            </a:r>
            <a:r>
              <a:rPr lang="zh-CN" altLang="en-US"/>
              <a:t>维向量表示</a:t>
            </a:r>
            <a:endParaRPr lang="zh-CN" altLang="en-US"/>
          </a:p>
          <a:p>
            <a:r>
              <a:rPr lang="en-US" altLang="zh-CN"/>
              <a:t> </a:t>
            </a:r>
            <a:endParaRPr lang="en-US" altLang="zh-CN"/>
          </a:p>
          <a:p>
            <a:r>
              <a:rPr lang="zh-CN" altLang="en-US"/>
              <a:t>韩明距离 </a:t>
            </a:r>
            <a:r>
              <a:rPr lang="en-US" altLang="zh-CN"/>
              <a:t>29</a:t>
            </a:r>
            <a:endParaRPr lang="en-US" altLang="zh-CN"/>
          </a:p>
          <a:p>
            <a:r>
              <a:rPr lang="zh-CN" altLang="en-US"/>
              <a:t>欧式距离 0.1088</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以上是本次技术分享的主题目录。</a:t>
            </a:r>
            <a:endParaRPr lang="zh-CN" altLang="en-US"/>
          </a:p>
          <a:p>
            <a:endParaRPr lang="zh-CN" altLang="en-US"/>
          </a:p>
          <a:p>
            <a:r>
              <a:rPr lang="zh-CN" altLang="en-US"/>
              <a:t>本次分享将按照上面的目录依次展开，先介绍图像搜索是什么，有什么样的应用场景 </a:t>
            </a:r>
            <a:endParaRPr lang="zh-CN" altLang="en-US"/>
          </a:p>
          <a:p>
            <a:r>
              <a:rPr lang="zh-CN" altLang="en-US"/>
              <a:t>接着介绍原理 和 实践 </a:t>
            </a:r>
            <a:endParaRPr lang="zh-CN" altLang="en-US"/>
          </a:p>
          <a:p>
            <a:endParaRPr lang="zh-CN" altLang="en-US"/>
          </a:p>
          <a:p>
            <a:r>
              <a:rPr lang="zh-CN" altLang="en-US"/>
              <a:t>最后是总结和问答</a:t>
            </a:r>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向量</a:t>
            </a:r>
            <a:r>
              <a:rPr lang="en-US" altLang="zh-CN"/>
              <a:t>KNN</a:t>
            </a:r>
            <a:r>
              <a:rPr lang="zh-CN" altLang="en-US"/>
              <a:t>检索，</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a:t>
            </a:r>
            <a:r>
              <a:rPr lang="en-US" altLang="zh-CN"/>
              <a:t>1 </a:t>
            </a:r>
            <a:r>
              <a:rPr lang="zh-CN" altLang="en-US"/>
              <a:t>图</a:t>
            </a:r>
            <a:r>
              <a:rPr lang="en-US" altLang="zh-CN"/>
              <a:t>2 </a:t>
            </a:r>
            <a:r>
              <a:rPr lang="zh-CN" altLang="en-US"/>
              <a:t>的感知哈希值表示  和 某种算法下的</a:t>
            </a:r>
            <a:r>
              <a:rPr lang="en-US" altLang="zh-CN"/>
              <a:t>16</a:t>
            </a:r>
            <a:r>
              <a:rPr lang="zh-CN" altLang="en-US"/>
              <a:t>维向量表示</a:t>
            </a:r>
            <a:endParaRPr lang="zh-CN" altLang="en-US"/>
          </a:p>
          <a:p>
            <a:r>
              <a:rPr lang="en-US" altLang="zh-CN"/>
              <a:t> </a:t>
            </a:r>
            <a:endParaRPr lang="en-US" altLang="zh-CN"/>
          </a:p>
          <a:p>
            <a:r>
              <a:rPr lang="zh-CN" altLang="en-US"/>
              <a:t>韩明距离 </a:t>
            </a:r>
            <a:r>
              <a:rPr lang="en-US" altLang="zh-CN"/>
              <a:t>29</a:t>
            </a:r>
            <a:endParaRPr lang="en-US" altLang="zh-CN"/>
          </a:p>
          <a:p>
            <a:r>
              <a:rPr lang="zh-CN" altLang="en-US"/>
              <a:t>欧式距离 0.1088</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Haar</a:t>
            </a:r>
            <a:r>
              <a:rPr lang="zh-CN" altLang="en-US"/>
              <a:t>小波变换提取的特征值也是对图像的整体性描述</a:t>
            </a:r>
            <a:endParaRPr lang="zh-CN" altLang="en-US"/>
          </a:p>
          <a:p>
            <a:endParaRPr lang="zh-CN" altLang="en-US"/>
          </a:p>
          <a:p/>
          <a:p>
            <a:endParaRPr lang="zh-CN" altLang="en-US"/>
          </a:p>
          <a:p>
            <a:endParaRPr lang="zh-CN" altLang="en-US"/>
          </a:p>
          <a:p>
            <a:endParaRPr lang="en-US" altLang="zh-CN"/>
          </a:p>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上面是</a:t>
            </a:r>
            <a:r>
              <a:rPr lang="en-US" altLang="zh-CN"/>
              <a:t>pg imgsmlr</a:t>
            </a:r>
            <a:r>
              <a:rPr lang="zh-CN" altLang="en-US"/>
              <a:t>插件计算图片特征值的步骤</a:t>
            </a:r>
            <a:endParaRPr lang="zh-CN" altLang="en-US"/>
          </a:p>
          <a:p>
            <a:endParaRPr lang="en-US" altLang="zh-CN"/>
          </a:p>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a:p>
            <a:r>
              <a:rPr lang="en-US" altLang="zh-CN"/>
              <a:t>-- 首先安装PG -- </a:t>
            </a:r>
            <a:endParaRPr lang="en-US" altLang="zh-CN"/>
          </a:p>
          <a:p>
            <a:r>
              <a:rPr lang="en-US" altLang="zh-CN"/>
              <a:t>-- 其次编译安装imgsmlr插件 https://github.com/postgrespro/imgsmlr --</a:t>
            </a:r>
            <a:endParaRPr lang="en-US" altLang="zh-CN"/>
          </a:p>
          <a:p>
            <a:endParaRPr lang="en-US" altLang="zh-CN"/>
          </a:p>
          <a:p>
            <a:r>
              <a:rPr lang="en-US" altLang="zh-CN"/>
              <a:t>psql -p 1921 </a:t>
            </a:r>
            <a:endParaRPr lang="en-US" altLang="zh-CN"/>
          </a:p>
          <a:p>
            <a:endParaRPr lang="en-US" altLang="zh-CN"/>
          </a:p>
          <a:p>
            <a:r>
              <a:rPr lang="en-US" altLang="zh-CN"/>
              <a:t>create database imgsmlr_demo with encoding='utf8';</a:t>
            </a:r>
            <a:endParaRPr lang="en-US" altLang="zh-CN"/>
          </a:p>
          <a:p>
            <a:endParaRPr lang="en-US" altLang="zh-CN"/>
          </a:p>
          <a:p>
            <a:r>
              <a:rPr lang="en-US" altLang="zh-CN"/>
              <a:t>\c imgsmlr_demo</a:t>
            </a:r>
            <a:endParaRPr lang="en-US" altLang="zh-CN"/>
          </a:p>
          <a:p>
            <a:endParaRPr lang="en-US" altLang="zh-CN"/>
          </a:p>
          <a:p>
            <a:r>
              <a:rPr lang="en-US" altLang="zh-CN"/>
              <a:t>create extension imgsmlr;</a:t>
            </a:r>
            <a:endParaRPr lang="en-US" altLang="zh-CN"/>
          </a:p>
          <a:p>
            <a:endParaRPr lang="en-US" altLang="zh-CN"/>
          </a:p>
          <a:p>
            <a:r>
              <a:rPr lang="en-US" altLang="zh-CN"/>
              <a:t>create table image (id serial, data bytea);</a:t>
            </a:r>
            <a:endParaRPr lang="en-US" altLang="zh-CN"/>
          </a:p>
          <a:p>
            <a:endParaRPr lang="en-US" altLang="zh-CN"/>
          </a:p>
          <a:p>
            <a:r>
              <a:rPr lang="en-US" altLang="zh-CN"/>
              <a:t>-- 写入图片 使用jpeg图片 --</a:t>
            </a:r>
            <a:endParaRPr lang="en-US" altLang="zh-CN"/>
          </a:p>
          <a:p>
            <a:r>
              <a:rPr lang="en-US" altLang="zh-CN"/>
              <a:t>insert into image(data) select pg_read_binary_file('/home/superuser/xuchmao/smlr/1.jpg');</a:t>
            </a:r>
            <a:endParaRPr lang="en-US" altLang="zh-CN"/>
          </a:p>
          <a:p>
            <a:endParaRPr lang="en-US" altLang="zh-CN"/>
          </a:p>
          <a:p>
            <a:r>
              <a:rPr lang="en-US" altLang="zh-CN"/>
              <a:t>-- 使用pg+imgsmlr计算创建图片特征值表 -- </a:t>
            </a:r>
            <a:endParaRPr lang="en-US" altLang="zh-CN"/>
          </a:p>
          <a:p>
            <a:endParaRPr lang="en-US" altLang="zh-CN"/>
          </a:p>
          <a:p>
            <a:r>
              <a:rPr lang="en-US" altLang="zh-CN"/>
              <a:t>CREATE TABLE pat AS (</a:t>
            </a:r>
            <a:endParaRPr lang="en-US" altLang="zh-CN"/>
          </a:p>
          <a:p>
            <a:r>
              <a:rPr lang="en-US" altLang="zh-CN"/>
              <a:t>	SELECT</a:t>
            </a:r>
            <a:endParaRPr lang="en-US" altLang="zh-CN"/>
          </a:p>
          <a:p>
            <a:r>
              <a:rPr lang="en-US" altLang="zh-CN"/>
              <a:t>		id,</a:t>
            </a:r>
            <a:endParaRPr lang="en-US" altLang="zh-CN"/>
          </a:p>
          <a:p>
            <a:r>
              <a:rPr lang="en-US" altLang="zh-CN"/>
              <a:t>		shuffle_pattern(pattern) AS pattern, </a:t>
            </a:r>
            <a:endParaRPr lang="en-US" altLang="zh-CN"/>
          </a:p>
          <a:p>
            <a:r>
              <a:rPr lang="en-US" altLang="zh-CN"/>
              <a:t>		pattern2signature(pattern) AS signature </a:t>
            </a:r>
            <a:endParaRPr lang="en-US" altLang="zh-CN"/>
          </a:p>
          <a:p>
            <a:r>
              <a:rPr lang="en-US" altLang="zh-CN"/>
              <a:t>	FROM (</a:t>
            </a:r>
            <a:endParaRPr lang="en-US" altLang="zh-CN"/>
          </a:p>
          <a:p>
            <a:r>
              <a:rPr lang="en-US" altLang="zh-CN"/>
              <a:t>		SELECT </a:t>
            </a:r>
            <a:endParaRPr lang="en-US" altLang="zh-CN"/>
          </a:p>
          <a:p>
            <a:r>
              <a:rPr lang="en-US" altLang="zh-CN"/>
              <a:t>			id, </a:t>
            </a:r>
            <a:endParaRPr lang="en-US" altLang="zh-CN"/>
          </a:p>
          <a:p>
            <a:r>
              <a:rPr lang="en-US" altLang="zh-CN"/>
              <a:t>			jpeg2pattern(data) AS pattern </a:t>
            </a:r>
            <a:endParaRPr lang="en-US" altLang="zh-CN"/>
          </a:p>
          <a:p>
            <a:r>
              <a:rPr lang="en-US" altLang="zh-CN"/>
              <a:t>		FROM </a:t>
            </a:r>
            <a:endParaRPr lang="en-US" altLang="zh-CN"/>
          </a:p>
          <a:p>
            <a:r>
              <a:rPr lang="en-US" altLang="zh-CN"/>
              <a:t>			image</a:t>
            </a:r>
            <a:endParaRPr lang="en-US" altLang="zh-CN"/>
          </a:p>
          <a:p>
            <a:r>
              <a:rPr lang="en-US" altLang="zh-CN"/>
              <a:t>	) x </a:t>
            </a:r>
            <a:endParaRPr lang="en-US" altLang="zh-CN"/>
          </a:p>
          <a:p>
            <a:r>
              <a:rPr lang="en-US" altLang="zh-CN"/>
              <a:t>);</a:t>
            </a:r>
            <a:endParaRPr lang="en-US" altLang="zh-CN"/>
          </a:p>
          <a:p>
            <a:endParaRPr lang="en-US" altLang="zh-CN"/>
          </a:p>
          <a:p>
            <a:r>
              <a:rPr lang="en-US" altLang="zh-CN"/>
              <a:t>-- 创建索引 -- </a:t>
            </a:r>
            <a:endParaRPr lang="en-US" altLang="zh-CN"/>
          </a:p>
          <a:p>
            <a:r>
              <a:rPr lang="en-US" altLang="zh-CN"/>
              <a:t>ALTER TABLE pat ADD PRIMARY KEY (id);</a:t>
            </a:r>
            <a:endParaRPr lang="en-US" altLang="zh-CN"/>
          </a:p>
          <a:p>
            <a:r>
              <a:rPr lang="en-US" altLang="zh-CN"/>
              <a:t>CREATE INDEX pat_signature_idx ON pat USING gist (signature);</a:t>
            </a:r>
            <a:endParaRPr lang="en-US" altLang="zh-CN"/>
          </a:p>
          <a:p>
            <a:endParaRPr lang="en-US" altLang="zh-CN"/>
          </a:p>
          <a:p>
            <a:r>
              <a:rPr lang="en-US" altLang="zh-CN"/>
              <a:t>-- 查询与第一章图片相似的图片 --</a:t>
            </a:r>
            <a:endParaRPr lang="en-US" altLang="zh-CN"/>
          </a:p>
          <a:p>
            <a:endParaRPr lang="en-US" altLang="zh-CN"/>
          </a:p>
          <a:p>
            <a:r>
              <a:rPr lang="en-US" altLang="zh-CN"/>
              <a:t>SELECT</a:t>
            </a:r>
            <a:endParaRPr lang="en-US" altLang="zh-CN"/>
          </a:p>
          <a:p>
            <a:r>
              <a:rPr lang="en-US" altLang="zh-CN"/>
              <a:t>	id,</a:t>
            </a:r>
            <a:endParaRPr lang="en-US" altLang="zh-CN"/>
          </a:p>
          <a:p>
            <a:r>
              <a:rPr lang="en-US" altLang="zh-CN"/>
              <a:t>	smlr</a:t>
            </a:r>
            <a:endParaRPr lang="en-US" altLang="zh-CN"/>
          </a:p>
          <a:p>
            <a:r>
              <a:rPr lang="en-US" altLang="zh-CN"/>
              <a:t>FROM</a:t>
            </a:r>
            <a:endParaRPr lang="en-US" altLang="zh-CN"/>
          </a:p>
          <a:p>
            <a:r>
              <a:rPr lang="en-US" altLang="zh-CN"/>
              <a:t>(</a:t>
            </a:r>
            <a:endParaRPr lang="en-US" altLang="zh-CN"/>
          </a:p>
          <a:p>
            <a:r>
              <a:rPr lang="en-US" altLang="zh-CN"/>
              <a:t>	SELECT</a:t>
            </a:r>
            <a:endParaRPr lang="en-US" altLang="zh-CN"/>
          </a:p>
          <a:p>
            <a:r>
              <a:rPr lang="en-US" altLang="zh-CN"/>
              <a:t>		id,</a:t>
            </a:r>
            <a:endParaRPr lang="en-US" altLang="zh-CN"/>
          </a:p>
          <a:p>
            <a:r>
              <a:rPr lang="en-US" altLang="zh-CN"/>
              <a:t>		pattern &lt;-&gt; (SELECT pattern FROM pat WHERE id = 1) AS smlr</a:t>
            </a:r>
            <a:endParaRPr lang="en-US" altLang="zh-CN"/>
          </a:p>
          <a:p>
            <a:r>
              <a:rPr lang="en-US" altLang="zh-CN"/>
              <a:t>	FROM pat</a:t>
            </a:r>
            <a:endParaRPr lang="en-US" altLang="zh-CN"/>
          </a:p>
          <a:p>
            <a:r>
              <a:rPr lang="en-US" altLang="zh-CN"/>
              <a:t>	WHERE id &lt;&gt; 1</a:t>
            </a:r>
            <a:endParaRPr lang="en-US" altLang="zh-CN"/>
          </a:p>
          <a:p>
            <a:r>
              <a:rPr lang="en-US" altLang="zh-CN"/>
              <a:t>	ORDER BY</a:t>
            </a:r>
            <a:endParaRPr lang="en-US" altLang="zh-CN"/>
          </a:p>
          <a:p>
            <a:r>
              <a:rPr lang="en-US" altLang="zh-CN"/>
              <a:t>		signature &lt;-&gt; (SELECT signature FROM pat WHERE id = 1)</a:t>
            </a:r>
            <a:endParaRPr lang="en-US" altLang="zh-CN"/>
          </a:p>
          <a:p>
            <a:r>
              <a:rPr lang="en-US" altLang="zh-CN"/>
              <a:t>	LIMIT 100</a:t>
            </a:r>
            <a:endParaRPr lang="en-US" altLang="zh-CN"/>
          </a:p>
          <a:p>
            <a:r>
              <a:rPr lang="en-US" altLang="zh-CN"/>
              <a:t>) x</a:t>
            </a:r>
            <a:endParaRPr lang="en-US" altLang="zh-CN"/>
          </a:p>
          <a:p>
            <a:r>
              <a:rPr lang="en-US" altLang="zh-CN"/>
              <a:t>ORDER BY x.smlr ASC </a:t>
            </a:r>
            <a:endParaRPr lang="en-US" altLang="zh-CN"/>
          </a:p>
          <a:p>
            <a:r>
              <a:rPr lang="en-US" altLang="zh-CN"/>
              <a:t>LIMIT 10;</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实测下来性能太低怎么办 </a:t>
            </a:r>
            <a:r>
              <a:rPr lang="en-US" alt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t>
            </a:r>
            <a:endParaRPr lang="en-US" alt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利用新版本并行能力？</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优化结果</a:t>
            </a:r>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十条</a:t>
            </a:r>
            <a:r>
              <a:rPr lang="en-US" alt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sql</a:t>
            </a:r>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搞定亿级图像秒级查询</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a:t>
            </a:r>
            <a:r>
              <a:rPr lang="en-US" altLang="zh-CN"/>
              <a:t>1 </a:t>
            </a:r>
            <a:r>
              <a:rPr lang="zh-CN" altLang="en-US"/>
              <a:t>图</a:t>
            </a:r>
            <a:r>
              <a:rPr lang="en-US" altLang="zh-CN"/>
              <a:t>2 </a:t>
            </a:r>
            <a:r>
              <a:rPr lang="zh-CN" altLang="en-US"/>
              <a:t>的感知哈希值表示  和 某种算法下的</a:t>
            </a:r>
            <a:r>
              <a:rPr lang="en-US" altLang="zh-CN"/>
              <a:t>16</a:t>
            </a:r>
            <a:r>
              <a:rPr lang="zh-CN" altLang="en-US"/>
              <a:t>维向量表示</a:t>
            </a:r>
            <a:endParaRPr lang="zh-CN" altLang="en-US"/>
          </a:p>
          <a:p>
            <a:r>
              <a:rPr lang="en-US" altLang="zh-CN"/>
              <a:t> </a:t>
            </a:r>
            <a:endParaRPr lang="en-US" altLang="zh-CN"/>
          </a:p>
          <a:p>
            <a:r>
              <a:rPr lang="zh-CN" altLang="en-US"/>
              <a:t>韩明距离 </a:t>
            </a:r>
            <a:r>
              <a:rPr lang="en-US" altLang="zh-CN"/>
              <a:t>29</a:t>
            </a:r>
            <a:endParaRPr lang="en-US" altLang="zh-CN"/>
          </a:p>
          <a:p>
            <a:r>
              <a:rPr lang="zh-CN" altLang="en-US"/>
              <a:t>欧式距离 0.1088</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优化结果</a:t>
            </a:r>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十条</a:t>
            </a:r>
            <a:r>
              <a:rPr lang="en-US" alt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sql</a:t>
            </a:r>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搞定亿级图像秒级查询</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图像相似可以是图像的内容相同，也可以是类别相同</a:t>
            </a:r>
            <a:endParaRPr lang="zh-CN" altLang="en-US"/>
          </a:p>
          <a:p>
            <a:endParaRPr lang="zh-CN" altLang="en-US"/>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优化结果</a:t>
            </a:r>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十条</a:t>
            </a:r>
            <a:r>
              <a:rPr lang="en-US" alt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sql</a:t>
            </a:r>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搞定亿级图像秒级查询</a:t>
            </a:r>
            <a:endParaRPr lang="zh-CN" altLang="en-US"/>
          </a:p>
          <a:p>
            <a:endParaRPr lang="zh-CN" altLang="en-US"/>
          </a:p>
          <a:p>
            <a:endParaRPr lang="zh-CN" altLang="en-US"/>
          </a:p>
          <a:p>
            <a:endParaRPr lang="en-US" altLang="zh-CN"/>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图像搜索在生活中的几个比较常见的应用</a:t>
            </a:r>
            <a:endParaRPr lang="zh-CN" altLang="en-US"/>
          </a:p>
          <a:p>
            <a:endParaRPr lang="zh-CN" altLang="en-US"/>
          </a:p>
          <a:p>
            <a:r>
              <a:rPr lang="zh-CN" altLang="en-US"/>
              <a:t>拍照识物 - 形色识花，用来拍照识别是什么花草</a:t>
            </a:r>
            <a:endParaRPr lang="zh-CN" altLang="en-US"/>
          </a:p>
          <a:p>
            <a:r>
              <a:rPr lang="zh-CN" altLang="en-US"/>
              <a:t>拍照购物 - 潮流爆款找相似，各位小姐姐可能用的会比较多</a:t>
            </a:r>
            <a:endParaRPr lang="zh-CN" altLang="en-US"/>
          </a:p>
          <a:p>
            <a:r>
              <a:rPr lang="zh-CN" altLang="en-US"/>
              <a:t>图片查重 - 一般用于版权保护，比如购物网站商家上传的商品宣传图防盗用，或者</a:t>
            </a:r>
            <a:endParaRPr lang="zh-CN" altLang="en-US"/>
          </a:p>
          <a:p>
            <a:r>
              <a:rPr lang="zh-CN" altLang="en-US"/>
              <a:t>搜来源 - </a:t>
            </a:r>
            <a:endParaRPr lang="zh-CN" altLang="en-US"/>
          </a:p>
          <a:p>
            <a:endParaRPr lang="zh-CN" altLang="en-US"/>
          </a:p>
          <a:p>
            <a:r>
              <a:rPr lang="zh-CN" altLang="en-US"/>
              <a:t>下面会进行一次实际操作，看下百度识图的效果</a:t>
            </a:r>
            <a:endParaRPr lang="zh-CN" altLang="en-US"/>
          </a:p>
          <a:p>
            <a:endParaRPr lang="zh-CN" altLang="en-US"/>
          </a:p>
          <a:p>
            <a:r>
              <a:rPr lang="zh-CN" altLang="en-US"/>
              <a:t>。。。百度识图操作。。。</a:t>
            </a:r>
            <a:endParaRPr lang="zh-CN" altLang="en-US"/>
          </a:p>
          <a:p>
            <a:endParaRPr lang="zh-CN" altLang="en-US"/>
          </a:p>
          <a:p>
            <a:r>
              <a:rPr lang="zh-CN" altLang="en-US"/>
              <a:t>小伙伴们可能会比较好奇图像搜索是什么做到的，下面的内容会跟大家讲一下图像搜索的基本原理。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此处先展示一下图像搜索的大致流程 框架，让大家有个简单的印象。</a:t>
            </a:r>
            <a:endParaRPr lang="zh-CN" altLang="en-US"/>
          </a:p>
          <a:p>
            <a:endParaRPr lang="zh-CN" altLang="en-US"/>
          </a:p>
          <a:p>
            <a:r>
              <a:rPr lang="zh-CN" altLang="en-US"/>
              <a:t>行话 叫召回 </a:t>
            </a:r>
            <a:endParaRPr lang="zh-CN" altLang="en-US"/>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可能有些同事没有学过数字图像处理，接下来简单介绍下图像在计算机中是怎么描述的。</a:t>
            </a:r>
            <a:endParaRPr lang="zh-CN" altLang="en-US">
              <a:sym typeface="+mn-ea"/>
            </a:endParaRPr>
          </a:p>
          <a:p>
            <a:endParaRPr lang="zh-CN" altLang="en-US">
              <a:sym typeface="+mn-ea"/>
            </a:endParaRPr>
          </a:p>
          <a:p>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 </a:t>
            </a:r>
            <a:r>
              <a:rPr lang="en-US" altLang="zh-CN"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zh-CN" altLang="en-US"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就是一个个像素点的集合</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ym typeface="+mn-ea"/>
            </a:endParaRPr>
          </a:p>
          <a:p>
            <a:r>
              <a:rPr lang="zh-CN" altLang="en-US">
                <a:sym typeface="+mn-ea"/>
              </a:rPr>
              <a:t>由此可见图像处理的本质实际上就是对这些像素矩阵进行计算。</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什么可以看做图像的特征呢</a:t>
            </a:r>
            <a:endParaRPr lang="zh-CN" altLang="en-US"/>
          </a:p>
          <a:p>
            <a:endParaRPr lang="zh-CN" altLang="en-US"/>
          </a:p>
          <a:p>
            <a:r>
              <a:rPr lang="zh-CN" altLang="en-US"/>
              <a:t>以上是我对图像特征的特点的一个总结。</a:t>
            </a:r>
            <a:endParaRPr lang="zh-CN" altLang="en-US"/>
          </a:p>
          <a:p>
            <a:endParaRPr lang="zh-CN" altLang="en-US"/>
          </a:p>
          <a:p>
            <a:r>
              <a:rPr lang="zh-CN" altLang="en-US"/>
              <a:t>很显然，描述图像的矩阵本身不能作为图像特征，因为其不可对比计算</a:t>
            </a:r>
            <a:r>
              <a:rPr lang="en-US" altLang="zh-CN"/>
              <a:t>(</a:t>
            </a:r>
            <a:r>
              <a:rPr lang="zh-CN" altLang="en-US"/>
              <a:t>计算量太大</a:t>
            </a:r>
            <a:r>
              <a:rPr lang="en-US" altLang="zh-CN"/>
              <a:t>)</a:t>
            </a:r>
            <a:r>
              <a:rPr lang="zh-CN" altLang="en-US"/>
              <a:t>。</a:t>
            </a:r>
            <a:endParaRPr lang="zh-CN" altLang="en-US"/>
          </a:p>
          <a:p>
            <a:endParaRPr lang="zh-CN" altLang="en-US"/>
          </a:p>
          <a:p>
            <a:r>
              <a:rPr lang="zh-CN" altLang="en-US"/>
              <a:t>数字图像处理中的</a:t>
            </a:r>
            <a:r>
              <a:rPr lang="en-US" altLang="zh-CN"/>
              <a:t>Lenna</a:t>
            </a:r>
            <a:r>
              <a:rPr lang="zh-CN" altLang="en-US"/>
              <a:t>图片为例</a:t>
            </a:r>
            <a:endParaRPr lang="zh-CN" altLang="en-US"/>
          </a:p>
          <a:p>
            <a:endParaRPr lang="zh-CN" altLang="en-US"/>
          </a:p>
          <a:p>
            <a:r>
              <a:rPr lang="zh-CN" altLang="en-US"/>
              <a:t>一个简单的特征可概述为 </a:t>
            </a:r>
            <a:r>
              <a:rPr lang="en-US" altLang="zh-CN"/>
              <a:t>0 1</a:t>
            </a:r>
            <a:r>
              <a:rPr lang="zh-CN" altLang="en-US"/>
              <a:t>， </a:t>
            </a:r>
            <a:r>
              <a:rPr lang="en-US" altLang="zh-CN"/>
              <a:t>F M </a:t>
            </a:r>
            <a:r>
              <a:rPr lang="zh-CN" altLang="en-US"/>
              <a:t>女性图</a:t>
            </a:r>
            <a:endParaRPr lang="zh-CN" altLang="en-US"/>
          </a:p>
          <a:p>
            <a:endParaRPr lang="zh-CN" altLang="en-US"/>
          </a:p>
          <a:p>
            <a:endParaRPr lang="en-US" altLang="zh-CN"/>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图像特征提取可以看做对图像的降维操作，二维数据一维化，用一维数据</a:t>
            </a:r>
            <a:endParaRPr lang="zh-CN" altLang="en-US"/>
          </a:p>
          <a:p>
            <a:endParaRPr lang="zh-CN" altLang="en-US"/>
          </a:p>
          <a:p>
            <a:r>
              <a:rPr lang="zh-CN" altLang="en-US"/>
              <a:t>第一个常见的图像特征提取方式是感知哈希算法</a:t>
            </a:r>
            <a:endParaRPr lang="zh-CN" altLang="en-US"/>
          </a:p>
          <a:p>
            <a:r>
              <a:rPr lang="zh-CN" altLang="en-US"/>
              <a:t>特点是特征值数据量小，计算速度快</a:t>
            </a:r>
            <a:endParaRPr lang="zh-CN" altLang="en-US"/>
          </a:p>
          <a:p>
            <a:endParaRPr lang="zh-CN" altLang="en-US"/>
          </a:p>
          <a:p>
            <a:r>
              <a:rPr lang="zh-CN" altLang="en-US"/>
              <a:t>计算过程分为 。。。 几步 </a:t>
            </a:r>
            <a:endParaRPr lang="zh-CN" altLang="en-US"/>
          </a:p>
          <a:p>
            <a:endParaRPr lang="zh-CN" altLang="en-US"/>
          </a:p>
          <a:p>
            <a:r>
              <a:rPr lang="zh-CN" altLang="en-US"/>
              <a:t>省略变换步骤就是均值哈希，加上变换就是感知哈希</a:t>
            </a:r>
            <a:endParaRPr lang="zh-CN" altLang="en-US"/>
          </a:p>
          <a:p>
            <a:endParaRPr lang="zh-CN" altLang="en-US"/>
          </a:p>
          <a:p>
            <a:r>
              <a:rPr lang="zh-CN" altLang="en-US"/>
              <a:t>均值哈希虽然简单，但受均值的影响非常大。对图像进行伽马校正或直方图均衡就会影响均值</a:t>
            </a:r>
            <a:endParaRPr lang="zh-CN" altLang="en-US"/>
          </a:p>
          <a:p>
            <a:endParaRPr lang="zh-CN" altLang="en-US"/>
          </a:p>
          <a:p>
            <a:r>
              <a:rPr lang="zh-CN" altLang="en-US"/>
              <a:t>下面介绍哈希算法中最常用的感知哈希的具体的计算步骤。</a:t>
            </a:r>
            <a:endParaRPr lang="zh-CN" altLang="en-US"/>
          </a:p>
          <a:p>
            <a:endParaRPr lang="zh-CN" altLang="en-US"/>
          </a:p>
          <a:p>
            <a:endParaRPr lang="en-US" altLang="zh-CN"/>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endParaRPr kumimoji="1"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endParaRPr kumimoji="1" lang="zh-CN" altLang="en-US"/>
          </a:p>
        </p:txBody>
      </p:sp>
      <p:sp>
        <p:nvSpPr>
          <p:cNvPr id="7" name="日期占位符 6"/>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E03A8119-DA9C-C745-BE6E-3FD21FB4FF8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94B8165E-38CF-7C43-BC2F-B9049E557C21}"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A8119-DA9C-C745-BE6E-3FD21FB4FF8D}"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8165E-38CF-7C43-BC2F-B9049E557C2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1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0796"/>
            <a:ext cx="12192000" cy="5674659"/>
          </a:xfrm>
          <a:prstGeom prst="rect">
            <a:avLst/>
          </a:prstGeom>
          <a:solidFill>
            <a:srgbClr val="F9D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2"/>
              </a:solidFill>
            </a:endParaRPr>
          </a:p>
        </p:txBody>
      </p:sp>
      <p:pic>
        <p:nvPicPr>
          <p:cNvPr id="6" name="图片 5"/>
          <p:cNvPicPr>
            <a:picLocks noChangeAspect="1"/>
          </p:cNvPicPr>
          <p:nvPr/>
        </p:nvPicPr>
        <p:blipFill>
          <a:blip r:embed="rId1"/>
          <a:stretch>
            <a:fillRect/>
          </a:stretch>
        </p:blipFill>
        <p:spPr>
          <a:xfrm>
            <a:off x="5466214" y="6047351"/>
            <a:ext cx="1324885" cy="410714"/>
          </a:xfrm>
          <a:prstGeom prst="rect">
            <a:avLst/>
          </a:prstGeom>
        </p:spPr>
      </p:pic>
      <p:sp>
        <p:nvSpPr>
          <p:cNvPr id="2" name="标题 1"/>
          <p:cNvSpPr>
            <a:spLocks noGrp="1"/>
          </p:cNvSpPr>
          <p:nvPr>
            <p:ph type="ctrTitle"/>
          </p:nvPr>
        </p:nvSpPr>
        <p:spPr>
          <a:xfrm>
            <a:off x="1458685" y="924062"/>
            <a:ext cx="9274629" cy="2420824"/>
          </a:xfrm>
        </p:spPr>
        <p:txBody>
          <a:bodyPr>
            <a:normAutofit/>
          </a:bodyPr>
          <a:lstStyle/>
          <a:p>
            <a:pPr>
              <a:lnSpc>
                <a:spcPct val="100000"/>
              </a:lnSpc>
              <a:spcBef>
                <a:spcPts val="600"/>
              </a:spcBef>
            </a:pPr>
            <a:r>
              <a:rPr kumimoji="1" lang="zh-CN" altLang="en-US" sz="4800" kern="1400" spc="300" dirty="0">
                <a:latin typeface="PingFang SC Medium" panose="020B0400000000000000" pitchFamily="34" charset="-122"/>
                <a:ea typeface="PingFang SC Medium" panose="020B0400000000000000" pitchFamily="34" charset="-122"/>
              </a:rPr>
              <a:t>图像搜索原理和实践</a:t>
            </a:r>
            <a:endParaRPr kumimoji="1" lang="zh-CN" altLang="en-US" sz="4800" kern="1400" spc="300" dirty="0">
              <a:latin typeface="PingFang SC Medium" panose="020B0400000000000000" pitchFamily="34" charset="-122"/>
              <a:ea typeface="PingFang SC Medium" panose="020B0400000000000000" pitchFamily="34" charset="-122"/>
            </a:endParaRPr>
          </a:p>
        </p:txBody>
      </p:sp>
      <p:sp>
        <p:nvSpPr>
          <p:cNvPr id="4" name="文本框 3"/>
          <p:cNvSpPr txBox="1"/>
          <p:nvPr/>
        </p:nvSpPr>
        <p:spPr>
          <a:xfrm>
            <a:off x="4173220" y="4148455"/>
            <a:ext cx="3910330" cy="521970"/>
          </a:xfrm>
          <a:prstGeom prst="rect">
            <a:avLst/>
          </a:prstGeom>
          <a:noFill/>
        </p:spPr>
        <p:txBody>
          <a:bodyPr wrap="square" rtlCol="0">
            <a:spAutoFit/>
          </a:bodyPr>
          <a:p>
            <a:pPr algn="ctr"/>
            <a:r>
              <a:rPr lang="zh-CN" altLang="en-US" sz="2800"/>
              <a:t>徐长茂</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322070"/>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图像特征提取</a:t>
            </a: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1680" y="1134110"/>
            <a:ext cx="6830695" cy="3599815"/>
          </a:xfrm>
          <a:prstGeom prst="rect">
            <a:avLst/>
          </a:prstGeom>
          <a:ln w="12700">
            <a:miter lim="400000"/>
          </a:ln>
        </p:spPr>
        <p:txBody>
          <a:bodyPr wrap="square" lIns="60958" rIns="60958" anchor="t">
            <a:spAutoFit/>
          </a:bodyPr>
          <a:lstStyle/>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感知哈希计算过程</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缩小尺寸 </a:t>
            </a: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图像采样，忽略细节，保留结构、明暗等基本信息</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sz="1400" dirty="0">
                <a:solidFill>
                  <a:schemeClr val="tx1">
                    <a:lumMod val="65000"/>
                    <a:lumOff val="35000"/>
                  </a:schemeClr>
                </a:solidFill>
                <a:latin typeface="苹方-简" panose="020B0400000000000000" charset="-122"/>
                <a:ea typeface="苹方-简" panose="020B0400000000000000" charset="-122"/>
                <a:sym typeface="冬青黑体简体中文 W3"/>
              </a:rPr>
              <a:t>简化色彩</a:t>
            </a: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将图片转化成灰度图像，进一步简化计算量</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DCT</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变换</a:t>
            </a:r>
            <a:r>
              <a:rPr 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endParaRPr 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缩小DCT </a:t>
            </a: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保留左上角的8*8的矩阵，这部分呈现了图片中的低频</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内容</a:t>
            </a:r>
            <a:endPar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计算平均值</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计算hash值  </a:t>
            </a:r>
            <a:r>
              <a:rPr lang="en-US" altLang="zh-CN" sz="1200" dirty="0">
                <a:solidFill>
                  <a:schemeClr val="tx1">
                    <a:lumMod val="65000"/>
                    <a:lumOff val="35000"/>
                  </a:schemeClr>
                </a:solidFill>
                <a:latin typeface="苹方-简" panose="020B0400000000000000" charset="-122"/>
                <a:ea typeface="苹方-简" panose="020B0400000000000000" charset="-122"/>
                <a:sym typeface="冬青黑体简体中文 W3"/>
              </a:rPr>
              <a:t>1110000101000001111110011110101100100101110110010001011100000001</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3" name="图片 2" descr="感知哈希计算过程"/>
          <p:cNvPicPr>
            <a:picLocks noChangeAspect="1"/>
          </p:cNvPicPr>
          <p:nvPr/>
        </p:nvPicPr>
        <p:blipFill>
          <a:blip r:embed="rId2"/>
          <a:stretch>
            <a:fillRect/>
          </a:stretch>
        </p:blipFill>
        <p:spPr>
          <a:xfrm>
            <a:off x="7262495" y="605155"/>
            <a:ext cx="4300855" cy="3851275"/>
          </a:xfrm>
          <a:prstGeom prst="rect">
            <a:avLst/>
          </a:prstGeom>
        </p:spPr>
      </p:pic>
      <p:pic>
        <p:nvPicPr>
          <p:cNvPr id="4" name="图片 3"/>
          <p:cNvPicPr>
            <a:picLocks noChangeAspect="1"/>
          </p:cNvPicPr>
          <p:nvPr/>
        </p:nvPicPr>
        <p:blipFill>
          <a:blip r:embed="rId3"/>
          <a:stretch>
            <a:fillRect/>
          </a:stretch>
        </p:blipFill>
        <p:spPr>
          <a:xfrm>
            <a:off x="1397635" y="4913630"/>
            <a:ext cx="5752465" cy="1788160"/>
          </a:xfrm>
          <a:prstGeom prst="rect">
            <a:avLst/>
          </a:prstGeom>
        </p:spPr>
      </p:pic>
      <p:pic>
        <p:nvPicPr>
          <p:cNvPr id="7" name="图片 6"/>
          <p:cNvPicPr>
            <a:picLocks noChangeAspect="1"/>
          </p:cNvPicPr>
          <p:nvPr/>
        </p:nvPicPr>
        <p:blipFill>
          <a:blip r:embed="rId4"/>
          <a:stretch>
            <a:fillRect/>
          </a:stretch>
        </p:blipFill>
        <p:spPr>
          <a:xfrm>
            <a:off x="7262495" y="4456430"/>
            <a:ext cx="4507865" cy="2073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322070"/>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图像特征提取</a:t>
            </a: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1045" y="1086485"/>
            <a:ext cx="6528435" cy="5446395"/>
          </a:xfrm>
          <a:prstGeom prst="rect">
            <a:avLst/>
          </a:prstGeom>
          <a:ln w="12700">
            <a:miter lim="400000"/>
          </a:ln>
        </p:spPr>
        <p:txBody>
          <a:bodyPr wrap="square" lIns="60958" rIns="60958" anchor="t">
            <a:spAutoFit/>
          </a:bodyPr>
          <a:lstStyle/>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en-US" altLang="zh-CN"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SIFT</a:t>
            </a:r>
            <a:r>
              <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算法</a:t>
            </a:r>
            <a:endPar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SIFT(Scale-invariant feature transform)</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是</a:t>
            </a: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一种提取局部特征的算法</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在尺度空间寻找极值点，提取位置，尺度，旋转不变量</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局部特征</a:t>
            </a:r>
            <a:endParaRPr 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sym typeface="冬青黑体简体中文 W3"/>
              </a:rPr>
              <a:t>边缘、角，区域 </a:t>
            </a:r>
            <a:r>
              <a:rPr lang="zh-CN" sz="1400" dirty="0">
                <a:solidFill>
                  <a:schemeClr val="tx1">
                    <a:lumMod val="65000"/>
                    <a:lumOff val="35000"/>
                  </a:schemeClr>
                </a:solidFill>
                <a:latin typeface="苹方-简" panose="020B0400000000000000" charset="-122"/>
                <a:ea typeface="苹方-简" panose="020B0400000000000000" charset="-122"/>
                <a:sym typeface="冬青黑体简体中文 W3"/>
              </a:rPr>
              <a:t>亮点 暗点</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计算步骤</a:t>
            </a:r>
            <a:endParaRPr lang="zh-CN"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尺度空间的极值检测</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特征点定位</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特征方向赋值 </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特征点描述</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5" name="图片 4"/>
          <p:cNvPicPr>
            <a:picLocks noChangeAspect="1"/>
          </p:cNvPicPr>
          <p:nvPr/>
        </p:nvPicPr>
        <p:blipFill>
          <a:blip r:embed="rId2"/>
          <a:stretch>
            <a:fillRect/>
          </a:stretch>
        </p:blipFill>
        <p:spPr>
          <a:xfrm>
            <a:off x="4338320" y="3060065"/>
            <a:ext cx="6558915" cy="3213100"/>
          </a:xfrm>
          <a:prstGeom prst="rect">
            <a:avLst/>
          </a:prstGeom>
        </p:spPr>
      </p:pic>
      <p:pic>
        <p:nvPicPr>
          <p:cNvPr id="6" name="图片 5" descr="Lenna"/>
          <p:cNvPicPr>
            <a:picLocks noChangeAspect="1"/>
          </p:cNvPicPr>
          <p:nvPr/>
        </p:nvPicPr>
        <p:blipFill>
          <a:blip r:embed="rId3"/>
          <a:stretch>
            <a:fillRect/>
          </a:stretch>
        </p:blipFill>
        <p:spPr>
          <a:xfrm flipH="1">
            <a:off x="8064500" y="500380"/>
            <a:ext cx="2602230" cy="26022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322070"/>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图像特征提取</a:t>
            </a: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1680" y="1198245"/>
            <a:ext cx="9180195" cy="3969385"/>
          </a:xfrm>
          <a:prstGeom prst="rect">
            <a:avLst/>
          </a:prstGeom>
          <a:ln w="12700">
            <a:miter lim="400000"/>
          </a:ln>
        </p:spPr>
        <p:txBody>
          <a:bodyPr wrap="square" lIns="60958" rIns="60958" anchor="t">
            <a:spAutoFit/>
          </a:bodyPr>
          <a:lstStyle/>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en-US" altLang="zh-CN" sz="2000" dirty="0">
                <a:solidFill>
                  <a:schemeClr val="tx1">
                    <a:lumMod val="65000"/>
                    <a:lumOff val="35000"/>
                  </a:schemeClr>
                </a:solidFill>
                <a:latin typeface="苹方-简" panose="020B0400000000000000" charset="-122"/>
                <a:ea typeface="苹方-简" panose="020B0400000000000000" charset="-122"/>
                <a:sym typeface="冬青黑体简体中文 W3"/>
              </a:rPr>
              <a:t>SIFT</a:t>
            </a:r>
            <a:r>
              <a:rPr lang="zh-CN" altLang="en-US" sz="2000" dirty="0">
                <a:solidFill>
                  <a:schemeClr val="tx1">
                    <a:lumMod val="65000"/>
                    <a:lumOff val="35000"/>
                  </a:schemeClr>
                </a:solidFill>
                <a:latin typeface="苹方-简" panose="020B0400000000000000" charset="-122"/>
                <a:ea typeface="苹方-简" panose="020B0400000000000000" charset="-122"/>
                <a:sym typeface="冬青黑体简体中文 W3"/>
              </a:rPr>
              <a:t>算法优点</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对旋转、尺度缩放、亮度变化保持不变性，对视角变化、仿射变换、噪声也保持一定程度的稳定性。</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独特性(Distinctiveness)好，信息量丰富，适用于在海量特征数据库中进行快速、准确的匹配.</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多量性，即使少数的几个物体也可以产生大量SIFT特征向量。 </a:t>
            </a: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K * 128</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维向量</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2" name="图片 1"/>
          <p:cNvPicPr>
            <a:picLocks noChangeAspect="1"/>
          </p:cNvPicPr>
          <p:nvPr/>
        </p:nvPicPr>
        <p:blipFill>
          <a:blip r:embed="rId2"/>
          <a:stretch>
            <a:fillRect/>
          </a:stretch>
        </p:blipFill>
        <p:spPr>
          <a:xfrm>
            <a:off x="2052320" y="3254375"/>
            <a:ext cx="6558915" cy="3213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322070"/>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图像特征提取</a:t>
            </a: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1680" y="1127125"/>
            <a:ext cx="9180195" cy="5754370"/>
          </a:xfrm>
          <a:prstGeom prst="rect">
            <a:avLst/>
          </a:prstGeom>
          <a:ln w="12700">
            <a:miter lim="400000"/>
          </a:ln>
        </p:spPr>
        <p:txBody>
          <a:bodyPr wrap="square" lIns="60958" rIns="60958" anchor="t">
            <a:spAutoFit/>
          </a:bodyPr>
          <a:lstStyle/>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en-US" altLang="zh-CN" sz="2400" dirty="0">
                <a:solidFill>
                  <a:schemeClr val="tx1">
                    <a:lumMod val="65000"/>
                    <a:lumOff val="35000"/>
                  </a:schemeClr>
                </a:solidFill>
                <a:latin typeface="苹方-简" panose="020B0400000000000000" charset="-122"/>
                <a:ea typeface="苹方-简" panose="020B0400000000000000" charset="-122"/>
                <a:sym typeface="冬青黑体简体中文 W3"/>
              </a:rPr>
              <a:t>SIFT</a:t>
            </a:r>
            <a:r>
              <a:rPr lang="zh-CN" altLang="en-US" sz="2400" dirty="0">
                <a:solidFill>
                  <a:schemeClr val="tx1">
                    <a:lumMod val="65000"/>
                    <a:lumOff val="35000"/>
                  </a:schemeClr>
                </a:solidFill>
                <a:latin typeface="苹方-简" panose="020B0400000000000000" charset="-122"/>
                <a:ea typeface="苹方-简" panose="020B0400000000000000" charset="-122"/>
                <a:sym typeface="冬青黑体简体中文 W3"/>
              </a:rPr>
              <a:t>算法向量融合</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一幅图像提取出来的特征点有多个，且每一个特征点都是一个局部向量</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为了进行相似性计算，需要先将这一系列特征点融合编码为一个全局特征</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融合编码相关的算法</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800100" lvl="1"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BOW  -  训练</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图像集</a:t>
            </a:r>
            <a:r>
              <a:rPr 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预处理 </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t>
            </a:r>
            <a:r>
              <a:rPr 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K-means</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对训练集</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SIFT</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特征进行聚类，构造图像码本</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800100" lvl="1"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VLAD</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800100" lvl="1"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Fisher vector</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322070"/>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图像特征提取</a:t>
            </a:r>
            <a:endParaRPr lang="zh-CN" altLang="en-US" sz="4000"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2155" y="1091565"/>
            <a:ext cx="9180195" cy="4276725"/>
          </a:xfrm>
          <a:prstGeom prst="rect">
            <a:avLst/>
          </a:prstGeom>
          <a:ln w="12700">
            <a:miter lim="400000"/>
          </a:ln>
        </p:spPr>
        <p:txBody>
          <a:bodyPr wrap="square" lIns="60958" rIns="60958" anchor="t">
            <a:spAutoFit/>
          </a:bodyPr>
          <a:lstStyle/>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CNN</a:t>
            </a:r>
            <a:r>
              <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特征</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基于 CNN 卷积神经网络提取图像特征</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通过 CNN 提取出来的图像特征也是一个多维向量</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2" name="图片 1"/>
          <p:cNvPicPr>
            <a:picLocks noChangeAspect="1"/>
          </p:cNvPicPr>
          <p:nvPr/>
        </p:nvPicPr>
        <p:blipFill>
          <a:blip r:embed="rId2"/>
          <a:stretch>
            <a:fillRect/>
          </a:stretch>
        </p:blipFill>
        <p:spPr>
          <a:xfrm>
            <a:off x="892175" y="3216275"/>
            <a:ext cx="6730365" cy="2875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599565"/>
          </a:xfrm>
          <a:prstGeom prst="rect">
            <a:avLst/>
          </a:prstGeom>
        </p:spPr>
        <p:txBody>
          <a:bodyPr wrap="square">
            <a:spAutoFit/>
          </a:bodyPr>
          <a:lstStyle/>
          <a:p>
            <a:r>
              <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相似</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性</a:t>
            </a:r>
            <a:r>
              <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度量</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3425" y="1072515"/>
            <a:ext cx="7749540" cy="5384800"/>
          </a:xfrm>
          <a:prstGeom prst="rect">
            <a:avLst/>
          </a:prstGeom>
          <a:ln w="12700">
            <a:miter lim="400000"/>
          </a:ln>
        </p:spPr>
        <p:txBody>
          <a:bodyPr wrap="square" lIns="60958" rIns="60958" anchor="t">
            <a:spAutoFit/>
          </a:bodyPr>
          <a:lstStyle/>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如何根据图像特征判断相似？</a:t>
            </a:r>
            <a:endParaRPr 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1 64</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位感知哈希值  </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1110101000010000001101010100011010011000000010100001001101010100</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2 </a:t>
            </a:r>
            <a:r>
              <a:rPr lang="en-US" altLang="zh-CN" sz="1600" dirty="0">
                <a:solidFill>
                  <a:schemeClr val="tx1">
                    <a:lumMod val="65000"/>
                    <a:lumOff val="35000"/>
                  </a:schemeClr>
                </a:solidFill>
                <a:latin typeface="苹方-简" panose="020B0400000000000000" charset="-122"/>
                <a:ea typeface="苹方-简" panose="020B0400000000000000" charset="-122"/>
                <a:sym typeface="冬青黑体简体中文 W3"/>
              </a:rPr>
              <a:t>64</a:t>
            </a:r>
            <a:r>
              <a:rPr lang="zh-CN" altLang="en-US" sz="1600" dirty="0">
                <a:solidFill>
                  <a:schemeClr val="tx1">
                    <a:lumMod val="65000"/>
                    <a:lumOff val="35000"/>
                  </a:schemeClr>
                </a:solidFill>
                <a:latin typeface="苹方-简" panose="020B0400000000000000" charset="-122"/>
                <a:ea typeface="苹方-简" panose="020B0400000000000000" charset="-122"/>
                <a:sym typeface="冬青黑体简体中文 W3"/>
              </a:rPr>
              <a:t>位感知哈希值</a:t>
            </a:r>
            <a:endPar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1100100111100100001000101000100000100000000000000000000000000000</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1 - </a:t>
            </a:r>
            <a:r>
              <a:rPr 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16</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维向量</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(0.5479437,0.8057077,0.31508246,0.6889049,0.80902284,0.31425726,0.7628163,0.762055,0.5371946,0.56051695,0.43620002,0.33228478,0.6553062,0.74335515,0.51085174,0.20000218)</a:t>
            </a:r>
            <a:endPar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2 - 16</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维向量</a:t>
            </a:r>
            <a:endPar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(0.43774754,0.8853849,0.28815767,0.44375873,0.8846527,0.29914922,0.60492235,1.174769,0.4345614,0.67761606,0.75630516,0.19378087,0.76082563,0.9290161,0.9209442,0.3088285)</a:t>
            </a:r>
            <a:endPar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7" name="图片 6" descr="4"/>
          <p:cNvPicPr>
            <a:picLocks noChangeAspect="1"/>
          </p:cNvPicPr>
          <p:nvPr/>
        </p:nvPicPr>
        <p:blipFill>
          <a:blip r:embed="rId2"/>
          <a:stretch>
            <a:fillRect/>
          </a:stretch>
        </p:blipFill>
        <p:spPr>
          <a:xfrm>
            <a:off x="8712200" y="739775"/>
            <a:ext cx="2825750" cy="2119630"/>
          </a:xfrm>
          <a:prstGeom prst="rect">
            <a:avLst/>
          </a:prstGeom>
        </p:spPr>
      </p:pic>
      <p:pic>
        <p:nvPicPr>
          <p:cNvPr id="9" name="图片 8" descr="5"/>
          <p:cNvPicPr>
            <a:picLocks noChangeAspect="1"/>
          </p:cNvPicPr>
          <p:nvPr/>
        </p:nvPicPr>
        <p:blipFill>
          <a:blip r:embed="rId3"/>
          <a:stretch>
            <a:fillRect/>
          </a:stretch>
        </p:blipFill>
        <p:spPr>
          <a:xfrm>
            <a:off x="8712200" y="3465195"/>
            <a:ext cx="2914650" cy="2186305"/>
          </a:xfrm>
          <a:prstGeom prst="rect">
            <a:avLst/>
          </a:prstGeom>
        </p:spPr>
      </p:pic>
      <p:sp>
        <p:nvSpPr>
          <p:cNvPr id="2" name="文本框 1"/>
          <p:cNvSpPr txBox="1"/>
          <p:nvPr/>
        </p:nvSpPr>
        <p:spPr>
          <a:xfrm>
            <a:off x="9953625" y="2946400"/>
            <a:ext cx="490855" cy="306705"/>
          </a:xfrm>
          <a:prstGeom prst="rect">
            <a:avLst/>
          </a:prstGeom>
          <a:noFill/>
        </p:spPr>
        <p:txBody>
          <a:bodyPr wrap="none" rtlCol="0">
            <a:spAutoFit/>
          </a:bodyPr>
          <a:p>
            <a:r>
              <a:rPr lang="zh-CN" altLang="en-US" sz="1400">
                <a:latin typeface="苹方-简" panose="020B0400000000000000" charset="-122"/>
                <a:ea typeface="苹方-简" panose="020B0400000000000000" charset="-122"/>
              </a:rPr>
              <a:t>图 </a:t>
            </a:r>
            <a:r>
              <a:rPr lang="en-US" altLang="zh-CN" sz="1400">
                <a:latin typeface="苹方-简" panose="020B0400000000000000" charset="-122"/>
                <a:ea typeface="苹方-简" panose="020B0400000000000000" charset="-122"/>
              </a:rPr>
              <a:t>1</a:t>
            </a:r>
            <a:endParaRPr lang="en-US" altLang="zh-CN" sz="1400">
              <a:latin typeface="苹方-简" panose="020B0400000000000000" charset="-122"/>
              <a:ea typeface="苹方-简" panose="020B0400000000000000" charset="-122"/>
            </a:endParaRPr>
          </a:p>
        </p:txBody>
      </p:sp>
      <p:sp>
        <p:nvSpPr>
          <p:cNvPr id="3" name="文本框 2"/>
          <p:cNvSpPr txBox="1"/>
          <p:nvPr/>
        </p:nvSpPr>
        <p:spPr>
          <a:xfrm>
            <a:off x="9953625" y="5765800"/>
            <a:ext cx="526415" cy="306705"/>
          </a:xfrm>
          <a:prstGeom prst="rect">
            <a:avLst/>
          </a:prstGeom>
          <a:noFill/>
        </p:spPr>
        <p:txBody>
          <a:bodyPr wrap="none" rtlCol="0">
            <a:spAutoFit/>
          </a:bodyPr>
          <a:p>
            <a:r>
              <a:rPr lang="zh-CN" altLang="en-US" sz="1400">
                <a:latin typeface="苹方-简" panose="020B0400000000000000" charset="-122"/>
                <a:ea typeface="苹方-简" panose="020B0400000000000000" charset="-122"/>
              </a:rPr>
              <a:t>图 </a:t>
            </a:r>
            <a:r>
              <a:rPr lang="en-US" altLang="zh-CN" sz="1400">
                <a:latin typeface="苹方-简" panose="020B0400000000000000" charset="-122"/>
                <a:ea typeface="苹方-简" panose="020B0400000000000000" charset="-122"/>
              </a:rPr>
              <a:t>2</a:t>
            </a:r>
            <a:endParaRPr lang="en-US" altLang="zh-CN" sz="1400">
              <a:latin typeface="苹方-简" panose="020B0400000000000000" charset="-122"/>
              <a:ea typeface="苹方-简" panose="020B04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599565"/>
          </a:xfrm>
          <a:prstGeom prst="rect">
            <a:avLst/>
          </a:prstGeom>
        </p:spPr>
        <p:txBody>
          <a:bodyPr wrap="square">
            <a:spAutoFit/>
          </a:bodyPr>
          <a:lstStyle/>
          <a:p>
            <a:r>
              <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相似</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性</a:t>
            </a:r>
            <a:r>
              <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度量</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2155" y="1285875"/>
            <a:ext cx="10061575" cy="4092575"/>
          </a:xfrm>
          <a:prstGeom prst="rect">
            <a:avLst/>
          </a:prstGeom>
          <a:ln w="12700">
            <a:miter lim="400000"/>
          </a:ln>
        </p:spPr>
        <p:txBody>
          <a:bodyPr wrap="square" lIns="60958" rIns="60958" anchor="t">
            <a:spAutoFit/>
          </a:bodyPr>
          <a:lstStyle/>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相似性度量(Similarity Measurement)，通常采用的方法就是计算样本间的“距离”(Distance)或者相似度</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常见计算方法</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sym typeface="冬青黑体简体中文 W3"/>
              </a:rPr>
              <a:t>汉明距离</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欧氏距离</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标准化欧氏距离</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夹角余弦</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曼哈顿距离</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切比雪夫距离</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599565"/>
          </a:xfrm>
          <a:prstGeom prst="rect">
            <a:avLst/>
          </a:prstGeom>
        </p:spPr>
        <p:txBody>
          <a:bodyPr wrap="square">
            <a:spAutoFit/>
          </a:bodyPr>
          <a:lstStyle/>
          <a:p>
            <a:r>
              <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相似</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性</a:t>
            </a:r>
            <a:r>
              <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度量</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2155" y="1315720"/>
            <a:ext cx="10142220" cy="1568450"/>
          </a:xfrm>
          <a:prstGeom prst="rect">
            <a:avLst/>
          </a:prstGeom>
          <a:ln w="12700">
            <a:miter lim="400000"/>
          </a:ln>
        </p:spPr>
        <p:txBody>
          <a:bodyPr wrap="square" lIns="60958" rIns="60958" anchor="t">
            <a:spAutoFit/>
          </a:bodyPr>
          <a:lstStyle/>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6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汉明距离(Hamming Distance)</a:t>
            </a:r>
            <a:endParaRPr lang="zh-CN" altLang="en-US" sz="16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在信息论中，两个等长字符串之间的Hamming distance是两个字符串对应位置的不同字符的个数</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两个字符串，汉明距越小越相似</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4" name="图片 3"/>
          <p:cNvPicPr>
            <a:picLocks noChangeAspect="1"/>
          </p:cNvPicPr>
          <p:nvPr/>
        </p:nvPicPr>
        <p:blipFill>
          <a:blip r:embed="rId2"/>
          <a:stretch>
            <a:fillRect/>
          </a:stretch>
        </p:blipFill>
        <p:spPr>
          <a:xfrm>
            <a:off x="5358130" y="2786380"/>
            <a:ext cx="4413885" cy="3603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599565"/>
          </a:xfrm>
          <a:prstGeom prst="rect">
            <a:avLst/>
          </a:prstGeom>
        </p:spPr>
        <p:txBody>
          <a:bodyPr wrap="square">
            <a:spAutoFit/>
          </a:bodyPr>
          <a:lstStyle/>
          <a:p>
            <a:r>
              <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相似</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性</a:t>
            </a:r>
            <a:r>
              <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度量</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2155" y="1315720"/>
            <a:ext cx="10142220" cy="2861310"/>
          </a:xfrm>
          <a:prstGeom prst="rect">
            <a:avLst/>
          </a:prstGeom>
          <a:ln w="12700">
            <a:miter lim="400000"/>
          </a:ln>
        </p:spPr>
        <p:txBody>
          <a:bodyPr wrap="square" lIns="60958" rIns="60958" anchor="t">
            <a:spAutoFit/>
          </a:bodyPr>
          <a:lstStyle/>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6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欧氏距离(Euclidean Distance)</a:t>
            </a:r>
            <a:endParaRPr lang="zh-CN" altLang="en-US" sz="16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欧氏距离（也称欧几里得度量）指在m维空间中两个点之间的真实距离，或者向量的自然长度（即该点到原点的距离）</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欧氏距离越小，两个向量相似度越大</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sym typeface="冬青黑体简体中文 W3"/>
              </a:rPr>
              <a:t>欧氏距离</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需要保证各维度指标在相同的刻度级别, 否则需要对数据进行标准化</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endParaRPr lang="zh-CN" altLang="en-US" sz="16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6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计算公式</a:t>
            </a:r>
            <a:endParaRPr lang="zh-CN" altLang="en-US" sz="16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2" name="图片 1"/>
          <p:cNvPicPr>
            <a:picLocks noChangeAspect="1"/>
          </p:cNvPicPr>
          <p:nvPr/>
        </p:nvPicPr>
        <p:blipFill>
          <a:blip r:embed="rId2"/>
          <a:stretch>
            <a:fillRect/>
          </a:stretch>
        </p:blipFill>
        <p:spPr>
          <a:xfrm>
            <a:off x="6728460" y="3221355"/>
            <a:ext cx="3943985" cy="3147695"/>
          </a:xfrm>
          <a:prstGeom prst="rect">
            <a:avLst/>
          </a:prstGeom>
        </p:spPr>
      </p:pic>
      <p:pic>
        <p:nvPicPr>
          <p:cNvPr id="3" name="图片 2"/>
          <p:cNvPicPr>
            <a:picLocks noChangeAspect="1"/>
          </p:cNvPicPr>
          <p:nvPr/>
        </p:nvPicPr>
        <p:blipFill>
          <a:blip r:embed="rId3"/>
          <a:stretch>
            <a:fillRect/>
          </a:stretch>
        </p:blipFill>
        <p:spPr>
          <a:xfrm>
            <a:off x="807085" y="4258945"/>
            <a:ext cx="3416300" cy="863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599565"/>
          </a:xfrm>
          <a:prstGeom prst="rect">
            <a:avLst/>
          </a:prstGeom>
        </p:spPr>
        <p:txBody>
          <a:bodyPr wrap="square">
            <a:spAutoFit/>
          </a:bodyPr>
          <a:lstStyle/>
          <a:p>
            <a:r>
              <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相似</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性</a:t>
            </a:r>
            <a:r>
              <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度量</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2155" y="1315720"/>
            <a:ext cx="10142220" cy="1876425"/>
          </a:xfrm>
          <a:prstGeom prst="rect">
            <a:avLst/>
          </a:prstGeom>
          <a:ln w="12700">
            <a:miter lim="400000"/>
          </a:ln>
        </p:spPr>
        <p:txBody>
          <a:bodyPr wrap="square" lIns="60958" rIns="60958" anchor="t">
            <a:spAutoFit/>
          </a:bodyPr>
          <a:lstStyle/>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6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余弦相似度(Cosine Similarity)</a:t>
            </a:r>
            <a:endParaRPr lang="zh-CN" altLang="en-US" sz="16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余弦相似度，又称为余弦相似性，是通过计算两个向量的夹角余弦值来评估他们的相似度</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角度越小越相似</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4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具体应用：数学之美 系列 12 - 余弦定理和新闻的分类</a:t>
            </a:r>
            <a:endParaRPr lang="zh-CN" altLang="en-US" sz="1400" b="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4" name="图片 3"/>
          <p:cNvPicPr>
            <a:picLocks noChangeAspect="1"/>
          </p:cNvPicPr>
          <p:nvPr/>
        </p:nvPicPr>
        <p:blipFill>
          <a:blip r:embed="rId2"/>
          <a:stretch>
            <a:fillRect/>
          </a:stretch>
        </p:blipFill>
        <p:spPr>
          <a:xfrm>
            <a:off x="6483985" y="2399030"/>
            <a:ext cx="4138295" cy="2914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191" y="548735"/>
            <a:ext cx="5916930" cy="1676400"/>
          </a:xfrm>
          <a:prstGeom prst="rect">
            <a:avLst/>
          </a:prstGeom>
        </p:spPr>
        <p:txBody>
          <a:bodyPr wrap="square">
            <a:spAutoFit/>
          </a:bodyPr>
          <a:lstStyle/>
          <a:p>
            <a:r>
              <a:rPr lang="zh-CN" altLang="en-US" sz="4000" dirty="0">
                <a:latin typeface="PingFang SC Medium" panose="020B0400000000000000" pitchFamily="34" charset="-122"/>
                <a:ea typeface="PingFang SC Medium" panose="020B0400000000000000" pitchFamily="34" charset="-122"/>
              </a:rPr>
              <a:t>目录</a:t>
            </a:r>
            <a:endParaRPr lang="en-US" altLang="zh-CN" sz="4000" dirty="0">
              <a:latin typeface="PingFang SC Medium" panose="020B0400000000000000" pitchFamily="34" charset="-122"/>
              <a:ea typeface="PingFang SC Medium" panose="020B0400000000000000" pitchFamily="34" charset="-122"/>
            </a:endParaRPr>
          </a:p>
          <a:p>
            <a:pPr>
              <a:spcBef>
                <a:spcPts val="600"/>
              </a:spcBef>
            </a:pP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1045" y="1228725"/>
            <a:ext cx="8785860" cy="4399915"/>
          </a:xfrm>
          <a:prstGeom prst="rect">
            <a:avLst/>
          </a:prstGeom>
          <a:ln w="12700">
            <a:miter lim="400000"/>
          </a:ln>
        </p:spPr>
        <p:txBody>
          <a:bodyPr wrap="square" lIns="60958" rIns="60958" anchor="t">
            <a:spAutoFit/>
          </a:bodyPr>
          <a:lstStyle/>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什么是图像搜索</a:t>
            </a:r>
            <a:endPar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图像数学表示</a:t>
            </a:r>
            <a:endPar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图像特征</a:t>
            </a:r>
            <a:r>
              <a:rPr lang="zh-CN"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提取</a:t>
            </a:r>
            <a:endPar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相似</a:t>
            </a:r>
            <a:r>
              <a:rPr lang="zh-CN"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性</a:t>
            </a:r>
            <a:r>
              <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度量</a:t>
            </a:r>
            <a:endPar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向量检索</a:t>
            </a:r>
            <a:endPar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工程实践</a:t>
            </a: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总结和问答</a:t>
            </a: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59956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向量检索</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2155" y="1315720"/>
            <a:ext cx="10142220" cy="2061210"/>
          </a:xfrm>
          <a:prstGeom prst="rect">
            <a:avLst/>
          </a:prstGeom>
          <a:ln w="12700">
            <a:miter lim="400000"/>
          </a:ln>
        </p:spPr>
        <p:txBody>
          <a:bodyPr wrap="square" lIns="60958" rIns="60958" anchor="t">
            <a:spAutoFit/>
          </a:bodyPr>
          <a:lstStyle/>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假设已有</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N</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张图片特征向量，如何在</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N</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张图片中查找与目标图最相似的图片？</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根据相似度度量方法，分别目标图片与其他图片特征向量欧式距离，返回距离最小的即最相似</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向量检索两个基本参数</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一个是n，意思是拿n条目标向量去数据库中做检索。另一个是k，意思是查找离目标向量最近的前k个向量，我们一般称为top-k</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59956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向量检索</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2155" y="1315720"/>
            <a:ext cx="10142220" cy="3169285"/>
          </a:xfrm>
          <a:prstGeom prst="rect">
            <a:avLst/>
          </a:prstGeom>
          <a:ln w="12700">
            <a:miter lim="400000"/>
          </a:ln>
        </p:spPr>
        <p:txBody>
          <a:bodyPr wrap="square" lIns="60958" rIns="60958" anchor="t">
            <a:spAutoFit/>
          </a:bodyPr>
          <a:lstStyle/>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sz="2000" dirty="0">
                <a:solidFill>
                  <a:schemeClr val="tx1">
                    <a:lumMod val="65000"/>
                    <a:lumOff val="35000"/>
                  </a:schemeClr>
                </a:solidFill>
                <a:latin typeface="苹方-简" panose="020B0400000000000000" charset="-122"/>
                <a:ea typeface="苹方-简" panose="020B0400000000000000" charset="-122"/>
                <a:sym typeface="冬青黑体简体中文 W3"/>
              </a:rPr>
              <a:t>向量检索方法 </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存在最近邻检索 </a:t>
            </a: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t>
            </a: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Nearest Neighbor Search，NN</a:t>
            </a: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 </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精度高</a:t>
            </a:r>
            <a:r>
              <a:rPr lang="en-US" alt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查找速度慢</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近似最近邻检索 </a:t>
            </a: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t>
            </a: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Approximate Nearest Neighbor Search， ANN</a:t>
            </a: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 </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以精度换时延</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空间切分 </a:t>
            </a:r>
            <a:r>
              <a:rPr lang="en-US" alt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向量聚簇 </a:t>
            </a:r>
            <a:r>
              <a:rPr lang="en-US" sz="1400" dirty="0">
                <a:solidFill>
                  <a:schemeClr val="tx1">
                    <a:lumMod val="65000"/>
                    <a:lumOff val="35000"/>
                  </a:schemeClr>
                </a:solidFill>
                <a:latin typeface="苹方-简" panose="020B0400000000000000" charset="-122"/>
                <a:ea typeface="苹方-简" panose="020B0400000000000000" charset="-122"/>
                <a:sym typeface="冬青黑体简体中文 W3"/>
              </a:rPr>
              <a:t>KD</a:t>
            </a:r>
            <a:r>
              <a:rPr lang="zh-CN" altLang="en-US" sz="1400" dirty="0">
                <a:solidFill>
                  <a:schemeClr val="tx1">
                    <a:lumMod val="65000"/>
                    <a:lumOff val="35000"/>
                  </a:schemeClr>
                </a:solidFill>
                <a:latin typeface="苹方-简" panose="020B0400000000000000" charset="-122"/>
                <a:ea typeface="苹方-简" panose="020B0400000000000000" charset="-122"/>
                <a:sym typeface="冬青黑体简体中文 W3"/>
              </a:rPr>
              <a:t>树 </a:t>
            </a:r>
            <a:r>
              <a:rPr lang="en-US" altLang="zh-CN" sz="1400" dirty="0">
                <a:solidFill>
                  <a:schemeClr val="tx1">
                    <a:lumMod val="65000"/>
                    <a:lumOff val="35000"/>
                  </a:schemeClr>
                </a:solidFill>
                <a:latin typeface="苹方-简" panose="020B0400000000000000" charset="-122"/>
                <a:ea typeface="苹方-简" panose="020B0400000000000000" charset="-122"/>
                <a:sym typeface="冬青黑体简体中文 W3"/>
              </a:rPr>
              <a:t>LSH, 高维</a:t>
            </a:r>
            <a:r>
              <a:rPr lang="zh-CN" altLang="en-US" sz="1400" dirty="0">
                <a:solidFill>
                  <a:schemeClr val="tx1">
                    <a:lumMod val="65000"/>
                    <a:lumOff val="35000"/>
                  </a:schemeClr>
                </a:solidFill>
                <a:latin typeface="苹方-简" panose="020B0400000000000000" charset="-122"/>
                <a:ea typeface="苹方-简" panose="020B0400000000000000" charset="-122"/>
                <a:sym typeface="冬青黑体简体中文 W3"/>
              </a:rPr>
              <a:t>向量检索效率低</a:t>
            </a:r>
            <a:endParaRPr lang="en-US" altLang="zh-CN" sz="1400" dirty="0">
              <a:solidFill>
                <a:schemeClr val="tx1">
                  <a:lumMod val="65000"/>
                  <a:lumOff val="35000"/>
                </a:schemeClr>
              </a:solidFill>
              <a:latin typeface="苹方-简" panose="020B0400000000000000" charset="-122"/>
              <a:ea typeface="苹方-简" panose="020B0400000000000000" charset="-122"/>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近邻图 (Proximity Graph)  </a:t>
            </a: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HNSW NSG  </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亿级向量毫秒级查询</a:t>
            </a:r>
            <a:endParaRPr 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742950" lvl="1"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endPar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742950" lvl="1"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endPar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3" name="图片 2"/>
          <p:cNvPicPr>
            <a:picLocks noChangeAspect="1"/>
          </p:cNvPicPr>
          <p:nvPr/>
        </p:nvPicPr>
        <p:blipFill>
          <a:blip r:embed="rId2"/>
          <a:stretch>
            <a:fillRect/>
          </a:stretch>
        </p:blipFill>
        <p:spPr>
          <a:xfrm>
            <a:off x="8547735" y="3110230"/>
            <a:ext cx="2969895" cy="3162935"/>
          </a:xfrm>
          <a:prstGeom prst="rect">
            <a:avLst/>
          </a:prstGeom>
        </p:spPr>
      </p:pic>
      <p:pic>
        <p:nvPicPr>
          <p:cNvPr id="4" name="图片 3"/>
          <p:cNvPicPr>
            <a:picLocks noChangeAspect="1"/>
          </p:cNvPicPr>
          <p:nvPr/>
        </p:nvPicPr>
        <p:blipFill>
          <a:blip r:embed="rId3"/>
          <a:stretch>
            <a:fillRect/>
          </a:stretch>
        </p:blipFill>
        <p:spPr>
          <a:xfrm>
            <a:off x="8345170" y="807720"/>
            <a:ext cx="3087370" cy="19710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59956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向量检索</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2155" y="1315720"/>
            <a:ext cx="10142220" cy="2430145"/>
          </a:xfrm>
          <a:prstGeom prst="rect">
            <a:avLst/>
          </a:prstGeom>
          <a:ln w="12700">
            <a:miter lim="400000"/>
          </a:ln>
        </p:spPr>
        <p:txBody>
          <a:bodyPr wrap="square" lIns="60958" rIns="60958" anchor="t">
            <a:spAutoFit/>
          </a:bodyPr>
          <a:lstStyle/>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向量检索库</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lvl="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400" dirty="0">
                <a:solidFill>
                  <a:schemeClr val="tx1">
                    <a:lumMod val="65000"/>
                    <a:lumOff val="35000"/>
                  </a:schemeClr>
                </a:solidFill>
                <a:latin typeface="苹方-简" panose="020B0400000000000000" charset="-122"/>
                <a:ea typeface="苹方-简" panose="020B0400000000000000" charset="-122"/>
                <a:sym typeface="冬青黑体简体中文 W3"/>
              </a:rPr>
              <a:t>Fasis - Facebook开源的一个高性能的高维向量相似度检索和聚类库, C++</a:t>
            </a:r>
            <a:r>
              <a:rPr lang="zh-CN" altLang="en-US" sz="1400" dirty="0">
                <a:solidFill>
                  <a:schemeClr val="tx1">
                    <a:lumMod val="65000"/>
                    <a:lumOff val="35000"/>
                  </a:schemeClr>
                </a:solidFill>
                <a:latin typeface="苹方-简" panose="020B0400000000000000" charset="-122"/>
                <a:ea typeface="苹方-简" panose="020B0400000000000000" charset="-122"/>
                <a:sym typeface="冬青黑体简体中文 W3"/>
              </a:rPr>
              <a:t>编写</a:t>
            </a:r>
            <a:endParaRPr lang="en-US" altLang="zh-CN" sz="1400" dirty="0">
              <a:solidFill>
                <a:schemeClr val="tx1">
                  <a:lumMod val="65000"/>
                  <a:lumOff val="35000"/>
                </a:schemeClr>
              </a:solidFill>
              <a:latin typeface="苹方-简" panose="020B0400000000000000" charset="-122"/>
              <a:ea typeface="苹方-简" panose="020B0400000000000000" charset="-122"/>
              <a:sym typeface="冬青黑体简体中文 W3"/>
            </a:endParaRPr>
          </a:p>
          <a:p>
            <a:pPr marL="285750" lvl="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400" b="1" i="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Milvus</a:t>
            </a:r>
            <a:r>
              <a:rPr lang="en-US" alt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 集成了 Faiss、NMSLIB、Annoy 等广泛应用的向量索引库，</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上手简单。号称十亿高维向量秒级查询</a:t>
            </a:r>
            <a:endParaRPr lang="en-US" alt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lvl="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PostgreSQL + cube/imgsmlr</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插件 </a:t>
            </a:r>
            <a:endParaRPr lang="en-US" alt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lvl="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ElasticSearch + </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插件</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2" name="图片 1"/>
          <p:cNvPicPr>
            <a:picLocks noChangeAspect="1"/>
          </p:cNvPicPr>
          <p:nvPr/>
        </p:nvPicPr>
        <p:blipFill>
          <a:blip r:embed="rId2"/>
          <a:stretch>
            <a:fillRect/>
          </a:stretch>
        </p:blipFill>
        <p:spPr>
          <a:xfrm>
            <a:off x="845820" y="3624580"/>
            <a:ext cx="7338695" cy="2949575"/>
          </a:xfrm>
          <a:prstGeom prst="rect">
            <a:avLst/>
          </a:prstGeom>
        </p:spPr>
      </p:pic>
      <p:pic>
        <p:nvPicPr>
          <p:cNvPr id="3" name="图片 2"/>
          <p:cNvPicPr>
            <a:picLocks noChangeAspect="1"/>
          </p:cNvPicPr>
          <p:nvPr/>
        </p:nvPicPr>
        <p:blipFill>
          <a:blip r:embed="rId3"/>
          <a:stretch>
            <a:fillRect/>
          </a:stretch>
        </p:blipFill>
        <p:spPr>
          <a:xfrm>
            <a:off x="8257540" y="3664585"/>
            <a:ext cx="3748405" cy="26314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06095"/>
            <a:ext cx="9304020" cy="159956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工程实践 </a:t>
            </a:r>
            <a:r>
              <a:rPr lang="en-US" alt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en-US" altLang="zh-CN" sz="4000" dirty="0">
                <a:solidFill>
                  <a:schemeClr val="tx1">
                    <a:lumMod val="65000"/>
                    <a:lumOff val="35000"/>
                  </a:schemeClr>
                </a:solidFill>
                <a:latin typeface="苹方-简" panose="020B0400000000000000" charset="-122"/>
                <a:ea typeface="苹方-简" panose="020B0400000000000000" charset="-122"/>
                <a:sym typeface="冬青黑体简体中文 W3"/>
              </a:rPr>
              <a:t>PG</a:t>
            </a:r>
            <a:r>
              <a:rPr lang="zh-CN" altLang="en-US" sz="4000" dirty="0">
                <a:solidFill>
                  <a:schemeClr val="tx1">
                    <a:lumMod val="65000"/>
                    <a:lumOff val="35000"/>
                  </a:schemeClr>
                </a:solidFill>
                <a:latin typeface="苹方-简" panose="020B0400000000000000" charset="-122"/>
                <a:ea typeface="苹方-简" panose="020B0400000000000000" charset="-122"/>
                <a:sym typeface="冬青黑体简体中文 W3"/>
              </a:rPr>
              <a:t>在图像搜索中的应用</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2155" y="1315720"/>
            <a:ext cx="10142220" cy="5139055"/>
          </a:xfrm>
          <a:prstGeom prst="rect">
            <a:avLst/>
          </a:prstGeom>
          <a:ln w="12700">
            <a:miter lim="400000"/>
          </a:ln>
        </p:spPr>
        <p:txBody>
          <a:bodyPr wrap="square" lIns="60958" rIns="60958" anchor="t">
            <a:spAutoFit/>
          </a:bodyPr>
          <a:lstStyle/>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背景</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2020年6月，内控部门发现有BD使用其他商户真实性审核资料图片进行大量虚假开户</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为了防止此类事件再次发生，需要自动识别商户入网上传图片与存量图片是否相似</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方案选型</a:t>
            </a: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感知哈希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两张图片内容有一定差异时识别效果差 </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小波变换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识别效果可接受</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最终方案 PostgreS</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QL </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imgsmlr插件 +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Haar</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小波变换提取特征值</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迭代方案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CNN + Milvus</a:t>
            </a: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06095"/>
            <a:ext cx="9336405" cy="70675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工程实践 </a:t>
            </a:r>
            <a:r>
              <a:rPr lang="en-US" alt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en-US" altLang="zh-CN" sz="4000" dirty="0">
                <a:solidFill>
                  <a:schemeClr val="tx1">
                    <a:lumMod val="65000"/>
                    <a:lumOff val="35000"/>
                  </a:schemeClr>
                </a:solidFill>
                <a:latin typeface="苹方-简" panose="020B0400000000000000" charset="-122"/>
                <a:ea typeface="苹方-简" panose="020B0400000000000000" charset="-122"/>
                <a:sym typeface="冬青黑体简体中文 W3"/>
              </a:rPr>
              <a:t>PG</a:t>
            </a:r>
            <a:r>
              <a:rPr lang="zh-CN" altLang="en-US" sz="4000" dirty="0">
                <a:solidFill>
                  <a:schemeClr val="tx1">
                    <a:lumMod val="65000"/>
                    <a:lumOff val="35000"/>
                  </a:schemeClr>
                </a:solidFill>
                <a:latin typeface="苹方-简" panose="020B0400000000000000" charset="-122"/>
                <a:ea typeface="苹方-简" panose="020B0400000000000000" charset="-122"/>
                <a:sym typeface="冬青黑体简体中文 W3"/>
              </a:rPr>
              <a:t>在图像搜索中的应用</a:t>
            </a:r>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813435" y="941705"/>
            <a:ext cx="9180195" cy="5262245"/>
          </a:xfrm>
          <a:prstGeom prst="rect">
            <a:avLst/>
          </a:prstGeom>
          <a:ln w="12700">
            <a:miter lim="400000"/>
          </a:ln>
        </p:spPr>
        <p:txBody>
          <a:bodyPr wrap="square" lIns="60958" rIns="60958" anchor="t">
            <a:spAutoFit/>
          </a:bodyPr>
          <a:lstStyle/>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Haar</a:t>
            </a:r>
            <a:r>
              <a:rPr 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小波变换提取特征值</a:t>
            </a:r>
            <a:endPar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171450" indent="-1714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200" dirty="0">
                <a:solidFill>
                  <a:schemeClr val="tx1">
                    <a:lumMod val="65000"/>
                    <a:lumOff val="35000"/>
                  </a:schemeClr>
                </a:solidFill>
                <a:latin typeface="苹方-简" panose="020B0400000000000000" charset="-122"/>
                <a:ea typeface="苹方-简" panose="020B0400000000000000" charset="-122"/>
                <a:sym typeface="冬青黑体简体中文 W3"/>
              </a:rPr>
              <a:t>imgsmlr</a:t>
            </a:r>
            <a:r>
              <a:rPr lang="zh-CN" altLang="en-US" sz="1200" dirty="0">
                <a:solidFill>
                  <a:schemeClr val="tx1">
                    <a:lumMod val="65000"/>
                    <a:lumOff val="35000"/>
                  </a:schemeClr>
                </a:solidFill>
                <a:latin typeface="苹方-简" panose="020B0400000000000000" charset="-122"/>
                <a:ea typeface="苹方-简" panose="020B0400000000000000" charset="-122"/>
                <a:sym typeface="冬青黑体简体中文 W3"/>
              </a:rPr>
              <a:t>插件地址 https://github.com/postgrespro/imgsmlr</a:t>
            </a:r>
            <a:endParaRPr 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171450" indent="-1714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I</a:t>
            </a:r>
            <a:r>
              <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mgSmlr – is a PostgreSQL extension which implements similar images searching functionality.</a:t>
            </a:r>
            <a:endPar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171450" indent="-1714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ImgSmlr method is based on </a:t>
            </a:r>
            <a:r>
              <a:rPr sz="1200" b="1" i="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Haar wavelet transform</a:t>
            </a:r>
            <a:r>
              <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The goal of ImgSmlr is not to provide most advanced state of art similar images searching methods. ImgSmlr was written as sample extension which illustrate how PostgreSQL extendability could cover such untypical tasks for RDBMS as similar images search.</a:t>
            </a:r>
            <a:endParaRPr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计算步骤</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Decompress image.</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Make image black&amp;white.</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Resize image to 64x64 pixels.</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Apply Haar wavelet transform to the image.</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Pattern converted into signature </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S</a:t>
            </a: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huffle </a:t>
            </a:r>
            <a:r>
              <a:rPr lang="zh-CN" altLang="en-US" sz="1200" dirty="0">
                <a:solidFill>
                  <a:schemeClr val="tx1">
                    <a:lumMod val="65000"/>
                    <a:lumOff val="35000"/>
                  </a:schemeClr>
                </a:solidFill>
                <a:latin typeface="苹方-简" panose="020B0400000000000000" charset="-122"/>
                <a:ea typeface="苹方-简" panose="020B0400000000000000" charset="-122"/>
                <a:sym typeface="冬青黑体简体中文 W3"/>
              </a:rPr>
              <a:t>signature </a:t>
            </a:r>
            <a:r>
              <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for less sensitivity to image shift.</a:t>
            </a:r>
            <a:endParaRPr lang="zh-CN" altLang="en-US" sz="12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06095"/>
            <a:ext cx="9304020" cy="159956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工程实践 </a:t>
            </a:r>
            <a:r>
              <a:rPr lang="en-US" alt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en-US" altLang="zh-CN" sz="4000" dirty="0">
                <a:solidFill>
                  <a:schemeClr val="tx1">
                    <a:lumMod val="65000"/>
                    <a:lumOff val="35000"/>
                  </a:schemeClr>
                </a:solidFill>
                <a:latin typeface="苹方-简" panose="020B0400000000000000" charset="-122"/>
                <a:ea typeface="苹方-简" panose="020B0400000000000000" charset="-122"/>
                <a:sym typeface="冬青黑体简体中文 W3"/>
              </a:rPr>
              <a:t>PG</a:t>
            </a:r>
            <a:r>
              <a:rPr lang="zh-CN" altLang="en-US" sz="4000" dirty="0">
                <a:solidFill>
                  <a:schemeClr val="tx1">
                    <a:lumMod val="65000"/>
                    <a:lumOff val="35000"/>
                  </a:schemeClr>
                </a:solidFill>
                <a:latin typeface="苹方-简" panose="020B0400000000000000" charset="-122"/>
                <a:ea typeface="苹方-简" panose="020B0400000000000000" charset="-122"/>
                <a:sym typeface="冬青黑体简体中文 W3"/>
              </a:rPr>
              <a:t>在图像搜索中的应用</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657225" y="1315720"/>
            <a:ext cx="10487025" cy="6247130"/>
          </a:xfrm>
          <a:prstGeom prst="rect">
            <a:avLst/>
          </a:prstGeom>
          <a:ln w="12700">
            <a:miter lim="400000"/>
          </a:ln>
        </p:spPr>
        <p:txBody>
          <a:bodyPr wrap="square" lIns="60958" rIns="60958" anchor="t">
            <a:spAutoFit/>
          </a:bodyPr>
          <a:lstStyle/>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PG + imgsmlr</a:t>
            </a:r>
            <a:r>
              <a:rPr lang="zh-CN" altLang="en-US"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插件图像搜索</a:t>
            </a:r>
            <a:r>
              <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demo</a:t>
            </a: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800100" lvl="1"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插件编译和安装</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800100" lvl="1"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sym typeface="冬青黑体简体中文 W3"/>
              </a:rPr>
              <a:t>创建 </a:t>
            </a:r>
            <a:r>
              <a:rPr lang="en-US" altLang="zh-CN" sz="1600" dirty="0">
                <a:solidFill>
                  <a:schemeClr val="tx1">
                    <a:lumMod val="65000"/>
                    <a:lumOff val="35000"/>
                  </a:schemeClr>
                </a:solidFill>
                <a:latin typeface="苹方-简" panose="020B0400000000000000" charset="-122"/>
                <a:ea typeface="苹方-简" panose="020B0400000000000000" charset="-122"/>
                <a:sym typeface="冬青黑体简体中文 W3"/>
              </a:rPr>
              <a:t>imgsmlr_demo</a:t>
            </a:r>
            <a:r>
              <a:rPr lang="zh-CN" altLang="en-US" sz="1600" dirty="0">
                <a:solidFill>
                  <a:schemeClr val="tx1">
                    <a:lumMod val="65000"/>
                    <a:lumOff val="35000"/>
                  </a:schemeClr>
                </a:solidFill>
                <a:latin typeface="苹方-简" panose="020B0400000000000000" charset="-122"/>
                <a:ea typeface="苹方-简" panose="020B0400000000000000" charset="-122"/>
                <a:sym typeface="冬青黑体简体中文 W3"/>
              </a:rPr>
              <a:t>库</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800100" lvl="1"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创建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imgsmlr</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扩展</a:t>
            </a:r>
            <a:endPar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800100" lvl="1"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创建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image</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表</a:t>
            </a:r>
            <a:endPar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800100" lvl="1"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创建特征值</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pat</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表</a:t>
            </a:r>
            <a:endPar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800100" lvl="1"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查询相似图</a:t>
            </a: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en-US" altLang="zh-CN"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06095"/>
            <a:ext cx="9304020" cy="159956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工程实践 </a:t>
            </a:r>
            <a:r>
              <a:rPr lang="en-US" alt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en-US" altLang="zh-CN" sz="4000" dirty="0">
                <a:solidFill>
                  <a:schemeClr val="tx1">
                    <a:lumMod val="65000"/>
                    <a:lumOff val="35000"/>
                  </a:schemeClr>
                </a:solidFill>
                <a:latin typeface="苹方-简" panose="020B0400000000000000" charset="-122"/>
                <a:ea typeface="苹方-简" panose="020B0400000000000000" charset="-122"/>
                <a:sym typeface="冬青黑体简体中文 W3"/>
              </a:rPr>
              <a:t>PG</a:t>
            </a:r>
            <a:r>
              <a:rPr lang="zh-CN" altLang="en-US" sz="4000" dirty="0">
                <a:solidFill>
                  <a:schemeClr val="tx1">
                    <a:lumMod val="65000"/>
                    <a:lumOff val="35000"/>
                  </a:schemeClr>
                </a:solidFill>
                <a:latin typeface="苹方-简" panose="020B0400000000000000" charset="-122"/>
                <a:ea typeface="苹方-简" panose="020B0400000000000000" charset="-122"/>
                <a:sym typeface="冬青黑体简体中文 W3"/>
              </a:rPr>
              <a:t>在图像搜索中的应用</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2950" y="1187450"/>
            <a:ext cx="10142220" cy="2799715"/>
          </a:xfrm>
          <a:prstGeom prst="rect">
            <a:avLst/>
          </a:prstGeom>
          <a:ln w="12700">
            <a:miter lim="400000"/>
          </a:ln>
        </p:spPr>
        <p:txBody>
          <a:bodyPr wrap="square" lIns="60958" rIns="60958" anchor="t">
            <a:spAutoFit/>
          </a:bodyPr>
          <a:lstStyle/>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优化背景</a:t>
            </a: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pg 9.4版本 – 阿里云pg版本 9.4 支持imgsmlr插件，其他版本不支持 </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阿里云服务器 CPU 4核, 内存 8G, 磁盘 2T SSD</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图像特征值，16维向量, gist索引</a:t>
            </a:r>
            <a:endPar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阿里云pg参数</a:t>
            </a:r>
            <a:r>
              <a:rPr 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未</a:t>
            </a:r>
            <a:r>
              <a:rPr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调整</a:t>
            </a:r>
            <a:r>
              <a:rPr 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，也不能自行调整</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2" name="图片 1"/>
          <p:cNvPicPr>
            <a:picLocks noChangeAspect="1"/>
          </p:cNvPicPr>
          <p:nvPr/>
        </p:nvPicPr>
        <p:blipFill>
          <a:blip r:embed="rId2"/>
          <a:stretch>
            <a:fillRect/>
          </a:stretch>
        </p:blipFill>
        <p:spPr>
          <a:xfrm>
            <a:off x="7716520" y="1481455"/>
            <a:ext cx="3574415" cy="45040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06095"/>
            <a:ext cx="9304020" cy="159956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工程实践 </a:t>
            </a:r>
            <a:r>
              <a:rPr lang="en-US" alt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en-US" altLang="zh-CN" sz="4000" dirty="0">
                <a:solidFill>
                  <a:schemeClr val="tx1">
                    <a:lumMod val="65000"/>
                    <a:lumOff val="35000"/>
                  </a:schemeClr>
                </a:solidFill>
                <a:latin typeface="苹方-简" panose="020B0400000000000000" charset="-122"/>
                <a:ea typeface="苹方-简" panose="020B0400000000000000" charset="-122"/>
                <a:sym typeface="冬青黑体简体中文 W3"/>
              </a:rPr>
              <a:t>PG</a:t>
            </a:r>
            <a:r>
              <a:rPr lang="zh-CN" altLang="en-US" sz="4000" dirty="0">
                <a:solidFill>
                  <a:schemeClr val="tx1">
                    <a:lumMod val="65000"/>
                    <a:lumOff val="35000"/>
                  </a:schemeClr>
                </a:solidFill>
                <a:latin typeface="苹方-简" panose="020B0400000000000000" charset="-122"/>
                <a:ea typeface="苹方-简" panose="020B0400000000000000" charset="-122"/>
                <a:sym typeface="冬青黑体简体中文 W3"/>
              </a:rPr>
              <a:t>在图像搜索中的应用</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97560" y="1180465"/>
            <a:ext cx="10142220" cy="3230245"/>
          </a:xfrm>
          <a:prstGeom prst="rect">
            <a:avLst/>
          </a:prstGeom>
          <a:ln w="12700">
            <a:miter lim="400000"/>
          </a:ln>
        </p:spPr>
        <p:txBody>
          <a:bodyPr wrap="square" lIns="60958" rIns="60958" anchor="t">
            <a:spAutoFit/>
          </a:bodyPr>
          <a:lstStyle/>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优化之道</a:t>
            </a: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源码编译安装</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PG 12.3</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版本</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sym typeface="冬青黑体简体中文 W3"/>
              </a:rPr>
              <a:t>图片特征值建立分区表</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PG dblink</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并行查询</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调整内存参数，数据预热到内存，减小磁盘</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IO</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06095"/>
            <a:ext cx="9304020" cy="159956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工程实践 </a:t>
            </a:r>
            <a:r>
              <a:rPr lang="en-US" alt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en-US" altLang="zh-CN" sz="4000" dirty="0">
                <a:solidFill>
                  <a:schemeClr val="tx1">
                    <a:lumMod val="65000"/>
                    <a:lumOff val="35000"/>
                  </a:schemeClr>
                </a:solidFill>
                <a:latin typeface="苹方-简" panose="020B0400000000000000" charset="-122"/>
                <a:ea typeface="苹方-简" panose="020B0400000000000000" charset="-122"/>
                <a:sym typeface="冬青黑体简体中文 W3"/>
              </a:rPr>
              <a:t>PG</a:t>
            </a:r>
            <a:r>
              <a:rPr lang="zh-CN" altLang="en-US" sz="4000" dirty="0">
                <a:solidFill>
                  <a:schemeClr val="tx1">
                    <a:lumMod val="65000"/>
                    <a:lumOff val="35000"/>
                  </a:schemeClr>
                </a:solidFill>
                <a:latin typeface="苹方-简" panose="020B0400000000000000" charset="-122"/>
                <a:ea typeface="苹方-简" panose="020B0400000000000000" charset="-122"/>
                <a:sym typeface="冬青黑体简体中文 W3"/>
              </a:rPr>
              <a:t>在图像搜索中的应用</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32155" y="1315720"/>
            <a:ext cx="10142220" cy="953135"/>
          </a:xfrm>
          <a:prstGeom prst="rect">
            <a:avLst/>
          </a:prstGeom>
          <a:ln w="12700">
            <a:miter lim="400000"/>
          </a:ln>
        </p:spPr>
        <p:txBody>
          <a:bodyPr wrap="square" lIns="60958" rIns="60958" anchor="t">
            <a:spAutoFit/>
          </a:bodyPr>
          <a:lstStyle/>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3" name="图片 2"/>
          <p:cNvPicPr>
            <a:picLocks noChangeAspect="1"/>
          </p:cNvPicPr>
          <p:nvPr/>
        </p:nvPicPr>
        <p:blipFill>
          <a:blip r:embed="rId2"/>
          <a:stretch>
            <a:fillRect/>
          </a:stretch>
        </p:blipFill>
        <p:spPr>
          <a:xfrm>
            <a:off x="817880" y="1390650"/>
            <a:ext cx="8468360" cy="46024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06095"/>
            <a:ext cx="9304020" cy="159956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工程实践 </a:t>
            </a:r>
            <a:r>
              <a:rPr lang="en-US" alt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en-US" altLang="zh-CN" sz="4000" dirty="0">
                <a:solidFill>
                  <a:schemeClr val="tx1">
                    <a:lumMod val="65000"/>
                    <a:lumOff val="35000"/>
                  </a:schemeClr>
                </a:solidFill>
                <a:latin typeface="苹方-简" panose="020B0400000000000000" charset="-122"/>
                <a:ea typeface="苹方-简" panose="020B0400000000000000" charset="-122"/>
                <a:sym typeface="冬青黑体简体中文 W3"/>
              </a:rPr>
              <a:t>PG</a:t>
            </a:r>
            <a:r>
              <a:rPr lang="zh-CN" altLang="en-US" sz="4000" dirty="0">
                <a:solidFill>
                  <a:schemeClr val="tx1">
                    <a:lumMod val="65000"/>
                    <a:lumOff val="35000"/>
                  </a:schemeClr>
                </a:solidFill>
                <a:latin typeface="苹方-简" panose="020B0400000000000000" charset="-122"/>
                <a:ea typeface="苹方-简" panose="020B0400000000000000" charset="-122"/>
                <a:sym typeface="冬青黑体简体中文 W3"/>
              </a:rPr>
              <a:t>在图像搜索中的应用</a:t>
            </a:r>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96290" y="1351915"/>
            <a:ext cx="10142220" cy="3723005"/>
          </a:xfrm>
          <a:prstGeom prst="rect">
            <a:avLst/>
          </a:prstGeom>
          <a:ln w="12700">
            <a:miter lim="400000"/>
          </a:ln>
        </p:spPr>
        <p:txBody>
          <a:bodyPr wrap="square" lIns="60958" rIns="60958" anchor="t">
            <a:spAutoFit/>
          </a:bodyPr>
          <a:lstStyle/>
          <a:p>
            <a:pPr marL="285750" indent="-285750"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优化结果</a:t>
            </a:r>
            <a:endPar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中等配置服务器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CPU16</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核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16G</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内存</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图片特征值</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16</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分区表</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千万级图片</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100ms</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返回结果</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一亿图片</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1000ms</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以内返回结果</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342900" indent="-34290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git</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链接 https://git.wosai-inc.com/OSP/imgsmlr</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191" y="548735"/>
            <a:ext cx="5916930" cy="1676400"/>
          </a:xfrm>
          <a:prstGeom prst="rect">
            <a:avLst/>
          </a:prstGeom>
        </p:spPr>
        <p:txBody>
          <a:bodyPr wrap="square">
            <a:spAutoFit/>
          </a:bodyPr>
          <a:lstStyle/>
          <a:p>
            <a:r>
              <a:rPr lang="zh-CN" altLang="en-US"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什么是图像搜索</a:t>
            </a:r>
            <a:endParaRPr lang="en-US" altLang="zh-CN" sz="4000" dirty="0">
              <a:latin typeface="PingFang SC Medium" panose="020B0400000000000000" pitchFamily="34" charset="-122"/>
              <a:ea typeface="PingFang SC Medium" panose="020B0400000000000000" pitchFamily="34" charset="-122"/>
            </a:endParaRPr>
          </a:p>
          <a:p>
            <a:pPr>
              <a:spcBef>
                <a:spcPts val="600"/>
              </a:spcBef>
            </a:pP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1680" y="1144905"/>
            <a:ext cx="9202420" cy="1137285"/>
          </a:xfrm>
          <a:prstGeom prst="rect">
            <a:avLst/>
          </a:prstGeom>
          <a:ln w="12700">
            <a:miter lim="400000"/>
          </a:ln>
        </p:spPr>
        <p:txBody>
          <a:bodyPr wrap="square" lIns="60958" rIns="60958" anchor="t">
            <a:spAutoFit/>
          </a:bodyPr>
          <a:lstStyle/>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图像搜索是指根据图像内容搜索出相似的图像</a:t>
            </a:r>
            <a:endPar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None/>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endPar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5" name="图片 4" descr="内容相似"/>
          <p:cNvPicPr>
            <a:picLocks noChangeAspect="1"/>
          </p:cNvPicPr>
          <p:nvPr/>
        </p:nvPicPr>
        <p:blipFill>
          <a:blip r:embed="rId2"/>
          <a:stretch>
            <a:fillRect/>
          </a:stretch>
        </p:blipFill>
        <p:spPr>
          <a:xfrm>
            <a:off x="835025" y="2005965"/>
            <a:ext cx="3538220" cy="2654935"/>
          </a:xfrm>
          <a:prstGeom prst="rect">
            <a:avLst/>
          </a:prstGeom>
        </p:spPr>
      </p:pic>
      <p:pic>
        <p:nvPicPr>
          <p:cNvPr id="7" name="图片 6" descr="4"/>
          <p:cNvPicPr>
            <a:picLocks noChangeAspect="1"/>
          </p:cNvPicPr>
          <p:nvPr/>
        </p:nvPicPr>
        <p:blipFill>
          <a:blip r:embed="rId3"/>
          <a:stretch>
            <a:fillRect/>
          </a:stretch>
        </p:blipFill>
        <p:spPr>
          <a:xfrm>
            <a:off x="8242300" y="548640"/>
            <a:ext cx="3437255" cy="2578100"/>
          </a:xfrm>
          <a:prstGeom prst="rect">
            <a:avLst/>
          </a:prstGeom>
        </p:spPr>
      </p:pic>
      <p:pic>
        <p:nvPicPr>
          <p:cNvPr id="9" name="图片 8" descr="5"/>
          <p:cNvPicPr>
            <a:picLocks noChangeAspect="1"/>
          </p:cNvPicPr>
          <p:nvPr/>
        </p:nvPicPr>
        <p:blipFill>
          <a:blip r:embed="rId4"/>
          <a:stretch>
            <a:fillRect/>
          </a:stretch>
        </p:blipFill>
        <p:spPr>
          <a:xfrm>
            <a:off x="8242300" y="3486785"/>
            <a:ext cx="3484880" cy="2613660"/>
          </a:xfrm>
          <a:prstGeom prst="rect">
            <a:avLst/>
          </a:prstGeom>
        </p:spPr>
      </p:pic>
      <p:sp>
        <p:nvSpPr>
          <p:cNvPr id="10" name="文本框 9"/>
          <p:cNvSpPr txBox="1"/>
          <p:nvPr/>
        </p:nvSpPr>
        <p:spPr>
          <a:xfrm>
            <a:off x="2534920" y="4660900"/>
            <a:ext cx="3604260" cy="521970"/>
          </a:xfrm>
          <a:prstGeom prst="rect">
            <a:avLst/>
          </a:prstGeom>
          <a:ln w="12700">
            <a:miter lim="400000"/>
          </a:ln>
        </p:spPr>
        <p:txBody>
          <a:bodyPr wrap="square" lIns="60958" rIns="60958" anchor="t">
            <a:spAutoFit/>
          </a:bodyPr>
          <a:lstStyle/>
          <a:p>
            <a:pPr algn="ct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内容相似</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
        <p:nvSpPr>
          <p:cNvPr id="12" name="文本框 11"/>
          <p:cNvSpPr txBox="1"/>
          <p:nvPr/>
        </p:nvSpPr>
        <p:spPr>
          <a:xfrm>
            <a:off x="8182610" y="6100445"/>
            <a:ext cx="3604260" cy="521970"/>
          </a:xfrm>
          <a:prstGeom prst="rect">
            <a:avLst/>
          </a:prstGeom>
          <a:ln w="12700">
            <a:miter lim="400000"/>
          </a:ln>
        </p:spPr>
        <p:txBody>
          <a:bodyPr wrap="square" lIns="60958" rIns="60958" anchor="t">
            <a:spAutoFit/>
          </a:bodyPr>
          <a:p>
            <a:pPr algn="ct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类别相同</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13" name="图片 12" descr="内容相似-1"/>
          <p:cNvPicPr>
            <a:picLocks noChangeAspect="1"/>
          </p:cNvPicPr>
          <p:nvPr/>
        </p:nvPicPr>
        <p:blipFill>
          <a:blip r:embed="rId5"/>
          <a:stretch>
            <a:fillRect/>
          </a:stretch>
        </p:blipFill>
        <p:spPr>
          <a:xfrm>
            <a:off x="4393565" y="2005965"/>
            <a:ext cx="3539490" cy="265493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06095"/>
            <a:ext cx="9304020" cy="1599565"/>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总结 </a:t>
            </a:r>
            <a:endParaRPr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2950" y="1341120"/>
            <a:ext cx="10142220" cy="1322070"/>
          </a:xfrm>
          <a:prstGeom prst="rect">
            <a:avLst/>
          </a:prstGeom>
          <a:ln w="12700">
            <a:miter lim="400000"/>
          </a:ln>
        </p:spPr>
        <p:txBody>
          <a:bodyPr wrap="square" lIns="60958" rIns="60958" anchor="t">
            <a:spAutoFit/>
          </a:bodyPr>
          <a:lstStyle/>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开源的向量检索库简化了相关应用开发的入门门槛</a:t>
            </a: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以上原理不止于搜图，也可以用于计算广告、电商商品推荐等等场景</a:t>
            </a:r>
            <a:endParaRPr lang="zh-CN" altLang="en-US"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479410" y="2648949"/>
            <a:ext cx="3233177" cy="10022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191" y="548735"/>
            <a:ext cx="5916930" cy="1676400"/>
          </a:xfrm>
          <a:prstGeom prst="rect">
            <a:avLst/>
          </a:prstGeom>
        </p:spPr>
        <p:txBody>
          <a:bodyPr wrap="square">
            <a:spAutoFit/>
          </a:bodyPr>
          <a:lstStyle/>
          <a:p>
            <a:r>
              <a:rPr lang="zh-CN" altLang="en-US"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图像搜索应用</a:t>
            </a:r>
            <a:endParaRPr lang="en-US" altLang="zh-CN" sz="4000" dirty="0">
              <a:latin typeface="PingFang SC Medium" panose="020B0400000000000000" pitchFamily="34" charset="-122"/>
              <a:ea typeface="PingFang SC Medium" panose="020B0400000000000000" pitchFamily="34" charset="-122"/>
            </a:endParaRPr>
          </a:p>
          <a:p>
            <a:pPr>
              <a:spcBef>
                <a:spcPts val="600"/>
              </a:spcBef>
            </a:pP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74065" y="1326515"/>
            <a:ext cx="8785860" cy="3046095"/>
          </a:xfrm>
          <a:prstGeom prst="rect">
            <a:avLst/>
          </a:prstGeom>
          <a:ln w="12700">
            <a:miter lim="400000"/>
          </a:ln>
        </p:spPr>
        <p:txBody>
          <a:bodyPr wrap="square" lIns="60958" rIns="60958" anchor="t">
            <a:spAutoFit/>
          </a:bodyPr>
          <a:lstStyle/>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rPr>
              <a:t>拍照购物 - 京东、淘宝</a:t>
            </a:r>
            <a:endPar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rPr>
              <a:t>拍照识物 - 形色 </a:t>
            </a:r>
            <a:endPar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rPr>
              <a:t>图片查重 - 视觉中国 </a:t>
            </a:r>
            <a:endPar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rPr>
              <a:t>搜来源 - 百度谷歌识图 </a:t>
            </a:r>
            <a:endPar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endPar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191" y="548735"/>
            <a:ext cx="5916930" cy="1676400"/>
          </a:xfrm>
          <a:prstGeom prst="rect">
            <a:avLst/>
          </a:prstGeom>
        </p:spPr>
        <p:txBody>
          <a:bodyPr wrap="square">
            <a:spAutoFit/>
          </a:bodyPr>
          <a:lstStyle/>
          <a:p>
            <a:r>
              <a:rPr lang="zh-CN" altLang="en-US"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图像搜索过程</a:t>
            </a:r>
            <a:endParaRPr lang="en-US" altLang="zh-CN" sz="4000" dirty="0">
              <a:latin typeface="PingFang SC Medium" panose="020B0400000000000000" pitchFamily="34" charset="-122"/>
              <a:ea typeface="PingFang SC Medium" panose="020B0400000000000000" pitchFamily="34" charset="-122"/>
            </a:endParaRPr>
          </a:p>
          <a:p>
            <a:pPr>
              <a:spcBef>
                <a:spcPts val="600"/>
              </a:spcBef>
            </a:pP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74065" y="1326515"/>
            <a:ext cx="8785860" cy="3599815"/>
          </a:xfrm>
          <a:prstGeom prst="rect">
            <a:avLst/>
          </a:prstGeom>
          <a:ln w="12700">
            <a:miter lim="400000"/>
          </a:ln>
        </p:spPr>
        <p:txBody>
          <a:bodyPr wrap="square" lIns="60958" rIns="60958" anchor="t">
            <a:spAutoFit/>
          </a:bodyPr>
          <a:lstStyle/>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rPr>
              <a:t>按照某种算法计算图像特征值</a:t>
            </a:r>
            <a:endPar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rPr>
              <a:t>构建特征值库</a:t>
            </a:r>
            <a:endPar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rPr>
              <a:t>计算目标图像特征值</a:t>
            </a:r>
            <a:endPar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rPr>
              <a:t>在特征值库中检索</a:t>
            </a:r>
            <a:endPar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sym typeface="冬青黑体简体中文 W3"/>
              </a:rPr>
              <a:t>返回搜索结果 </a:t>
            </a:r>
            <a:endPar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endPar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4" name="图片 3"/>
          <p:cNvPicPr>
            <a:picLocks noChangeAspect="1"/>
          </p:cNvPicPr>
          <p:nvPr/>
        </p:nvPicPr>
        <p:blipFill>
          <a:blip r:embed="rId2"/>
          <a:stretch>
            <a:fillRect/>
          </a:stretch>
        </p:blipFill>
        <p:spPr>
          <a:xfrm>
            <a:off x="4785360" y="1402715"/>
            <a:ext cx="5027295" cy="38817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676400"/>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图像数学表示</a:t>
            </a:r>
            <a:endParaRPr lang="en-US" altLang="zh-CN" sz="4000" dirty="0">
              <a:latin typeface="PingFang SC Medium" panose="020B0400000000000000" pitchFamily="34" charset="-122"/>
              <a:ea typeface="PingFang SC Medium" panose="020B0400000000000000" pitchFamily="34" charset="-122"/>
            </a:endParaRPr>
          </a:p>
          <a:p>
            <a:pPr>
              <a:spcBef>
                <a:spcPts val="600"/>
              </a:spcBef>
            </a:pP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1680" y="1134110"/>
            <a:ext cx="8785860" cy="645160"/>
          </a:xfrm>
          <a:prstGeom prst="rect">
            <a:avLst/>
          </a:prstGeom>
          <a:ln w="12700">
            <a:miter lim="400000"/>
          </a:ln>
        </p:spPr>
        <p:txBody>
          <a:bodyPr wrap="square" lIns="60958" rIns="60958" anchor="t">
            <a:spAutoFit/>
          </a:bodyPr>
          <a:lstStyle/>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 </a:t>
            </a:r>
            <a:r>
              <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t>
            </a:r>
            <a:r>
              <a:rPr lang="zh-CN" altLang="en-US"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像素点的集合</a:t>
            </a:r>
            <a:endParaRPr lang="zh-CN" altLang="en-US"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2" name="图片 1" descr="像素点图示"/>
          <p:cNvPicPr>
            <a:picLocks noChangeAspect="1"/>
          </p:cNvPicPr>
          <p:nvPr/>
        </p:nvPicPr>
        <p:blipFill>
          <a:blip r:embed="rId2"/>
          <a:stretch>
            <a:fillRect/>
          </a:stretch>
        </p:blipFill>
        <p:spPr>
          <a:xfrm>
            <a:off x="741680" y="2225040"/>
            <a:ext cx="5662930" cy="3008630"/>
          </a:xfrm>
          <a:prstGeom prst="rect">
            <a:avLst/>
          </a:prstGeom>
        </p:spPr>
      </p:pic>
      <p:pic>
        <p:nvPicPr>
          <p:cNvPr id="3" name="图片 2" descr="像素点集合"/>
          <p:cNvPicPr>
            <a:picLocks noChangeAspect="1"/>
          </p:cNvPicPr>
          <p:nvPr/>
        </p:nvPicPr>
        <p:blipFill>
          <a:blip r:embed="rId3"/>
          <a:stretch>
            <a:fillRect/>
          </a:stretch>
        </p:blipFill>
        <p:spPr>
          <a:xfrm>
            <a:off x="7343775" y="2225040"/>
            <a:ext cx="3116580" cy="3092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676400"/>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图像数学表示</a:t>
            </a:r>
            <a:endParaRPr lang="en-US" altLang="zh-CN" sz="4000" dirty="0">
              <a:latin typeface="PingFang SC Medium" panose="020B0400000000000000" pitchFamily="34" charset="-122"/>
              <a:ea typeface="PingFang SC Medium" panose="020B0400000000000000" pitchFamily="34" charset="-122"/>
            </a:endParaRPr>
          </a:p>
          <a:p>
            <a:pPr>
              <a:spcBef>
                <a:spcPts val="600"/>
              </a:spcBef>
            </a:pP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52475" y="1229360"/>
            <a:ext cx="7931150" cy="3046095"/>
          </a:xfrm>
          <a:prstGeom prst="rect">
            <a:avLst/>
          </a:prstGeom>
          <a:ln w="12700">
            <a:miter lim="400000"/>
          </a:ln>
        </p:spPr>
        <p:txBody>
          <a:bodyPr wrap="square" lIns="60958" rIns="60958" anchor="t">
            <a:spAutoFit/>
          </a:bodyPr>
          <a:lstStyle/>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图像可以用 </a:t>
            </a:r>
            <a:r>
              <a:rPr lang="zh-CN" sz="1400" i="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二维</a:t>
            </a:r>
            <a:r>
              <a:rPr sz="1400" i="1"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矩阵 </a:t>
            </a: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表示，每个像素点对应的就是矩阵中的一个元素</a:t>
            </a:r>
            <a:endParaRPr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二值图像</a:t>
            </a:r>
            <a:endParaRPr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二值图像的像素点只有黑白两种情况，因此每个像素点可以由 0 和 1 来表示</a:t>
            </a:r>
            <a:endParaRPr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2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RGB图像</a:t>
            </a:r>
            <a:endParaRPr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红</a:t>
            </a:r>
            <a:r>
              <a:rPr 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t>
            </a: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绿</a:t>
            </a:r>
            <a:r>
              <a:rPr lang="zh-CN"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t>
            </a: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蓝作为三原色可以调和成任意的颜色，每个像素点包含 RGB 共三个通道的基本信息</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
        <p:nvSpPr>
          <p:cNvPr id="5" name="文本框 4"/>
          <p:cNvSpPr txBox="1"/>
          <p:nvPr/>
        </p:nvSpPr>
        <p:spPr>
          <a:xfrm>
            <a:off x="1479550" y="3963670"/>
            <a:ext cx="5399405" cy="2245360"/>
          </a:xfrm>
          <a:prstGeom prst="rect">
            <a:avLst/>
          </a:prstGeom>
          <a:ln w="12700">
            <a:miter lim="400000"/>
          </a:ln>
        </p:spPr>
        <p:txBody>
          <a:bodyPr wrap="square" lIns="60958" rIns="60958" anchor="t">
            <a:spAutoFit/>
          </a:bodyPr>
          <a:p>
            <a:pPr algn="ct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[156,22,45] [255,0,0] [0, 156, 32] [14,2,90]</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algn="ct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[12,251,88] [78,12,3] [94, 90, 87] [134,0,2]</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algn="ct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[240,33,44] [5,66,77] [1,28,167]   [11, 11, 11]</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algn="ct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[0,0,0]     [4,4,4]   [50,50,50]   [100, 10, 10]</a:t>
            </a:r>
            <a:endParaRPr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algn="ct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4x4 RGB</a:t>
            </a:r>
            <a:r>
              <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图像矩阵表示示例</a:t>
            </a:r>
            <a:endParaRPr lang="zh-CN" altLang="en-US" sz="1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322070"/>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图像特征提取</a:t>
            </a: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1680" y="1134110"/>
            <a:ext cx="8785860" cy="2306955"/>
          </a:xfrm>
          <a:prstGeom prst="rect">
            <a:avLst/>
          </a:prstGeom>
          <a:ln w="12700">
            <a:miter lim="400000"/>
          </a:ln>
        </p:spPr>
        <p:txBody>
          <a:bodyPr wrap="square" lIns="60958" rIns="60958" anchor="t">
            <a:spAutoFit/>
          </a:bodyPr>
          <a:lstStyle/>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图像特征</a:t>
            </a:r>
            <a:endParaRPr lang="zh-CN" altLang="en-US"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抽象的数值、向量或者符号 </a:t>
            </a:r>
            <a:endPar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可描述图像内容、特点</a:t>
            </a:r>
            <a:endPar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可对比计算或者度量 </a:t>
            </a:r>
            <a:endParaRPr lang="zh-CN" altLang="en-US"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4" name="图片 3" descr="Lenna"/>
          <p:cNvPicPr>
            <a:picLocks noChangeAspect="1"/>
          </p:cNvPicPr>
          <p:nvPr/>
        </p:nvPicPr>
        <p:blipFill>
          <a:blip r:embed="rId2"/>
          <a:stretch>
            <a:fillRect/>
          </a:stretch>
        </p:blipFill>
        <p:spPr>
          <a:xfrm>
            <a:off x="6403340" y="1423035"/>
            <a:ext cx="4012565" cy="4012565"/>
          </a:xfrm>
          <a:prstGeom prst="rect">
            <a:avLst/>
          </a:prstGeom>
        </p:spPr>
      </p:pic>
      <p:sp>
        <p:nvSpPr>
          <p:cNvPr id="5" name="文本框 4"/>
          <p:cNvSpPr txBox="1"/>
          <p:nvPr/>
        </p:nvSpPr>
        <p:spPr>
          <a:xfrm>
            <a:off x="6958965" y="5296535"/>
            <a:ext cx="3162300" cy="645160"/>
          </a:xfrm>
          <a:prstGeom prst="rect">
            <a:avLst/>
          </a:prstGeom>
          <a:ln w="12700">
            <a:miter lim="400000"/>
          </a:ln>
        </p:spPr>
        <p:txBody>
          <a:bodyPr wrap="square" lIns="60958" rIns="60958" anchor="t">
            <a:spAutoFit/>
          </a:bodyPr>
          <a:p>
            <a:pPr algn="ct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Lenna</a:t>
            </a:r>
            <a:endParaRPr lang="en-US" altLang="zh-CN" sz="18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313479" y="6273128"/>
            <a:ext cx="971680" cy="301220"/>
          </a:xfrm>
          <a:prstGeom prst="rect">
            <a:avLst/>
          </a:prstGeom>
        </p:spPr>
      </p:pic>
      <p:sp>
        <p:nvSpPr>
          <p:cNvPr id="16" name="矩形 15"/>
          <p:cNvSpPr/>
          <p:nvPr/>
        </p:nvSpPr>
        <p:spPr>
          <a:xfrm>
            <a:off x="657225" y="548640"/>
            <a:ext cx="5532755" cy="1322070"/>
          </a:xfrm>
          <a:prstGeom prst="rect">
            <a:avLst/>
          </a:prstGeom>
        </p:spPr>
        <p:txBody>
          <a:bodyPr wrap="square">
            <a:spAutoFit/>
          </a:bodyPr>
          <a:lstStyle/>
          <a:p>
            <a:r>
              <a:rPr lang="zh-CN" sz="40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图像特征提取</a:t>
            </a:r>
            <a:endParaRPr lang="zh-CN" altLang="en-US" dirty="0">
              <a:solidFill>
                <a:schemeClr val="tx1">
                  <a:lumMod val="50000"/>
                  <a:lumOff val="50000"/>
                </a:schemeClr>
              </a:solidFill>
              <a:latin typeface="苹方-简" panose="020B0400000000000000" charset="-122"/>
              <a:ea typeface="苹方-简" panose="020B0400000000000000" charset="-122"/>
              <a:sym typeface="+mn-ea"/>
            </a:endParaRPr>
          </a:p>
          <a:p>
            <a:endParaRPr lang="zh-CN" altLang="en-US" sz="4000" dirty="0">
              <a:latin typeface="PingFang SC Medium" panose="020B0400000000000000" pitchFamily="34" charset="-122"/>
              <a:ea typeface="PingFang SC Medium" panose="020B0400000000000000" pitchFamily="34" charset="-122"/>
            </a:endParaRPr>
          </a:p>
        </p:txBody>
      </p:sp>
      <p:sp>
        <p:nvSpPr>
          <p:cNvPr id="27" name="文本框 26"/>
          <p:cNvSpPr txBox="1"/>
          <p:nvPr/>
        </p:nvSpPr>
        <p:spPr>
          <a:xfrm>
            <a:off x="741680" y="1198245"/>
            <a:ext cx="9180195" cy="5262245"/>
          </a:xfrm>
          <a:prstGeom prst="rect">
            <a:avLst/>
          </a:prstGeom>
          <a:ln w="12700">
            <a:miter lim="400000"/>
          </a:ln>
        </p:spPr>
        <p:txBody>
          <a:bodyPr wrap="square" lIns="60958" rIns="60958" anchor="t">
            <a:spAutoFit/>
          </a:bodyPr>
          <a:lstStyle/>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图像哈希表示 </a:t>
            </a:r>
            <a:endPar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图像通过一系列的变换和处理最终得到的一组哈希值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fingerprint</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t>
            </a:r>
            <a:endPar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defTabSz="825500">
              <a:lnSpc>
                <a:spcPct val="200000"/>
              </a:lnSpc>
              <a:buSzPct val="100000"/>
              <a:defRPr sz="1300">
                <a:solidFill>
                  <a:srgbClr val="5E5E5E"/>
                </a:solidFill>
                <a:latin typeface="冬青黑体简体中文 W3"/>
                <a:ea typeface="冬青黑体简体中文 W3"/>
                <a:cs typeface="冬青黑体简体中文 W3"/>
                <a:sym typeface="冬青黑体简体中文 W3"/>
              </a:defRPr>
            </a:pPr>
            <a:r>
              <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哈希算法</a:t>
            </a:r>
            <a:endPar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均值哈希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aHash </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计算</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速度较快</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精确度较低</a:t>
            </a:r>
            <a:endPar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感知哈希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pHash 精确度较高</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、计算</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速度较慢</a:t>
            </a:r>
            <a:endPar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marL="285750" indent="-285750" defTabSz="825500">
              <a:lnSpc>
                <a:spcPct val="200000"/>
              </a:lnSpc>
              <a:buSzPct val="100000"/>
              <a:buFont typeface="Wingdings" panose="05000000000000000000" charset="0"/>
              <a:buChar char=""/>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差异值哈希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 dHash     </a:t>
            </a:r>
            <a:endPar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24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计算步骤</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缩小尺寸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-&gt; </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灰度化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-&gt; </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变换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-&gt; </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计算均值 </a:t>
            </a:r>
            <a:r>
              <a:rPr lang="en-US" altLang="zh-CN"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-&gt; </a:t>
            </a:r>
            <a:r>
              <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rPr>
              <a:t>计算哈希值</a:t>
            </a: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a:p>
            <a:pPr indent="0" defTabSz="825500">
              <a:lnSpc>
                <a:spcPct val="200000"/>
              </a:lnSpc>
              <a:buSzPct val="100000"/>
              <a:buFont typeface="Wingdings" panose="05000000000000000000" charset="0"/>
              <a:buNone/>
              <a:defRPr sz="1300">
                <a:solidFill>
                  <a:srgbClr val="5E5E5E"/>
                </a:solidFill>
                <a:latin typeface="冬青黑体简体中文 W3"/>
                <a:ea typeface="冬青黑体简体中文 W3"/>
                <a:cs typeface="冬青黑体简体中文 W3"/>
                <a:sym typeface="冬青黑体简体中文 W3"/>
              </a:defRPr>
            </a:pPr>
            <a:endParaRPr lang="zh-CN" altLang="en-US" sz="1600" dirty="0">
              <a:solidFill>
                <a:schemeClr val="tx1">
                  <a:lumMod val="65000"/>
                  <a:lumOff val="35000"/>
                </a:schemeClr>
              </a:solidFill>
              <a:latin typeface="苹方-简" panose="020B0400000000000000" charset="-122"/>
              <a:ea typeface="苹方-简" panose="020B0400000000000000" charset="-122"/>
              <a:cs typeface="冬青黑体简体中文 W3"/>
              <a:sym typeface="冬青黑体简体中文 W3"/>
            </a:endParaRPr>
          </a:p>
        </p:txBody>
      </p:sp>
      <p:pic>
        <p:nvPicPr>
          <p:cNvPr id="9" name="图片 8"/>
          <p:cNvPicPr>
            <a:picLocks noChangeAspect="1"/>
          </p:cNvPicPr>
          <p:nvPr/>
        </p:nvPicPr>
        <p:blipFill>
          <a:blip r:embed="rId2"/>
          <a:stretch>
            <a:fillRect/>
          </a:stretch>
        </p:blipFill>
        <p:spPr>
          <a:xfrm>
            <a:off x="6189980" y="4986655"/>
            <a:ext cx="4318000" cy="11049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4290</Words>
  <Application>WPS 演示</Application>
  <PresentationFormat>宽屏</PresentationFormat>
  <Paragraphs>343</Paragraphs>
  <Slides>31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31</vt:i4>
      </vt:variant>
    </vt:vector>
  </HeadingPairs>
  <TitlesOfParts>
    <vt:vector size="50" baseType="lpstr">
      <vt:lpstr>Arial</vt:lpstr>
      <vt:lpstr>方正书宋_GBK</vt:lpstr>
      <vt:lpstr>Wingdings</vt:lpstr>
      <vt:lpstr>PingFang SC Medium</vt:lpstr>
      <vt:lpstr>苹方-简</vt:lpstr>
      <vt:lpstr>Wingdings</vt:lpstr>
      <vt:lpstr>冬青黑体简体中文 W3</vt:lpstr>
      <vt:lpstr>等线</vt:lpstr>
      <vt:lpstr>汉仪中等线KW</vt:lpstr>
      <vt:lpstr>微软雅黑</vt:lpstr>
      <vt:lpstr>汉仪旗黑KW</vt:lpstr>
      <vt:lpstr>宋体</vt:lpstr>
      <vt:lpstr>Arial Unicode MS</vt:lpstr>
      <vt:lpstr>汉仪书宋二KW</vt:lpstr>
      <vt:lpstr>Thonburi</vt:lpstr>
      <vt:lpstr>等线 Light</vt:lpstr>
      <vt:lpstr>Calibri</vt:lpstr>
      <vt:lpstr>Helvetica Neue</vt:lpstr>
      <vt:lpstr>Office 主题​​</vt:lpstr>
      <vt:lpstr>图像搜索原理和实践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演示文档标题</dc:title>
  <dc:creator>Microsoft Office User</dc:creator>
  <cp:lastModifiedBy>xuchmao</cp:lastModifiedBy>
  <cp:revision>14</cp:revision>
  <dcterms:created xsi:type="dcterms:W3CDTF">2020-09-24T09:21:54Z</dcterms:created>
  <dcterms:modified xsi:type="dcterms:W3CDTF">2020-09-24T09:21:54Z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