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316" r:id="rId2"/>
    <p:sldId id="265" r:id="rId3"/>
    <p:sldId id="266" r:id="rId4"/>
    <p:sldId id="267" r:id="rId5"/>
    <p:sldId id="268" r:id="rId6"/>
    <p:sldId id="329" r:id="rId7"/>
    <p:sldId id="271" r:id="rId8"/>
    <p:sldId id="269" r:id="rId9"/>
    <p:sldId id="328" r:id="rId10"/>
    <p:sldId id="257" r:id="rId11"/>
    <p:sldId id="259" r:id="rId12"/>
    <p:sldId id="258" r:id="rId13"/>
    <p:sldId id="294" r:id="rId14"/>
    <p:sldId id="295" r:id="rId15"/>
    <p:sldId id="296" r:id="rId16"/>
    <p:sldId id="310" r:id="rId17"/>
    <p:sldId id="293" r:id="rId18"/>
    <p:sldId id="330" r:id="rId19"/>
    <p:sldId id="331" r:id="rId20"/>
    <p:sldId id="291" r:id="rId21"/>
    <p:sldId id="292" r:id="rId22"/>
    <p:sldId id="297" r:id="rId23"/>
    <p:sldId id="273" r:id="rId24"/>
    <p:sldId id="324" r:id="rId25"/>
    <p:sldId id="325" r:id="rId26"/>
    <p:sldId id="275" r:id="rId27"/>
    <p:sldId id="276" r:id="rId28"/>
    <p:sldId id="299" r:id="rId29"/>
    <p:sldId id="300" r:id="rId30"/>
    <p:sldId id="326" r:id="rId31"/>
    <p:sldId id="274" r:id="rId32"/>
    <p:sldId id="327" r:id="rId33"/>
    <p:sldId id="264" r:id="rId34"/>
    <p:sldId id="262" r:id="rId35"/>
    <p:sldId id="260" r:id="rId36"/>
    <p:sldId id="272" r:id="rId37"/>
    <p:sldId id="278" r:id="rId38"/>
    <p:sldId id="277" r:id="rId39"/>
    <p:sldId id="279" r:id="rId40"/>
    <p:sldId id="280" r:id="rId41"/>
    <p:sldId id="281" r:id="rId42"/>
    <p:sldId id="282" r:id="rId43"/>
    <p:sldId id="284" r:id="rId44"/>
    <p:sldId id="285" r:id="rId45"/>
    <p:sldId id="286" r:id="rId46"/>
    <p:sldId id="298" r:id="rId47"/>
    <p:sldId id="332" r:id="rId48"/>
    <p:sldId id="288" r:id="rId49"/>
    <p:sldId id="307" r:id="rId50"/>
    <p:sldId id="308" r:id="rId51"/>
    <p:sldId id="309" r:id="rId52"/>
    <p:sldId id="306" r:id="rId53"/>
    <p:sldId id="312" r:id="rId54"/>
    <p:sldId id="315" r:id="rId55"/>
    <p:sldId id="313" r:id="rId56"/>
    <p:sldId id="314" r:id="rId57"/>
    <p:sldId id="317" r:id="rId58"/>
    <p:sldId id="318" r:id="rId59"/>
    <p:sldId id="319" r:id="rId60"/>
    <p:sldId id="320" r:id="rId61"/>
    <p:sldId id="321" r:id="rId62"/>
    <p:sldId id="322" r:id="rId63"/>
    <p:sldId id="311" r:id="rId64"/>
    <p:sldId id="333" r:id="rId65"/>
    <p:sldId id="334" r:id="rId66"/>
    <p:sldId id="335" r:id="rId67"/>
    <p:sldId id="336" r:id="rId68"/>
    <p:sldId id="337" r:id="rId69"/>
    <p:sldId id="341" r:id="rId70"/>
    <p:sldId id="342" r:id="rId71"/>
    <p:sldId id="343" r:id="rId72"/>
    <p:sldId id="344" r:id="rId73"/>
    <p:sldId id="345" r:id="rId74"/>
    <p:sldId id="346" r:id="rId75"/>
    <p:sldId id="338" r:id="rId76"/>
    <p:sldId id="339" r:id="rId77"/>
    <p:sldId id="347" r:id="rId7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82" autoAdjust="0"/>
    <p:restoredTop sz="94635" autoAdjust="0"/>
  </p:normalViewPr>
  <p:slideViewPr>
    <p:cSldViewPr>
      <p:cViewPr varScale="1">
        <p:scale>
          <a:sx n="168" d="100"/>
          <a:sy n="168" d="100"/>
        </p:scale>
        <p:origin x="163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HaiFeng" userId="e2dd8ac5-6f92-4ed0-ae1f-964f48befb1d" providerId="ADAL" clId="{032A2334-DF4B-425E-B094-35EC3586F891}"/>
    <pc:docChg chg="custSel modSld">
      <pc:chgData name="Huang, HaiFeng" userId="e2dd8ac5-6f92-4ed0-ae1f-964f48befb1d" providerId="ADAL" clId="{032A2334-DF4B-425E-B094-35EC3586F891}" dt="2023-04-25T08:43:38.221" v="85" actId="20577"/>
      <pc:docMkLst>
        <pc:docMk/>
      </pc:docMkLst>
      <pc:sldChg chg="addSp delSp modSp mod">
        <pc:chgData name="Huang, HaiFeng" userId="e2dd8ac5-6f92-4ed0-ae1f-964f48befb1d" providerId="ADAL" clId="{032A2334-DF4B-425E-B094-35EC3586F891}" dt="2023-04-25T08:43:38.221" v="85" actId="20577"/>
        <pc:sldMkLst>
          <pc:docMk/>
          <pc:sldMk cId="0" sldId="269"/>
        </pc:sldMkLst>
        <pc:spChg chg="ord">
          <ac:chgData name="Huang, HaiFeng" userId="e2dd8ac5-6f92-4ed0-ae1f-964f48befb1d" providerId="ADAL" clId="{032A2334-DF4B-425E-B094-35EC3586F891}" dt="2023-04-25T07:08:03.233" v="76" actId="167"/>
          <ac:spMkLst>
            <pc:docMk/>
            <pc:sldMk cId="0" sldId="269"/>
            <ac:spMk id="3" creationId="{00000000-0000-0000-0000-000000000000}"/>
          </ac:spMkLst>
        </pc:spChg>
        <pc:spChg chg="mod">
          <ac:chgData name="Huang, HaiFeng" userId="e2dd8ac5-6f92-4ed0-ae1f-964f48befb1d" providerId="ADAL" clId="{032A2334-DF4B-425E-B094-35EC3586F891}" dt="2023-04-25T08:43:38.221" v="85" actId="20577"/>
          <ac:spMkLst>
            <pc:docMk/>
            <pc:sldMk cId="0" sldId="269"/>
            <ac:spMk id="5" creationId="{00000000-0000-0000-0000-000000000000}"/>
          </ac:spMkLst>
        </pc:spChg>
        <pc:spChg chg="mod">
          <ac:chgData name="Huang, HaiFeng" userId="e2dd8ac5-6f92-4ed0-ae1f-964f48befb1d" providerId="ADAL" clId="{032A2334-DF4B-425E-B094-35EC3586F891}" dt="2023-04-25T06:51:59.622" v="74" actId="1038"/>
          <ac:spMkLst>
            <pc:docMk/>
            <pc:sldMk cId="0" sldId="269"/>
            <ac:spMk id="6" creationId="{00000000-0000-0000-0000-000000000000}"/>
          </ac:spMkLst>
        </pc:spChg>
        <pc:picChg chg="add mod ord">
          <ac:chgData name="Huang, HaiFeng" userId="e2dd8ac5-6f92-4ed0-ae1f-964f48befb1d" providerId="ADAL" clId="{032A2334-DF4B-425E-B094-35EC3586F891}" dt="2023-04-25T06:52:03.031" v="75" actId="167"/>
          <ac:picMkLst>
            <pc:docMk/>
            <pc:sldMk cId="0" sldId="269"/>
            <ac:picMk id="7" creationId="{39444127-0374-6C16-D575-DB4BEF59E155}"/>
          </ac:picMkLst>
        </pc:picChg>
        <pc:picChg chg="del">
          <ac:chgData name="Huang, HaiFeng" userId="e2dd8ac5-6f92-4ed0-ae1f-964f48befb1d" providerId="ADAL" clId="{032A2334-DF4B-425E-B094-35EC3586F891}" dt="2023-04-25T06:51:47.767" v="67" actId="478"/>
          <ac:picMkLst>
            <pc:docMk/>
            <pc:sldMk cId="0" sldId="269"/>
            <ac:picMk id="6146" creationId="{00000000-0000-0000-0000-000000000000}"/>
          </ac:picMkLst>
        </pc:picChg>
      </pc:sldChg>
      <pc:sldChg chg="modSp mod">
        <pc:chgData name="Huang, HaiFeng" userId="e2dd8ac5-6f92-4ed0-ae1f-964f48befb1d" providerId="ADAL" clId="{032A2334-DF4B-425E-B094-35EC3586F891}" dt="2023-04-24T03:02:00.523" v="23"/>
        <pc:sldMkLst>
          <pc:docMk/>
          <pc:sldMk cId="0" sldId="338"/>
        </pc:sldMkLst>
        <pc:spChg chg="mod">
          <ac:chgData name="Huang, HaiFeng" userId="e2dd8ac5-6f92-4ed0-ae1f-964f48befb1d" providerId="ADAL" clId="{032A2334-DF4B-425E-B094-35EC3586F891}" dt="2023-04-24T03:02:00.523" v="23"/>
          <ac:spMkLst>
            <pc:docMk/>
            <pc:sldMk cId="0" sldId="338"/>
            <ac:spMk id="2" creationId="{00000000-0000-0000-0000-000000000000}"/>
          </ac:spMkLst>
        </pc:spChg>
      </pc:sldChg>
      <pc:sldChg chg="modSp mod">
        <pc:chgData name="Huang, HaiFeng" userId="e2dd8ac5-6f92-4ed0-ae1f-964f48befb1d" providerId="ADAL" clId="{032A2334-DF4B-425E-B094-35EC3586F891}" dt="2023-04-24T03:02:06.996" v="24"/>
        <pc:sldMkLst>
          <pc:docMk/>
          <pc:sldMk cId="0" sldId="339"/>
        </pc:sldMkLst>
        <pc:spChg chg="mod">
          <ac:chgData name="Huang, HaiFeng" userId="e2dd8ac5-6f92-4ed0-ae1f-964f48befb1d" providerId="ADAL" clId="{032A2334-DF4B-425E-B094-35EC3586F891}" dt="2023-04-24T03:02:06.996" v="24"/>
          <ac:spMkLst>
            <pc:docMk/>
            <pc:sldMk cId="0" sldId="339"/>
            <ac:spMk id="2" creationId="{00000000-0000-0000-0000-000000000000}"/>
          </ac:spMkLst>
        </pc:spChg>
      </pc:sldChg>
      <pc:sldChg chg="modSp mod">
        <pc:chgData name="Huang, HaiFeng" userId="e2dd8ac5-6f92-4ed0-ae1f-964f48befb1d" providerId="ADAL" clId="{032A2334-DF4B-425E-B094-35EC3586F891}" dt="2023-04-24T03:02:10.354" v="25"/>
        <pc:sldMkLst>
          <pc:docMk/>
          <pc:sldMk cId="627928309" sldId="347"/>
        </pc:sldMkLst>
        <pc:spChg chg="mod">
          <ac:chgData name="Huang, HaiFeng" userId="e2dd8ac5-6f92-4ed0-ae1f-964f48befb1d" providerId="ADAL" clId="{032A2334-DF4B-425E-B094-35EC3586F891}" dt="2023-04-24T03:02:10.354" v="25"/>
          <ac:spMkLst>
            <pc:docMk/>
            <pc:sldMk cId="627928309" sldId="347"/>
            <ac:spMk id="2" creationId="{00000000-0000-0000-0000-000000000000}"/>
          </ac:spMkLst>
        </pc:spChg>
      </pc:sldChg>
    </pc:docChg>
  </pc:docChgLst>
  <pc:docChgLst>
    <pc:chgData name="Xu, ChuanZhu" userId="d7554505-53c5-4138-afdf-70ff56a9a39e" providerId="ADAL" clId="{01AC8362-CFA8-48CC-829A-5B47F7065EBE}"/>
    <pc:docChg chg="modSld">
      <pc:chgData name="Xu, ChuanZhu" userId="d7554505-53c5-4138-afdf-70ff56a9a39e" providerId="ADAL" clId="{01AC8362-CFA8-48CC-829A-5B47F7065EBE}" dt="2023-05-10T05:02:27.262" v="0" actId="1076"/>
      <pc:docMkLst>
        <pc:docMk/>
      </pc:docMkLst>
      <pc:sldChg chg="modSp mod">
        <pc:chgData name="Xu, ChuanZhu" userId="d7554505-53c5-4138-afdf-70ff56a9a39e" providerId="ADAL" clId="{01AC8362-CFA8-48CC-829A-5B47F7065EBE}" dt="2023-05-10T05:02:27.262" v="0" actId="1076"/>
        <pc:sldMkLst>
          <pc:docMk/>
          <pc:sldMk cId="0" sldId="294"/>
        </pc:sldMkLst>
        <pc:picChg chg="mod">
          <ac:chgData name="Xu, ChuanZhu" userId="d7554505-53c5-4138-afdf-70ff56a9a39e" providerId="ADAL" clId="{01AC8362-CFA8-48CC-829A-5B47F7065EBE}" dt="2023-05-10T05:02:27.262" v="0" actId="1076"/>
          <ac:picMkLst>
            <pc:docMk/>
            <pc:sldMk cId="0" sldId="294"/>
            <ac:picMk id="2051"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2B55AE-BBEB-42F4-AA85-78180AC19AC3}" type="datetimeFigureOut">
              <a:rPr lang="en-US" smtClean="0"/>
              <a:t>5/10/2023</a:t>
            </a:fld>
            <a:endParaRPr 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5D7271-1DC0-4D2B-881C-DCDCDFBB50EE}" type="slidenum">
              <a:rPr lang="en-US" smtClean="0"/>
              <a:t>‹#›</a:t>
            </a:fld>
            <a:endParaRPr lang="en-US"/>
          </a:p>
        </p:txBody>
      </p:sp>
    </p:spTree>
    <p:extLst>
      <p:ext uri="{BB962C8B-B14F-4D97-AF65-F5344CB8AC3E}">
        <p14:creationId xmlns:p14="http://schemas.microsoft.com/office/powerpoint/2010/main" val="306188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5"/>
          </p:nvPr>
        </p:nvSpPr>
        <p:spPr/>
        <p:txBody>
          <a:bodyPr/>
          <a:lstStyle/>
          <a:p>
            <a:fld id="{705D7271-1DC0-4D2B-881C-DCDCDFBB50EE}" type="slidenum">
              <a:rPr lang="en-US" smtClean="0"/>
              <a:t>12</a:t>
            </a:fld>
            <a:endParaRPr lang="en-US"/>
          </a:p>
        </p:txBody>
      </p:sp>
    </p:spTree>
    <p:extLst>
      <p:ext uri="{BB962C8B-B14F-4D97-AF65-F5344CB8AC3E}">
        <p14:creationId xmlns:p14="http://schemas.microsoft.com/office/powerpoint/2010/main" val="4293751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46AD179-FC75-43EE-BBFD-C0300DCDCA13}" type="datetimeFigureOut">
              <a:rPr lang="zh-CN" altLang="en-US" smtClean="0"/>
              <a:pPr/>
              <a:t>2023/5/10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6F1913-4BB4-4F37-864E-0F6296F4536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46AD179-FC75-43EE-BBFD-C0300DCDCA13}" type="datetimeFigureOut">
              <a:rPr lang="zh-CN" altLang="en-US" smtClean="0"/>
              <a:pPr/>
              <a:t>2023/5/10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6F1913-4BB4-4F37-864E-0F6296F4536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46AD179-FC75-43EE-BBFD-C0300DCDCA13}" type="datetimeFigureOut">
              <a:rPr lang="zh-CN" altLang="en-US" smtClean="0"/>
              <a:pPr/>
              <a:t>2023/5/10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6F1913-4BB4-4F37-864E-0F6296F4536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46AD179-FC75-43EE-BBFD-C0300DCDCA13}" type="datetimeFigureOut">
              <a:rPr lang="zh-CN" altLang="en-US" smtClean="0"/>
              <a:pPr/>
              <a:t>2023/5/10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6F1913-4BB4-4F37-864E-0F6296F4536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46AD179-FC75-43EE-BBFD-C0300DCDCA13}" type="datetimeFigureOut">
              <a:rPr lang="zh-CN" altLang="en-US" smtClean="0"/>
              <a:pPr/>
              <a:t>2023/5/10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6F1913-4BB4-4F37-864E-0F6296F4536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46AD179-FC75-43EE-BBFD-C0300DCDCA13}" type="datetimeFigureOut">
              <a:rPr lang="zh-CN" altLang="en-US" smtClean="0"/>
              <a:pPr/>
              <a:t>2023/5/10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6F1913-4BB4-4F37-864E-0F6296F4536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46AD179-FC75-43EE-BBFD-C0300DCDCA13}" type="datetimeFigureOut">
              <a:rPr lang="zh-CN" altLang="en-US" smtClean="0"/>
              <a:pPr/>
              <a:t>2023/5/10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6F1913-4BB4-4F37-864E-0F6296F4536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6AD179-FC75-43EE-BBFD-C0300DCDCA13}" type="datetimeFigureOut">
              <a:rPr lang="zh-CN" altLang="en-US" smtClean="0"/>
              <a:pPr/>
              <a:t>2023/5/10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6F1913-4BB4-4F37-864E-0F6296F4536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46AD179-FC75-43EE-BBFD-C0300DCDCA13}" type="datetimeFigureOut">
              <a:rPr lang="zh-CN" altLang="en-US" smtClean="0"/>
              <a:pPr/>
              <a:t>2023/5/10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6F1913-4BB4-4F37-864E-0F6296F4536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46AD179-FC75-43EE-BBFD-C0300DCDCA13}" type="datetimeFigureOut">
              <a:rPr lang="zh-CN" altLang="en-US" smtClean="0"/>
              <a:pPr/>
              <a:t>2023/5/10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6F1913-4BB4-4F37-864E-0F6296F4536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46AD179-FC75-43EE-BBFD-C0300DCDCA13}" type="datetimeFigureOut">
              <a:rPr lang="zh-CN" altLang="en-US" smtClean="0"/>
              <a:pPr/>
              <a:t>2023/5/10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6F1913-4BB4-4F37-864E-0F6296F4536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AD179-FC75-43EE-BBFD-C0300DCDCA13}" type="datetimeFigureOut">
              <a:rPr lang="zh-CN" altLang="en-US" smtClean="0"/>
              <a:pPr/>
              <a:t>2023/5/10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6F1913-4BB4-4F37-864E-0F6296F4536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指针详解</a:t>
            </a:r>
          </a:p>
        </p:txBody>
      </p:sp>
      <p:sp>
        <p:nvSpPr>
          <p:cNvPr id="3" name="内容占位符 2"/>
          <p:cNvSpPr>
            <a:spLocks noGrp="1"/>
          </p:cNvSpPr>
          <p:nvPr>
            <p:ph idx="1"/>
          </p:nvPr>
        </p:nvSpPr>
        <p:spPr>
          <a:xfrm>
            <a:off x="457200" y="1214422"/>
            <a:ext cx="8229600" cy="4911741"/>
          </a:xfrm>
        </p:spPr>
        <p:txBody>
          <a:bodyPr>
            <a:normAutofit fontScale="62500" lnSpcReduction="20000"/>
          </a:bodyPr>
          <a:lstStyle/>
          <a:p>
            <a:r>
              <a:rPr lang="zh-CN" altLang="en-US" dirty="0"/>
              <a:t>初识指针</a:t>
            </a:r>
          </a:p>
          <a:p>
            <a:r>
              <a:rPr lang="zh-CN" altLang="en-US" dirty="0"/>
              <a:t>指针运算</a:t>
            </a:r>
          </a:p>
          <a:p>
            <a:r>
              <a:rPr lang="zh-CN" altLang="en-US" dirty="0"/>
              <a:t>指针和整型</a:t>
            </a:r>
            <a:r>
              <a:rPr lang="en-US" altLang="zh-CN" dirty="0"/>
              <a:t>(</a:t>
            </a:r>
            <a:r>
              <a:rPr lang="zh-CN" altLang="en-US" dirty="0"/>
              <a:t>不一样的指针</a:t>
            </a:r>
            <a:r>
              <a:rPr lang="en-US" altLang="zh-CN" dirty="0"/>
              <a:t>)</a:t>
            </a:r>
          </a:p>
          <a:p>
            <a:r>
              <a:rPr lang="zh-CN" altLang="en-US" dirty="0"/>
              <a:t>常量指针和指针常量</a:t>
            </a:r>
            <a:endParaRPr lang="en-US" altLang="zh-CN" dirty="0"/>
          </a:p>
          <a:p>
            <a:r>
              <a:rPr lang="zh-CN" altLang="en-US" dirty="0"/>
              <a:t>指针数组</a:t>
            </a:r>
          </a:p>
          <a:p>
            <a:r>
              <a:rPr lang="zh-CN" altLang="en-US" dirty="0"/>
              <a:t>数组指针</a:t>
            </a:r>
          </a:p>
          <a:p>
            <a:r>
              <a:rPr lang="zh-CN" altLang="en-US" dirty="0"/>
              <a:t>结构指针</a:t>
            </a:r>
          </a:p>
          <a:p>
            <a:r>
              <a:rPr lang="zh-CN" altLang="en-US" dirty="0"/>
              <a:t>函数指针</a:t>
            </a:r>
          </a:p>
          <a:p>
            <a:r>
              <a:rPr lang="zh-CN" altLang="en-US" dirty="0"/>
              <a:t>数组函数指针</a:t>
            </a:r>
          </a:p>
          <a:p>
            <a:r>
              <a:rPr lang="zh-CN" altLang="en-US" dirty="0"/>
              <a:t>传递数组</a:t>
            </a:r>
            <a:r>
              <a:rPr lang="en-US" altLang="zh-CN" dirty="0"/>
              <a:t>(</a:t>
            </a:r>
            <a:r>
              <a:rPr lang="zh-CN" altLang="en-US" dirty="0"/>
              <a:t>将数组作为函数参数</a:t>
            </a:r>
            <a:r>
              <a:rPr lang="en-US" altLang="zh-CN" dirty="0"/>
              <a:t>)</a:t>
            </a:r>
            <a:endParaRPr lang="zh-CN" altLang="en-US" dirty="0"/>
          </a:p>
          <a:p>
            <a:r>
              <a:rPr lang="zh-CN" altLang="en-US" dirty="0"/>
              <a:t>二维指针</a:t>
            </a:r>
            <a:r>
              <a:rPr lang="en-US" altLang="zh-CN" dirty="0"/>
              <a:t>(**)</a:t>
            </a:r>
          </a:p>
          <a:p>
            <a:r>
              <a:rPr lang="zh-CN" altLang="en-US" dirty="0"/>
              <a:t>字符数组</a:t>
            </a:r>
          </a:p>
          <a:p>
            <a:r>
              <a:rPr lang="zh-CN" altLang="en-US" dirty="0"/>
              <a:t>如何解析复杂</a:t>
            </a:r>
            <a:r>
              <a:rPr lang="en-US" altLang="zh-CN" dirty="0"/>
              <a:t>C/C++</a:t>
            </a:r>
            <a:r>
              <a:rPr lang="zh-CN" altLang="en-US" dirty="0"/>
              <a:t>声明</a:t>
            </a:r>
            <a:endParaRPr lang="en-US" altLang="zh-CN" dirty="0"/>
          </a:p>
          <a:p>
            <a:r>
              <a:rPr lang="zh-CN" altLang="en-US" dirty="0"/>
              <a:t>完整示例</a:t>
            </a:r>
            <a:r>
              <a:rPr lang="en-US" altLang="zh-CN" dirty="0"/>
              <a:t>(sort</a:t>
            </a:r>
            <a:r>
              <a:rPr lang="zh-CN" altLang="en-US" dirty="0"/>
              <a:t>函数</a:t>
            </a:r>
            <a:r>
              <a:rPr lang="en-US" altLang="zh-CN" dirty="0"/>
              <a:t>)</a:t>
            </a:r>
            <a:endParaRPr lang="zh-CN" altLang="en-US" dirty="0"/>
          </a:p>
          <a:p>
            <a:r>
              <a:rPr lang="zh-CN" altLang="en-US" dirty="0"/>
              <a:t>常见指针错误</a:t>
            </a:r>
            <a:endParaRPr lang="en-US" altLang="zh-CN" dirty="0"/>
          </a:p>
          <a:p>
            <a:r>
              <a:rPr lang="zh-CN" altLang="en-US" dirty="0"/>
              <a:t>指针最佳实践</a:t>
            </a:r>
            <a:r>
              <a:rPr lang="en-US" altLang="zh-CN" dirty="0"/>
              <a:t>(Best Practice)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指针数组</a:t>
            </a:r>
          </a:p>
        </p:txBody>
      </p:sp>
      <p:sp>
        <p:nvSpPr>
          <p:cNvPr id="3" name="内容占位符 2"/>
          <p:cNvSpPr>
            <a:spLocks noGrp="1"/>
          </p:cNvSpPr>
          <p:nvPr>
            <p:ph idx="1"/>
          </p:nvPr>
        </p:nvSpPr>
        <p:spPr/>
        <p:txBody>
          <a:bodyPr/>
          <a:lstStyle/>
          <a:p>
            <a:r>
              <a:rPr lang="zh-CN" altLang="en-US" dirty="0"/>
              <a:t>图示</a:t>
            </a:r>
          </a:p>
        </p:txBody>
      </p:sp>
      <p:sp>
        <p:nvSpPr>
          <p:cNvPr id="4" name="矩形 3"/>
          <p:cNvSpPr/>
          <p:nvPr/>
        </p:nvSpPr>
        <p:spPr>
          <a:xfrm>
            <a:off x="625720" y="2143116"/>
            <a:ext cx="1428760"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a:t>
            </a:r>
            <a:r>
              <a:rPr lang="zh-CN" altLang="en-US" dirty="0">
                <a:solidFill>
                  <a:srgbClr val="00B050"/>
                </a:solidFill>
              </a:rPr>
              <a:t>*</a:t>
            </a:r>
            <a:r>
              <a:rPr lang="en-US" altLang="zh-CN" dirty="0">
                <a:solidFill>
                  <a:srgbClr val="00B050"/>
                </a:solidFill>
              </a:rPr>
              <a:t>p[3]</a:t>
            </a:r>
            <a:endParaRPr lang="zh-CN" altLang="en-US" dirty="0">
              <a:solidFill>
                <a:srgbClr val="00B050"/>
              </a:solidFill>
            </a:endParaRPr>
          </a:p>
        </p:txBody>
      </p:sp>
      <p:grpSp>
        <p:nvGrpSpPr>
          <p:cNvPr id="24" name="组合 23"/>
          <p:cNvGrpSpPr/>
          <p:nvPr/>
        </p:nvGrpSpPr>
        <p:grpSpPr>
          <a:xfrm>
            <a:off x="3197488" y="2143116"/>
            <a:ext cx="1857388" cy="428628"/>
            <a:chOff x="4214810" y="4071942"/>
            <a:chExt cx="1857388" cy="428628"/>
          </a:xfrm>
        </p:grpSpPr>
        <p:sp>
          <p:nvSpPr>
            <p:cNvPr id="16" name="矩形 15"/>
            <p:cNvSpPr/>
            <p:nvPr/>
          </p:nvSpPr>
          <p:spPr>
            <a:xfrm>
              <a:off x="5143504" y="4071942"/>
              <a:ext cx="928694"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p[3]</a:t>
              </a:r>
              <a:endParaRPr lang="zh-CN" altLang="en-US" dirty="0">
                <a:solidFill>
                  <a:srgbClr val="00B050"/>
                </a:solidFill>
              </a:endParaRPr>
            </a:p>
          </p:txBody>
        </p:sp>
        <p:sp>
          <p:nvSpPr>
            <p:cNvPr id="18" name="矩形 4"/>
            <p:cNvSpPr/>
            <p:nvPr/>
          </p:nvSpPr>
          <p:spPr>
            <a:xfrm>
              <a:off x="4214810" y="4071942"/>
              <a:ext cx="642942"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grpSp>
      <p:sp>
        <p:nvSpPr>
          <p:cNvPr id="29" name="右箭头 28"/>
          <p:cNvSpPr/>
          <p:nvPr/>
        </p:nvSpPr>
        <p:spPr>
          <a:xfrm>
            <a:off x="2268794" y="2285992"/>
            <a:ext cx="642942"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6055008" y="2000240"/>
            <a:ext cx="2588958" cy="1440902"/>
            <a:chOff x="6572264" y="2000240"/>
            <a:chExt cx="2588958" cy="1440902"/>
          </a:xfrm>
        </p:grpSpPr>
        <p:sp>
          <p:nvSpPr>
            <p:cNvPr id="26" name="矩形 25"/>
            <p:cNvSpPr/>
            <p:nvPr/>
          </p:nvSpPr>
          <p:spPr>
            <a:xfrm>
              <a:off x="7215206" y="2143116"/>
              <a:ext cx="857256"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27" name="矩形 26"/>
            <p:cNvSpPr/>
            <p:nvPr/>
          </p:nvSpPr>
          <p:spPr>
            <a:xfrm>
              <a:off x="7215206" y="2571744"/>
              <a:ext cx="857256"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28" name="矩形 27"/>
            <p:cNvSpPr/>
            <p:nvPr/>
          </p:nvSpPr>
          <p:spPr>
            <a:xfrm>
              <a:off x="7215206" y="3000372"/>
              <a:ext cx="857256"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30" name="矩形 4"/>
            <p:cNvSpPr/>
            <p:nvPr/>
          </p:nvSpPr>
          <p:spPr>
            <a:xfrm>
              <a:off x="6572264" y="2000240"/>
              <a:ext cx="428628"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p</a:t>
              </a:r>
              <a:endParaRPr lang="zh-CN" altLang="en-US" dirty="0">
                <a:solidFill>
                  <a:srgbClr val="00B050"/>
                </a:solidFill>
              </a:endParaRPr>
            </a:p>
          </p:txBody>
        </p:sp>
        <p:cxnSp>
          <p:nvCxnSpPr>
            <p:cNvPr id="32" name="直接箭头连接符 31"/>
            <p:cNvCxnSpPr/>
            <p:nvPr/>
          </p:nvCxnSpPr>
          <p:spPr>
            <a:xfrm>
              <a:off x="7000892" y="2143116"/>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072462" y="2143116"/>
              <a:ext cx="1088760" cy="369332"/>
            </a:xfrm>
            <a:prstGeom prst="rect">
              <a:avLst/>
            </a:prstGeom>
            <a:noFill/>
          </p:spPr>
          <p:txBody>
            <a:bodyPr wrap="none" rtlCol="0">
              <a:spAutoFit/>
            </a:bodyPr>
            <a:lstStyle/>
            <a:p>
              <a:r>
                <a:rPr lang="en-US" altLang="zh-CN" dirty="0"/>
                <a:t>p[0]:</a:t>
              </a:r>
              <a:r>
                <a:rPr lang="zh-CN" altLang="en-US" dirty="0"/>
                <a:t>指针</a:t>
              </a:r>
            </a:p>
          </p:txBody>
        </p:sp>
        <p:sp>
          <p:nvSpPr>
            <p:cNvPr id="34" name="TextBox 33"/>
            <p:cNvSpPr txBox="1"/>
            <p:nvPr/>
          </p:nvSpPr>
          <p:spPr>
            <a:xfrm>
              <a:off x="8072462" y="2571744"/>
              <a:ext cx="1088760" cy="369332"/>
            </a:xfrm>
            <a:prstGeom prst="rect">
              <a:avLst/>
            </a:prstGeom>
            <a:noFill/>
          </p:spPr>
          <p:txBody>
            <a:bodyPr wrap="none" rtlCol="0">
              <a:spAutoFit/>
            </a:bodyPr>
            <a:lstStyle/>
            <a:p>
              <a:r>
                <a:rPr lang="en-US" altLang="zh-CN" dirty="0"/>
                <a:t>p[1]:</a:t>
              </a:r>
              <a:r>
                <a:rPr lang="zh-CN" altLang="en-US" dirty="0"/>
                <a:t>指针</a:t>
              </a:r>
            </a:p>
          </p:txBody>
        </p:sp>
        <p:sp>
          <p:nvSpPr>
            <p:cNvPr id="35" name="TextBox 34"/>
            <p:cNvSpPr txBox="1"/>
            <p:nvPr/>
          </p:nvSpPr>
          <p:spPr>
            <a:xfrm>
              <a:off x="8072462" y="3071810"/>
              <a:ext cx="1088760" cy="369332"/>
            </a:xfrm>
            <a:prstGeom prst="rect">
              <a:avLst/>
            </a:prstGeom>
            <a:noFill/>
          </p:spPr>
          <p:txBody>
            <a:bodyPr wrap="none" rtlCol="0">
              <a:spAutoFit/>
            </a:bodyPr>
            <a:lstStyle/>
            <a:p>
              <a:r>
                <a:rPr lang="en-US" altLang="zh-CN" dirty="0"/>
                <a:t>p[2]:</a:t>
              </a:r>
              <a:r>
                <a:rPr lang="zh-CN" altLang="en-US" dirty="0"/>
                <a:t>指针</a:t>
              </a:r>
            </a:p>
          </p:txBody>
        </p:sp>
      </p:grpSp>
      <p:sp>
        <p:nvSpPr>
          <p:cNvPr id="37" name="右箭头 36"/>
          <p:cNvSpPr/>
          <p:nvPr/>
        </p:nvSpPr>
        <p:spPr>
          <a:xfrm>
            <a:off x="5197752" y="2285992"/>
            <a:ext cx="642942"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3" name="Picture 5"/>
          <p:cNvPicPr>
            <a:picLocks noChangeAspect="1" noChangeArrowheads="1"/>
          </p:cNvPicPr>
          <p:nvPr/>
        </p:nvPicPr>
        <p:blipFill>
          <a:blip r:embed="rId2"/>
          <a:srcRect/>
          <a:stretch>
            <a:fillRect/>
          </a:stretch>
        </p:blipFill>
        <p:spPr bwMode="auto">
          <a:xfrm>
            <a:off x="1000100" y="3595711"/>
            <a:ext cx="7151687" cy="31908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数组指针</a:t>
            </a:r>
          </a:p>
        </p:txBody>
      </p:sp>
      <p:sp>
        <p:nvSpPr>
          <p:cNvPr id="3" name="内容占位符 2"/>
          <p:cNvSpPr>
            <a:spLocks noGrp="1"/>
          </p:cNvSpPr>
          <p:nvPr>
            <p:ph idx="1"/>
          </p:nvPr>
        </p:nvSpPr>
        <p:spPr/>
        <p:txBody>
          <a:bodyPr/>
          <a:lstStyle/>
          <a:p>
            <a:r>
              <a:rPr lang="zh-CN" altLang="en-US" dirty="0"/>
              <a:t>图示</a:t>
            </a:r>
          </a:p>
        </p:txBody>
      </p:sp>
      <p:grpSp>
        <p:nvGrpSpPr>
          <p:cNvPr id="6" name="组合 8"/>
          <p:cNvGrpSpPr/>
          <p:nvPr/>
        </p:nvGrpSpPr>
        <p:grpSpPr>
          <a:xfrm>
            <a:off x="642910" y="2143116"/>
            <a:ext cx="1714512" cy="428628"/>
            <a:chOff x="3286116" y="2714620"/>
            <a:chExt cx="1714512" cy="428628"/>
          </a:xfrm>
        </p:grpSpPr>
        <p:sp>
          <p:nvSpPr>
            <p:cNvPr id="4" name="矩形 3"/>
            <p:cNvSpPr/>
            <p:nvPr/>
          </p:nvSpPr>
          <p:spPr>
            <a:xfrm>
              <a:off x="3286116" y="2714620"/>
              <a:ext cx="571504"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a:t>
              </a:r>
              <a:endParaRPr lang="zh-CN" altLang="en-US" dirty="0">
                <a:solidFill>
                  <a:srgbClr val="00B050"/>
                </a:solidFill>
              </a:endParaRPr>
            </a:p>
          </p:txBody>
        </p:sp>
        <p:grpSp>
          <p:nvGrpSpPr>
            <p:cNvPr id="8" name="组合 7"/>
            <p:cNvGrpSpPr/>
            <p:nvPr/>
          </p:nvGrpSpPr>
          <p:grpSpPr>
            <a:xfrm>
              <a:off x="3857620" y="2714620"/>
              <a:ext cx="1143008" cy="428628"/>
              <a:chOff x="3857620" y="2714620"/>
              <a:chExt cx="1143008" cy="428628"/>
            </a:xfrm>
          </p:grpSpPr>
          <p:sp>
            <p:nvSpPr>
              <p:cNvPr id="5" name="矩形 4"/>
              <p:cNvSpPr/>
              <p:nvPr/>
            </p:nvSpPr>
            <p:spPr>
              <a:xfrm>
                <a:off x="3857620" y="2714620"/>
                <a:ext cx="571504"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(*p)</a:t>
                </a:r>
                <a:endParaRPr lang="zh-CN" altLang="en-US" dirty="0">
                  <a:solidFill>
                    <a:srgbClr val="00B050"/>
                  </a:solidFill>
                </a:endParaRPr>
              </a:p>
            </p:txBody>
          </p:sp>
          <p:sp>
            <p:nvSpPr>
              <p:cNvPr id="7" name="矩形 6"/>
              <p:cNvSpPr/>
              <p:nvPr/>
            </p:nvSpPr>
            <p:spPr>
              <a:xfrm>
                <a:off x="4429124" y="2714620"/>
                <a:ext cx="571504"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[3]</a:t>
                </a:r>
                <a:endParaRPr lang="zh-CN" altLang="en-US" dirty="0">
                  <a:solidFill>
                    <a:srgbClr val="00B050"/>
                  </a:solidFill>
                </a:endParaRPr>
              </a:p>
            </p:txBody>
          </p:sp>
        </p:grpSp>
      </p:grpSp>
      <p:grpSp>
        <p:nvGrpSpPr>
          <p:cNvPr id="26" name="组合 25"/>
          <p:cNvGrpSpPr/>
          <p:nvPr/>
        </p:nvGrpSpPr>
        <p:grpSpPr>
          <a:xfrm>
            <a:off x="2571736" y="1785926"/>
            <a:ext cx="1714512" cy="1214446"/>
            <a:chOff x="2571736" y="1785926"/>
            <a:chExt cx="1714512" cy="1214446"/>
          </a:xfrm>
        </p:grpSpPr>
        <p:grpSp>
          <p:nvGrpSpPr>
            <p:cNvPr id="9" name="组合 23"/>
            <p:cNvGrpSpPr/>
            <p:nvPr/>
          </p:nvGrpSpPr>
          <p:grpSpPr>
            <a:xfrm>
              <a:off x="3357554" y="1785926"/>
              <a:ext cx="928694" cy="1214446"/>
              <a:chOff x="4071934" y="4071942"/>
              <a:chExt cx="928694" cy="1214446"/>
            </a:xfrm>
          </p:grpSpPr>
          <p:sp>
            <p:nvSpPr>
              <p:cNvPr id="16" name="矩形 15"/>
              <p:cNvSpPr/>
              <p:nvPr/>
            </p:nvSpPr>
            <p:spPr>
              <a:xfrm>
                <a:off x="4071934" y="4071942"/>
                <a:ext cx="928694"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int[3]</a:t>
                </a:r>
                <a:endParaRPr lang="zh-CN" altLang="en-US" dirty="0">
                  <a:solidFill>
                    <a:srgbClr val="00B050"/>
                  </a:solidFill>
                </a:endParaRPr>
              </a:p>
            </p:txBody>
          </p:sp>
          <p:sp>
            <p:nvSpPr>
              <p:cNvPr id="18" name="矩形 4"/>
              <p:cNvSpPr/>
              <p:nvPr/>
            </p:nvSpPr>
            <p:spPr>
              <a:xfrm>
                <a:off x="4252910" y="4857760"/>
                <a:ext cx="571504"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(*p)</a:t>
                </a:r>
                <a:endParaRPr lang="zh-CN" altLang="en-US" dirty="0">
                  <a:solidFill>
                    <a:srgbClr val="00B050"/>
                  </a:solidFill>
                </a:endParaRPr>
              </a:p>
            </p:txBody>
          </p:sp>
          <p:cxnSp>
            <p:nvCxnSpPr>
              <p:cNvPr id="23" name="直接箭头连接符 22"/>
              <p:cNvCxnSpPr>
                <a:stCxn id="18" idx="0"/>
                <a:endCxn id="16" idx="2"/>
              </p:cNvCxnSpPr>
              <p:nvPr/>
            </p:nvCxnSpPr>
            <p:spPr>
              <a:xfrm rot="16200000" flipV="1">
                <a:off x="4358877" y="4677974"/>
                <a:ext cx="357190" cy="238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9" name="右箭头 28"/>
            <p:cNvSpPr/>
            <p:nvPr/>
          </p:nvSpPr>
          <p:spPr>
            <a:xfrm>
              <a:off x="2571736" y="2285992"/>
              <a:ext cx="57150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75" name="Picture 3"/>
          <p:cNvPicPr>
            <a:picLocks noChangeAspect="1" noChangeArrowheads="1"/>
          </p:cNvPicPr>
          <p:nvPr/>
        </p:nvPicPr>
        <p:blipFill>
          <a:blip r:embed="rId2"/>
          <a:srcRect/>
          <a:stretch>
            <a:fillRect/>
          </a:stretch>
        </p:blipFill>
        <p:spPr bwMode="auto">
          <a:xfrm>
            <a:off x="714348" y="3357562"/>
            <a:ext cx="7732713" cy="2981325"/>
          </a:xfrm>
          <a:prstGeom prst="rect">
            <a:avLst/>
          </a:prstGeom>
          <a:noFill/>
          <a:ln w="9525">
            <a:noFill/>
            <a:miter lim="800000"/>
            <a:headEnd/>
            <a:tailEnd/>
          </a:ln>
          <a:effectLst/>
        </p:spPr>
      </p:pic>
      <p:grpSp>
        <p:nvGrpSpPr>
          <p:cNvPr id="28" name="组合 27"/>
          <p:cNvGrpSpPr/>
          <p:nvPr/>
        </p:nvGrpSpPr>
        <p:grpSpPr>
          <a:xfrm>
            <a:off x="4572000" y="2083741"/>
            <a:ext cx="3857652" cy="642942"/>
            <a:chOff x="4572000" y="2083741"/>
            <a:chExt cx="3857652" cy="642942"/>
          </a:xfrm>
        </p:grpSpPr>
        <p:sp>
          <p:nvSpPr>
            <p:cNvPr id="15" name="右箭头 14"/>
            <p:cNvSpPr/>
            <p:nvPr/>
          </p:nvSpPr>
          <p:spPr>
            <a:xfrm>
              <a:off x="4572000" y="2285992"/>
              <a:ext cx="92869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5831779" y="2083741"/>
              <a:ext cx="2597873" cy="642942"/>
              <a:chOff x="5831779" y="2083741"/>
              <a:chExt cx="2597873" cy="642942"/>
            </a:xfrm>
          </p:grpSpPr>
          <p:grpSp>
            <p:nvGrpSpPr>
              <p:cNvPr id="17" name="组合 16"/>
              <p:cNvGrpSpPr/>
              <p:nvPr/>
            </p:nvGrpSpPr>
            <p:grpSpPr>
              <a:xfrm>
                <a:off x="5831779" y="2185979"/>
                <a:ext cx="2526435" cy="428628"/>
                <a:chOff x="6572262" y="2143116"/>
                <a:chExt cx="2114073" cy="428628"/>
              </a:xfrm>
            </p:grpSpPr>
            <p:sp>
              <p:nvSpPr>
                <p:cNvPr id="19" name="矩形 18"/>
                <p:cNvSpPr/>
                <p:nvPr/>
              </p:nvSpPr>
              <p:spPr>
                <a:xfrm>
                  <a:off x="7215206" y="2143116"/>
                  <a:ext cx="500066"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20" name="矩形 19"/>
                <p:cNvSpPr/>
                <p:nvPr/>
              </p:nvSpPr>
              <p:spPr>
                <a:xfrm>
                  <a:off x="7708046" y="2143116"/>
                  <a:ext cx="500066"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21" name="矩形 20"/>
                <p:cNvSpPr/>
                <p:nvPr/>
              </p:nvSpPr>
              <p:spPr>
                <a:xfrm>
                  <a:off x="8186269" y="2143116"/>
                  <a:ext cx="500066"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22" name="矩形 4"/>
                <p:cNvSpPr/>
                <p:nvPr/>
              </p:nvSpPr>
              <p:spPr>
                <a:xfrm>
                  <a:off x="6572262" y="2214554"/>
                  <a:ext cx="428628"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p</a:t>
                  </a:r>
                  <a:endParaRPr lang="zh-CN" altLang="en-US" dirty="0">
                    <a:solidFill>
                      <a:srgbClr val="00B050"/>
                    </a:solidFill>
                  </a:endParaRPr>
                </a:p>
              </p:txBody>
            </p:sp>
            <p:cxnSp>
              <p:nvCxnSpPr>
                <p:cNvPr id="24" name="直接箭头连接符 23"/>
                <p:cNvCxnSpPr>
                  <a:stCxn id="22" idx="3"/>
                  <a:endCxn id="25" idx="1"/>
                </p:cNvCxnSpPr>
                <p:nvPr/>
              </p:nvCxnSpPr>
              <p:spPr>
                <a:xfrm>
                  <a:off x="7000890" y="2357430"/>
                  <a:ext cx="190996" cy="49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5" name="矩形 24"/>
              <p:cNvSpPr/>
              <p:nvPr/>
            </p:nvSpPr>
            <p:spPr>
              <a:xfrm>
                <a:off x="6572264" y="2083741"/>
                <a:ext cx="1857388" cy="642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结构指针</a:t>
            </a:r>
          </a:p>
        </p:txBody>
      </p:sp>
      <p:sp>
        <p:nvSpPr>
          <p:cNvPr id="3" name="内容占位符 2"/>
          <p:cNvSpPr>
            <a:spLocks noGrp="1"/>
          </p:cNvSpPr>
          <p:nvPr>
            <p:ph idx="1"/>
          </p:nvPr>
        </p:nvSpPr>
        <p:spPr/>
        <p:txBody>
          <a:bodyPr>
            <a:normAutofit lnSpcReduction="10000"/>
          </a:bodyPr>
          <a:lstStyle/>
          <a:p>
            <a:pPr>
              <a:buNone/>
            </a:pPr>
            <a:r>
              <a:rPr lang="zh-CN" altLang="en-US" dirty="0"/>
              <a:t>通常来说，对于结构，一般会包含至少一个</a:t>
            </a:r>
            <a:endParaRPr lang="en-US" altLang="zh-CN" dirty="0"/>
          </a:p>
          <a:p>
            <a:pPr>
              <a:buNone/>
            </a:pPr>
            <a:r>
              <a:rPr lang="zh-CN" altLang="en-US" dirty="0"/>
              <a:t>字段，因此如果我们将结构变量传递给一个</a:t>
            </a:r>
            <a:endParaRPr lang="en-US" altLang="zh-CN" dirty="0"/>
          </a:p>
          <a:p>
            <a:pPr>
              <a:buNone/>
            </a:pPr>
            <a:r>
              <a:rPr lang="zh-CN" altLang="en-US" dirty="0"/>
              <a:t>函数的时候，通常都是传递结构的指针，而</a:t>
            </a:r>
            <a:endParaRPr lang="en-US" altLang="zh-CN" dirty="0"/>
          </a:p>
          <a:p>
            <a:pPr>
              <a:buNone/>
            </a:pPr>
            <a:r>
              <a:rPr lang="zh-CN" altLang="en-US" dirty="0"/>
              <a:t>不是整个结构（结构是值拷贝，太占用时</a:t>
            </a:r>
            <a:endParaRPr lang="en-US" altLang="zh-CN" dirty="0"/>
          </a:p>
          <a:p>
            <a:pPr>
              <a:buNone/>
            </a:pPr>
            <a:r>
              <a:rPr lang="zh-CN" altLang="en-US" dirty="0"/>
              <a:t>间和内存）。这里所说的通常是指大部分情</a:t>
            </a:r>
            <a:endParaRPr lang="en-US" altLang="zh-CN" dirty="0"/>
          </a:p>
          <a:p>
            <a:pPr>
              <a:buNone/>
            </a:pPr>
            <a:r>
              <a:rPr lang="zh-CN" altLang="en-US" dirty="0"/>
              <a:t>况，实际上如果结构字段不多且占用空间不</a:t>
            </a:r>
            <a:endParaRPr lang="en-US" altLang="zh-CN" dirty="0"/>
          </a:p>
          <a:p>
            <a:pPr>
              <a:buNone/>
            </a:pPr>
            <a:r>
              <a:rPr lang="zh-CN" altLang="en-US" dirty="0"/>
              <a:t>大的情况下，传递整个数组而不是指针，区</a:t>
            </a:r>
            <a:endParaRPr lang="en-US" altLang="zh-CN" dirty="0"/>
          </a:p>
          <a:p>
            <a:pPr>
              <a:buNone/>
            </a:pPr>
            <a:r>
              <a:rPr lang="zh-CN" altLang="en-US" dirty="0"/>
              <a:t>别不是很大。</a:t>
            </a:r>
            <a:endParaRPr lang="en-US" altLang="zh-CN" dirty="0"/>
          </a:p>
          <a:p>
            <a:pPr>
              <a:buNone/>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结构指针（续）</a:t>
            </a:r>
          </a:p>
        </p:txBody>
      </p:sp>
      <p:sp>
        <p:nvSpPr>
          <p:cNvPr id="3" name="内容占位符 2"/>
          <p:cNvSpPr>
            <a:spLocks noGrp="1"/>
          </p:cNvSpPr>
          <p:nvPr>
            <p:ph idx="1"/>
          </p:nvPr>
        </p:nvSpPr>
        <p:spPr/>
        <p:txBody>
          <a:bodyPr/>
          <a:lstStyle/>
          <a:p>
            <a:pPr>
              <a:buNone/>
            </a:pPr>
            <a:r>
              <a:rPr lang="zh-CN" altLang="en-US" dirty="0"/>
              <a:t>使用结构变量作为参数</a:t>
            </a:r>
            <a:r>
              <a:rPr lang="en-US" altLang="zh-CN" dirty="0"/>
              <a:t>(</a:t>
            </a:r>
            <a:r>
              <a:rPr lang="zh-CN" altLang="en-US" dirty="0"/>
              <a:t>可以，但是不高效</a:t>
            </a:r>
            <a:r>
              <a:rPr lang="en-US" altLang="zh-CN" dirty="0"/>
              <a:t>)</a:t>
            </a:r>
            <a:endParaRPr lang="zh-CN" altLang="en-US" dirty="0"/>
          </a:p>
        </p:txBody>
      </p:sp>
      <p:pic>
        <p:nvPicPr>
          <p:cNvPr id="2051" name="Picture 3"/>
          <p:cNvPicPr>
            <a:picLocks noChangeAspect="1" noChangeArrowheads="1"/>
          </p:cNvPicPr>
          <p:nvPr/>
        </p:nvPicPr>
        <p:blipFill>
          <a:blip r:embed="rId2"/>
          <a:srcRect/>
          <a:stretch>
            <a:fillRect/>
          </a:stretch>
        </p:blipFill>
        <p:spPr bwMode="auto">
          <a:xfrm>
            <a:off x="611560" y="2132856"/>
            <a:ext cx="6429420" cy="458124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结构指针（续）</a:t>
            </a:r>
          </a:p>
        </p:txBody>
      </p:sp>
      <p:sp>
        <p:nvSpPr>
          <p:cNvPr id="3" name="内容占位符 2"/>
          <p:cNvSpPr>
            <a:spLocks noGrp="1"/>
          </p:cNvSpPr>
          <p:nvPr>
            <p:ph idx="1"/>
          </p:nvPr>
        </p:nvSpPr>
        <p:spPr/>
        <p:txBody>
          <a:bodyPr/>
          <a:lstStyle/>
          <a:p>
            <a:pPr>
              <a:buNone/>
            </a:pPr>
            <a:r>
              <a:rPr lang="zh-CN" altLang="en-US" dirty="0"/>
              <a:t>使用结构指针作为参数（高效）</a:t>
            </a:r>
          </a:p>
        </p:txBody>
      </p:sp>
      <p:pic>
        <p:nvPicPr>
          <p:cNvPr id="2050" name="Picture 2"/>
          <p:cNvPicPr>
            <a:picLocks noChangeAspect="1" noChangeArrowheads="1"/>
          </p:cNvPicPr>
          <p:nvPr/>
        </p:nvPicPr>
        <p:blipFill>
          <a:blip r:embed="rId2"/>
          <a:srcRect/>
          <a:stretch>
            <a:fillRect/>
          </a:stretch>
        </p:blipFill>
        <p:spPr bwMode="auto">
          <a:xfrm>
            <a:off x="571472" y="2143116"/>
            <a:ext cx="7286676" cy="464913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结构指针（续）</a:t>
            </a:r>
          </a:p>
        </p:txBody>
      </p:sp>
      <p:pic>
        <p:nvPicPr>
          <p:cNvPr id="3076" name="Picture 4"/>
          <p:cNvPicPr>
            <a:picLocks noChangeAspect="1" noChangeArrowheads="1"/>
          </p:cNvPicPr>
          <p:nvPr/>
        </p:nvPicPr>
        <p:blipFill>
          <a:blip r:embed="rId2"/>
          <a:srcRect/>
          <a:stretch>
            <a:fillRect/>
          </a:stretch>
        </p:blipFill>
        <p:spPr bwMode="auto">
          <a:xfrm>
            <a:off x="357158" y="1142984"/>
            <a:ext cx="7143800" cy="557216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返回结构的函数</a:t>
            </a:r>
          </a:p>
        </p:txBody>
      </p:sp>
      <p:sp>
        <p:nvSpPr>
          <p:cNvPr id="3" name="内容占位符 2"/>
          <p:cNvSpPr>
            <a:spLocks noGrp="1"/>
          </p:cNvSpPr>
          <p:nvPr>
            <p:ph idx="1"/>
          </p:nvPr>
        </p:nvSpPr>
        <p:spPr>
          <a:xfrm>
            <a:off x="457200" y="1214422"/>
            <a:ext cx="8229600" cy="4911741"/>
          </a:xfrm>
        </p:spPr>
        <p:txBody>
          <a:bodyPr>
            <a:normAutofit/>
          </a:bodyPr>
          <a:lstStyle/>
          <a:p>
            <a:r>
              <a:rPr lang="zh-CN" altLang="en-US" sz="2400" dirty="0"/>
              <a:t>结构（不是结构指针）也可以作为函数的返回值</a:t>
            </a:r>
          </a:p>
        </p:txBody>
      </p:sp>
      <p:pic>
        <p:nvPicPr>
          <p:cNvPr id="1026" name="Picture 2"/>
          <p:cNvPicPr>
            <a:picLocks noChangeAspect="1" noChangeArrowheads="1"/>
          </p:cNvPicPr>
          <p:nvPr/>
        </p:nvPicPr>
        <p:blipFill>
          <a:blip r:embed="rId2"/>
          <a:srcRect/>
          <a:stretch>
            <a:fillRect/>
          </a:stretch>
        </p:blipFill>
        <p:spPr bwMode="auto">
          <a:xfrm>
            <a:off x="714348" y="1643050"/>
            <a:ext cx="5715040" cy="4234513"/>
          </a:xfrm>
          <a:prstGeom prst="rect">
            <a:avLst/>
          </a:prstGeom>
          <a:noFill/>
          <a:ln w="9525">
            <a:noFill/>
            <a:miter lim="800000"/>
            <a:headEnd/>
            <a:tailEnd/>
          </a:ln>
          <a:effectLst/>
        </p:spPr>
      </p:pic>
      <p:sp>
        <p:nvSpPr>
          <p:cNvPr id="5" name="TextBox 4"/>
          <p:cNvSpPr txBox="1"/>
          <p:nvPr/>
        </p:nvSpPr>
        <p:spPr>
          <a:xfrm>
            <a:off x="142844" y="5905392"/>
            <a:ext cx="8786874"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solidFill>
                  <a:srgbClr val="0070C0"/>
                </a:solidFill>
              </a:rPr>
              <a:t>虽然结构作为函数的返回值不是很高效（示例中有两次拷贝：第</a:t>
            </a:r>
            <a:r>
              <a:rPr lang="en-US" altLang="zh-CN" dirty="0">
                <a:solidFill>
                  <a:srgbClr val="0070C0"/>
                </a:solidFill>
              </a:rPr>
              <a:t>8</a:t>
            </a:r>
            <a:r>
              <a:rPr lang="zh-CN" altLang="en-US" dirty="0">
                <a:solidFill>
                  <a:srgbClr val="0070C0"/>
                </a:solidFill>
              </a:rPr>
              <a:t>行和第</a:t>
            </a:r>
            <a:r>
              <a:rPr lang="en-US" altLang="zh-CN" dirty="0">
                <a:solidFill>
                  <a:srgbClr val="0070C0"/>
                </a:solidFill>
              </a:rPr>
              <a:t>13</a:t>
            </a:r>
            <a:r>
              <a:rPr lang="zh-CN" altLang="en-US" dirty="0">
                <a:solidFill>
                  <a:srgbClr val="0070C0"/>
                </a:solidFill>
              </a:rPr>
              <a:t>行），但是对于字段比较少的结构来说很方便。同时如果你不想分配内存（还需要释放），也可以使用这种方法。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函数指针</a:t>
            </a:r>
          </a:p>
        </p:txBody>
      </p:sp>
      <p:sp>
        <p:nvSpPr>
          <p:cNvPr id="3" name="内容占位符 2"/>
          <p:cNvSpPr>
            <a:spLocks noGrp="1"/>
          </p:cNvSpPr>
          <p:nvPr>
            <p:ph idx="1"/>
          </p:nvPr>
        </p:nvSpPr>
        <p:spPr/>
        <p:txBody>
          <a:bodyPr/>
          <a:lstStyle/>
          <a:p>
            <a:r>
              <a:rPr lang="zh-CN" altLang="en-US" dirty="0"/>
              <a:t>图示</a:t>
            </a:r>
          </a:p>
        </p:txBody>
      </p:sp>
      <p:grpSp>
        <p:nvGrpSpPr>
          <p:cNvPr id="6" name="组合 8"/>
          <p:cNvGrpSpPr/>
          <p:nvPr/>
        </p:nvGrpSpPr>
        <p:grpSpPr>
          <a:xfrm>
            <a:off x="500034" y="2214554"/>
            <a:ext cx="3571900" cy="428628"/>
            <a:chOff x="3286116" y="2714620"/>
            <a:chExt cx="1714512" cy="428628"/>
          </a:xfrm>
        </p:grpSpPr>
        <p:sp>
          <p:nvSpPr>
            <p:cNvPr id="4" name="矩形 3"/>
            <p:cNvSpPr/>
            <p:nvPr/>
          </p:nvSpPr>
          <p:spPr>
            <a:xfrm>
              <a:off x="3286116" y="2714620"/>
              <a:ext cx="571504"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a:t>
              </a:r>
              <a:endParaRPr lang="zh-CN" altLang="en-US" dirty="0">
                <a:solidFill>
                  <a:srgbClr val="00B050"/>
                </a:solidFill>
              </a:endParaRPr>
            </a:p>
          </p:txBody>
        </p:sp>
        <p:grpSp>
          <p:nvGrpSpPr>
            <p:cNvPr id="8" name="组合 7"/>
            <p:cNvGrpSpPr/>
            <p:nvPr/>
          </p:nvGrpSpPr>
          <p:grpSpPr>
            <a:xfrm>
              <a:off x="3857620" y="2714620"/>
              <a:ext cx="1143008" cy="428628"/>
              <a:chOff x="3857620" y="2714620"/>
              <a:chExt cx="1143008" cy="428628"/>
            </a:xfrm>
          </p:grpSpPr>
          <p:sp>
            <p:nvSpPr>
              <p:cNvPr id="5" name="矩形 4"/>
              <p:cNvSpPr/>
              <p:nvPr/>
            </p:nvSpPr>
            <p:spPr>
              <a:xfrm>
                <a:off x="3857620" y="2714620"/>
                <a:ext cx="571504"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(*func)</a:t>
                </a:r>
                <a:endParaRPr lang="zh-CN" altLang="en-US" dirty="0">
                  <a:solidFill>
                    <a:srgbClr val="00B050"/>
                  </a:solidFill>
                </a:endParaRPr>
              </a:p>
            </p:txBody>
          </p:sp>
          <p:sp>
            <p:nvSpPr>
              <p:cNvPr id="7" name="矩形 6"/>
              <p:cNvSpPr/>
              <p:nvPr/>
            </p:nvSpPr>
            <p:spPr>
              <a:xfrm>
                <a:off x="4429124" y="2714620"/>
                <a:ext cx="571504"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 int)</a:t>
                </a:r>
                <a:endParaRPr lang="zh-CN" altLang="en-US" dirty="0">
                  <a:solidFill>
                    <a:srgbClr val="00B050"/>
                  </a:solidFill>
                </a:endParaRPr>
              </a:p>
            </p:txBody>
          </p:sp>
        </p:grpSp>
      </p:grpSp>
      <p:grpSp>
        <p:nvGrpSpPr>
          <p:cNvPr id="9" name="组合 23"/>
          <p:cNvGrpSpPr/>
          <p:nvPr/>
        </p:nvGrpSpPr>
        <p:grpSpPr>
          <a:xfrm>
            <a:off x="5429256" y="1857364"/>
            <a:ext cx="1785950" cy="1214446"/>
            <a:chOff x="4071934" y="4071942"/>
            <a:chExt cx="1785950" cy="1214446"/>
          </a:xfrm>
        </p:grpSpPr>
        <p:sp>
          <p:nvSpPr>
            <p:cNvPr id="16" name="矩形 15"/>
            <p:cNvSpPr/>
            <p:nvPr/>
          </p:nvSpPr>
          <p:spPr>
            <a:xfrm>
              <a:off x="4071934" y="4071942"/>
              <a:ext cx="1785950"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(int , int)</a:t>
              </a:r>
              <a:endParaRPr lang="zh-CN" altLang="en-US" dirty="0">
                <a:solidFill>
                  <a:srgbClr val="00B050"/>
                </a:solidFill>
              </a:endParaRPr>
            </a:p>
          </p:txBody>
        </p:sp>
        <p:sp>
          <p:nvSpPr>
            <p:cNvPr id="18" name="矩形 4"/>
            <p:cNvSpPr/>
            <p:nvPr/>
          </p:nvSpPr>
          <p:spPr>
            <a:xfrm>
              <a:off x="4538662" y="4857760"/>
              <a:ext cx="85725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(*func)</a:t>
              </a:r>
              <a:endParaRPr lang="zh-CN" altLang="en-US" dirty="0">
                <a:solidFill>
                  <a:srgbClr val="00B050"/>
                </a:solidFill>
              </a:endParaRPr>
            </a:p>
          </p:txBody>
        </p:sp>
        <p:cxnSp>
          <p:nvCxnSpPr>
            <p:cNvPr id="23" name="直接箭头连接符 22"/>
            <p:cNvCxnSpPr>
              <a:stCxn id="18" idx="0"/>
              <a:endCxn id="16" idx="2"/>
            </p:cNvCxnSpPr>
            <p:nvPr/>
          </p:nvCxnSpPr>
          <p:spPr>
            <a:xfrm rot="16200000" flipV="1">
              <a:off x="4787505" y="4677974"/>
              <a:ext cx="357190" cy="238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9" name="右箭头 28"/>
          <p:cNvSpPr/>
          <p:nvPr/>
        </p:nvSpPr>
        <p:spPr>
          <a:xfrm>
            <a:off x="4286248" y="2357430"/>
            <a:ext cx="92869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42910" y="3276623"/>
            <a:ext cx="8085137" cy="34385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函数指针</a:t>
            </a:r>
            <a:r>
              <a:rPr lang="en-US" altLang="zh-CN" dirty="0"/>
              <a:t>(</a:t>
            </a:r>
            <a:r>
              <a:rPr lang="zh-CN" altLang="en-US" dirty="0"/>
              <a:t>续</a:t>
            </a:r>
            <a:r>
              <a:rPr lang="en-US" altLang="zh-CN" dirty="0"/>
              <a:t>)</a:t>
            </a:r>
            <a:endParaRPr lang="zh-CN" altLang="en-US" dirty="0"/>
          </a:p>
        </p:txBody>
      </p:sp>
      <p:sp>
        <p:nvSpPr>
          <p:cNvPr id="17" name="内容占位符 16"/>
          <p:cNvSpPr>
            <a:spLocks noGrp="1"/>
          </p:cNvSpPr>
          <p:nvPr>
            <p:ph idx="1"/>
          </p:nvPr>
        </p:nvSpPr>
        <p:spPr>
          <a:xfrm>
            <a:off x="457200" y="2714621"/>
            <a:ext cx="1257280" cy="500065"/>
          </a:xfrm>
        </p:spPr>
        <p:txBody>
          <a:bodyPr/>
          <a:lstStyle/>
          <a:p>
            <a:r>
              <a:rPr lang="zh-CN" altLang="en-US" sz="2400" dirty="0"/>
              <a:t>举例</a:t>
            </a:r>
            <a:endParaRPr lang="en-US" altLang="zh-CN" sz="2400" dirty="0"/>
          </a:p>
          <a:p>
            <a:pPr>
              <a:buNone/>
            </a:pPr>
            <a:endParaRPr lang="zh-CN" altLang="en-US" dirty="0"/>
          </a:p>
        </p:txBody>
      </p:sp>
      <p:pic>
        <p:nvPicPr>
          <p:cNvPr id="10" name="Picture 3"/>
          <p:cNvPicPr>
            <a:picLocks noChangeAspect="1" noChangeArrowheads="1"/>
          </p:cNvPicPr>
          <p:nvPr/>
        </p:nvPicPr>
        <p:blipFill>
          <a:blip r:embed="rId2"/>
          <a:srcRect/>
          <a:stretch>
            <a:fillRect/>
          </a:stretch>
        </p:blipFill>
        <p:spPr bwMode="auto">
          <a:xfrm>
            <a:off x="642910" y="1571612"/>
            <a:ext cx="5349652" cy="1143008"/>
          </a:xfrm>
          <a:prstGeom prst="rect">
            <a:avLst/>
          </a:prstGeom>
          <a:noFill/>
          <a:ln w="9525">
            <a:solidFill>
              <a:schemeClr val="accent1"/>
            </a:solid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714348" y="3104991"/>
            <a:ext cx="4357718" cy="3687695"/>
          </a:xfrm>
          <a:prstGeom prst="rect">
            <a:avLst/>
          </a:prstGeom>
          <a:noFill/>
          <a:ln w="9525">
            <a:solidFill>
              <a:schemeClr val="accent1"/>
            </a:solidFill>
            <a:miter lim="800000"/>
            <a:headEnd/>
            <a:tailEnd/>
          </a:ln>
          <a:effectLst/>
        </p:spPr>
      </p:pic>
      <p:sp>
        <p:nvSpPr>
          <p:cNvPr id="6" name="内容占位符 16"/>
          <p:cNvSpPr txBox="1">
            <a:spLocks/>
          </p:cNvSpPr>
          <p:nvPr/>
        </p:nvSpPr>
        <p:spPr>
          <a:xfrm>
            <a:off x="500034" y="1142985"/>
            <a:ext cx="4357718" cy="428628"/>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400" dirty="0"/>
              <a:t>函数指针和普通函数的区别</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函数指针</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a:xfrm>
            <a:off x="457200" y="1357298"/>
            <a:ext cx="8229600" cy="4768865"/>
          </a:xfrm>
        </p:spPr>
        <p:txBody>
          <a:bodyPr>
            <a:normAutofit/>
          </a:bodyPr>
          <a:lstStyle/>
          <a:p>
            <a:r>
              <a:rPr lang="zh-CN" altLang="en-US" sz="2400" dirty="0"/>
              <a:t>返回函数指针的函数</a:t>
            </a:r>
          </a:p>
        </p:txBody>
      </p:sp>
      <p:pic>
        <p:nvPicPr>
          <p:cNvPr id="2051" name="Picture 3"/>
          <p:cNvPicPr>
            <a:picLocks noChangeAspect="1" noChangeArrowheads="1"/>
          </p:cNvPicPr>
          <p:nvPr/>
        </p:nvPicPr>
        <p:blipFill>
          <a:blip r:embed="rId2"/>
          <a:srcRect/>
          <a:stretch>
            <a:fillRect/>
          </a:stretch>
        </p:blipFill>
        <p:spPr bwMode="auto">
          <a:xfrm>
            <a:off x="785786" y="1785957"/>
            <a:ext cx="6929486" cy="482867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初识指针</a:t>
            </a:r>
          </a:p>
        </p:txBody>
      </p:sp>
      <p:sp>
        <p:nvSpPr>
          <p:cNvPr id="3" name="内容占位符 2"/>
          <p:cNvSpPr>
            <a:spLocks noGrp="1"/>
          </p:cNvSpPr>
          <p:nvPr>
            <p:ph idx="1"/>
          </p:nvPr>
        </p:nvSpPr>
        <p:spPr>
          <a:xfrm>
            <a:off x="457200" y="1600200"/>
            <a:ext cx="8229600" cy="4972072"/>
          </a:xfrm>
        </p:spPr>
        <p:txBody>
          <a:bodyPr>
            <a:normAutofit fontScale="62500" lnSpcReduction="20000"/>
          </a:bodyPr>
          <a:lstStyle/>
          <a:p>
            <a:r>
              <a:rPr lang="zh-CN" altLang="en-US" sz="2400" dirty="0">
                <a:solidFill>
                  <a:srgbClr val="FF0000"/>
                </a:solidFill>
              </a:rPr>
              <a:t>指针</a:t>
            </a:r>
            <a:r>
              <a:rPr lang="zh-CN" altLang="en-US" sz="2400" dirty="0"/>
              <a:t>只包含一个地址。</a:t>
            </a:r>
            <a:r>
              <a:rPr lang="zh-CN" altLang="en-US" sz="2400" dirty="0">
                <a:solidFill>
                  <a:srgbClr val="FF0000"/>
                </a:solidFill>
              </a:rPr>
              <a:t>指针变量</a:t>
            </a:r>
            <a:r>
              <a:rPr lang="zh-CN" altLang="en-US" sz="2400" dirty="0"/>
              <a:t>就是存放另一个变量地址的变量</a:t>
            </a:r>
            <a:endParaRPr lang="en-US" altLang="zh-CN" sz="2400" dirty="0"/>
          </a:p>
          <a:p>
            <a:pPr>
              <a:buNone/>
            </a:pPr>
            <a:r>
              <a:rPr lang="en-US" altLang="zh-CN" sz="2400" dirty="0"/>
              <a:t>     </a:t>
            </a:r>
            <a:r>
              <a:rPr lang="en-US" altLang="zh-CN" sz="2800" dirty="0">
                <a:solidFill>
                  <a:schemeClr val="accent5">
                    <a:lumMod val="75000"/>
                  </a:schemeClr>
                </a:solidFill>
              </a:rPr>
              <a:t>int </a:t>
            </a:r>
            <a:r>
              <a:rPr lang="en-US" altLang="zh-CN" sz="2800" dirty="0" err="1"/>
              <a:t>i</a:t>
            </a:r>
            <a:r>
              <a:rPr lang="en-US" altLang="zh-CN" sz="2800" dirty="0"/>
              <a:t> = </a:t>
            </a:r>
            <a:r>
              <a:rPr lang="en-US" altLang="zh-CN" sz="2800" dirty="0">
                <a:solidFill>
                  <a:srgbClr val="0000FF"/>
                </a:solidFill>
              </a:rPr>
              <a:t>10</a:t>
            </a:r>
            <a:r>
              <a:rPr lang="en-US" altLang="zh-CN" sz="2800" dirty="0"/>
              <a:t>;</a:t>
            </a:r>
          </a:p>
          <a:p>
            <a:pPr>
              <a:buNone/>
            </a:pPr>
            <a:r>
              <a:rPr lang="en-US" altLang="zh-CN" sz="2800" dirty="0"/>
              <a:t>    </a:t>
            </a:r>
            <a:r>
              <a:rPr lang="en-US" altLang="zh-CN" sz="2800" dirty="0">
                <a:solidFill>
                  <a:schemeClr val="accent5">
                    <a:lumMod val="75000"/>
                  </a:schemeClr>
                </a:solidFill>
              </a:rPr>
              <a:t>int </a:t>
            </a:r>
            <a:r>
              <a:rPr lang="en-US" altLang="zh-CN" sz="2800" dirty="0"/>
              <a:t>*p = </a:t>
            </a:r>
            <a:r>
              <a:rPr lang="en-US" altLang="zh-CN" sz="2800" dirty="0">
                <a:solidFill>
                  <a:schemeClr val="accent6">
                    <a:lumMod val="75000"/>
                  </a:schemeClr>
                </a:solidFill>
              </a:rPr>
              <a:t>&amp;</a:t>
            </a:r>
            <a:r>
              <a:rPr lang="en-US" altLang="zh-CN" sz="2800" dirty="0" err="1"/>
              <a:t>i</a:t>
            </a:r>
            <a:r>
              <a:rPr lang="en-US" altLang="zh-CN" sz="2800" dirty="0"/>
              <a:t>; </a:t>
            </a:r>
            <a:r>
              <a:rPr lang="en-US" altLang="zh-CN" sz="2200" dirty="0">
                <a:solidFill>
                  <a:srgbClr val="00B050"/>
                </a:solidFill>
              </a:rPr>
              <a:t>/* &amp;</a:t>
            </a:r>
            <a:r>
              <a:rPr lang="zh-CN" altLang="en-US" sz="2200" dirty="0">
                <a:solidFill>
                  <a:srgbClr val="00B050"/>
                </a:solidFill>
              </a:rPr>
              <a:t>表示取变量</a:t>
            </a:r>
            <a:r>
              <a:rPr lang="en-US" altLang="zh-CN" sz="2200" dirty="0" err="1">
                <a:solidFill>
                  <a:srgbClr val="00B050"/>
                </a:solidFill>
              </a:rPr>
              <a:t>i</a:t>
            </a:r>
            <a:r>
              <a:rPr lang="zh-CN" altLang="en-US" sz="2200" dirty="0">
                <a:solidFill>
                  <a:srgbClr val="00B050"/>
                </a:solidFill>
              </a:rPr>
              <a:t>的地址 </a:t>
            </a:r>
            <a:r>
              <a:rPr lang="en-US" altLang="zh-CN" sz="2200" dirty="0">
                <a:solidFill>
                  <a:srgbClr val="00B050"/>
                </a:solidFill>
              </a:rPr>
              <a:t>*/</a:t>
            </a:r>
          </a:p>
          <a:p>
            <a:pPr>
              <a:buNone/>
            </a:pPr>
            <a:r>
              <a:rPr lang="en-US" altLang="zh-CN" sz="2800" dirty="0"/>
              <a:t>    </a:t>
            </a:r>
            <a:r>
              <a:rPr lang="en-US" altLang="zh-CN" sz="2800" dirty="0">
                <a:solidFill>
                  <a:schemeClr val="accent5">
                    <a:lumMod val="75000"/>
                  </a:schemeClr>
                </a:solidFill>
              </a:rPr>
              <a:t>int </a:t>
            </a:r>
            <a:r>
              <a:rPr lang="en-US" altLang="zh-CN" sz="2800" dirty="0"/>
              <a:t>**pp = </a:t>
            </a:r>
            <a:r>
              <a:rPr lang="en-US" altLang="zh-CN" sz="2800" dirty="0">
                <a:solidFill>
                  <a:schemeClr val="accent6">
                    <a:lumMod val="75000"/>
                  </a:schemeClr>
                </a:solidFill>
              </a:rPr>
              <a:t>&amp;</a:t>
            </a:r>
            <a:r>
              <a:rPr lang="en-US" altLang="zh-CN" sz="2800" dirty="0"/>
              <a:t>p; </a:t>
            </a:r>
            <a:r>
              <a:rPr lang="en-US" altLang="zh-CN" sz="2200" dirty="0">
                <a:solidFill>
                  <a:srgbClr val="00B050"/>
                </a:solidFill>
              </a:rPr>
              <a:t>/* </a:t>
            </a:r>
            <a:r>
              <a:rPr lang="zh-CN" altLang="en-US" sz="2200" dirty="0">
                <a:solidFill>
                  <a:srgbClr val="00B050"/>
                </a:solidFill>
              </a:rPr>
              <a:t>双指针 </a:t>
            </a:r>
            <a:r>
              <a:rPr lang="en-US" altLang="zh-CN" sz="2200" dirty="0">
                <a:solidFill>
                  <a:srgbClr val="00B050"/>
                </a:solidFill>
              </a:rPr>
              <a:t>*/    </a:t>
            </a:r>
            <a:endParaRPr lang="en-US" altLang="zh-CN" sz="2800" dirty="0"/>
          </a:p>
          <a:p>
            <a:pPr>
              <a:buNone/>
            </a:pPr>
            <a:r>
              <a:rPr lang="en-US" altLang="zh-CN" sz="2800" dirty="0"/>
              <a:t> </a:t>
            </a:r>
            <a:endParaRPr lang="en-US" altLang="zh-CN" sz="2400" dirty="0"/>
          </a:p>
          <a:p>
            <a:r>
              <a:rPr lang="zh-CN" altLang="en-US" sz="2400" b="1" dirty="0"/>
              <a:t>特殊指针</a:t>
            </a:r>
            <a:endParaRPr lang="en-US" altLang="zh-CN" sz="2400" b="1" dirty="0"/>
          </a:p>
          <a:p>
            <a:pPr marL="857250" lvl="1" indent="-457200">
              <a:buFont typeface="+mj-lt"/>
              <a:buAutoNum type="arabicPeriod"/>
            </a:pPr>
            <a:r>
              <a:rPr lang="en-US" altLang="zh-CN" sz="2400" b="1" dirty="0">
                <a:solidFill>
                  <a:srgbClr val="00B0F0"/>
                </a:solidFill>
              </a:rPr>
              <a:t> </a:t>
            </a:r>
            <a:r>
              <a:rPr lang="zh-CN" altLang="en-US" sz="2400" b="1" dirty="0">
                <a:solidFill>
                  <a:srgbClr val="00B0F0"/>
                </a:solidFill>
              </a:rPr>
              <a:t>野指针</a:t>
            </a:r>
            <a:r>
              <a:rPr lang="en-US" altLang="zh-CN" sz="2400" b="1" dirty="0">
                <a:solidFill>
                  <a:srgbClr val="00B0F0"/>
                </a:solidFill>
              </a:rPr>
              <a:t>(wild pointer)</a:t>
            </a:r>
          </a:p>
          <a:p>
            <a:pPr marL="857250" lvl="1" indent="-457200">
              <a:buNone/>
            </a:pPr>
            <a:r>
              <a:rPr lang="en-US" altLang="zh-CN" sz="2400" dirty="0"/>
              <a:t>    </a:t>
            </a:r>
            <a:r>
              <a:rPr lang="en-US" altLang="zh-CN" sz="2400" dirty="0">
                <a:solidFill>
                  <a:schemeClr val="accent5">
                    <a:lumMod val="75000"/>
                  </a:schemeClr>
                </a:solidFill>
              </a:rPr>
              <a:t>int </a:t>
            </a:r>
            <a:r>
              <a:rPr lang="en-US" altLang="zh-CN" sz="2400" dirty="0"/>
              <a:t>*p;  </a:t>
            </a:r>
            <a:r>
              <a:rPr lang="en-US" altLang="zh-CN" sz="2000" dirty="0">
                <a:solidFill>
                  <a:srgbClr val="00B050"/>
                </a:solidFill>
              </a:rPr>
              <a:t>/* </a:t>
            </a:r>
            <a:r>
              <a:rPr lang="zh-CN" altLang="en-US" sz="2000" dirty="0">
                <a:solidFill>
                  <a:srgbClr val="00B050"/>
                </a:solidFill>
              </a:rPr>
              <a:t>未初始化的指针</a:t>
            </a:r>
            <a:r>
              <a:rPr lang="en-US" altLang="zh-CN" sz="2000" dirty="0">
                <a:solidFill>
                  <a:srgbClr val="00B050"/>
                </a:solidFill>
              </a:rPr>
              <a:t>(</a:t>
            </a:r>
            <a:r>
              <a:rPr lang="zh-CN" altLang="en-US" sz="2000" dirty="0">
                <a:solidFill>
                  <a:srgbClr val="00B050"/>
                </a:solidFill>
              </a:rPr>
              <a:t>野指针</a:t>
            </a:r>
            <a:r>
              <a:rPr lang="en-US" altLang="zh-CN" sz="2000" dirty="0">
                <a:solidFill>
                  <a:srgbClr val="00B050"/>
                </a:solidFill>
              </a:rPr>
              <a:t>) */</a:t>
            </a:r>
            <a:endParaRPr lang="en-US" altLang="zh-CN" sz="2400" dirty="0">
              <a:solidFill>
                <a:srgbClr val="00B050"/>
              </a:solidFill>
            </a:endParaRPr>
          </a:p>
          <a:p>
            <a:pPr marL="857250" lvl="1" indent="-457200">
              <a:buFont typeface="+mj-lt"/>
              <a:buAutoNum type="arabicPeriod" startAt="2"/>
            </a:pPr>
            <a:endParaRPr lang="en-US" altLang="zh-CN" sz="2400" dirty="0"/>
          </a:p>
          <a:p>
            <a:pPr marL="857250" lvl="1" indent="-457200">
              <a:buFont typeface="+mj-lt"/>
              <a:buAutoNum type="arabicPeriod" startAt="2"/>
            </a:pPr>
            <a:r>
              <a:rPr lang="en-US" altLang="zh-CN" sz="2400" b="1" dirty="0">
                <a:solidFill>
                  <a:srgbClr val="00B0F0"/>
                </a:solidFill>
              </a:rPr>
              <a:t>NULL</a:t>
            </a:r>
            <a:r>
              <a:rPr lang="zh-CN" altLang="en-US" sz="2400" b="1" dirty="0">
                <a:solidFill>
                  <a:srgbClr val="00B0F0"/>
                </a:solidFill>
              </a:rPr>
              <a:t>指针</a:t>
            </a:r>
            <a:endParaRPr lang="en-US" altLang="zh-CN" sz="2400" b="1" dirty="0">
              <a:solidFill>
                <a:srgbClr val="00B0F0"/>
              </a:solidFill>
            </a:endParaRPr>
          </a:p>
          <a:p>
            <a:pPr marL="857250" lvl="1" indent="-457200">
              <a:buNone/>
            </a:pPr>
            <a:r>
              <a:rPr lang="en-US" altLang="zh-CN" sz="2400" dirty="0"/>
              <a:t>    </a:t>
            </a:r>
            <a:r>
              <a:rPr lang="en-US" altLang="zh-CN" sz="2400" dirty="0">
                <a:solidFill>
                  <a:schemeClr val="accent5">
                    <a:lumMod val="75000"/>
                  </a:schemeClr>
                </a:solidFill>
              </a:rPr>
              <a:t>int</a:t>
            </a:r>
            <a:r>
              <a:rPr lang="en-US" altLang="zh-CN" sz="2400" dirty="0"/>
              <a:t> *p= </a:t>
            </a:r>
            <a:r>
              <a:rPr lang="en-US" altLang="zh-CN" sz="2400" dirty="0">
                <a:solidFill>
                  <a:schemeClr val="accent6">
                    <a:lumMod val="50000"/>
                  </a:schemeClr>
                </a:solidFill>
              </a:rPr>
              <a:t>NULL</a:t>
            </a:r>
            <a:r>
              <a:rPr lang="en-US" altLang="zh-CN" sz="2400" dirty="0"/>
              <a:t>;  </a:t>
            </a:r>
            <a:r>
              <a:rPr lang="en-US" altLang="zh-CN" sz="2000" dirty="0">
                <a:solidFill>
                  <a:srgbClr val="00B050"/>
                </a:solidFill>
              </a:rPr>
              <a:t>/*</a:t>
            </a:r>
            <a:r>
              <a:rPr lang="zh-CN" altLang="en-US" sz="2000" dirty="0">
                <a:solidFill>
                  <a:srgbClr val="00B050"/>
                </a:solidFill>
              </a:rPr>
              <a:t>指针初始化为</a:t>
            </a:r>
            <a:r>
              <a:rPr lang="en-US" altLang="zh-CN" sz="2000" dirty="0">
                <a:solidFill>
                  <a:srgbClr val="00B050"/>
                </a:solidFill>
              </a:rPr>
              <a:t>NULL, </a:t>
            </a:r>
            <a:r>
              <a:rPr lang="zh-CN" altLang="en-US" sz="2000" dirty="0">
                <a:solidFill>
                  <a:srgbClr val="00B050"/>
                </a:solidFill>
              </a:rPr>
              <a:t>表示指针没有指向任何变量</a:t>
            </a:r>
            <a:r>
              <a:rPr lang="en-US" altLang="zh-CN" sz="2000" dirty="0">
                <a:solidFill>
                  <a:srgbClr val="00B050"/>
                </a:solidFill>
              </a:rPr>
              <a:t> */</a:t>
            </a:r>
          </a:p>
          <a:p>
            <a:pPr marL="857250" lvl="1" indent="-457200">
              <a:buNone/>
            </a:pPr>
            <a:endParaRPr lang="en-US" altLang="zh-CN" sz="2400" dirty="0"/>
          </a:p>
          <a:p>
            <a:pPr marL="857250" lvl="1" indent="-457200">
              <a:buFont typeface="+mj-lt"/>
              <a:buAutoNum type="arabicPeriod" startAt="3"/>
            </a:pPr>
            <a:r>
              <a:rPr lang="en-US" altLang="zh-CN" sz="2400" b="1" dirty="0">
                <a:solidFill>
                  <a:srgbClr val="00B0F0"/>
                </a:solidFill>
              </a:rPr>
              <a:t>VOID</a:t>
            </a:r>
            <a:r>
              <a:rPr lang="zh-CN" altLang="en-US" sz="2400" b="1" dirty="0">
                <a:solidFill>
                  <a:srgbClr val="00B0F0"/>
                </a:solidFill>
              </a:rPr>
              <a:t>指针</a:t>
            </a:r>
            <a:endParaRPr lang="en-US" altLang="zh-CN" sz="2400" b="1" dirty="0">
              <a:solidFill>
                <a:srgbClr val="00B0F0"/>
              </a:solidFill>
            </a:endParaRPr>
          </a:p>
          <a:p>
            <a:pPr marL="857250" lvl="1" indent="-457200">
              <a:buNone/>
            </a:pPr>
            <a:r>
              <a:rPr lang="en-US" altLang="zh-CN" sz="2400" dirty="0">
                <a:solidFill>
                  <a:schemeClr val="accent5">
                    <a:lumMod val="75000"/>
                  </a:schemeClr>
                </a:solidFill>
              </a:rPr>
              <a:t>    void </a:t>
            </a:r>
            <a:r>
              <a:rPr lang="en-US" altLang="zh-CN" sz="2400" dirty="0"/>
              <a:t>*p= </a:t>
            </a:r>
            <a:r>
              <a:rPr lang="en-US" altLang="zh-CN" sz="2400" dirty="0">
                <a:solidFill>
                  <a:schemeClr val="accent6">
                    <a:lumMod val="50000"/>
                  </a:schemeClr>
                </a:solidFill>
              </a:rPr>
              <a:t>NULL</a:t>
            </a:r>
            <a:r>
              <a:rPr lang="en-US" altLang="zh-CN" sz="2000" dirty="0"/>
              <a:t>;  </a:t>
            </a:r>
            <a:r>
              <a:rPr lang="en-US" altLang="zh-CN" sz="2000" dirty="0">
                <a:solidFill>
                  <a:srgbClr val="00B050"/>
                </a:solidFill>
              </a:rPr>
              <a:t>// </a:t>
            </a:r>
            <a:r>
              <a:rPr lang="zh-CN" altLang="en-US" sz="2000" dirty="0">
                <a:solidFill>
                  <a:srgbClr val="00B050"/>
                </a:solidFill>
              </a:rPr>
              <a:t>任何指针都可以赋值给</a:t>
            </a:r>
            <a:r>
              <a:rPr lang="en-US" altLang="zh-CN" sz="2000" dirty="0">
                <a:solidFill>
                  <a:srgbClr val="00B050"/>
                </a:solidFill>
              </a:rPr>
              <a:t>p</a:t>
            </a:r>
            <a:r>
              <a:rPr lang="zh-CN" altLang="en-US" sz="2000" dirty="0">
                <a:solidFill>
                  <a:srgbClr val="00B050"/>
                </a:solidFill>
              </a:rPr>
              <a:t>，常用的</a:t>
            </a:r>
            <a:r>
              <a:rPr lang="en-US" altLang="zh-CN" sz="2000" dirty="0" err="1">
                <a:solidFill>
                  <a:srgbClr val="00B050"/>
                </a:solidFill>
              </a:rPr>
              <a:t>malloc</a:t>
            </a:r>
            <a:r>
              <a:rPr lang="zh-CN" altLang="en-US" sz="2000" dirty="0">
                <a:solidFill>
                  <a:srgbClr val="00B050"/>
                </a:solidFill>
              </a:rPr>
              <a:t>函数返回的指针类型就是</a:t>
            </a:r>
            <a:r>
              <a:rPr lang="en-US" altLang="zh-CN" sz="2000" dirty="0">
                <a:solidFill>
                  <a:srgbClr val="00B050"/>
                </a:solidFill>
              </a:rPr>
              <a:t>void </a:t>
            </a:r>
            <a:r>
              <a:rPr lang="zh-CN" altLang="en-US" sz="2000" dirty="0">
                <a:solidFill>
                  <a:srgbClr val="00B050"/>
                </a:solidFill>
              </a:rPr>
              <a:t>*</a:t>
            </a:r>
            <a:endParaRPr lang="en-US" altLang="zh-CN" sz="2000" dirty="0">
              <a:solidFill>
                <a:srgbClr val="00B050"/>
              </a:solidFill>
            </a:endParaRPr>
          </a:p>
          <a:p>
            <a:pPr marL="857250" lvl="1" indent="-457200">
              <a:buNone/>
            </a:pPr>
            <a:endParaRPr lang="en-US" altLang="zh-CN" sz="2000" dirty="0">
              <a:solidFill>
                <a:srgbClr val="00B050"/>
              </a:solidFill>
            </a:endParaRPr>
          </a:p>
          <a:p>
            <a:pPr marL="857250" lvl="1" indent="-457200">
              <a:buFont typeface="+mj-lt"/>
              <a:buAutoNum type="arabicPeriod" startAt="4"/>
            </a:pPr>
            <a:r>
              <a:rPr lang="zh-CN" altLang="en-US" sz="2400" b="1" dirty="0">
                <a:solidFill>
                  <a:srgbClr val="00B0F0"/>
                </a:solidFill>
              </a:rPr>
              <a:t>悬空指针</a:t>
            </a:r>
            <a:r>
              <a:rPr lang="en-US" altLang="zh-CN" sz="2400" b="1" dirty="0">
                <a:solidFill>
                  <a:srgbClr val="00B0F0"/>
                </a:solidFill>
              </a:rPr>
              <a:t>(Dangling Pointer)</a:t>
            </a:r>
          </a:p>
          <a:p>
            <a:pPr marL="1257300" lvl="2" indent="-457200">
              <a:buFont typeface="+mj-ea"/>
              <a:buAutoNum type="circleNumDbPlain"/>
            </a:pPr>
            <a:r>
              <a:rPr lang="en-US" altLang="zh-CN" sz="2000" dirty="0"/>
              <a:t> </a:t>
            </a:r>
            <a:r>
              <a:rPr lang="zh-CN" altLang="en-US" sz="2000" dirty="0"/>
              <a:t>指针指向了被释放了的内存</a:t>
            </a:r>
            <a:endParaRPr lang="en-US" altLang="zh-CN" sz="2000" dirty="0"/>
          </a:p>
          <a:p>
            <a:pPr marL="1257300" lvl="2" indent="-457200">
              <a:buFont typeface="+mj-ea"/>
              <a:buAutoNum type="circleNumDbPlain"/>
            </a:pPr>
            <a:r>
              <a:rPr lang="zh-CN" altLang="en-US" sz="2000" dirty="0"/>
              <a:t>指向变量的指针超出范围时</a:t>
            </a:r>
            <a:endParaRPr lang="en-US" altLang="zh-CN" sz="2000" dirty="0"/>
          </a:p>
          <a:p>
            <a:pPr marL="857250" lvl="1" indent="-457200">
              <a:buFont typeface="+mj-ea"/>
              <a:buAutoNum type="circleNumDbPlain"/>
            </a:pPr>
            <a:endParaRPr lang="en-US" altLang="zh-CN" sz="2400" dirty="0"/>
          </a:p>
          <a:p>
            <a:pPr marL="857250" lvl="1" indent="-457200">
              <a:buNone/>
            </a:pPr>
            <a:r>
              <a:rPr lang="zh-CN" altLang="en-US" sz="2400" dirty="0"/>
              <a:t>     </a:t>
            </a:r>
            <a:endParaRPr lang="en-US" altLang="zh-CN" sz="2400" dirty="0"/>
          </a:p>
          <a:p>
            <a:pPr marL="857250" lvl="1" indent="-457200">
              <a:buNone/>
            </a:pPr>
            <a:endParaRPr lang="zh-CN" altLang="en-US" sz="2400" dirty="0"/>
          </a:p>
        </p:txBody>
      </p:sp>
      <p:sp>
        <p:nvSpPr>
          <p:cNvPr id="4" name="矩形 3"/>
          <p:cNvSpPr/>
          <p:nvPr/>
        </p:nvSpPr>
        <p:spPr>
          <a:xfrm>
            <a:off x="7643834" y="2263967"/>
            <a:ext cx="107157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a:t>
            </a:r>
            <a:endParaRPr lang="zh-CN" altLang="en-US" dirty="0"/>
          </a:p>
        </p:txBody>
      </p:sp>
      <p:sp>
        <p:nvSpPr>
          <p:cNvPr id="5" name="TextBox 4"/>
          <p:cNvSpPr txBox="1"/>
          <p:nvPr/>
        </p:nvSpPr>
        <p:spPr>
          <a:xfrm>
            <a:off x="8024774" y="1835339"/>
            <a:ext cx="28575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altLang="zh-CN" dirty="0" err="1"/>
              <a:t>i</a:t>
            </a:r>
            <a:endParaRPr lang="zh-CN" altLang="en-US" dirty="0"/>
          </a:p>
        </p:txBody>
      </p:sp>
      <p:sp>
        <p:nvSpPr>
          <p:cNvPr id="6" name="TextBox 5"/>
          <p:cNvSpPr txBox="1"/>
          <p:nvPr/>
        </p:nvSpPr>
        <p:spPr>
          <a:xfrm>
            <a:off x="7750897" y="3049785"/>
            <a:ext cx="857256" cy="307777"/>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altLang="zh-CN" sz="1400" dirty="0"/>
              <a:t>6422036</a:t>
            </a:r>
            <a:endParaRPr lang="zh-CN" altLang="en-US" sz="1400" dirty="0"/>
          </a:p>
        </p:txBody>
      </p:sp>
      <p:sp>
        <p:nvSpPr>
          <p:cNvPr id="7" name="矩形 6"/>
          <p:cNvSpPr/>
          <p:nvPr/>
        </p:nvSpPr>
        <p:spPr>
          <a:xfrm>
            <a:off x="6286512" y="2263967"/>
            <a:ext cx="107157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6422036</a:t>
            </a:r>
            <a:endParaRPr lang="zh-CN" altLang="en-US" dirty="0"/>
          </a:p>
        </p:txBody>
      </p:sp>
      <p:sp>
        <p:nvSpPr>
          <p:cNvPr id="8" name="TextBox 7"/>
          <p:cNvSpPr txBox="1"/>
          <p:nvPr/>
        </p:nvSpPr>
        <p:spPr>
          <a:xfrm>
            <a:off x="6524576" y="1835339"/>
            <a:ext cx="56198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altLang="zh-CN" dirty="0"/>
              <a:t>p</a:t>
            </a:r>
            <a:endParaRPr lang="zh-CN" altLang="en-US" dirty="0"/>
          </a:p>
        </p:txBody>
      </p:sp>
      <p:cxnSp>
        <p:nvCxnSpPr>
          <p:cNvPr id="10" name="形状 9"/>
          <p:cNvCxnSpPr>
            <a:stCxn id="7" idx="3"/>
            <a:endCxn id="6" idx="1"/>
          </p:cNvCxnSpPr>
          <p:nvPr/>
        </p:nvCxnSpPr>
        <p:spPr>
          <a:xfrm>
            <a:off x="7358082" y="2514000"/>
            <a:ext cx="392815" cy="689674"/>
          </a:xfrm>
          <a:prstGeom prst="bentConnector3">
            <a:avLst>
              <a:gd name="adj1" fmla="val 34885"/>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93763" y="3049785"/>
            <a:ext cx="857256" cy="307777"/>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altLang="zh-CN" sz="1400" dirty="0"/>
              <a:t>6422024</a:t>
            </a:r>
            <a:endParaRPr lang="zh-CN" altLang="en-US" sz="1400" dirty="0"/>
          </a:p>
        </p:txBody>
      </p:sp>
      <p:sp>
        <p:nvSpPr>
          <p:cNvPr id="14" name="矩形 13"/>
          <p:cNvSpPr/>
          <p:nvPr/>
        </p:nvSpPr>
        <p:spPr>
          <a:xfrm>
            <a:off x="5000628" y="2263967"/>
            <a:ext cx="107157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6422024</a:t>
            </a:r>
            <a:endParaRPr lang="zh-CN" altLang="en-US" dirty="0"/>
          </a:p>
        </p:txBody>
      </p:sp>
      <p:sp>
        <p:nvSpPr>
          <p:cNvPr id="15" name="TextBox 14"/>
          <p:cNvSpPr txBox="1"/>
          <p:nvPr/>
        </p:nvSpPr>
        <p:spPr>
          <a:xfrm>
            <a:off x="5107879" y="3049785"/>
            <a:ext cx="857256" cy="307777"/>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altLang="zh-CN" sz="1400" dirty="0"/>
              <a:t>6422016</a:t>
            </a:r>
            <a:endParaRPr lang="zh-CN" altLang="en-US" sz="1400" dirty="0"/>
          </a:p>
        </p:txBody>
      </p:sp>
      <p:cxnSp>
        <p:nvCxnSpPr>
          <p:cNvPr id="16" name="形状 9"/>
          <p:cNvCxnSpPr>
            <a:stCxn id="14" idx="3"/>
            <a:endCxn id="13" idx="1"/>
          </p:cNvCxnSpPr>
          <p:nvPr/>
        </p:nvCxnSpPr>
        <p:spPr>
          <a:xfrm>
            <a:off x="6072198" y="2514000"/>
            <a:ext cx="321565" cy="689674"/>
          </a:xfrm>
          <a:prstGeom prst="bentConnector3">
            <a:avLst>
              <a:gd name="adj1" fmla="val 2784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62630" y="1835339"/>
            <a:ext cx="56198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altLang="zh-CN" dirty="0"/>
              <a:t>pp</a:t>
            </a:r>
            <a:endParaRPr lang="zh-CN" altLang="en-US" dirty="0"/>
          </a:p>
        </p:txBody>
      </p:sp>
      <p:sp>
        <p:nvSpPr>
          <p:cNvPr id="17" name="TextBox 16"/>
          <p:cNvSpPr txBox="1"/>
          <p:nvPr/>
        </p:nvSpPr>
        <p:spPr>
          <a:xfrm>
            <a:off x="4000496" y="3049785"/>
            <a:ext cx="857256"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zh-CN" altLang="en-US" sz="1400" dirty="0"/>
              <a:t>地址</a:t>
            </a:r>
          </a:p>
        </p:txBody>
      </p:sp>
      <p:sp>
        <p:nvSpPr>
          <p:cNvPr id="18" name="TextBox 17"/>
          <p:cNvSpPr txBox="1"/>
          <p:nvPr/>
        </p:nvSpPr>
        <p:spPr>
          <a:xfrm>
            <a:off x="4000496" y="2369305"/>
            <a:ext cx="857256"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zh-CN" altLang="en-US" sz="1400" dirty="0"/>
              <a:t>值</a:t>
            </a:r>
          </a:p>
        </p:txBody>
      </p:sp>
      <p:sp>
        <p:nvSpPr>
          <p:cNvPr id="19" name="矩形 18"/>
          <p:cNvSpPr/>
          <p:nvPr/>
        </p:nvSpPr>
        <p:spPr>
          <a:xfrm>
            <a:off x="3964871" y="2232560"/>
            <a:ext cx="4786346" cy="5534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数组函数指针</a:t>
            </a:r>
          </a:p>
        </p:txBody>
      </p:sp>
      <p:sp>
        <p:nvSpPr>
          <p:cNvPr id="3" name="内容占位符 2"/>
          <p:cNvSpPr>
            <a:spLocks noGrp="1"/>
          </p:cNvSpPr>
          <p:nvPr>
            <p:ph idx="1"/>
          </p:nvPr>
        </p:nvSpPr>
        <p:spPr/>
        <p:txBody>
          <a:bodyPr/>
          <a:lstStyle/>
          <a:p>
            <a:r>
              <a:rPr lang="zh-CN" altLang="en-US" dirty="0"/>
              <a:t>图示</a:t>
            </a:r>
          </a:p>
        </p:txBody>
      </p:sp>
      <p:grpSp>
        <p:nvGrpSpPr>
          <p:cNvPr id="6" name="组合 8"/>
          <p:cNvGrpSpPr/>
          <p:nvPr/>
        </p:nvGrpSpPr>
        <p:grpSpPr>
          <a:xfrm>
            <a:off x="2071670" y="2214554"/>
            <a:ext cx="3643338" cy="428628"/>
            <a:chOff x="3286116" y="2714620"/>
            <a:chExt cx="1748802" cy="428628"/>
          </a:xfrm>
        </p:grpSpPr>
        <p:sp>
          <p:nvSpPr>
            <p:cNvPr id="4" name="矩形 3"/>
            <p:cNvSpPr/>
            <p:nvPr/>
          </p:nvSpPr>
          <p:spPr>
            <a:xfrm>
              <a:off x="3286116" y="2714620"/>
              <a:ext cx="571504"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float</a:t>
              </a:r>
              <a:endParaRPr lang="zh-CN" altLang="en-US" dirty="0">
                <a:solidFill>
                  <a:srgbClr val="00B050"/>
                </a:solidFill>
              </a:endParaRPr>
            </a:p>
          </p:txBody>
        </p:sp>
        <p:grpSp>
          <p:nvGrpSpPr>
            <p:cNvPr id="8" name="组合 7"/>
            <p:cNvGrpSpPr/>
            <p:nvPr/>
          </p:nvGrpSpPr>
          <p:grpSpPr>
            <a:xfrm>
              <a:off x="3857620" y="2714620"/>
              <a:ext cx="1177298" cy="428628"/>
              <a:chOff x="3857620" y="2714620"/>
              <a:chExt cx="1177298" cy="428628"/>
            </a:xfrm>
          </p:grpSpPr>
          <p:sp>
            <p:nvSpPr>
              <p:cNvPr id="5" name="矩形 4"/>
              <p:cNvSpPr/>
              <p:nvPr/>
            </p:nvSpPr>
            <p:spPr>
              <a:xfrm>
                <a:off x="3857620" y="2714620"/>
                <a:ext cx="571504"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(*p[3])</a:t>
                </a:r>
                <a:endParaRPr lang="zh-CN" altLang="en-US" dirty="0">
                  <a:solidFill>
                    <a:srgbClr val="00B050"/>
                  </a:solidFill>
                </a:endParaRPr>
              </a:p>
            </p:txBody>
          </p:sp>
          <p:sp>
            <p:nvSpPr>
              <p:cNvPr id="7" name="矩形 6"/>
              <p:cNvSpPr/>
              <p:nvPr/>
            </p:nvSpPr>
            <p:spPr>
              <a:xfrm>
                <a:off x="4429124" y="2714620"/>
                <a:ext cx="605794"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(float, float)</a:t>
                </a:r>
                <a:endParaRPr lang="zh-CN" altLang="en-US" dirty="0">
                  <a:solidFill>
                    <a:srgbClr val="00B050"/>
                  </a:solidFill>
                </a:endParaRPr>
              </a:p>
            </p:txBody>
          </p:sp>
        </p:grpSp>
      </p:grpSp>
      <p:grpSp>
        <p:nvGrpSpPr>
          <p:cNvPr id="19" name="组合 18"/>
          <p:cNvGrpSpPr/>
          <p:nvPr/>
        </p:nvGrpSpPr>
        <p:grpSpPr>
          <a:xfrm>
            <a:off x="2214546" y="2786058"/>
            <a:ext cx="4000528" cy="2571768"/>
            <a:chOff x="2214546" y="2786058"/>
            <a:chExt cx="4000528" cy="2571768"/>
          </a:xfrm>
        </p:grpSpPr>
        <p:sp>
          <p:nvSpPr>
            <p:cNvPr id="29" name="右箭头 28"/>
            <p:cNvSpPr/>
            <p:nvPr/>
          </p:nvSpPr>
          <p:spPr>
            <a:xfrm rot="5400000">
              <a:off x="3428992" y="3143248"/>
              <a:ext cx="92869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462330" y="4071942"/>
              <a:ext cx="2109802"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float(*)(float, float)</a:t>
              </a:r>
              <a:endParaRPr lang="zh-CN" altLang="en-US" dirty="0">
                <a:solidFill>
                  <a:srgbClr val="00B050"/>
                </a:solidFill>
              </a:endParaRPr>
            </a:p>
          </p:txBody>
        </p:sp>
        <p:sp>
          <p:nvSpPr>
            <p:cNvPr id="18" name="矩形 4"/>
            <p:cNvSpPr/>
            <p:nvPr/>
          </p:nvSpPr>
          <p:spPr>
            <a:xfrm>
              <a:off x="2214546" y="3857628"/>
              <a:ext cx="85725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p</a:t>
              </a:r>
              <a:endParaRPr lang="zh-CN" altLang="en-US" dirty="0">
                <a:solidFill>
                  <a:srgbClr val="00B050"/>
                </a:solidFill>
              </a:endParaRPr>
            </a:p>
          </p:txBody>
        </p:sp>
        <p:cxnSp>
          <p:nvCxnSpPr>
            <p:cNvPr id="23" name="直接箭头连接符 22"/>
            <p:cNvCxnSpPr>
              <a:stCxn id="18" idx="3"/>
            </p:cNvCxnSpPr>
            <p:nvPr/>
          </p:nvCxnSpPr>
          <p:spPr>
            <a:xfrm>
              <a:off x="3071802" y="4071942"/>
              <a:ext cx="39052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2" name="矩形 21"/>
            <p:cNvSpPr/>
            <p:nvPr/>
          </p:nvSpPr>
          <p:spPr>
            <a:xfrm>
              <a:off x="3462330" y="4500570"/>
              <a:ext cx="2109802"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float(*)(float, float)</a:t>
              </a:r>
              <a:endParaRPr lang="zh-CN" altLang="en-US" dirty="0">
                <a:solidFill>
                  <a:srgbClr val="00B050"/>
                </a:solidFill>
              </a:endParaRPr>
            </a:p>
          </p:txBody>
        </p:sp>
        <p:sp>
          <p:nvSpPr>
            <p:cNvPr id="24" name="矩形 23"/>
            <p:cNvSpPr/>
            <p:nvPr/>
          </p:nvSpPr>
          <p:spPr>
            <a:xfrm>
              <a:off x="3462330" y="4929198"/>
              <a:ext cx="2109802"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float(*)(float, float)</a:t>
              </a:r>
              <a:endParaRPr lang="zh-CN" altLang="en-US" dirty="0">
                <a:solidFill>
                  <a:srgbClr val="00B050"/>
                </a:solidFill>
              </a:endParaRPr>
            </a:p>
          </p:txBody>
        </p:sp>
        <p:sp>
          <p:nvSpPr>
            <p:cNvPr id="26" name="矩形 25"/>
            <p:cNvSpPr/>
            <p:nvPr/>
          </p:nvSpPr>
          <p:spPr>
            <a:xfrm>
              <a:off x="5643570" y="4107567"/>
              <a:ext cx="571504"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p[0]</a:t>
              </a:r>
              <a:endParaRPr lang="zh-CN" altLang="en-US" dirty="0"/>
            </a:p>
          </p:txBody>
        </p:sp>
        <p:sp>
          <p:nvSpPr>
            <p:cNvPr id="27" name="矩形 26"/>
            <p:cNvSpPr/>
            <p:nvPr/>
          </p:nvSpPr>
          <p:spPr>
            <a:xfrm>
              <a:off x="5643570" y="4536195"/>
              <a:ext cx="571504"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p[1]</a:t>
              </a:r>
              <a:endParaRPr lang="zh-CN" altLang="en-US" dirty="0"/>
            </a:p>
          </p:txBody>
        </p:sp>
        <p:sp>
          <p:nvSpPr>
            <p:cNvPr id="28" name="矩形 27"/>
            <p:cNvSpPr/>
            <p:nvPr/>
          </p:nvSpPr>
          <p:spPr>
            <a:xfrm>
              <a:off x="5643570" y="4965011"/>
              <a:ext cx="571504"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p[2]</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数组函数指针</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pPr>
              <a:buNone/>
            </a:pP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214282" y="1500174"/>
            <a:ext cx="8786842" cy="4857784"/>
          </a:xfrm>
          <a:prstGeom prst="rect">
            <a:avLst/>
          </a:prstGeom>
          <a:noFill/>
          <a:ln w="9525">
            <a:noFill/>
            <a:miter lim="800000"/>
            <a:headEnd/>
            <a:tailEnd/>
          </a:ln>
          <a:effectLst/>
        </p:spPr>
      </p:pic>
      <p:sp>
        <p:nvSpPr>
          <p:cNvPr id="17" name="矩形 16"/>
          <p:cNvSpPr/>
          <p:nvPr/>
        </p:nvSpPr>
        <p:spPr>
          <a:xfrm>
            <a:off x="1071538" y="4357694"/>
            <a:ext cx="5929354" cy="285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643306" y="2928934"/>
            <a:ext cx="4857784" cy="1128714"/>
          </a:xfrm>
          <a:prstGeom prst="rect">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altLang="zh-CN" sz="2000" dirty="0"/>
              <a:t>p</a:t>
            </a:r>
            <a:r>
              <a:rPr lang="zh-CN" altLang="en-US" sz="2000" dirty="0"/>
              <a:t>的类型</a:t>
            </a:r>
            <a:r>
              <a:rPr lang="en-US" altLang="zh-CN" sz="2000" dirty="0"/>
              <a:t>:              </a:t>
            </a:r>
            <a:r>
              <a:rPr lang="en-US" altLang="zh-CN" sz="2000" dirty="0">
                <a:solidFill>
                  <a:srgbClr val="FFFF00"/>
                </a:solidFill>
              </a:rPr>
              <a:t>float (*[4])(float, float)</a:t>
            </a:r>
          </a:p>
          <a:p>
            <a:r>
              <a:rPr lang="en-US" altLang="zh-CN" sz="2000" dirty="0"/>
              <a:t>p[0]</a:t>
            </a:r>
            <a:r>
              <a:rPr lang="zh-CN" altLang="en-US" sz="2000" dirty="0"/>
              <a:t>的类型</a:t>
            </a:r>
            <a:r>
              <a:rPr lang="en-US" altLang="zh-CN" sz="2000" dirty="0"/>
              <a:t>:         </a:t>
            </a:r>
            <a:r>
              <a:rPr lang="en-US" altLang="zh-CN" sz="2000" dirty="0">
                <a:solidFill>
                  <a:srgbClr val="FFFF00"/>
                </a:solidFill>
              </a:rPr>
              <a:t>float (*)(float, float)</a:t>
            </a:r>
          </a:p>
          <a:p>
            <a:r>
              <a:rPr lang="en-US" altLang="zh-CN" sz="2000" dirty="0"/>
              <a:t>*p[0]</a:t>
            </a:r>
            <a:r>
              <a:rPr lang="zh-CN" altLang="en-US" sz="2000" dirty="0"/>
              <a:t>的类型</a:t>
            </a:r>
            <a:r>
              <a:rPr lang="en-US" altLang="zh-CN" sz="2000" dirty="0"/>
              <a:t>:       </a:t>
            </a:r>
            <a:r>
              <a:rPr lang="en-US" altLang="zh-CN" sz="2000" dirty="0">
                <a:solidFill>
                  <a:srgbClr val="FFFF00"/>
                </a:solidFill>
              </a:rPr>
              <a:t>float (float, float)</a:t>
            </a:r>
            <a:endParaRPr lang="zh-CN" altLang="en-US" sz="2000" dirty="0"/>
          </a:p>
        </p:txBody>
      </p:sp>
      <p:cxnSp>
        <p:nvCxnSpPr>
          <p:cNvPr id="21" name="直接箭头连接符 20"/>
          <p:cNvCxnSpPr>
            <a:stCxn id="17" idx="0"/>
            <a:endCxn id="19" idx="2"/>
          </p:cNvCxnSpPr>
          <p:nvPr/>
        </p:nvCxnSpPr>
        <p:spPr>
          <a:xfrm rot="5400000" flipH="1" flipV="1">
            <a:off x="4904183" y="3189680"/>
            <a:ext cx="300046" cy="2035983"/>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25" name="矩形 24"/>
          <p:cNvSpPr/>
          <p:nvPr/>
        </p:nvSpPr>
        <p:spPr>
          <a:xfrm>
            <a:off x="4929190" y="5072074"/>
            <a:ext cx="3929090" cy="1143008"/>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lang="zh-CN" altLang="en-US" dirty="0">
                <a:solidFill>
                  <a:srgbClr val="0070C0"/>
                </a:solidFill>
              </a:rPr>
              <a:t>虽然</a:t>
            </a:r>
            <a:r>
              <a:rPr lang="en-US" altLang="zh-CN" dirty="0">
                <a:solidFill>
                  <a:srgbClr val="0070C0"/>
                </a:solidFill>
              </a:rPr>
              <a:t>p[0]</a:t>
            </a:r>
            <a:r>
              <a:rPr lang="zh-CN" altLang="en-US" dirty="0">
                <a:solidFill>
                  <a:srgbClr val="0070C0"/>
                </a:solidFill>
              </a:rPr>
              <a:t>的类型是一个指向函数的指针，但是我们不能使用如下的形式：</a:t>
            </a:r>
            <a:endParaRPr lang="en-US" altLang="zh-CN" dirty="0">
              <a:solidFill>
                <a:srgbClr val="0070C0"/>
              </a:solidFill>
            </a:endParaRPr>
          </a:p>
          <a:p>
            <a:r>
              <a:rPr lang="en-US" altLang="zh-CN" dirty="0">
                <a:solidFill>
                  <a:srgbClr val="0070C0"/>
                </a:solidFill>
              </a:rPr>
              <a:t>P[0]-&gt;(10,2)</a:t>
            </a:r>
            <a:r>
              <a:rPr lang="zh-CN" altLang="en-US" dirty="0">
                <a:solidFill>
                  <a:srgbClr val="0070C0"/>
                </a:solidFill>
              </a:rPr>
              <a:t>，因为</a:t>
            </a:r>
            <a:r>
              <a:rPr lang="en-US" altLang="zh-CN" dirty="0">
                <a:solidFill>
                  <a:srgbClr val="0070C0"/>
                </a:solidFill>
              </a:rPr>
              <a:t>C</a:t>
            </a:r>
            <a:r>
              <a:rPr lang="zh-CN" altLang="en-US" dirty="0">
                <a:solidFill>
                  <a:srgbClr val="0070C0"/>
                </a:solidFill>
              </a:rPr>
              <a:t>语法不支持。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函数指针和结构指针</a:t>
            </a:r>
            <a:r>
              <a:rPr lang="en-US" altLang="zh-CN" dirty="0"/>
              <a:t>(</a:t>
            </a:r>
            <a:r>
              <a:rPr lang="zh-CN" altLang="en-US" dirty="0"/>
              <a:t>例</a:t>
            </a:r>
            <a:r>
              <a:rPr lang="en-US" altLang="zh-CN" dirty="0"/>
              <a:t>)</a:t>
            </a:r>
            <a:endParaRPr lang="zh-CN" altLang="en-US" dirty="0"/>
          </a:p>
        </p:txBody>
      </p:sp>
      <p:sp>
        <p:nvSpPr>
          <p:cNvPr id="3" name="内容占位符 2"/>
          <p:cNvSpPr>
            <a:spLocks noGrp="1"/>
          </p:cNvSpPr>
          <p:nvPr>
            <p:ph idx="1"/>
          </p:nvPr>
        </p:nvSpPr>
        <p:spPr/>
        <p:txBody>
          <a:bodyPr/>
          <a:lstStyle/>
          <a:p>
            <a:pPr>
              <a:buNone/>
            </a:pP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428596" y="1214422"/>
            <a:ext cx="7858180" cy="558666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一维数组</a:t>
            </a:r>
          </a:p>
        </p:txBody>
      </p:sp>
      <p:sp>
        <p:nvSpPr>
          <p:cNvPr id="3" name="内容占位符 2"/>
          <p:cNvSpPr>
            <a:spLocks noGrp="1"/>
          </p:cNvSpPr>
          <p:nvPr>
            <p:ph idx="1"/>
          </p:nvPr>
        </p:nvSpPr>
        <p:spPr>
          <a:xfrm>
            <a:off x="457200" y="1285860"/>
            <a:ext cx="8229600" cy="4840303"/>
          </a:xfrm>
        </p:spPr>
        <p:txBody>
          <a:bodyPr/>
          <a:lstStyle/>
          <a:p>
            <a:r>
              <a:rPr lang="zh-CN" altLang="en-US" dirty="0"/>
              <a:t>一维数组的声明及访问</a:t>
            </a:r>
            <a:endParaRPr lang="en-US" altLang="zh-CN" dirty="0"/>
          </a:p>
          <a:p>
            <a:pPr>
              <a:buNone/>
            </a:pP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357158" y="1857364"/>
            <a:ext cx="8455729" cy="3143272"/>
          </a:xfrm>
          <a:prstGeom prst="rect">
            <a:avLst/>
          </a:prstGeom>
          <a:noFill/>
          <a:ln w="9525">
            <a:noFill/>
            <a:miter lim="800000"/>
            <a:headEnd/>
            <a:tailEnd/>
          </a:ln>
          <a:effectLst/>
        </p:spPr>
      </p:pic>
      <p:sp>
        <p:nvSpPr>
          <p:cNvPr id="26" name="矩形 25"/>
          <p:cNvSpPr/>
          <p:nvPr/>
        </p:nvSpPr>
        <p:spPr>
          <a:xfrm>
            <a:off x="345283" y="5000636"/>
            <a:ext cx="8501122" cy="1785926"/>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altLang="zh-CN" sz="1400" dirty="0" err="1">
                <a:solidFill>
                  <a:srgbClr val="FF0000"/>
                </a:solidFill>
              </a:rPr>
              <a:t>arr</a:t>
            </a:r>
            <a:r>
              <a:rPr lang="en-US" altLang="zh-CN" sz="1400" dirty="0">
                <a:solidFill>
                  <a:srgbClr val="FF0000"/>
                </a:solidFill>
              </a:rPr>
              <a:t>[</a:t>
            </a:r>
            <a:r>
              <a:rPr lang="en-US" altLang="zh-CN" sz="1400" dirty="0" err="1">
                <a:solidFill>
                  <a:srgbClr val="FF0000"/>
                </a:solidFill>
              </a:rPr>
              <a:t>i</a:t>
            </a:r>
            <a:r>
              <a:rPr lang="en-US" altLang="zh-CN" sz="1400" dirty="0">
                <a:solidFill>
                  <a:srgbClr val="FF0000"/>
                </a:solidFill>
              </a:rPr>
              <a:t>]</a:t>
            </a:r>
            <a:r>
              <a:rPr lang="zh-CN" altLang="en-US" sz="1400" dirty="0">
                <a:solidFill>
                  <a:srgbClr val="FF0000"/>
                </a:solidFill>
              </a:rPr>
              <a:t>和</a:t>
            </a:r>
            <a:r>
              <a:rPr lang="en-US" altLang="zh-CN" sz="1400" dirty="0" err="1">
                <a:solidFill>
                  <a:srgbClr val="FF0000"/>
                </a:solidFill>
              </a:rPr>
              <a:t>arr+i</a:t>
            </a:r>
            <a:r>
              <a:rPr lang="zh-CN" altLang="en-US" sz="1400" dirty="0">
                <a:solidFill>
                  <a:srgbClr val="FF0000"/>
                </a:solidFill>
              </a:rPr>
              <a:t>的区别</a:t>
            </a:r>
            <a:r>
              <a:rPr lang="zh-CN" altLang="en-US" sz="1400" dirty="0">
                <a:solidFill>
                  <a:srgbClr val="0070C0"/>
                </a:solidFill>
              </a:rPr>
              <a:t>：</a:t>
            </a:r>
            <a:r>
              <a:rPr lang="en-US" altLang="zh-CN" sz="1400" dirty="0" err="1">
                <a:solidFill>
                  <a:srgbClr val="0070C0"/>
                </a:solidFill>
              </a:rPr>
              <a:t>arr</a:t>
            </a:r>
            <a:r>
              <a:rPr lang="en-US" altLang="zh-CN" sz="1400" dirty="0">
                <a:solidFill>
                  <a:srgbClr val="0070C0"/>
                </a:solidFill>
              </a:rPr>
              <a:t>[</a:t>
            </a:r>
            <a:r>
              <a:rPr lang="en-US" altLang="zh-CN" sz="1400" dirty="0" err="1">
                <a:solidFill>
                  <a:srgbClr val="0070C0"/>
                </a:solidFill>
              </a:rPr>
              <a:t>i</a:t>
            </a:r>
            <a:r>
              <a:rPr lang="en-US" altLang="zh-CN" sz="1400" dirty="0">
                <a:solidFill>
                  <a:srgbClr val="0070C0"/>
                </a:solidFill>
              </a:rPr>
              <a:t>]</a:t>
            </a:r>
            <a:r>
              <a:rPr lang="zh-CN" altLang="en-US" sz="1400" dirty="0">
                <a:solidFill>
                  <a:srgbClr val="0070C0"/>
                </a:solidFill>
              </a:rPr>
              <a:t>里面存放的第</a:t>
            </a:r>
            <a:r>
              <a:rPr lang="en-US" altLang="zh-CN" sz="1400" dirty="0" err="1">
                <a:solidFill>
                  <a:srgbClr val="0070C0"/>
                </a:solidFill>
              </a:rPr>
              <a:t>i</a:t>
            </a:r>
            <a:r>
              <a:rPr lang="zh-CN" altLang="en-US" sz="1400" dirty="0">
                <a:solidFill>
                  <a:srgbClr val="0070C0"/>
                </a:solidFill>
              </a:rPr>
              <a:t>个元素的值， 而</a:t>
            </a:r>
            <a:r>
              <a:rPr lang="en-US" altLang="zh-CN" sz="1400" dirty="0" err="1">
                <a:solidFill>
                  <a:srgbClr val="0070C0"/>
                </a:solidFill>
              </a:rPr>
              <a:t>arr+i</a:t>
            </a:r>
            <a:r>
              <a:rPr lang="zh-CN" altLang="en-US" sz="1400" dirty="0">
                <a:solidFill>
                  <a:srgbClr val="0070C0"/>
                </a:solidFill>
              </a:rPr>
              <a:t>是存放的第</a:t>
            </a:r>
            <a:r>
              <a:rPr lang="en-US" altLang="zh-CN" sz="1400" dirty="0" err="1">
                <a:solidFill>
                  <a:srgbClr val="0070C0"/>
                </a:solidFill>
              </a:rPr>
              <a:t>i</a:t>
            </a:r>
            <a:r>
              <a:rPr lang="zh-CN" altLang="en-US" sz="1400" dirty="0">
                <a:solidFill>
                  <a:srgbClr val="0070C0"/>
                </a:solidFill>
              </a:rPr>
              <a:t>个元素的地址。</a:t>
            </a:r>
            <a:endParaRPr lang="en-US" altLang="zh-CN" sz="1400" dirty="0">
              <a:solidFill>
                <a:srgbClr val="0070C0"/>
              </a:solidFill>
            </a:endParaRPr>
          </a:p>
          <a:p>
            <a:endParaRPr lang="en-US" altLang="zh-CN" sz="1400" dirty="0">
              <a:solidFill>
                <a:srgbClr val="0070C0"/>
              </a:solidFill>
            </a:endParaRPr>
          </a:p>
          <a:p>
            <a:r>
              <a:rPr lang="en-US" altLang="zh-CN" sz="1400" dirty="0">
                <a:solidFill>
                  <a:srgbClr val="FF0000"/>
                </a:solidFill>
              </a:rPr>
              <a:t>&amp;</a:t>
            </a:r>
            <a:r>
              <a:rPr lang="en-US" altLang="zh-CN" sz="1400" dirty="0" err="1">
                <a:solidFill>
                  <a:srgbClr val="FF0000"/>
                </a:solidFill>
              </a:rPr>
              <a:t>arr</a:t>
            </a:r>
            <a:r>
              <a:rPr lang="zh-CN" altLang="en-US" sz="1400" dirty="0">
                <a:solidFill>
                  <a:srgbClr val="FF0000"/>
                </a:solidFill>
              </a:rPr>
              <a:t>和</a:t>
            </a:r>
            <a:r>
              <a:rPr lang="en-US" altLang="zh-CN" sz="1400" dirty="0">
                <a:solidFill>
                  <a:srgbClr val="FF0000"/>
                </a:solidFill>
              </a:rPr>
              <a:t>&amp;</a:t>
            </a:r>
            <a:r>
              <a:rPr lang="en-US" altLang="zh-CN" sz="1400" dirty="0" err="1">
                <a:solidFill>
                  <a:srgbClr val="FF0000"/>
                </a:solidFill>
              </a:rPr>
              <a:t>arr</a:t>
            </a:r>
            <a:r>
              <a:rPr lang="en-US" altLang="zh-CN" sz="1400" dirty="0">
                <a:solidFill>
                  <a:srgbClr val="FF0000"/>
                </a:solidFill>
              </a:rPr>
              <a:t>[0]</a:t>
            </a:r>
            <a:r>
              <a:rPr lang="zh-CN" altLang="en-US" sz="1400" dirty="0">
                <a:solidFill>
                  <a:srgbClr val="FF0000"/>
                </a:solidFill>
              </a:rPr>
              <a:t>的区别</a:t>
            </a:r>
            <a:r>
              <a:rPr lang="zh-CN" altLang="en-US" sz="1400" dirty="0">
                <a:solidFill>
                  <a:srgbClr val="0070C0"/>
                </a:solidFill>
              </a:rPr>
              <a:t>：</a:t>
            </a:r>
            <a:r>
              <a:rPr lang="en-US" altLang="zh-CN" sz="1400" dirty="0">
                <a:solidFill>
                  <a:srgbClr val="0070C0"/>
                </a:solidFill>
              </a:rPr>
              <a:t>&amp;</a:t>
            </a:r>
            <a:r>
              <a:rPr lang="en-US" altLang="zh-CN" sz="1400" dirty="0" err="1">
                <a:solidFill>
                  <a:srgbClr val="0070C0"/>
                </a:solidFill>
              </a:rPr>
              <a:t>arr</a:t>
            </a:r>
            <a:r>
              <a:rPr lang="zh-CN" altLang="en-US" sz="1400" dirty="0">
                <a:solidFill>
                  <a:srgbClr val="0070C0"/>
                </a:solidFill>
              </a:rPr>
              <a:t>是指向整个数组的指针类型是</a:t>
            </a:r>
            <a:r>
              <a:rPr lang="en-US" altLang="zh-CN" sz="1400" dirty="0">
                <a:solidFill>
                  <a:srgbClr val="0070C0"/>
                </a:solidFill>
              </a:rPr>
              <a:t>int (*p)[5], &amp;</a:t>
            </a:r>
            <a:r>
              <a:rPr lang="en-US" altLang="zh-CN" sz="1400" dirty="0" err="1">
                <a:solidFill>
                  <a:srgbClr val="0070C0"/>
                </a:solidFill>
              </a:rPr>
              <a:t>arr</a:t>
            </a:r>
            <a:r>
              <a:rPr lang="en-US" altLang="zh-CN" sz="1400" dirty="0">
                <a:solidFill>
                  <a:srgbClr val="0070C0"/>
                </a:solidFill>
              </a:rPr>
              <a:t>[0]</a:t>
            </a:r>
            <a:r>
              <a:rPr lang="zh-CN" altLang="en-US" sz="1400" dirty="0">
                <a:solidFill>
                  <a:srgbClr val="0070C0"/>
                </a:solidFill>
              </a:rPr>
              <a:t>是指向第一个元素的指针。</a:t>
            </a:r>
            <a:endParaRPr lang="en-US" altLang="zh-CN" sz="1400" dirty="0">
              <a:solidFill>
                <a:srgbClr val="0070C0"/>
              </a:solidFill>
            </a:endParaRPr>
          </a:p>
          <a:p>
            <a:endParaRPr lang="en-US" altLang="zh-CN" sz="1400" dirty="0">
              <a:solidFill>
                <a:srgbClr val="FF0000"/>
              </a:solidFill>
            </a:endParaRPr>
          </a:p>
          <a:p>
            <a:r>
              <a:rPr lang="en-US" altLang="zh-CN" sz="1400" dirty="0" err="1">
                <a:solidFill>
                  <a:srgbClr val="FF0000"/>
                </a:solidFill>
              </a:rPr>
              <a:t>sizeof</a:t>
            </a:r>
            <a:r>
              <a:rPr lang="en-US" altLang="zh-CN" sz="1400" dirty="0">
                <a:solidFill>
                  <a:srgbClr val="FF0000"/>
                </a:solidFill>
              </a:rPr>
              <a:t>(p)</a:t>
            </a:r>
            <a:r>
              <a:rPr lang="zh-CN" altLang="en-US" sz="1400" dirty="0">
                <a:solidFill>
                  <a:srgbClr val="FF0000"/>
                </a:solidFill>
              </a:rPr>
              <a:t>和</a:t>
            </a:r>
            <a:r>
              <a:rPr lang="en-US" altLang="zh-CN" sz="1400" dirty="0" err="1">
                <a:solidFill>
                  <a:srgbClr val="FF0000"/>
                </a:solidFill>
              </a:rPr>
              <a:t>sizeof</a:t>
            </a:r>
            <a:r>
              <a:rPr lang="en-US" altLang="zh-CN" sz="1400" dirty="0">
                <a:solidFill>
                  <a:srgbClr val="FF0000"/>
                </a:solidFill>
              </a:rPr>
              <a:t>(</a:t>
            </a:r>
            <a:r>
              <a:rPr lang="en-US" altLang="zh-CN" sz="1400" dirty="0" err="1">
                <a:solidFill>
                  <a:srgbClr val="FF0000"/>
                </a:solidFill>
              </a:rPr>
              <a:t>arr</a:t>
            </a:r>
            <a:r>
              <a:rPr lang="en-US" altLang="zh-CN" sz="1400" dirty="0">
                <a:solidFill>
                  <a:srgbClr val="FF0000"/>
                </a:solidFill>
              </a:rPr>
              <a:t>)</a:t>
            </a:r>
            <a:r>
              <a:rPr lang="zh-CN" altLang="en-US" sz="1400" dirty="0">
                <a:solidFill>
                  <a:srgbClr val="FF0000"/>
                </a:solidFill>
              </a:rPr>
              <a:t>的区别</a:t>
            </a:r>
            <a:r>
              <a:rPr lang="zh-CN" altLang="en-US" sz="1400" dirty="0">
                <a:solidFill>
                  <a:srgbClr val="0070C0"/>
                </a:solidFill>
              </a:rPr>
              <a:t>：由于</a:t>
            </a:r>
            <a:r>
              <a:rPr lang="en-US" altLang="zh-CN" sz="1400" dirty="0">
                <a:solidFill>
                  <a:srgbClr val="0070C0"/>
                </a:solidFill>
              </a:rPr>
              <a:t>p</a:t>
            </a:r>
            <a:r>
              <a:rPr lang="zh-CN" altLang="en-US" sz="1400" dirty="0">
                <a:solidFill>
                  <a:srgbClr val="0070C0"/>
                </a:solidFill>
              </a:rPr>
              <a:t>是指针，所以</a:t>
            </a:r>
            <a:r>
              <a:rPr lang="en-US" altLang="zh-CN" sz="1400" dirty="0" err="1">
                <a:solidFill>
                  <a:srgbClr val="0070C0"/>
                </a:solidFill>
              </a:rPr>
              <a:t>sizeof</a:t>
            </a:r>
            <a:r>
              <a:rPr lang="en-US" altLang="zh-CN" sz="1400" dirty="0">
                <a:solidFill>
                  <a:srgbClr val="0070C0"/>
                </a:solidFill>
              </a:rPr>
              <a:t>(p)</a:t>
            </a:r>
            <a:r>
              <a:rPr lang="zh-CN" altLang="en-US" sz="1400" dirty="0">
                <a:solidFill>
                  <a:srgbClr val="0070C0"/>
                </a:solidFill>
              </a:rPr>
              <a:t>是返回的一个指针的大小</a:t>
            </a:r>
            <a:r>
              <a:rPr lang="en-US" altLang="zh-CN" sz="1400" dirty="0">
                <a:solidFill>
                  <a:srgbClr val="0070C0"/>
                </a:solidFill>
              </a:rPr>
              <a:t>(64</a:t>
            </a:r>
            <a:r>
              <a:rPr lang="zh-CN" altLang="en-US" sz="1400" dirty="0">
                <a:solidFill>
                  <a:srgbClr val="0070C0"/>
                </a:solidFill>
              </a:rPr>
              <a:t>位系统为</a:t>
            </a:r>
            <a:r>
              <a:rPr lang="en-US" altLang="zh-CN" sz="1400" dirty="0">
                <a:solidFill>
                  <a:srgbClr val="0070C0"/>
                </a:solidFill>
              </a:rPr>
              <a:t>8)</a:t>
            </a:r>
            <a:r>
              <a:rPr lang="zh-CN" altLang="en-US" sz="1400" dirty="0">
                <a:solidFill>
                  <a:srgbClr val="0070C0"/>
                </a:solidFill>
              </a:rPr>
              <a:t>。</a:t>
            </a:r>
            <a:r>
              <a:rPr lang="en-US" altLang="zh-CN" sz="1400" dirty="0" err="1">
                <a:solidFill>
                  <a:srgbClr val="0070C0"/>
                </a:solidFill>
              </a:rPr>
              <a:t>sizeof</a:t>
            </a:r>
            <a:r>
              <a:rPr lang="en-US" altLang="zh-CN" sz="1400" dirty="0">
                <a:solidFill>
                  <a:srgbClr val="0070C0"/>
                </a:solidFill>
              </a:rPr>
              <a:t>(</a:t>
            </a:r>
            <a:r>
              <a:rPr lang="en-US" altLang="zh-CN" sz="1400" dirty="0" err="1">
                <a:solidFill>
                  <a:srgbClr val="0070C0"/>
                </a:solidFill>
              </a:rPr>
              <a:t>arr</a:t>
            </a:r>
            <a:r>
              <a:rPr lang="en-US" altLang="zh-CN" sz="1400" dirty="0">
                <a:solidFill>
                  <a:srgbClr val="0070C0"/>
                </a:solidFill>
              </a:rPr>
              <a:t>)</a:t>
            </a:r>
            <a:r>
              <a:rPr lang="zh-CN" altLang="en-US" sz="1400" dirty="0">
                <a:solidFill>
                  <a:srgbClr val="0070C0"/>
                </a:solidFill>
              </a:rPr>
              <a:t>返回的是整个数组的大小，这里是</a:t>
            </a:r>
            <a:r>
              <a:rPr lang="en-US" altLang="zh-CN" sz="1400" dirty="0">
                <a:solidFill>
                  <a:srgbClr val="0070C0"/>
                </a:solidFill>
              </a:rPr>
              <a:t>20(</a:t>
            </a:r>
            <a:r>
              <a:rPr lang="zh-CN" altLang="en-US" sz="1400" dirty="0">
                <a:solidFill>
                  <a:srgbClr val="0070C0"/>
                </a:solidFill>
              </a:rPr>
              <a:t>五个</a:t>
            </a:r>
            <a:r>
              <a:rPr lang="en-US" altLang="zh-CN" sz="1400" dirty="0">
                <a:solidFill>
                  <a:srgbClr val="0070C0"/>
                </a:solidFill>
              </a:rPr>
              <a:t>int</a:t>
            </a:r>
            <a:r>
              <a:rPr lang="zh-CN" altLang="en-US" sz="1400" dirty="0">
                <a:solidFill>
                  <a:srgbClr val="0070C0"/>
                </a:solidFill>
              </a:rPr>
              <a:t>，每个</a:t>
            </a:r>
            <a:r>
              <a:rPr lang="en-US" altLang="zh-CN" sz="1400" dirty="0">
                <a:solidFill>
                  <a:srgbClr val="0070C0"/>
                </a:solidFill>
              </a:rPr>
              <a:t>int</a:t>
            </a:r>
            <a:r>
              <a:rPr lang="zh-CN" altLang="en-US" sz="1400" dirty="0">
                <a:solidFill>
                  <a:srgbClr val="0070C0"/>
                </a:solidFill>
              </a:rPr>
              <a:t>是</a:t>
            </a:r>
            <a:r>
              <a:rPr lang="en-US" altLang="zh-CN" sz="1400" dirty="0">
                <a:solidFill>
                  <a:srgbClr val="0070C0"/>
                </a:solidFill>
              </a:rPr>
              <a:t>4</a:t>
            </a:r>
            <a:r>
              <a:rPr lang="zh-CN" altLang="en-US" sz="1400" dirty="0">
                <a:solidFill>
                  <a:srgbClr val="0070C0"/>
                </a:solidFill>
              </a:rPr>
              <a:t>字节</a:t>
            </a:r>
            <a:r>
              <a:rPr lang="en-US" altLang="zh-CN" sz="1400" dirty="0">
                <a:solidFill>
                  <a:srgbClr val="0070C0"/>
                </a:solidFill>
              </a:rPr>
              <a:t>)</a:t>
            </a:r>
            <a:r>
              <a:rPr lang="zh-CN" altLang="en-US" sz="1400" dirty="0">
                <a:solidFill>
                  <a:srgbClr val="0070C0"/>
                </a:solidFill>
              </a:rPr>
              <a:t>。</a:t>
            </a:r>
            <a:endParaRPr lang="en-US" altLang="zh-CN" sz="1400" dirty="0">
              <a:solidFill>
                <a:srgbClr val="0070C0"/>
              </a:solidFill>
            </a:endParaRPr>
          </a:p>
          <a:p>
            <a:endParaRPr lang="en-US" altLang="zh-CN" sz="1400" dirty="0">
              <a:solidFill>
                <a:srgbClr val="0070C0"/>
              </a:solidFill>
            </a:endParaRPr>
          </a:p>
          <a:p>
            <a:r>
              <a:rPr lang="en-US" altLang="zh-CN" sz="1400" b="1" dirty="0" err="1">
                <a:solidFill>
                  <a:srgbClr val="0000FF"/>
                </a:solidFill>
              </a:rPr>
              <a:t>arr</a:t>
            </a:r>
            <a:r>
              <a:rPr lang="en-US" altLang="zh-CN" sz="1400" b="1" dirty="0">
                <a:solidFill>
                  <a:srgbClr val="0000FF"/>
                </a:solidFill>
              </a:rPr>
              <a:t>[</a:t>
            </a:r>
            <a:r>
              <a:rPr lang="en-US" altLang="zh-CN" sz="1400" b="1" dirty="0" err="1">
                <a:solidFill>
                  <a:srgbClr val="0000FF"/>
                </a:solidFill>
              </a:rPr>
              <a:t>i</a:t>
            </a:r>
            <a:r>
              <a:rPr lang="en-US" altLang="zh-CN" sz="1400" b="1" dirty="0">
                <a:solidFill>
                  <a:srgbClr val="0000FF"/>
                </a:solidFill>
              </a:rPr>
              <a:t>] = *(</a:t>
            </a:r>
            <a:r>
              <a:rPr lang="en-US" altLang="zh-CN" sz="1400" b="1" dirty="0" err="1">
                <a:solidFill>
                  <a:srgbClr val="0000FF"/>
                </a:solidFill>
              </a:rPr>
              <a:t>arr+i</a:t>
            </a:r>
            <a:r>
              <a:rPr lang="en-US" altLang="zh-CN" sz="1400" b="1" dirty="0">
                <a:solidFill>
                  <a:srgbClr val="0000FF"/>
                </a:solidFill>
              </a:rPr>
              <a:t>) (</a:t>
            </a:r>
            <a:r>
              <a:rPr lang="zh-CN" altLang="en-US" sz="1400" b="1" dirty="0">
                <a:solidFill>
                  <a:srgbClr val="0000FF"/>
                </a:solidFill>
              </a:rPr>
              <a:t>牢记这个</a:t>
            </a:r>
            <a:r>
              <a:rPr lang="en-US" altLang="zh-CN" sz="1400" b="1" dirty="0">
                <a:solidFill>
                  <a:srgbClr val="0000FF"/>
                </a:solidFill>
              </a:rPr>
              <a:t>)·</a:t>
            </a:r>
            <a:endParaRPr lang="zh-CN" altLang="en-US" sz="1400" b="1" dirty="0">
              <a:solidFill>
                <a:srgbClr val="00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一维数组</a:t>
            </a:r>
          </a:p>
        </p:txBody>
      </p:sp>
      <p:sp>
        <p:nvSpPr>
          <p:cNvPr id="3" name="内容占位符 2"/>
          <p:cNvSpPr>
            <a:spLocks noGrp="1"/>
          </p:cNvSpPr>
          <p:nvPr>
            <p:ph idx="1"/>
          </p:nvPr>
        </p:nvSpPr>
        <p:spPr>
          <a:xfrm>
            <a:off x="457200" y="1285860"/>
            <a:ext cx="8229600" cy="4840303"/>
          </a:xfrm>
        </p:spPr>
        <p:txBody>
          <a:bodyPr/>
          <a:lstStyle/>
          <a:p>
            <a:r>
              <a:rPr lang="zh-CN" altLang="en-US" dirty="0"/>
              <a:t>图示一维数组</a:t>
            </a:r>
            <a:r>
              <a:rPr lang="en-US" altLang="zh-CN" dirty="0"/>
              <a:t>: int </a:t>
            </a:r>
            <a:r>
              <a:rPr lang="en-US" altLang="zh-CN" dirty="0" err="1"/>
              <a:t>arr</a:t>
            </a:r>
            <a:r>
              <a:rPr lang="en-US" altLang="zh-CN" dirty="0"/>
              <a:t>[5] = {2,3,5,7,9}</a:t>
            </a:r>
            <a:endParaRPr lang="zh-CN" altLang="en-US" dirty="0"/>
          </a:p>
        </p:txBody>
      </p:sp>
      <p:grpSp>
        <p:nvGrpSpPr>
          <p:cNvPr id="4" name="组合 43"/>
          <p:cNvGrpSpPr/>
          <p:nvPr/>
        </p:nvGrpSpPr>
        <p:grpSpPr>
          <a:xfrm>
            <a:off x="928662" y="2143116"/>
            <a:ext cx="5786478" cy="2786082"/>
            <a:chOff x="4214810" y="2000240"/>
            <a:chExt cx="4786346" cy="1571636"/>
          </a:xfrm>
        </p:grpSpPr>
        <p:sp>
          <p:nvSpPr>
            <p:cNvPr id="43" name="矩形 42"/>
            <p:cNvSpPr/>
            <p:nvPr/>
          </p:nvSpPr>
          <p:spPr>
            <a:xfrm>
              <a:off x="4214810" y="2000240"/>
              <a:ext cx="4786346" cy="157163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solidFill>
                  <a:srgbClr val="00B050"/>
                </a:solidFill>
              </a:endParaRPr>
            </a:p>
          </p:txBody>
        </p:sp>
        <p:sp>
          <p:nvSpPr>
            <p:cNvPr id="13" name="矩形 12"/>
            <p:cNvSpPr/>
            <p:nvPr/>
          </p:nvSpPr>
          <p:spPr>
            <a:xfrm>
              <a:off x="4286248" y="2714620"/>
              <a:ext cx="64294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solidFill>
                    <a:srgbClr val="00B050"/>
                  </a:solidFill>
                </a:rPr>
                <a:t>arr</a:t>
              </a:r>
              <a:endParaRPr lang="zh-CN" altLang="en-US" sz="1400" dirty="0">
                <a:solidFill>
                  <a:srgbClr val="00B050"/>
                </a:solidFill>
              </a:endParaRPr>
            </a:p>
          </p:txBody>
        </p:sp>
        <p:sp>
          <p:nvSpPr>
            <p:cNvPr id="17" name="矩形 16"/>
            <p:cNvSpPr/>
            <p:nvPr/>
          </p:nvSpPr>
          <p:spPr>
            <a:xfrm>
              <a:off x="5287398" y="2714620"/>
              <a:ext cx="756000"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solidFill>
                    <a:srgbClr val="00B050"/>
                  </a:solidFill>
                </a:rPr>
                <a:t>2</a:t>
              </a:r>
              <a:endParaRPr lang="zh-CN" altLang="en-US" sz="1400" dirty="0">
                <a:solidFill>
                  <a:srgbClr val="00B050"/>
                </a:solidFill>
              </a:endParaRPr>
            </a:p>
          </p:txBody>
        </p:sp>
        <p:sp>
          <p:nvSpPr>
            <p:cNvPr id="18" name="矩形 17"/>
            <p:cNvSpPr/>
            <p:nvPr/>
          </p:nvSpPr>
          <p:spPr>
            <a:xfrm>
              <a:off x="6000760" y="2714620"/>
              <a:ext cx="756000"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solidFill>
                    <a:srgbClr val="00B050"/>
                  </a:solidFill>
                </a:rPr>
                <a:t>3</a:t>
              </a:r>
              <a:endParaRPr lang="zh-CN" altLang="en-US" sz="1400" dirty="0">
                <a:solidFill>
                  <a:srgbClr val="00B050"/>
                </a:solidFill>
              </a:endParaRPr>
            </a:p>
          </p:txBody>
        </p:sp>
        <p:sp>
          <p:nvSpPr>
            <p:cNvPr id="21" name="矩形 20"/>
            <p:cNvSpPr/>
            <p:nvPr/>
          </p:nvSpPr>
          <p:spPr>
            <a:xfrm>
              <a:off x="6715140" y="2714620"/>
              <a:ext cx="756000"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solidFill>
                    <a:srgbClr val="00B050"/>
                  </a:solidFill>
                </a:rPr>
                <a:t>5</a:t>
              </a:r>
              <a:endParaRPr lang="zh-CN" altLang="en-US" sz="1400" dirty="0">
                <a:solidFill>
                  <a:srgbClr val="00B050"/>
                </a:solidFill>
              </a:endParaRPr>
            </a:p>
          </p:txBody>
        </p:sp>
        <p:sp>
          <p:nvSpPr>
            <p:cNvPr id="22" name="矩形 21"/>
            <p:cNvSpPr/>
            <p:nvPr/>
          </p:nvSpPr>
          <p:spPr>
            <a:xfrm>
              <a:off x="7429520" y="2714620"/>
              <a:ext cx="756000"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solidFill>
                    <a:srgbClr val="00B050"/>
                  </a:solidFill>
                </a:rPr>
                <a:t>7</a:t>
              </a:r>
              <a:endParaRPr lang="zh-CN" altLang="en-US" sz="1400" dirty="0">
                <a:solidFill>
                  <a:srgbClr val="00B050"/>
                </a:solidFill>
              </a:endParaRPr>
            </a:p>
          </p:txBody>
        </p:sp>
        <p:sp>
          <p:nvSpPr>
            <p:cNvPr id="23" name="矩形 22"/>
            <p:cNvSpPr/>
            <p:nvPr/>
          </p:nvSpPr>
          <p:spPr>
            <a:xfrm>
              <a:off x="8143900" y="2714620"/>
              <a:ext cx="756000"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solidFill>
                    <a:srgbClr val="00B050"/>
                  </a:solidFill>
                </a:rPr>
                <a:t>9</a:t>
              </a:r>
              <a:endParaRPr lang="zh-CN" altLang="en-US" sz="1400" dirty="0">
                <a:solidFill>
                  <a:srgbClr val="00B050"/>
                </a:solidFill>
              </a:endParaRPr>
            </a:p>
          </p:txBody>
        </p:sp>
        <p:cxnSp>
          <p:nvCxnSpPr>
            <p:cNvPr id="25" name="直接箭头连接符 24"/>
            <p:cNvCxnSpPr>
              <a:stCxn id="13" idx="3"/>
            </p:cNvCxnSpPr>
            <p:nvPr/>
          </p:nvCxnSpPr>
          <p:spPr>
            <a:xfrm>
              <a:off x="4929190" y="2857496"/>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5286380" y="2405118"/>
              <a:ext cx="756000"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solidFill>
                    <a:srgbClr val="00B050"/>
                  </a:solidFill>
                </a:rPr>
                <a:t>arr+0</a:t>
              </a:r>
              <a:endParaRPr lang="zh-CN" altLang="en-US" sz="1400" dirty="0">
                <a:solidFill>
                  <a:srgbClr val="00B050"/>
                </a:solidFill>
              </a:endParaRPr>
            </a:p>
          </p:txBody>
        </p:sp>
        <p:sp>
          <p:nvSpPr>
            <p:cNvPr id="30" name="矩形 29"/>
            <p:cNvSpPr/>
            <p:nvPr/>
          </p:nvSpPr>
          <p:spPr>
            <a:xfrm>
              <a:off x="6000760" y="2405118"/>
              <a:ext cx="756000"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solidFill>
                    <a:srgbClr val="00B050"/>
                  </a:solidFill>
                </a:rPr>
                <a:t>arr+1</a:t>
              </a:r>
              <a:endParaRPr lang="zh-CN" altLang="en-US" sz="1400" dirty="0">
                <a:solidFill>
                  <a:srgbClr val="00B050"/>
                </a:solidFill>
              </a:endParaRPr>
            </a:p>
          </p:txBody>
        </p:sp>
        <p:sp>
          <p:nvSpPr>
            <p:cNvPr id="32" name="TextBox 31"/>
            <p:cNvSpPr txBox="1"/>
            <p:nvPr/>
          </p:nvSpPr>
          <p:spPr>
            <a:xfrm>
              <a:off x="5286380" y="2071678"/>
              <a:ext cx="756000" cy="2857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200" b="1" dirty="0">
                  <a:solidFill>
                    <a:srgbClr val="0000FF"/>
                  </a:solidFill>
                </a:rPr>
                <a:t>[0]</a:t>
              </a:r>
              <a:r>
                <a:rPr lang="zh-CN" altLang="en-US" sz="1200" b="1" dirty="0">
                  <a:solidFill>
                    <a:srgbClr val="0000FF"/>
                  </a:solidFill>
                </a:rPr>
                <a:t>地址</a:t>
              </a:r>
            </a:p>
          </p:txBody>
        </p:sp>
        <p:sp>
          <p:nvSpPr>
            <p:cNvPr id="33" name="TextBox 32"/>
            <p:cNvSpPr txBox="1"/>
            <p:nvPr/>
          </p:nvSpPr>
          <p:spPr>
            <a:xfrm>
              <a:off x="6000760" y="2071678"/>
              <a:ext cx="756000" cy="2857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200" b="1" dirty="0">
                  <a:solidFill>
                    <a:srgbClr val="0000FF"/>
                  </a:solidFill>
                </a:rPr>
                <a:t>[1]</a:t>
              </a:r>
              <a:r>
                <a:rPr lang="zh-CN" altLang="en-US" sz="1200" b="1" dirty="0">
                  <a:solidFill>
                    <a:srgbClr val="0000FF"/>
                  </a:solidFill>
                </a:rPr>
                <a:t>地址</a:t>
              </a:r>
            </a:p>
          </p:txBody>
        </p:sp>
        <p:sp>
          <p:nvSpPr>
            <p:cNvPr id="12" name="矩形 11"/>
            <p:cNvSpPr/>
            <p:nvPr/>
          </p:nvSpPr>
          <p:spPr>
            <a:xfrm>
              <a:off x="4643438" y="3143248"/>
              <a:ext cx="3357586"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solidFill>
                    <a:srgbClr val="00B050"/>
                  </a:solidFill>
                </a:rPr>
                <a:t>arr[</a:t>
              </a:r>
              <a:r>
                <a:rPr lang="en-US" altLang="zh-CN" dirty="0" err="1">
                  <a:solidFill>
                    <a:srgbClr val="00B050"/>
                  </a:solidFill>
                </a:rPr>
                <a:t>i</a:t>
              </a:r>
              <a:r>
                <a:rPr lang="en-US" altLang="zh-CN" dirty="0">
                  <a:solidFill>
                    <a:srgbClr val="00B050"/>
                  </a:solidFill>
                </a:rPr>
                <a:t>] = *(</a:t>
              </a:r>
              <a:r>
                <a:rPr lang="en-US" altLang="zh-CN" dirty="0" err="1">
                  <a:solidFill>
                    <a:srgbClr val="00B050"/>
                  </a:solidFill>
                </a:rPr>
                <a:t>arr+i</a:t>
              </a:r>
              <a:r>
                <a:rPr lang="en-US" altLang="zh-CN" dirty="0">
                  <a:solidFill>
                    <a:srgbClr val="00B050"/>
                  </a:solidFill>
                </a:rPr>
                <a:t>) </a:t>
              </a:r>
              <a:r>
                <a:rPr lang="en-US" altLang="zh-CN" b="1" dirty="0">
                  <a:solidFill>
                    <a:srgbClr val="0000FF"/>
                  </a:solidFill>
                </a:rPr>
                <a:t>(</a:t>
              </a:r>
              <a:r>
                <a:rPr lang="zh-CN" altLang="en-US" b="1" dirty="0">
                  <a:solidFill>
                    <a:srgbClr val="0000FF"/>
                  </a:solidFill>
                </a:rPr>
                <a:t>牢记</a:t>
              </a:r>
              <a:r>
                <a:rPr lang="en-US" altLang="zh-CN" b="1" dirty="0">
                  <a:solidFill>
                    <a:srgbClr val="0000FF"/>
                  </a:solidFill>
                </a:rPr>
                <a:t>)</a:t>
              </a:r>
              <a:endParaRPr lang="zh-CN" altLang="en-US" b="1" dirty="0">
                <a:solidFill>
                  <a:srgbClr val="0000FF"/>
                </a:solidFill>
              </a:endParaRPr>
            </a:p>
          </p:txBody>
        </p:sp>
        <p:sp>
          <p:nvSpPr>
            <p:cNvPr id="37" name="矩形 36"/>
            <p:cNvSpPr/>
            <p:nvPr/>
          </p:nvSpPr>
          <p:spPr>
            <a:xfrm>
              <a:off x="6715140" y="2405118"/>
              <a:ext cx="756000"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solidFill>
                    <a:srgbClr val="00B050"/>
                  </a:solidFill>
                </a:rPr>
                <a:t>arr+2</a:t>
              </a:r>
              <a:endParaRPr lang="zh-CN" altLang="en-US" sz="1400" dirty="0">
                <a:solidFill>
                  <a:srgbClr val="00B050"/>
                </a:solidFill>
              </a:endParaRPr>
            </a:p>
          </p:txBody>
        </p:sp>
        <p:sp>
          <p:nvSpPr>
            <p:cNvPr id="38" name="矩形 37"/>
            <p:cNvSpPr/>
            <p:nvPr/>
          </p:nvSpPr>
          <p:spPr>
            <a:xfrm>
              <a:off x="7429520" y="2405118"/>
              <a:ext cx="756000"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solidFill>
                    <a:srgbClr val="00B050"/>
                  </a:solidFill>
                </a:rPr>
                <a:t>arr+3</a:t>
              </a:r>
              <a:endParaRPr lang="zh-CN" altLang="en-US" sz="1400" dirty="0">
                <a:solidFill>
                  <a:srgbClr val="00B050"/>
                </a:solidFill>
              </a:endParaRPr>
            </a:p>
          </p:txBody>
        </p:sp>
        <p:sp>
          <p:nvSpPr>
            <p:cNvPr id="39" name="矩形 38"/>
            <p:cNvSpPr/>
            <p:nvPr/>
          </p:nvSpPr>
          <p:spPr>
            <a:xfrm>
              <a:off x="8143900" y="2404930"/>
              <a:ext cx="756000"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solidFill>
                    <a:srgbClr val="00B050"/>
                  </a:solidFill>
                </a:rPr>
                <a:t>arr+3</a:t>
              </a:r>
              <a:endParaRPr lang="zh-CN" altLang="en-US" sz="1400" dirty="0">
                <a:solidFill>
                  <a:srgbClr val="00B050"/>
                </a:solidFill>
              </a:endParaRPr>
            </a:p>
          </p:txBody>
        </p:sp>
        <p:sp>
          <p:nvSpPr>
            <p:cNvPr id="40" name="TextBox 39"/>
            <p:cNvSpPr txBox="1"/>
            <p:nvPr/>
          </p:nvSpPr>
          <p:spPr>
            <a:xfrm>
              <a:off x="6715140" y="2071678"/>
              <a:ext cx="756000" cy="2857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200" b="1" dirty="0">
                  <a:solidFill>
                    <a:srgbClr val="0000FF"/>
                  </a:solidFill>
                </a:rPr>
                <a:t>[2]</a:t>
              </a:r>
              <a:r>
                <a:rPr lang="zh-CN" altLang="en-US" sz="1200" b="1" dirty="0">
                  <a:solidFill>
                    <a:srgbClr val="0000FF"/>
                  </a:solidFill>
                </a:rPr>
                <a:t>地址</a:t>
              </a:r>
            </a:p>
          </p:txBody>
        </p:sp>
        <p:sp>
          <p:nvSpPr>
            <p:cNvPr id="41" name="TextBox 40"/>
            <p:cNvSpPr txBox="1"/>
            <p:nvPr/>
          </p:nvSpPr>
          <p:spPr>
            <a:xfrm>
              <a:off x="7459338" y="2071678"/>
              <a:ext cx="756000" cy="2857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200" b="1" dirty="0">
                  <a:solidFill>
                    <a:srgbClr val="0000FF"/>
                  </a:solidFill>
                </a:rPr>
                <a:t>[3]</a:t>
              </a:r>
              <a:r>
                <a:rPr lang="zh-CN" altLang="en-US" sz="1200" b="1" dirty="0">
                  <a:solidFill>
                    <a:srgbClr val="0000FF"/>
                  </a:solidFill>
                </a:rPr>
                <a:t>地址</a:t>
              </a:r>
            </a:p>
          </p:txBody>
        </p:sp>
        <p:sp>
          <p:nvSpPr>
            <p:cNvPr id="42" name="TextBox 41"/>
            <p:cNvSpPr txBox="1"/>
            <p:nvPr/>
          </p:nvSpPr>
          <p:spPr>
            <a:xfrm>
              <a:off x="8143900" y="2071678"/>
              <a:ext cx="756000" cy="2857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200" b="1" dirty="0">
                  <a:solidFill>
                    <a:srgbClr val="0000FF"/>
                  </a:solidFill>
                </a:rPr>
                <a:t>[3]</a:t>
              </a:r>
              <a:r>
                <a:rPr lang="zh-CN" altLang="en-US" sz="1200" b="1" dirty="0">
                  <a:solidFill>
                    <a:srgbClr val="0000FF"/>
                  </a:solidFill>
                </a:rPr>
                <a:t>地址</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一维数组</a:t>
            </a:r>
          </a:p>
        </p:txBody>
      </p:sp>
      <p:sp>
        <p:nvSpPr>
          <p:cNvPr id="3" name="内容占位符 2"/>
          <p:cNvSpPr>
            <a:spLocks noGrp="1"/>
          </p:cNvSpPr>
          <p:nvPr>
            <p:ph idx="1"/>
          </p:nvPr>
        </p:nvSpPr>
        <p:spPr>
          <a:xfrm>
            <a:off x="457200" y="1285860"/>
            <a:ext cx="8229600" cy="4840303"/>
          </a:xfrm>
        </p:spPr>
        <p:txBody>
          <a:bodyPr/>
          <a:lstStyle/>
          <a:p>
            <a:r>
              <a:rPr lang="zh-CN" altLang="en-US" dirty="0"/>
              <a:t>动态分配一维数组</a:t>
            </a:r>
          </a:p>
        </p:txBody>
      </p:sp>
      <p:pic>
        <p:nvPicPr>
          <p:cNvPr id="1026" name="Picture 2"/>
          <p:cNvPicPr>
            <a:picLocks noChangeAspect="1" noChangeArrowheads="1"/>
          </p:cNvPicPr>
          <p:nvPr/>
        </p:nvPicPr>
        <p:blipFill>
          <a:blip r:embed="rId2"/>
          <a:srcRect/>
          <a:stretch>
            <a:fillRect/>
          </a:stretch>
        </p:blipFill>
        <p:spPr bwMode="auto">
          <a:xfrm>
            <a:off x="714348" y="1928802"/>
            <a:ext cx="6003962" cy="3643338"/>
          </a:xfrm>
          <a:prstGeom prst="rect">
            <a:avLst/>
          </a:prstGeom>
          <a:noFill/>
          <a:ln w="9525">
            <a:noFill/>
            <a:miter lim="800000"/>
            <a:headEnd/>
            <a:tailEnd/>
          </a:ln>
          <a:effectLst/>
        </p:spPr>
      </p:pic>
      <p:sp>
        <p:nvSpPr>
          <p:cNvPr id="28" name="矩形 27"/>
          <p:cNvSpPr/>
          <p:nvPr/>
        </p:nvSpPr>
        <p:spPr>
          <a:xfrm>
            <a:off x="428596" y="5715016"/>
            <a:ext cx="8286808" cy="785818"/>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altLang="zh-CN" sz="1600" dirty="0">
                <a:solidFill>
                  <a:srgbClr val="FF0000"/>
                </a:solidFill>
              </a:rPr>
              <a:t>*(</a:t>
            </a:r>
            <a:r>
              <a:rPr lang="en-US" altLang="zh-CN" sz="1600" dirty="0" err="1">
                <a:solidFill>
                  <a:srgbClr val="FF0000"/>
                </a:solidFill>
              </a:rPr>
              <a:t>pv+i</a:t>
            </a:r>
            <a:r>
              <a:rPr lang="en-US" altLang="zh-CN" sz="1600" dirty="0">
                <a:solidFill>
                  <a:srgbClr val="FF0000"/>
                </a:solidFill>
              </a:rPr>
              <a:t>)</a:t>
            </a:r>
            <a:r>
              <a:rPr lang="zh-CN" altLang="en-US" sz="1600" dirty="0">
                <a:solidFill>
                  <a:srgbClr val="FF0000"/>
                </a:solidFill>
              </a:rPr>
              <a:t>和</a:t>
            </a:r>
            <a:r>
              <a:rPr lang="en-US" altLang="zh-CN" sz="1600" dirty="0">
                <a:solidFill>
                  <a:srgbClr val="FF0000"/>
                </a:solidFill>
              </a:rPr>
              <a:t>*</a:t>
            </a:r>
            <a:r>
              <a:rPr lang="en-US" altLang="zh-CN" sz="1600" dirty="0" err="1">
                <a:solidFill>
                  <a:srgbClr val="FF0000"/>
                </a:solidFill>
              </a:rPr>
              <a:t>pv+i</a:t>
            </a:r>
            <a:r>
              <a:rPr lang="zh-CN" altLang="en-US" sz="1600" dirty="0">
                <a:solidFill>
                  <a:srgbClr val="FF0000"/>
                </a:solidFill>
              </a:rPr>
              <a:t>的区别</a:t>
            </a:r>
            <a:r>
              <a:rPr lang="zh-CN" altLang="en-US" sz="1600" dirty="0">
                <a:solidFill>
                  <a:srgbClr val="0070C0"/>
                </a:solidFill>
              </a:rPr>
              <a:t>：</a:t>
            </a:r>
            <a:r>
              <a:rPr lang="en-US" altLang="zh-CN" sz="1600" dirty="0">
                <a:solidFill>
                  <a:srgbClr val="0070C0"/>
                </a:solidFill>
              </a:rPr>
              <a:t>*(</a:t>
            </a:r>
            <a:r>
              <a:rPr lang="en-US" altLang="zh-CN" sz="1600" dirty="0" err="1">
                <a:solidFill>
                  <a:srgbClr val="0070C0"/>
                </a:solidFill>
              </a:rPr>
              <a:t>pv+i</a:t>
            </a:r>
            <a:r>
              <a:rPr lang="en-US" altLang="zh-CN" sz="1600" dirty="0">
                <a:solidFill>
                  <a:srgbClr val="0070C0"/>
                </a:solidFill>
              </a:rPr>
              <a:t>)</a:t>
            </a:r>
            <a:r>
              <a:rPr lang="zh-CN" altLang="en-US" sz="1600" dirty="0">
                <a:solidFill>
                  <a:srgbClr val="0070C0"/>
                </a:solidFill>
              </a:rPr>
              <a:t>得到的是第</a:t>
            </a:r>
            <a:r>
              <a:rPr lang="en-US" altLang="zh-CN" sz="1600" dirty="0" err="1">
                <a:solidFill>
                  <a:srgbClr val="0070C0"/>
                </a:solidFill>
              </a:rPr>
              <a:t>i</a:t>
            </a:r>
            <a:r>
              <a:rPr lang="zh-CN" altLang="en-US" sz="1600" dirty="0">
                <a:solidFill>
                  <a:srgbClr val="0070C0"/>
                </a:solidFill>
              </a:rPr>
              <a:t>个元素的值。而</a:t>
            </a:r>
            <a:r>
              <a:rPr lang="en-US" altLang="zh-CN" sz="1600" dirty="0">
                <a:solidFill>
                  <a:srgbClr val="0070C0"/>
                </a:solidFill>
              </a:rPr>
              <a:t>*</a:t>
            </a:r>
            <a:r>
              <a:rPr lang="en-US" altLang="zh-CN" sz="1600" dirty="0" err="1">
                <a:solidFill>
                  <a:srgbClr val="0070C0"/>
                </a:solidFill>
              </a:rPr>
              <a:t>pv</a:t>
            </a:r>
            <a:r>
              <a:rPr lang="en-US" altLang="zh-CN" sz="1600" dirty="0">
                <a:solidFill>
                  <a:srgbClr val="0070C0"/>
                </a:solidFill>
              </a:rPr>
              <a:t> + </a:t>
            </a:r>
            <a:r>
              <a:rPr lang="en-US" altLang="zh-CN" sz="1600" dirty="0" err="1">
                <a:solidFill>
                  <a:srgbClr val="0070C0"/>
                </a:solidFill>
              </a:rPr>
              <a:t>i</a:t>
            </a:r>
            <a:r>
              <a:rPr lang="zh-CN" altLang="en-US" sz="1600" dirty="0">
                <a:solidFill>
                  <a:srgbClr val="0070C0"/>
                </a:solidFill>
              </a:rPr>
              <a:t>，得到的始终是第一个元素的值，然后加</a:t>
            </a:r>
            <a:r>
              <a:rPr lang="en-US" altLang="zh-CN" sz="1600" dirty="0" err="1">
                <a:solidFill>
                  <a:srgbClr val="0070C0"/>
                </a:solidFill>
              </a:rPr>
              <a:t>i</a:t>
            </a:r>
            <a:r>
              <a:rPr lang="zh-CN" altLang="en-US" sz="1600" dirty="0">
                <a:solidFill>
                  <a:srgbClr val="0070C0"/>
                </a:solidFill>
              </a:rPr>
              <a:t>。</a:t>
            </a:r>
            <a:endParaRPr lang="en-US" altLang="zh-CN" sz="1600" dirty="0">
              <a:solidFill>
                <a:srgbClr val="0070C0"/>
              </a:solidFill>
            </a:endParaRPr>
          </a:p>
          <a:p>
            <a:endParaRPr lang="en-US" altLang="zh-CN" sz="1600" dirty="0">
              <a:solidFill>
                <a:srgbClr val="0070C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传递一维数组（一）</a:t>
            </a:r>
          </a:p>
        </p:txBody>
      </p:sp>
      <p:sp>
        <p:nvSpPr>
          <p:cNvPr id="3" name="内容占位符 2"/>
          <p:cNvSpPr>
            <a:spLocks noGrp="1"/>
          </p:cNvSpPr>
          <p:nvPr>
            <p:ph idx="1"/>
          </p:nvPr>
        </p:nvSpPr>
        <p:spPr/>
        <p:txBody>
          <a:bodyPr/>
          <a:lstStyle/>
          <a:p>
            <a:r>
              <a:rPr lang="zh-CN" altLang="en-US" dirty="0"/>
              <a:t>使用数组的形式</a:t>
            </a:r>
          </a:p>
        </p:txBody>
      </p:sp>
      <p:pic>
        <p:nvPicPr>
          <p:cNvPr id="10" name="Picture 3"/>
          <p:cNvPicPr>
            <a:picLocks noChangeAspect="1" noChangeArrowheads="1"/>
          </p:cNvPicPr>
          <p:nvPr/>
        </p:nvPicPr>
        <p:blipFill>
          <a:blip r:embed="rId2"/>
          <a:srcRect/>
          <a:stretch>
            <a:fillRect/>
          </a:stretch>
        </p:blipFill>
        <p:spPr bwMode="auto">
          <a:xfrm>
            <a:off x="857224" y="2192400"/>
            <a:ext cx="7000924" cy="4029741"/>
          </a:xfrm>
          <a:prstGeom prst="rect">
            <a:avLst/>
          </a:prstGeom>
          <a:noFill/>
          <a:ln w="9525">
            <a:noFill/>
            <a:miter lim="800000"/>
            <a:headEnd/>
            <a:tailEnd/>
          </a:ln>
          <a:effectLst/>
        </p:spPr>
      </p:pic>
      <p:grpSp>
        <p:nvGrpSpPr>
          <p:cNvPr id="8" name="组合 7"/>
          <p:cNvGrpSpPr/>
          <p:nvPr/>
        </p:nvGrpSpPr>
        <p:grpSpPr>
          <a:xfrm>
            <a:off x="3833870" y="3607689"/>
            <a:ext cx="5167286" cy="892881"/>
            <a:chOff x="3833870" y="3607689"/>
            <a:chExt cx="5167286" cy="892881"/>
          </a:xfrm>
        </p:grpSpPr>
        <p:sp>
          <p:nvSpPr>
            <p:cNvPr id="5" name="矩形 4"/>
            <p:cNvSpPr/>
            <p:nvPr/>
          </p:nvSpPr>
          <p:spPr>
            <a:xfrm>
              <a:off x="3833870" y="3607689"/>
              <a:ext cx="1738262" cy="309502"/>
            </a:xfrm>
            <a:prstGeom prst="rect">
              <a:avLst/>
            </a:prstGeom>
            <a:noFill/>
            <a:ln w="19050">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sp>
          <p:nvSpPr>
            <p:cNvPr id="6" name="右箭头 5"/>
            <p:cNvSpPr/>
            <p:nvPr/>
          </p:nvSpPr>
          <p:spPr>
            <a:xfrm>
              <a:off x="5810196" y="3690814"/>
              <a:ext cx="571504" cy="14287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sp>
          <p:nvSpPr>
            <p:cNvPr id="7" name="矩形 6"/>
            <p:cNvSpPr/>
            <p:nvPr/>
          </p:nvSpPr>
          <p:spPr>
            <a:xfrm>
              <a:off x="6429388" y="3643314"/>
              <a:ext cx="2571768" cy="857256"/>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lang="zh-CN" altLang="en-US" sz="1400" dirty="0">
                  <a:solidFill>
                    <a:srgbClr val="0070C0"/>
                  </a:solidFill>
                </a:rPr>
                <a:t>虽然</a:t>
              </a:r>
              <a:r>
                <a:rPr lang="en-US" altLang="zh-CN" sz="1400" dirty="0" err="1">
                  <a:solidFill>
                    <a:srgbClr val="0070C0"/>
                  </a:solidFill>
                </a:rPr>
                <a:t>acData</a:t>
              </a:r>
              <a:r>
                <a:rPr lang="zh-CN" altLang="en-US" sz="1400" dirty="0">
                  <a:solidFill>
                    <a:srgbClr val="0070C0"/>
                  </a:solidFill>
                </a:rPr>
                <a:t>参数是数组形式，但是我们同样可以使用指针类型的表达式</a:t>
              </a:r>
              <a:r>
                <a:rPr lang="en-US" altLang="zh-CN" sz="1400" dirty="0">
                  <a:solidFill>
                    <a:srgbClr val="0070C0"/>
                  </a:solidFill>
                </a:rPr>
                <a:t>: </a:t>
              </a:r>
              <a:r>
                <a:rPr lang="en-US" altLang="zh-CN" sz="1400" dirty="0">
                  <a:solidFill>
                    <a:srgbClr val="FF0000"/>
                  </a:solidFill>
                </a:rPr>
                <a:t>*(</a:t>
              </a:r>
              <a:r>
                <a:rPr lang="en-US" altLang="zh-CN" sz="1400" dirty="0" err="1">
                  <a:solidFill>
                    <a:srgbClr val="FF0000"/>
                  </a:solidFill>
                </a:rPr>
                <a:t>acData</a:t>
              </a:r>
              <a:r>
                <a:rPr lang="en-US" altLang="zh-CN" sz="1400" dirty="0">
                  <a:solidFill>
                    <a:srgbClr val="FF0000"/>
                  </a:solidFill>
                </a:rPr>
                <a:t> + index)</a:t>
              </a:r>
              <a:endParaRPr lang="zh-CN" altLang="en-US" sz="140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传递一维数组（二）</a:t>
            </a:r>
          </a:p>
        </p:txBody>
      </p:sp>
      <p:sp>
        <p:nvSpPr>
          <p:cNvPr id="3" name="内容占位符 2"/>
          <p:cNvSpPr>
            <a:spLocks noGrp="1"/>
          </p:cNvSpPr>
          <p:nvPr>
            <p:ph idx="1"/>
          </p:nvPr>
        </p:nvSpPr>
        <p:spPr/>
        <p:txBody>
          <a:bodyPr/>
          <a:lstStyle/>
          <a:p>
            <a:r>
              <a:rPr lang="zh-CN" altLang="en-US" dirty="0"/>
              <a:t>使用指针的形式</a:t>
            </a:r>
            <a:endParaRPr lang="en-US" altLang="zh-CN" dirty="0"/>
          </a:p>
          <a:p>
            <a:pPr>
              <a:buNone/>
            </a:pP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857224" y="2214554"/>
            <a:ext cx="6215106" cy="3751460"/>
          </a:xfrm>
          <a:prstGeom prst="rect">
            <a:avLst/>
          </a:prstGeom>
          <a:noFill/>
          <a:ln w="9525">
            <a:noFill/>
            <a:miter lim="800000"/>
            <a:headEnd/>
            <a:tailEnd/>
          </a:ln>
          <a:effectLst/>
        </p:spPr>
      </p:pic>
      <p:grpSp>
        <p:nvGrpSpPr>
          <p:cNvPr id="6" name="组合 5"/>
          <p:cNvGrpSpPr/>
          <p:nvPr/>
        </p:nvGrpSpPr>
        <p:grpSpPr>
          <a:xfrm>
            <a:off x="4000496" y="3500438"/>
            <a:ext cx="4786346" cy="892881"/>
            <a:chOff x="4214810" y="3607689"/>
            <a:chExt cx="4786346" cy="892881"/>
          </a:xfrm>
        </p:grpSpPr>
        <p:sp>
          <p:nvSpPr>
            <p:cNvPr id="7" name="矩形 6"/>
            <p:cNvSpPr/>
            <p:nvPr/>
          </p:nvSpPr>
          <p:spPr>
            <a:xfrm>
              <a:off x="4214810" y="3607689"/>
              <a:ext cx="1357322" cy="309502"/>
            </a:xfrm>
            <a:prstGeom prst="rect">
              <a:avLst/>
            </a:prstGeom>
            <a:noFill/>
            <a:ln w="19050">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sp>
          <p:nvSpPr>
            <p:cNvPr id="8" name="右箭头 7"/>
            <p:cNvSpPr/>
            <p:nvPr/>
          </p:nvSpPr>
          <p:spPr>
            <a:xfrm>
              <a:off x="5810196" y="3690814"/>
              <a:ext cx="571504" cy="14287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sp>
          <p:nvSpPr>
            <p:cNvPr id="9" name="矩形 8"/>
            <p:cNvSpPr/>
            <p:nvPr/>
          </p:nvSpPr>
          <p:spPr>
            <a:xfrm>
              <a:off x="6429388" y="3643314"/>
              <a:ext cx="2571768" cy="857256"/>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lang="zh-CN" altLang="en-US" sz="1400" dirty="0">
                  <a:solidFill>
                    <a:srgbClr val="0070C0"/>
                  </a:solidFill>
                </a:rPr>
                <a:t>虽然</a:t>
              </a:r>
              <a:r>
                <a:rPr lang="en-US" altLang="zh-CN" sz="1400" dirty="0" err="1">
                  <a:solidFill>
                    <a:srgbClr val="0070C0"/>
                  </a:solidFill>
                </a:rPr>
                <a:t>paData</a:t>
              </a:r>
              <a:r>
                <a:rPr lang="zh-CN" altLang="en-US" sz="1400" dirty="0">
                  <a:solidFill>
                    <a:srgbClr val="0070C0"/>
                  </a:solidFill>
                </a:rPr>
                <a:t>参数是指针形式，但是我们同样可以使用数组形式的表达式</a:t>
              </a:r>
              <a:r>
                <a:rPr lang="en-US" altLang="zh-CN" sz="1400" dirty="0">
                  <a:solidFill>
                    <a:srgbClr val="0070C0"/>
                  </a:solidFill>
                </a:rPr>
                <a:t>: </a:t>
              </a:r>
              <a:r>
                <a:rPr lang="en-US" altLang="zh-CN" sz="1400" dirty="0" err="1">
                  <a:solidFill>
                    <a:srgbClr val="FF0000"/>
                  </a:solidFill>
                </a:rPr>
                <a:t>paData</a:t>
              </a:r>
              <a:r>
                <a:rPr lang="en-US" altLang="zh-CN" sz="1400" dirty="0">
                  <a:solidFill>
                    <a:srgbClr val="FF0000"/>
                  </a:solidFill>
                </a:rPr>
                <a:t>[</a:t>
              </a:r>
              <a:r>
                <a:rPr lang="en-US" altLang="zh-CN" sz="1400" dirty="0" err="1">
                  <a:solidFill>
                    <a:srgbClr val="FF0000"/>
                  </a:solidFill>
                </a:rPr>
                <a:t>i</a:t>
              </a:r>
              <a:r>
                <a:rPr lang="en-US" altLang="zh-CN" sz="1400" dirty="0">
                  <a:solidFill>
                    <a:srgbClr val="FF0000"/>
                  </a:solidFill>
                </a:rPr>
                <a:t>]</a:t>
              </a:r>
              <a:endParaRPr lang="zh-CN" altLang="en-US" sz="140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762224" y="2106927"/>
            <a:ext cx="6429420" cy="4370625"/>
          </a:xfrm>
          <a:prstGeom prst="rect">
            <a:avLst/>
          </a:prstGeom>
          <a:noFill/>
          <a:ln w="9525">
            <a:noFill/>
            <a:miter lim="800000"/>
            <a:headEnd/>
            <a:tailEnd/>
          </a:ln>
          <a:effectLst/>
        </p:spPr>
      </p:pic>
      <p:sp>
        <p:nvSpPr>
          <p:cNvPr id="2" name="标题 1"/>
          <p:cNvSpPr>
            <a:spLocks noGrp="1"/>
          </p:cNvSpPr>
          <p:nvPr>
            <p:ph type="title"/>
          </p:nvPr>
        </p:nvSpPr>
        <p:spPr/>
        <p:txBody>
          <a:bodyPr>
            <a:normAutofit/>
          </a:bodyPr>
          <a:lstStyle/>
          <a:p>
            <a:r>
              <a:rPr lang="zh-CN" altLang="en-US" dirty="0"/>
              <a:t>传递一维数组（三）</a:t>
            </a:r>
          </a:p>
        </p:txBody>
      </p:sp>
      <p:sp>
        <p:nvSpPr>
          <p:cNvPr id="3" name="内容占位符 2"/>
          <p:cNvSpPr>
            <a:spLocks noGrp="1"/>
          </p:cNvSpPr>
          <p:nvPr>
            <p:ph idx="1"/>
          </p:nvPr>
        </p:nvSpPr>
        <p:spPr/>
        <p:txBody>
          <a:bodyPr/>
          <a:lstStyle/>
          <a:p>
            <a:r>
              <a:rPr lang="zh-CN" altLang="en-US" dirty="0"/>
              <a:t>使用指向整个数组的指针</a:t>
            </a:r>
            <a:endParaRPr lang="en-US" altLang="zh-CN" dirty="0"/>
          </a:p>
          <a:p>
            <a:pPr>
              <a:buNone/>
            </a:pPr>
            <a:endParaRPr lang="zh-CN" altLang="en-US" dirty="0"/>
          </a:p>
        </p:txBody>
      </p:sp>
      <p:grpSp>
        <p:nvGrpSpPr>
          <p:cNvPr id="29" name="组合 28"/>
          <p:cNvGrpSpPr/>
          <p:nvPr/>
        </p:nvGrpSpPr>
        <p:grpSpPr>
          <a:xfrm>
            <a:off x="1571604" y="4857760"/>
            <a:ext cx="5524476" cy="833130"/>
            <a:chOff x="1571604" y="4857760"/>
            <a:chExt cx="5524476" cy="833130"/>
          </a:xfrm>
        </p:grpSpPr>
        <p:sp>
          <p:nvSpPr>
            <p:cNvPr id="9" name="矩形 8"/>
            <p:cNvSpPr/>
            <p:nvPr/>
          </p:nvSpPr>
          <p:spPr>
            <a:xfrm>
              <a:off x="5356922" y="5072864"/>
              <a:ext cx="572400" cy="356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10" name="矩形 9"/>
            <p:cNvSpPr/>
            <p:nvPr/>
          </p:nvSpPr>
          <p:spPr>
            <a:xfrm>
              <a:off x="5929322" y="5072074"/>
              <a:ext cx="571504" cy="3571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11" name="矩形 10"/>
            <p:cNvSpPr/>
            <p:nvPr/>
          </p:nvSpPr>
          <p:spPr>
            <a:xfrm>
              <a:off x="6500826" y="5072074"/>
              <a:ext cx="571504" cy="3571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12" name="矩形 4"/>
            <p:cNvSpPr/>
            <p:nvPr/>
          </p:nvSpPr>
          <p:spPr>
            <a:xfrm>
              <a:off x="4476518" y="4857760"/>
              <a:ext cx="512235" cy="4543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p</a:t>
              </a:r>
              <a:endParaRPr lang="zh-CN" altLang="en-US" dirty="0">
                <a:solidFill>
                  <a:srgbClr val="00B050"/>
                </a:solidFill>
              </a:endParaRPr>
            </a:p>
          </p:txBody>
        </p:sp>
        <p:cxnSp>
          <p:nvCxnSpPr>
            <p:cNvPr id="13" name="直接箭头连接符 12"/>
            <p:cNvCxnSpPr/>
            <p:nvPr/>
          </p:nvCxnSpPr>
          <p:spPr>
            <a:xfrm>
              <a:off x="5000628" y="5072074"/>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571604" y="5405138"/>
              <a:ext cx="2214578" cy="285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20117467">
              <a:off x="3805388" y="5129603"/>
              <a:ext cx="642942" cy="1181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310130" y="5036449"/>
              <a:ext cx="1785950" cy="428628"/>
            </a:xfrm>
            <a:prstGeom prst="rect">
              <a:avLst/>
            </a:prstGeom>
            <a:no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grpSp>
      <p:grpSp>
        <p:nvGrpSpPr>
          <p:cNvPr id="43" name="组合 42"/>
          <p:cNvGrpSpPr/>
          <p:nvPr/>
        </p:nvGrpSpPr>
        <p:grpSpPr>
          <a:xfrm>
            <a:off x="6286512" y="1976302"/>
            <a:ext cx="2666956" cy="1047820"/>
            <a:chOff x="3786182" y="2071678"/>
            <a:chExt cx="2666956" cy="1047820"/>
          </a:xfrm>
        </p:grpSpPr>
        <p:sp>
          <p:nvSpPr>
            <p:cNvPr id="31" name="矩形 30"/>
            <p:cNvSpPr/>
            <p:nvPr/>
          </p:nvSpPr>
          <p:spPr>
            <a:xfrm>
              <a:off x="4713980" y="2274907"/>
              <a:ext cx="572400" cy="356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32" name="矩形 31"/>
            <p:cNvSpPr/>
            <p:nvPr/>
          </p:nvSpPr>
          <p:spPr>
            <a:xfrm>
              <a:off x="5286380" y="2285992"/>
              <a:ext cx="571504" cy="3571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33" name="矩形 32"/>
            <p:cNvSpPr/>
            <p:nvPr/>
          </p:nvSpPr>
          <p:spPr>
            <a:xfrm>
              <a:off x="5857884" y="2285992"/>
              <a:ext cx="571504" cy="3571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34" name="矩形 4"/>
            <p:cNvSpPr/>
            <p:nvPr/>
          </p:nvSpPr>
          <p:spPr>
            <a:xfrm>
              <a:off x="3786182" y="2071678"/>
              <a:ext cx="559629" cy="4543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p</a:t>
              </a:r>
              <a:endParaRPr lang="zh-CN" altLang="en-US" dirty="0">
                <a:solidFill>
                  <a:srgbClr val="00B050"/>
                </a:solidFill>
              </a:endParaRPr>
            </a:p>
          </p:txBody>
        </p:sp>
        <p:cxnSp>
          <p:nvCxnSpPr>
            <p:cNvPr id="35" name="直接箭头连接符 34"/>
            <p:cNvCxnSpPr/>
            <p:nvPr/>
          </p:nvCxnSpPr>
          <p:spPr>
            <a:xfrm>
              <a:off x="4357686" y="228599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4667188" y="2250367"/>
              <a:ext cx="1785950" cy="428628"/>
            </a:xfrm>
            <a:prstGeom prst="rect">
              <a:avLst/>
            </a:prstGeom>
            <a:no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sp>
          <p:nvSpPr>
            <p:cNvPr id="37" name="矩形 36"/>
            <p:cNvSpPr/>
            <p:nvPr/>
          </p:nvSpPr>
          <p:spPr>
            <a:xfrm>
              <a:off x="4702105" y="2679597"/>
              <a:ext cx="572400" cy="356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38" name="矩形 37"/>
            <p:cNvSpPr/>
            <p:nvPr/>
          </p:nvSpPr>
          <p:spPr>
            <a:xfrm>
              <a:off x="5274505" y="2678807"/>
              <a:ext cx="571504" cy="35718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39" name="矩形 38"/>
            <p:cNvSpPr/>
            <p:nvPr/>
          </p:nvSpPr>
          <p:spPr>
            <a:xfrm>
              <a:off x="5846009" y="2678807"/>
              <a:ext cx="571504" cy="35718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40" name="矩形 39"/>
            <p:cNvSpPr/>
            <p:nvPr/>
          </p:nvSpPr>
          <p:spPr>
            <a:xfrm>
              <a:off x="4655313" y="2655057"/>
              <a:ext cx="1785950" cy="428628"/>
            </a:xfrm>
            <a:prstGeom prst="rect">
              <a:avLst/>
            </a:prstGeom>
            <a:noFill/>
            <a:ln>
              <a:solidFill>
                <a:srgbClr val="00B0F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sp>
          <p:nvSpPr>
            <p:cNvPr id="41" name="矩形 4"/>
            <p:cNvSpPr/>
            <p:nvPr/>
          </p:nvSpPr>
          <p:spPr>
            <a:xfrm>
              <a:off x="3786182" y="2665188"/>
              <a:ext cx="569153" cy="4543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p+1</a:t>
              </a:r>
              <a:endParaRPr lang="zh-CN" altLang="en-US" dirty="0">
                <a:solidFill>
                  <a:srgbClr val="00B050"/>
                </a:solidFill>
              </a:endParaRPr>
            </a:p>
          </p:txBody>
        </p:sp>
        <p:cxnSp>
          <p:nvCxnSpPr>
            <p:cNvPr id="42" name="直接箭头连接符 41"/>
            <p:cNvCxnSpPr/>
            <p:nvPr/>
          </p:nvCxnSpPr>
          <p:spPr>
            <a:xfrm>
              <a:off x="4367210" y="287950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6215074" y="928670"/>
            <a:ext cx="2786082" cy="2071702"/>
            <a:chOff x="6215074" y="928670"/>
            <a:chExt cx="2786082" cy="2071702"/>
          </a:xfrm>
        </p:grpSpPr>
        <p:sp>
          <p:nvSpPr>
            <p:cNvPr id="30" name="矩形 29"/>
            <p:cNvSpPr/>
            <p:nvPr/>
          </p:nvSpPr>
          <p:spPr>
            <a:xfrm>
              <a:off x="6858016" y="928670"/>
              <a:ext cx="2143140" cy="1000132"/>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lang="zh-CN" altLang="en-US" sz="1200" dirty="0">
                  <a:solidFill>
                    <a:srgbClr val="0070C0"/>
                  </a:solidFill>
                </a:rPr>
                <a:t>还可以使用*</a:t>
              </a:r>
              <a:r>
                <a:rPr lang="en-US" altLang="zh-CN" sz="1200" dirty="0">
                  <a:solidFill>
                    <a:srgbClr val="0070C0"/>
                  </a:solidFill>
                </a:rPr>
                <a:t>(*</a:t>
              </a:r>
              <a:r>
                <a:rPr lang="en-US" altLang="zh-CN" sz="1200" dirty="0" err="1">
                  <a:solidFill>
                    <a:srgbClr val="0070C0"/>
                  </a:solidFill>
                </a:rPr>
                <a:t>p+i</a:t>
              </a:r>
              <a:r>
                <a:rPr lang="en-US" altLang="zh-CN" sz="1200" dirty="0">
                  <a:solidFill>
                    <a:srgbClr val="0070C0"/>
                  </a:solidFill>
                </a:rPr>
                <a:t>)</a:t>
              </a:r>
              <a:r>
                <a:rPr lang="zh-CN" altLang="en-US" sz="1200" dirty="0">
                  <a:solidFill>
                    <a:srgbClr val="0070C0"/>
                  </a:solidFill>
                </a:rPr>
                <a:t>的方式，不能使用*</a:t>
              </a:r>
              <a:r>
                <a:rPr lang="en-US" altLang="zh-CN" sz="1200" dirty="0">
                  <a:solidFill>
                    <a:srgbClr val="0070C0"/>
                  </a:solidFill>
                </a:rPr>
                <a:t>(</a:t>
              </a:r>
              <a:r>
                <a:rPr lang="en-US" altLang="zh-CN" sz="1200" dirty="0" err="1">
                  <a:solidFill>
                    <a:srgbClr val="0070C0"/>
                  </a:solidFill>
                </a:rPr>
                <a:t>p+i</a:t>
              </a:r>
              <a:r>
                <a:rPr lang="en-US" altLang="zh-CN" sz="1200" dirty="0">
                  <a:solidFill>
                    <a:srgbClr val="0070C0"/>
                  </a:solidFill>
                </a:rPr>
                <a:t>)</a:t>
              </a:r>
              <a:r>
                <a:rPr lang="zh-CN" altLang="en-US" sz="1200" dirty="0">
                  <a:solidFill>
                    <a:srgbClr val="0070C0"/>
                  </a:solidFill>
                </a:rPr>
                <a:t>。因为</a:t>
              </a:r>
              <a:r>
                <a:rPr lang="en-US" altLang="zh-CN" sz="1200" dirty="0">
                  <a:solidFill>
                    <a:srgbClr val="0070C0"/>
                  </a:solidFill>
                </a:rPr>
                <a:t>p</a:t>
              </a:r>
              <a:r>
                <a:rPr lang="zh-CN" altLang="en-US" sz="1200" dirty="0">
                  <a:solidFill>
                    <a:srgbClr val="0070C0"/>
                  </a:solidFill>
                </a:rPr>
                <a:t>的类型是</a:t>
              </a:r>
              <a:r>
                <a:rPr lang="en-US" altLang="zh-CN" sz="1200" dirty="0">
                  <a:solidFill>
                    <a:srgbClr val="0070C0"/>
                  </a:solidFill>
                </a:rPr>
                <a:t>int (*)[],</a:t>
              </a:r>
              <a:r>
                <a:rPr lang="zh-CN" altLang="en-US" sz="1200" dirty="0">
                  <a:solidFill>
                    <a:srgbClr val="0070C0"/>
                  </a:solidFill>
                </a:rPr>
                <a:t>所以</a:t>
              </a:r>
              <a:r>
                <a:rPr lang="en-US" altLang="zh-CN" sz="1200" dirty="0">
                  <a:solidFill>
                    <a:srgbClr val="0070C0"/>
                  </a:solidFill>
                </a:rPr>
                <a:t>p+1</a:t>
              </a:r>
              <a:r>
                <a:rPr lang="zh-CN" altLang="en-US" sz="1200" dirty="0">
                  <a:solidFill>
                    <a:srgbClr val="0070C0"/>
                  </a:solidFill>
                </a:rPr>
                <a:t>指向下一个</a:t>
              </a:r>
              <a:r>
                <a:rPr lang="en-US" altLang="zh-CN" sz="1200" dirty="0">
                  <a:solidFill>
                    <a:srgbClr val="0070C0"/>
                  </a:solidFill>
                </a:rPr>
                <a:t>int[3]</a:t>
              </a:r>
              <a:r>
                <a:rPr lang="zh-CN" altLang="en-US" sz="1200" dirty="0">
                  <a:solidFill>
                    <a:srgbClr val="0070C0"/>
                  </a:solidFill>
                </a:rPr>
                <a:t>的位置。而下一个</a:t>
              </a:r>
              <a:r>
                <a:rPr lang="en-US" altLang="zh-CN" sz="1200" dirty="0">
                  <a:solidFill>
                    <a:srgbClr val="0070C0"/>
                  </a:solidFill>
                </a:rPr>
                <a:t>int[3]</a:t>
              </a:r>
              <a:r>
                <a:rPr lang="zh-CN" altLang="en-US" sz="1200" dirty="0">
                  <a:solidFill>
                    <a:srgbClr val="0070C0"/>
                  </a:solidFill>
                </a:rPr>
                <a:t>根本不存在</a:t>
              </a:r>
              <a:endParaRPr lang="en-US" altLang="zh-CN" sz="1200" dirty="0">
                <a:solidFill>
                  <a:srgbClr val="0070C0"/>
                </a:solidFill>
              </a:endParaRPr>
            </a:p>
            <a:p>
              <a:endParaRPr lang="en-US" altLang="zh-CN" sz="1200" dirty="0">
                <a:solidFill>
                  <a:srgbClr val="0070C0"/>
                </a:solidFill>
              </a:endParaRPr>
            </a:p>
            <a:p>
              <a:endParaRPr lang="zh-CN" altLang="en-US" sz="1200" dirty="0">
                <a:solidFill>
                  <a:srgbClr val="0070C0"/>
                </a:solidFill>
              </a:endParaRPr>
            </a:p>
          </p:txBody>
        </p:sp>
        <p:cxnSp>
          <p:nvCxnSpPr>
            <p:cNvPr id="47" name="形状 46"/>
            <p:cNvCxnSpPr>
              <a:endCxn id="30" idx="1"/>
            </p:cNvCxnSpPr>
            <p:nvPr/>
          </p:nvCxnSpPr>
          <p:spPr>
            <a:xfrm rot="5400000" flipH="1" flipV="1">
              <a:off x="5750727" y="1893083"/>
              <a:ext cx="1571636" cy="6429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2797925" y="3857628"/>
            <a:ext cx="1571635" cy="1024070"/>
            <a:chOff x="2797925" y="3857628"/>
            <a:chExt cx="1571635" cy="1024070"/>
          </a:xfrm>
        </p:grpSpPr>
        <p:sp>
          <p:nvSpPr>
            <p:cNvPr id="44" name="上箭头 43"/>
            <p:cNvSpPr/>
            <p:nvPr/>
          </p:nvSpPr>
          <p:spPr>
            <a:xfrm>
              <a:off x="3500430" y="4238756"/>
              <a:ext cx="142876" cy="642942"/>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sp>
          <p:nvSpPr>
            <p:cNvPr id="45" name="矩形 44"/>
            <p:cNvSpPr/>
            <p:nvPr/>
          </p:nvSpPr>
          <p:spPr>
            <a:xfrm>
              <a:off x="2797925" y="3857628"/>
              <a:ext cx="1571635" cy="357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altLang="zh-CN" sz="1400" dirty="0">
                  <a:solidFill>
                    <a:srgbClr val="00B050"/>
                  </a:solidFill>
                </a:rPr>
                <a:t>&amp;a</a:t>
              </a:r>
              <a:r>
                <a:rPr lang="zh-CN" altLang="en-US" sz="1400" dirty="0">
                  <a:solidFill>
                    <a:srgbClr val="00B050"/>
                  </a:solidFill>
                </a:rPr>
                <a:t>表示整个数组</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传递一维数组（三）</a:t>
            </a:r>
          </a:p>
        </p:txBody>
      </p:sp>
      <p:sp>
        <p:nvSpPr>
          <p:cNvPr id="46" name="内容占位符 45"/>
          <p:cNvSpPr>
            <a:spLocks noGrp="1"/>
          </p:cNvSpPr>
          <p:nvPr>
            <p:ph idx="1"/>
          </p:nvPr>
        </p:nvSpPr>
        <p:spPr>
          <a:xfrm>
            <a:off x="457200" y="1600201"/>
            <a:ext cx="3543296" cy="542916"/>
          </a:xfrm>
        </p:spPr>
        <p:txBody>
          <a:bodyPr>
            <a:normAutofit lnSpcReduction="10000"/>
          </a:bodyPr>
          <a:lstStyle/>
          <a:p>
            <a:r>
              <a:rPr lang="en-US" altLang="zh-CN" dirty="0"/>
              <a:t>int (*p)[3]</a:t>
            </a:r>
            <a:r>
              <a:rPr lang="zh-CN" altLang="en-US" dirty="0"/>
              <a:t>的分析</a:t>
            </a:r>
          </a:p>
        </p:txBody>
      </p:sp>
      <p:pic>
        <p:nvPicPr>
          <p:cNvPr id="2053" name="Picture 5"/>
          <p:cNvPicPr>
            <a:picLocks noChangeAspect="1" noChangeArrowheads="1"/>
          </p:cNvPicPr>
          <p:nvPr/>
        </p:nvPicPr>
        <p:blipFill>
          <a:blip r:embed="rId2"/>
          <a:srcRect/>
          <a:stretch>
            <a:fillRect/>
          </a:stretch>
        </p:blipFill>
        <p:spPr bwMode="auto">
          <a:xfrm>
            <a:off x="857224" y="2209795"/>
            <a:ext cx="3704244" cy="719139"/>
          </a:xfrm>
          <a:prstGeom prst="rect">
            <a:avLst/>
          </a:prstGeom>
          <a:noFill/>
          <a:ln w="9525">
            <a:noFill/>
            <a:miter lim="800000"/>
            <a:headEnd/>
            <a:tailEnd/>
          </a:ln>
          <a:effectLst/>
        </p:spPr>
      </p:pic>
      <p:sp>
        <p:nvSpPr>
          <p:cNvPr id="49" name="内容占位符 45"/>
          <p:cNvSpPr txBox="1">
            <a:spLocks/>
          </p:cNvSpPr>
          <p:nvPr/>
        </p:nvSpPr>
        <p:spPr>
          <a:xfrm>
            <a:off x="714348" y="3000372"/>
            <a:ext cx="8072494" cy="3357586"/>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altLang="zh-CN" sz="3200" b="1" dirty="0">
                <a:solidFill>
                  <a:srgbClr val="0000FF"/>
                </a:solidFill>
              </a:rPr>
              <a:t>p</a:t>
            </a:r>
            <a:r>
              <a:rPr kumimoji="0" lang="zh-CN" altLang="en-US" sz="3200" b="1" i="0" u="none" strike="noStrike" kern="1200" cap="none" spc="0" normalizeH="0" baseline="0" noProof="0" dirty="0">
                <a:ln>
                  <a:noFill/>
                </a:ln>
                <a:solidFill>
                  <a:srgbClr val="0000FF"/>
                </a:solidFill>
                <a:effectLst/>
                <a:uLnTx/>
                <a:uFillTx/>
                <a:latin typeface="+mn-lt"/>
                <a:ea typeface="+mn-ea"/>
                <a:cs typeface="+mn-cs"/>
              </a:rPr>
              <a:t>的类型  </a:t>
            </a:r>
            <a:r>
              <a:rPr kumimoji="0" lang="en-US" altLang="zh-CN" sz="3200" b="1" i="0" u="none" strike="noStrike" kern="1200" cap="none" spc="0" normalizeH="0" baseline="0" noProof="0" dirty="0">
                <a:ln>
                  <a:noFill/>
                </a:ln>
                <a:solidFill>
                  <a:srgbClr val="0000FF"/>
                </a:solidFill>
                <a:effectLst/>
                <a:uLnTx/>
                <a:uFillTx/>
                <a:latin typeface="+mn-lt"/>
                <a:ea typeface="+mn-ea"/>
                <a:cs typeface="+mn-cs"/>
              </a:rPr>
              <a:t>:</a:t>
            </a:r>
            <a:r>
              <a:rPr kumimoji="0" lang="en-US" altLang="zh-CN" sz="3200" b="1" i="0" u="none" strike="noStrike" kern="1200" cap="none" spc="0" normalizeH="0" noProof="0" dirty="0">
                <a:ln>
                  <a:noFill/>
                </a:ln>
                <a:solidFill>
                  <a:srgbClr val="0000FF"/>
                </a:solidFill>
                <a:effectLst/>
                <a:uLnTx/>
                <a:uFillTx/>
                <a:latin typeface="+mn-lt"/>
                <a:ea typeface="+mn-ea"/>
                <a:cs typeface="+mn-cs"/>
              </a:rPr>
              <a:t>    int (*)[3]</a:t>
            </a:r>
          </a:p>
          <a:p>
            <a:pPr marL="342900" indent="-342900">
              <a:spcBef>
                <a:spcPct val="20000"/>
              </a:spcBef>
            </a:pPr>
            <a:r>
              <a:rPr lang="zh-CN" altLang="en-US" sz="2400" dirty="0"/>
              <a:t>它是指向</a:t>
            </a:r>
            <a:r>
              <a:rPr lang="en-US" altLang="zh-CN" sz="2400" dirty="0"/>
              <a:t>int[3]</a:t>
            </a:r>
            <a:r>
              <a:rPr lang="zh-CN" altLang="en-US" sz="2400" dirty="0"/>
              <a:t>数组的指针。</a:t>
            </a:r>
            <a:endParaRPr lang="en-US" altLang="zh-CN" sz="2400" dirty="0"/>
          </a:p>
          <a:p>
            <a:pPr marL="342900" indent="-342900">
              <a:spcBef>
                <a:spcPct val="20000"/>
              </a:spcBef>
            </a:pPr>
            <a:r>
              <a:rPr lang="en-US" altLang="zh-CN" sz="2400" dirty="0"/>
              <a:t>p +1</a:t>
            </a:r>
            <a:r>
              <a:rPr lang="zh-CN" altLang="en-US" sz="2400" dirty="0"/>
              <a:t>就是指向下一个</a:t>
            </a:r>
            <a:r>
              <a:rPr lang="en-US" altLang="zh-CN" sz="2400" dirty="0"/>
              <a:t>int[3]</a:t>
            </a:r>
            <a:r>
              <a:rPr lang="zh-CN" altLang="en-US" sz="2400" dirty="0"/>
              <a:t>数组的指针</a:t>
            </a:r>
            <a:endParaRPr lang="en-US" altLang="zh-CN" sz="2400" dirty="0"/>
          </a:p>
          <a:p>
            <a:pPr marL="342900" indent="-342900">
              <a:spcBef>
                <a:spcPct val="20000"/>
              </a:spcBef>
            </a:pPr>
            <a:endParaRPr lang="en-US" altLang="zh-CN" sz="2400" dirty="0"/>
          </a:p>
          <a:p>
            <a:pPr marL="342900" lvl="0" indent="-342900">
              <a:spcBef>
                <a:spcPct val="20000"/>
              </a:spcBef>
            </a:pPr>
            <a:r>
              <a:rPr lang="zh-CN" altLang="en-US" sz="3200" b="1" dirty="0">
                <a:solidFill>
                  <a:srgbClr val="0000FF"/>
                </a:solidFill>
              </a:rPr>
              <a:t>*</a:t>
            </a:r>
            <a:r>
              <a:rPr lang="en-US" altLang="zh-CN" sz="3200" b="1" dirty="0">
                <a:solidFill>
                  <a:srgbClr val="0000FF"/>
                </a:solidFill>
              </a:rPr>
              <a:t>p</a:t>
            </a:r>
            <a:r>
              <a:rPr lang="zh-CN" altLang="en-US" sz="3200" b="1" dirty="0">
                <a:solidFill>
                  <a:srgbClr val="0000FF"/>
                </a:solidFill>
              </a:rPr>
              <a:t>的类型</a:t>
            </a:r>
            <a:r>
              <a:rPr lang="en-US" altLang="zh-CN" sz="3200" b="1" dirty="0">
                <a:solidFill>
                  <a:srgbClr val="0000FF"/>
                </a:solidFill>
              </a:rPr>
              <a:t>:    int [3]</a:t>
            </a:r>
            <a:endParaRPr kumimoji="0" lang="en-US" altLang="zh-CN" sz="3200" b="1" i="0" u="none" strike="noStrike" kern="1200" cap="none" spc="0" normalizeH="0" baseline="0" noProof="0" dirty="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由于*</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p</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的类型是</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int[3],</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所以*</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p</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就表示数组的首地址</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p+i</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就表示第</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i</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个元素的地址，要取得其值就</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应该使用</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p+i</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50" name="组合 49"/>
          <p:cNvGrpSpPr/>
          <p:nvPr/>
        </p:nvGrpSpPr>
        <p:grpSpPr>
          <a:xfrm>
            <a:off x="5143504" y="2786058"/>
            <a:ext cx="2283665" cy="1178821"/>
            <a:chOff x="4429124" y="1500174"/>
            <a:chExt cx="2283665" cy="1178821"/>
          </a:xfrm>
        </p:grpSpPr>
        <p:sp>
          <p:nvSpPr>
            <p:cNvPr id="51" name="矩形 50"/>
            <p:cNvSpPr/>
            <p:nvPr/>
          </p:nvSpPr>
          <p:spPr>
            <a:xfrm>
              <a:off x="4713980" y="2286782"/>
              <a:ext cx="572400" cy="356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52" name="矩形 51"/>
            <p:cNvSpPr/>
            <p:nvPr/>
          </p:nvSpPr>
          <p:spPr>
            <a:xfrm>
              <a:off x="5286380" y="2285992"/>
              <a:ext cx="571504" cy="3571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53" name="矩形 52"/>
            <p:cNvSpPr/>
            <p:nvPr/>
          </p:nvSpPr>
          <p:spPr>
            <a:xfrm>
              <a:off x="5857884" y="2285992"/>
              <a:ext cx="571504" cy="3571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54" name="矩形 4"/>
            <p:cNvSpPr/>
            <p:nvPr/>
          </p:nvSpPr>
          <p:spPr>
            <a:xfrm>
              <a:off x="4429124" y="1500174"/>
              <a:ext cx="559629" cy="4543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p</a:t>
              </a:r>
              <a:endParaRPr lang="zh-CN" altLang="en-US" dirty="0">
                <a:solidFill>
                  <a:srgbClr val="00B050"/>
                </a:solidFill>
              </a:endParaRPr>
            </a:p>
          </p:txBody>
        </p:sp>
        <p:cxnSp>
          <p:nvCxnSpPr>
            <p:cNvPr id="55" name="直接箭头连接符 54"/>
            <p:cNvCxnSpPr>
              <a:stCxn id="54" idx="2"/>
            </p:cNvCxnSpPr>
            <p:nvPr/>
          </p:nvCxnSpPr>
          <p:spPr>
            <a:xfrm rot="16200000" flipH="1">
              <a:off x="4546152" y="2117271"/>
              <a:ext cx="331510" cy="59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4667188" y="2250367"/>
              <a:ext cx="1785950" cy="428628"/>
            </a:xfrm>
            <a:prstGeom prst="rect">
              <a:avLst/>
            </a:prstGeom>
            <a:no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sp>
          <p:nvSpPr>
            <p:cNvPr id="61" name="矩形 4"/>
            <p:cNvSpPr/>
            <p:nvPr/>
          </p:nvSpPr>
          <p:spPr>
            <a:xfrm>
              <a:off x="6143636" y="1500174"/>
              <a:ext cx="569153" cy="4543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p+1</a:t>
              </a:r>
              <a:endParaRPr lang="zh-CN" altLang="en-US" dirty="0">
                <a:solidFill>
                  <a:srgbClr val="00B050"/>
                </a:solidFill>
              </a:endParaRPr>
            </a:p>
          </p:txBody>
        </p:sp>
        <p:cxnSp>
          <p:nvCxnSpPr>
            <p:cNvPr id="62" name="直接箭头连接符 61"/>
            <p:cNvCxnSpPr>
              <a:stCxn id="61" idx="2"/>
            </p:cNvCxnSpPr>
            <p:nvPr/>
          </p:nvCxnSpPr>
          <p:spPr>
            <a:xfrm rot="16200000" flipH="1">
              <a:off x="6298765" y="2083932"/>
              <a:ext cx="260072" cy="11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4429124" y="5834306"/>
            <a:ext cx="3643338" cy="916819"/>
            <a:chOff x="4429124" y="5834306"/>
            <a:chExt cx="3643338" cy="916819"/>
          </a:xfrm>
        </p:grpSpPr>
        <p:grpSp>
          <p:nvGrpSpPr>
            <p:cNvPr id="85" name="组合 84"/>
            <p:cNvGrpSpPr/>
            <p:nvPr/>
          </p:nvGrpSpPr>
          <p:grpSpPr>
            <a:xfrm>
              <a:off x="5361332" y="5834306"/>
              <a:ext cx="2711130" cy="916819"/>
              <a:chOff x="5575646" y="5691266"/>
              <a:chExt cx="2711130" cy="916819"/>
            </a:xfrm>
          </p:grpSpPr>
          <p:sp>
            <p:nvSpPr>
              <p:cNvPr id="69" name="矩形 68"/>
              <p:cNvSpPr/>
              <p:nvPr/>
            </p:nvSpPr>
            <p:spPr>
              <a:xfrm>
                <a:off x="5646543" y="6215872"/>
                <a:ext cx="867273" cy="356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70" name="矩形 69"/>
              <p:cNvSpPr/>
              <p:nvPr/>
            </p:nvSpPr>
            <p:spPr>
              <a:xfrm>
                <a:off x="6513816" y="6215082"/>
                <a:ext cx="865915" cy="3571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71" name="矩形 70"/>
              <p:cNvSpPr/>
              <p:nvPr/>
            </p:nvSpPr>
            <p:spPr>
              <a:xfrm>
                <a:off x="7379731" y="6215082"/>
                <a:ext cx="865915" cy="3571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74" name="矩形 73"/>
              <p:cNvSpPr/>
              <p:nvPr/>
            </p:nvSpPr>
            <p:spPr>
              <a:xfrm>
                <a:off x="5575646" y="6179457"/>
                <a:ext cx="2705985" cy="428628"/>
              </a:xfrm>
              <a:prstGeom prst="rect">
                <a:avLst/>
              </a:prstGeom>
              <a:no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sp>
            <p:nvSpPr>
              <p:cNvPr id="79" name="矩形 4"/>
              <p:cNvSpPr/>
              <p:nvPr/>
            </p:nvSpPr>
            <p:spPr>
              <a:xfrm>
                <a:off x="5584008" y="5691266"/>
                <a:ext cx="928694" cy="4543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*p+0</a:t>
                </a:r>
                <a:endParaRPr lang="zh-CN" altLang="en-US" dirty="0">
                  <a:solidFill>
                    <a:srgbClr val="00B050"/>
                  </a:solidFill>
                </a:endParaRPr>
              </a:p>
            </p:txBody>
          </p:sp>
          <p:sp>
            <p:nvSpPr>
              <p:cNvPr id="83" name="矩形 4"/>
              <p:cNvSpPr/>
              <p:nvPr/>
            </p:nvSpPr>
            <p:spPr>
              <a:xfrm>
                <a:off x="6500826" y="5691266"/>
                <a:ext cx="928694" cy="4543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*p+1</a:t>
                </a:r>
                <a:endParaRPr lang="zh-CN" altLang="en-US" dirty="0">
                  <a:solidFill>
                    <a:srgbClr val="00B050"/>
                  </a:solidFill>
                </a:endParaRPr>
              </a:p>
            </p:txBody>
          </p:sp>
          <p:sp>
            <p:nvSpPr>
              <p:cNvPr id="84" name="矩形 4"/>
              <p:cNvSpPr/>
              <p:nvPr/>
            </p:nvSpPr>
            <p:spPr>
              <a:xfrm>
                <a:off x="7429520" y="5691266"/>
                <a:ext cx="857256" cy="4543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*p+2</a:t>
                </a:r>
                <a:endParaRPr lang="zh-CN" altLang="en-US" dirty="0">
                  <a:solidFill>
                    <a:srgbClr val="00B050"/>
                  </a:solidFill>
                </a:endParaRPr>
              </a:p>
            </p:txBody>
          </p:sp>
        </p:grpSp>
        <p:sp>
          <p:nvSpPr>
            <p:cNvPr id="86" name="矩形 4"/>
            <p:cNvSpPr/>
            <p:nvPr/>
          </p:nvSpPr>
          <p:spPr>
            <a:xfrm>
              <a:off x="4429124" y="5846017"/>
              <a:ext cx="928694" cy="4543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solidFill>
                    <a:srgbClr val="00B050"/>
                  </a:solidFill>
                </a:rPr>
                <a:t>地址</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85728"/>
            <a:ext cx="8229600" cy="5840435"/>
          </a:xfrm>
        </p:spPr>
        <p:txBody>
          <a:bodyPr>
            <a:normAutofit/>
          </a:bodyPr>
          <a:lstStyle/>
          <a:p>
            <a:r>
              <a:rPr lang="zh-CN" altLang="en-US" sz="2400" dirty="0"/>
              <a:t>举例</a:t>
            </a:r>
            <a:r>
              <a:rPr lang="en-US" altLang="zh-CN" sz="2400" dirty="0"/>
              <a:t>1</a:t>
            </a:r>
            <a:endParaRPr lang="zh-CN" altLang="en-US" sz="2400" dirty="0"/>
          </a:p>
        </p:txBody>
      </p:sp>
      <p:pic>
        <p:nvPicPr>
          <p:cNvPr id="5124" name="Picture 4"/>
          <p:cNvPicPr>
            <a:picLocks noChangeAspect="1" noChangeArrowheads="1"/>
          </p:cNvPicPr>
          <p:nvPr/>
        </p:nvPicPr>
        <p:blipFill>
          <a:blip r:embed="rId2"/>
          <a:srcRect/>
          <a:stretch>
            <a:fillRect/>
          </a:stretch>
        </p:blipFill>
        <p:spPr bwMode="auto">
          <a:xfrm>
            <a:off x="928662" y="714356"/>
            <a:ext cx="7286676" cy="5768981"/>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传递一维数组（</a:t>
            </a:r>
            <a:r>
              <a:rPr lang="en-US" altLang="zh-CN" dirty="0"/>
              <a:t>NG</a:t>
            </a:r>
            <a:r>
              <a:rPr lang="zh-CN" altLang="en-US" dirty="0"/>
              <a:t>例）</a:t>
            </a:r>
          </a:p>
        </p:txBody>
      </p:sp>
      <p:pic>
        <p:nvPicPr>
          <p:cNvPr id="2050" name="Picture 2"/>
          <p:cNvPicPr>
            <a:picLocks noGrp="1" noChangeAspect="1" noChangeArrowheads="1"/>
          </p:cNvPicPr>
          <p:nvPr>
            <p:ph idx="1"/>
          </p:nvPr>
        </p:nvPicPr>
        <p:blipFill>
          <a:blip r:embed="rId2"/>
          <a:srcRect/>
          <a:stretch>
            <a:fillRect/>
          </a:stretch>
        </p:blipFill>
        <p:spPr bwMode="auto">
          <a:xfrm>
            <a:off x="714348" y="1357298"/>
            <a:ext cx="6697312" cy="3571900"/>
          </a:xfrm>
          <a:prstGeom prst="rect">
            <a:avLst/>
          </a:prstGeom>
          <a:noFill/>
          <a:ln w="9525">
            <a:noFill/>
            <a:miter lim="800000"/>
            <a:headEnd/>
            <a:tailEnd/>
          </a:ln>
          <a:effectLst/>
        </p:spPr>
      </p:pic>
      <p:grpSp>
        <p:nvGrpSpPr>
          <p:cNvPr id="30" name="组合 29"/>
          <p:cNvGrpSpPr/>
          <p:nvPr/>
        </p:nvGrpSpPr>
        <p:grpSpPr>
          <a:xfrm>
            <a:off x="2690862" y="4286256"/>
            <a:ext cx="4929222" cy="2506430"/>
            <a:chOff x="2690862" y="4286256"/>
            <a:chExt cx="4929222" cy="2506430"/>
          </a:xfrm>
        </p:grpSpPr>
        <p:sp>
          <p:nvSpPr>
            <p:cNvPr id="27" name="矩形 26"/>
            <p:cNvSpPr/>
            <p:nvPr/>
          </p:nvSpPr>
          <p:spPr>
            <a:xfrm>
              <a:off x="4357686" y="4286256"/>
              <a:ext cx="1643074" cy="285752"/>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sp>
          <p:nvSpPr>
            <p:cNvPr id="28" name="下箭头 27"/>
            <p:cNvSpPr/>
            <p:nvPr/>
          </p:nvSpPr>
          <p:spPr>
            <a:xfrm>
              <a:off x="5072066" y="4572008"/>
              <a:ext cx="142876" cy="35719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sp>
          <p:nvSpPr>
            <p:cNvPr id="29" name="矩形 28"/>
            <p:cNvSpPr/>
            <p:nvPr/>
          </p:nvSpPr>
          <p:spPr>
            <a:xfrm>
              <a:off x="2690862" y="4952948"/>
              <a:ext cx="4929222" cy="1839738"/>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altLang="zh-CN" sz="1600" dirty="0" err="1">
                  <a:solidFill>
                    <a:srgbClr val="0070C0"/>
                  </a:solidFill>
                </a:rPr>
                <a:t>sizeof</a:t>
              </a:r>
              <a:r>
                <a:rPr lang="en-US" altLang="zh-CN" sz="1600" dirty="0">
                  <a:solidFill>
                    <a:srgbClr val="0070C0"/>
                  </a:solidFill>
                </a:rPr>
                <a:t>(</a:t>
              </a:r>
              <a:r>
                <a:rPr lang="en-US" altLang="zh-CN" sz="1600" dirty="0" err="1">
                  <a:solidFill>
                    <a:srgbClr val="0070C0"/>
                  </a:solidFill>
                </a:rPr>
                <a:t>arr</a:t>
              </a:r>
              <a:r>
                <a:rPr lang="en-US" altLang="zh-CN" sz="1600" dirty="0">
                  <a:solidFill>
                    <a:srgbClr val="0070C0"/>
                  </a:solidFill>
                </a:rPr>
                <a:t>) = 20</a:t>
              </a:r>
              <a:r>
                <a:rPr lang="zh-CN" altLang="en-US" sz="1600" dirty="0">
                  <a:solidFill>
                    <a:srgbClr val="0070C0"/>
                  </a:solidFill>
                </a:rPr>
                <a:t>（</a:t>
              </a:r>
              <a:r>
                <a:rPr lang="en-US" altLang="zh-CN" sz="1600" dirty="0">
                  <a:solidFill>
                    <a:srgbClr val="0070C0"/>
                  </a:solidFill>
                </a:rPr>
                <a:t>5</a:t>
              </a:r>
              <a:r>
                <a:rPr lang="zh-CN" altLang="en-US" sz="1600" dirty="0">
                  <a:solidFill>
                    <a:srgbClr val="0070C0"/>
                  </a:solidFill>
                </a:rPr>
                <a:t>个</a:t>
              </a:r>
              <a:r>
                <a:rPr lang="en-US" altLang="zh-CN" sz="1600" dirty="0">
                  <a:solidFill>
                    <a:srgbClr val="0070C0"/>
                  </a:solidFill>
                </a:rPr>
                <a:t>int</a:t>
              </a:r>
              <a:r>
                <a:rPr lang="zh-CN" altLang="en-US" sz="1600" dirty="0">
                  <a:solidFill>
                    <a:srgbClr val="0070C0"/>
                  </a:solidFill>
                </a:rPr>
                <a:t>值，每个</a:t>
              </a:r>
              <a:r>
                <a:rPr lang="en-US" altLang="zh-CN" sz="1600" dirty="0">
                  <a:solidFill>
                    <a:srgbClr val="0070C0"/>
                  </a:solidFill>
                </a:rPr>
                <a:t>int</a:t>
              </a:r>
              <a:r>
                <a:rPr lang="zh-CN" altLang="en-US" sz="1600" dirty="0">
                  <a:solidFill>
                    <a:srgbClr val="0070C0"/>
                  </a:solidFill>
                </a:rPr>
                <a:t>占用</a:t>
              </a:r>
              <a:r>
                <a:rPr lang="en-US" altLang="zh-CN" sz="1600" dirty="0">
                  <a:solidFill>
                    <a:srgbClr val="0070C0"/>
                  </a:solidFill>
                </a:rPr>
                <a:t>4</a:t>
              </a:r>
              <a:r>
                <a:rPr lang="zh-CN" altLang="en-US" sz="1600" dirty="0">
                  <a:solidFill>
                    <a:srgbClr val="0070C0"/>
                  </a:solidFill>
                </a:rPr>
                <a:t>字节），而不是我们期望的数组个数（</a:t>
              </a:r>
              <a:r>
                <a:rPr lang="en-US" altLang="zh-CN" sz="1600" dirty="0">
                  <a:solidFill>
                    <a:srgbClr val="0070C0"/>
                  </a:solidFill>
                </a:rPr>
                <a:t> 5 </a:t>
              </a:r>
              <a:r>
                <a:rPr lang="zh-CN" altLang="en-US" sz="1600" dirty="0">
                  <a:solidFill>
                    <a:srgbClr val="0070C0"/>
                  </a:solidFill>
                </a:rPr>
                <a:t>）。</a:t>
              </a:r>
              <a:endParaRPr lang="en-US" altLang="zh-CN" sz="1600" dirty="0">
                <a:solidFill>
                  <a:srgbClr val="0070C0"/>
                </a:solidFill>
              </a:endParaRPr>
            </a:p>
            <a:p>
              <a:endParaRPr lang="en-US" altLang="zh-CN" sz="1600" dirty="0">
                <a:solidFill>
                  <a:srgbClr val="0070C0"/>
                </a:solidFill>
              </a:endParaRPr>
            </a:p>
            <a:p>
              <a:r>
                <a:rPr lang="zh-CN" altLang="en-US" sz="1600" dirty="0">
                  <a:solidFill>
                    <a:srgbClr val="0070C0"/>
                  </a:solidFill>
                </a:rPr>
                <a:t>正确的可以写成</a:t>
              </a:r>
              <a:r>
                <a:rPr lang="en-US" altLang="zh-CN" sz="1600" dirty="0">
                  <a:solidFill>
                    <a:srgbClr val="0070C0"/>
                  </a:solidFill>
                </a:rPr>
                <a:t>:</a:t>
              </a:r>
              <a:r>
                <a:rPr lang="en-US" altLang="zh-CN" sz="1600" dirty="0" err="1">
                  <a:solidFill>
                    <a:srgbClr val="0070C0"/>
                  </a:solidFill>
                </a:rPr>
                <a:t>sizeof</a:t>
              </a:r>
              <a:r>
                <a:rPr lang="en-US" altLang="zh-CN" sz="1600" dirty="0">
                  <a:solidFill>
                    <a:srgbClr val="0070C0"/>
                  </a:solidFill>
                </a:rPr>
                <a:t>(</a:t>
              </a:r>
              <a:r>
                <a:rPr lang="en-US" altLang="zh-CN" sz="1600" dirty="0" err="1">
                  <a:solidFill>
                    <a:srgbClr val="0070C0"/>
                  </a:solidFill>
                </a:rPr>
                <a:t>arr</a:t>
              </a:r>
              <a:r>
                <a:rPr lang="en-US" altLang="zh-CN" sz="1600" dirty="0">
                  <a:solidFill>
                    <a:srgbClr val="0070C0"/>
                  </a:solidFill>
                </a:rPr>
                <a:t>)/</a:t>
              </a:r>
              <a:r>
                <a:rPr lang="en-US" altLang="zh-CN" sz="1600" dirty="0" err="1">
                  <a:solidFill>
                    <a:srgbClr val="0070C0"/>
                  </a:solidFill>
                </a:rPr>
                <a:t>sizeof</a:t>
              </a:r>
              <a:r>
                <a:rPr lang="en-US" altLang="zh-CN" sz="1600" dirty="0">
                  <a:solidFill>
                    <a:srgbClr val="0070C0"/>
                  </a:solidFill>
                </a:rPr>
                <a:t>(</a:t>
              </a:r>
              <a:r>
                <a:rPr lang="en-US" altLang="zh-CN" sz="1600" dirty="0" err="1">
                  <a:solidFill>
                    <a:srgbClr val="0070C0"/>
                  </a:solidFill>
                </a:rPr>
                <a:t>arr</a:t>
              </a:r>
              <a:r>
                <a:rPr lang="en-US" altLang="zh-CN" sz="1600" dirty="0">
                  <a:solidFill>
                    <a:srgbClr val="0070C0"/>
                  </a:solidFill>
                </a:rPr>
                <a:t>[0])</a:t>
              </a:r>
              <a:r>
                <a:rPr lang="zh-CN" altLang="en-US" sz="1600" dirty="0">
                  <a:solidFill>
                    <a:srgbClr val="0070C0"/>
                  </a:solidFill>
                </a:rPr>
                <a:t>。实际的程序中，一般都是使用一个宏</a:t>
              </a:r>
              <a:r>
                <a:rPr lang="en-US" altLang="zh-CN" sz="1600" dirty="0">
                  <a:solidFill>
                    <a:srgbClr val="0070C0"/>
                  </a:solidFill>
                </a:rPr>
                <a:t>:</a:t>
              </a:r>
            </a:p>
            <a:p>
              <a:endParaRPr lang="en-US" altLang="zh-CN" sz="1600" dirty="0">
                <a:solidFill>
                  <a:srgbClr val="0070C0"/>
                </a:solidFill>
              </a:endParaRPr>
            </a:p>
            <a:p>
              <a:r>
                <a:rPr lang="en-US" altLang="zh-CN" sz="1600" dirty="0">
                  <a:solidFill>
                    <a:srgbClr val="FF3399"/>
                  </a:solidFill>
                </a:rPr>
                <a:t>#define </a:t>
              </a:r>
              <a:r>
                <a:rPr lang="en-US" altLang="zh-CN" sz="1600" dirty="0">
                  <a:solidFill>
                    <a:schemeClr val="accent3">
                      <a:lumMod val="50000"/>
                    </a:schemeClr>
                  </a:solidFill>
                </a:rPr>
                <a:t>ARRAY_SIZE</a:t>
              </a:r>
              <a:r>
                <a:rPr lang="en-US" altLang="zh-CN" sz="1600" dirty="0">
                  <a:solidFill>
                    <a:srgbClr val="0070C0"/>
                  </a:solidFill>
                </a:rPr>
                <a:t>(</a:t>
              </a:r>
              <a:r>
                <a:rPr lang="en-US" altLang="zh-CN" sz="1600" dirty="0">
                  <a:solidFill>
                    <a:srgbClr val="C00000"/>
                  </a:solidFill>
                </a:rPr>
                <a:t>a</a:t>
              </a:r>
              <a:r>
                <a:rPr lang="en-US" altLang="zh-CN" sz="1600" dirty="0">
                  <a:solidFill>
                    <a:srgbClr val="0070C0"/>
                  </a:solidFill>
                </a:rPr>
                <a:t>)  ( </a:t>
              </a:r>
              <a:r>
                <a:rPr lang="en-US" altLang="zh-CN" sz="1600" dirty="0" err="1">
                  <a:solidFill>
                    <a:srgbClr val="FF3399"/>
                  </a:solidFill>
                </a:rPr>
                <a:t>sizeof</a:t>
              </a:r>
              <a:r>
                <a:rPr lang="en-US" altLang="zh-CN" sz="1600" dirty="0">
                  <a:solidFill>
                    <a:srgbClr val="0070C0"/>
                  </a:solidFill>
                </a:rPr>
                <a:t>(</a:t>
              </a:r>
              <a:r>
                <a:rPr lang="en-US" altLang="zh-CN" sz="1600" dirty="0">
                  <a:solidFill>
                    <a:srgbClr val="C00000"/>
                  </a:solidFill>
                </a:rPr>
                <a:t>a</a:t>
              </a:r>
              <a:r>
                <a:rPr lang="en-US" altLang="zh-CN" sz="1600" dirty="0">
                  <a:solidFill>
                    <a:srgbClr val="0070C0"/>
                  </a:solidFill>
                </a:rPr>
                <a:t>) / </a:t>
              </a:r>
              <a:r>
                <a:rPr lang="en-US" altLang="zh-CN" sz="1600" dirty="0" err="1">
                  <a:solidFill>
                    <a:srgbClr val="FF3399"/>
                  </a:solidFill>
                </a:rPr>
                <a:t>sizeof</a:t>
              </a:r>
              <a:r>
                <a:rPr lang="en-US" altLang="zh-CN" sz="1600" dirty="0">
                  <a:solidFill>
                    <a:srgbClr val="0070C0"/>
                  </a:solidFill>
                </a:rPr>
                <a:t>(</a:t>
              </a:r>
              <a:r>
                <a:rPr lang="en-US" altLang="zh-CN" sz="1600" dirty="0">
                  <a:solidFill>
                    <a:srgbClr val="C00000"/>
                  </a:solidFill>
                </a:rPr>
                <a:t>a</a:t>
              </a:r>
              <a:r>
                <a:rPr lang="en-US" altLang="zh-CN" sz="1600" dirty="0">
                  <a:solidFill>
                    <a:srgbClr val="0000FF"/>
                  </a:solidFill>
                </a:rPr>
                <a:t>[</a:t>
              </a:r>
              <a:r>
                <a:rPr lang="en-US" altLang="zh-CN" sz="1600" dirty="0">
                  <a:solidFill>
                    <a:srgbClr val="0070C0"/>
                  </a:solidFill>
                </a:rPr>
                <a:t>0</a:t>
              </a:r>
              <a:r>
                <a:rPr lang="en-US" altLang="zh-CN" sz="1600" dirty="0">
                  <a:solidFill>
                    <a:srgbClr val="0000FF"/>
                  </a:solidFill>
                </a:rPr>
                <a:t>]</a:t>
              </a:r>
              <a:r>
                <a:rPr lang="en-US" altLang="zh-CN" sz="1600" dirty="0">
                  <a:solidFill>
                    <a:srgbClr val="0070C0"/>
                  </a:solidFill>
                </a:rPr>
                <a:t>) )</a:t>
              </a:r>
            </a:p>
            <a:p>
              <a:endParaRPr lang="zh-CN" altLang="en-US" sz="1600" dirty="0">
                <a:solidFill>
                  <a:srgbClr val="0070C0"/>
                </a:solidFill>
              </a:endParaRPr>
            </a:p>
          </p:txBody>
        </p:sp>
      </p:grpSp>
      <p:grpSp>
        <p:nvGrpSpPr>
          <p:cNvPr id="8" name="组合 7"/>
          <p:cNvGrpSpPr/>
          <p:nvPr/>
        </p:nvGrpSpPr>
        <p:grpSpPr>
          <a:xfrm>
            <a:off x="4000496" y="2643181"/>
            <a:ext cx="1857388" cy="1071571"/>
            <a:chOff x="4214810" y="4286255"/>
            <a:chExt cx="1857388" cy="1071571"/>
          </a:xfrm>
        </p:grpSpPr>
        <p:sp>
          <p:nvSpPr>
            <p:cNvPr id="9" name="矩形 8"/>
            <p:cNvSpPr/>
            <p:nvPr/>
          </p:nvSpPr>
          <p:spPr>
            <a:xfrm>
              <a:off x="4357686" y="4286255"/>
              <a:ext cx="986768" cy="301899"/>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sp>
          <p:nvSpPr>
            <p:cNvPr id="10" name="下箭头 9"/>
            <p:cNvSpPr/>
            <p:nvPr/>
          </p:nvSpPr>
          <p:spPr>
            <a:xfrm>
              <a:off x="4786314" y="4607633"/>
              <a:ext cx="142876" cy="35719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sp>
          <p:nvSpPr>
            <p:cNvPr id="11" name="矩形 10"/>
            <p:cNvSpPr/>
            <p:nvPr/>
          </p:nvSpPr>
          <p:spPr>
            <a:xfrm>
              <a:off x="4214810" y="5000636"/>
              <a:ext cx="1857388"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lang="zh-CN" altLang="en-US" dirty="0">
                  <a:solidFill>
                    <a:srgbClr val="0070C0"/>
                  </a:solidFill>
                </a:rPr>
                <a:t>这里索引会越界</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3" name="Picture 7"/>
          <p:cNvPicPr>
            <a:picLocks noChangeAspect="1" noChangeArrowheads="1"/>
          </p:cNvPicPr>
          <p:nvPr/>
        </p:nvPicPr>
        <p:blipFill>
          <a:blip r:embed="rId2"/>
          <a:srcRect/>
          <a:stretch>
            <a:fillRect/>
          </a:stretch>
        </p:blipFill>
        <p:spPr bwMode="auto">
          <a:xfrm>
            <a:off x="785786" y="1802851"/>
            <a:ext cx="6929486" cy="4197917"/>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二维数组</a:t>
            </a:r>
          </a:p>
        </p:txBody>
      </p:sp>
      <p:sp>
        <p:nvSpPr>
          <p:cNvPr id="3" name="内容占位符 2"/>
          <p:cNvSpPr>
            <a:spLocks noGrp="1"/>
          </p:cNvSpPr>
          <p:nvPr>
            <p:ph idx="1"/>
          </p:nvPr>
        </p:nvSpPr>
        <p:spPr>
          <a:xfrm>
            <a:off x="457200" y="1285860"/>
            <a:ext cx="8229600" cy="4840303"/>
          </a:xfrm>
        </p:spPr>
        <p:txBody>
          <a:bodyPr/>
          <a:lstStyle/>
          <a:p>
            <a:r>
              <a:rPr lang="zh-CN" altLang="en-US" dirty="0"/>
              <a:t>二维数组的声明及访问</a:t>
            </a:r>
          </a:p>
          <a:p>
            <a:pPr>
              <a:buNone/>
            </a:pPr>
            <a:endParaRPr lang="zh-CN" altLang="en-US" dirty="0"/>
          </a:p>
        </p:txBody>
      </p:sp>
      <p:grpSp>
        <p:nvGrpSpPr>
          <p:cNvPr id="52" name="组合 51"/>
          <p:cNvGrpSpPr/>
          <p:nvPr/>
        </p:nvGrpSpPr>
        <p:grpSpPr>
          <a:xfrm>
            <a:off x="5191004" y="1333548"/>
            <a:ext cx="3714776" cy="2500330"/>
            <a:chOff x="5286380" y="1857364"/>
            <a:chExt cx="3714776" cy="2500330"/>
          </a:xfrm>
        </p:grpSpPr>
        <p:sp>
          <p:nvSpPr>
            <p:cNvPr id="51" name="矩形 50"/>
            <p:cNvSpPr/>
            <p:nvPr/>
          </p:nvSpPr>
          <p:spPr>
            <a:xfrm>
              <a:off x="5286380" y="1857364"/>
              <a:ext cx="3714776" cy="2500330"/>
            </a:xfrm>
            <a:prstGeom prst="rect">
              <a:avLst/>
            </a:prstGeom>
            <a:solidFill>
              <a:schemeClr val="accent2">
                <a:lumMod val="20000"/>
                <a:lumOff val="80000"/>
                <a:alpha val="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grpSp>
          <p:nvGrpSpPr>
            <p:cNvPr id="49" name="组合 48"/>
            <p:cNvGrpSpPr/>
            <p:nvPr/>
          </p:nvGrpSpPr>
          <p:grpSpPr>
            <a:xfrm>
              <a:off x="5429256" y="2071678"/>
              <a:ext cx="3500462" cy="2214578"/>
              <a:chOff x="5429256" y="2071678"/>
              <a:chExt cx="3500462" cy="2214578"/>
            </a:xfrm>
          </p:grpSpPr>
          <p:grpSp>
            <p:nvGrpSpPr>
              <p:cNvPr id="47" name="组合 46"/>
              <p:cNvGrpSpPr/>
              <p:nvPr/>
            </p:nvGrpSpPr>
            <p:grpSpPr>
              <a:xfrm>
                <a:off x="5429256" y="2071678"/>
                <a:ext cx="3500462" cy="1785950"/>
                <a:chOff x="5429256" y="2071678"/>
                <a:chExt cx="3500462" cy="1785950"/>
              </a:xfrm>
            </p:grpSpPr>
            <p:sp>
              <p:nvSpPr>
                <p:cNvPr id="9" name="矩形 8"/>
                <p:cNvSpPr/>
                <p:nvPr/>
              </p:nvSpPr>
              <p:spPr>
                <a:xfrm>
                  <a:off x="6357950" y="2714620"/>
                  <a:ext cx="64294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solidFill>
                        <a:srgbClr val="00B050"/>
                      </a:solidFill>
                    </a:rPr>
                    <a:t>arr[0]</a:t>
                  </a:r>
                  <a:endParaRPr lang="zh-CN" altLang="en-US" sz="1400" dirty="0">
                    <a:solidFill>
                      <a:srgbClr val="00B050"/>
                    </a:solidFill>
                  </a:endParaRPr>
                </a:p>
              </p:txBody>
            </p:sp>
            <p:sp>
              <p:nvSpPr>
                <p:cNvPr id="10" name="矩形 9"/>
                <p:cNvSpPr/>
                <p:nvPr/>
              </p:nvSpPr>
              <p:spPr>
                <a:xfrm>
                  <a:off x="6357950" y="3000372"/>
                  <a:ext cx="64294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solidFill>
                        <a:srgbClr val="00B050"/>
                      </a:solidFill>
                    </a:rPr>
                    <a:t>arr[1]</a:t>
                  </a:r>
                  <a:endParaRPr lang="zh-CN" altLang="en-US" sz="1400" dirty="0">
                    <a:solidFill>
                      <a:srgbClr val="00B050"/>
                    </a:solidFill>
                  </a:endParaRPr>
                </a:p>
              </p:txBody>
            </p:sp>
            <p:sp>
              <p:nvSpPr>
                <p:cNvPr id="11" name="矩形 10"/>
                <p:cNvSpPr/>
                <p:nvPr/>
              </p:nvSpPr>
              <p:spPr>
                <a:xfrm>
                  <a:off x="6357950" y="3286124"/>
                  <a:ext cx="64294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solidFill>
                        <a:srgbClr val="00B050"/>
                      </a:solidFill>
                    </a:rPr>
                    <a:t>arr[3]</a:t>
                  </a:r>
                  <a:endParaRPr lang="zh-CN" altLang="en-US" sz="1400" dirty="0">
                    <a:solidFill>
                      <a:srgbClr val="00B050"/>
                    </a:solidFill>
                  </a:endParaRPr>
                </a:p>
              </p:txBody>
            </p:sp>
            <p:sp>
              <p:nvSpPr>
                <p:cNvPr id="12" name="矩形 11"/>
                <p:cNvSpPr/>
                <p:nvPr/>
              </p:nvSpPr>
              <p:spPr>
                <a:xfrm>
                  <a:off x="6357950" y="3571876"/>
                  <a:ext cx="64294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solidFill>
                        <a:srgbClr val="00B050"/>
                      </a:solidFill>
                    </a:rPr>
                    <a:t>arr[4]</a:t>
                  </a:r>
                  <a:endParaRPr lang="zh-CN" altLang="en-US" sz="1400" dirty="0">
                    <a:solidFill>
                      <a:srgbClr val="00B050"/>
                    </a:solidFill>
                  </a:endParaRPr>
                </a:p>
              </p:txBody>
            </p:sp>
            <p:sp>
              <p:nvSpPr>
                <p:cNvPr id="13" name="矩形 12"/>
                <p:cNvSpPr/>
                <p:nvPr/>
              </p:nvSpPr>
              <p:spPr>
                <a:xfrm>
                  <a:off x="7358082" y="2714620"/>
                  <a:ext cx="785818"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solidFill>
                        <a:srgbClr val="00B050"/>
                      </a:solidFill>
                    </a:rPr>
                    <a:t>98</a:t>
                  </a:r>
                  <a:endParaRPr lang="zh-CN" altLang="en-US" sz="1400" dirty="0">
                    <a:solidFill>
                      <a:srgbClr val="00B050"/>
                    </a:solidFill>
                  </a:endParaRPr>
                </a:p>
              </p:txBody>
            </p:sp>
            <p:sp>
              <p:nvSpPr>
                <p:cNvPr id="14" name="矩形 13"/>
                <p:cNvSpPr/>
                <p:nvPr/>
              </p:nvSpPr>
              <p:spPr>
                <a:xfrm>
                  <a:off x="8143900" y="2714620"/>
                  <a:ext cx="784800"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solidFill>
                        <a:srgbClr val="00B050"/>
                      </a:solidFill>
                    </a:rPr>
                    <a:t>76</a:t>
                  </a:r>
                  <a:endParaRPr lang="zh-CN" altLang="en-US" sz="1400" dirty="0">
                    <a:solidFill>
                      <a:srgbClr val="00B050"/>
                    </a:solidFill>
                  </a:endParaRPr>
                </a:p>
              </p:txBody>
            </p:sp>
            <p:sp>
              <p:nvSpPr>
                <p:cNvPr id="15" name="矩形 14"/>
                <p:cNvSpPr/>
                <p:nvPr/>
              </p:nvSpPr>
              <p:spPr>
                <a:xfrm>
                  <a:off x="7358082" y="3000372"/>
                  <a:ext cx="785818" cy="28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solidFill>
                        <a:srgbClr val="00B050"/>
                      </a:solidFill>
                    </a:rPr>
                    <a:t>81</a:t>
                  </a:r>
                  <a:endParaRPr lang="zh-CN" altLang="en-US" sz="1400" dirty="0">
                    <a:solidFill>
                      <a:srgbClr val="00B050"/>
                    </a:solidFill>
                  </a:endParaRPr>
                </a:p>
              </p:txBody>
            </p:sp>
            <p:sp>
              <p:nvSpPr>
                <p:cNvPr id="16" name="矩形 15"/>
                <p:cNvSpPr/>
                <p:nvPr/>
              </p:nvSpPr>
              <p:spPr>
                <a:xfrm>
                  <a:off x="8143900" y="3000372"/>
                  <a:ext cx="784800"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solidFill>
                        <a:srgbClr val="00B050"/>
                      </a:solidFill>
                    </a:rPr>
                    <a:t>96</a:t>
                  </a:r>
                  <a:endParaRPr lang="zh-CN" altLang="en-US" sz="1400" dirty="0">
                    <a:solidFill>
                      <a:srgbClr val="00B050"/>
                    </a:solidFill>
                  </a:endParaRPr>
                </a:p>
              </p:txBody>
            </p:sp>
            <p:sp>
              <p:nvSpPr>
                <p:cNvPr id="17" name="矩形 16"/>
                <p:cNvSpPr/>
                <p:nvPr/>
              </p:nvSpPr>
              <p:spPr>
                <a:xfrm>
                  <a:off x="7358082" y="3286124"/>
                  <a:ext cx="785818"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solidFill>
                        <a:srgbClr val="00B050"/>
                      </a:solidFill>
                    </a:rPr>
                    <a:t>88</a:t>
                  </a:r>
                  <a:endParaRPr lang="zh-CN" altLang="en-US" sz="1400" dirty="0">
                    <a:solidFill>
                      <a:srgbClr val="00B050"/>
                    </a:solidFill>
                  </a:endParaRPr>
                </a:p>
              </p:txBody>
            </p:sp>
            <p:sp>
              <p:nvSpPr>
                <p:cNvPr id="18" name="矩形 17"/>
                <p:cNvSpPr/>
                <p:nvPr/>
              </p:nvSpPr>
              <p:spPr>
                <a:xfrm>
                  <a:off x="8143900" y="3286124"/>
                  <a:ext cx="784800"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solidFill>
                        <a:srgbClr val="00B050"/>
                      </a:solidFill>
                    </a:rPr>
                    <a:t>86</a:t>
                  </a:r>
                  <a:endParaRPr lang="zh-CN" altLang="en-US" sz="1400" dirty="0">
                    <a:solidFill>
                      <a:srgbClr val="00B050"/>
                    </a:solidFill>
                  </a:endParaRPr>
                </a:p>
              </p:txBody>
            </p:sp>
            <p:sp>
              <p:nvSpPr>
                <p:cNvPr id="19" name="矩形 18"/>
                <p:cNvSpPr/>
                <p:nvPr/>
              </p:nvSpPr>
              <p:spPr>
                <a:xfrm>
                  <a:off x="7358082" y="3571876"/>
                  <a:ext cx="785818"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solidFill>
                        <a:srgbClr val="00B050"/>
                      </a:solidFill>
                    </a:rPr>
                    <a:t>97</a:t>
                  </a:r>
                  <a:endParaRPr lang="zh-CN" altLang="en-US" sz="1400" dirty="0">
                    <a:solidFill>
                      <a:srgbClr val="00B050"/>
                    </a:solidFill>
                  </a:endParaRPr>
                </a:p>
              </p:txBody>
            </p:sp>
            <p:sp>
              <p:nvSpPr>
                <p:cNvPr id="20" name="矩形 19"/>
                <p:cNvSpPr/>
                <p:nvPr/>
              </p:nvSpPr>
              <p:spPr>
                <a:xfrm>
                  <a:off x="8143900" y="3571876"/>
                  <a:ext cx="784800"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solidFill>
                        <a:srgbClr val="00B050"/>
                      </a:solidFill>
                    </a:rPr>
                    <a:t>97</a:t>
                  </a:r>
                  <a:endParaRPr lang="zh-CN" altLang="en-US" sz="1400" dirty="0">
                    <a:solidFill>
                      <a:srgbClr val="00B050"/>
                    </a:solidFill>
                  </a:endParaRPr>
                </a:p>
              </p:txBody>
            </p:sp>
            <p:cxnSp>
              <p:nvCxnSpPr>
                <p:cNvPr id="22" name="直接箭头连接符 21"/>
                <p:cNvCxnSpPr>
                  <a:stCxn id="9" idx="3"/>
                  <a:endCxn id="13" idx="1"/>
                </p:cNvCxnSpPr>
                <p:nvPr/>
              </p:nvCxnSpPr>
              <p:spPr>
                <a:xfrm>
                  <a:off x="7000892" y="2857496"/>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0" idx="3"/>
                  <a:endCxn id="15" idx="1"/>
                </p:cNvCxnSpPr>
                <p:nvPr/>
              </p:nvCxnSpPr>
              <p:spPr>
                <a:xfrm flipV="1">
                  <a:off x="7000892" y="3142572"/>
                  <a:ext cx="357190" cy="6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2" idx="3"/>
                  <a:endCxn id="19" idx="1"/>
                </p:cNvCxnSpPr>
                <p:nvPr/>
              </p:nvCxnSpPr>
              <p:spPr>
                <a:xfrm>
                  <a:off x="7000892" y="3714752"/>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1" idx="3"/>
                  <a:endCxn id="17" idx="1"/>
                </p:cNvCxnSpPr>
                <p:nvPr/>
              </p:nvCxnSpPr>
              <p:spPr>
                <a:xfrm>
                  <a:off x="7000892" y="3429000"/>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7358082" y="2405118"/>
                  <a:ext cx="785818"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solidFill>
                        <a:srgbClr val="00B050"/>
                      </a:solidFill>
                    </a:rPr>
                    <a:t>arr[0]+0</a:t>
                  </a:r>
                  <a:endParaRPr lang="zh-CN" altLang="en-US" sz="1400" dirty="0">
                    <a:solidFill>
                      <a:srgbClr val="00B050"/>
                    </a:solidFill>
                  </a:endParaRPr>
                </a:p>
              </p:txBody>
            </p:sp>
            <p:sp>
              <p:nvSpPr>
                <p:cNvPr id="40" name="矩形 39"/>
                <p:cNvSpPr/>
                <p:nvPr/>
              </p:nvSpPr>
              <p:spPr>
                <a:xfrm>
                  <a:off x="8143900" y="2405118"/>
                  <a:ext cx="785818"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solidFill>
                        <a:srgbClr val="00B050"/>
                      </a:solidFill>
                    </a:rPr>
                    <a:t>arr[0]+1</a:t>
                  </a:r>
                  <a:endParaRPr lang="zh-CN" altLang="en-US" sz="1400" dirty="0">
                    <a:solidFill>
                      <a:srgbClr val="00B050"/>
                    </a:solidFill>
                  </a:endParaRPr>
                </a:p>
              </p:txBody>
            </p:sp>
            <p:sp>
              <p:nvSpPr>
                <p:cNvPr id="41" name="TextBox 40"/>
                <p:cNvSpPr txBox="1"/>
                <p:nvPr/>
              </p:nvSpPr>
              <p:spPr>
                <a:xfrm>
                  <a:off x="5429256" y="2714619"/>
                  <a:ext cx="928694" cy="28440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b="1" dirty="0">
                      <a:solidFill>
                        <a:srgbClr val="0000FF"/>
                      </a:solidFill>
                    </a:rPr>
                    <a:t>[0]</a:t>
                  </a:r>
                  <a:r>
                    <a:rPr lang="zh-CN" altLang="en-US" sz="1200" b="1" dirty="0">
                      <a:solidFill>
                        <a:srgbClr val="0000FF"/>
                      </a:solidFill>
                    </a:rPr>
                    <a:t>行地址</a:t>
                  </a:r>
                </a:p>
              </p:txBody>
            </p:sp>
            <p:sp>
              <p:nvSpPr>
                <p:cNvPr id="42" name="TextBox 41"/>
                <p:cNvSpPr txBox="1"/>
                <p:nvPr/>
              </p:nvSpPr>
              <p:spPr>
                <a:xfrm>
                  <a:off x="7358082" y="2071678"/>
                  <a:ext cx="785818" cy="2857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200" b="1" dirty="0">
                      <a:solidFill>
                        <a:srgbClr val="0000FF"/>
                      </a:solidFill>
                    </a:rPr>
                    <a:t>[0,0]</a:t>
                  </a:r>
                  <a:r>
                    <a:rPr lang="zh-CN" altLang="en-US" sz="1200" b="1" dirty="0">
                      <a:solidFill>
                        <a:srgbClr val="0000FF"/>
                      </a:solidFill>
                    </a:rPr>
                    <a:t>地址</a:t>
                  </a:r>
                </a:p>
              </p:txBody>
            </p:sp>
            <p:sp>
              <p:nvSpPr>
                <p:cNvPr id="43" name="TextBox 42"/>
                <p:cNvSpPr txBox="1"/>
                <p:nvPr/>
              </p:nvSpPr>
              <p:spPr>
                <a:xfrm>
                  <a:off x="8143900" y="2071678"/>
                  <a:ext cx="785818" cy="2857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200" b="1" dirty="0">
                      <a:solidFill>
                        <a:srgbClr val="0000FF"/>
                      </a:solidFill>
                    </a:rPr>
                    <a:t>[0,1]</a:t>
                  </a:r>
                  <a:r>
                    <a:rPr lang="zh-CN" altLang="en-US" sz="1200" b="1" dirty="0">
                      <a:solidFill>
                        <a:srgbClr val="0000FF"/>
                      </a:solidFill>
                    </a:rPr>
                    <a:t>地址</a:t>
                  </a:r>
                </a:p>
              </p:txBody>
            </p:sp>
            <p:sp>
              <p:nvSpPr>
                <p:cNvPr id="44" name="TextBox 43"/>
                <p:cNvSpPr txBox="1"/>
                <p:nvPr/>
              </p:nvSpPr>
              <p:spPr>
                <a:xfrm>
                  <a:off x="5429256" y="3001724"/>
                  <a:ext cx="928694" cy="28440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b="1" dirty="0">
                      <a:solidFill>
                        <a:srgbClr val="0000FF"/>
                      </a:solidFill>
                    </a:rPr>
                    <a:t>[1]</a:t>
                  </a:r>
                  <a:r>
                    <a:rPr lang="zh-CN" altLang="en-US" sz="1200" b="1" dirty="0">
                      <a:solidFill>
                        <a:srgbClr val="0000FF"/>
                      </a:solidFill>
                    </a:rPr>
                    <a:t>行地址</a:t>
                  </a:r>
                </a:p>
              </p:txBody>
            </p:sp>
            <p:sp>
              <p:nvSpPr>
                <p:cNvPr id="45" name="TextBox 44"/>
                <p:cNvSpPr txBox="1"/>
                <p:nvPr/>
              </p:nvSpPr>
              <p:spPr>
                <a:xfrm>
                  <a:off x="5429256" y="3286124"/>
                  <a:ext cx="928694" cy="28440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b="1" dirty="0">
                      <a:solidFill>
                        <a:srgbClr val="0000FF"/>
                      </a:solidFill>
                    </a:rPr>
                    <a:t>[2]</a:t>
                  </a:r>
                  <a:r>
                    <a:rPr lang="zh-CN" altLang="en-US" sz="1200" b="1" dirty="0">
                      <a:solidFill>
                        <a:srgbClr val="0000FF"/>
                      </a:solidFill>
                    </a:rPr>
                    <a:t>行地址</a:t>
                  </a:r>
                </a:p>
              </p:txBody>
            </p:sp>
            <p:sp>
              <p:nvSpPr>
                <p:cNvPr id="46" name="TextBox 45"/>
                <p:cNvSpPr txBox="1"/>
                <p:nvPr/>
              </p:nvSpPr>
              <p:spPr>
                <a:xfrm>
                  <a:off x="5429256" y="3573228"/>
                  <a:ext cx="928694" cy="28440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b="1" dirty="0">
                      <a:solidFill>
                        <a:srgbClr val="0000FF"/>
                      </a:solidFill>
                    </a:rPr>
                    <a:t>[3]</a:t>
                  </a:r>
                  <a:r>
                    <a:rPr lang="zh-CN" altLang="en-US" sz="1200" b="1" dirty="0">
                      <a:solidFill>
                        <a:srgbClr val="0000FF"/>
                      </a:solidFill>
                    </a:rPr>
                    <a:t>行地址</a:t>
                  </a:r>
                </a:p>
              </p:txBody>
            </p:sp>
          </p:grpSp>
          <p:sp>
            <p:nvSpPr>
              <p:cNvPr id="48" name="矩形 47"/>
              <p:cNvSpPr/>
              <p:nvPr/>
            </p:nvSpPr>
            <p:spPr>
              <a:xfrm>
                <a:off x="5500694" y="4000504"/>
                <a:ext cx="3357586"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solidFill>
                      <a:srgbClr val="00B050"/>
                    </a:solidFill>
                  </a:rPr>
                  <a:t>arr[</a:t>
                </a:r>
                <a:r>
                  <a:rPr lang="en-US" altLang="zh-CN" dirty="0" err="1">
                    <a:solidFill>
                      <a:srgbClr val="00B050"/>
                    </a:solidFill>
                  </a:rPr>
                  <a:t>i</a:t>
                </a:r>
                <a:r>
                  <a:rPr lang="en-US" altLang="zh-CN" dirty="0">
                    <a:solidFill>
                      <a:srgbClr val="00B050"/>
                    </a:solidFill>
                  </a:rPr>
                  <a:t>][j] = *(arr[</a:t>
                </a:r>
                <a:r>
                  <a:rPr lang="en-US" altLang="zh-CN" dirty="0" err="1">
                    <a:solidFill>
                      <a:srgbClr val="00B050"/>
                    </a:solidFill>
                  </a:rPr>
                  <a:t>i</a:t>
                </a:r>
                <a:r>
                  <a:rPr lang="en-US" altLang="zh-CN" dirty="0">
                    <a:solidFill>
                      <a:srgbClr val="00B050"/>
                    </a:solidFill>
                  </a:rPr>
                  <a:t>]+j) = </a:t>
                </a:r>
                <a:r>
                  <a:rPr lang="zh-CN" altLang="en-US" dirty="0">
                    <a:solidFill>
                      <a:srgbClr val="00B050"/>
                    </a:solidFill>
                  </a:rPr>
                  <a:t>*</a:t>
                </a:r>
                <a:r>
                  <a:rPr lang="en-US" altLang="zh-CN" dirty="0">
                    <a:solidFill>
                      <a:srgbClr val="00B050"/>
                    </a:solidFill>
                  </a:rPr>
                  <a:t>(*(arr+i)+j)</a:t>
                </a:r>
                <a:endParaRPr lang="zh-CN" altLang="en-US" dirty="0">
                  <a:solidFill>
                    <a:srgbClr val="00B050"/>
                  </a:solidFill>
                </a:endParaRPr>
              </a:p>
            </p:txBody>
          </p:sp>
        </p:grpSp>
      </p:grpSp>
      <p:grpSp>
        <p:nvGrpSpPr>
          <p:cNvPr id="57" name="组合 56"/>
          <p:cNvGrpSpPr/>
          <p:nvPr/>
        </p:nvGrpSpPr>
        <p:grpSpPr>
          <a:xfrm>
            <a:off x="3286116" y="3857628"/>
            <a:ext cx="5834133" cy="2357454"/>
            <a:chOff x="3286116" y="3857628"/>
            <a:chExt cx="5834133" cy="2357454"/>
          </a:xfrm>
        </p:grpSpPr>
        <p:sp>
          <p:nvSpPr>
            <p:cNvPr id="38" name="矩形 37"/>
            <p:cNvSpPr/>
            <p:nvPr/>
          </p:nvSpPr>
          <p:spPr>
            <a:xfrm>
              <a:off x="3286116" y="4857760"/>
              <a:ext cx="5834133" cy="1357322"/>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lang="zh-CN" altLang="en-US" sz="1600" b="1" dirty="0">
                  <a:solidFill>
                    <a:schemeClr val="accent6">
                      <a:lumMod val="50000"/>
                    </a:schemeClr>
                  </a:solidFill>
                </a:rPr>
                <a:t>上面的图示的</a:t>
              </a:r>
              <a:r>
                <a:rPr lang="en-US" altLang="zh-CN" sz="1600" b="1" dirty="0" err="1">
                  <a:solidFill>
                    <a:schemeClr val="accent6">
                      <a:lumMod val="50000"/>
                    </a:schemeClr>
                  </a:solidFill>
                </a:rPr>
                <a:t>arr</a:t>
              </a:r>
              <a:r>
                <a:rPr lang="en-US" altLang="zh-CN" sz="1600" b="1" dirty="0">
                  <a:solidFill>
                    <a:schemeClr val="accent6">
                      <a:lumMod val="50000"/>
                    </a:schemeClr>
                  </a:solidFill>
                </a:rPr>
                <a:t>[</a:t>
              </a:r>
              <a:r>
                <a:rPr lang="en-US" altLang="zh-CN" sz="1600" b="1" dirty="0" err="1">
                  <a:solidFill>
                    <a:schemeClr val="accent6">
                      <a:lumMod val="50000"/>
                    </a:schemeClr>
                  </a:solidFill>
                </a:rPr>
                <a:t>i</a:t>
              </a:r>
              <a:r>
                <a:rPr lang="en-US" altLang="zh-CN" sz="1600" b="1" dirty="0">
                  <a:solidFill>
                    <a:schemeClr val="accent6">
                      <a:lumMod val="50000"/>
                    </a:schemeClr>
                  </a:solidFill>
                </a:rPr>
                <a:t>][j] = ?</a:t>
              </a:r>
              <a:r>
                <a:rPr lang="zh-CN" altLang="en-US" sz="1600" b="1" dirty="0">
                  <a:solidFill>
                    <a:schemeClr val="accent6">
                      <a:lumMod val="50000"/>
                    </a:schemeClr>
                  </a:solidFill>
                </a:rPr>
                <a:t>的公式是如何的出来的？</a:t>
              </a:r>
              <a:endParaRPr lang="en-US" altLang="zh-CN" sz="1600" b="1" dirty="0">
                <a:solidFill>
                  <a:schemeClr val="accent6">
                    <a:lumMod val="50000"/>
                  </a:schemeClr>
                </a:solidFill>
              </a:endParaRPr>
            </a:p>
            <a:p>
              <a:r>
                <a:rPr lang="zh-CN" altLang="en-US" sz="1600" dirty="0">
                  <a:solidFill>
                    <a:srgbClr val="0070C0"/>
                  </a:solidFill>
                </a:rPr>
                <a:t>我们知道</a:t>
              </a:r>
              <a:r>
                <a:rPr lang="en-US" altLang="zh-CN" sz="1600" dirty="0" err="1">
                  <a:solidFill>
                    <a:srgbClr val="0070C0"/>
                  </a:solidFill>
                </a:rPr>
                <a:t>arr</a:t>
              </a:r>
              <a:r>
                <a:rPr lang="en-US" altLang="zh-CN" sz="1600" dirty="0">
                  <a:solidFill>
                    <a:srgbClr val="0070C0"/>
                  </a:solidFill>
                </a:rPr>
                <a:t>[</a:t>
              </a:r>
              <a:r>
                <a:rPr lang="en-US" altLang="zh-CN" sz="1600" dirty="0" err="1">
                  <a:solidFill>
                    <a:srgbClr val="0070C0"/>
                  </a:solidFill>
                </a:rPr>
                <a:t>i</a:t>
              </a:r>
              <a:r>
                <a:rPr lang="en-US" altLang="zh-CN" sz="1600" dirty="0">
                  <a:solidFill>
                    <a:srgbClr val="0070C0"/>
                  </a:solidFill>
                </a:rPr>
                <a:t>]</a:t>
              </a:r>
              <a:r>
                <a:rPr lang="zh-CN" altLang="en-US" sz="1600" dirty="0">
                  <a:solidFill>
                    <a:srgbClr val="0070C0"/>
                  </a:solidFill>
                </a:rPr>
                <a:t>是第</a:t>
              </a:r>
              <a:r>
                <a:rPr lang="en-US" altLang="zh-CN" sz="1600" dirty="0" err="1">
                  <a:solidFill>
                    <a:srgbClr val="0070C0"/>
                  </a:solidFill>
                </a:rPr>
                <a:t>i</a:t>
              </a:r>
              <a:r>
                <a:rPr lang="zh-CN" altLang="en-US" sz="1600" dirty="0">
                  <a:solidFill>
                    <a:srgbClr val="0070C0"/>
                  </a:solidFill>
                </a:rPr>
                <a:t>行的地址，那么</a:t>
              </a:r>
              <a:r>
                <a:rPr lang="en-US" altLang="zh-CN" sz="1600" dirty="0" err="1">
                  <a:solidFill>
                    <a:srgbClr val="0070C0"/>
                  </a:solidFill>
                </a:rPr>
                <a:t>arr</a:t>
              </a:r>
              <a:r>
                <a:rPr lang="en-US" altLang="zh-CN" sz="1600" dirty="0">
                  <a:solidFill>
                    <a:srgbClr val="0070C0"/>
                  </a:solidFill>
                </a:rPr>
                <a:t>[</a:t>
              </a:r>
              <a:r>
                <a:rPr lang="en-US" altLang="zh-CN" sz="1600" dirty="0" err="1">
                  <a:solidFill>
                    <a:srgbClr val="0070C0"/>
                  </a:solidFill>
                </a:rPr>
                <a:t>i</a:t>
              </a:r>
              <a:r>
                <a:rPr lang="en-US" altLang="zh-CN" sz="1600" dirty="0">
                  <a:solidFill>
                    <a:srgbClr val="0070C0"/>
                  </a:solidFill>
                </a:rPr>
                <a:t>]+j</a:t>
              </a:r>
              <a:r>
                <a:rPr lang="zh-CN" altLang="en-US" sz="1600" dirty="0">
                  <a:solidFill>
                    <a:srgbClr val="0070C0"/>
                  </a:solidFill>
                </a:rPr>
                <a:t>就是第</a:t>
              </a:r>
              <a:r>
                <a:rPr lang="en-US" altLang="zh-CN" sz="1600" dirty="0" err="1">
                  <a:solidFill>
                    <a:srgbClr val="0070C0"/>
                  </a:solidFill>
                </a:rPr>
                <a:t>i</a:t>
              </a:r>
              <a:r>
                <a:rPr lang="zh-CN" altLang="en-US" sz="1600" dirty="0">
                  <a:solidFill>
                    <a:srgbClr val="0070C0"/>
                  </a:solidFill>
                </a:rPr>
                <a:t>行第</a:t>
              </a:r>
              <a:r>
                <a:rPr lang="en-US" altLang="zh-CN" sz="1600" dirty="0">
                  <a:solidFill>
                    <a:srgbClr val="0070C0"/>
                  </a:solidFill>
                </a:rPr>
                <a:t>j</a:t>
              </a:r>
              <a:r>
                <a:rPr lang="zh-CN" altLang="en-US" sz="1600" dirty="0">
                  <a:solidFill>
                    <a:srgbClr val="0070C0"/>
                  </a:solidFill>
                </a:rPr>
                <a:t>列的地址，</a:t>
              </a:r>
              <a:endParaRPr lang="en-US" altLang="zh-CN" sz="1600" dirty="0">
                <a:solidFill>
                  <a:srgbClr val="0070C0"/>
                </a:solidFill>
              </a:endParaRPr>
            </a:p>
            <a:p>
              <a:r>
                <a:rPr lang="zh-CN" altLang="en-US" sz="1600" dirty="0">
                  <a:solidFill>
                    <a:srgbClr val="0070C0"/>
                  </a:solidFill>
                </a:rPr>
                <a:t>所以</a:t>
              </a:r>
              <a:r>
                <a:rPr lang="en-US" altLang="zh-CN" sz="1600" dirty="0" err="1">
                  <a:solidFill>
                    <a:srgbClr val="0070C0"/>
                  </a:solidFill>
                </a:rPr>
                <a:t>arr</a:t>
              </a:r>
              <a:r>
                <a:rPr lang="en-US" altLang="zh-CN" sz="1600" dirty="0">
                  <a:solidFill>
                    <a:srgbClr val="0070C0"/>
                  </a:solidFill>
                </a:rPr>
                <a:t>[</a:t>
              </a:r>
              <a:r>
                <a:rPr lang="en-US" altLang="zh-CN" sz="1600" dirty="0" err="1">
                  <a:solidFill>
                    <a:srgbClr val="0070C0"/>
                  </a:solidFill>
                </a:rPr>
                <a:t>i</a:t>
              </a:r>
              <a:r>
                <a:rPr lang="en-US" altLang="zh-CN" sz="1600" dirty="0">
                  <a:solidFill>
                    <a:srgbClr val="0070C0"/>
                  </a:solidFill>
                </a:rPr>
                <a:t>][j] = </a:t>
              </a:r>
              <a:r>
                <a:rPr lang="zh-CN" altLang="en-US" sz="1600" dirty="0">
                  <a:solidFill>
                    <a:srgbClr val="0070C0"/>
                  </a:solidFill>
                </a:rPr>
                <a:t>* </a:t>
              </a:r>
              <a:r>
                <a:rPr lang="en-US" altLang="zh-CN" sz="1600" dirty="0">
                  <a:solidFill>
                    <a:srgbClr val="0070C0"/>
                  </a:solidFill>
                </a:rPr>
                <a:t>(</a:t>
              </a:r>
              <a:r>
                <a:rPr lang="en-US" altLang="zh-CN" sz="1600" dirty="0" err="1">
                  <a:solidFill>
                    <a:srgbClr val="0070C0"/>
                  </a:solidFill>
                </a:rPr>
                <a:t>arr</a:t>
              </a:r>
              <a:r>
                <a:rPr lang="en-US" altLang="zh-CN" sz="1600" dirty="0">
                  <a:solidFill>
                    <a:srgbClr val="0070C0"/>
                  </a:solidFill>
                </a:rPr>
                <a:t>[</a:t>
              </a:r>
              <a:r>
                <a:rPr lang="en-US" altLang="zh-CN" sz="1600" dirty="0" err="1">
                  <a:solidFill>
                    <a:srgbClr val="0070C0"/>
                  </a:solidFill>
                </a:rPr>
                <a:t>i</a:t>
              </a:r>
              <a:r>
                <a:rPr lang="en-US" altLang="zh-CN" sz="1600" dirty="0">
                  <a:solidFill>
                    <a:srgbClr val="0070C0"/>
                  </a:solidFill>
                </a:rPr>
                <a:t>] + j)</a:t>
              </a:r>
              <a:r>
                <a:rPr lang="zh-CN" altLang="en-US" sz="1600" dirty="0">
                  <a:solidFill>
                    <a:srgbClr val="0070C0"/>
                  </a:solidFill>
                </a:rPr>
                <a:t>。而之前介绍一维数组的时候，我们着重强调了</a:t>
              </a:r>
              <a:r>
                <a:rPr lang="en-US" altLang="zh-CN" sz="1600" b="1" dirty="0" err="1">
                  <a:solidFill>
                    <a:srgbClr val="0000FF"/>
                  </a:solidFill>
                </a:rPr>
                <a:t>arr</a:t>
              </a:r>
              <a:r>
                <a:rPr lang="en-US" altLang="zh-CN" sz="1600" b="1" dirty="0">
                  <a:solidFill>
                    <a:srgbClr val="0000FF"/>
                  </a:solidFill>
                </a:rPr>
                <a:t>[</a:t>
              </a:r>
              <a:r>
                <a:rPr lang="en-US" altLang="zh-CN" sz="1600" b="1" dirty="0" err="1">
                  <a:solidFill>
                    <a:srgbClr val="0000FF"/>
                  </a:solidFill>
                </a:rPr>
                <a:t>i</a:t>
              </a:r>
              <a:r>
                <a:rPr lang="en-US" altLang="zh-CN" sz="1600" b="1" dirty="0">
                  <a:solidFill>
                    <a:srgbClr val="0000FF"/>
                  </a:solidFill>
                </a:rPr>
                <a:t>] = *(</a:t>
              </a:r>
              <a:r>
                <a:rPr lang="en-US" altLang="zh-CN" sz="1600" b="1" dirty="0" err="1">
                  <a:solidFill>
                    <a:srgbClr val="0000FF"/>
                  </a:solidFill>
                </a:rPr>
                <a:t>arr+i</a:t>
              </a:r>
              <a:r>
                <a:rPr lang="en-US" altLang="zh-CN" sz="1600" b="1" dirty="0">
                  <a:solidFill>
                    <a:srgbClr val="0000FF"/>
                  </a:solidFill>
                </a:rPr>
                <a:t>) </a:t>
              </a:r>
              <a:r>
                <a:rPr lang="zh-CN" altLang="en-US" sz="1600" dirty="0">
                  <a:solidFill>
                    <a:srgbClr val="0070C0"/>
                  </a:solidFill>
                </a:rPr>
                <a:t>这个公式，所以*</a:t>
              </a:r>
              <a:r>
                <a:rPr lang="en-US" altLang="zh-CN" sz="1600" dirty="0">
                  <a:solidFill>
                    <a:srgbClr val="0070C0"/>
                  </a:solidFill>
                </a:rPr>
                <a:t>(</a:t>
              </a:r>
              <a:r>
                <a:rPr lang="en-US" altLang="zh-CN" sz="1600" b="1" dirty="0" err="1">
                  <a:solidFill>
                    <a:srgbClr val="0000FF"/>
                  </a:solidFill>
                </a:rPr>
                <a:t>arr</a:t>
              </a:r>
              <a:r>
                <a:rPr lang="en-US" altLang="zh-CN" sz="1600" b="1" dirty="0">
                  <a:solidFill>
                    <a:srgbClr val="0000FF"/>
                  </a:solidFill>
                </a:rPr>
                <a:t>[</a:t>
              </a:r>
              <a:r>
                <a:rPr lang="en-US" altLang="zh-CN" sz="1600" b="1" dirty="0" err="1">
                  <a:solidFill>
                    <a:srgbClr val="0000FF"/>
                  </a:solidFill>
                </a:rPr>
                <a:t>i</a:t>
              </a:r>
              <a:r>
                <a:rPr lang="en-US" altLang="zh-CN" sz="1600" b="1" dirty="0">
                  <a:solidFill>
                    <a:srgbClr val="0000FF"/>
                  </a:solidFill>
                </a:rPr>
                <a:t>]</a:t>
              </a:r>
              <a:r>
                <a:rPr lang="en-US" altLang="zh-CN" sz="1600" dirty="0">
                  <a:solidFill>
                    <a:srgbClr val="0070C0"/>
                  </a:solidFill>
                </a:rPr>
                <a:t>+j) = *(</a:t>
              </a:r>
              <a:r>
                <a:rPr lang="en-US" altLang="zh-CN" sz="1600" b="1" dirty="0">
                  <a:solidFill>
                    <a:srgbClr val="0000FF"/>
                  </a:solidFill>
                </a:rPr>
                <a:t>*(</a:t>
              </a:r>
              <a:r>
                <a:rPr lang="en-US" altLang="zh-CN" sz="1600" b="1" dirty="0" err="1">
                  <a:solidFill>
                    <a:srgbClr val="0000FF"/>
                  </a:solidFill>
                </a:rPr>
                <a:t>arr+i</a:t>
              </a:r>
              <a:r>
                <a:rPr lang="en-US" altLang="zh-CN" sz="1600" b="1" dirty="0">
                  <a:solidFill>
                    <a:srgbClr val="0000FF"/>
                  </a:solidFill>
                </a:rPr>
                <a:t>)</a:t>
              </a:r>
              <a:r>
                <a:rPr lang="en-US" altLang="zh-CN" sz="1600" dirty="0">
                  <a:solidFill>
                    <a:srgbClr val="0070C0"/>
                  </a:solidFill>
                </a:rPr>
                <a:t> +j)</a:t>
              </a:r>
              <a:endParaRPr lang="zh-CN" altLang="en-US" sz="1600" dirty="0">
                <a:solidFill>
                  <a:srgbClr val="0070C0"/>
                </a:solidFill>
              </a:endParaRPr>
            </a:p>
          </p:txBody>
        </p:sp>
        <p:sp>
          <p:nvSpPr>
            <p:cNvPr id="50" name="下箭头 49"/>
            <p:cNvSpPr/>
            <p:nvPr/>
          </p:nvSpPr>
          <p:spPr>
            <a:xfrm>
              <a:off x="7786710" y="3857628"/>
              <a:ext cx="142876" cy="1000132"/>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a:stretch>
            <a:fillRect/>
          </a:stretch>
        </p:blipFill>
        <p:spPr bwMode="auto">
          <a:xfrm>
            <a:off x="714348" y="1809676"/>
            <a:ext cx="6191250" cy="4343400"/>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二维数组</a:t>
            </a:r>
          </a:p>
        </p:txBody>
      </p:sp>
      <p:sp>
        <p:nvSpPr>
          <p:cNvPr id="3" name="内容占位符 2"/>
          <p:cNvSpPr>
            <a:spLocks noGrp="1"/>
          </p:cNvSpPr>
          <p:nvPr>
            <p:ph idx="1"/>
          </p:nvPr>
        </p:nvSpPr>
        <p:spPr>
          <a:xfrm>
            <a:off x="457200" y="1214422"/>
            <a:ext cx="8229600" cy="4911741"/>
          </a:xfrm>
        </p:spPr>
        <p:txBody>
          <a:bodyPr/>
          <a:lstStyle/>
          <a:p>
            <a:r>
              <a:rPr lang="zh-CN" altLang="en-US" dirty="0"/>
              <a:t>二维数组的动态分配</a:t>
            </a:r>
          </a:p>
          <a:p>
            <a:pPr>
              <a:buNone/>
            </a:pPr>
            <a:endParaRPr lang="zh-CN" altLang="en-US" dirty="0"/>
          </a:p>
        </p:txBody>
      </p:sp>
      <p:grpSp>
        <p:nvGrpSpPr>
          <p:cNvPr id="75" name="组合 74"/>
          <p:cNvGrpSpPr/>
          <p:nvPr/>
        </p:nvGrpSpPr>
        <p:grpSpPr>
          <a:xfrm>
            <a:off x="1214414" y="2208811"/>
            <a:ext cx="6500858" cy="577247"/>
            <a:chOff x="1214414" y="2208811"/>
            <a:chExt cx="6500858" cy="577247"/>
          </a:xfrm>
        </p:grpSpPr>
        <p:sp>
          <p:nvSpPr>
            <p:cNvPr id="49" name="矩形 48"/>
            <p:cNvSpPr/>
            <p:nvPr/>
          </p:nvSpPr>
          <p:spPr>
            <a:xfrm>
              <a:off x="1214414" y="2208811"/>
              <a:ext cx="5715040" cy="267745"/>
            </a:xfrm>
            <a:prstGeom prst="rect">
              <a:avLst/>
            </a:prstGeom>
            <a:noFill/>
            <a:ln w="19050">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sp>
          <p:nvSpPr>
            <p:cNvPr id="56" name="右箭头 55"/>
            <p:cNvSpPr/>
            <p:nvPr/>
          </p:nvSpPr>
          <p:spPr>
            <a:xfrm>
              <a:off x="6953204" y="2285992"/>
              <a:ext cx="285752" cy="14287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sp>
          <p:nvSpPr>
            <p:cNvPr id="57" name="矩形 56"/>
            <p:cNvSpPr/>
            <p:nvPr/>
          </p:nvSpPr>
          <p:spPr>
            <a:xfrm>
              <a:off x="7286644" y="2214554"/>
              <a:ext cx="428628"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050" dirty="0">
                  <a:solidFill>
                    <a:srgbClr val="00B050"/>
                  </a:solidFill>
                </a:rPr>
                <a:t>int *</a:t>
              </a:r>
              <a:endParaRPr lang="zh-CN" altLang="en-US" sz="1050" dirty="0">
                <a:solidFill>
                  <a:srgbClr val="00B050"/>
                </a:solidFill>
              </a:endParaRPr>
            </a:p>
          </p:txBody>
        </p:sp>
        <p:sp>
          <p:nvSpPr>
            <p:cNvPr id="58" name="矩形 57"/>
            <p:cNvSpPr/>
            <p:nvPr/>
          </p:nvSpPr>
          <p:spPr>
            <a:xfrm>
              <a:off x="7286644" y="2500306"/>
              <a:ext cx="428628"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050" dirty="0">
                  <a:solidFill>
                    <a:srgbClr val="00B050"/>
                  </a:solidFill>
                </a:rPr>
                <a:t>int *</a:t>
              </a:r>
              <a:endParaRPr lang="zh-CN" altLang="en-US" sz="1050" dirty="0">
                <a:solidFill>
                  <a:srgbClr val="00B050"/>
                </a:solidFill>
              </a:endParaRPr>
            </a:p>
          </p:txBody>
        </p:sp>
      </p:grpSp>
      <p:grpSp>
        <p:nvGrpSpPr>
          <p:cNvPr id="77" name="组合 76"/>
          <p:cNvGrpSpPr/>
          <p:nvPr/>
        </p:nvGrpSpPr>
        <p:grpSpPr>
          <a:xfrm>
            <a:off x="1571604" y="2214554"/>
            <a:ext cx="7429552" cy="742401"/>
            <a:chOff x="1571604" y="2214554"/>
            <a:chExt cx="7429552" cy="742401"/>
          </a:xfrm>
        </p:grpSpPr>
        <p:sp>
          <p:nvSpPr>
            <p:cNvPr id="59" name="矩形 58"/>
            <p:cNvSpPr/>
            <p:nvPr/>
          </p:nvSpPr>
          <p:spPr>
            <a:xfrm>
              <a:off x="7929586" y="2214554"/>
              <a:ext cx="357190"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050" dirty="0">
                  <a:solidFill>
                    <a:srgbClr val="00B050"/>
                  </a:solidFill>
                </a:rPr>
                <a:t>int </a:t>
              </a:r>
              <a:endParaRPr lang="zh-CN" altLang="en-US" sz="1050" dirty="0">
                <a:solidFill>
                  <a:srgbClr val="00B050"/>
                </a:solidFill>
              </a:endParaRPr>
            </a:p>
          </p:txBody>
        </p:sp>
        <p:sp>
          <p:nvSpPr>
            <p:cNvPr id="60" name="矩形 59"/>
            <p:cNvSpPr/>
            <p:nvPr/>
          </p:nvSpPr>
          <p:spPr>
            <a:xfrm>
              <a:off x="7929586" y="2500306"/>
              <a:ext cx="357190"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050" dirty="0">
                  <a:solidFill>
                    <a:srgbClr val="00B050"/>
                  </a:solidFill>
                </a:rPr>
                <a:t>int </a:t>
              </a:r>
              <a:endParaRPr lang="zh-CN" altLang="en-US" sz="1050" dirty="0">
                <a:solidFill>
                  <a:srgbClr val="00B050"/>
                </a:solidFill>
              </a:endParaRPr>
            </a:p>
          </p:txBody>
        </p:sp>
        <p:sp>
          <p:nvSpPr>
            <p:cNvPr id="61" name="矩形 60"/>
            <p:cNvSpPr/>
            <p:nvPr/>
          </p:nvSpPr>
          <p:spPr>
            <a:xfrm>
              <a:off x="8286776" y="2214554"/>
              <a:ext cx="357190"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050" dirty="0">
                  <a:solidFill>
                    <a:srgbClr val="00B050"/>
                  </a:solidFill>
                </a:rPr>
                <a:t>int </a:t>
              </a:r>
              <a:endParaRPr lang="zh-CN" altLang="en-US" sz="1050" dirty="0">
                <a:solidFill>
                  <a:srgbClr val="00B050"/>
                </a:solidFill>
              </a:endParaRPr>
            </a:p>
          </p:txBody>
        </p:sp>
        <p:sp>
          <p:nvSpPr>
            <p:cNvPr id="62" name="矩形 61"/>
            <p:cNvSpPr/>
            <p:nvPr/>
          </p:nvSpPr>
          <p:spPr>
            <a:xfrm>
              <a:off x="8286776" y="2500306"/>
              <a:ext cx="357190"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050" dirty="0">
                  <a:solidFill>
                    <a:srgbClr val="00B050"/>
                  </a:solidFill>
                </a:rPr>
                <a:t>int </a:t>
              </a:r>
              <a:endParaRPr lang="zh-CN" altLang="en-US" sz="1050" dirty="0">
                <a:solidFill>
                  <a:srgbClr val="00B050"/>
                </a:solidFill>
              </a:endParaRPr>
            </a:p>
          </p:txBody>
        </p:sp>
        <p:sp>
          <p:nvSpPr>
            <p:cNvPr id="69" name="矩形 68"/>
            <p:cNvSpPr/>
            <p:nvPr/>
          </p:nvSpPr>
          <p:spPr>
            <a:xfrm>
              <a:off x="8643966" y="2214554"/>
              <a:ext cx="357190"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050" dirty="0">
                  <a:solidFill>
                    <a:srgbClr val="00B050"/>
                  </a:solidFill>
                </a:rPr>
                <a:t>int </a:t>
              </a:r>
              <a:endParaRPr lang="zh-CN" altLang="en-US" sz="1050" dirty="0">
                <a:solidFill>
                  <a:srgbClr val="00B050"/>
                </a:solidFill>
              </a:endParaRPr>
            </a:p>
          </p:txBody>
        </p:sp>
        <p:sp>
          <p:nvSpPr>
            <p:cNvPr id="70" name="矩形 69"/>
            <p:cNvSpPr/>
            <p:nvPr/>
          </p:nvSpPr>
          <p:spPr>
            <a:xfrm>
              <a:off x="8643966" y="2500306"/>
              <a:ext cx="357190"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050" dirty="0">
                  <a:solidFill>
                    <a:srgbClr val="00B050"/>
                  </a:solidFill>
                </a:rPr>
                <a:t>int </a:t>
              </a:r>
              <a:endParaRPr lang="zh-CN" altLang="en-US" sz="1050" dirty="0">
                <a:solidFill>
                  <a:srgbClr val="00B050"/>
                </a:solidFill>
              </a:endParaRPr>
            </a:p>
          </p:txBody>
        </p:sp>
        <p:cxnSp>
          <p:nvCxnSpPr>
            <p:cNvPr id="72" name="直接箭头连接符 71"/>
            <p:cNvCxnSpPr>
              <a:stCxn id="57" idx="3"/>
              <a:endCxn id="59" idx="1"/>
            </p:cNvCxnSpPr>
            <p:nvPr/>
          </p:nvCxnSpPr>
          <p:spPr>
            <a:xfrm>
              <a:off x="7715272" y="2357430"/>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58" idx="3"/>
              <a:endCxn id="60" idx="1"/>
            </p:cNvCxnSpPr>
            <p:nvPr/>
          </p:nvCxnSpPr>
          <p:spPr>
            <a:xfrm>
              <a:off x="7715272" y="2643182"/>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1571604" y="2690870"/>
              <a:ext cx="5286412" cy="266085"/>
            </a:xfrm>
            <a:prstGeom prst="rect">
              <a:avLst/>
            </a:prstGeom>
            <a:noFill/>
            <a:ln w="19050">
              <a:solidFill>
                <a:srgbClr val="00B0F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传递二维数组（一）</a:t>
            </a:r>
          </a:p>
        </p:txBody>
      </p:sp>
      <p:sp>
        <p:nvSpPr>
          <p:cNvPr id="3" name="内容占位符 2"/>
          <p:cNvSpPr>
            <a:spLocks noGrp="1"/>
          </p:cNvSpPr>
          <p:nvPr>
            <p:ph idx="1"/>
          </p:nvPr>
        </p:nvSpPr>
        <p:spPr/>
        <p:txBody>
          <a:bodyPr/>
          <a:lstStyle/>
          <a:p>
            <a:r>
              <a:rPr lang="zh-CN" altLang="en-US" dirty="0"/>
              <a:t>使用数组的形式</a:t>
            </a:r>
          </a:p>
        </p:txBody>
      </p:sp>
      <p:pic>
        <p:nvPicPr>
          <p:cNvPr id="3075" name="Picture 3"/>
          <p:cNvPicPr>
            <a:picLocks noChangeAspect="1" noChangeArrowheads="1"/>
          </p:cNvPicPr>
          <p:nvPr/>
        </p:nvPicPr>
        <p:blipFill>
          <a:blip r:embed="rId2"/>
          <a:srcRect/>
          <a:stretch>
            <a:fillRect/>
          </a:stretch>
        </p:blipFill>
        <p:spPr bwMode="auto">
          <a:xfrm>
            <a:off x="192856" y="2285992"/>
            <a:ext cx="8879738" cy="4000528"/>
          </a:xfrm>
          <a:prstGeom prst="rect">
            <a:avLst/>
          </a:prstGeom>
          <a:noFill/>
          <a:ln w="9525">
            <a:noFill/>
            <a:miter lim="800000"/>
            <a:headEnd/>
            <a:tailEnd/>
          </a:ln>
          <a:effectLst/>
        </p:spPr>
      </p:pic>
      <p:grpSp>
        <p:nvGrpSpPr>
          <p:cNvPr id="6" name="组合 5"/>
          <p:cNvGrpSpPr/>
          <p:nvPr/>
        </p:nvGrpSpPr>
        <p:grpSpPr>
          <a:xfrm>
            <a:off x="2905177" y="4107755"/>
            <a:ext cx="5615418" cy="892881"/>
            <a:chOff x="3833871" y="3607689"/>
            <a:chExt cx="5196005" cy="892881"/>
          </a:xfrm>
        </p:grpSpPr>
        <p:sp>
          <p:nvSpPr>
            <p:cNvPr id="7" name="矩形 6"/>
            <p:cNvSpPr/>
            <p:nvPr/>
          </p:nvSpPr>
          <p:spPr>
            <a:xfrm>
              <a:off x="3833871" y="3607689"/>
              <a:ext cx="1806739" cy="309502"/>
            </a:xfrm>
            <a:prstGeom prst="rect">
              <a:avLst/>
            </a:prstGeom>
            <a:noFill/>
            <a:ln w="19050">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sp>
          <p:nvSpPr>
            <p:cNvPr id="8" name="右箭头 7"/>
            <p:cNvSpPr/>
            <p:nvPr/>
          </p:nvSpPr>
          <p:spPr>
            <a:xfrm>
              <a:off x="5838916" y="3690814"/>
              <a:ext cx="571504" cy="14287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sp>
          <p:nvSpPr>
            <p:cNvPr id="9" name="矩形 8"/>
            <p:cNvSpPr/>
            <p:nvPr/>
          </p:nvSpPr>
          <p:spPr>
            <a:xfrm>
              <a:off x="6458108" y="3643314"/>
              <a:ext cx="2571768" cy="857256"/>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lang="zh-CN" altLang="en-US" sz="1400" dirty="0">
                  <a:solidFill>
                    <a:srgbClr val="0070C0"/>
                  </a:solidFill>
                </a:rPr>
                <a:t>虽然</a:t>
              </a:r>
              <a:r>
                <a:rPr lang="en-US" altLang="zh-CN" sz="1400" dirty="0" err="1">
                  <a:solidFill>
                    <a:srgbClr val="0070C0"/>
                  </a:solidFill>
                </a:rPr>
                <a:t>aiData</a:t>
              </a:r>
              <a:r>
                <a:rPr lang="zh-CN" altLang="en-US" sz="1400" dirty="0">
                  <a:solidFill>
                    <a:srgbClr val="0070C0"/>
                  </a:solidFill>
                </a:rPr>
                <a:t>参数是数组形式，但是我们同样可以使用指针类型的表达式</a:t>
              </a:r>
              <a:r>
                <a:rPr lang="en-US" altLang="zh-CN" sz="1400" dirty="0">
                  <a:solidFill>
                    <a:srgbClr val="0070C0"/>
                  </a:solidFill>
                </a:rPr>
                <a:t>: </a:t>
              </a:r>
              <a:r>
                <a:rPr lang="en-US" sz="1400" b="1" dirty="0">
                  <a:solidFill>
                    <a:srgbClr val="FF0000"/>
                  </a:solidFill>
                </a:rPr>
                <a:t>*</a:t>
              </a:r>
              <a:r>
                <a:rPr lang="en-US" sz="1400" dirty="0">
                  <a:solidFill>
                    <a:srgbClr val="FF0000"/>
                  </a:solidFill>
                </a:rPr>
                <a:t>(</a:t>
              </a:r>
              <a:r>
                <a:rPr lang="en-US" sz="1400" b="1" dirty="0">
                  <a:solidFill>
                    <a:srgbClr val="FF0000"/>
                  </a:solidFill>
                </a:rPr>
                <a:t>*</a:t>
              </a:r>
              <a:r>
                <a:rPr lang="en-US" sz="1400" dirty="0">
                  <a:solidFill>
                    <a:srgbClr val="FF0000"/>
                  </a:solidFill>
                </a:rPr>
                <a:t>(</a:t>
              </a:r>
              <a:r>
                <a:rPr lang="en-US" sz="1400" dirty="0" err="1">
                  <a:solidFill>
                    <a:srgbClr val="FF0000"/>
                  </a:solidFill>
                </a:rPr>
                <a:t>aiData</a:t>
              </a:r>
              <a:r>
                <a:rPr lang="en-US" sz="1400" b="1" dirty="0" err="1">
                  <a:solidFill>
                    <a:srgbClr val="FF0000"/>
                  </a:solidFill>
                </a:rPr>
                <a:t>+</a:t>
              </a:r>
              <a:r>
                <a:rPr lang="en-US" sz="1400" dirty="0" err="1">
                  <a:solidFill>
                    <a:srgbClr val="FF0000"/>
                  </a:solidFill>
                </a:rPr>
                <a:t>iRow</a:t>
              </a:r>
              <a:r>
                <a:rPr lang="en-US" sz="1400" dirty="0">
                  <a:solidFill>
                    <a:srgbClr val="FF0000"/>
                  </a:solidFill>
                </a:rPr>
                <a:t>) </a:t>
              </a:r>
              <a:r>
                <a:rPr lang="en-US" sz="1400" b="1" dirty="0">
                  <a:solidFill>
                    <a:srgbClr val="FF0000"/>
                  </a:solidFill>
                </a:rPr>
                <a:t>+</a:t>
              </a:r>
              <a:r>
                <a:rPr lang="en-US" sz="1400" dirty="0">
                  <a:solidFill>
                    <a:srgbClr val="FF0000"/>
                  </a:solidFill>
                </a:rPr>
                <a:t> </a:t>
              </a:r>
              <a:r>
                <a:rPr lang="en-US" sz="1400" dirty="0" err="1">
                  <a:solidFill>
                    <a:srgbClr val="FF0000"/>
                  </a:solidFill>
                </a:rPr>
                <a:t>iCol</a:t>
              </a:r>
              <a:r>
                <a:rPr lang="en-US" sz="1400" dirty="0">
                  <a:solidFill>
                    <a:srgbClr val="FF0000"/>
                  </a:solidFill>
                </a:rPr>
                <a:t>)</a:t>
              </a:r>
            </a:p>
            <a:p>
              <a:endParaRPr lang="zh-CN" altLang="en-US" sz="1400" dirty="0">
                <a:solidFill>
                  <a:srgbClr val="0070C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20683" y="2205056"/>
            <a:ext cx="7208837" cy="3867150"/>
          </a:xfrm>
          <a:prstGeom prst="rect">
            <a:avLst/>
          </a:prstGeom>
          <a:noFill/>
          <a:ln w="9525">
            <a:noFill/>
            <a:miter lim="800000"/>
            <a:headEnd/>
            <a:tailEnd/>
          </a:ln>
          <a:effectLst/>
        </p:spPr>
      </p:pic>
      <p:sp>
        <p:nvSpPr>
          <p:cNvPr id="2" name="标题 1"/>
          <p:cNvSpPr>
            <a:spLocks noGrp="1"/>
          </p:cNvSpPr>
          <p:nvPr>
            <p:ph type="title"/>
          </p:nvPr>
        </p:nvSpPr>
        <p:spPr/>
        <p:txBody>
          <a:bodyPr>
            <a:normAutofit/>
          </a:bodyPr>
          <a:lstStyle/>
          <a:p>
            <a:r>
              <a:rPr lang="zh-CN" altLang="en-US" dirty="0"/>
              <a:t>传递二维数组（二）</a:t>
            </a:r>
          </a:p>
        </p:txBody>
      </p:sp>
      <p:sp>
        <p:nvSpPr>
          <p:cNvPr id="3" name="内容占位符 2"/>
          <p:cNvSpPr>
            <a:spLocks noGrp="1"/>
          </p:cNvSpPr>
          <p:nvPr>
            <p:ph idx="1"/>
          </p:nvPr>
        </p:nvSpPr>
        <p:spPr/>
        <p:txBody>
          <a:bodyPr/>
          <a:lstStyle/>
          <a:p>
            <a:r>
              <a:rPr lang="zh-CN" altLang="en-US" dirty="0"/>
              <a:t>使用指针的方式</a:t>
            </a:r>
            <a:endParaRPr lang="en-US" altLang="zh-CN" dirty="0"/>
          </a:p>
          <a:p>
            <a:pPr>
              <a:buNone/>
            </a:pPr>
            <a:endParaRPr lang="zh-CN" altLang="en-US" dirty="0"/>
          </a:p>
        </p:txBody>
      </p:sp>
      <p:grpSp>
        <p:nvGrpSpPr>
          <p:cNvPr id="5" name="组合 4"/>
          <p:cNvGrpSpPr/>
          <p:nvPr/>
        </p:nvGrpSpPr>
        <p:grpSpPr>
          <a:xfrm>
            <a:off x="2833738" y="4000504"/>
            <a:ext cx="6186923" cy="892881"/>
            <a:chOff x="3833870" y="3607689"/>
            <a:chExt cx="5724822" cy="892881"/>
          </a:xfrm>
        </p:grpSpPr>
        <p:sp>
          <p:nvSpPr>
            <p:cNvPr id="6" name="矩形 5"/>
            <p:cNvSpPr/>
            <p:nvPr/>
          </p:nvSpPr>
          <p:spPr>
            <a:xfrm>
              <a:off x="3833870" y="3607689"/>
              <a:ext cx="2335556" cy="309502"/>
            </a:xfrm>
            <a:prstGeom prst="rect">
              <a:avLst/>
            </a:prstGeom>
            <a:noFill/>
            <a:ln w="19050">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sp>
          <p:nvSpPr>
            <p:cNvPr id="7" name="右箭头 6"/>
            <p:cNvSpPr/>
            <p:nvPr/>
          </p:nvSpPr>
          <p:spPr>
            <a:xfrm>
              <a:off x="6367733" y="3690814"/>
              <a:ext cx="571504" cy="14287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sp>
          <p:nvSpPr>
            <p:cNvPr id="8" name="矩形 7"/>
            <p:cNvSpPr/>
            <p:nvPr/>
          </p:nvSpPr>
          <p:spPr>
            <a:xfrm>
              <a:off x="6986925" y="3643314"/>
              <a:ext cx="2571767" cy="857256"/>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lang="zh-CN" altLang="en-US" sz="1400" dirty="0">
                  <a:solidFill>
                    <a:srgbClr val="0070C0"/>
                  </a:solidFill>
                </a:rPr>
                <a:t>虽然</a:t>
              </a:r>
              <a:r>
                <a:rPr lang="en-US" altLang="zh-CN" sz="1400" dirty="0" err="1">
                  <a:solidFill>
                    <a:srgbClr val="0070C0"/>
                  </a:solidFill>
                </a:rPr>
                <a:t>piData</a:t>
              </a:r>
              <a:r>
                <a:rPr lang="zh-CN" altLang="en-US" sz="1400" dirty="0">
                  <a:solidFill>
                    <a:srgbClr val="0070C0"/>
                  </a:solidFill>
                </a:rPr>
                <a:t>参数是指针形式，但是我们同样可以使用数组类型的表达式</a:t>
              </a:r>
              <a:r>
                <a:rPr lang="en-US" altLang="zh-CN" sz="1400" dirty="0">
                  <a:solidFill>
                    <a:srgbClr val="FF0000"/>
                  </a:solidFill>
                </a:rPr>
                <a:t>: </a:t>
              </a:r>
              <a:r>
                <a:rPr lang="en-US" altLang="zh-CN" sz="1400" dirty="0" err="1">
                  <a:solidFill>
                    <a:srgbClr val="FF0000"/>
                  </a:solidFill>
                </a:rPr>
                <a:t>piData</a:t>
              </a:r>
              <a:r>
                <a:rPr lang="en-US" altLang="zh-CN" sz="1400" dirty="0">
                  <a:solidFill>
                    <a:srgbClr val="FF0000"/>
                  </a:solidFill>
                </a:rPr>
                <a:t>[</a:t>
              </a:r>
              <a:r>
                <a:rPr lang="en-US" sz="1400" dirty="0" err="1">
                  <a:solidFill>
                    <a:srgbClr val="FF0000"/>
                  </a:solidFill>
                </a:rPr>
                <a:t>iRow</a:t>
              </a:r>
              <a:r>
                <a:rPr lang="en-US" sz="1400" dirty="0">
                  <a:solidFill>
                    <a:srgbClr val="FF0000"/>
                  </a:solidFill>
                </a:rPr>
                <a:t>][</a:t>
              </a:r>
              <a:r>
                <a:rPr lang="en-US" sz="1400" dirty="0" err="1">
                  <a:solidFill>
                    <a:srgbClr val="FF0000"/>
                  </a:solidFill>
                </a:rPr>
                <a:t>iCol</a:t>
              </a:r>
              <a:r>
                <a:rPr lang="en-US" sz="1400" dirty="0">
                  <a:solidFill>
                    <a:srgbClr val="FF0000"/>
                  </a:solidFill>
                </a:rPr>
                <a:t>]</a:t>
              </a:r>
            </a:p>
            <a:p>
              <a:endParaRPr lang="zh-CN" altLang="en-US" sz="1400" dirty="0">
                <a:solidFill>
                  <a:srgbClr val="0070C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传递数组</a:t>
            </a:r>
            <a:r>
              <a:rPr lang="en-US" altLang="zh-CN" dirty="0"/>
              <a:t>(</a:t>
            </a:r>
            <a:r>
              <a:rPr lang="zh-CN" altLang="en-US" dirty="0"/>
              <a:t>总结</a:t>
            </a:r>
            <a:r>
              <a:rPr lang="en-US" altLang="zh-CN" dirty="0"/>
              <a:t>)</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zh-CN" altLang="en-US" sz="2800" dirty="0"/>
              <a:t>当将数组作为参数传递给函数的时候，数组会</a:t>
            </a:r>
            <a:endParaRPr lang="en-US" altLang="zh-CN" sz="2800" dirty="0"/>
          </a:p>
          <a:p>
            <a:pPr>
              <a:buNone/>
            </a:pPr>
            <a:r>
              <a:rPr lang="zh-CN" altLang="en-US" sz="2800" b="1" dirty="0">
                <a:solidFill>
                  <a:srgbClr val="FF0000"/>
                </a:solidFill>
              </a:rPr>
              <a:t>退化成一个指针</a:t>
            </a:r>
            <a:r>
              <a:rPr lang="zh-CN" altLang="en-US" sz="2800" dirty="0"/>
              <a:t>，它指向</a:t>
            </a:r>
            <a:r>
              <a:rPr lang="zh-CN" altLang="en-US" sz="2800" b="1" dirty="0">
                <a:solidFill>
                  <a:srgbClr val="FF0000"/>
                </a:solidFill>
              </a:rPr>
              <a:t>数组的“第一个”元素</a:t>
            </a:r>
            <a:r>
              <a:rPr lang="zh-CN" altLang="en-US" sz="2800" dirty="0"/>
              <a:t>。</a:t>
            </a:r>
            <a:endParaRPr lang="en-US" altLang="zh-CN" sz="2800" dirty="0"/>
          </a:p>
          <a:p>
            <a:pPr>
              <a:buNone/>
            </a:pPr>
            <a:endParaRPr lang="en-US" altLang="zh-CN" sz="2800" dirty="0"/>
          </a:p>
          <a:p>
            <a:r>
              <a:rPr lang="zh-CN" altLang="en-US" sz="2400" b="1" dirty="0"/>
              <a:t>一维数组</a:t>
            </a:r>
            <a:endParaRPr lang="en-US" altLang="zh-CN" sz="2400" b="1" dirty="0"/>
          </a:p>
          <a:p>
            <a:pPr>
              <a:buNone/>
            </a:pPr>
            <a:r>
              <a:rPr lang="zh-CN" altLang="en-US" sz="2400" dirty="0"/>
              <a:t>假设数组是“</a:t>
            </a:r>
            <a:r>
              <a:rPr lang="en-US" sz="2400" i="1" dirty="0">
                <a:solidFill>
                  <a:srgbClr val="00B050"/>
                </a:solidFill>
              </a:rPr>
              <a:t>int</a:t>
            </a:r>
            <a:r>
              <a:rPr lang="en-US" sz="2400" dirty="0">
                <a:solidFill>
                  <a:srgbClr val="00B050"/>
                </a:solidFill>
              </a:rPr>
              <a:t> </a:t>
            </a:r>
            <a:r>
              <a:rPr lang="en-US" altLang="zh-CN" sz="2400" dirty="0">
                <a:solidFill>
                  <a:srgbClr val="00B050"/>
                </a:solidFill>
              </a:rPr>
              <a:t>array</a:t>
            </a:r>
            <a:r>
              <a:rPr lang="en-US" sz="2400" dirty="0">
                <a:solidFill>
                  <a:srgbClr val="00B050"/>
                </a:solidFill>
              </a:rPr>
              <a:t>[] </a:t>
            </a:r>
            <a:r>
              <a:rPr lang="en-US" sz="2400" b="1" dirty="0">
                <a:solidFill>
                  <a:srgbClr val="00B050"/>
                </a:solidFill>
              </a:rPr>
              <a:t>=</a:t>
            </a:r>
            <a:r>
              <a:rPr lang="en-US" sz="2400" dirty="0">
                <a:solidFill>
                  <a:srgbClr val="00B050"/>
                </a:solidFill>
              </a:rPr>
              <a:t> {1,2,3};</a:t>
            </a:r>
            <a:r>
              <a:rPr lang="zh-CN" altLang="en-US" sz="2400" dirty="0"/>
              <a:t>”</a:t>
            </a:r>
            <a:r>
              <a:rPr lang="zh-CN" altLang="en-US" sz="2400" b="1" dirty="0"/>
              <a:t> </a:t>
            </a:r>
            <a:r>
              <a:rPr lang="zh-CN" altLang="en-US" sz="2400" dirty="0"/>
              <a:t>那么数组中的</a:t>
            </a:r>
            <a:r>
              <a:rPr lang="en-US" altLang="zh-CN" sz="2400" dirty="0">
                <a:solidFill>
                  <a:srgbClr val="FF0000"/>
                </a:solidFill>
              </a:rPr>
              <a:t>”</a:t>
            </a:r>
            <a:r>
              <a:rPr lang="zh-CN" altLang="en-US" sz="2400" dirty="0">
                <a:solidFill>
                  <a:srgbClr val="FF0000"/>
                </a:solidFill>
              </a:rPr>
              <a:t>第一个</a:t>
            </a:r>
            <a:r>
              <a:rPr lang="en-US" altLang="zh-CN" sz="2400" dirty="0">
                <a:solidFill>
                  <a:srgbClr val="FF0000"/>
                </a:solidFill>
              </a:rPr>
              <a:t>”</a:t>
            </a:r>
            <a:r>
              <a:rPr lang="zh-CN" altLang="en-US" sz="2400" dirty="0"/>
              <a:t>元素</a:t>
            </a:r>
            <a:endParaRPr lang="en-US" altLang="zh-CN" sz="2400" dirty="0"/>
          </a:p>
          <a:p>
            <a:pPr>
              <a:buNone/>
            </a:pPr>
            <a:r>
              <a:rPr lang="zh-CN" altLang="en-US" sz="2400" dirty="0"/>
              <a:t>是个</a:t>
            </a:r>
            <a:r>
              <a:rPr lang="en-US" altLang="zh-CN" sz="2400" dirty="0"/>
              <a:t>int</a:t>
            </a:r>
            <a:r>
              <a:rPr lang="zh-CN" altLang="en-US" sz="2400" dirty="0"/>
              <a:t>类型，那么指针类型就应该是</a:t>
            </a:r>
            <a:r>
              <a:rPr lang="en-US" altLang="zh-CN" sz="2400" dirty="0"/>
              <a:t>”</a:t>
            </a:r>
            <a:r>
              <a:rPr lang="en-US" altLang="zh-CN" sz="2400" b="1" dirty="0">
                <a:solidFill>
                  <a:srgbClr val="00B050"/>
                </a:solidFill>
              </a:rPr>
              <a:t>int *</a:t>
            </a:r>
            <a:r>
              <a:rPr lang="en-US" altLang="zh-CN" sz="2400" dirty="0"/>
              <a:t>”</a:t>
            </a:r>
          </a:p>
          <a:p>
            <a:pPr>
              <a:buNone/>
            </a:pPr>
            <a:endParaRPr lang="en-US" altLang="zh-CN" sz="2400" b="1" dirty="0"/>
          </a:p>
          <a:p>
            <a:r>
              <a:rPr lang="zh-CN" altLang="en-US" sz="2400" b="1" dirty="0"/>
              <a:t>二维数组</a:t>
            </a:r>
            <a:endParaRPr lang="en-US" altLang="zh-CN" sz="2400" b="1" dirty="0"/>
          </a:p>
          <a:p>
            <a:pPr>
              <a:buNone/>
            </a:pPr>
            <a:r>
              <a:rPr lang="zh-CN" altLang="en-US" sz="2400" dirty="0"/>
              <a:t>假设数组是“</a:t>
            </a:r>
            <a:r>
              <a:rPr lang="en-US" sz="2400" i="1" dirty="0">
                <a:solidFill>
                  <a:srgbClr val="00B050"/>
                </a:solidFill>
              </a:rPr>
              <a:t>int</a:t>
            </a:r>
            <a:r>
              <a:rPr lang="en-US" sz="2400" dirty="0">
                <a:solidFill>
                  <a:srgbClr val="00B050"/>
                </a:solidFill>
              </a:rPr>
              <a:t> </a:t>
            </a:r>
            <a:r>
              <a:rPr lang="en-US" altLang="zh-CN" sz="2400" dirty="0">
                <a:solidFill>
                  <a:srgbClr val="00B050"/>
                </a:solidFill>
              </a:rPr>
              <a:t>array</a:t>
            </a:r>
            <a:r>
              <a:rPr lang="en-US" sz="2400" dirty="0">
                <a:solidFill>
                  <a:srgbClr val="00B050"/>
                </a:solidFill>
              </a:rPr>
              <a:t>[][2] </a:t>
            </a:r>
            <a:r>
              <a:rPr lang="en-US" sz="2400" b="1" dirty="0">
                <a:solidFill>
                  <a:srgbClr val="00B050"/>
                </a:solidFill>
              </a:rPr>
              <a:t>=</a:t>
            </a:r>
            <a:r>
              <a:rPr lang="en-US" sz="2400" dirty="0">
                <a:solidFill>
                  <a:srgbClr val="00B050"/>
                </a:solidFill>
              </a:rPr>
              <a:t> {{1,2}, {3,4}};</a:t>
            </a:r>
            <a:r>
              <a:rPr lang="zh-CN" altLang="en-US" sz="2400" dirty="0"/>
              <a:t>”</a:t>
            </a:r>
            <a:r>
              <a:rPr lang="zh-CN" altLang="en-US" sz="2400" b="1" dirty="0"/>
              <a:t> </a:t>
            </a:r>
            <a:r>
              <a:rPr lang="zh-CN" altLang="en-US" sz="2400" dirty="0"/>
              <a:t>那么数组中的</a:t>
            </a:r>
            <a:r>
              <a:rPr lang="en-US" altLang="zh-CN" sz="2400" dirty="0">
                <a:solidFill>
                  <a:srgbClr val="FF0000"/>
                </a:solidFill>
              </a:rPr>
              <a:t>”</a:t>
            </a:r>
            <a:r>
              <a:rPr lang="zh-CN" altLang="en-US" sz="2400" dirty="0">
                <a:solidFill>
                  <a:srgbClr val="FF0000"/>
                </a:solidFill>
              </a:rPr>
              <a:t>第一个</a:t>
            </a:r>
            <a:r>
              <a:rPr lang="en-US" altLang="zh-CN" sz="2400" dirty="0">
                <a:solidFill>
                  <a:srgbClr val="FF0000"/>
                </a:solidFill>
              </a:rPr>
              <a:t>”</a:t>
            </a:r>
          </a:p>
          <a:p>
            <a:pPr>
              <a:buNone/>
            </a:pPr>
            <a:r>
              <a:rPr lang="zh-CN" altLang="en-US" sz="2400" dirty="0"/>
              <a:t>元素是一个数组</a:t>
            </a:r>
            <a:r>
              <a:rPr lang="en-US" altLang="zh-CN" sz="2400" dirty="0"/>
              <a:t>(int[2])</a:t>
            </a:r>
            <a:r>
              <a:rPr lang="zh-CN" altLang="en-US" sz="2400" dirty="0"/>
              <a:t>，这里是</a:t>
            </a:r>
            <a:r>
              <a:rPr lang="en-US" altLang="zh-CN" sz="2400" dirty="0"/>
              <a:t>{1,2}</a:t>
            </a:r>
            <a:r>
              <a:rPr lang="zh-CN" altLang="en-US" sz="2400" dirty="0"/>
              <a:t>。那么指针类型是个指向</a:t>
            </a:r>
            <a:r>
              <a:rPr lang="en-US" altLang="zh-CN" sz="2400" dirty="0"/>
              <a:t>int[2]</a:t>
            </a:r>
          </a:p>
          <a:p>
            <a:pPr>
              <a:buNone/>
            </a:pPr>
            <a:r>
              <a:rPr lang="zh-CN" altLang="en-US" sz="2400" dirty="0"/>
              <a:t>数组的指针，即</a:t>
            </a:r>
            <a:r>
              <a:rPr lang="en-US" altLang="zh-CN" sz="2400" dirty="0"/>
              <a:t>”</a:t>
            </a:r>
            <a:r>
              <a:rPr lang="en-US" altLang="zh-CN" sz="2400" b="1" dirty="0">
                <a:solidFill>
                  <a:srgbClr val="FF0000"/>
                </a:solidFill>
              </a:rPr>
              <a:t>int (*)[2]</a:t>
            </a:r>
            <a:r>
              <a:rPr lang="en-US" altLang="zh-CN" sz="2400" dirty="0"/>
              <a:t>”</a:t>
            </a:r>
            <a:endParaRPr lang="zh-CN" altLang="en-US" sz="24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二维指针</a:t>
            </a:r>
            <a:r>
              <a:rPr lang="en-US" altLang="zh-CN" dirty="0"/>
              <a:t>(**)</a:t>
            </a:r>
            <a:endParaRPr lang="zh-CN" altLang="en-US" dirty="0"/>
          </a:p>
        </p:txBody>
      </p:sp>
      <p:sp>
        <p:nvSpPr>
          <p:cNvPr id="3" name="内容占位符 2"/>
          <p:cNvSpPr>
            <a:spLocks noGrp="1"/>
          </p:cNvSpPr>
          <p:nvPr>
            <p:ph idx="1"/>
          </p:nvPr>
        </p:nvSpPr>
        <p:spPr>
          <a:xfrm>
            <a:off x="457200" y="1600200"/>
            <a:ext cx="8229600" cy="4829196"/>
          </a:xfrm>
        </p:spPr>
        <p:txBody>
          <a:bodyPr/>
          <a:lstStyle/>
          <a:p>
            <a:r>
              <a:rPr lang="zh-CN" altLang="en-US" b="1" dirty="0"/>
              <a:t>二维指针的使用场景</a:t>
            </a:r>
            <a:endParaRPr lang="en-US" altLang="zh-CN" b="1" dirty="0"/>
          </a:p>
          <a:p>
            <a:pPr marL="514350" indent="-514350">
              <a:buFont typeface="+mj-lt"/>
              <a:buAutoNum type="arabicPeriod"/>
            </a:pPr>
            <a:r>
              <a:rPr lang="zh-CN" altLang="en-US" sz="2000" dirty="0"/>
              <a:t>双指针通常用于为数组，特别是多维数组分配内存。通过使用双指针，即使在函数调用之外，也可以确保内存分配得到保护。要为矩阵或多维数组动态分配空间，您需要一个双指针。</a:t>
            </a:r>
            <a:endParaRPr lang="en-US" altLang="zh-CN" sz="2000" dirty="0"/>
          </a:p>
          <a:p>
            <a:pPr marL="514350" indent="-514350">
              <a:buFont typeface="+mj-lt"/>
              <a:buAutoNum type="arabicPeriod"/>
            </a:pPr>
            <a:endParaRPr lang="en-US" altLang="zh-CN" sz="2000" dirty="0"/>
          </a:p>
          <a:p>
            <a:pPr marL="514350" indent="-514350">
              <a:buFont typeface="+mj-lt"/>
              <a:buAutoNum type="arabicPeriod"/>
            </a:pPr>
            <a:r>
              <a:rPr lang="zh-CN" altLang="en-US" sz="2000" dirty="0"/>
              <a:t>作为</a:t>
            </a:r>
            <a:r>
              <a:rPr lang="en-US" altLang="zh-CN" sz="2000" dirty="0"/>
              <a:t>main()</a:t>
            </a:r>
            <a:r>
              <a:rPr lang="zh-CN" altLang="en-US" sz="2000" dirty="0"/>
              <a:t>函数的参数，最常见的用法之一（每个</a:t>
            </a:r>
            <a:r>
              <a:rPr lang="en-US" altLang="zh-CN" sz="2000" dirty="0"/>
              <a:t>C</a:t>
            </a:r>
            <a:r>
              <a:rPr lang="zh-CN" altLang="en-US" sz="2000" dirty="0"/>
              <a:t>程序员都应该遇到），即</a:t>
            </a:r>
            <a:r>
              <a:rPr lang="en-US" altLang="zh-CN" sz="2000" dirty="0"/>
              <a:t>int main(int </a:t>
            </a:r>
            <a:r>
              <a:rPr lang="en-US" altLang="zh-CN" sz="2000" dirty="0" err="1"/>
              <a:t>argc</a:t>
            </a:r>
            <a:r>
              <a:rPr lang="zh-CN" altLang="en-US" sz="2000" dirty="0"/>
              <a:t>，</a:t>
            </a:r>
            <a:r>
              <a:rPr lang="en-US" altLang="zh-CN" sz="2000" dirty="0"/>
              <a:t>char**</a:t>
            </a:r>
            <a:r>
              <a:rPr lang="en-US" altLang="zh-CN" sz="2000" dirty="0" err="1"/>
              <a:t>argv</a:t>
            </a:r>
            <a:r>
              <a:rPr lang="en-US" altLang="zh-CN" sz="2000" dirty="0"/>
              <a:t>)</a:t>
            </a:r>
            <a:r>
              <a:rPr lang="zh-CN" altLang="en-US" sz="2000" dirty="0"/>
              <a:t>。这里的</a:t>
            </a:r>
            <a:r>
              <a:rPr lang="en-US" altLang="zh-CN" sz="2000" dirty="0" err="1"/>
              <a:t>argv</a:t>
            </a:r>
            <a:r>
              <a:rPr lang="zh-CN" altLang="en-US" sz="2000" dirty="0"/>
              <a:t>是传递给这个程序的参数数组。</a:t>
            </a:r>
            <a:endParaRPr lang="en-US" altLang="zh-CN" sz="2000" dirty="0"/>
          </a:p>
          <a:p>
            <a:pPr marL="514350" indent="-514350">
              <a:buFont typeface="+mj-lt"/>
              <a:buAutoNum type="arabicPeriod"/>
            </a:pPr>
            <a:endParaRPr lang="en-US" altLang="zh-CN" sz="2000" dirty="0"/>
          </a:p>
          <a:p>
            <a:pPr marL="514350" indent="-514350">
              <a:buFont typeface="+mj-lt"/>
              <a:buAutoNum type="arabicPeriod"/>
            </a:pPr>
            <a:r>
              <a:rPr lang="zh-CN" altLang="en-US" sz="2000" dirty="0"/>
              <a:t>为调用方分配内存的函数。在这种情况下，调用方应在完成后释放分配的内存</a:t>
            </a:r>
            <a:endParaRPr lang="en-US" altLang="zh-CN"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71406" y="2285992"/>
            <a:ext cx="8984929" cy="4286280"/>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二维指针</a:t>
            </a:r>
            <a:r>
              <a:rPr lang="en-US" altLang="zh-CN" dirty="0"/>
              <a:t>(**)</a:t>
            </a:r>
            <a:endParaRPr lang="zh-CN" altLang="en-US" dirty="0"/>
          </a:p>
        </p:txBody>
      </p:sp>
      <p:sp>
        <p:nvSpPr>
          <p:cNvPr id="5" name="内容占位符 4"/>
          <p:cNvSpPr>
            <a:spLocks noGrp="1"/>
          </p:cNvSpPr>
          <p:nvPr>
            <p:ph idx="1"/>
          </p:nvPr>
        </p:nvSpPr>
        <p:spPr/>
        <p:txBody>
          <a:bodyPr>
            <a:normAutofit/>
          </a:bodyPr>
          <a:lstStyle/>
          <a:p>
            <a:r>
              <a:rPr lang="zh-CN" altLang="en-US" sz="2800" dirty="0"/>
              <a:t>第一种使用场景：使用双指针创建二维数组</a:t>
            </a:r>
          </a:p>
        </p:txBody>
      </p:sp>
      <p:grpSp>
        <p:nvGrpSpPr>
          <p:cNvPr id="44" name="组合 43"/>
          <p:cNvGrpSpPr/>
          <p:nvPr/>
        </p:nvGrpSpPr>
        <p:grpSpPr>
          <a:xfrm>
            <a:off x="714348" y="2285992"/>
            <a:ext cx="5715041" cy="1562110"/>
            <a:chOff x="714348" y="2285992"/>
            <a:chExt cx="5715041" cy="1562110"/>
          </a:xfrm>
        </p:grpSpPr>
        <p:grpSp>
          <p:nvGrpSpPr>
            <p:cNvPr id="3" name="组合 7"/>
            <p:cNvGrpSpPr/>
            <p:nvPr/>
          </p:nvGrpSpPr>
          <p:grpSpPr>
            <a:xfrm>
              <a:off x="5000628" y="2285992"/>
              <a:ext cx="1428761" cy="1000132"/>
              <a:chOff x="6509489" y="2000240"/>
              <a:chExt cx="1255539" cy="1000132"/>
            </a:xfrm>
          </p:grpSpPr>
          <p:sp>
            <p:nvSpPr>
              <p:cNvPr id="9" name="矩形 8"/>
              <p:cNvSpPr/>
              <p:nvPr/>
            </p:nvSpPr>
            <p:spPr>
              <a:xfrm>
                <a:off x="7215207" y="2143116"/>
                <a:ext cx="549821"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10" name="矩形 9"/>
              <p:cNvSpPr/>
              <p:nvPr/>
            </p:nvSpPr>
            <p:spPr>
              <a:xfrm>
                <a:off x="7215207" y="2428868"/>
                <a:ext cx="549821"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11" name="矩形 10"/>
              <p:cNvSpPr/>
              <p:nvPr/>
            </p:nvSpPr>
            <p:spPr>
              <a:xfrm>
                <a:off x="7215207" y="2714620"/>
                <a:ext cx="549821"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12" name="矩形 4"/>
              <p:cNvSpPr/>
              <p:nvPr/>
            </p:nvSpPr>
            <p:spPr>
              <a:xfrm>
                <a:off x="6509489" y="2000240"/>
                <a:ext cx="502215"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p**</a:t>
                </a:r>
                <a:endParaRPr lang="zh-CN" altLang="en-US" dirty="0">
                  <a:solidFill>
                    <a:srgbClr val="00B050"/>
                  </a:solidFill>
                </a:endParaRPr>
              </a:p>
            </p:txBody>
          </p:sp>
          <p:cxnSp>
            <p:nvCxnSpPr>
              <p:cNvPr id="13" name="直接箭头连接符 12"/>
              <p:cNvCxnSpPr/>
              <p:nvPr/>
            </p:nvCxnSpPr>
            <p:spPr>
              <a:xfrm>
                <a:off x="7000892" y="2143116"/>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714348" y="3643313"/>
              <a:ext cx="3857652" cy="2047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箭头连接符 39"/>
            <p:cNvCxnSpPr/>
            <p:nvPr/>
          </p:nvCxnSpPr>
          <p:spPr>
            <a:xfrm rot="5400000" flipH="1" flipV="1">
              <a:off x="4036215" y="2678901"/>
              <a:ext cx="1214446" cy="71438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grpSp>
        <p:nvGrpSpPr>
          <p:cNvPr id="45" name="组合 44"/>
          <p:cNvGrpSpPr/>
          <p:nvPr/>
        </p:nvGrpSpPr>
        <p:grpSpPr>
          <a:xfrm>
            <a:off x="714348" y="2428868"/>
            <a:ext cx="7912354" cy="1643074"/>
            <a:chOff x="714348" y="2428868"/>
            <a:chExt cx="7912354" cy="1643074"/>
          </a:xfrm>
        </p:grpSpPr>
        <p:grpSp>
          <p:nvGrpSpPr>
            <p:cNvPr id="4" name="组合 40"/>
            <p:cNvGrpSpPr/>
            <p:nvPr/>
          </p:nvGrpSpPr>
          <p:grpSpPr>
            <a:xfrm>
              <a:off x="6429389" y="2428868"/>
              <a:ext cx="2197313" cy="857256"/>
              <a:chOff x="6429389" y="2428868"/>
              <a:chExt cx="2197313" cy="857256"/>
            </a:xfrm>
          </p:grpSpPr>
          <p:sp>
            <p:nvSpPr>
              <p:cNvPr id="26" name="矩形 25"/>
              <p:cNvSpPr/>
              <p:nvPr/>
            </p:nvSpPr>
            <p:spPr>
              <a:xfrm>
                <a:off x="6803842" y="2428868"/>
                <a:ext cx="625678"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27" name="矩形 26"/>
              <p:cNvSpPr/>
              <p:nvPr/>
            </p:nvSpPr>
            <p:spPr>
              <a:xfrm>
                <a:off x="7429520" y="2428868"/>
                <a:ext cx="625678"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28" name="矩形 27"/>
              <p:cNvSpPr/>
              <p:nvPr/>
            </p:nvSpPr>
            <p:spPr>
              <a:xfrm>
                <a:off x="8001024" y="2428868"/>
                <a:ext cx="625678"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cxnSp>
            <p:nvCxnSpPr>
              <p:cNvPr id="30" name="直接箭头连接符 29"/>
              <p:cNvCxnSpPr>
                <a:stCxn id="9" idx="3"/>
                <a:endCxn id="26" idx="1"/>
              </p:cNvCxnSpPr>
              <p:nvPr/>
            </p:nvCxnSpPr>
            <p:spPr>
              <a:xfrm>
                <a:off x="6429389" y="2571744"/>
                <a:ext cx="37445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803841" y="2714620"/>
                <a:ext cx="625678"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32" name="矩形 31"/>
              <p:cNvSpPr/>
              <p:nvPr/>
            </p:nvSpPr>
            <p:spPr>
              <a:xfrm>
                <a:off x="7429519" y="2714620"/>
                <a:ext cx="625678"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33" name="矩形 32"/>
              <p:cNvSpPr/>
              <p:nvPr/>
            </p:nvSpPr>
            <p:spPr>
              <a:xfrm>
                <a:off x="8001023" y="2714620"/>
                <a:ext cx="625678"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cxnSp>
            <p:nvCxnSpPr>
              <p:cNvPr id="34" name="直接箭头连接符 33"/>
              <p:cNvCxnSpPr>
                <a:stCxn id="10" idx="3"/>
                <a:endCxn id="31" idx="1"/>
              </p:cNvCxnSpPr>
              <p:nvPr/>
            </p:nvCxnSpPr>
            <p:spPr>
              <a:xfrm>
                <a:off x="6429389" y="2857496"/>
                <a:ext cx="3744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6803840" y="3000372"/>
                <a:ext cx="625678"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37" name="矩形 36"/>
              <p:cNvSpPr/>
              <p:nvPr/>
            </p:nvSpPr>
            <p:spPr>
              <a:xfrm>
                <a:off x="7429518" y="3000372"/>
                <a:ext cx="625678"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38" name="矩形 37"/>
              <p:cNvSpPr/>
              <p:nvPr/>
            </p:nvSpPr>
            <p:spPr>
              <a:xfrm>
                <a:off x="8001022" y="3000372"/>
                <a:ext cx="625678"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cxnSp>
            <p:nvCxnSpPr>
              <p:cNvPr id="39" name="直接箭头连接符 38"/>
              <p:cNvCxnSpPr>
                <a:stCxn id="11" idx="3"/>
                <a:endCxn id="36" idx="1"/>
              </p:cNvCxnSpPr>
              <p:nvPr/>
            </p:nvCxnSpPr>
            <p:spPr>
              <a:xfrm>
                <a:off x="6429389" y="3143248"/>
                <a:ext cx="37445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1" name="矩形 40"/>
            <p:cNvSpPr/>
            <p:nvPr/>
          </p:nvSpPr>
          <p:spPr>
            <a:xfrm>
              <a:off x="714348" y="3857628"/>
              <a:ext cx="6500858" cy="214314"/>
            </a:xfrm>
            <a:prstGeom prst="rect">
              <a:avLst/>
            </a:prstGeom>
            <a:noFill/>
            <a:ln>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42" name="直接箭头连接符 41"/>
            <p:cNvCxnSpPr/>
            <p:nvPr/>
          </p:nvCxnSpPr>
          <p:spPr>
            <a:xfrm rot="5400000" flipH="1" flipV="1">
              <a:off x="6357950" y="3357562"/>
              <a:ext cx="571504" cy="42862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642910" y="2071678"/>
            <a:ext cx="7885113" cy="4333875"/>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二维指针</a:t>
            </a:r>
            <a:r>
              <a:rPr lang="en-US" altLang="zh-CN" dirty="0"/>
              <a:t>(**)</a:t>
            </a:r>
            <a:endParaRPr lang="zh-CN" altLang="en-US" dirty="0"/>
          </a:p>
        </p:txBody>
      </p:sp>
      <p:sp>
        <p:nvSpPr>
          <p:cNvPr id="5" name="内容占位符 4"/>
          <p:cNvSpPr>
            <a:spLocks noGrp="1"/>
          </p:cNvSpPr>
          <p:nvPr>
            <p:ph idx="1"/>
          </p:nvPr>
        </p:nvSpPr>
        <p:spPr/>
        <p:txBody>
          <a:bodyPr/>
          <a:lstStyle/>
          <a:p>
            <a:r>
              <a:rPr lang="zh-CN" altLang="en-US" sz="2800" dirty="0"/>
              <a:t>也可以使用指针数组来创建二维数组</a:t>
            </a:r>
            <a:r>
              <a:rPr lang="en-US" altLang="zh-CN" sz="2800" dirty="0"/>
              <a:t>(</a:t>
            </a:r>
            <a:r>
              <a:rPr lang="zh-CN" altLang="en-US" sz="2800" dirty="0"/>
              <a:t>更简洁</a:t>
            </a:r>
            <a:r>
              <a:rPr lang="en-US" altLang="zh-CN" sz="2800" dirty="0"/>
              <a:t>)</a:t>
            </a:r>
            <a:endParaRPr lang="zh-CN" altLang="en-US" sz="2800" dirty="0"/>
          </a:p>
          <a:p>
            <a:endParaRPr lang="zh-CN" altLang="en-US" dirty="0"/>
          </a:p>
        </p:txBody>
      </p:sp>
      <p:grpSp>
        <p:nvGrpSpPr>
          <p:cNvPr id="8" name="组合 7"/>
          <p:cNvGrpSpPr/>
          <p:nvPr/>
        </p:nvGrpSpPr>
        <p:grpSpPr>
          <a:xfrm>
            <a:off x="4803578" y="2285992"/>
            <a:ext cx="1428761" cy="1000132"/>
            <a:chOff x="6509489" y="2000240"/>
            <a:chExt cx="1255539" cy="1000132"/>
          </a:xfrm>
        </p:grpSpPr>
        <p:sp>
          <p:nvSpPr>
            <p:cNvPr id="9" name="矩形 8"/>
            <p:cNvSpPr/>
            <p:nvPr/>
          </p:nvSpPr>
          <p:spPr>
            <a:xfrm>
              <a:off x="7215207" y="2143116"/>
              <a:ext cx="549821"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10" name="矩形 9"/>
            <p:cNvSpPr/>
            <p:nvPr/>
          </p:nvSpPr>
          <p:spPr>
            <a:xfrm>
              <a:off x="7215207" y="2428868"/>
              <a:ext cx="549821"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11" name="矩形 10"/>
            <p:cNvSpPr/>
            <p:nvPr/>
          </p:nvSpPr>
          <p:spPr>
            <a:xfrm>
              <a:off x="7215207" y="2714620"/>
              <a:ext cx="549821"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12" name="矩形 4"/>
            <p:cNvSpPr/>
            <p:nvPr/>
          </p:nvSpPr>
          <p:spPr>
            <a:xfrm>
              <a:off x="6509489" y="2000240"/>
              <a:ext cx="502215"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p**</a:t>
              </a:r>
              <a:endParaRPr lang="zh-CN" altLang="en-US" dirty="0">
                <a:solidFill>
                  <a:srgbClr val="00B050"/>
                </a:solidFill>
              </a:endParaRPr>
            </a:p>
          </p:txBody>
        </p:sp>
        <p:cxnSp>
          <p:nvCxnSpPr>
            <p:cNvPr id="13" name="直接箭头连接符 12"/>
            <p:cNvCxnSpPr/>
            <p:nvPr/>
          </p:nvCxnSpPr>
          <p:spPr>
            <a:xfrm>
              <a:off x="7000892" y="2143116"/>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44" name="直接箭头连接符 43"/>
          <p:cNvCxnSpPr>
            <a:endCxn id="12" idx="1"/>
          </p:cNvCxnSpPr>
          <p:nvPr/>
        </p:nvCxnSpPr>
        <p:spPr>
          <a:xfrm flipV="1">
            <a:off x="3786182" y="2428868"/>
            <a:ext cx="1017396"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304902" y="2428868"/>
            <a:ext cx="7124750" cy="1466860"/>
            <a:chOff x="1304902" y="2428868"/>
            <a:chExt cx="7124750" cy="1466860"/>
          </a:xfrm>
        </p:grpSpPr>
        <p:grpSp>
          <p:nvGrpSpPr>
            <p:cNvPr id="41" name="组合 40"/>
            <p:cNvGrpSpPr/>
            <p:nvPr/>
          </p:nvGrpSpPr>
          <p:grpSpPr>
            <a:xfrm>
              <a:off x="6249603" y="2428868"/>
              <a:ext cx="2180049" cy="857256"/>
              <a:chOff x="6446653" y="2428868"/>
              <a:chExt cx="2180049" cy="857256"/>
            </a:xfrm>
          </p:grpSpPr>
          <p:sp>
            <p:nvSpPr>
              <p:cNvPr id="26" name="矩形 25"/>
              <p:cNvSpPr/>
              <p:nvPr/>
            </p:nvSpPr>
            <p:spPr>
              <a:xfrm>
                <a:off x="6803842" y="2428868"/>
                <a:ext cx="625678"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27" name="矩形 26"/>
              <p:cNvSpPr/>
              <p:nvPr/>
            </p:nvSpPr>
            <p:spPr>
              <a:xfrm>
                <a:off x="7429520" y="2428868"/>
                <a:ext cx="625678"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28" name="矩形 27"/>
              <p:cNvSpPr/>
              <p:nvPr/>
            </p:nvSpPr>
            <p:spPr>
              <a:xfrm>
                <a:off x="8001024" y="2428868"/>
                <a:ext cx="625678"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cxnSp>
            <p:nvCxnSpPr>
              <p:cNvPr id="30" name="直接箭头连接符 29"/>
              <p:cNvCxnSpPr>
                <a:stCxn id="9" idx="3"/>
                <a:endCxn id="26" idx="1"/>
              </p:cNvCxnSpPr>
              <p:nvPr/>
            </p:nvCxnSpPr>
            <p:spPr>
              <a:xfrm>
                <a:off x="6446653" y="2571744"/>
                <a:ext cx="35718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803841" y="2714620"/>
                <a:ext cx="625678"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32" name="矩形 31"/>
              <p:cNvSpPr/>
              <p:nvPr/>
            </p:nvSpPr>
            <p:spPr>
              <a:xfrm>
                <a:off x="7429519" y="2714620"/>
                <a:ext cx="625678"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33" name="矩形 32"/>
              <p:cNvSpPr/>
              <p:nvPr/>
            </p:nvSpPr>
            <p:spPr>
              <a:xfrm>
                <a:off x="8001023" y="2714620"/>
                <a:ext cx="625678"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cxnSp>
            <p:nvCxnSpPr>
              <p:cNvPr id="34" name="直接箭头连接符 33"/>
              <p:cNvCxnSpPr>
                <a:stCxn id="10" idx="3"/>
                <a:endCxn id="31" idx="1"/>
              </p:cNvCxnSpPr>
              <p:nvPr/>
            </p:nvCxnSpPr>
            <p:spPr>
              <a:xfrm>
                <a:off x="6446653" y="2857496"/>
                <a:ext cx="3571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6803840" y="3000372"/>
                <a:ext cx="625678"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37" name="矩形 36"/>
              <p:cNvSpPr/>
              <p:nvPr/>
            </p:nvSpPr>
            <p:spPr>
              <a:xfrm>
                <a:off x="7429518" y="3000372"/>
                <a:ext cx="625678"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sp>
            <p:nvSpPr>
              <p:cNvPr id="38" name="矩形 37"/>
              <p:cNvSpPr/>
              <p:nvPr/>
            </p:nvSpPr>
            <p:spPr>
              <a:xfrm>
                <a:off x="8001022" y="3000372"/>
                <a:ext cx="625678"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int </a:t>
                </a:r>
                <a:endParaRPr lang="zh-CN" altLang="en-US" dirty="0">
                  <a:solidFill>
                    <a:srgbClr val="00B050"/>
                  </a:solidFill>
                </a:endParaRPr>
              </a:p>
            </p:txBody>
          </p:sp>
          <p:cxnSp>
            <p:nvCxnSpPr>
              <p:cNvPr id="39" name="直接箭头连接符 38"/>
              <p:cNvCxnSpPr>
                <a:stCxn id="11" idx="3"/>
                <a:endCxn id="36" idx="1"/>
              </p:cNvCxnSpPr>
              <p:nvPr/>
            </p:nvCxnSpPr>
            <p:spPr>
              <a:xfrm>
                <a:off x="6446653" y="3143248"/>
                <a:ext cx="35718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5" name="矩形 44"/>
            <p:cNvSpPr/>
            <p:nvPr/>
          </p:nvSpPr>
          <p:spPr>
            <a:xfrm>
              <a:off x="1304902" y="3609976"/>
              <a:ext cx="6858048" cy="285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p:cNvCxnSpPr>
              <a:endCxn id="37" idx="2"/>
            </p:cNvCxnSpPr>
            <p:nvPr/>
          </p:nvCxnSpPr>
          <p:spPr>
            <a:xfrm rot="5400000" flipH="1" flipV="1">
              <a:off x="7389780" y="3416352"/>
              <a:ext cx="285754" cy="2529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二维指针</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int **p</a:t>
            </a:r>
            <a:r>
              <a:rPr lang="zh-CN" altLang="en-US" dirty="0"/>
              <a:t>与</a:t>
            </a:r>
            <a:r>
              <a:rPr lang="zh-CN" altLang="en-US" dirty="0">
                <a:solidFill>
                  <a:srgbClr val="FF0000"/>
                </a:solidFill>
              </a:rPr>
              <a:t> </a:t>
            </a:r>
            <a:r>
              <a:rPr lang="en-US" altLang="zh-CN" dirty="0">
                <a:solidFill>
                  <a:srgbClr val="FF0000"/>
                </a:solidFill>
              </a:rPr>
              <a:t>int *p[]</a:t>
            </a:r>
          </a:p>
          <a:p>
            <a:pPr>
              <a:buNone/>
            </a:pPr>
            <a:r>
              <a:rPr lang="zh-CN" altLang="en-US" sz="2400" dirty="0"/>
              <a:t>当创建二维数组的时候，对于</a:t>
            </a:r>
            <a:r>
              <a:rPr lang="en-US" altLang="zh-CN" sz="2400" dirty="0"/>
              <a:t>int **p,</a:t>
            </a:r>
            <a:r>
              <a:rPr lang="zh-CN" altLang="en-US" sz="2400" dirty="0"/>
              <a:t>我们需要先创建行，</a:t>
            </a:r>
            <a:endParaRPr lang="en-US" altLang="zh-CN" sz="2400" dirty="0"/>
          </a:p>
          <a:p>
            <a:pPr>
              <a:buNone/>
            </a:pPr>
            <a:r>
              <a:rPr lang="zh-CN" altLang="en-US" sz="2400" dirty="0"/>
              <a:t>而</a:t>
            </a:r>
            <a:r>
              <a:rPr lang="en-US" altLang="zh-CN" sz="2400" dirty="0"/>
              <a:t>int *p[]</a:t>
            </a:r>
            <a:r>
              <a:rPr lang="zh-CN" altLang="en-US" sz="2400" dirty="0"/>
              <a:t>不需要创建行。</a:t>
            </a:r>
          </a:p>
        </p:txBody>
      </p:sp>
      <p:pic>
        <p:nvPicPr>
          <p:cNvPr id="3077" name="Picture 5"/>
          <p:cNvPicPr>
            <a:picLocks noChangeAspect="1" noChangeArrowheads="1"/>
          </p:cNvPicPr>
          <p:nvPr/>
        </p:nvPicPr>
        <p:blipFill>
          <a:blip r:embed="rId2"/>
          <a:srcRect/>
          <a:stretch>
            <a:fillRect/>
          </a:stretch>
        </p:blipFill>
        <p:spPr bwMode="auto">
          <a:xfrm>
            <a:off x="500034" y="3286124"/>
            <a:ext cx="8256925" cy="228601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85728"/>
            <a:ext cx="8229600" cy="5840435"/>
          </a:xfrm>
        </p:spPr>
        <p:txBody>
          <a:bodyPr>
            <a:normAutofit/>
          </a:bodyPr>
          <a:lstStyle/>
          <a:p>
            <a:r>
              <a:rPr lang="zh-CN" altLang="en-US" sz="2400" dirty="0"/>
              <a:t>举例</a:t>
            </a:r>
            <a:r>
              <a:rPr lang="en-US" altLang="zh-CN" sz="2400" dirty="0"/>
              <a:t>2</a:t>
            </a:r>
            <a:r>
              <a:rPr lang="zh-CN" altLang="en-US" sz="2400" dirty="0"/>
              <a:t>（悬空指针）</a:t>
            </a:r>
          </a:p>
        </p:txBody>
      </p:sp>
      <p:pic>
        <p:nvPicPr>
          <p:cNvPr id="2050" name="Picture 2"/>
          <p:cNvPicPr>
            <a:picLocks noChangeAspect="1" noChangeArrowheads="1"/>
          </p:cNvPicPr>
          <p:nvPr/>
        </p:nvPicPr>
        <p:blipFill>
          <a:blip r:embed="rId2"/>
          <a:srcRect/>
          <a:stretch>
            <a:fillRect/>
          </a:stretch>
        </p:blipFill>
        <p:spPr bwMode="auto">
          <a:xfrm>
            <a:off x="642910" y="857232"/>
            <a:ext cx="5286375" cy="3419475"/>
          </a:xfrm>
          <a:prstGeom prst="rect">
            <a:avLst/>
          </a:prstGeom>
          <a:noFill/>
          <a:ln w="9525">
            <a:noFill/>
            <a:miter lim="800000"/>
            <a:headEnd/>
            <a:tailEnd/>
          </a:ln>
          <a:effectLst/>
        </p:spPr>
      </p:pic>
      <p:grpSp>
        <p:nvGrpSpPr>
          <p:cNvPr id="9" name="组合 8"/>
          <p:cNvGrpSpPr/>
          <p:nvPr/>
        </p:nvGrpSpPr>
        <p:grpSpPr>
          <a:xfrm>
            <a:off x="1357290" y="2797933"/>
            <a:ext cx="6572296" cy="914400"/>
            <a:chOff x="1357290" y="2797933"/>
            <a:chExt cx="6572296" cy="914400"/>
          </a:xfrm>
        </p:grpSpPr>
        <p:sp>
          <p:nvSpPr>
            <p:cNvPr id="4" name="矩形 3"/>
            <p:cNvSpPr/>
            <p:nvPr/>
          </p:nvSpPr>
          <p:spPr>
            <a:xfrm>
              <a:off x="1357290" y="3107623"/>
              <a:ext cx="2928958" cy="285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 name="矩形 4"/>
            <p:cNvSpPr/>
            <p:nvPr/>
          </p:nvSpPr>
          <p:spPr>
            <a:xfrm>
              <a:off x="4857752" y="2797933"/>
              <a:ext cx="3071834"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200" dirty="0">
                  <a:latin typeface="+mn-ea"/>
                </a:rPr>
                <a:t>由于执行上面的行后，将销毁临时变量</a:t>
              </a:r>
              <a:r>
                <a:rPr lang="en-US" altLang="zh-CN" sz="1200" dirty="0">
                  <a:latin typeface="+mn-ea"/>
                </a:rPr>
                <a:t>temp </a:t>
              </a:r>
              <a:r>
                <a:rPr lang="zh-CN" altLang="en-US" sz="1200" dirty="0">
                  <a:latin typeface="+mn-ea"/>
                </a:rPr>
                <a:t>。所以</a:t>
              </a:r>
              <a:r>
                <a:rPr lang="en-US" altLang="zh-CN" sz="1200" dirty="0" err="1">
                  <a:latin typeface="+mn-ea"/>
                </a:rPr>
                <a:t>ptr</a:t>
              </a:r>
              <a:r>
                <a:rPr lang="zh-CN" altLang="en-US" sz="1200" dirty="0">
                  <a:latin typeface="+mn-ea"/>
                </a:rPr>
                <a:t>将指向一些垃圾值（</a:t>
              </a:r>
              <a:r>
                <a:rPr lang="zh-CN" altLang="en-US" sz="1200" dirty="0">
                  <a:solidFill>
                    <a:srgbClr val="FFFF00"/>
                  </a:solidFill>
                  <a:latin typeface="+mn-ea"/>
                </a:rPr>
                <a:t>这会导致你的程序运行期的不可测行为</a:t>
              </a:r>
              <a:r>
                <a:rPr lang="zh-CN" altLang="en-US" sz="1200" dirty="0">
                  <a:latin typeface="+mn-ea"/>
                </a:rPr>
                <a:t>）。这种情况，程序崩溃的几率非常高。</a:t>
              </a:r>
            </a:p>
          </p:txBody>
        </p:sp>
        <p:cxnSp>
          <p:nvCxnSpPr>
            <p:cNvPr id="7" name="直接箭头连接符 6"/>
            <p:cNvCxnSpPr>
              <a:stCxn id="4" idx="3"/>
              <a:endCxn id="5" idx="1"/>
            </p:cNvCxnSpPr>
            <p:nvPr/>
          </p:nvCxnSpPr>
          <p:spPr>
            <a:xfrm>
              <a:off x="4286248" y="3250499"/>
              <a:ext cx="571504" cy="4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2052" name="Picture 4"/>
          <p:cNvPicPr>
            <a:picLocks noChangeAspect="1" noChangeArrowheads="1"/>
          </p:cNvPicPr>
          <p:nvPr/>
        </p:nvPicPr>
        <p:blipFill>
          <a:blip r:embed="rId3"/>
          <a:srcRect/>
          <a:stretch>
            <a:fillRect/>
          </a:stretch>
        </p:blipFill>
        <p:spPr bwMode="auto">
          <a:xfrm>
            <a:off x="642910" y="4500570"/>
            <a:ext cx="4629150" cy="2038350"/>
          </a:xfrm>
          <a:prstGeom prst="rect">
            <a:avLst/>
          </a:prstGeom>
          <a:noFill/>
          <a:ln w="9525">
            <a:noFill/>
            <a:miter lim="800000"/>
            <a:headEnd/>
            <a:tailEnd/>
          </a:ln>
          <a:effectLst/>
        </p:spPr>
      </p:pic>
      <p:grpSp>
        <p:nvGrpSpPr>
          <p:cNvPr id="16" name="组合 15"/>
          <p:cNvGrpSpPr/>
          <p:nvPr/>
        </p:nvGrpSpPr>
        <p:grpSpPr>
          <a:xfrm>
            <a:off x="1297539" y="5500702"/>
            <a:ext cx="6131981" cy="914400"/>
            <a:chOff x="1297539" y="5500702"/>
            <a:chExt cx="6131981" cy="914400"/>
          </a:xfrm>
        </p:grpSpPr>
        <p:sp>
          <p:nvSpPr>
            <p:cNvPr id="12" name="矩形 11"/>
            <p:cNvSpPr/>
            <p:nvPr/>
          </p:nvSpPr>
          <p:spPr>
            <a:xfrm>
              <a:off x="1297539" y="5810204"/>
              <a:ext cx="2060015" cy="309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3" name="矩形 12"/>
            <p:cNvSpPr/>
            <p:nvPr/>
          </p:nvSpPr>
          <p:spPr>
            <a:xfrm>
              <a:off x="4000496" y="5500702"/>
              <a:ext cx="3429024" cy="914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zh-CN" altLang="en-US" sz="1200" dirty="0">
                  <a:latin typeface="+mn-ea"/>
                </a:rPr>
                <a:t>由于执行上面的行后，</a:t>
              </a:r>
              <a:r>
                <a:rPr lang="en-US" altLang="zh-CN" sz="1200" dirty="0" err="1">
                  <a:latin typeface="+mn-ea"/>
                </a:rPr>
                <a:t>ptr</a:t>
              </a:r>
              <a:r>
                <a:rPr lang="zh-CN" altLang="en-US" sz="1200" dirty="0">
                  <a:latin typeface="+mn-ea"/>
                </a:rPr>
                <a:t>变量已经被</a:t>
              </a:r>
              <a:r>
                <a:rPr lang="en-US" altLang="zh-CN" sz="1200" dirty="0">
                  <a:latin typeface="+mn-ea"/>
                </a:rPr>
                <a:t>free</a:t>
              </a:r>
              <a:r>
                <a:rPr lang="zh-CN" altLang="en-US" sz="1200" dirty="0">
                  <a:latin typeface="+mn-ea"/>
                </a:rPr>
                <a:t>掉，所以你再取它的值，得到的</a:t>
              </a:r>
              <a:r>
                <a:rPr lang="zh-CN" altLang="en-US" sz="1200" b="1" dirty="0">
                  <a:solidFill>
                    <a:srgbClr val="FFFF00"/>
                  </a:solidFill>
                  <a:latin typeface="+mn-ea"/>
                </a:rPr>
                <a:t>很可能</a:t>
              </a:r>
              <a:r>
                <a:rPr lang="zh-CN" altLang="en-US" sz="1200" dirty="0">
                  <a:latin typeface="+mn-ea"/>
                </a:rPr>
                <a:t>是垃圾值。一旦程序比较复杂，这种程序的行为非常难测。程序可能不崩溃，但是就是结果不对。</a:t>
              </a:r>
            </a:p>
          </p:txBody>
        </p:sp>
        <p:cxnSp>
          <p:nvCxnSpPr>
            <p:cNvPr id="15" name="直接箭头连接符 14"/>
            <p:cNvCxnSpPr>
              <a:stCxn id="12" idx="3"/>
              <a:endCxn id="13" idx="1"/>
            </p:cNvCxnSpPr>
            <p:nvPr/>
          </p:nvCxnSpPr>
          <p:spPr>
            <a:xfrm flipV="1">
              <a:off x="3357554" y="5957902"/>
              <a:ext cx="642942" cy="71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二维指针</a:t>
            </a:r>
            <a:r>
              <a:rPr lang="en-US" altLang="zh-CN" dirty="0"/>
              <a:t>(**)</a:t>
            </a:r>
            <a:endParaRPr lang="zh-CN" altLang="en-US" dirty="0"/>
          </a:p>
        </p:txBody>
      </p:sp>
      <p:sp>
        <p:nvSpPr>
          <p:cNvPr id="3" name="内容占位符 2"/>
          <p:cNvSpPr>
            <a:spLocks noGrp="1"/>
          </p:cNvSpPr>
          <p:nvPr>
            <p:ph idx="1"/>
          </p:nvPr>
        </p:nvSpPr>
        <p:spPr>
          <a:xfrm>
            <a:off x="457200" y="1428736"/>
            <a:ext cx="8229600" cy="4697427"/>
          </a:xfrm>
        </p:spPr>
        <p:txBody>
          <a:bodyPr/>
          <a:lstStyle/>
          <a:p>
            <a:r>
              <a:rPr lang="en-US" altLang="zh-CN" dirty="0">
                <a:solidFill>
                  <a:srgbClr val="FF0000"/>
                </a:solidFill>
              </a:rPr>
              <a:t>int **p</a:t>
            </a:r>
            <a:r>
              <a:rPr lang="zh-CN" altLang="en-US" dirty="0"/>
              <a:t>与</a:t>
            </a:r>
            <a:r>
              <a:rPr lang="zh-CN" altLang="en-US" dirty="0">
                <a:solidFill>
                  <a:srgbClr val="FF0000"/>
                </a:solidFill>
              </a:rPr>
              <a:t> </a:t>
            </a:r>
            <a:r>
              <a:rPr lang="en-US" altLang="zh-CN" dirty="0">
                <a:solidFill>
                  <a:srgbClr val="FF0000"/>
                </a:solidFill>
              </a:rPr>
              <a:t>int *p[]</a:t>
            </a:r>
            <a:r>
              <a:rPr lang="zh-CN" altLang="en-US" dirty="0"/>
              <a:t>（举例）</a:t>
            </a:r>
            <a:endParaRPr lang="en-US" altLang="zh-CN" dirty="0"/>
          </a:p>
        </p:txBody>
      </p:sp>
      <p:pic>
        <p:nvPicPr>
          <p:cNvPr id="4099" name="Picture 3"/>
          <p:cNvPicPr>
            <a:picLocks noChangeAspect="1" noChangeArrowheads="1"/>
          </p:cNvPicPr>
          <p:nvPr/>
        </p:nvPicPr>
        <p:blipFill>
          <a:blip r:embed="rId2"/>
          <a:srcRect/>
          <a:stretch>
            <a:fillRect/>
          </a:stretch>
        </p:blipFill>
        <p:spPr bwMode="auto">
          <a:xfrm>
            <a:off x="142843" y="2000216"/>
            <a:ext cx="8875167" cy="4714932"/>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二维指针</a:t>
            </a:r>
            <a:r>
              <a:rPr lang="en-US" altLang="zh-CN" dirty="0"/>
              <a:t>(**)</a:t>
            </a:r>
            <a:endParaRPr lang="zh-CN" altLang="en-US" dirty="0"/>
          </a:p>
        </p:txBody>
      </p:sp>
      <p:sp>
        <p:nvSpPr>
          <p:cNvPr id="3" name="内容占位符 2"/>
          <p:cNvSpPr>
            <a:spLocks noGrp="1"/>
          </p:cNvSpPr>
          <p:nvPr>
            <p:ph idx="1"/>
          </p:nvPr>
        </p:nvSpPr>
        <p:spPr>
          <a:xfrm>
            <a:off x="457200" y="1428736"/>
            <a:ext cx="8229600" cy="4697427"/>
          </a:xfrm>
        </p:spPr>
        <p:txBody>
          <a:bodyPr/>
          <a:lstStyle/>
          <a:p>
            <a:r>
              <a:rPr lang="en-US" altLang="zh-CN" dirty="0">
                <a:solidFill>
                  <a:srgbClr val="FF0000"/>
                </a:solidFill>
              </a:rPr>
              <a:t>int **p</a:t>
            </a:r>
            <a:r>
              <a:rPr lang="zh-CN" altLang="en-US" dirty="0"/>
              <a:t>与</a:t>
            </a:r>
            <a:r>
              <a:rPr lang="zh-CN" altLang="en-US" dirty="0">
                <a:solidFill>
                  <a:srgbClr val="FF0000"/>
                </a:solidFill>
              </a:rPr>
              <a:t> </a:t>
            </a:r>
            <a:r>
              <a:rPr lang="en-US" altLang="zh-CN" dirty="0">
                <a:solidFill>
                  <a:srgbClr val="FF0000"/>
                </a:solidFill>
              </a:rPr>
              <a:t>int *p[]</a:t>
            </a:r>
            <a:r>
              <a:rPr lang="zh-CN" altLang="en-US" dirty="0"/>
              <a:t>（举例）</a:t>
            </a:r>
            <a:endParaRPr lang="en-US" altLang="zh-CN" dirty="0"/>
          </a:p>
        </p:txBody>
      </p:sp>
      <p:pic>
        <p:nvPicPr>
          <p:cNvPr id="5122" name="Picture 2"/>
          <p:cNvPicPr>
            <a:picLocks noChangeAspect="1" noChangeArrowheads="1"/>
          </p:cNvPicPr>
          <p:nvPr/>
        </p:nvPicPr>
        <p:blipFill>
          <a:blip r:embed="rId2"/>
          <a:srcRect/>
          <a:stretch>
            <a:fillRect/>
          </a:stretch>
        </p:blipFill>
        <p:spPr bwMode="auto">
          <a:xfrm>
            <a:off x="142844" y="2000240"/>
            <a:ext cx="8858595" cy="4500594"/>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二维指针</a:t>
            </a:r>
            <a:r>
              <a:rPr lang="en-US" altLang="zh-CN" dirty="0"/>
              <a:t>(**)</a:t>
            </a:r>
            <a:endParaRPr lang="zh-CN" altLang="en-US" dirty="0"/>
          </a:p>
        </p:txBody>
      </p:sp>
      <p:sp>
        <p:nvSpPr>
          <p:cNvPr id="5" name="内容占位符 4"/>
          <p:cNvSpPr>
            <a:spLocks noGrp="1"/>
          </p:cNvSpPr>
          <p:nvPr>
            <p:ph idx="1"/>
          </p:nvPr>
        </p:nvSpPr>
        <p:spPr/>
        <p:txBody>
          <a:bodyPr>
            <a:normAutofit/>
          </a:bodyPr>
          <a:lstStyle/>
          <a:p>
            <a:r>
              <a:rPr lang="zh-CN" altLang="en-US" sz="2800" dirty="0"/>
              <a:t>第二种使用场景：作为</a:t>
            </a:r>
            <a:r>
              <a:rPr lang="en-US" altLang="zh-CN" sz="2800" dirty="0"/>
              <a:t>main</a:t>
            </a:r>
            <a:r>
              <a:rPr lang="zh-CN" altLang="en-US" sz="2800" dirty="0"/>
              <a:t>函数的参数</a:t>
            </a:r>
          </a:p>
        </p:txBody>
      </p:sp>
      <p:pic>
        <p:nvPicPr>
          <p:cNvPr id="6146" name="Picture 2"/>
          <p:cNvPicPr>
            <a:picLocks noChangeAspect="1" noChangeArrowheads="1"/>
          </p:cNvPicPr>
          <p:nvPr/>
        </p:nvPicPr>
        <p:blipFill>
          <a:blip r:embed="rId2"/>
          <a:srcRect/>
          <a:stretch>
            <a:fillRect/>
          </a:stretch>
        </p:blipFill>
        <p:spPr bwMode="auto">
          <a:xfrm>
            <a:off x="857224" y="2181324"/>
            <a:ext cx="7072362" cy="396232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二维指针</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char **p</a:t>
            </a:r>
            <a:r>
              <a:rPr lang="zh-CN" altLang="en-US" dirty="0"/>
              <a:t>与</a:t>
            </a:r>
            <a:r>
              <a:rPr lang="zh-CN" altLang="en-US" dirty="0">
                <a:solidFill>
                  <a:srgbClr val="FF0000"/>
                </a:solidFill>
              </a:rPr>
              <a:t> </a:t>
            </a:r>
            <a:r>
              <a:rPr lang="en-US" altLang="zh-CN" dirty="0">
                <a:solidFill>
                  <a:srgbClr val="FF0000"/>
                </a:solidFill>
              </a:rPr>
              <a:t>char *p[]</a:t>
            </a:r>
          </a:p>
          <a:p>
            <a:pPr>
              <a:buNone/>
            </a:pPr>
            <a:r>
              <a:rPr lang="zh-CN" altLang="en-US" sz="2400" dirty="0"/>
              <a:t>当创建二维数组的时候，对于</a:t>
            </a:r>
            <a:r>
              <a:rPr lang="en-US" altLang="zh-CN" sz="2400" dirty="0"/>
              <a:t>char **p,</a:t>
            </a:r>
            <a:r>
              <a:rPr lang="zh-CN" altLang="en-US" sz="2400" dirty="0"/>
              <a:t>我们需要先创建行，</a:t>
            </a:r>
            <a:endParaRPr lang="en-US" altLang="zh-CN" sz="2400" dirty="0"/>
          </a:p>
          <a:p>
            <a:pPr>
              <a:buNone/>
            </a:pPr>
            <a:r>
              <a:rPr lang="zh-CN" altLang="en-US" sz="2400" dirty="0"/>
              <a:t>而</a:t>
            </a:r>
            <a:r>
              <a:rPr lang="en-US" altLang="zh-CN" sz="2400" dirty="0"/>
              <a:t>char *p[]</a:t>
            </a:r>
            <a:r>
              <a:rPr lang="zh-CN" altLang="en-US" sz="2400" dirty="0"/>
              <a:t>不需要创建行。</a:t>
            </a:r>
          </a:p>
        </p:txBody>
      </p:sp>
      <p:pic>
        <p:nvPicPr>
          <p:cNvPr id="7170" name="Picture 2"/>
          <p:cNvPicPr>
            <a:picLocks noChangeAspect="1" noChangeArrowheads="1"/>
          </p:cNvPicPr>
          <p:nvPr/>
        </p:nvPicPr>
        <p:blipFill>
          <a:blip r:embed="rId2"/>
          <a:srcRect/>
          <a:stretch>
            <a:fillRect/>
          </a:stretch>
        </p:blipFill>
        <p:spPr bwMode="auto">
          <a:xfrm>
            <a:off x="214282" y="3214686"/>
            <a:ext cx="8728060" cy="250033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2"/>
          <a:srcRect/>
          <a:stretch>
            <a:fillRect/>
          </a:stretch>
        </p:blipFill>
        <p:spPr bwMode="auto">
          <a:xfrm>
            <a:off x="264698" y="2252667"/>
            <a:ext cx="8217342" cy="3819539"/>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二维指针</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char **p</a:t>
            </a:r>
            <a:r>
              <a:rPr lang="zh-CN" altLang="en-US" dirty="0"/>
              <a:t>与</a:t>
            </a:r>
            <a:r>
              <a:rPr lang="zh-CN" altLang="en-US" dirty="0">
                <a:solidFill>
                  <a:srgbClr val="FF0000"/>
                </a:solidFill>
              </a:rPr>
              <a:t> </a:t>
            </a:r>
            <a:r>
              <a:rPr lang="en-US" altLang="zh-CN" dirty="0">
                <a:solidFill>
                  <a:srgbClr val="FF0000"/>
                </a:solidFill>
              </a:rPr>
              <a:t>char *p[]</a:t>
            </a:r>
            <a:r>
              <a:rPr lang="en-US" altLang="zh-CN" dirty="0"/>
              <a:t>(</a:t>
            </a:r>
            <a:r>
              <a:rPr lang="zh-CN" altLang="en-US" dirty="0"/>
              <a:t>动态分配举例</a:t>
            </a:r>
            <a:r>
              <a:rPr lang="en-US" altLang="zh-CN" dirty="0"/>
              <a:t>)</a:t>
            </a:r>
          </a:p>
        </p:txBody>
      </p:sp>
      <p:grpSp>
        <p:nvGrpSpPr>
          <p:cNvPr id="7" name="组合 6"/>
          <p:cNvGrpSpPr/>
          <p:nvPr/>
        </p:nvGrpSpPr>
        <p:grpSpPr>
          <a:xfrm>
            <a:off x="1000100" y="2714620"/>
            <a:ext cx="4929222" cy="1428760"/>
            <a:chOff x="714348" y="2419342"/>
            <a:chExt cx="4929222" cy="1428760"/>
          </a:xfrm>
        </p:grpSpPr>
        <p:grpSp>
          <p:nvGrpSpPr>
            <p:cNvPr id="8" name="组合 7"/>
            <p:cNvGrpSpPr/>
            <p:nvPr/>
          </p:nvGrpSpPr>
          <p:grpSpPr>
            <a:xfrm>
              <a:off x="4143370" y="2419342"/>
              <a:ext cx="1500200" cy="1000132"/>
              <a:chOff x="5756162" y="2133590"/>
              <a:chExt cx="1318316" cy="1000132"/>
            </a:xfrm>
          </p:grpSpPr>
          <p:sp>
            <p:nvSpPr>
              <p:cNvPr id="11" name="矩形 10"/>
              <p:cNvSpPr/>
              <p:nvPr/>
            </p:nvSpPr>
            <p:spPr>
              <a:xfrm>
                <a:off x="6461881" y="2276466"/>
                <a:ext cx="612597"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solidFill>
                      <a:srgbClr val="00B050"/>
                    </a:solidFill>
                  </a:rPr>
                  <a:t>char *</a:t>
                </a:r>
                <a:endParaRPr lang="zh-CN" altLang="en-US" sz="1400" dirty="0">
                  <a:solidFill>
                    <a:srgbClr val="00B050"/>
                  </a:solidFill>
                </a:endParaRPr>
              </a:p>
            </p:txBody>
          </p:sp>
          <p:sp>
            <p:nvSpPr>
              <p:cNvPr id="12" name="矩形 11"/>
              <p:cNvSpPr/>
              <p:nvPr/>
            </p:nvSpPr>
            <p:spPr>
              <a:xfrm>
                <a:off x="6461881" y="2562218"/>
                <a:ext cx="612597"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solidFill>
                      <a:srgbClr val="00B050"/>
                    </a:solidFill>
                  </a:rPr>
                  <a:t>char *</a:t>
                </a:r>
                <a:endParaRPr lang="zh-CN" altLang="en-US" sz="1400" dirty="0">
                  <a:solidFill>
                    <a:srgbClr val="00B050"/>
                  </a:solidFill>
                </a:endParaRPr>
              </a:p>
            </p:txBody>
          </p:sp>
          <p:sp>
            <p:nvSpPr>
              <p:cNvPr id="13" name="矩形 12"/>
              <p:cNvSpPr/>
              <p:nvPr/>
            </p:nvSpPr>
            <p:spPr>
              <a:xfrm>
                <a:off x="6461881" y="2847970"/>
                <a:ext cx="612597"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solidFill>
                      <a:srgbClr val="00B050"/>
                    </a:solidFill>
                  </a:rPr>
                  <a:t>char *</a:t>
                </a:r>
                <a:endParaRPr lang="zh-CN" altLang="en-US" sz="1400" dirty="0">
                  <a:solidFill>
                    <a:srgbClr val="00B050"/>
                  </a:solidFill>
                </a:endParaRPr>
              </a:p>
            </p:txBody>
          </p:sp>
          <p:sp>
            <p:nvSpPr>
              <p:cNvPr id="14" name="矩形 4"/>
              <p:cNvSpPr/>
              <p:nvPr/>
            </p:nvSpPr>
            <p:spPr>
              <a:xfrm>
                <a:off x="5756162" y="2133590"/>
                <a:ext cx="502215"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p**</a:t>
                </a:r>
                <a:endParaRPr lang="zh-CN" altLang="en-US" dirty="0">
                  <a:solidFill>
                    <a:srgbClr val="00B050"/>
                  </a:solidFill>
                </a:endParaRPr>
              </a:p>
            </p:txBody>
          </p:sp>
          <p:cxnSp>
            <p:nvCxnSpPr>
              <p:cNvPr id="15" name="直接箭头连接符 14"/>
              <p:cNvCxnSpPr/>
              <p:nvPr/>
            </p:nvCxnSpPr>
            <p:spPr>
              <a:xfrm>
                <a:off x="6247566" y="2276466"/>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714348" y="3643313"/>
              <a:ext cx="4714908" cy="2047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stCxn id="9" idx="0"/>
              <a:endCxn id="14" idx="1"/>
            </p:cNvCxnSpPr>
            <p:nvPr/>
          </p:nvCxnSpPr>
          <p:spPr>
            <a:xfrm rot="5400000" flipH="1" flipV="1">
              <a:off x="3067040" y="2566981"/>
              <a:ext cx="1081095" cy="107157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grpSp>
        <p:nvGrpSpPr>
          <p:cNvPr id="74" name="组合 73"/>
          <p:cNvGrpSpPr/>
          <p:nvPr/>
        </p:nvGrpSpPr>
        <p:grpSpPr>
          <a:xfrm>
            <a:off x="1000100" y="2406843"/>
            <a:ext cx="7358114" cy="2022289"/>
            <a:chOff x="1000100" y="2406843"/>
            <a:chExt cx="7358114" cy="2022289"/>
          </a:xfrm>
        </p:grpSpPr>
        <p:grpSp>
          <p:nvGrpSpPr>
            <p:cNvPr id="71" name="组合 70"/>
            <p:cNvGrpSpPr/>
            <p:nvPr/>
          </p:nvGrpSpPr>
          <p:grpSpPr>
            <a:xfrm>
              <a:off x="1000100" y="2857496"/>
              <a:ext cx="7358114" cy="1571636"/>
              <a:chOff x="1000100" y="2857496"/>
              <a:chExt cx="7358114" cy="1571636"/>
            </a:xfrm>
          </p:grpSpPr>
          <p:grpSp>
            <p:nvGrpSpPr>
              <p:cNvPr id="67" name="组合 66"/>
              <p:cNvGrpSpPr/>
              <p:nvPr/>
            </p:nvGrpSpPr>
            <p:grpSpPr>
              <a:xfrm>
                <a:off x="1000100" y="2857496"/>
                <a:ext cx="7358114" cy="1571636"/>
                <a:chOff x="1000100" y="2857496"/>
                <a:chExt cx="7358114" cy="1571636"/>
              </a:xfrm>
            </p:grpSpPr>
            <p:sp>
              <p:nvSpPr>
                <p:cNvPr id="21" name="矩形 20"/>
                <p:cNvSpPr/>
                <p:nvPr/>
              </p:nvSpPr>
              <p:spPr>
                <a:xfrm>
                  <a:off x="6215074" y="2857496"/>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22" name="矩形 21"/>
                <p:cNvSpPr/>
                <p:nvPr/>
              </p:nvSpPr>
              <p:spPr>
                <a:xfrm>
                  <a:off x="6429388" y="2857496"/>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23" name="矩形 22"/>
                <p:cNvSpPr/>
                <p:nvPr/>
              </p:nvSpPr>
              <p:spPr>
                <a:xfrm>
                  <a:off x="6643702" y="2857496"/>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24" name="矩形 23"/>
                <p:cNvSpPr/>
                <p:nvPr/>
              </p:nvSpPr>
              <p:spPr>
                <a:xfrm>
                  <a:off x="6858016" y="2857496"/>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25" name="矩形 24"/>
                <p:cNvSpPr/>
                <p:nvPr/>
              </p:nvSpPr>
              <p:spPr>
                <a:xfrm>
                  <a:off x="7072330" y="2857496"/>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33" name="矩形 32"/>
                <p:cNvSpPr/>
                <p:nvPr/>
              </p:nvSpPr>
              <p:spPr>
                <a:xfrm>
                  <a:off x="7286644" y="2857496"/>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34" name="矩形 33"/>
                <p:cNvSpPr/>
                <p:nvPr/>
              </p:nvSpPr>
              <p:spPr>
                <a:xfrm>
                  <a:off x="7500958" y="2857496"/>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35" name="矩形 34"/>
                <p:cNvSpPr/>
                <p:nvPr/>
              </p:nvSpPr>
              <p:spPr>
                <a:xfrm>
                  <a:off x="7715272" y="2857496"/>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36" name="矩形 35"/>
                <p:cNvSpPr/>
                <p:nvPr/>
              </p:nvSpPr>
              <p:spPr>
                <a:xfrm>
                  <a:off x="7929586" y="2857496"/>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37" name="矩形 36"/>
                <p:cNvSpPr/>
                <p:nvPr/>
              </p:nvSpPr>
              <p:spPr>
                <a:xfrm>
                  <a:off x="8143900" y="2857496"/>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38" name="矩形 37"/>
                <p:cNvSpPr/>
                <p:nvPr/>
              </p:nvSpPr>
              <p:spPr>
                <a:xfrm>
                  <a:off x="6215074" y="3143248"/>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39" name="矩形 38"/>
                <p:cNvSpPr/>
                <p:nvPr/>
              </p:nvSpPr>
              <p:spPr>
                <a:xfrm>
                  <a:off x="6429388" y="3143248"/>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40" name="矩形 39"/>
                <p:cNvSpPr/>
                <p:nvPr/>
              </p:nvSpPr>
              <p:spPr>
                <a:xfrm>
                  <a:off x="6643702" y="3143248"/>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41" name="矩形 40"/>
                <p:cNvSpPr/>
                <p:nvPr/>
              </p:nvSpPr>
              <p:spPr>
                <a:xfrm>
                  <a:off x="6858016" y="3143248"/>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42" name="矩形 41"/>
                <p:cNvSpPr/>
                <p:nvPr/>
              </p:nvSpPr>
              <p:spPr>
                <a:xfrm>
                  <a:off x="7072330" y="3143248"/>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43" name="矩形 42"/>
                <p:cNvSpPr/>
                <p:nvPr/>
              </p:nvSpPr>
              <p:spPr>
                <a:xfrm>
                  <a:off x="7286644" y="3143248"/>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44" name="矩形 43"/>
                <p:cNvSpPr/>
                <p:nvPr/>
              </p:nvSpPr>
              <p:spPr>
                <a:xfrm>
                  <a:off x="7500958" y="3143248"/>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45" name="矩形 44"/>
                <p:cNvSpPr/>
                <p:nvPr/>
              </p:nvSpPr>
              <p:spPr>
                <a:xfrm>
                  <a:off x="7715272" y="3143248"/>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46" name="矩形 45"/>
                <p:cNvSpPr/>
                <p:nvPr/>
              </p:nvSpPr>
              <p:spPr>
                <a:xfrm>
                  <a:off x="7929586" y="3143248"/>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47" name="矩形 46"/>
                <p:cNvSpPr/>
                <p:nvPr/>
              </p:nvSpPr>
              <p:spPr>
                <a:xfrm>
                  <a:off x="8143900" y="3143248"/>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48" name="矩形 47"/>
                <p:cNvSpPr/>
                <p:nvPr/>
              </p:nvSpPr>
              <p:spPr>
                <a:xfrm>
                  <a:off x="6215074" y="3429000"/>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49" name="矩形 48"/>
                <p:cNvSpPr/>
                <p:nvPr/>
              </p:nvSpPr>
              <p:spPr>
                <a:xfrm>
                  <a:off x="6429388" y="3429000"/>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50" name="矩形 49"/>
                <p:cNvSpPr/>
                <p:nvPr/>
              </p:nvSpPr>
              <p:spPr>
                <a:xfrm>
                  <a:off x="6643702" y="3429000"/>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51" name="矩形 50"/>
                <p:cNvSpPr/>
                <p:nvPr/>
              </p:nvSpPr>
              <p:spPr>
                <a:xfrm>
                  <a:off x="6858016" y="3429000"/>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52" name="矩形 51"/>
                <p:cNvSpPr/>
                <p:nvPr/>
              </p:nvSpPr>
              <p:spPr>
                <a:xfrm>
                  <a:off x="7072330" y="3429000"/>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53" name="矩形 52"/>
                <p:cNvSpPr/>
                <p:nvPr/>
              </p:nvSpPr>
              <p:spPr>
                <a:xfrm>
                  <a:off x="7286644" y="3429000"/>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54" name="矩形 53"/>
                <p:cNvSpPr/>
                <p:nvPr/>
              </p:nvSpPr>
              <p:spPr>
                <a:xfrm>
                  <a:off x="7500958" y="3429000"/>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55" name="矩形 54"/>
                <p:cNvSpPr/>
                <p:nvPr/>
              </p:nvSpPr>
              <p:spPr>
                <a:xfrm>
                  <a:off x="7715272" y="3429000"/>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56" name="矩形 55"/>
                <p:cNvSpPr/>
                <p:nvPr/>
              </p:nvSpPr>
              <p:spPr>
                <a:xfrm>
                  <a:off x="7929586" y="3429000"/>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57" name="矩形 56"/>
                <p:cNvSpPr/>
                <p:nvPr/>
              </p:nvSpPr>
              <p:spPr>
                <a:xfrm>
                  <a:off x="8143900" y="3429000"/>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cxnSp>
              <p:nvCxnSpPr>
                <p:cNvPr id="59" name="直接箭头连接符 58"/>
                <p:cNvCxnSpPr>
                  <a:stCxn id="11" idx="3"/>
                  <a:endCxn id="21" idx="1"/>
                </p:cNvCxnSpPr>
                <p:nvPr/>
              </p:nvCxnSpPr>
              <p:spPr>
                <a:xfrm>
                  <a:off x="5929322" y="300037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12" idx="3"/>
                  <a:endCxn id="38" idx="1"/>
                </p:cNvCxnSpPr>
                <p:nvPr/>
              </p:nvCxnSpPr>
              <p:spPr>
                <a:xfrm>
                  <a:off x="5929322" y="3286124"/>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13" idx="3"/>
                  <a:endCxn id="48" idx="1"/>
                </p:cNvCxnSpPr>
                <p:nvPr/>
              </p:nvCxnSpPr>
              <p:spPr>
                <a:xfrm>
                  <a:off x="5929322" y="3571876"/>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1000100" y="4162430"/>
                  <a:ext cx="7358114" cy="266702"/>
                </a:xfrm>
                <a:prstGeom prst="rect">
                  <a:avLst/>
                </a:prstGeom>
                <a:noFill/>
                <a:ln>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cxnSp>
            <p:nvCxnSpPr>
              <p:cNvPr id="68" name="直接箭头连接符 67"/>
              <p:cNvCxnSpPr>
                <a:endCxn id="52" idx="2"/>
              </p:cNvCxnSpPr>
              <p:nvPr/>
            </p:nvCxnSpPr>
            <p:spPr>
              <a:xfrm flipV="1">
                <a:off x="6572264" y="3714752"/>
                <a:ext cx="607223" cy="42862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sp>
          <p:nvSpPr>
            <p:cNvPr id="72" name="左大括号 71"/>
            <p:cNvSpPr/>
            <p:nvPr/>
          </p:nvSpPr>
          <p:spPr>
            <a:xfrm rot="5400000">
              <a:off x="7179487" y="1678769"/>
              <a:ext cx="214314" cy="2143140"/>
            </a:xfrm>
            <a:prstGeom prst="leftBrace">
              <a:avLst>
                <a:gd name="adj1" fmla="val 8333"/>
                <a:gd name="adj2" fmla="val 5088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TextBox 72"/>
            <p:cNvSpPr txBox="1"/>
            <p:nvPr/>
          </p:nvSpPr>
          <p:spPr>
            <a:xfrm>
              <a:off x="6500826" y="2406843"/>
              <a:ext cx="1571636" cy="307777"/>
            </a:xfrm>
            <a:prstGeom prst="rect">
              <a:avLst/>
            </a:prstGeom>
            <a:noFill/>
          </p:spPr>
          <p:txBody>
            <a:bodyPr wrap="square" rtlCol="0">
              <a:spAutoFit/>
            </a:bodyPr>
            <a:lstStyle/>
            <a:p>
              <a:r>
                <a:rPr lang="zh-CN" altLang="en-US" sz="1400" dirty="0"/>
                <a:t>每行</a:t>
              </a:r>
              <a:r>
                <a:rPr lang="en-US" altLang="zh-CN" sz="1400" dirty="0"/>
                <a:t>10</a:t>
              </a:r>
              <a:r>
                <a:rPr lang="zh-CN" altLang="en-US" sz="1400" dirty="0"/>
                <a:t>个</a:t>
              </a:r>
              <a:r>
                <a:rPr lang="en-US" altLang="zh-CN" sz="1400" dirty="0"/>
                <a:t>char</a:t>
              </a:r>
              <a:endParaRPr lang="zh-CN" altLang="en-US" sz="1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srcRect/>
          <a:stretch>
            <a:fillRect/>
          </a:stretch>
        </p:blipFill>
        <p:spPr bwMode="auto">
          <a:xfrm>
            <a:off x="428596" y="2428868"/>
            <a:ext cx="8072494" cy="3897639"/>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二维指针</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char **p</a:t>
            </a:r>
            <a:r>
              <a:rPr lang="zh-CN" altLang="en-US" dirty="0"/>
              <a:t>与</a:t>
            </a:r>
            <a:r>
              <a:rPr lang="zh-CN" altLang="en-US" dirty="0">
                <a:solidFill>
                  <a:srgbClr val="FF0000"/>
                </a:solidFill>
              </a:rPr>
              <a:t> </a:t>
            </a:r>
            <a:r>
              <a:rPr lang="en-US" altLang="zh-CN" dirty="0">
                <a:solidFill>
                  <a:srgbClr val="FF0000"/>
                </a:solidFill>
              </a:rPr>
              <a:t>char *p[]</a:t>
            </a:r>
            <a:r>
              <a:rPr lang="en-US" altLang="zh-CN" dirty="0"/>
              <a:t>(</a:t>
            </a:r>
            <a:r>
              <a:rPr lang="zh-CN" altLang="en-US" dirty="0"/>
              <a:t>动态分配举例</a:t>
            </a:r>
            <a:r>
              <a:rPr lang="en-US" altLang="zh-CN" dirty="0"/>
              <a:t>)</a:t>
            </a:r>
          </a:p>
        </p:txBody>
      </p:sp>
      <p:grpSp>
        <p:nvGrpSpPr>
          <p:cNvPr id="4" name="组合 6"/>
          <p:cNvGrpSpPr/>
          <p:nvPr/>
        </p:nvGrpSpPr>
        <p:grpSpPr>
          <a:xfrm>
            <a:off x="3357554" y="2714620"/>
            <a:ext cx="2571768" cy="1000132"/>
            <a:chOff x="3071802" y="2419342"/>
            <a:chExt cx="2571768" cy="1000132"/>
          </a:xfrm>
        </p:grpSpPr>
        <p:grpSp>
          <p:nvGrpSpPr>
            <p:cNvPr id="5" name="组合 7"/>
            <p:cNvGrpSpPr/>
            <p:nvPr/>
          </p:nvGrpSpPr>
          <p:grpSpPr>
            <a:xfrm>
              <a:off x="4143370" y="2419342"/>
              <a:ext cx="1500200" cy="1000132"/>
              <a:chOff x="5756162" y="2133590"/>
              <a:chExt cx="1318316" cy="1000132"/>
            </a:xfrm>
          </p:grpSpPr>
          <p:sp>
            <p:nvSpPr>
              <p:cNvPr id="11" name="矩形 10"/>
              <p:cNvSpPr/>
              <p:nvPr/>
            </p:nvSpPr>
            <p:spPr>
              <a:xfrm>
                <a:off x="6461881" y="2276466"/>
                <a:ext cx="612597"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solidFill>
                      <a:srgbClr val="00B050"/>
                    </a:solidFill>
                  </a:rPr>
                  <a:t>char *</a:t>
                </a:r>
                <a:endParaRPr lang="zh-CN" altLang="en-US" sz="1400" dirty="0">
                  <a:solidFill>
                    <a:srgbClr val="00B050"/>
                  </a:solidFill>
                </a:endParaRPr>
              </a:p>
            </p:txBody>
          </p:sp>
          <p:sp>
            <p:nvSpPr>
              <p:cNvPr id="12" name="矩形 11"/>
              <p:cNvSpPr/>
              <p:nvPr/>
            </p:nvSpPr>
            <p:spPr>
              <a:xfrm>
                <a:off x="6461881" y="2562218"/>
                <a:ext cx="612597"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solidFill>
                      <a:srgbClr val="00B050"/>
                    </a:solidFill>
                  </a:rPr>
                  <a:t>char *</a:t>
                </a:r>
                <a:endParaRPr lang="zh-CN" altLang="en-US" sz="1400" dirty="0">
                  <a:solidFill>
                    <a:srgbClr val="00B050"/>
                  </a:solidFill>
                </a:endParaRPr>
              </a:p>
            </p:txBody>
          </p:sp>
          <p:sp>
            <p:nvSpPr>
              <p:cNvPr id="13" name="矩形 12"/>
              <p:cNvSpPr/>
              <p:nvPr/>
            </p:nvSpPr>
            <p:spPr>
              <a:xfrm>
                <a:off x="6461881" y="2847970"/>
                <a:ext cx="612597"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solidFill>
                      <a:srgbClr val="00B050"/>
                    </a:solidFill>
                  </a:rPr>
                  <a:t>char *</a:t>
                </a:r>
                <a:endParaRPr lang="zh-CN" altLang="en-US" sz="1400" dirty="0">
                  <a:solidFill>
                    <a:srgbClr val="00B050"/>
                  </a:solidFill>
                </a:endParaRPr>
              </a:p>
            </p:txBody>
          </p:sp>
          <p:sp>
            <p:nvSpPr>
              <p:cNvPr id="14" name="矩形 4"/>
              <p:cNvSpPr/>
              <p:nvPr/>
            </p:nvSpPr>
            <p:spPr>
              <a:xfrm>
                <a:off x="5756162" y="2133590"/>
                <a:ext cx="502215" cy="285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p**</a:t>
                </a:r>
                <a:endParaRPr lang="zh-CN" altLang="en-US" dirty="0">
                  <a:solidFill>
                    <a:srgbClr val="00B050"/>
                  </a:solidFill>
                </a:endParaRPr>
              </a:p>
            </p:txBody>
          </p:sp>
          <p:cxnSp>
            <p:nvCxnSpPr>
              <p:cNvPr id="15" name="直接箭头连接符 14"/>
              <p:cNvCxnSpPr/>
              <p:nvPr/>
            </p:nvCxnSpPr>
            <p:spPr>
              <a:xfrm>
                <a:off x="6247566" y="2276466"/>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 name="直接箭头连接符 9"/>
            <p:cNvCxnSpPr>
              <a:endCxn id="14" idx="1"/>
            </p:cNvCxnSpPr>
            <p:nvPr/>
          </p:nvCxnSpPr>
          <p:spPr>
            <a:xfrm flipV="1">
              <a:off x="3071802" y="2562218"/>
              <a:ext cx="1071568" cy="78581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grpSp>
        <p:nvGrpSpPr>
          <p:cNvPr id="6" name="组合 73"/>
          <p:cNvGrpSpPr/>
          <p:nvPr/>
        </p:nvGrpSpPr>
        <p:grpSpPr>
          <a:xfrm>
            <a:off x="1000100" y="2406843"/>
            <a:ext cx="7358114" cy="1960376"/>
            <a:chOff x="1000100" y="2406843"/>
            <a:chExt cx="7358114" cy="1960376"/>
          </a:xfrm>
        </p:grpSpPr>
        <p:grpSp>
          <p:nvGrpSpPr>
            <p:cNvPr id="7" name="组合 70"/>
            <p:cNvGrpSpPr/>
            <p:nvPr/>
          </p:nvGrpSpPr>
          <p:grpSpPr>
            <a:xfrm>
              <a:off x="1000100" y="2857496"/>
              <a:ext cx="7358114" cy="1509723"/>
              <a:chOff x="1000100" y="2857496"/>
              <a:chExt cx="7358114" cy="1509723"/>
            </a:xfrm>
          </p:grpSpPr>
          <p:grpSp>
            <p:nvGrpSpPr>
              <p:cNvPr id="8" name="组合 66"/>
              <p:cNvGrpSpPr/>
              <p:nvPr/>
            </p:nvGrpSpPr>
            <p:grpSpPr>
              <a:xfrm>
                <a:off x="1000100" y="2857496"/>
                <a:ext cx="7358114" cy="1509723"/>
                <a:chOff x="1000100" y="2857496"/>
                <a:chExt cx="7358114" cy="1509723"/>
              </a:xfrm>
            </p:grpSpPr>
            <p:sp>
              <p:nvSpPr>
                <p:cNvPr id="21" name="矩形 20"/>
                <p:cNvSpPr/>
                <p:nvPr/>
              </p:nvSpPr>
              <p:spPr>
                <a:xfrm>
                  <a:off x="6215074" y="2857496"/>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22" name="矩形 21"/>
                <p:cNvSpPr/>
                <p:nvPr/>
              </p:nvSpPr>
              <p:spPr>
                <a:xfrm>
                  <a:off x="6429388" y="2857496"/>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23" name="矩形 22"/>
                <p:cNvSpPr/>
                <p:nvPr/>
              </p:nvSpPr>
              <p:spPr>
                <a:xfrm>
                  <a:off x="6643702" y="2857496"/>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24" name="矩形 23"/>
                <p:cNvSpPr/>
                <p:nvPr/>
              </p:nvSpPr>
              <p:spPr>
                <a:xfrm>
                  <a:off x="6858016" y="2857496"/>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25" name="矩形 24"/>
                <p:cNvSpPr/>
                <p:nvPr/>
              </p:nvSpPr>
              <p:spPr>
                <a:xfrm>
                  <a:off x="7072330" y="2857496"/>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33" name="矩形 32"/>
                <p:cNvSpPr/>
                <p:nvPr/>
              </p:nvSpPr>
              <p:spPr>
                <a:xfrm>
                  <a:off x="7286644" y="2857496"/>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34" name="矩形 33"/>
                <p:cNvSpPr/>
                <p:nvPr/>
              </p:nvSpPr>
              <p:spPr>
                <a:xfrm>
                  <a:off x="7500958" y="2857496"/>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35" name="矩形 34"/>
                <p:cNvSpPr/>
                <p:nvPr/>
              </p:nvSpPr>
              <p:spPr>
                <a:xfrm>
                  <a:off x="7715272" y="2857496"/>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36" name="矩形 35"/>
                <p:cNvSpPr/>
                <p:nvPr/>
              </p:nvSpPr>
              <p:spPr>
                <a:xfrm>
                  <a:off x="7929586" y="2857496"/>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37" name="矩形 36"/>
                <p:cNvSpPr/>
                <p:nvPr/>
              </p:nvSpPr>
              <p:spPr>
                <a:xfrm>
                  <a:off x="8143900" y="2857496"/>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38" name="矩形 37"/>
                <p:cNvSpPr/>
                <p:nvPr/>
              </p:nvSpPr>
              <p:spPr>
                <a:xfrm>
                  <a:off x="6215074" y="3143248"/>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39" name="矩形 38"/>
                <p:cNvSpPr/>
                <p:nvPr/>
              </p:nvSpPr>
              <p:spPr>
                <a:xfrm>
                  <a:off x="6429388" y="3143248"/>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40" name="矩形 39"/>
                <p:cNvSpPr/>
                <p:nvPr/>
              </p:nvSpPr>
              <p:spPr>
                <a:xfrm>
                  <a:off x="6643702" y="3143248"/>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41" name="矩形 40"/>
                <p:cNvSpPr/>
                <p:nvPr/>
              </p:nvSpPr>
              <p:spPr>
                <a:xfrm>
                  <a:off x="6858016" y="3143248"/>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42" name="矩形 41"/>
                <p:cNvSpPr/>
                <p:nvPr/>
              </p:nvSpPr>
              <p:spPr>
                <a:xfrm>
                  <a:off x="7072330" y="3143248"/>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43" name="矩形 42"/>
                <p:cNvSpPr/>
                <p:nvPr/>
              </p:nvSpPr>
              <p:spPr>
                <a:xfrm>
                  <a:off x="7286644" y="3143248"/>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44" name="矩形 43"/>
                <p:cNvSpPr/>
                <p:nvPr/>
              </p:nvSpPr>
              <p:spPr>
                <a:xfrm>
                  <a:off x="7500958" y="3143248"/>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45" name="矩形 44"/>
                <p:cNvSpPr/>
                <p:nvPr/>
              </p:nvSpPr>
              <p:spPr>
                <a:xfrm>
                  <a:off x="7715272" y="3143248"/>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46" name="矩形 45"/>
                <p:cNvSpPr/>
                <p:nvPr/>
              </p:nvSpPr>
              <p:spPr>
                <a:xfrm>
                  <a:off x="7929586" y="3143248"/>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47" name="矩形 46"/>
                <p:cNvSpPr/>
                <p:nvPr/>
              </p:nvSpPr>
              <p:spPr>
                <a:xfrm>
                  <a:off x="8143900" y="3143248"/>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48" name="矩形 47"/>
                <p:cNvSpPr/>
                <p:nvPr/>
              </p:nvSpPr>
              <p:spPr>
                <a:xfrm>
                  <a:off x="6215074" y="3429000"/>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49" name="矩形 48"/>
                <p:cNvSpPr/>
                <p:nvPr/>
              </p:nvSpPr>
              <p:spPr>
                <a:xfrm>
                  <a:off x="6429388" y="3429000"/>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50" name="矩形 49"/>
                <p:cNvSpPr/>
                <p:nvPr/>
              </p:nvSpPr>
              <p:spPr>
                <a:xfrm>
                  <a:off x="6643702" y="3429000"/>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51" name="矩形 50"/>
                <p:cNvSpPr/>
                <p:nvPr/>
              </p:nvSpPr>
              <p:spPr>
                <a:xfrm>
                  <a:off x="6858016" y="3429000"/>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52" name="矩形 51"/>
                <p:cNvSpPr/>
                <p:nvPr/>
              </p:nvSpPr>
              <p:spPr>
                <a:xfrm>
                  <a:off x="7072330" y="3429000"/>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53" name="矩形 52"/>
                <p:cNvSpPr/>
                <p:nvPr/>
              </p:nvSpPr>
              <p:spPr>
                <a:xfrm>
                  <a:off x="7286644" y="3429000"/>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54" name="矩形 53"/>
                <p:cNvSpPr/>
                <p:nvPr/>
              </p:nvSpPr>
              <p:spPr>
                <a:xfrm>
                  <a:off x="7500958" y="3429000"/>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55" name="矩形 54"/>
                <p:cNvSpPr/>
                <p:nvPr/>
              </p:nvSpPr>
              <p:spPr>
                <a:xfrm>
                  <a:off x="7715272" y="3429000"/>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56" name="矩形 55"/>
                <p:cNvSpPr/>
                <p:nvPr/>
              </p:nvSpPr>
              <p:spPr>
                <a:xfrm>
                  <a:off x="7929586" y="3429000"/>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sp>
              <p:nvSpPr>
                <p:cNvPr id="57" name="矩形 56"/>
                <p:cNvSpPr/>
                <p:nvPr/>
              </p:nvSpPr>
              <p:spPr>
                <a:xfrm>
                  <a:off x="8143900" y="3429000"/>
                  <a:ext cx="214314"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rgbClr val="00B050"/>
                    </a:solidFill>
                  </a:endParaRPr>
                </a:p>
              </p:txBody>
            </p:sp>
            <p:cxnSp>
              <p:nvCxnSpPr>
                <p:cNvPr id="59" name="直接箭头连接符 58"/>
                <p:cNvCxnSpPr>
                  <a:stCxn id="11" idx="3"/>
                  <a:endCxn id="21" idx="1"/>
                </p:cNvCxnSpPr>
                <p:nvPr/>
              </p:nvCxnSpPr>
              <p:spPr>
                <a:xfrm>
                  <a:off x="5929322" y="300037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12" idx="3"/>
                  <a:endCxn id="38" idx="1"/>
                </p:cNvCxnSpPr>
                <p:nvPr/>
              </p:nvCxnSpPr>
              <p:spPr>
                <a:xfrm>
                  <a:off x="5929322" y="3286124"/>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13" idx="3"/>
                  <a:endCxn id="48" idx="1"/>
                </p:cNvCxnSpPr>
                <p:nvPr/>
              </p:nvCxnSpPr>
              <p:spPr>
                <a:xfrm>
                  <a:off x="5929322" y="3571876"/>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1000100" y="4100517"/>
                  <a:ext cx="7358114" cy="266702"/>
                </a:xfrm>
                <a:prstGeom prst="rect">
                  <a:avLst/>
                </a:prstGeom>
                <a:noFill/>
                <a:ln>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cxnSp>
            <p:nvCxnSpPr>
              <p:cNvPr id="68" name="直接箭头连接符 67"/>
              <p:cNvCxnSpPr>
                <a:endCxn id="52" idx="2"/>
              </p:cNvCxnSpPr>
              <p:nvPr/>
            </p:nvCxnSpPr>
            <p:spPr>
              <a:xfrm flipV="1">
                <a:off x="6643702" y="3714752"/>
                <a:ext cx="535785" cy="35719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sp>
          <p:nvSpPr>
            <p:cNvPr id="72" name="左大括号 71"/>
            <p:cNvSpPr/>
            <p:nvPr/>
          </p:nvSpPr>
          <p:spPr>
            <a:xfrm rot="5400000">
              <a:off x="7179487" y="1678769"/>
              <a:ext cx="214314" cy="2143140"/>
            </a:xfrm>
            <a:prstGeom prst="leftBrace">
              <a:avLst>
                <a:gd name="adj1" fmla="val 8333"/>
                <a:gd name="adj2" fmla="val 5088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TextBox 72"/>
            <p:cNvSpPr txBox="1"/>
            <p:nvPr/>
          </p:nvSpPr>
          <p:spPr>
            <a:xfrm>
              <a:off x="6500826" y="2406843"/>
              <a:ext cx="1571636" cy="307777"/>
            </a:xfrm>
            <a:prstGeom prst="rect">
              <a:avLst/>
            </a:prstGeom>
            <a:noFill/>
          </p:spPr>
          <p:txBody>
            <a:bodyPr wrap="square" rtlCol="0">
              <a:spAutoFit/>
            </a:bodyPr>
            <a:lstStyle/>
            <a:p>
              <a:r>
                <a:rPr lang="zh-CN" altLang="en-US" sz="1400" dirty="0"/>
                <a:t>每行</a:t>
              </a:r>
              <a:r>
                <a:rPr lang="en-US" altLang="zh-CN" sz="1400" dirty="0"/>
                <a:t>10</a:t>
              </a:r>
              <a:r>
                <a:rPr lang="zh-CN" altLang="en-US" sz="1400" dirty="0"/>
                <a:t>个</a:t>
              </a:r>
              <a:r>
                <a:rPr lang="en-US" altLang="zh-CN" sz="1400" dirty="0"/>
                <a:t>char</a:t>
              </a:r>
              <a:endParaRPr lang="zh-CN" altLang="en-US" sz="1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二维指针</a:t>
            </a:r>
            <a:r>
              <a:rPr lang="en-US" altLang="zh-CN" dirty="0"/>
              <a:t>(**)</a:t>
            </a:r>
            <a:endParaRPr lang="zh-CN" altLang="en-US" dirty="0"/>
          </a:p>
        </p:txBody>
      </p:sp>
      <p:sp>
        <p:nvSpPr>
          <p:cNvPr id="5" name="内容占位符 4"/>
          <p:cNvSpPr>
            <a:spLocks noGrp="1"/>
          </p:cNvSpPr>
          <p:nvPr>
            <p:ph idx="1"/>
          </p:nvPr>
        </p:nvSpPr>
        <p:spPr>
          <a:xfrm>
            <a:off x="457200" y="1285860"/>
            <a:ext cx="8229600" cy="4840303"/>
          </a:xfrm>
        </p:spPr>
        <p:txBody>
          <a:bodyPr>
            <a:normAutofit/>
          </a:bodyPr>
          <a:lstStyle/>
          <a:p>
            <a:r>
              <a:rPr lang="zh-CN" altLang="en-US" sz="2800" dirty="0"/>
              <a:t>第三种使用场景：为调用方分配内存的函数</a:t>
            </a:r>
          </a:p>
        </p:txBody>
      </p:sp>
      <p:pic>
        <p:nvPicPr>
          <p:cNvPr id="1026" name="Picture 2"/>
          <p:cNvPicPr>
            <a:picLocks noChangeAspect="1" noChangeArrowheads="1"/>
          </p:cNvPicPr>
          <p:nvPr/>
        </p:nvPicPr>
        <p:blipFill>
          <a:blip r:embed="rId2"/>
          <a:srcRect/>
          <a:stretch>
            <a:fillRect/>
          </a:stretch>
        </p:blipFill>
        <p:spPr bwMode="auto">
          <a:xfrm>
            <a:off x="142844" y="1857364"/>
            <a:ext cx="8858280" cy="4819650"/>
          </a:xfrm>
          <a:prstGeom prst="rect">
            <a:avLst/>
          </a:prstGeom>
          <a:noFill/>
          <a:ln w="9525">
            <a:noFill/>
            <a:miter lim="800000"/>
            <a:headEnd/>
            <a:tailEnd/>
          </a:ln>
          <a:effectLst/>
        </p:spPr>
      </p:pic>
      <p:grpSp>
        <p:nvGrpSpPr>
          <p:cNvPr id="56" name="组合 55"/>
          <p:cNvGrpSpPr/>
          <p:nvPr/>
        </p:nvGrpSpPr>
        <p:grpSpPr>
          <a:xfrm>
            <a:off x="785786" y="2000240"/>
            <a:ext cx="6715172" cy="3953028"/>
            <a:chOff x="785786" y="2000240"/>
            <a:chExt cx="6715172" cy="3953028"/>
          </a:xfrm>
        </p:grpSpPr>
        <p:grpSp>
          <p:nvGrpSpPr>
            <p:cNvPr id="51" name="组合 50"/>
            <p:cNvGrpSpPr/>
            <p:nvPr/>
          </p:nvGrpSpPr>
          <p:grpSpPr>
            <a:xfrm>
              <a:off x="4071934" y="2000240"/>
              <a:ext cx="3429024" cy="1000132"/>
              <a:chOff x="4071934" y="2000240"/>
              <a:chExt cx="3429024" cy="1000132"/>
            </a:xfrm>
          </p:grpSpPr>
          <p:sp>
            <p:nvSpPr>
              <p:cNvPr id="35" name="矩形 34"/>
              <p:cNvSpPr/>
              <p:nvPr/>
            </p:nvSpPr>
            <p:spPr>
              <a:xfrm>
                <a:off x="6572264" y="2143116"/>
                <a:ext cx="857256"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p</a:t>
                </a:r>
                <a:endParaRPr lang="zh-CN" altLang="en-US" dirty="0"/>
              </a:p>
            </p:txBody>
          </p:sp>
          <p:sp>
            <p:nvSpPr>
              <p:cNvPr id="44" name="矩形 43"/>
              <p:cNvSpPr/>
              <p:nvPr/>
            </p:nvSpPr>
            <p:spPr>
              <a:xfrm>
                <a:off x="5429256" y="2143116"/>
                <a:ext cx="857256" cy="3571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&amp;p</a:t>
                </a:r>
                <a:endParaRPr lang="zh-CN" altLang="en-US" dirty="0"/>
              </a:p>
            </p:txBody>
          </p:sp>
          <p:sp>
            <p:nvSpPr>
              <p:cNvPr id="47" name="TextBox 46"/>
              <p:cNvSpPr txBox="1"/>
              <p:nvPr/>
            </p:nvSpPr>
            <p:spPr>
              <a:xfrm>
                <a:off x="6572264" y="2571744"/>
                <a:ext cx="857256" cy="307777"/>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altLang="zh-CN" sz="1400" dirty="0"/>
                  <a:t>NULL</a:t>
                </a:r>
                <a:endParaRPr lang="zh-CN" altLang="en-US" sz="1400" dirty="0"/>
              </a:p>
            </p:txBody>
          </p:sp>
          <p:sp>
            <p:nvSpPr>
              <p:cNvPr id="48" name="TextBox 47"/>
              <p:cNvSpPr txBox="1"/>
              <p:nvPr/>
            </p:nvSpPr>
            <p:spPr>
              <a:xfrm>
                <a:off x="5429256" y="2571744"/>
                <a:ext cx="857256"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altLang="zh-CN" sz="1400" dirty="0"/>
                  <a:t>6422024</a:t>
                </a:r>
                <a:endParaRPr lang="zh-CN" altLang="en-US" sz="1400" dirty="0"/>
              </a:p>
            </p:txBody>
          </p:sp>
          <p:sp>
            <p:nvSpPr>
              <p:cNvPr id="49" name="矩形 48"/>
              <p:cNvSpPr/>
              <p:nvPr/>
            </p:nvSpPr>
            <p:spPr>
              <a:xfrm>
                <a:off x="4071934" y="2285992"/>
                <a:ext cx="1214446" cy="3571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600" dirty="0"/>
                  <a:t>初始状态</a:t>
                </a:r>
              </a:p>
            </p:txBody>
          </p:sp>
          <p:sp>
            <p:nvSpPr>
              <p:cNvPr id="50" name="矩形 49"/>
              <p:cNvSpPr/>
              <p:nvPr/>
            </p:nvSpPr>
            <p:spPr>
              <a:xfrm>
                <a:off x="5357818" y="2000240"/>
                <a:ext cx="2143140" cy="10001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矩形 51"/>
            <p:cNvSpPr/>
            <p:nvPr/>
          </p:nvSpPr>
          <p:spPr>
            <a:xfrm>
              <a:off x="785786" y="5524640"/>
              <a:ext cx="3714776" cy="4286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箭头连接符 53"/>
            <p:cNvCxnSpPr>
              <a:stCxn id="52" idx="0"/>
              <a:endCxn id="49" idx="1"/>
            </p:cNvCxnSpPr>
            <p:nvPr/>
          </p:nvCxnSpPr>
          <p:spPr>
            <a:xfrm rot="5400000" flipH="1" flipV="1">
              <a:off x="1827528" y="3280234"/>
              <a:ext cx="3060053" cy="142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3357554" y="2880314"/>
            <a:ext cx="5357850" cy="2477512"/>
            <a:chOff x="3357554" y="2880314"/>
            <a:chExt cx="5357850" cy="2477512"/>
          </a:xfrm>
        </p:grpSpPr>
        <p:grpSp>
          <p:nvGrpSpPr>
            <p:cNvPr id="83" name="组合 82"/>
            <p:cNvGrpSpPr/>
            <p:nvPr/>
          </p:nvGrpSpPr>
          <p:grpSpPr>
            <a:xfrm>
              <a:off x="3357554" y="2880314"/>
              <a:ext cx="5357850" cy="2477512"/>
              <a:chOff x="3357554" y="2880314"/>
              <a:chExt cx="5357850" cy="2477512"/>
            </a:xfrm>
          </p:grpSpPr>
          <p:sp>
            <p:nvSpPr>
              <p:cNvPr id="80" name="矩形 79"/>
              <p:cNvSpPr/>
              <p:nvPr/>
            </p:nvSpPr>
            <p:spPr>
              <a:xfrm>
                <a:off x="3357554" y="4143380"/>
                <a:ext cx="5357850" cy="1214446"/>
              </a:xfrm>
              <a:prstGeom prst="rect">
                <a:avLst/>
              </a:prstGeom>
              <a:solidFill>
                <a:schemeClr val="accent1">
                  <a:alpha val="2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9" name="组合 78"/>
              <p:cNvGrpSpPr/>
              <p:nvPr/>
            </p:nvGrpSpPr>
            <p:grpSpPr>
              <a:xfrm>
                <a:off x="3571868" y="2880314"/>
                <a:ext cx="5072098" cy="2429031"/>
                <a:chOff x="3571868" y="3046008"/>
                <a:chExt cx="5072098" cy="2429031"/>
              </a:xfrm>
            </p:grpSpPr>
            <p:sp>
              <p:nvSpPr>
                <p:cNvPr id="57" name="矩形 56"/>
                <p:cNvSpPr/>
                <p:nvPr/>
              </p:nvSpPr>
              <p:spPr>
                <a:xfrm>
                  <a:off x="6572264" y="4429132"/>
                  <a:ext cx="857256"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*p</a:t>
                  </a:r>
                  <a:endParaRPr lang="zh-CN" altLang="en-US" dirty="0"/>
                </a:p>
              </p:txBody>
            </p:sp>
            <p:sp>
              <p:nvSpPr>
                <p:cNvPr id="58" name="矩形 57"/>
                <p:cNvSpPr/>
                <p:nvPr/>
              </p:nvSpPr>
              <p:spPr>
                <a:xfrm>
                  <a:off x="5429256" y="4429132"/>
                  <a:ext cx="857256" cy="3571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t>**</a:t>
                  </a:r>
                  <a:r>
                    <a:rPr lang="en-US" altLang="zh-CN" dirty="0"/>
                    <a:t>p</a:t>
                  </a:r>
                  <a:endParaRPr lang="zh-CN" altLang="en-US" dirty="0"/>
                </a:p>
              </p:txBody>
            </p:sp>
            <p:sp>
              <p:nvSpPr>
                <p:cNvPr id="59" name="TextBox 58"/>
                <p:cNvSpPr txBox="1"/>
                <p:nvPr/>
              </p:nvSpPr>
              <p:spPr>
                <a:xfrm>
                  <a:off x="6572264" y="4857760"/>
                  <a:ext cx="857256" cy="307777"/>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altLang="zh-CN" sz="1400" dirty="0"/>
                    <a:t>643508</a:t>
                  </a:r>
                  <a:endParaRPr lang="zh-CN" altLang="en-US" sz="1400" dirty="0"/>
                </a:p>
              </p:txBody>
            </p:sp>
            <p:sp>
              <p:nvSpPr>
                <p:cNvPr id="60" name="TextBox 59"/>
                <p:cNvSpPr txBox="1"/>
                <p:nvPr/>
              </p:nvSpPr>
              <p:spPr>
                <a:xfrm>
                  <a:off x="5429256" y="4857760"/>
                  <a:ext cx="857256"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altLang="zh-CN" sz="1400" dirty="0"/>
                    <a:t>6422024</a:t>
                  </a:r>
                  <a:endParaRPr lang="zh-CN" altLang="en-US" sz="1400" dirty="0"/>
                </a:p>
              </p:txBody>
            </p:sp>
            <p:sp>
              <p:nvSpPr>
                <p:cNvPr id="61" name="矩形 60"/>
                <p:cNvSpPr/>
                <p:nvPr/>
              </p:nvSpPr>
              <p:spPr>
                <a:xfrm>
                  <a:off x="3571868" y="4572008"/>
                  <a:ext cx="1785950" cy="3571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600" dirty="0"/>
                    <a:t>调用</a:t>
                  </a:r>
                  <a:r>
                    <a:rPr lang="en-US" altLang="zh-CN" sz="1600" dirty="0" err="1"/>
                    <a:t>malloc</a:t>
                  </a:r>
                  <a:r>
                    <a:rPr lang="zh-CN" altLang="en-US" sz="1600" dirty="0"/>
                    <a:t>后状态</a:t>
                  </a:r>
                </a:p>
              </p:txBody>
            </p:sp>
            <p:sp>
              <p:nvSpPr>
                <p:cNvPr id="69" name="TextBox 68"/>
                <p:cNvSpPr txBox="1"/>
                <p:nvPr/>
              </p:nvSpPr>
              <p:spPr>
                <a:xfrm>
                  <a:off x="7786710" y="4857760"/>
                  <a:ext cx="857256"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CN" sz="1400" dirty="0"/>
                    <a:t>Person</a:t>
                  </a:r>
                  <a:endParaRPr lang="zh-CN" altLang="en-US" sz="1400" dirty="0"/>
                </a:p>
              </p:txBody>
            </p:sp>
            <p:sp>
              <p:nvSpPr>
                <p:cNvPr id="70" name="TextBox 69"/>
                <p:cNvSpPr txBox="1"/>
                <p:nvPr/>
              </p:nvSpPr>
              <p:spPr>
                <a:xfrm>
                  <a:off x="7786710" y="5167262"/>
                  <a:ext cx="857256"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CN" sz="1400" dirty="0"/>
                    <a:t>Person </a:t>
                  </a:r>
                  <a:endParaRPr lang="zh-CN" altLang="en-US" sz="1400" dirty="0"/>
                </a:p>
              </p:txBody>
            </p:sp>
            <p:cxnSp>
              <p:nvCxnSpPr>
                <p:cNvPr id="72" name="直接箭头连接符 71"/>
                <p:cNvCxnSpPr>
                  <a:stCxn id="59" idx="3"/>
                  <a:endCxn id="69" idx="1"/>
                </p:cNvCxnSpPr>
                <p:nvPr/>
              </p:nvCxnSpPr>
              <p:spPr>
                <a:xfrm>
                  <a:off x="7429520" y="5011649"/>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48" idx="2"/>
                  <a:endCxn id="58" idx="0"/>
                </p:cNvCxnSpPr>
                <p:nvPr/>
              </p:nvCxnSpPr>
              <p:spPr>
                <a:xfrm rot="5400000">
                  <a:off x="5165926" y="3737173"/>
                  <a:ext cx="1383917"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7" name="直接箭头连接符 76"/>
                <p:cNvCxnSpPr>
                  <a:stCxn id="47" idx="2"/>
                  <a:endCxn id="59" idx="0"/>
                </p:cNvCxnSpPr>
                <p:nvPr/>
              </p:nvCxnSpPr>
              <p:spPr>
                <a:xfrm rot="5400000">
                  <a:off x="6094620" y="3951487"/>
                  <a:ext cx="1812545"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sp>
          <p:nvSpPr>
            <p:cNvPr id="84" name="矩形 83"/>
            <p:cNvSpPr/>
            <p:nvPr/>
          </p:nvSpPr>
          <p:spPr>
            <a:xfrm>
              <a:off x="5929322" y="3143248"/>
              <a:ext cx="2714644"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200" dirty="0"/>
                <a:t>指针</a:t>
              </a:r>
              <a:r>
                <a:rPr lang="en-US" altLang="zh-CN" sz="1200" dirty="0"/>
                <a:t>p</a:t>
              </a:r>
              <a:r>
                <a:rPr lang="zh-CN" altLang="en-US" sz="1200" dirty="0"/>
                <a:t>的地址（即</a:t>
              </a:r>
              <a:r>
                <a:rPr lang="en-US" altLang="zh-CN" sz="1200" dirty="0"/>
                <a:t>&amp;p</a:t>
              </a:r>
              <a:r>
                <a:rPr lang="zh-CN" altLang="en-US" sz="1200" dirty="0"/>
                <a:t>，也即</a:t>
              </a:r>
              <a:r>
                <a:rPr lang="en-US" altLang="zh-CN" sz="1200" dirty="0"/>
                <a:t>**p</a:t>
              </a:r>
              <a:r>
                <a:rPr lang="zh-CN" altLang="en-US" sz="1200" dirty="0"/>
                <a:t>）是第</a:t>
              </a:r>
              <a:r>
                <a:rPr lang="en-US" altLang="zh-CN" sz="1200" dirty="0"/>
                <a:t>17</a:t>
              </a:r>
              <a:r>
                <a:rPr lang="zh-CN" altLang="en-US" sz="1200" dirty="0"/>
                <a:t>行声明的，是固定的。我们希望的是将</a:t>
              </a:r>
              <a:r>
                <a:rPr lang="en-US" altLang="zh-CN" sz="1200" dirty="0"/>
                <a:t>NULL</a:t>
              </a:r>
              <a:r>
                <a:rPr lang="zh-CN" altLang="en-US" sz="1200" dirty="0"/>
                <a:t>更改成分配后的地址。</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二维指针</a:t>
            </a:r>
            <a:r>
              <a:rPr lang="en-US" altLang="zh-CN" dirty="0"/>
              <a:t>(**)</a:t>
            </a:r>
            <a:endParaRPr lang="zh-CN" altLang="en-US" dirty="0"/>
          </a:p>
        </p:txBody>
      </p:sp>
      <p:sp>
        <p:nvSpPr>
          <p:cNvPr id="5" name="内容占位符 4"/>
          <p:cNvSpPr>
            <a:spLocks noGrp="1"/>
          </p:cNvSpPr>
          <p:nvPr>
            <p:ph idx="1"/>
          </p:nvPr>
        </p:nvSpPr>
        <p:spPr>
          <a:xfrm>
            <a:off x="457200" y="1285860"/>
            <a:ext cx="8229600" cy="4840303"/>
          </a:xfrm>
        </p:spPr>
        <p:txBody>
          <a:bodyPr>
            <a:normAutofit/>
          </a:bodyPr>
          <a:lstStyle/>
          <a:p>
            <a:r>
              <a:rPr lang="zh-CN" altLang="en-US" sz="2800" dirty="0"/>
              <a:t>我们还可以使用二维指针自定义</a:t>
            </a:r>
            <a:r>
              <a:rPr lang="en-US" altLang="zh-CN" sz="2800" dirty="0"/>
              <a:t>free</a:t>
            </a:r>
            <a:r>
              <a:rPr lang="zh-CN" altLang="en-US" sz="2800" dirty="0"/>
              <a:t>函数</a:t>
            </a:r>
            <a:endParaRPr lang="en-US" altLang="zh-CN" sz="2800" dirty="0"/>
          </a:p>
          <a:p>
            <a:pPr>
              <a:buNone/>
            </a:pPr>
            <a:r>
              <a:rPr lang="en-US" altLang="zh-CN" sz="2000" dirty="0"/>
              <a:t>C</a:t>
            </a:r>
            <a:r>
              <a:rPr lang="zh-CN" altLang="en-US" sz="2000" dirty="0"/>
              <a:t>语言标准的</a:t>
            </a:r>
            <a:r>
              <a:rPr lang="en-US" altLang="zh-CN" sz="2000" dirty="0"/>
              <a:t>free</a:t>
            </a:r>
            <a:r>
              <a:rPr lang="zh-CN" altLang="en-US" sz="2000" dirty="0"/>
              <a:t>函数不会检查传递的指针是否为</a:t>
            </a:r>
            <a:r>
              <a:rPr lang="en-US" altLang="zh-CN" sz="2000" dirty="0"/>
              <a:t>NULL</a:t>
            </a:r>
            <a:r>
              <a:rPr lang="zh-CN" altLang="en-US" sz="2000" dirty="0"/>
              <a:t>，也不会在指针返</a:t>
            </a:r>
            <a:endParaRPr lang="en-US" altLang="zh-CN" sz="2000" dirty="0"/>
          </a:p>
          <a:p>
            <a:pPr>
              <a:buNone/>
            </a:pPr>
            <a:r>
              <a:rPr lang="zh-CN" altLang="en-US" sz="2000" dirty="0"/>
              <a:t>回之前将其设置为</a:t>
            </a:r>
            <a:r>
              <a:rPr lang="en-US" altLang="zh-CN" sz="2000" dirty="0"/>
              <a:t>NULL</a:t>
            </a:r>
            <a:r>
              <a:rPr lang="zh-CN" altLang="en-US" sz="2000" dirty="0"/>
              <a:t>。指针释放后最好将其设置为</a:t>
            </a:r>
            <a:r>
              <a:rPr lang="en-US" altLang="zh-CN" sz="2000" dirty="0"/>
              <a:t>NULL</a:t>
            </a:r>
            <a:r>
              <a:rPr lang="zh-CN" altLang="en-US" sz="2000" dirty="0"/>
              <a:t>。</a:t>
            </a:r>
          </a:p>
        </p:txBody>
      </p:sp>
      <p:pic>
        <p:nvPicPr>
          <p:cNvPr id="3074" name="Picture 2"/>
          <p:cNvPicPr>
            <a:picLocks noChangeAspect="1" noChangeArrowheads="1"/>
          </p:cNvPicPr>
          <p:nvPr/>
        </p:nvPicPr>
        <p:blipFill>
          <a:blip r:embed="rId2"/>
          <a:srcRect/>
          <a:stretch>
            <a:fillRect/>
          </a:stretch>
        </p:blipFill>
        <p:spPr bwMode="auto">
          <a:xfrm>
            <a:off x="154719" y="2571744"/>
            <a:ext cx="8823060" cy="4000528"/>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字符数组</a:t>
            </a:r>
          </a:p>
        </p:txBody>
      </p:sp>
      <p:sp>
        <p:nvSpPr>
          <p:cNvPr id="3" name="内容占位符 2"/>
          <p:cNvSpPr>
            <a:spLocks noGrp="1"/>
          </p:cNvSpPr>
          <p:nvPr>
            <p:ph idx="1"/>
          </p:nvPr>
        </p:nvSpPr>
        <p:spPr/>
        <p:txBody>
          <a:bodyPr>
            <a:normAutofit/>
          </a:bodyPr>
          <a:lstStyle/>
          <a:p>
            <a:r>
              <a:rPr lang="zh-CN" altLang="en-US" dirty="0"/>
              <a:t>严格意义上来说，</a:t>
            </a:r>
            <a:r>
              <a:rPr lang="en-US" altLang="zh-CN" dirty="0"/>
              <a:t>C</a:t>
            </a:r>
            <a:r>
              <a:rPr lang="zh-CN" altLang="en-US" dirty="0"/>
              <a:t>语言中没有字符串这种数据类型，只有 “字符数组”类型。我们经常说的字符串，实际上是指字符数组。</a:t>
            </a:r>
            <a:endParaRPr lang="en-US" altLang="zh-CN" dirty="0"/>
          </a:p>
          <a:p>
            <a:pPr>
              <a:buNone/>
            </a:pPr>
            <a:r>
              <a:rPr lang="en-US" altLang="zh-CN" dirty="0"/>
              <a:t> </a:t>
            </a:r>
          </a:p>
          <a:p>
            <a:pPr>
              <a:buNone/>
            </a:pPr>
            <a:r>
              <a:rPr lang="en-US" altLang="zh-CN" dirty="0"/>
              <a:t>   </a:t>
            </a:r>
            <a:r>
              <a:rPr lang="en-US" altLang="zh-CN" dirty="0">
                <a:solidFill>
                  <a:srgbClr val="FF0000"/>
                </a:solidFill>
              </a:rPr>
              <a:t> </a:t>
            </a:r>
            <a:r>
              <a:rPr lang="zh-CN" altLang="en-US" b="1" dirty="0">
                <a:solidFill>
                  <a:srgbClr val="FF0000"/>
                </a:solidFill>
              </a:rPr>
              <a:t>注意：为了简单起见，下面我们不区分字符串和字符数组。</a:t>
            </a:r>
            <a:endParaRPr lang="en-US" altLang="zh-CN" b="1" dirty="0">
              <a:solidFill>
                <a:srgbClr val="FF0000"/>
              </a:solidFill>
            </a:endParaRPr>
          </a:p>
          <a:p>
            <a:pPr>
              <a:buNone/>
            </a:pPr>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字符数组（续）</a:t>
            </a:r>
          </a:p>
        </p:txBody>
      </p:sp>
      <p:sp>
        <p:nvSpPr>
          <p:cNvPr id="3" name="内容占位符 2"/>
          <p:cNvSpPr>
            <a:spLocks noGrp="1"/>
          </p:cNvSpPr>
          <p:nvPr>
            <p:ph idx="1"/>
          </p:nvPr>
        </p:nvSpPr>
        <p:spPr>
          <a:xfrm>
            <a:off x="457200" y="1285860"/>
            <a:ext cx="8229600" cy="4840303"/>
          </a:xfrm>
        </p:spPr>
        <p:txBody>
          <a:bodyPr>
            <a:normAutofit/>
          </a:bodyPr>
          <a:lstStyle/>
          <a:p>
            <a:r>
              <a:rPr lang="zh-CN" altLang="en-US" dirty="0"/>
              <a:t>编程中常见字符数组或者字符指针</a:t>
            </a:r>
            <a:r>
              <a:rPr lang="en-US" altLang="zh-CN" dirty="0"/>
              <a:t>(1)</a:t>
            </a:r>
          </a:p>
        </p:txBody>
      </p:sp>
      <p:pic>
        <p:nvPicPr>
          <p:cNvPr id="1028" name="Picture 4"/>
          <p:cNvPicPr>
            <a:picLocks noChangeAspect="1" noChangeArrowheads="1"/>
          </p:cNvPicPr>
          <p:nvPr/>
        </p:nvPicPr>
        <p:blipFill>
          <a:blip r:embed="rId2"/>
          <a:srcRect/>
          <a:stretch>
            <a:fillRect/>
          </a:stretch>
        </p:blipFill>
        <p:spPr bwMode="auto">
          <a:xfrm>
            <a:off x="571472" y="1785926"/>
            <a:ext cx="6572296" cy="490827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指针运算</a:t>
            </a:r>
          </a:p>
        </p:txBody>
      </p:sp>
      <p:sp>
        <p:nvSpPr>
          <p:cNvPr id="3" name="内容占位符 2"/>
          <p:cNvSpPr>
            <a:spLocks noGrp="1"/>
          </p:cNvSpPr>
          <p:nvPr>
            <p:ph idx="1"/>
          </p:nvPr>
        </p:nvSpPr>
        <p:spPr>
          <a:xfrm>
            <a:off x="457200" y="1600200"/>
            <a:ext cx="8229600" cy="4972072"/>
          </a:xfrm>
        </p:spPr>
        <p:txBody>
          <a:bodyPr>
            <a:normAutofit/>
          </a:bodyPr>
          <a:lstStyle/>
          <a:p>
            <a:pPr marL="857250" lvl="1" indent="-457200">
              <a:buFont typeface="Wingdings" pitchFamily="2" charset="2"/>
              <a:buChar char="l"/>
            </a:pPr>
            <a:r>
              <a:rPr lang="zh-CN" altLang="en-US" sz="2000" dirty="0"/>
              <a:t>指针可以适用于加减，而不适用于乘除</a:t>
            </a:r>
            <a:endParaRPr lang="en-US" altLang="zh-CN" sz="2000" dirty="0"/>
          </a:p>
          <a:p>
            <a:pPr marL="857250" lvl="1" indent="-457200">
              <a:buFont typeface="Wingdings" pitchFamily="2" charset="2"/>
              <a:buChar char="l"/>
            </a:pPr>
            <a:endParaRPr lang="en-US" altLang="zh-CN" sz="2000" dirty="0"/>
          </a:p>
          <a:p>
            <a:pPr marL="857250" lvl="1" indent="-457200">
              <a:buFont typeface="Wingdings" pitchFamily="2" charset="2"/>
              <a:buChar char="l"/>
            </a:pPr>
            <a:r>
              <a:rPr lang="zh-CN" altLang="en-US" sz="2000" dirty="0"/>
              <a:t>指针可以和</a:t>
            </a:r>
            <a:r>
              <a:rPr lang="en-US" altLang="zh-CN" sz="2000" dirty="0"/>
              <a:t>NULL</a:t>
            </a:r>
            <a:r>
              <a:rPr lang="zh-CN" altLang="en-US" sz="2000" dirty="0"/>
              <a:t>进行比较</a:t>
            </a:r>
            <a:endParaRPr lang="en-US" altLang="zh-CN" sz="2000" dirty="0"/>
          </a:p>
          <a:p>
            <a:pPr marL="857250" lvl="1" indent="-457200">
              <a:buFont typeface="Wingdings" pitchFamily="2" charset="2"/>
              <a:buChar char="l"/>
            </a:pPr>
            <a:endParaRPr lang="en-US" altLang="zh-CN" sz="2000" dirty="0"/>
          </a:p>
          <a:p>
            <a:pPr marL="857250" lvl="1" indent="-457200">
              <a:buFont typeface="Wingdings" pitchFamily="2" charset="2"/>
              <a:buChar char="l"/>
            </a:pPr>
            <a:r>
              <a:rPr lang="zh-CN" altLang="en-US" sz="2000" dirty="0"/>
              <a:t>指针递增（</a:t>
            </a:r>
            <a:r>
              <a:rPr lang="en-US" altLang="zh-CN" sz="2000" dirty="0"/>
              <a:t>+1</a:t>
            </a:r>
            <a:r>
              <a:rPr lang="zh-CN" altLang="en-US" sz="2000" dirty="0"/>
              <a:t>）或者递减（</a:t>
            </a:r>
            <a:r>
              <a:rPr lang="en-US" altLang="zh-CN" sz="2000" dirty="0"/>
              <a:t>-1</a:t>
            </a:r>
            <a:r>
              <a:rPr lang="zh-CN" altLang="en-US" sz="2000" dirty="0"/>
              <a:t>）的字节数，是指针指向的变量的字节数。</a:t>
            </a:r>
            <a:endParaRPr lang="en-US" altLang="zh-CN" sz="2000" dirty="0"/>
          </a:p>
          <a:p>
            <a:pPr marL="857250" lvl="1" indent="-457200">
              <a:buFont typeface="Wingdings" pitchFamily="2" charset="2"/>
              <a:buChar char="l"/>
            </a:pPr>
            <a:endParaRPr lang="en-US" altLang="zh-CN" sz="2000" dirty="0"/>
          </a:p>
          <a:p>
            <a:pPr marL="857250" lvl="1" indent="-457200">
              <a:buFont typeface="Wingdings" pitchFamily="2" charset="2"/>
              <a:buChar char="l"/>
            </a:pPr>
            <a:r>
              <a:rPr lang="zh-CN" altLang="en-US" sz="2000" dirty="0"/>
              <a:t>指针大小？涉及到机器内存模型</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字符数组（续）</a:t>
            </a:r>
          </a:p>
        </p:txBody>
      </p:sp>
      <p:sp>
        <p:nvSpPr>
          <p:cNvPr id="3" name="内容占位符 2"/>
          <p:cNvSpPr>
            <a:spLocks noGrp="1"/>
          </p:cNvSpPr>
          <p:nvPr>
            <p:ph idx="1"/>
          </p:nvPr>
        </p:nvSpPr>
        <p:spPr>
          <a:xfrm>
            <a:off x="457200" y="1285860"/>
            <a:ext cx="8229600" cy="4840303"/>
          </a:xfrm>
        </p:spPr>
        <p:txBody>
          <a:bodyPr>
            <a:normAutofit/>
          </a:bodyPr>
          <a:lstStyle/>
          <a:p>
            <a:r>
              <a:rPr lang="zh-CN" altLang="en-US" dirty="0"/>
              <a:t>编程中常见字符数组或者字符指针</a:t>
            </a:r>
            <a:r>
              <a:rPr lang="en-US" altLang="zh-CN" dirty="0"/>
              <a:t>(2)</a:t>
            </a:r>
          </a:p>
        </p:txBody>
      </p:sp>
      <p:pic>
        <p:nvPicPr>
          <p:cNvPr id="2050" name="Picture 2"/>
          <p:cNvPicPr>
            <a:picLocks noChangeAspect="1" noChangeArrowheads="1"/>
          </p:cNvPicPr>
          <p:nvPr/>
        </p:nvPicPr>
        <p:blipFill>
          <a:blip r:embed="rId2"/>
          <a:srcRect/>
          <a:stretch>
            <a:fillRect/>
          </a:stretch>
        </p:blipFill>
        <p:spPr bwMode="auto">
          <a:xfrm>
            <a:off x="571471" y="1785926"/>
            <a:ext cx="7820481" cy="464347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字符数组（续）</a:t>
            </a:r>
          </a:p>
        </p:txBody>
      </p:sp>
      <p:sp>
        <p:nvSpPr>
          <p:cNvPr id="3" name="内容占位符 2"/>
          <p:cNvSpPr>
            <a:spLocks noGrp="1"/>
          </p:cNvSpPr>
          <p:nvPr>
            <p:ph idx="1"/>
          </p:nvPr>
        </p:nvSpPr>
        <p:spPr/>
        <p:txBody>
          <a:bodyPr>
            <a:normAutofit/>
          </a:bodyPr>
          <a:lstStyle/>
          <a:p>
            <a:r>
              <a:rPr lang="en-US" altLang="zh-CN" dirty="0"/>
              <a:t>char *s[3]</a:t>
            </a:r>
            <a:r>
              <a:rPr lang="zh-CN" altLang="en-US" dirty="0"/>
              <a:t>与</a:t>
            </a:r>
            <a:r>
              <a:rPr lang="en-US" altLang="zh-CN" dirty="0"/>
              <a:t>char s[3][5]</a:t>
            </a:r>
            <a:r>
              <a:rPr lang="zh-CN" altLang="en-US" dirty="0"/>
              <a:t>的区别</a:t>
            </a:r>
            <a:endParaRPr lang="en-US" altLang="zh-CN" dirty="0"/>
          </a:p>
          <a:p>
            <a:pPr>
              <a:buNone/>
            </a:pPr>
            <a:endParaRPr lang="en-US" altLang="zh-CN" dirty="0"/>
          </a:p>
        </p:txBody>
      </p:sp>
      <p:grpSp>
        <p:nvGrpSpPr>
          <p:cNvPr id="29" name="组合 28"/>
          <p:cNvGrpSpPr/>
          <p:nvPr/>
        </p:nvGrpSpPr>
        <p:grpSpPr>
          <a:xfrm>
            <a:off x="500034" y="2214554"/>
            <a:ext cx="4714908" cy="1714512"/>
            <a:chOff x="500034" y="2214554"/>
            <a:chExt cx="4714908" cy="1714512"/>
          </a:xfrm>
        </p:grpSpPr>
        <p:sp>
          <p:nvSpPr>
            <p:cNvPr id="5" name="矩形 4"/>
            <p:cNvSpPr/>
            <p:nvPr/>
          </p:nvSpPr>
          <p:spPr>
            <a:xfrm>
              <a:off x="928662" y="2714620"/>
              <a:ext cx="571504" cy="357190"/>
            </a:xfrm>
            <a:prstGeom prst="rect">
              <a:avLst/>
            </a:prstGeom>
            <a:ln w="28575"/>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s</a:t>
              </a:r>
              <a:endParaRPr lang="zh-CN" altLang="en-US" dirty="0">
                <a:solidFill>
                  <a:srgbClr val="00B050"/>
                </a:solidFill>
              </a:endParaRPr>
            </a:p>
          </p:txBody>
        </p:sp>
        <p:sp>
          <p:nvSpPr>
            <p:cNvPr id="6" name="矩形 5"/>
            <p:cNvSpPr/>
            <p:nvPr/>
          </p:nvSpPr>
          <p:spPr>
            <a:xfrm>
              <a:off x="1785918" y="2714620"/>
              <a:ext cx="857256" cy="357190"/>
            </a:xfrm>
            <a:prstGeom prst="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char *</a:t>
              </a:r>
              <a:endParaRPr lang="zh-CN" altLang="en-US" dirty="0">
                <a:solidFill>
                  <a:srgbClr val="00B050"/>
                </a:solidFill>
              </a:endParaRPr>
            </a:p>
          </p:txBody>
        </p:sp>
        <p:sp>
          <p:nvSpPr>
            <p:cNvPr id="7" name="矩形 6"/>
            <p:cNvSpPr/>
            <p:nvPr/>
          </p:nvSpPr>
          <p:spPr>
            <a:xfrm>
              <a:off x="1785918" y="3071810"/>
              <a:ext cx="857256" cy="357190"/>
            </a:xfrm>
            <a:prstGeom prst="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char *</a:t>
              </a:r>
              <a:endParaRPr lang="zh-CN" altLang="en-US" dirty="0">
                <a:solidFill>
                  <a:srgbClr val="00B050"/>
                </a:solidFill>
              </a:endParaRPr>
            </a:p>
          </p:txBody>
        </p:sp>
        <p:sp>
          <p:nvSpPr>
            <p:cNvPr id="8" name="矩形 7"/>
            <p:cNvSpPr/>
            <p:nvPr/>
          </p:nvSpPr>
          <p:spPr>
            <a:xfrm>
              <a:off x="1785918" y="3429000"/>
              <a:ext cx="857256" cy="357190"/>
            </a:xfrm>
            <a:prstGeom prst="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solidFill>
                    <a:srgbClr val="00B050"/>
                  </a:solidFill>
                </a:rPr>
                <a:t>char *</a:t>
              </a:r>
              <a:endParaRPr lang="zh-CN" altLang="en-US" dirty="0">
                <a:solidFill>
                  <a:srgbClr val="00B050"/>
                </a:solidFill>
              </a:endParaRPr>
            </a:p>
          </p:txBody>
        </p:sp>
        <p:cxnSp>
          <p:nvCxnSpPr>
            <p:cNvPr id="11" name="直接箭头连接符 10"/>
            <p:cNvCxnSpPr>
              <a:stCxn id="5" idx="3"/>
              <a:endCxn id="6" idx="1"/>
            </p:cNvCxnSpPr>
            <p:nvPr/>
          </p:nvCxnSpPr>
          <p:spPr>
            <a:xfrm>
              <a:off x="1500166" y="2893215"/>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00034" y="2214554"/>
              <a:ext cx="4714908" cy="1714512"/>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t"/>
            <a:lstStyle/>
            <a:p>
              <a:r>
                <a:rPr lang="en-US" altLang="zh-CN" b="1" dirty="0">
                  <a:solidFill>
                    <a:srgbClr val="0000FF"/>
                  </a:solidFill>
                </a:rPr>
                <a:t>char *s[3]</a:t>
              </a:r>
              <a:endParaRPr lang="zh-CN" altLang="en-US" b="1" dirty="0">
                <a:solidFill>
                  <a:srgbClr val="0000FF"/>
                </a:solidFill>
              </a:endParaRPr>
            </a:p>
          </p:txBody>
        </p:sp>
        <p:sp>
          <p:nvSpPr>
            <p:cNvPr id="17" name="矩形 16"/>
            <p:cNvSpPr/>
            <p:nvPr/>
          </p:nvSpPr>
          <p:spPr>
            <a:xfrm>
              <a:off x="3000364" y="2714620"/>
              <a:ext cx="428628" cy="357190"/>
            </a:xfrm>
            <a:prstGeom prst="rect">
              <a:avLst/>
            </a:prstGeom>
            <a:ln w="28575"/>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a</a:t>
              </a:r>
              <a:endParaRPr lang="zh-CN" altLang="en-US" dirty="0">
                <a:solidFill>
                  <a:srgbClr val="00B050"/>
                </a:solidFill>
              </a:endParaRPr>
            </a:p>
          </p:txBody>
        </p:sp>
        <p:sp>
          <p:nvSpPr>
            <p:cNvPr id="18" name="矩形 17"/>
            <p:cNvSpPr/>
            <p:nvPr/>
          </p:nvSpPr>
          <p:spPr>
            <a:xfrm>
              <a:off x="3000364" y="3071810"/>
              <a:ext cx="428628" cy="357190"/>
            </a:xfrm>
            <a:prstGeom prst="rect">
              <a:avLst/>
            </a:prstGeom>
            <a:ln w="28575"/>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b</a:t>
              </a:r>
              <a:endParaRPr lang="zh-CN" altLang="en-US" dirty="0">
                <a:solidFill>
                  <a:srgbClr val="00B050"/>
                </a:solidFill>
              </a:endParaRPr>
            </a:p>
          </p:txBody>
        </p:sp>
        <p:sp>
          <p:nvSpPr>
            <p:cNvPr id="19" name="矩形 18"/>
            <p:cNvSpPr/>
            <p:nvPr/>
          </p:nvSpPr>
          <p:spPr>
            <a:xfrm>
              <a:off x="3000364" y="3429000"/>
              <a:ext cx="428628" cy="357190"/>
            </a:xfrm>
            <a:prstGeom prst="rect">
              <a:avLst/>
            </a:prstGeom>
            <a:ln w="28575"/>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c</a:t>
              </a:r>
              <a:endParaRPr lang="zh-CN" altLang="en-US" dirty="0">
                <a:solidFill>
                  <a:srgbClr val="00B050"/>
                </a:solidFill>
              </a:endParaRPr>
            </a:p>
          </p:txBody>
        </p:sp>
        <p:sp>
          <p:nvSpPr>
            <p:cNvPr id="20" name="矩形 19"/>
            <p:cNvSpPr/>
            <p:nvPr/>
          </p:nvSpPr>
          <p:spPr>
            <a:xfrm>
              <a:off x="3428992" y="2714620"/>
              <a:ext cx="428628" cy="357190"/>
            </a:xfrm>
            <a:prstGeom prst="rect">
              <a:avLst/>
            </a:prstGeom>
            <a:ln w="28575"/>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a</a:t>
              </a:r>
              <a:endParaRPr lang="zh-CN" altLang="en-US" dirty="0">
                <a:solidFill>
                  <a:srgbClr val="00B050"/>
                </a:solidFill>
              </a:endParaRPr>
            </a:p>
          </p:txBody>
        </p:sp>
        <p:sp>
          <p:nvSpPr>
            <p:cNvPr id="21" name="矩形 20"/>
            <p:cNvSpPr/>
            <p:nvPr/>
          </p:nvSpPr>
          <p:spPr>
            <a:xfrm>
              <a:off x="3428992" y="3071810"/>
              <a:ext cx="428628" cy="357190"/>
            </a:xfrm>
            <a:prstGeom prst="rect">
              <a:avLst/>
            </a:prstGeom>
            <a:ln w="28575"/>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b</a:t>
              </a:r>
              <a:endParaRPr lang="zh-CN" altLang="en-US" dirty="0">
                <a:solidFill>
                  <a:srgbClr val="00B050"/>
                </a:solidFill>
              </a:endParaRPr>
            </a:p>
          </p:txBody>
        </p:sp>
        <p:sp>
          <p:nvSpPr>
            <p:cNvPr id="22" name="矩形 21"/>
            <p:cNvSpPr/>
            <p:nvPr/>
          </p:nvSpPr>
          <p:spPr>
            <a:xfrm>
              <a:off x="3428992" y="3429000"/>
              <a:ext cx="428628" cy="357190"/>
            </a:xfrm>
            <a:prstGeom prst="rect">
              <a:avLst/>
            </a:prstGeom>
            <a:ln w="28575"/>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c</a:t>
              </a:r>
              <a:endParaRPr lang="zh-CN" altLang="en-US" dirty="0">
                <a:solidFill>
                  <a:srgbClr val="00B050"/>
                </a:solidFill>
              </a:endParaRPr>
            </a:p>
          </p:txBody>
        </p:sp>
        <p:sp>
          <p:nvSpPr>
            <p:cNvPr id="23" name="矩形 22"/>
            <p:cNvSpPr/>
            <p:nvPr/>
          </p:nvSpPr>
          <p:spPr>
            <a:xfrm>
              <a:off x="3857620" y="2714620"/>
              <a:ext cx="428628" cy="357190"/>
            </a:xfrm>
            <a:prstGeom prst="rect">
              <a:avLst/>
            </a:prstGeom>
            <a:ln w="28575"/>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\0</a:t>
              </a:r>
              <a:endParaRPr lang="zh-CN" altLang="en-US" dirty="0">
                <a:solidFill>
                  <a:srgbClr val="00B050"/>
                </a:solidFill>
              </a:endParaRPr>
            </a:p>
          </p:txBody>
        </p:sp>
        <p:sp>
          <p:nvSpPr>
            <p:cNvPr id="24" name="矩形 23"/>
            <p:cNvSpPr/>
            <p:nvPr/>
          </p:nvSpPr>
          <p:spPr>
            <a:xfrm>
              <a:off x="3857620" y="3071810"/>
              <a:ext cx="428628" cy="357190"/>
            </a:xfrm>
            <a:prstGeom prst="rect">
              <a:avLst/>
            </a:prstGeom>
            <a:ln w="28575"/>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b</a:t>
              </a:r>
              <a:endParaRPr lang="zh-CN" altLang="en-US" dirty="0">
                <a:solidFill>
                  <a:srgbClr val="00B050"/>
                </a:solidFill>
              </a:endParaRPr>
            </a:p>
          </p:txBody>
        </p:sp>
        <p:sp>
          <p:nvSpPr>
            <p:cNvPr id="25" name="矩形 24"/>
            <p:cNvSpPr/>
            <p:nvPr/>
          </p:nvSpPr>
          <p:spPr>
            <a:xfrm>
              <a:off x="3857620" y="3429000"/>
              <a:ext cx="428628" cy="357190"/>
            </a:xfrm>
            <a:prstGeom prst="rect">
              <a:avLst/>
            </a:prstGeom>
            <a:ln w="28575"/>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c</a:t>
              </a:r>
              <a:endParaRPr lang="zh-CN" altLang="en-US" dirty="0">
                <a:solidFill>
                  <a:srgbClr val="00B050"/>
                </a:solidFill>
              </a:endParaRPr>
            </a:p>
          </p:txBody>
        </p:sp>
        <p:sp>
          <p:nvSpPr>
            <p:cNvPr id="26" name="矩形 25"/>
            <p:cNvSpPr/>
            <p:nvPr/>
          </p:nvSpPr>
          <p:spPr>
            <a:xfrm>
              <a:off x="4286248" y="3071810"/>
              <a:ext cx="428628" cy="357190"/>
            </a:xfrm>
            <a:prstGeom prst="rect">
              <a:avLst/>
            </a:prstGeom>
            <a:ln w="28575"/>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\0</a:t>
              </a:r>
              <a:endParaRPr lang="zh-CN" altLang="en-US" dirty="0">
                <a:solidFill>
                  <a:srgbClr val="00B050"/>
                </a:solidFill>
              </a:endParaRPr>
            </a:p>
          </p:txBody>
        </p:sp>
        <p:sp>
          <p:nvSpPr>
            <p:cNvPr id="27" name="矩形 26"/>
            <p:cNvSpPr/>
            <p:nvPr/>
          </p:nvSpPr>
          <p:spPr>
            <a:xfrm>
              <a:off x="4286248" y="3429000"/>
              <a:ext cx="428628" cy="357190"/>
            </a:xfrm>
            <a:prstGeom prst="rect">
              <a:avLst/>
            </a:prstGeom>
            <a:ln w="28575"/>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c</a:t>
              </a:r>
              <a:endParaRPr lang="zh-CN" altLang="en-US" dirty="0">
                <a:solidFill>
                  <a:srgbClr val="00B050"/>
                </a:solidFill>
              </a:endParaRPr>
            </a:p>
          </p:txBody>
        </p:sp>
        <p:sp>
          <p:nvSpPr>
            <p:cNvPr id="28" name="矩形 27"/>
            <p:cNvSpPr/>
            <p:nvPr/>
          </p:nvSpPr>
          <p:spPr>
            <a:xfrm>
              <a:off x="4714876" y="3429000"/>
              <a:ext cx="428628" cy="357190"/>
            </a:xfrm>
            <a:prstGeom prst="rect">
              <a:avLst/>
            </a:prstGeom>
            <a:ln w="28575"/>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\0</a:t>
              </a:r>
              <a:endParaRPr lang="zh-CN" altLang="en-US" dirty="0">
                <a:solidFill>
                  <a:srgbClr val="00B050"/>
                </a:solidFill>
              </a:endParaRPr>
            </a:p>
          </p:txBody>
        </p:sp>
      </p:grpSp>
      <p:sp>
        <p:nvSpPr>
          <p:cNvPr id="31" name="矩形 30"/>
          <p:cNvSpPr/>
          <p:nvPr/>
        </p:nvSpPr>
        <p:spPr>
          <a:xfrm>
            <a:off x="928662" y="4786322"/>
            <a:ext cx="571504"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00B050"/>
                </a:solidFill>
              </a:rPr>
              <a:t>s</a:t>
            </a:r>
            <a:endParaRPr lang="zh-CN" altLang="en-US" dirty="0">
              <a:solidFill>
                <a:srgbClr val="00B050"/>
              </a:solidFill>
            </a:endParaRPr>
          </a:p>
        </p:txBody>
      </p:sp>
      <p:sp>
        <p:nvSpPr>
          <p:cNvPr id="32" name="矩形 31"/>
          <p:cNvSpPr/>
          <p:nvPr/>
        </p:nvSpPr>
        <p:spPr>
          <a:xfrm>
            <a:off x="1785918" y="4786322"/>
            <a:ext cx="428400"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a</a:t>
            </a:r>
            <a:endParaRPr lang="zh-CN" altLang="en-US" dirty="0">
              <a:solidFill>
                <a:srgbClr val="00B050"/>
              </a:solidFill>
            </a:endParaRPr>
          </a:p>
        </p:txBody>
      </p:sp>
      <p:sp>
        <p:nvSpPr>
          <p:cNvPr id="33" name="矩形 32"/>
          <p:cNvSpPr/>
          <p:nvPr/>
        </p:nvSpPr>
        <p:spPr>
          <a:xfrm>
            <a:off x="1785918" y="5143512"/>
            <a:ext cx="428400"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b</a:t>
            </a:r>
            <a:endParaRPr lang="zh-CN" altLang="en-US" dirty="0">
              <a:solidFill>
                <a:srgbClr val="00B050"/>
              </a:solidFill>
            </a:endParaRPr>
          </a:p>
        </p:txBody>
      </p:sp>
      <p:sp>
        <p:nvSpPr>
          <p:cNvPr id="34" name="矩形 33"/>
          <p:cNvSpPr/>
          <p:nvPr/>
        </p:nvSpPr>
        <p:spPr>
          <a:xfrm>
            <a:off x="1785918" y="5500702"/>
            <a:ext cx="428400"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c</a:t>
            </a:r>
            <a:endParaRPr lang="zh-CN" altLang="en-US" dirty="0">
              <a:solidFill>
                <a:srgbClr val="00B050"/>
              </a:solidFill>
            </a:endParaRPr>
          </a:p>
        </p:txBody>
      </p:sp>
      <p:cxnSp>
        <p:nvCxnSpPr>
          <p:cNvPr id="35" name="直接箭头连接符 34"/>
          <p:cNvCxnSpPr>
            <a:stCxn id="31" idx="3"/>
            <a:endCxn id="32" idx="1"/>
          </p:cNvCxnSpPr>
          <p:nvPr/>
        </p:nvCxnSpPr>
        <p:spPr>
          <a:xfrm>
            <a:off x="1500166" y="4964917"/>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500034" y="4286256"/>
            <a:ext cx="4714908" cy="1714512"/>
          </a:xfrm>
          <a:prstGeom prst="rect">
            <a:avLst/>
          </a:prstGeom>
          <a:noFill/>
          <a:ln w="28575">
            <a:solidFill>
              <a:srgbClr val="00B0F0"/>
            </a:solidFill>
          </a:ln>
        </p:spPr>
        <p:style>
          <a:lnRef idx="1">
            <a:schemeClr val="accent2"/>
          </a:lnRef>
          <a:fillRef idx="2">
            <a:schemeClr val="accent2"/>
          </a:fillRef>
          <a:effectRef idx="1">
            <a:schemeClr val="accent2"/>
          </a:effectRef>
          <a:fontRef idx="minor">
            <a:schemeClr val="dk1"/>
          </a:fontRef>
        </p:style>
        <p:txBody>
          <a:bodyPr rtlCol="0" anchor="t"/>
          <a:lstStyle/>
          <a:p>
            <a:r>
              <a:rPr lang="en-US" altLang="zh-CN" b="1" dirty="0">
                <a:solidFill>
                  <a:srgbClr val="0000FF"/>
                </a:solidFill>
              </a:rPr>
              <a:t>char s[3][5]</a:t>
            </a:r>
            <a:endParaRPr lang="zh-CN" altLang="en-US" b="1" dirty="0">
              <a:solidFill>
                <a:srgbClr val="0000FF"/>
              </a:solidFill>
            </a:endParaRPr>
          </a:p>
        </p:txBody>
      </p:sp>
      <p:sp>
        <p:nvSpPr>
          <p:cNvPr id="37" name="矩形 36"/>
          <p:cNvSpPr/>
          <p:nvPr/>
        </p:nvSpPr>
        <p:spPr>
          <a:xfrm>
            <a:off x="2214546" y="4786322"/>
            <a:ext cx="428628"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a</a:t>
            </a:r>
            <a:endParaRPr lang="zh-CN" altLang="en-US" dirty="0">
              <a:solidFill>
                <a:srgbClr val="00B050"/>
              </a:solidFill>
            </a:endParaRPr>
          </a:p>
        </p:txBody>
      </p:sp>
      <p:sp>
        <p:nvSpPr>
          <p:cNvPr id="38" name="矩形 37"/>
          <p:cNvSpPr/>
          <p:nvPr/>
        </p:nvSpPr>
        <p:spPr>
          <a:xfrm>
            <a:off x="2214546" y="5143512"/>
            <a:ext cx="428628"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b</a:t>
            </a:r>
            <a:endParaRPr lang="zh-CN" altLang="en-US" dirty="0">
              <a:solidFill>
                <a:srgbClr val="00B050"/>
              </a:solidFill>
            </a:endParaRPr>
          </a:p>
        </p:txBody>
      </p:sp>
      <p:sp>
        <p:nvSpPr>
          <p:cNvPr id="39" name="矩形 38"/>
          <p:cNvSpPr/>
          <p:nvPr/>
        </p:nvSpPr>
        <p:spPr>
          <a:xfrm>
            <a:off x="2214546" y="5500702"/>
            <a:ext cx="428628"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c</a:t>
            </a:r>
            <a:endParaRPr lang="zh-CN" altLang="en-US" dirty="0">
              <a:solidFill>
                <a:srgbClr val="00B050"/>
              </a:solidFill>
            </a:endParaRPr>
          </a:p>
        </p:txBody>
      </p:sp>
      <p:sp>
        <p:nvSpPr>
          <p:cNvPr id="40" name="矩形 39"/>
          <p:cNvSpPr/>
          <p:nvPr/>
        </p:nvSpPr>
        <p:spPr>
          <a:xfrm>
            <a:off x="2643174" y="4786322"/>
            <a:ext cx="428628"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\0</a:t>
            </a:r>
            <a:endParaRPr lang="zh-CN" altLang="en-US" dirty="0">
              <a:solidFill>
                <a:srgbClr val="00B050"/>
              </a:solidFill>
            </a:endParaRPr>
          </a:p>
        </p:txBody>
      </p:sp>
      <p:sp>
        <p:nvSpPr>
          <p:cNvPr id="41" name="矩形 40"/>
          <p:cNvSpPr/>
          <p:nvPr/>
        </p:nvSpPr>
        <p:spPr>
          <a:xfrm>
            <a:off x="2643174" y="5143512"/>
            <a:ext cx="428628"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b</a:t>
            </a:r>
            <a:endParaRPr lang="zh-CN" altLang="en-US" dirty="0">
              <a:solidFill>
                <a:srgbClr val="00B050"/>
              </a:solidFill>
            </a:endParaRPr>
          </a:p>
        </p:txBody>
      </p:sp>
      <p:sp>
        <p:nvSpPr>
          <p:cNvPr id="42" name="矩形 41"/>
          <p:cNvSpPr/>
          <p:nvPr/>
        </p:nvSpPr>
        <p:spPr>
          <a:xfrm>
            <a:off x="2643174" y="5500702"/>
            <a:ext cx="428628"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c</a:t>
            </a:r>
            <a:endParaRPr lang="zh-CN" altLang="en-US" dirty="0">
              <a:solidFill>
                <a:srgbClr val="00B050"/>
              </a:solidFill>
            </a:endParaRPr>
          </a:p>
        </p:txBody>
      </p:sp>
      <p:sp>
        <p:nvSpPr>
          <p:cNvPr id="43" name="矩形 42"/>
          <p:cNvSpPr/>
          <p:nvPr/>
        </p:nvSpPr>
        <p:spPr>
          <a:xfrm>
            <a:off x="3071802" y="4786322"/>
            <a:ext cx="428628"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\0</a:t>
            </a:r>
            <a:endParaRPr lang="zh-CN" altLang="en-US" dirty="0">
              <a:solidFill>
                <a:srgbClr val="00B050"/>
              </a:solidFill>
            </a:endParaRPr>
          </a:p>
        </p:txBody>
      </p:sp>
      <p:sp>
        <p:nvSpPr>
          <p:cNvPr id="44" name="矩形 43"/>
          <p:cNvSpPr/>
          <p:nvPr/>
        </p:nvSpPr>
        <p:spPr>
          <a:xfrm>
            <a:off x="3071802" y="5143512"/>
            <a:ext cx="428628"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\0</a:t>
            </a:r>
            <a:endParaRPr lang="zh-CN" altLang="en-US" dirty="0">
              <a:solidFill>
                <a:srgbClr val="00B050"/>
              </a:solidFill>
            </a:endParaRPr>
          </a:p>
        </p:txBody>
      </p:sp>
      <p:sp>
        <p:nvSpPr>
          <p:cNvPr id="45" name="矩形 44"/>
          <p:cNvSpPr/>
          <p:nvPr/>
        </p:nvSpPr>
        <p:spPr>
          <a:xfrm>
            <a:off x="3071802" y="5500702"/>
            <a:ext cx="428628"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c</a:t>
            </a:r>
            <a:endParaRPr lang="zh-CN" altLang="en-US" dirty="0">
              <a:solidFill>
                <a:srgbClr val="00B050"/>
              </a:solidFill>
            </a:endParaRPr>
          </a:p>
        </p:txBody>
      </p:sp>
      <p:sp>
        <p:nvSpPr>
          <p:cNvPr id="48" name="矩形 47"/>
          <p:cNvSpPr/>
          <p:nvPr/>
        </p:nvSpPr>
        <p:spPr>
          <a:xfrm>
            <a:off x="3500430" y="4786322"/>
            <a:ext cx="428628"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\0</a:t>
            </a:r>
            <a:endParaRPr lang="zh-CN" altLang="en-US" dirty="0">
              <a:solidFill>
                <a:srgbClr val="00B050"/>
              </a:solidFill>
            </a:endParaRPr>
          </a:p>
        </p:txBody>
      </p:sp>
      <p:sp>
        <p:nvSpPr>
          <p:cNvPr id="49" name="矩形 48"/>
          <p:cNvSpPr/>
          <p:nvPr/>
        </p:nvSpPr>
        <p:spPr>
          <a:xfrm>
            <a:off x="3500430" y="5143512"/>
            <a:ext cx="428628"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\0</a:t>
            </a:r>
            <a:endParaRPr lang="zh-CN" altLang="en-US" dirty="0">
              <a:solidFill>
                <a:srgbClr val="00B050"/>
              </a:solidFill>
            </a:endParaRPr>
          </a:p>
        </p:txBody>
      </p:sp>
      <p:sp>
        <p:nvSpPr>
          <p:cNvPr id="51" name="矩形 50"/>
          <p:cNvSpPr/>
          <p:nvPr/>
        </p:nvSpPr>
        <p:spPr>
          <a:xfrm>
            <a:off x="3500430" y="5500702"/>
            <a:ext cx="428628"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solidFill>
                  <a:srgbClr val="00B050"/>
                </a:solidFill>
              </a:rPr>
              <a:t>\0</a:t>
            </a:r>
            <a:endParaRPr lang="zh-CN" altLang="en-US" dirty="0">
              <a:solidFill>
                <a:srgbClr val="00B050"/>
              </a:solidFill>
            </a:endParaRPr>
          </a:p>
        </p:txBody>
      </p:sp>
      <p:sp>
        <p:nvSpPr>
          <p:cNvPr id="52" name="矩形 51"/>
          <p:cNvSpPr/>
          <p:nvPr/>
        </p:nvSpPr>
        <p:spPr>
          <a:xfrm>
            <a:off x="5429256" y="2714620"/>
            <a:ext cx="2071702" cy="7143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solidFill>
                  <a:srgbClr val="00B050"/>
                </a:solidFill>
              </a:rPr>
              <a:t>内存占用空间小</a:t>
            </a:r>
          </a:p>
        </p:txBody>
      </p:sp>
      <p:sp>
        <p:nvSpPr>
          <p:cNvPr id="53" name="矩形 52"/>
          <p:cNvSpPr/>
          <p:nvPr/>
        </p:nvSpPr>
        <p:spPr>
          <a:xfrm>
            <a:off x="5429256" y="4643446"/>
            <a:ext cx="2071702" cy="7143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solidFill>
                  <a:srgbClr val="00B050"/>
                </a:solidFill>
              </a:rPr>
              <a:t>内存占用空间大</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如何解析复杂</a:t>
            </a:r>
            <a:r>
              <a:rPr lang="en-US" altLang="zh-CN" dirty="0"/>
              <a:t>C/C++</a:t>
            </a:r>
            <a:r>
              <a:rPr lang="zh-CN" altLang="en-US" dirty="0"/>
              <a:t>声明</a:t>
            </a:r>
          </a:p>
        </p:txBody>
      </p:sp>
      <p:sp>
        <p:nvSpPr>
          <p:cNvPr id="3" name="内容占位符 2"/>
          <p:cNvSpPr>
            <a:spLocks noGrp="1"/>
          </p:cNvSpPr>
          <p:nvPr>
            <p:ph idx="1"/>
          </p:nvPr>
        </p:nvSpPr>
        <p:spPr/>
        <p:txBody>
          <a:bodyPr>
            <a:normAutofit fontScale="92500"/>
          </a:bodyPr>
          <a:lstStyle/>
          <a:p>
            <a:r>
              <a:rPr lang="zh-CN" altLang="en-US" b="1" dirty="0"/>
              <a:t>自右向左规则</a:t>
            </a:r>
            <a:r>
              <a:rPr lang="en-US" altLang="zh-CN" b="1" dirty="0"/>
              <a:t>(Right-Left Rule)</a:t>
            </a:r>
          </a:p>
          <a:p>
            <a:pPr>
              <a:buNone/>
            </a:pPr>
            <a:r>
              <a:rPr lang="zh-CN" altLang="en-US" sz="2800" b="1" dirty="0">
                <a:solidFill>
                  <a:srgbClr val="FF0000"/>
                </a:solidFill>
              </a:rPr>
              <a:t>从最里面的括号开始解析声明，先向右，然后向左。</a:t>
            </a:r>
            <a:endParaRPr lang="en-US" altLang="zh-CN" sz="2800" b="1" dirty="0">
              <a:solidFill>
                <a:srgbClr val="FF0000"/>
              </a:solidFill>
            </a:endParaRPr>
          </a:p>
          <a:p>
            <a:pPr>
              <a:buNone/>
            </a:pPr>
            <a:r>
              <a:rPr lang="zh-CN" altLang="en-US" sz="2800" b="1" dirty="0">
                <a:solidFill>
                  <a:srgbClr val="FF0000"/>
                </a:solidFill>
              </a:rPr>
              <a:t>当你遇到括号时，方向应该反过来。解析完括号中</a:t>
            </a:r>
            <a:endParaRPr lang="en-US" altLang="zh-CN" sz="2800" b="1" dirty="0">
              <a:solidFill>
                <a:srgbClr val="FF0000"/>
              </a:solidFill>
            </a:endParaRPr>
          </a:p>
          <a:p>
            <a:pPr>
              <a:buNone/>
            </a:pPr>
            <a:r>
              <a:rPr lang="zh-CN" altLang="en-US" sz="2800" b="1" dirty="0">
                <a:solidFill>
                  <a:srgbClr val="FF0000"/>
                </a:solidFill>
              </a:rPr>
              <a:t>的所有内容后，跳出来。然后继续，直到解析完整</a:t>
            </a:r>
            <a:endParaRPr lang="en-US" altLang="zh-CN" sz="2800" b="1" dirty="0">
              <a:solidFill>
                <a:srgbClr val="FF0000"/>
              </a:solidFill>
            </a:endParaRPr>
          </a:p>
          <a:p>
            <a:pPr>
              <a:buNone/>
            </a:pPr>
            <a:r>
              <a:rPr lang="zh-CN" altLang="en-US" sz="2800" b="1" dirty="0">
                <a:solidFill>
                  <a:srgbClr val="FF0000"/>
                </a:solidFill>
              </a:rPr>
              <a:t>个声明。</a:t>
            </a:r>
          </a:p>
          <a:p>
            <a:pPr>
              <a:buNone/>
            </a:pPr>
            <a:r>
              <a:rPr lang="zh-CN" altLang="en-US" sz="2800" b="1" dirty="0">
                <a:solidFill>
                  <a:srgbClr val="FF0000"/>
                </a:solidFill>
              </a:rPr>
              <a:t>自左向右规则的一个小变化是：当您第一次开始解析</a:t>
            </a:r>
            <a:endParaRPr lang="en-US" altLang="zh-CN" sz="2800" b="1" dirty="0">
              <a:solidFill>
                <a:srgbClr val="FF0000"/>
              </a:solidFill>
            </a:endParaRPr>
          </a:p>
          <a:p>
            <a:pPr>
              <a:buNone/>
            </a:pPr>
            <a:r>
              <a:rPr lang="zh-CN" altLang="en-US" sz="2800" b="1" dirty="0">
                <a:solidFill>
                  <a:srgbClr val="FF0000"/>
                </a:solidFill>
              </a:rPr>
              <a:t>声明时，必须从标识符开始，而不是从最里面的括号</a:t>
            </a:r>
            <a:endParaRPr lang="en-US" altLang="zh-CN" sz="2800" b="1" dirty="0">
              <a:solidFill>
                <a:srgbClr val="FF0000"/>
              </a:solidFill>
            </a:endParaRPr>
          </a:p>
          <a:p>
            <a:pPr>
              <a:buNone/>
            </a:pPr>
            <a:r>
              <a:rPr lang="zh-CN" altLang="en-US" sz="2800" b="1" dirty="0">
                <a:solidFill>
                  <a:srgbClr val="FF0000"/>
                </a:solidFill>
              </a:rPr>
              <a:t>开始。</a:t>
            </a:r>
            <a:endParaRPr lang="en-US" altLang="zh-CN" sz="2800" b="1" dirty="0">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如何解析复杂</a:t>
            </a:r>
            <a:r>
              <a:rPr lang="en-US" altLang="zh-CN" dirty="0"/>
              <a:t>C/C++</a:t>
            </a:r>
            <a:r>
              <a:rPr lang="zh-CN" altLang="en-US" dirty="0"/>
              <a:t>声明（续）</a:t>
            </a:r>
          </a:p>
        </p:txBody>
      </p:sp>
      <p:sp>
        <p:nvSpPr>
          <p:cNvPr id="3" name="内容占位符 2"/>
          <p:cNvSpPr>
            <a:spLocks noGrp="1"/>
          </p:cNvSpPr>
          <p:nvPr>
            <p:ph idx="1"/>
          </p:nvPr>
        </p:nvSpPr>
        <p:spPr>
          <a:xfrm>
            <a:off x="142844" y="2000240"/>
            <a:ext cx="8786874" cy="4125923"/>
          </a:xfrm>
        </p:spPr>
        <p:txBody>
          <a:bodyPr>
            <a:normAutofit/>
          </a:bodyPr>
          <a:lstStyle/>
          <a:p>
            <a:pPr marL="514350" indent="-514350">
              <a:buFont typeface="+mj-lt"/>
              <a:buAutoNum type="arabicPeriod"/>
            </a:pPr>
            <a:r>
              <a:rPr lang="zh-CN" altLang="en-US" sz="2300" b="1" dirty="0">
                <a:solidFill>
                  <a:srgbClr val="FF0000"/>
                </a:solidFill>
              </a:rPr>
              <a:t>从变量名开始                                </a:t>
            </a:r>
            <a:r>
              <a:rPr lang="en-US" altLang="zh-CN" sz="2300" b="1" dirty="0">
                <a:solidFill>
                  <a:srgbClr val="FF0000"/>
                </a:solidFill>
              </a:rPr>
              <a:t>---- </a:t>
            </a:r>
            <a:r>
              <a:rPr lang="en-US" altLang="zh-CN" sz="2300" b="1" dirty="0">
                <a:solidFill>
                  <a:schemeClr val="accent6"/>
                </a:solidFill>
              </a:rPr>
              <a:t>p</a:t>
            </a:r>
          </a:p>
          <a:p>
            <a:pPr marL="514350" indent="-514350">
              <a:buFont typeface="+mj-lt"/>
              <a:buAutoNum type="arabicPeriod"/>
            </a:pPr>
            <a:r>
              <a:rPr lang="zh-CN" altLang="en-US" sz="2300" b="1" dirty="0">
                <a:solidFill>
                  <a:srgbClr val="FF0000"/>
                </a:solidFill>
              </a:rPr>
              <a:t>向右是括号，所以向左找到</a:t>
            </a:r>
            <a:r>
              <a:rPr lang="zh-CN" altLang="en-US" sz="2300" b="1" dirty="0">
                <a:solidFill>
                  <a:srgbClr val="FF3399"/>
                </a:solidFill>
              </a:rPr>
              <a:t>*</a:t>
            </a:r>
            <a:r>
              <a:rPr lang="zh-CN" altLang="en-US" sz="2300" b="1" dirty="0">
                <a:solidFill>
                  <a:srgbClr val="FF0000"/>
                </a:solidFill>
              </a:rPr>
              <a:t>   </a:t>
            </a:r>
            <a:r>
              <a:rPr lang="en-US" altLang="zh-CN" sz="2300" b="1" dirty="0">
                <a:solidFill>
                  <a:srgbClr val="FF0000"/>
                </a:solidFill>
              </a:rPr>
              <a:t>---- </a:t>
            </a:r>
            <a:r>
              <a:rPr lang="zh-CN" altLang="en-US" sz="2300" b="1" dirty="0">
                <a:solidFill>
                  <a:srgbClr val="FF0000"/>
                </a:solidFill>
              </a:rPr>
              <a:t>是一个指针</a:t>
            </a:r>
          </a:p>
          <a:p>
            <a:pPr marL="514350" indent="-514350">
              <a:buFont typeface="+mj-lt"/>
              <a:buAutoNum type="arabicPeriod"/>
            </a:pPr>
            <a:r>
              <a:rPr lang="zh-CN" altLang="en-US" sz="2300" b="1" dirty="0">
                <a:solidFill>
                  <a:srgbClr val="FF0000"/>
                </a:solidFill>
              </a:rPr>
              <a:t>跳出括号向右遇到</a:t>
            </a:r>
            <a:r>
              <a:rPr lang="en-US" altLang="zh-CN" sz="2300" b="1" dirty="0">
                <a:solidFill>
                  <a:srgbClr val="0000FF"/>
                </a:solidFill>
              </a:rPr>
              <a:t>(</a:t>
            </a:r>
            <a:r>
              <a:rPr lang="en-US" altLang="zh-CN" sz="2300" b="1" i="1" dirty="0">
                <a:solidFill>
                  <a:schemeClr val="accent2"/>
                </a:solidFill>
              </a:rPr>
              <a:t>float, float</a:t>
            </a:r>
            <a:r>
              <a:rPr lang="en-US" altLang="zh-CN" sz="2300" b="1" dirty="0">
                <a:solidFill>
                  <a:srgbClr val="0000FF"/>
                </a:solidFill>
              </a:rPr>
              <a:t>)</a:t>
            </a:r>
            <a:r>
              <a:rPr lang="en-US" altLang="zh-CN" sz="2300" b="1" dirty="0">
                <a:solidFill>
                  <a:schemeClr val="accent1"/>
                </a:solidFill>
              </a:rPr>
              <a:t> </a:t>
            </a:r>
            <a:r>
              <a:rPr lang="en-US" altLang="zh-CN" sz="2300" b="1" dirty="0">
                <a:solidFill>
                  <a:srgbClr val="FF0000"/>
                </a:solidFill>
              </a:rPr>
              <a:t>---- </a:t>
            </a:r>
            <a:r>
              <a:rPr lang="zh-CN" altLang="en-US" sz="2300" b="1" dirty="0">
                <a:solidFill>
                  <a:srgbClr val="FF0000"/>
                </a:solidFill>
              </a:rPr>
              <a:t>以两个</a:t>
            </a:r>
            <a:r>
              <a:rPr lang="en-US" altLang="zh-CN" sz="2300" b="1" i="1" dirty="0">
                <a:solidFill>
                  <a:schemeClr val="accent2"/>
                </a:solidFill>
              </a:rPr>
              <a:t>float</a:t>
            </a:r>
            <a:r>
              <a:rPr lang="zh-CN" altLang="en-US" sz="2300" b="1" dirty="0">
                <a:solidFill>
                  <a:srgbClr val="FF0000"/>
                </a:solidFill>
              </a:rPr>
              <a:t>作为参数的函数</a:t>
            </a:r>
          </a:p>
          <a:p>
            <a:pPr marL="514350" indent="-514350">
              <a:buFont typeface="+mj-lt"/>
              <a:buAutoNum type="arabicPeriod"/>
            </a:pPr>
            <a:r>
              <a:rPr lang="zh-CN" altLang="en-US" sz="2300" b="1" dirty="0">
                <a:solidFill>
                  <a:srgbClr val="FF0000"/>
                </a:solidFill>
              </a:rPr>
              <a:t>向左走，找到</a:t>
            </a:r>
            <a:r>
              <a:rPr lang="en-US" altLang="zh-CN" sz="2300" b="1" i="1" dirty="0">
                <a:solidFill>
                  <a:schemeClr val="accent2"/>
                </a:solidFill>
              </a:rPr>
              <a:t>char</a:t>
            </a:r>
            <a:r>
              <a:rPr lang="en-US" altLang="zh-CN" sz="2300" b="1" dirty="0">
                <a:solidFill>
                  <a:srgbClr val="FF0000"/>
                </a:solidFill>
              </a:rPr>
              <a:t> </a:t>
            </a:r>
            <a:r>
              <a:rPr lang="en-US" altLang="zh-CN" sz="2300" b="1" dirty="0">
                <a:solidFill>
                  <a:srgbClr val="FF3399"/>
                </a:solidFill>
              </a:rPr>
              <a:t>**</a:t>
            </a:r>
            <a:r>
              <a:rPr lang="zh-CN" altLang="en-US" sz="2300" b="1" dirty="0"/>
              <a:t>                   </a:t>
            </a:r>
            <a:r>
              <a:rPr lang="en-US" altLang="zh-CN" sz="2300" b="1" dirty="0">
                <a:solidFill>
                  <a:srgbClr val="FF0000"/>
                </a:solidFill>
              </a:rPr>
              <a:t>---- </a:t>
            </a:r>
            <a:r>
              <a:rPr lang="zh-CN" altLang="en-US" sz="2300" b="1" dirty="0">
                <a:solidFill>
                  <a:srgbClr val="FF0000"/>
                </a:solidFill>
              </a:rPr>
              <a:t>返回一个</a:t>
            </a:r>
            <a:r>
              <a:rPr lang="en-US" altLang="zh-CN" sz="2300" b="1" i="1" dirty="0">
                <a:solidFill>
                  <a:schemeClr val="accent2"/>
                </a:solidFill>
              </a:rPr>
              <a:t>char</a:t>
            </a:r>
            <a:r>
              <a:rPr lang="en-US" altLang="zh-CN" sz="2300" b="1" dirty="0">
                <a:solidFill>
                  <a:srgbClr val="FF0000"/>
                </a:solidFill>
              </a:rPr>
              <a:t> **</a:t>
            </a:r>
          </a:p>
          <a:p>
            <a:pPr marL="514350" indent="-514350">
              <a:buNone/>
            </a:pPr>
            <a:endParaRPr lang="en-US" altLang="zh-CN" sz="2300" b="1" dirty="0">
              <a:solidFill>
                <a:srgbClr val="FF0000"/>
              </a:solidFill>
            </a:endParaRPr>
          </a:p>
          <a:p>
            <a:pPr marL="514350" indent="-514350">
              <a:buNone/>
            </a:pPr>
            <a:r>
              <a:rPr lang="zh-CN" altLang="en-US" sz="2300" b="1" dirty="0">
                <a:solidFill>
                  <a:srgbClr val="0000FF"/>
                </a:solidFill>
              </a:rPr>
              <a:t>从上面的分析中可以看出，</a:t>
            </a:r>
            <a:r>
              <a:rPr lang="en-US" altLang="zh-CN" sz="2300" b="1" dirty="0">
                <a:solidFill>
                  <a:srgbClr val="0000FF"/>
                </a:solidFill>
              </a:rPr>
              <a:t>p</a:t>
            </a:r>
            <a:r>
              <a:rPr lang="zh-CN" altLang="en-US" sz="2300" b="1" dirty="0">
                <a:solidFill>
                  <a:srgbClr val="0000FF"/>
                </a:solidFill>
              </a:rPr>
              <a:t>是一个指向函数的指针，这个函</a:t>
            </a:r>
            <a:endParaRPr lang="en-US" altLang="zh-CN" sz="2300" b="1" dirty="0">
              <a:solidFill>
                <a:srgbClr val="0000FF"/>
              </a:solidFill>
            </a:endParaRPr>
          </a:p>
          <a:p>
            <a:pPr marL="514350" indent="-514350">
              <a:buNone/>
            </a:pPr>
            <a:r>
              <a:rPr lang="zh-CN" altLang="en-US" sz="2300" b="1" dirty="0">
                <a:solidFill>
                  <a:srgbClr val="0000FF"/>
                </a:solidFill>
              </a:rPr>
              <a:t>数接受两个</a:t>
            </a:r>
            <a:r>
              <a:rPr lang="en-US" altLang="zh-CN" sz="2300" b="1" dirty="0">
                <a:solidFill>
                  <a:srgbClr val="0000FF"/>
                </a:solidFill>
              </a:rPr>
              <a:t>float</a:t>
            </a:r>
            <a:r>
              <a:rPr lang="zh-CN" altLang="en-US" sz="2300" b="1" dirty="0">
                <a:solidFill>
                  <a:srgbClr val="0000FF"/>
                </a:solidFill>
              </a:rPr>
              <a:t>参数，返回一个</a:t>
            </a:r>
            <a:r>
              <a:rPr lang="en-US" altLang="zh-CN" sz="2300" b="1" dirty="0">
                <a:solidFill>
                  <a:srgbClr val="0000FF"/>
                </a:solidFill>
              </a:rPr>
              <a:t>char **</a:t>
            </a:r>
            <a:endParaRPr lang="zh-CN" altLang="en-US" sz="2300" b="1" dirty="0">
              <a:solidFill>
                <a:srgbClr val="0000FF"/>
              </a:solidFill>
            </a:endParaRPr>
          </a:p>
        </p:txBody>
      </p:sp>
      <p:pic>
        <p:nvPicPr>
          <p:cNvPr id="1028" name="Picture 4"/>
          <p:cNvPicPr>
            <a:picLocks noChangeAspect="1" noChangeArrowheads="1"/>
          </p:cNvPicPr>
          <p:nvPr/>
        </p:nvPicPr>
        <p:blipFill>
          <a:blip r:embed="rId2"/>
          <a:srcRect/>
          <a:stretch>
            <a:fillRect/>
          </a:stretch>
        </p:blipFill>
        <p:spPr bwMode="auto">
          <a:xfrm>
            <a:off x="285720" y="1357298"/>
            <a:ext cx="5033998" cy="500066"/>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如何解析复杂</a:t>
            </a:r>
            <a:r>
              <a:rPr lang="en-US" altLang="zh-CN" dirty="0"/>
              <a:t>C/C++</a:t>
            </a:r>
            <a:r>
              <a:rPr lang="zh-CN" altLang="en-US" dirty="0"/>
              <a:t>声明（续）</a:t>
            </a:r>
          </a:p>
        </p:txBody>
      </p:sp>
      <p:sp>
        <p:nvSpPr>
          <p:cNvPr id="3" name="内容占位符 2"/>
          <p:cNvSpPr>
            <a:spLocks noGrp="1"/>
          </p:cNvSpPr>
          <p:nvPr>
            <p:ph idx="1"/>
          </p:nvPr>
        </p:nvSpPr>
        <p:spPr>
          <a:xfrm>
            <a:off x="142844" y="2000240"/>
            <a:ext cx="8786874" cy="4125923"/>
          </a:xfrm>
        </p:spPr>
        <p:txBody>
          <a:bodyPr>
            <a:normAutofit/>
          </a:bodyPr>
          <a:lstStyle/>
          <a:p>
            <a:pPr marL="514350" indent="-514350">
              <a:buFont typeface="+mj-lt"/>
              <a:buAutoNum type="arabicPeriod"/>
            </a:pPr>
            <a:r>
              <a:rPr lang="zh-CN" altLang="en-US" sz="2300" b="1" dirty="0">
                <a:solidFill>
                  <a:srgbClr val="FF0000"/>
                </a:solidFill>
              </a:rPr>
              <a:t>从变量名开始                     </a:t>
            </a:r>
            <a:r>
              <a:rPr lang="en-US" altLang="zh-CN" sz="2300" b="1" dirty="0">
                <a:solidFill>
                  <a:srgbClr val="FF0000"/>
                </a:solidFill>
              </a:rPr>
              <a:t>---- </a:t>
            </a:r>
            <a:r>
              <a:rPr lang="en-US" altLang="zh-CN" sz="2300" b="1" dirty="0">
                <a:solidFill>
                  <a:schemeClr val="accent6"/>
                </a:solidFill>
              </a:rPr>
              <a:t>p</a:t>
            </a:r>
          </a:p>
          <a:p>
            <a:pPr marL="514350" indent="-514350">
              <a:buFont typeface="+mj-lt"/>
              <a:buAutoNum type="arabicPeriod"/>
            </a:pPr>
            <a:r>
              <a:rPr lang="zh-CN" altLang="en-US" sz="2300" b="1" dirty="0">
                <a:solidFill>
                  <a:srgbClr val="FF0000"/>
                </a:solidFill>
              </a:rPr>
              <a:t>向右遇到</a:t>
            </a:r>
            <a:r>
              <a:rPr lang="en-US" altLang="zh-CN" sz="2300" b="1" dirty="0">
                <a:solidFill>
                  <a:srgbClr val="0000FF"/>
                </a:solidFill>
              </a:rPr>
              <a:t>[5]</a:t>
            </a:r>
            <a:r>
              <a:rPr lang="zh-CN" altLang="en-US" sz="2300" b="1" dirty="0">
                <a:solidFill>
                  <a:srgbClr val="FF0000"/>
                </a:solidFill>
              </a:rPr>
              <a:t>是括号           </a:t>
            </a:r>
            <a:r>
              <a:rPr lang="en-US" altLang="zh-CN" sz="2300" b="1" dirty="0">
                <a:solidFill>
                  <a:srgbClr val="FF0000"/>
                </a:solidFill>
              </a:rPr>
              <a:t>---- </a:t>
            </a:r>
            <a:r>
              <a:rPr lang="zh-CN" altLang="en-US" sz="2300" b="1" dirty="0">
                <a:solidFill>
                  <a:srgbClr val="FF0000"/>
                </a:solidFill>
              </a:rPr>
              <a:t>是一个有</a:t>
            </a:r>
            <a:r>
              <a:rPr lang="en-US" altLang="zh-CN" sz="2300" b="1" dirty="0">
                <a:solidFill>
                  <a:srgbClr val="FF0000"/>
                </a:solidFill>
              </a:rPr>
              <a:t>5</a:t>
            </a:r>
            <a:r>
              <a:rPr lang="zh-CN" altLang="en-US" sz="2300" b="1" dirty="0">
                <a:solidFill>
                  <a:srgbClr val="FF0000"/>
                </a:solidFill>
              </a:rPr>
              <a:t>个元素的数组</a:t>
            </a:r>
          </a:p>
          <a:p>
            <a:pPr marL="514350" indent="-514350">
              <a:buFont typeface="+mj-lt"/>
              <a:buAutoNum type="arabicPeriod"/>
            </a:pPr>
            <a:r>
              <a:rPr lang="zh-CN" altLang="en-US" sz="2300" b="1" dirty="0">
                <a:solidFill>
                  <a:srgbClr val="FF0000"/>
                </a:solidFill>
              </a:rPr>
              <a:t>向左遇到</a:t>
            </a:r>
            <a:r>
              <a:rPr lang="zh-CN" altLang="en-US" sz="2300" b="1" dirty="0">
                <a:solidFill>
                  <a:srgbClr val="FF3399"/>
                </a:solidFill>
              </a:rPr>
              <a:t>*                           </a:t>
            </a:r>
            <a:r>
              <a:rPr lang="en-US" altLang="zh-CN" sz="2300" b="1" dirty="0">
                <a:solidFill>
                  <a:srgbClr val="FF0000"/>
                </a:solidFill>
              </a:rPr>
              <a:t>---- </a:t>
            </a:r>
            <a:r>
              <a:rPr lang="zh-CN" altLang="en-US" sz="2300" b="1" dirty="0">
                <a:solidFill>
                  <a:srgbClr val="FF0000"/>
                </a:solidFill>
              </a:rPr>
              <a:t>数组中都是指针</a:t>
            </a:r>
            <a:endParaRPr lang="en-US" altLang="zh-CN" sz="2300" b="1" dirty="0">
              <a:solidFill>
                <a:srgbClr val="FF0000"/>
              </a:solidFill>
            </a:endParaRPr>
          </a:p>
          <a:p>
            <a:pPr marL="514350" indent="-514350">
              <a:buFont typeface="+mj-lt"/>
              <a:buAutoNum type="arabicPeriod"/>
            </a:pPr>
            <a:r>
              <a:rPr lang="zh-CN" altLang="en-US" sz="2300" b="1" dirty="0">
                <a:solidFill>
                  <a:srgbClr val="FF0000"/>
                </a:solidFill>
              </a:rPr>
              <a:t>向右遇到</a:t>
            </a:r>
            <a:r>
              <a:rPr lang="en-US" altLang="zh-CN" sz="2300" b="1" dirty="0">
                <a:solidFill>
                  <a:srgbClr val="FF0000"/>
                </a:solidFill>
              </a:rPr>
              <a:t>(</a:t>
            </a:r>
            <a:r>
              <a:rPr lang="en-US" altLang="zh-CN" sz="2300" b="1" i="1" dirty="0">
                <a:solidFill>
                  <a:schemeClr val="accent2"/>
                </a:solidFill>
              </a:rPr>
              <a:t>char</a:t>
            </a:r>
            <a:r>
              <a:rPr lang="en-US" altLang="zh-CN" sz="2300" b="1" dirty="0">
                <a:solidFill>
                  <a:srgbClr val="FF0000"/>
                </a:solidFill>
              </a:rPr>
              <a:t> </a:t>
            </a:r>
            <a:r>
              <a:rPr lang="en-US" altLang="zh-CN" sz="2300" b="1" dirty="0">
                <a:solidFill>
                  <a:srgbClr val="FF3399"/>
                </a:solidFill>
              </a:rPr>
              <a:t>*</a:t>
            </a:r>
            <a:r>
              <a:rPr lang="en-US" altLang="zh-CN" sz="2300" b="1" dirty="0">
                <a:solidFill>
                  <a:srgbClr val="FF0000"/>
                </a:solidFill>
              </a:rPr>
              <a:t>, </a:t>
            </a:r>
            <a:r>
              <a:rPr lang="en-US" altLang="zh-CN" sz="2300" b="1" i="1" dirty="0">
                <a:solidFill>
                  <a:schemeClr val="accent2"/>
                </a:solidFill>
              </a:rPr>
              <a:t>char</a:t>
            </a:r>
            <a:r>
              <a:rPr lang="en-US" altLang="zh-CN" sz="2300" b="1" dirty="0">
                <a:solidFill>
                  <a:srgbClr val="FF0000"/>
                </a:solidFill>
              </a:rPr>
              <a:t> </a:t>
            </a:r>
            <a:r>
              <a:rPr lang="en-US" altLang="zh-CN" sz="2300" b="1" dirty="0">
                <a:solidFill>
                  <a:srgbClr val="FF3399"/>
                </a:solidFill>
              </a:rPr>
              <a:t>*</a:t>
            </a:r>
            <a:r>
              <a:rPr lang="en-US" altLang="zh-CN" sz="2300" b="1" dirty="0">
                <a:solidFill>
                  <a:srgbClr val="FF0000"/>
                </a:solidFill>
              </a:rPr>
              <a:t>)  ----  </a:t>
            </a:r>
            <a:r>
              <a:rPr lang="zh-CN" altLang="en-US" sz="2300" b="1" dirty="0">
                <a:solidFill>
                  <a:srgbClr val="FF0000"/>
                </a:solidFill>
              </a:rPr>
              <a:t>接受两个</a:t>
            </a:r>
            <a:r>
              <a:rPr lang="en-US" altLang="zh-CN" sz="2300" b="1" i="1" dirty="0">
                <a:solidFill>
                  <a:schemeClr val="accent2"/>
                </a:solidFill>
              </a:rPr>
              <a:t>char</a:t>
            </a:r>
            <a:r>
              <a:rPr lang="en-US" altLang="zh-CN" sz="2300" b="1" dirty="0">
                <a:solidFill>
                  <a:srgbClr val="FF0000"/>
                </a:solidFill>
              </a:rPr>
              <a:t> *</a:t>
            </a:r>
            <a:r>
              <a:rPr lang="zh-CN" altLang="en-US" sz="2300" b="1" dirty="0">
                <a:solidFill>
                  <a:srgbClr val="FF0000"/>
                </a:solidFill>
              </a:rPr>
              <a:t>的参数</a:t>
            </a:r>
          </a:p>
          <a:p>
            <a:pPr marL="514350" indent="-514350">
              <a:buFont typeface="+mj-lt"/>
              <a:buAutoNum type="arabicPeriod"/>
            </a:pPr>
            <a:r>
              <a:rPr lang="zh-CN" altLang="en-US" sz="2300" b="1" dirty="0">
                <a:solidFill>
                  <a:srgbClr val="FF0000"/>
                </a:solidFill>
              </a:rPr>
              <a:t>向左走，找到</a:t>
            </a:r>
            <a:r>
              <a:rPr lang="en-US" altLang="zh-CN" sz="2300" b="1" i="1" dirty="0">
                <a:solidFill>
                  <a:schemeClr val="accent2"/>
                </a:solidFill>
              </a:rPr>
              <a:t>void</a:t>
            </a:r>
            <a:r>
              <a:rPr lang="en-US" altLang="zh-CN" sz="2300" b="1" dirty="0">
                <a:solidFill>
                  <a:srgbClr val="FF3399"/>
                </a:solidFill>
              </a:rPr>
              <a:t>*</a:t>
            </a:r>
            <a:r>
              <a:rPr lang="zh-CN" altLang="en-US" sz="2300" b="1" dirty="0"/>
              <a:t>          </a:t>
            </a:r>
            <a:r>
              <a:rPr lang="en-US" altLang="zh-CN" sz="2300" b="1" dirty="0">
                <a:solidFill>
                  <a:srgbClr val="FF0000"/>
                </a:solidFill>
              </a:rPr>
              <a:t>---- </a:t>
            </a:r>
            <a:r>
              <a:rPr lang="zh-CN" altLang="en-US" sz="2300" b="1" dirty="0">
                <a:solidFill>
                  <a:srgbClr val="FF0000"/>
                </a:solidFill>
              </a:rPr>
              <a:t>返回一个</a:t>
            </a:r>
            <a:r>
              <a:rPr lang="en-US" altLang="zh-CN" sz="2300" b="1" i="1" dirty="0">
                <a:solidFill>
                  <a:schemeClr val="accent2"/>
                </a:solidFill>
              </a:rPr>
              <a:t>void</a:t>
            </a:r>
            <a:r>
              <a:rPr lang="en-US" altLang="zh-CN" sz="2300" b="1" dirty="0">
                <a:solidFill>
                  <a:srgbClr val="FF0000"/>
                </a:solidFill>
              </a:rPr>
              <a:t> *</a:t>
            </a:r>
          </a:p>
          <a:p>
            <a:pPr marL="514350" indent="-514350">
              <a:buNone/>
            </a:pPr>
            <a:endParaRPr lang="en-US" altLang="zh-CN" sz="2300" b="1" dirty="0">
              <a:solidFill>
                <a:srgbClr val="FF0000"/>
              </a:solidFill>
            </a:endParaRPr>
          </a:p>
          <a:p>
            <a:pPr marL="514350" indent="-514350">
              <a:buNone/>
            </a:pPr>
            <a:r>
              <a:rPr lang="zh-CN" altLang="en-US" sz="2300" b="1" dirty="0">
                <a:solidFill>
                  <a:srgbClr val="0000FF"/>
                </a:solidFill>
              </a:rPr>
              <a:t>从上面的分析中可以看出，</a:t>
            </a:r>
            <a:r>
              <a:rPr lang="en-US" altLang="zh-CN" sz="2300" b="1" dirty="0">
                <a:solidFill>
                  <a:srgbClr val="0000FF"/>
                </a:solidFill>
              </a:rPr>
              <a:t>p</a:t>
            </a:r>
            <a:r>
              <a:rPr lang="zh-CN" altLang="en-US" sz="2300" b="1" dirty="0">
                <a:solidFill>
                  <a:srgbClr val="0000FF"/>
                </a:solidFill>
              </a:rPr>
              <a:t>是一个有</a:t>
            </a:r>
            <a:r>
              <a:rPr lang="en-US" altLang="zh-CN" sz="2300" b="1" dirty="0">
                <a:solidFill>
                  <a:srgbClr val="0000FF"/>
                </a:solidFill>
              </a:rPr>
              <a:t>5</a:t>
            </a:r>
            <a:r>
              <a:rPr lang="zh-CN" altLang="en-US" sz="2300" b="1" dirty="0">
                <a:solidFill>
                  <a:srgbClr val="0000FF"/>
                </a:solidFill>
              </a:rPr>
              <a:t>个元素的数组，数组中都是</a:t>
            </a:r>
            <a:endParaRPr lang="en-US" altLang="zh-CN" sz="2300" b="1" dirty="0">
              <a:solidFill>
                <a:srgbClr val="0000FF"/>
              </a:solidFill>
            </a:endParaRPr>
          </a:p>
          <a:p>
            <a:pPr marL="514350" indent="-514350">
              <a:buNone/>
            </a:pPr>
            <a:r>
              <a:rPr lang="zh-CN" altLang="en-US" sz="2300" b="1" dirty="0">
                <a:solidFill>
                  <a:srgbClr val="0000FF"/>
                </a:solidFill>
              </a:rPr>
              <a:t>指针，这个指针指向一个函数，这个函数接受两个</a:t>
            </a:r>
            <a:r>
              <a:rPr lang="en-US" altLang="zh-CN" sz="2300" b="1" dirty="0">
                <a:solidFill>
                  <a:srgbClr val="0000FF"/>
                </a:solidFill>
              </a:rPr>
              <a:t>char *</a:t>
            </a:r>
            <a:r>
              <a:rPr lang="zh-CN" altLang="en-US" sz="2300" b="1" dirty="0">
                <a:solidFill>
                  <a:srgbClr val="0000FF"/>
                </a:solidFill>
              </a:rPr>
              <a:t>参数，返</a:t>
            </a:r>
            <a:endParaRPr lang="en-US" altLang="zh-CN" sz="2300" b="1" dirty="0">
              <a:solidFill>
                <a:srgbClr val="0000FF"/>
              </a:solidFill>
            </a:endParaRPr>
          </a:p>
          <a:p>
            <a:pPr marL="514350" indent="-514350">
              <a:buNone/>
            </a:pPr>
            <a:r>
              <a:rPr lang="zh-CN" altLang="en-US" sz="2300" b="1" dirty="0">
                <a:solidFill>
                  <a:srgbClr val="0000FF"/>
                </a:solidFill>
              </a:rPr>
              <a:t>回一个</a:t>
            </a:r>
            <a:r>
              <a:rPr lang="en-US" altLang="zh-CN" sz="2300" b="1" dirty="0">
                <a:solidFill>
                  <a:srgbClr val="0000FF"/>
                </a:solidFill>
              </a:rPr>
              <a:t>void *</a:t>
            </a:r>
            <a:endParaRPr lang="zh-CN" altLang="en-US" sz="2300" b="1" dirty="0">
              <a:solidFill>
                <a:srgbClr val="0000FF"/>
              </a:solidFill>
            </a:endParaRPr>
          </a:p>
        </p:txBody>
      </p:sp>
      <p:pic>
        <p:nvPicPr>
          <p:cNvPr id="4100" name="Picture 4"/>
          <p:cNvPicPr>
            <a:picLocks noChangeAspect="1" noChangeArrowheads="1"/>
          </p:cNvPicPr>
          <p:nvPr/>
        </p:nvPicPr>
        <p:blipFill>
          <a:blip r:embed="rId2"/>
          <a:srcRect/>
          <a:stretch>
            <a:fillRect/>
          </a:stretch>
        </p:blipFill>
        <p:spPr bwMode="auto">
          <a:xfrm>
            <a:off x="285720" y="1285860"/>
            <a:ext cx="4293250" cy="500066"/>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如何解析复杂</a:t>
            </a:r>
            <a:r>
              <a:rPr lang="en-US" altLang="zh-CN" dirty="0"/>
              <a:t>C/C++</a:t>
            </a:r>
            <a:r>
              <a:rPr lang="zh-CN" altLang="en-US" dirty="0"/>
              <a:t>声明（续）</a:t>
            </a:r>
          </a:p>
        </p:txBody>
      </p:sp>
      <p:sp>
        <p:nvSpPr>
          <p:cNvPr id="3" name="内容占位符 2"/>
          <p:cNvSpPr>
            <a:spLocks noGrp="1"/>
          </p:cNvSpPr>
          <p:nvPr>
            <p:ph idx="1"/>
          </p:nvPr>
        </p:nvSpPr>
        <p:spPr>
          <a:xfrm>
            <a:off x="142844" y="2000240"/>
            <a:ext cx="8786874" cy="4125923"/>
          </a:xfrm>
        </p:spPr>
        <p:txBody>
          <a:bodyPr>
            <a:normAutofit/>
          </a:bodyPr>
          <a:lstStyle/>
          <a:p>
            <a:pPr marL="514350" indent="-514350">
              <a:buFont typeface="+mj-lt"/>
              <a:buAutoNum type="arabicPeriod"/>
            </a:pPr>
            <a:r>
              <a:rPr lang="zh-CN" altLang="en-US" sz="2300" b="1" dirty="0">
                <a:solidFill>
                  <a:srgbClr val="FF0000"/>
                </a:solidFill>
              </a:rPr>
              <a:t>从变量名开始  </a:t>
            </a:r>
            <a:r>
              <a:rPr lang="en-US" altLang="zh-CN" sz="2300" b="1" dirty="0">
                <a:solidFill>
                  <a:srgbClr val="FF0000"/>
                </a:solidFill>
              </a:rPr>
              <a:t>---- </a:t>
            </a:r>
            <a:r>
              <a:rPr lang="en-US" altLang="zh-CN" sz="2300" b="1" dirty="0">
                <a:solidFill>
                  <a:schemeClr val="accent6"/>
                </a:solidFill>
              </a:rPr>
              <a:t>p</a:t>
            </a:r>
          </a:p>
          <a:p>
            <a:pPr marL="514350" indent="-514350">
              <a:buFont typeface="+mj-lt"/>
              <a:buAutoNum type="arabicPeriod"/>
            </a:pPr>
            <a:r>
              <a:rPr lang="zh-CN" altLang="en-US" sz="2300" b="1" dirty="0">
                <a:solidFill>
                  <a:srgbClr val="FF0000"/>
                </a:solidFill>
              </a:rPr>
              <a:t>向右是</a:t>
            </a:r>
            <a:r>
              <a:rPr lang="en-US" altLang="zh-CN" sz="2300" b="1" dirty="0">
                <a:solidFill>
                  <a:srgbClr val="0000FF"/>
                </a:solidFill>
              </a:rPr>
              <a:t>[50]</a:t>
            </a:r>
            <a:r>
              <a:rPr lang="zh-CN" altLang="en-US" sz="2300" b="1" dirty="0">
                <a:solidFill>
                  <a:srgbClr val="FF0000"/>
                </a:solidFill>
              </a:rPr>
              <a:t>        </a:t>
            </a:r>
            <a:r>
              <a:rPr lang="en-US" altLang="zh-CN" sz="2300" b="1" dirty="0">
                <a:solidFill>
                  <a:srgbClr val="FF0000"/>
                </a:solidFill>
              </a:rPr>
              <a:t>---- </a:t>
            </a:r>
            <a:r>
              <a:rPr lang="zh-CN" altLang="en-US" sz="2300" b="1" dirty="0">
                <a:solidFill>
                  <a:srgbClr val="FF0000"/>
                </a:solidFill>
              </a:rPr>
              <a:t>有</a:t>
            </a:r>
            <a:r>
              <a:rPr lang="en-US" altLang="zh-CN" sz="2300" b="1" dirty="0">
                <a:solidFill>
                  <a:srgbClr val="FF0000"/>
                </a:solidFill>
              </a:rPr>
              <a:t>50</a:t>
            </a:r>
            <a:r>
              <a:rPr lang="zh-CN" altLang="en-US" sz="2300" b="1" dirty="0">
                <a:solidFill>
                  <a:srgbClr val="FF0000"/>
                </a:solidFill>
              </a:rPr>
              <a:t>个元素的数组</a:t>
            </a:r>
          </a:p>
          <a:p>
            <a:pPr marL="514350" indent="-514350">
              <a:buFont typeface="+mj-lt"/>
              <a:buAutoNum type="arabicPeriod"/>
            </a:pPr>
            <a:r>
              <a:rPr lang="zh-CN" altLang="en-US" sz="2300" b="1" dirty="0">
                <a:solidFill>
                  <a:srgbClr val="FF0000"/>
                </a:solidFill>
              </a:rPr>
              <a:t>向左遇到</a:t>
            </a:r>
            <a:r>
              <a:rPr lang="en-US" altLang="zh-CN" sz="2300" b="1" i="1" dirty="0">
                <a:solidFill>
                  <a:schemeClr val="accent2"/>
                </a:solidFill>
              </a:rPr>
              <a:t>int</a:t>
            </a:r>
            <a:r>
              <a:rPr lang="en-US" altLang="zh-CN" sz="2300" b="1" dirty="0">
                <a:solidFill>
                  <a:srgbClr val="FF0000"/>
                </a:solidFill>
              </a:rPr>
              <a:t> </a:t>
            </a:r>
            <a:r>
              <a:rPr lang="en-US" altLang="zh-CN" sz="2300" b="1" dirty="0">
                <a:solidFill>
                  <a:srgbClr val="FF3399"/>
                </a:solidFill>
              </a:rPr>
              <a:t>*</a:t>
            </a:r>
            <a:r>
              <a:rPr lang="en-US" altLang="zh-CN" sz="2300" b="1" dirty="0">
                <a:solidFill>
                  <a:schemeClr val="accent1"/>
                </a:solidFill>
              </a:rPr>
              <a:t>   </a:t>
            </a:r>
            <a:r>
              <a:rPr lang="en-US" altLang="zh-CN" sz="2300" b="1" dirty="0">
                <a:solidFill>
                  <a:srgbClr val="FF0000"/>
                </a:solidFill>
              </a:rPr>
              <a:t>---- </a:t>
            </a:r>
            <a:r>
              <a:rPr lang="zh-CN" altLang="en-US" sz="2300" b="1" dirty="0">
                <a:solidFill>
                  <a:srgbClr val="FF0000"/>
                </a:solidFill>
              </a:rPr>
              <a:t>每个元素的类型是</a:t>
            </a:r>
            <a:r>
              <a:rPr lang="en-US" altLang="zh-CN" sz="2300" b="1" i="1" dirty="0">
                <a:solidFill>
                  <a:schemeClr val="accent2"/>
                </a:solidFill>
              </a:rPr>
              <a:t>int</a:t>
            </a:r>
            <a:r>
              <a:rPr lang="en-US" altLang="zh-CN" sz="2300" b="1" dirty="0">
                <a:solidFill>
                  <a:srgbClr val="FF0000"/>
                </a:solidFill>
              </a:rPr>
              <a:t> *</a:t>
            </a:r>
            <a:endParaRPr lang="zh-CN" altLang="en-US" sz="2300" b="1" dirty="0">
              <a:solidFill>
                <a:srgbClr val="FF0000"/>
              </a:solidFill>
            </a:endParaRPr>
          </a:p>
          <a:p>
            <a:pPr marL="514350" indent="-514350">
              <a:buNone/>
            </a:pPr>
            <a:endParaRPr lang="en-US" altLang="zh-CN" sz="2300" b="1" dirty="0">
              <a:solidFill>
                <a:srgbClr val="FF0000"/>
              </a:solidFill>
            </a:endParaRPr>
          </a:p>
          <a:p>
            <a:pPr marL="514350" indent="-514350">
              <a:buNone/>
            </a:pPr>
            <a:r>
              <a:rPr lang="zh-CN" altLang="en-US" sz="2300" b="1" dirty="0">
                <a:solidFill>
                  <a:srgbClr val="0000FF"/>
                </a:solidFill>
              </a:rPr>
              <a:t>从上面的分析中可以看出，</a:t>
            </a:r>
            <a:r>
              <a:rPr lang="en-US" altLang="zh-CN" sz="2300" b="1" dirty="0">
                <a:solidFill>
                  <a:srgbClr val="0000FF"/>
                </a:solidFill>
              </a:rPr>
              <a:t>p</a:t>
            </a:r>
            <a:r>
              <a:rPr lang="zh-CN" altLang="en-US" sz="2300" b="1" dirty="0">
                <a:solidFill>
                  <a:srgbClr val="0000FF"/>
                </a:solidFill>
              </a:rPr>
              <a:t>是一个有</a:t>
            </a:r>
            <a:r>
              <a:rPr lang="en-US" altLang="zh-CN" sz="2300" b="1" dirty="0">
                <a:solidFill>
                  <a:srgbClr val="0000FF"/>
                </a:solidFill>
              </a:rPr>
              <a:t>50</a:t>
            </a:r>
            <a:r>
              <a:rPr lang="zh-CN" altLang="en-US" sz="2300" b="1" dirty="0">
                <a:solidFill>
                  <a:srgbClr val="0000FF"/>
                </a:solidFill>
              </a:rPr>
              <a:t>个元素的数组，数组中</a:t>
            </a:r>
            <a:endParaRPr lang="en-US" altLang="zh-CN" sz="2300" b="1" dirty="0">
              <a:solidFill>
                <a:srgbClr val="0000FF"/>
              </a:solidFill>
            </a:endParaRPr>
          </a:p>
          <a:p>
            <a:pPr marL="514350" indent="-514350">
              <a:buNone/>
            </a:pPr>
            <a:r>
              <a:rPr lang="zh-CN" altLang="en-US" sz="2300" b="1" dirty="0">
                <a:solidFill>
                  <a:srgbClr val="0000FF"/>
                </a:solidFill>
              </a:rPr>
              <a:t>的每个元素是一个</a:t>
            </a:r>
            <a:r>
              <a:rPr lang="en-US" altLang="zh-CN" sz="2300" b="1" dirty="0">
                <a:solidFill>
                  <a:srgbClr val="0000FF"/>
                </a:solidFill>
              </a:rPr>
              <a:t>int *</a:t>
            </a:r>
            <a:endParaRPr lang="zh-CN" altLang="en-US" sz="2300" b="1" dirty="0">
              <a:solidFill>
                <a:srgbClr val="0000FF"/>
              </a:solidFill>
            </a:endParaRPr>
          </a:p>
        </p:txBody>
      </p:sp>
      <p:pic>
        <p:nvPicPr>
          <p:cNvPr id="2050" name="Picture 2"/>
          <p:cNvPicPr>
            <a:picLocks noChangeAspect="1" noChangeArrowheads="1"/>
          </p:cNvPicPr>
          <p:nvPr/>
        </p:nvPicPr>
        <p:blipFill>
          <a:blip r:embed="rId2"/>
          <a:srcRect/>
          <a:stretch>
            <a:fillRect/>
          </a:stretch>
        </p:blipFill>
        <p:spPr bwMode="auto">
          <a:xfrm>
            <a:off x="285720" y="1285860"/>
            <a:ext cx="2143140" cy="57461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如何解析复杂</a:t>
            </a:r>
            <a:r>
              <a:rPr lang="en-US" altLang="zh-CN" dirty="0"/>
              <a:t>C/C++</a:t>
            </a:r>
            <a:r>
              <a:rPr lang="zh-CN" altLang="en-US" dirty="0"/>
              <a:t>声明（续）</a:t>
            </a:r>
          </a:p>
        </p:txBody>
      </p:sp>
      <p:sp>
        <p:nvSpPr>
          <p:cNvPr id="3" name="内容占位符 2"/>
          <p:cNvSpPr>
            <a:spLocks noGrp="1"/>
          </p:cNvSpPr>
          <p:nvPr>
            <p:ph idx="1"/>
          </p:nvPr>
        </p:nvSpPr>
        <p:spPr>
          <a:xfrm>
            <a:off x="142844" y="2000240"/>
            <a:ext cx="8786874" cy="4125923"/>
          </a:xfrm>
        </p:spPr>
        <p:txBody>
          <a:bodyPr>
            <a:normAutofit/>
          </a:bodyPr>
          <a:lstStyle/>
          <a:p>
            <a:pPr marL="514350" indent="-514350">
              <a:buFont typeface="+mj-lt"/>
              <a:buAutoNum type="arabicPeriod"/>
            </a:pPr>
            <a:r>
              <a:rPr lang="zh-CN" altLang="en-US" sz="2300" b="1" dirty="0">
                <a:solidFill>
                  <a:srgbClr val="FF0000"/>
                </a:solidFill>
              </a:rPr>
              <a:t>从变量名开始                                </a:t>
            </a:r>
            <a:r>
              <a:rPr lang="en-US" altLang="zh-CN" sz="2300" b="1" dirty="0">
                <a:solidFill>
                  <a:srgbClr val="FF0000"/>
                </a:solidFill>
              </a:rPr>
              <a:t>---- </a:t>
            </a:r>
            <a:r>
              <a:rPr lang="en-US" altLang="zh-CN" sz="2300" b="1" dirty="0">
                <a:solidFill>
                  <a:schemeClr val="accent6"/>
                </a:solidFill>
              </a:rPr>
              <a:t>p</a:t>
            </a:r>
          </a:p>
          <a:p>
            <a:pPr marL="514350" indent="-514350">
              <a:buFont typeface="+mj-lt"/>
              <a:buAutoNum type="arabicPeriod"/>
            </a:pPr>
            <a:r>
              <a:rPr lang="zh-CN" altLang="en-US" sz="2300" b="1" dirty="0">
                <a:solidFill>
                  <a:srgbClr val="FF0000"/>
                </a:solidFill>
              </a:rPr>
              <a:t>向右是括号，所以向左找到</a:t>
            </a:r>
            <a:r>
              <a:rPr lang="zh-CN" altLang="en-US" sz="2300" b="1" dirty="0">
                <a:solidFill>
                  <a:srgbClr val="FF3399"/>
                </a:solidFill>
              </a:rPr>
              <a:t>*</a:t>
            </a:r>
            <a:r>
              <a:rPr lang="zh-CN" altLang="en-US" sz="2300" b="1" dirty="0">
                <a:solidFill>
                  <a:srgbClr val="FF0000"/>
                </a:solidFill>
              </a:rPr>
              <a:t>   </a:t>
            </a:r>
            <a:r>
              <a:rPr lang="en-US" altLang="zh-CN" sz="2300" b="1" dirty="0">
                <a:solidFill>
                  <a:srgbClr val="FF0000"/>
                </a:solidFill>
              </a:rPr>
              <a:t>---- </a:t>
            </a:r>
            <a:r>
              <a:rPr lang="zh-CN" altLang="en-US" sz="2300" b="1" dirty="0">
                <a:solidFill>
                  <a:srgbClr val="FF0000"/>
                </a:solidFill>
              </a:rPr>
              <a:t>是一个指针</a:t>
            </a:r>
            <a:endParaRPr lang="en-US" altLang="zh-CN" sz="2300" b="1" dirty="0">
              <a:solidFill>
                <a:srgbClr val="FF0000"/>
              </a:solidFill>
            </a:endParaRPr>
          </a:p>
          <a:p>
            <a:pPr marL="514350" indent="-514350">
              <a:buFont typeface="+mj-lt"/>
              <a:buAutoNum type="arabicPeriod"/>
            </a:pPr>
            <a:r>
              <a:rPr lang="zh-CN" altLang="en-US" sz="2300" b="1" dirty="0">
                <a:solidFill>
                  <a:srgbClr val="FF0000"/>
                </a:solidFill>
              </a:rPr>
              <a:t>向右是</a:t>
            </a:r>
            <a:r>
              <a:rPr lang="en-US" altLang="zh-CN" sz="2300" b="1" dirty="0">
                <a:solidFill>
                  <a:srgbClr val="0000FF"/>
                </a:solidFill>
              </a:rPr>
              <a:t>[50]</a:t>
            </a:r>
            <a:r>
              <a:rPr lang="zh-CN" altLang="en-US" sz="2300" b="1" dirty="0">
                <a:solidFill>
                  <a:srgbClr val="FF0000"/>
                </a:solidFill>
              </a:rPr>
              <a:t>        </a:t>
            </a:r>
            <a:r>
              <a:rPr lang="en-US" altLang="zh-CN" sz="2300" b="1" dirty="0">
                <a:solidFill>
                  <a:srgbClr val="FF0000"/>
                </a:solidFill>
              </a:rPr>
              <a:t>---- </a:t>
            </a:r>
            <a:r>
              <a:rPr lang="zh-CN" altLang="en-US" sz="2300" b="1" dirty="0">
                <a:solidFill>
                  <a:srgbClr val="FF0000"/>
                </a:solidFill>
              </a:rPr>
              <a:t>有</a:t>
            </a:r>
            <a:r>
              <a:rPr lang="en-US" altLang="zh-CN" sz="2300" b="1" dirty="0">
                <a:solidFill>
                  <a:srgbClr val="FF0000"/>
                </a:solidFill>
              </a:rPr>
              <a:t>50</a:t>
            </a:r>
            <a:r>
              <a:rPr lang="zh-CN" altLang="en-US" sz="2300" b="1" dirty="0">
                <a:solidFill>
                  <a:srgbClr val="FF0000"/>
                </a:solidFill>
              </a:rPr>
              <a:t>个元素的数组</a:t>
            </a:r>
          </a:p>
          <a:p>
            <a:pPr marL="514350" indent="-514350">
              <a:buFont typeface="+mj-lt"/>
              <a:buAutoNum type="arabicPeriod"/>
            </a:pPr>
            <a:r>
              <a:rPr lang="zh-CN" altLang="en-US" sz="2300" b="1" dirty="0">
                <a:solidFill>
                  <a:srgbClr val="FF0000"/>
                </a:solidFill>
              </a:rPr>
              <a:t>向左遇到</a:t>
            </a:r>
            <a:r>
              <a:rPr lang="en-US" altLang="zh-CN" sz="2300" b="1" i="1" dirty="0">
                <a:solidFill>
                  <a:schemeClr val="accent2"/>
                </a:solidFill>
              </a:rPr>
              <a:t>int</a:t>
            </a:r>
            <a:r>
              <a:rPr lang="en-US" altLang="zh-CN" sz="2300" b="1" dirty="0">
                <a:solidFill>
                  <a:srgbClr val="FF0000"/>
                </a:solidFill>
              </a:rPr>
              <a:t> </a:t>
            </a:r>
            <a:r>
              <a:rPr lang="en-US" altLang="zh-CN" sz="2300" b="1" dirty="0">
                <a:solidFill>
                  <a:schemeClr val="accent1"/>
                </a:solidFill>
              </a:rPr>
              <a:t>   </a:t>
            </a:r>
            <a:r>
              <a:rPr lang="en-US" altLang="zh-CN" sz="2300" b="1" dirty="0">
                <a:solidFill>
                  <a:srgbClr val="FF0000"/>
                </a:solidFill>
              </a:rPr>
              <a:t>---- </a:t>
            </a:r>
            <a:r>
              <a:rPr lang="zh-CN" altLang="en-US" sz="2300" b="1" dirty="0">
                <a:solidFill>
                  <a:srgbClr val="FF0000"/>
                </a:solidFill>
              </a:rPr>
              <a:t>每个元素的类型是</a:t>
            </a:r>
            <a:r>
              <a:rPr lang="en-US" altLang="zh-CN" sz="2300" b="1" i="1" dirty="0">
                <a:solidFill>
                  <a:schemeClr val="accent2"/>
                </a:solidFill>
              </a:rPr>
              <a:t>int</a:t>
            </a:r>
            <a:r>
              <a:rPr lang="en-US" altLang="zh-CN" sz="2300" b="1" dirty="0">
                <a:solidFill>
                  <a:srgbClr val="FF0000"/>
                </a:solidFill>
              </a:rPr>
              <a:t> </a:t>
            </a:r>
            <a:endParaRPr lang="zh-CN" altLang="en-US" sz="2300" b="1" dirty="0">
              <a:solidFill>
                <a:srgbClr val="FF0000"/>
              </a:solidFill>
            </a:endParaRPr>
          </a:p>
          <a:p>
            <a:pPr marL="514350" indent="-514350">
              <a:buNone/>
            </a:pPr>
            <a:endParaRPr lang="en-US" altLang="zh-CN" sz="2300" b="1" dirty="0">
              <a:solidFill>
                <a:srgbClr val="FF0000"/>
              </a:solidFill>
            </a:endParaRPr>
          </a:p>
          <a:p>
            <a:pPr marL="514350" indent="-514350">
              <a:buNone/>
            </a:pPr>
            <a:r>
              <a:rPr lang="zh-CN" altLang="en-US" sz="2300" b="1" dirty="0">
                <a:solidFill>
                  <a:srgbClr val="0000FF"/>
                </a:solidFill>
              </a:rPr>
              <a:t>从上面的分析中可以看出，</a:t>
            </a:r>
            <a:r>
              <a:rPr lang="en-US" altLang="zh-CN" sz="2300" b="1" dirty="0">
                <a:solidFill>
                  <a:srgbClr val="0000FF"/>
                </a:solidFill>
              </a:rPr>
              <a:t>p</a:t>
            </a:r>
            <a:r>
              <a:rPr lang="zh-CN" altLang="en-US" sz="2300" b="1" dirty="0">
                <a:solidFill>
                  <a:srgbClr val="0000FF"/>
                </a:solidFill>
              </a:rPr>
              <a:t>是一个指针，指向一个有</a:t>
            </a:r>
            <a:r>
              <a:rPr lang="en-US" altLang="zh-CN" sz="2300" b="1" dirty="0">
                <a:solidFill>
                  <a:srgbClr val="0000FF"/>
                </a:solidFill>
              </a:rPr>
              <a:t>50</a:t>
            </a:r>
            <a:r>
              <a:rPr lang="zh-CN" altLang="en-US" sz="2300" b="1" dirty="0">
                <a:solidFill>
                  <a:srgbClr val="0000FF"/>
                </a:solidFill>
              </a:rPr>
              <a:t>个元素的</a:t>
            </a:r>
            <a:endParaRPr lang="en-US" altLang="zh-CN" sz="2300" b="1" dirty="0">
              <a:solidFill>
                <a:srgbClr val="0000FF"/>
              </a:solidFill>
            </a:endParaRPr>
          </a:p>
          <a:p>
            <a:pPr marL="514350" indent="-514350">
              <a:buNone/>
            </a:pPr>
            <a:r>
              <a:rPr lang="zh-CN" altLang="en-US" sz="2300" b="1" dirty="0">
                <a:solidFill>
                  <a:srgbClr val="0000FF"/>
                </a:solidFill>
              </a:rPr>
              <a:t>数组，数组中每个元素是一个</a:t>
            </a:r>
            <a:r>
              <a:rPr lang="en-US" altLang="zh-CN" sz="2300" b="1" dirty="0">
                <a:solidFill>
                  <a:srgbClr val="0000FF"/>
                </a:solidFill>
              </a:rPr>
              <a:t>int </a:t>
            </a:r>
            <a:endParaRPr lang="zh-CN" altLang="en-US" sz="2300" b="1" dirty="0">
              <a:solidFill>
                <a:srgbClr val="0000FF"/>
              </a:solidFill>
            </a:endParaRPr>
          </a:p>
        </p:txBody>
      </p:sp>
      <p:pic>
        <p:nvPicPr>
          <p:cNvPr id="3074" name="Picture 2"/>
          <p:cNvPicPr>
            <a:picLocks noChangeAspect="1" noChangeArrowheads="1"/>
          </p:cNvPicPr>
          <p:nvPr/>
        </p:nvPicPr>
        <p:blipFill>
          <a:blip r:embed="rId2"/>
          <a:srcRect/>
          <a:stretch>
            <a:fillRect/>
          </a:stretch>
        </p:blipFill>
        <p:spPr bwMode="auto">
          <a:xfrm>
            <a:off x="285720" y="1357298"/>
            <a:ext cx="2550337" cy="500066"/>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完整示例（</a:t>
            </a:r>
            <a:r>
              <a:rPr lang="en-US" altLang="zh-CN" dirty="0"/>
              <a:t>sort</a:t>
            </a:r>
            <a:r>
              <a:rPr lang="zh-CN" altLang="en-US" dirty="0"/>
              <a:t>函数）</a:t>
            </a:r>
          </a:p>
        </p:txBody>
      </p:sp>
      <p:sp>
        <p:nvSpPr>
          <p:cNvPr id="3" name="内容占位符 2"/>
          <p:cNvSpPr>
            <a:spLocks noGrp="1"/>
          </p:cNvSpPr>
          <p:nvPr>
            <p:ph idx="1"/>
          </p:nvPr>
        </p:nvSpPr>
        <p:spPr/>
        <p:txBody>
          <a:bodyPr>
            <a:normAutofit/>
          </a:bodyPr>
          <a:lstStyle/>
          <a:p>
            <a:r>
              <a:rPr lang="zh-CN" altLang="en-US" b="1" dirty="0"/>
              <a:t>目的：写一个</a:t>
            </a:r>
            <a:r>
              <a:rPr lang="en-US" altLang="zh-CN" b="1" dirty="0"/>
              <a:t>sort</a:t>
            </a:r>
            <a:r>
              <a:rPr lang="zh-CN" altLang="en-US" b="1" dirty="0"/>
              <a:t>函数，用来排序字符数组</a:t>
            </a:r>
            <a:endParaRPr lang="en-US" altLang="zh-CN" b="1" dirty="0"/>
          </a:p>
          <a:p>
            <a:pPr>
              <a:buNone/>
            </a:pPr>
            <a:r>
              <a:rPr lang="zh-CN" altLang="en-US" sz="2800" dirty="0"/>
              <a:t>我们希望对字符数组排序的方式是根据用户的需求</a:t>
            </a:r>
            <a:endParaRPr lang="en-US" altLang="zh-CN" sz="2800" dirty="0"/>
          </a:p>
          <a:p>
            <a:pPr>
              <a:buNone/>
            </a:pPr>
            <a:r>
              <a:rPr lang="zh-CN" altLang="en-US" sz="2800" dirty="0"/>
              <a:t>来进行排序，所以</a:t>
            </a:r>
            <a:r>
              <a:rPr lang="en-US" altLang="zh-CN" sz="2800" dirty="0"/>
              <a:t>sort</a:t>
            </a:r>
            <a:r>
              <a:rPr lang="zh-CN" altLang="en-US" sz="2800" dirty="0"/>
              <a:t>函数需要接受一个函数指针</a:t>
            </a:r>
            <a:endParaRPr lang="en-US" altLang="zh-CN" sz="2800" dirty="0"/>
          </a:p>
          <a:p>
            <a:pPr>
              <a:buNone/>
            </a:pPr>
            <a:r>
              <a:rPr lang="zh-CN" altLang="en-US" sz="2800" dirty="0"/>
              <a:t>（回调函数）。</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完整示例（</a:t>
            </a:r>
            <a:r>
              <a:rPr lang="en-US" altLang="zh-CN" dirty="0"/>
              <a:t>sort</a:t>
            </a:r>
            <a:r>
              <a:rPr lang="zh-CN" altLang="en-US" dirty="0"/>
              <a:t>函数）</a:t>
            </a:r>
          </a:p>
        </p:txBody>
      </p:sp>
      <p:sp>
        <p:nvSpPr>
          <p:cNvPr id="3" name="内容占位符 2"/>
          <p:cNvSpPr>
            <a:spLocks noGrp="1"/>
          </p:cNvSpPr>
          <p:nvPr>
            <p:ph idx="1"/>
          </p:nvPr>
        </p:nvSpPr>
        <p:spPr/>
        <p:txBody>
          <a:bodyPr>
            <a:normAutofit/>
          </a:bodyPr>
          <a:lstStyle/>
          <a:p>
            <a:pPr>
              <a:buNone/>
            </a:pPr>
            <a:r>
              <a:rPr lang="zh-CN" altLang="en-US" sz="2600" dirty="0"/>
              <a:t>我们先来考虑一下</a:t>
            </a:r>
            <a:r>
              <a:rPr lang="en-US" altLang="zh-CN" sz="2600" dirty="0"/>
              <a:t>sort</a:t>
            </a:r>
            <a:r>
              <a:rPr lang="zh-CN" altLang="en-US" sz="2600" dirty="0"/>
              <a:t>函数的参数，我们希望</a:t>
            </a:r>
            <a:r>
              <a:rPr lang="en-US" altLang="zh-CN" sz="2600" dirty="0"/>
              <a:t>sort</a:t>
            </a:r>
            <a:r>
              <a:rPr lang="zh-CN" altLang="en-US" sz="2600" dirty="0"/>
              <a:t>函数接</a:t>
            </a:r>
            <a:endParaRPr lang="en-US" altLang="zh-CN" sz="2600" dirty="0"/>
          </a:p>
          <a:p>
            <a:pPr>
              <a:buNone/>
            </a:pPr>
            <a:r>
              <a:rPr lang="zh-CN" altLang="en-US" sz="2600" dirty="0"/>
              <a:t>受一个字符指针数组（</a:t>
            </a:r>
            <a:r>
              <a:rPr lang="en-US" altLang="zh-CN" sz="2600" dirty="0"/>
              <a:t>char *array[]</a:t>
            </a:r>
            <a:r>
              <a:rPr lang="zh-CN" altLang="en-US" sz="2600" dirty="0"/>
              <a:t>），然后对这个字符</a:t>
            </a:r>
            <a:endParaRPr lang="en-US" altLang="zh-CN" sz="2600" dirty="0"/>
          </a:p>
          <a:p>
            <a:pPr>
              <a:buNone/>
            </a:pPr>
            <a:r>
              <a:rPr lang="zh-CN" altLang="en-US" sz="2600" dirty="0"/>
              <a:t>指针数组进行排序。由于是个字符指针数组，所以我们</a:t>
            </a:r>
            <a:endParaRPr lang="en-US" altLang="zh-CN" sz="2600" dirty="0"/>
          </a:p>
          <a:p>
            <a:pPr>
              <a:buNone/>
            </a:pPr>
            <a:r>
              <a:rPr lang="zh-CN" altLang="en-US" sz="2600" dirty="0"/>
              <a:t>还需要给</a:t>
            </a:r>
            <a:r>
              <a:rPr lang="en-US" altLang="zh-CN" sz="2600" dirty="0"/>
              <a:t>sort</a:t>
            </a:r>
            <a:r>
              <a:rPr lang="zh-CN" altLang="en-US" sz="2600" dirty="0"/>
              <a:t>函数提供一个</a:t>
            </a:r>
            <a:r>
              <a:rPr lang="en-US" altLang="zh-CN" sz="2600" dirty="0"/>
              <a:t>size</a:t>
            </a:r>
            <a:r>
              <a:rPr lang="zh-CN" altLang="en-US" sz="2600" dirty="0"/>
              <a:t>参数（表示字符指针数组</a:t>
            </a:r>
            <a:endParaRPr lang="en-US" altLang="zh-CN" sz="2600" dirty="0"/>
          </a:p>
          <a:p>
            <a:pPr>
              <a:buNone/>
            </a:pPr>
            <a:r>
              <a:rPr lang="zh-CN" altLang="en-US" sz="2600" dirty="0"/>
              <a:t>的个数）。同时，还需要一个用户提供的回调函数用来</a:t>
            </a:r>
            <a:endParaRPr lang="en-US" altLang="zh-CN" sz="2600" dirty="0"/>
          </a:p>
          <a:p>
            <a:pPr>
              <a:buNone/>
            </a:pPr>
            <a:r>
              <a:rPr lang="zh-CN" altLang="en-US" sz="2600" dirty="0"/>
              <a:t>控制对字符指针数组的排序方式。</a:t>
            </a:r>
            <a:endParaRPr lang="en-US" altLang="zh-CN" sz="2600" dirty="0"/>
          </a:p>
          <a:p>
            <a:pPr>
              <a:buNone/>
            </a:pPr>
            <a:endParaRPr lang="en-US" altLang="zh-CN" sz="2800" dirty="0"/>
          </a:p>
          <a:p>
            <a:pPr>
              <a:buNone/>
            </a:pPr>
            <a:endParaRPr lang="zh-CN" altLang="en-US" sz="2800" dirty="0"/>
          </a:p>
        </p:txBody>
      </p:sp>
      <p:pic>
        <p:nvPicPr>
          <p:cNvPr id="1026" name="Picture 2"/>
          <p:cNvPicPr>
            <a:picLocks noChangeAspect="1" noChangeArrowheads="1"/>
          </p:cNvPicPr>
          <p:nvPr/>
        </p:nvPicPr>
        <p:blipFill>
          <a:blip r:embed="rId2"/>
          <a:srcRect/>
          <a:stretch>
            <a:fillRect/>
          </a:stretch>
        </p:blipFill>
        <p:spPr bwMode="auto">
          <a:xfrm>
            <a:off x="571472" y="4572008"/>
            <a:ext cx="7648331" cy="42862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71471" y="5286388"/>
            <a:ext cx="7637367" cy="428628"/>
          </a:xfrm>
          <a:prstGeom prst="rect">
            <a:avLst/>
          </a:prstGeom>
          <a:noFill/>
          <a:ln w="9525">
            <a:noFill/>
            <a:miter lim="800000"/>
            <a:headEnd/>
            <a:tailEnd/>
          </a:ln>
          <a:effectLst/>
        </p:spPr>
      </p:pic>
      <p:sp>
        <p:nvSpPr>
          <p:cNvPr id="6" name="矩形 5"/>
          <p:cNvSpPr/>
          <p:nvPr/>
        </p:nvSpPr>
        <p:spPr>
          <a:xfrm>
            <a:off x="5691070" y="4595758"/>
            <a:ext cx="2286016" cy="357190"/>
          </a:xfrm>
          <a:prstGeom prst="rect">
            <a:avLst/>
          </a:prstGeom>
          <a:noFill/>
          <a:ln w="19050">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sp>
        <p:nvSpPr>
          <p:cNvPr id="7" name="下箭头 6"/>
          <p:cNvSpPr/>
          <p:nvPr/>
        </p:nvSpPr>
        <p:spPr>
          <a:xfrm>
            <a:off x="6929454" y="5000636"/>
            <a:ext cx="214314" cy="285752"/>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完整示例（</a:t>
            </a:r>
            <a:r>
              <a:rPr lang="en-US" altLang="zh-CN" dirty="0"/>
              <a:t>sort</a:t>
            </a:r>
            <a:r>
              <a:rPr lang="zh-CN" altLang="en-US" dirty="0"/>
              <a:t>函数）</a:t>
            </a:r>
          </a:p>
        </p:txBody>
      </p:sp>
      <p:sp>
        <p:nvSpPr>
          <p:cNvPr id="3" name="内容占位符 2"/>
          <p:cNvSpPr>
            <a:spLocks noGrp="1"/>
          </p:cNvSpPr>
          <p:nvPr>
            <p:ph idx="1"/>
          </p:nvPr>
        </p:nvSpPr>
        <p:spPr/>
        <p:txBody>
          <a:bodyPr>
            <a:normAutofit/>
          </a:bodyPr>
          <a:lstStyle/>
          <a:p>
            <a:pPr>
              <a:buNone/>
            </a:pPr>
            <a:r>
              <a:rPr lang="zh-CN" altLang="en-US" sz="2800" dirty="0"/>
              <a:t>下面我们看一下</a:t>
            </a:r>
            <a:r>
              <a:rPr lang="en-US" altLang="zh-CN" sz="2800" dirty="0"/>
              <a:t>sort</a:t>
            </a:r>
            <a:r>
              <a:rPr lang="zh-CN" altLang="en-US" sz="2800" dirty="0"/>
              <a:t>函数的实现</a:t>
            </a:r>
            <a:endParaRPr lang="en-US" altLang="zh-CN" sz="2800" dirty="0"/>
          </a:p>
        </p:txBody>
      </p:sp>
      <p:pic>
        <p:nvPicPr>
          <p:cNvPr id="2051" name="Picture 3"/>
          <p:cNvPicPr>
            <a:picLocks noChangeAspect="1" noChangeArrowheads="1"/>
          </p:cNvPicPr>
          <p:nvPr/>
        </p:nvPicPr>
        <p:blipFill>
          <a:blip r:embed="rId2"/>
          <a:srcRect/>
          <a:stretch>
            <a:fillRect/>
          </a:stretch>
        </p:blipFill>
        <p:spPr bwMode="auto">
          <a:xfrm>
            <a:off x="642910" y="2143116"/>
            <a:ext cx="8211130" cy="4357718"/>
          </a:xfrm>
          <a:prstGeom prst="rect">
            <a:avLst/>
          </a:prstGeom>
          <a:noFill/>
          <a:ln w="9525">
            <a:noFill/>
            <a:miter lim="800000"/>
            <a:headEnd/>
            <a:tailEnd/>
          </a:ln>
          <a:effectLst/>
        </p:spPr>
      </p:pic>
      <p:grpSp>
        <p:nvGrpSpPr>
          <p:cNvPr id="12" name="组合 11"/>
          <p:cNvGrpSpPr/>
          <p:nvPr/>
        </p:nvGrpSpPr>
        <p:grpSpPr>
          <a:xfrm>
            <a:off x="1857356" y="3357562"/>
            <a:ext cx="7072362" cy="2500330"/>
            <a:chOff x="1857356" y="3357562"/>
            <a:chExt cx="7072362" cy="2500330"/>
          </a:xfrm>
        </p:grpSpPr>
        <p:sp>
          <p:nvSpPr>
            <p:cNvPr id="10" name="矩形 9"/>
            <p:cNvSpPr/>
            <p:nvPr/>
          </p:nvSpPr>
          <p:spPr>
            <a:xfrm>
              <a:off x="1857356" y="3357562"/>
              <a:ext cx="5572164" cy="2500330"/>
            </a:xfrm>
            <a:prstGeom prst="rect">
              <a:avLst/>
            </a:prstGeom>
            <a:noFill/>
            <a:ln w="19050">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sp>
          <p:nvSpPr>
            <p:cNvPr id="11" name="TextBox 10"/>
            <p:cNvSpPr txBox="1"/>
            <p:nvPr/>
          </p:nvSpPr>
          <p:spPr>
            <a:xfrm>
              <a:off x="7500958" y="4429132"/>
              <a:ext cx="1428760"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1600" dirty="0"/>
                <a:t>冒泡排序算法</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指针运算</a:t>
            </a:r>
          </a:p>
        </p:txBody>
      </p:sp>
      <p:sp>
        <p:nvSpPr>
          <p:cNvPr id="3" name="内容占位符 2"/>
          <p:cNvSpPr>
            <a:spLocks noGrp="1"/>
          </p:cNvSpPr>
          <p:nvPr>
            <p:ph idx="1"/>
          </p:nvPr>
        </p:nvSpPr>
        <p:spPr>
          <a:xfrm>
            <a:off x="457200" y="1285860"/>
            <a:ext cx="8229600" cy="5286412"/>
          </a:xfrm>
        </p:spPr>
        <p:txBody>
          <a:bodyPr>
            <a:normAutofit/>
          </a:bodyPr>
          <a:lstStyle/>
          <a:p>
            <a:pPr marL="857250" lvl="1" indent="-457200">
              <a:buFont typeface="Wingdings" pitchFamily="2" charset="2"/>
              <a:buChar char="l"/>
            </a:pPr>
            <a:r>
              <a:rPr lang="zh-CN" altLang="en-US" sz="2000" dirty="0"/>
              <a:t>指针大小（依赖机器内存模型）</a:t>
            </a:r>
          </a:p>
        </p:txBody>
      </p:sp>
      <p:sp>
        <p:nvSpPr>
          <p:cNvPr id="4" name="TextBox 3"/>
          <p:cNvSpPr txBox="1"/>
          <p:nvPr/>
        </p:nvSpPr>
        <p:spPr>
          <a:xfrm>
            <a:off x="642910" y="4786322"/>
            <a:ext cx="7929618" cy="203132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b="1" dirty="0">
                <a:solidFill>
                  <a:srgbClr val="0070C0"/>
                </a:solidFill>
              </a:rPr>
              <a:t>该模型取决于操作系统和编译器。在同一操作系统上可以支持多个模型；这通常是通过编译器选项来控制的。</a:t>
            </a:r>
            <a:endParaRPr lang="en-US" altLang="zh-CN" b="1" dirty="0">
              <a:solidFill>
                <a:srgbClr val="0070C0"/>
              </a:solidFill>
            </a:endParaRPr>
          </a:p>
          <a:p>
            <a:endParaRPr lang="en-US" altLang="zh-CN" b="1" dirty="0">
              <a:solidFill>
                <a:srgbClr val="0070C0"/>
              </a:solidFill>
            </a:endParaRPr>
          </a:p>
          <a:p>
            <a:r>
              <a:rPr lang="zh-CN" altLang="en-US" b="1" dirty="0">
                <a:solidFill>
                  <a:srgbClr val="0070C0"/>
                </a:solidFill>
              </a:rPr>
              <a:t>指针的大小取决于采用的机器内存模型？大部分的</a:t>
            </a:r>
            <a:r>
              <a:rPr lang="en-US" altLang="zh-CN" b="1" dirty="0">
                <a:solidFill>
                  <a:srgbClr val="0070C0"/>
                </a:solidFill>
              </a:rPr>
              <a:t>Linux/UNIX</a:t>
            </a:r>
            <a:r>
              <a:rPr lang="zh-CN" altLang="en-US" b="1" dirty="0">
                <a:solidFill>
                  <a:srgbClr val="0070C0"/>
                </a:solidFill>
              </a:rPr>
              <a:t>下，</a:t>
            </a:r>
            <a:r>
              <a:rPr lang="en-US" altLang="zh-CN" b="1" dirty="0">
                <a:solidFill>
                  <a:srgbClr val="0070C0"/>
                </a:solidFill>
              </a:rPr>
              <a:t>64</a:t>
            </a:r>
            <a:r>
              <a:rPr lang="zh-CN" altLang="en-US" b="1" dirty="0">
                <a:solidFill>
                  <a:srgbClr val="0070C0"/>
                </a:solidFill>
              </a:rPr>
              <a:t>位模型默认的都是</a:t>
            </a:r>
            <a:r>
              <a:rPr lang="en-US" altLang="zh-CN" b="1" dirty="0">
                <a:solidFill>
                  <a:srgbClr val="0070C0"/>
                </a:solidFill>
              </a:rPr>
              <a:t>LP64,32</a:t>
            </a:r>
            <a:r>
              <a:rPr lang="zh-CN" altLang="en-US" b="1" dirty="0">
                <a:solidFill>
                  <a:srgbClr val="0070C0"/>
                </a:solidFill>
              </a:rPr>
              <a:t>位都是</a:t>
            </a:r>
            <a:r>
              <a:rPr lang="en-US" altLang="zh-CN" b="1" dirty="0">
                <a:solidFill>
                  <a:srgbClr val="0070C0"/>
                </a:solidFill>
              </a:rPr>
              <a:t>ILP32</a:t>
            </a:r>
            <a:r>
              <a:rPr lang="zh-CN" altLang="en-US" b="1" dirty="0">
                <a:solidFill>
                  <a:srgbClr val="0070C0"/>
                </a:solidFill>
              </a:rPr>
              <a:t>。因此在同一系统下，无论指针指向一个</a:t>
            </a:r>
            <a:r>
              <a:rPr lang="en-US" altLang="zh-CN" b="1" dirty="0">
                <a:solidFill>
                  <a:srgbClr val="0070C0"/>
                </a:solidFill>
              </a:rPr>
              <a:t>char</a:t>
            </a:r>
            <a:r>
              <a:rPr lang="zh-CN" altLang="en-US" b="1" dirty="0">
                <a:solidFill>
                  <a:srgbClr val="0070C0"/>
                </a:solidFill>
              </a:rPr>
              <a:t>，还是指向一个复杂的结构，指针的大小是固定的。对于</a:t>
            </a:r>
            <a:r>
              <a:rPr lang="en-US" altLang="zh-CN" b="1" dirty="0">
                <a:solidFill>
                  <a:srgbClr val="0070C0"/>
                </a:solidFill>
              </a:rPr>
              <a:t>LP64</a:t>
            </a:r>
            <a:r>
              <a:rPr lang="zh-CN" altLang="en-US" b="1" dirty="0">
                <a:solidFill>
                  <a:srgbClr val="0070C0"/>
                </a:solidFill>
              </a:rPr>
              <a:t>位系统来说</a:t>
            </a:r>
            <a:r>
              <a:rPr lang="en-US" altLang="zh-CN" b="1" dirty="0" err="1">
                <a:solidFill>
                  <a:srgbClr val="0070C0"/>
                </a:solidFill>
              </a:rPr>
              <a:t>sizeof</a:t>
            </a:r>
            <a:r>
              <a:rPr lang="en-US" altLang="zh-CN" b="1" dirty="0">
                <a:solidFill>
                  <a:srgbClr val="0070C0"/>
                </a:solidFill>
              </a:rPr>
              <a:t>(p) = 8</a:t>
            </a:r>
            <a:r>
              <a:rPr lang="zh-CN" altLang="en-US" b="1" dirty="0">
                <a:solidFill>
                  <a:srgbClr val="0070C0"/>
                </a:solidFill>
              </a:rPr>
              <a:t>。而对于</a:t>
            </a:r>
            <a:r>
              <a:rPr lang="en-US" altLang="zh-CN" b="1" dirty="0">
                <a:solidFill>
                  <a:srgbClr val="0070C0"/>
                </a:solidFill>
              </a:rPr>
              <a:t>ILP32</a:t>
            </a:r>
            <a:r>
              <a:rPr lang="zh-CN" altLang="en-US" b="1" dirty="0">
                <a:solidFill>
                  <a:srgbClr val="0070C0"/>
                </a:solidFill>
              </a:rPr>
              <a:t>位系统来说</a:t>
            </a:r>
            <a:r>
              <a:rPr lang="en-US" altLang="zh-CN" b="1" dirty="0" err="1">
                <a:solidFill>
                  <a:srgbClr val="0070C0"/>
                </a:solidFill>
              </a:rPr>
              <a:t>sizeof</a:t>
            </a:r>
            <a:r>
              <a:rPr lang="en-US" altLang="zh-CN" b="1" dirty="0">
                <a:solidFill>
                  <a:srgbClr val="0070C0"/>
                </a:solidFill>
              </a:rPr>
              <a:t>(p)=4</a:t>
            </a:r>
            <a:r>
              <a:rPr lang="zh-CN" altLang="en-US" b="1" dirty="0">
                <a:solidFill>
                  <a:srgbClr val="0070C0"/>
                </a:solidFill>
              </a:rPr>
              <a:t>。</a:t>
            </a:r>
            <a:endParaRPr lang="en-US" altLang="zh-CN" b="1" dirty="0">
              <a:solidFill>
                <a:srgbClr val="0070C0"/>
              </a:solidFill>
            </a:endParaRPr>
          </a:p>
        </p:txBody>
      </p:sp>
      <p:graphicFrame>
        <p:nvGraphicFramePr>
          <p:cNvPr id="5" name="表格 4"/>
          <p:cNvGraphicFramePr>
            <a:graphicFrameLocks noGrp="1"/>
          </p:cNvGraphicFramePr>
          <p:nvPr/>
        </p:nvGraphicFramePr>
        <p:xfrm>
          <a:off x="1000100" y="1785926"/>
          <a:ext cx="6096000" cy="2966720"/>
        </p:xfrm>
        <a:graphic>
          <a:graphicData uri="http://schemas.openxmlformats.org/drawingml/2006/table">
            <a:tbl>
              <a:tblPr firstRow="1" bandRow="1">
                <a:tableStyleId>{21E4AEA4-8DFA-4A89-87EB-49C32662AFE0}</a:tableStyleId>
              </a:tblPr>
              <a:tblGrid>
                <a:gridCol w="1285884">
                  <a:extLst>
                    <a:ext uri="{9D8B030D-6E8A-4147-A177-3AD203B41FA5}">
                      <a16:colId xmlns:a16="http://schemas.microsoft.com/office/drawing/2014/main" val="20000"/>
                    </a:ext>
                  </a:extLst>
                </a:gridCol>
                <a:gridCol w="746116">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r>
                        <a:rPr lang="zh-CN" altLang="en-US" dirty="0"/>
                        <a:t>类型</a:t>
                      </a:r>
                    </a:p>
                  </a:txBody>
                  <a:tcPr/>
                </a:tc>
                <a:tc>
                  <a:txBody>
                    <a:bodyPr/>
                    <a:lstStyle/>
                    <a:p>
                      <a:r>
                        <a:rPr lang="en-US" altLang="zh-CN" dirty="0"/>
                        <a:t>LP64</a:t>
                      </a:r>
                      <a:endParaRPr lang="zh-CN" altLang="en-US" dirty="0"/>
                    </a:p>
                  </a:txBody>
                  <a:tcPr/>
                </a:tc>
                <a:tc>
                  <a:txBody>
                    <a:bodyPr/>
                    <a:lstStyle/>
                    <a:p>
                      <a:r>
                        <a:rPr lang="en-US" altLang="zh-CN" dirty="0"/>
                        <a:t>ILP64</a:t>
                      </a:r>
                      <a:endParaRPr lang="zh-CN" altLang="en-US" dirty="0"/>
                    </a:p>
                  </a:txBody>
                  <a:tcPr/>
                </a:tc>
                <a:tc>
                  <a:txBody>
                    <a:bodyPr/>
                    <a:lstStyle/>
                    <a:p>
                      <a:r>
                        <a:rPr lang="en-US" altLang="zh-CN" dirty="0"/>
                        <a:t>LLP64</a:t>
                      </a:r>
                      <a:endParaRPr lang="zh-CN" altLang="en-US" dirty="0"/>
                    </a:p>
                  </a:txBody>
                  <a:tcPr/>
                </a:tc>
                <a:tc>
                  <a:txBody>
                    <a:bodyPr/>
                    <a:lstStyle/>
                    <a:p>
                      <a:r>
                        <a:rPr lang="en-US" altLang="zh-CN" dirty="0"/>
                        <a:t>ILP32</a:t>
                      </a:r>
                      <a:endParaRPr lang="zh-CN" altLang="en-US" dirty="0"/>
                    </a:p>
                  </a:txBody>
                  <a:tcPr/>
                </a:tc>
                <a:tc>
                  <a:txBody>
                    <a:bodyPr/>
                    <a:lstStyle/>
                    <a:p>
                      <a:r>
                        <a:rPr lang="en-US" altLang="zh-CN" dirty="0"/>
                        <a:t>LP32</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char</a:t>
                      </a:r>
                      <a:endParaRPr lang="zh-CN" altLang="en-US" dirty="0"/>
                    </a:p>
                  </a:txBody>
                  <a:tcPr/>
                </a:tc>
                <a:tc>
                  <a:txBody>
                    <a:bodyPr/>
                    <a:lstStyle/>
                    <a:p>
                      <a:r>
                        <a:rPr lang="en-US" altLang="zh-CN" dirty="0"/>
                        <a:t>8</a:t>
                      </a:r>
                      <a:endParaRPr lang="zh-CN" altLang="en-US" dirty="0"/>
                    </a:p>
                  </a:txBody>
                  <a:tcPr/>
                </a:tc>
                <a:tc>
                  <a:txBody>
                    <a:bodyPr/>
                    <a:lstStyle/>
                    <a:p>
                      <a:r>
                        <a:rPr lang="en-US" altLang="zh-CN" dirty="0"/>
                        <a:t>8</a:t>
                      </a:r>
                      <a:endParaRPr lang="zh-CN" altLang="en-US" dirty="0"/>
                    </a:p>
                  </a:txBody>
                  <a:tcPr/>
                </a:tc>
                <a:tc>
                  <a:txBody>
                    <a:bodyPr/>
                    <a:lstStyle/>
                    <a:p>
                      <a:r>
                        <a:rPr lang="en-US" altLang="zh-CN" dirty="0"/>
                        <a:t>8</a:t>
                      </a:r>
                      <a:endParaRPr lang="zh-CN" altLang="en-US" dirty="0"/>
                    </a:p>
                  </a:txBody>
                  <a:tcPr/>
                </a:tc>
                <a:tc>
                  <a:txBody>
                    <a:bodyPr/>
                    <a:lstStyle/>
                    <a:p>
                      <a:r>
                        <a:rPr lang="en-US" altLang="zh-CN" dirty="0"/>
                        <a:t>8</a:t>
                      </a:r>
                      <a:endParaRPr lang="zh-CN" altLang="en-US" dirty="0"/>
                    </a:p>
                  </a:txBody>
                  <a:tcPr/>
                </a:tc>
                <a:tc>
                  <a:txBody>
                    <a:bodyPr/>
                    <a:lstStyle/>
                    <a:p>
                      <a:r>
                        <a:rPr lang="en-US" altLang="zh-CN" dirty="0"/>
                        <a:t>8</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short</a:t>
                      </a:r>
                      <a:endParaRPr lang="zh-CN" altLang="en-US" dirty="0"/>
                    </a:p>
                  </a:txBody>
                  <a:tcPr/>
                </a:tc>
                <a:tc>
                  <a:txBody>
                    <a:bodyPr/>
                    <a:lstStyle/>
                    <a:p>
                      <a:r>
                        <a:rPr lang="en-US" altLang="zh-CN" dirty="0"/>
                        <a:t>16</a:t>
                      </a:r>
                      <a:endParaRPr lang="zh-CN" altLang="en-US" dirty="0"/>
                    </a:p>
                  </a:txBody>
                  <a:tcPr/>
                </a:tc>
                <a:tc>
                  <a:txBody>
                    <a:bodyPr/>
                    <a:lstStyle/>
                    <a:p>
                      <a:r>
                        <a:rPr lang="en-US" altLang="zh-CN" dirty="0"/>
                        <a:t>16</a:t>
                      </a:r>
                      <a:endParaRPr lang="zh-CN" altLang="en-US" dirty="0"/>
                    </a:p>
                  </a:txBody>
                  <a:tcPr/>
                </a:tc>
                <a:tc>
                  <a:txBody>
                    <a:bodyPr/>
                    <a:lstStyle/>
                    <a:p>
                      <a:r>
                        <a:rPr lang="en-US" altLang="zh-CN" dirty="0"/>
                        <a:t>16</a:t>
                      </a:r>
                      <a:endParaRPr lang="zh-CN" altLang="en-US" dirty="0"/>
                    </a:p>
                  </a:txBody>
                  <a:tcPr/>
                </a:tc>
                <a:tc>
                  <a:txBody>
                    <a:bodyPr/>
                    <a:lstStyle/>
                    <a:p>
                      <a:r>
                        <a:rPr lang="en-US" altLang="zh-CN" dirty="0"/>
                        <a:t>16</a:t>
                      </a:r>
                      <a:endParaRPr lang="zh-CN" altLang="en-US" dirty="0"/>
                    </a:p>
                  </a:txBody>
                  <a:tcPr/>
                </a:tc>
                <a:tc>
                  <a:txBody>
                    <a:bodyPr/>
                    <a:lstStyle/>
                    <a:p>
                      <a:r>
                        <a:rPr lang="en-US" altLang="zh-CN" dirty="0"/>
                        <a:t>16</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_int32</a:t>
                      </a:r>
                      <a:endParaRPr lang="zh-CN" altLang="en-US" dirty="0"/>
                    </a:p>
                  </a:txBody>
                  <a:tcPr/>
                </a:tc>
                <a:tc gridSpan="5">
                  <a:txBody>
                    <a:bodyPr/>
                    <a:lstStyle/>
                    <a:p>
                      <a:pPr algn="ctr"/>
                      <a:r>
                        <a:rPr lang="en-US" altLang="zh-CN" dirty="0"/>
                        <a:t>32</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int</a:t>
                      </a:r>
                      <a:endParaRPr lang="zh-CN" altLang="en-US" dirty="0"/>
                    </a:p>
                  </a:txBody>
                  <a:tcPr/>
                </a:tc>
                <a:tc>
                  <a:txBody>
                    <a:bodyPr/>
                    <a:lstStyle/>
                    <a:p>
                      <a:r>
                        <a:rPr lang="en-US" altLang="zh-CN" dirty="0"/>
                        <a:t>32</a:t>
                      </a:r>
                      <a:endParaRPr lang="zh-CN" altLang="en-US" dirty="0"/>
                    </a:p>
                  </a:txBody>
                  <a:tcPr/>
                </a:tc>
                <a:tc>
                  <a:txBody>
                    <a:bodyPr/>
                    <a:lstStyle/>
                    <a:p>
                      <a:r>
                        <a:rPr lang="en-US" altLang="zh-CN" dirty="0"/>
                        <a:t>64</a:t>
                      </a:r>
                      <a:endParaRPr lang="zh-CN" altLang="en-US" dirty="0"/>
                    </a:p>
                  </a:txBody>
                  <a:tcPr/>
                </a:tc>
                <a:tc>
                  <a:txBody>
                    <a:bodyPr/>
                    <a:lstStyle/>
                    <a:p>
                      <a:r>
                        <a:rPr lang="en-US" altLang="zh-CN" dirty="0"/>
                        <a:t>32</a:t>
                      </a:r>
                      <a:endParaRPr lang="zh-CN" altLang="en-US" dirty="0"/>
                    </a:p>
                  </a:txBody>
                  <a:tcPr/>
                </a:tc>
                <a:tc>
                  <a:txBody>
                    <a:bodyPr/>
                    <a:lstStyle/>
                    <a:p>
                      <a:r>
                        <a:rPr lang="en-US" altLang="zh-CN" dirty="0"/>
                        <a:t>32</a:t>
                      </a:r>
                      <a:endParaRPr lang="zh-CN" altLang="en-US" dirty="0"/>
                    </a:p>
                  </a:txBody>
                  <a:tcPr/>
                </a:tc>
                <a:tc>
                  <a:txBody>
                    <a:bodyPr/>
                    <a:lstStyle/>
                    <a:p>
                      <a:r>
                        <a:rPr lang="en-US" altLang="zh-CN" dirty="0"/>
                        <a:t>16</a:t>
                      </a:r>
                      <a:endParaRPr lang="zh-CN" altLang="en-US" dirty="0"/>
                    </a:p>
                  </a:txBody>
                  <a:tcPr/>
                </a:tc>
                <a:extLst>
                  <a:ext uri="{0D108BD9-81ED-4DB2-BD59-A6C34878D82A}">
                    <a16:rowId xmlns:a16="http://schemas.microsoft.com/office/drawing/2014/main" val="10004"/>
                  </a:ext>
                </a:extLst>
              </a:tr>
              <a:tr h="370840">
                <a:tc>
                  <a:txBody>
                    <a:bodyPr/>
                    <a:lstStyle/>
                    <a:p>
                      <a:r>
                        <a:rPr lang="en-US" altLang="zh-CN" dirty="0"/>
                        <a:t>long</a:t>
                      </a:r>
                      <a:endParaRPr lang="zh-CN" altLang="en-US" dirty="0"/>
                    </a:p>
                  </a:txBody>
                  <a:tcPr/>
                </a:tc>
                <a:tc>
                  <a:txBody>
                    <a:bodyPr/>
                    <a:lstStyle/>
                    <a:p>
                      <a:r>
                        <a:rPr lang="en-US" altLang="zh-CN" dirty="0"/>
                        <a:t>64</a:t>
                      </a:r>
                      <a:endParaRPr lang="zh-CN" altLang="en-US" dirty="0"/>
                    </a:p>
                  </a:txBody>
                  <a:tcPr/>
                </a:tc>
                <a:tc>
                  <a:txBody>
                    <a:bodyPr/>
                    <a:lstStyle/>
                    <a:p>
                      <a:r>
                        <a:rPr lang="en-US" altLang="zh-CN" dirty="0"/>
                        <a:t>64</a:t>
                      </a:r>
                      <a:endParaRPr lang="zh-CN" altLang="en-US" dirty="0"/>
                    </a:p>
                  </a:txBody>
                  <a:tcPr/>
                </a:tc>
                <a:tc>
                  <a:txBody>
                    <a:bodyPr/>
                    <a:lstStyle/>
                    <a:p>
                      <a:r>
                        <a:rPr lang="en-US" altLang="zh-CN" dirty="0"/>
                        <a:t>32</a:t>
                      </a:r>
                      <a:endParaRPr lang="zh-CN" altLang="en-US" dirty="0"/>
                    </a:p>
                  </a:txBody>
                  <a:tcPr/>
                </a:tc>
                <a:tc>
                  <a:txBody>
                    <a:bodyPr/>
                    <a:lstStyle/>
                    <a:p>
                      <a:r>
                        <a:rPr lang="en-US" altLang="zh-CN" dirty="0"/>
                        <a:t>32</a:t>
                      </a:r>
                      <a:endParaRPr lang="zh-CN" altLang="en-US" dirty="0"/>
                    </a:p>
                  </a:txBody>
                  <a:tcPr/>
                </a:tc>
                <a:tc>
                  <a:txBody>
                    <a:bodyPr/>
                    <a:lstStyle/>
                    <a:p>
                      <a:r>
                        <a:rPr lang="en-US" altLang="zh-CN" dirty="0"/>
                        <a:t>32</a:t>
                      </a:r>
                      <a:endParaRPr lang="zh-CN" altLang="en-US" dirty="0"/>
                    </a:p>
                  </a:txBody>
                  <a:tcPr/>
                </a:tc>
                <a:extLst>
                  <a:ext uri="{0D108BD9-81ED-4DB2-BD59-A6C34878D82A}">
                    <a16:rowId xmlns:a16="http://schemas.microsoft.com/office/drawing/2014/main" val="10005"/>
                  </a:ext>
                </a:extLst>
              </a:tr>
              <a:tr h="370840">
                <a:tc>
                  <a:txBody>
                    <a:bodyPr/>
                    <a:lstStyle/>
                    <a:p>
                      <a:r>
                        <a:rPr lang="en-US" altLang="zh-CN" dirty="0"/>
                        <a:t>long </a:t>
                      </a:r>
                      <a:r>
                        <a:rPr lang="en-US" altLang="zh-CN" dirty="0" err="1"/>
                        <a:t>long</a:t>
                      </a:r>
                      <a:endParaRPr lang="zh-CN" altLang="en-US" dirty="0"/>
                    </a:p>
                  </a:txBody>
                  <a:tcPr/>
                </a:tc>
                <a:tc gridSpan="5">
                  <a:txBody>
                    <a:bodyPr/>
                    <a:lstStyle/>
                    <a:p>
                      <a:pPr algn="ctr"/>
                      <a:r>
                        <a:rPr lang="en-US" altLang="zh-CN" dirty="0"/>
                        <a:t>64</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6"/>
                  </a:ext>
                </a:extLst>
              </a:tr>
              <a:tr h="370840">
                <a:tc>
                  <a:txBody>
                    <a:bodyPr/>
                    <a:lstStyle/>
                    <a:p>
                      <a:r>
                        <a:rPr lang="en-US" altLang="zh-CN" dirty="0"/>
                        <a:t>pointer</a:t>
                      </a:r>
                      <a:endParaRPr lang="zh-CN" altLang="en-US" dirty="0"/>
                    </a:p>
                  </a:txBody>
                  <a:tcPr/>
                </a:tc>
                <a:tc>
                  <a:txBody>
                    <a:bodyPr/>
                    <a:lstStyle/>
                    <a:p>
                      <a:r>
                        <a:rPr lang="en-US" altLang="zh-CN" dirty="0"/>
                        <a:t>64</a:t>
                      </a:r>
                      <a:endParaRPr lang="zh-CN" altLang="en-US" dirty="0"/>
                    </a:p>
                  </a:txBody>
                  <a:tcPr/>
                </a:tc>
                <a:tc>
                  <a:txBody>
                    <a:bodyPr/>
                    <a:lstStyle/>
                    <a:p>
                      <a:r>
                        <a:rPr lang="en-US" altLang="zh-CN" dirty="0"/>
                        <a:t>64</a:t>
                      </a:r>
                      <a:endParaRPr lang="zh-CN" altLang="en-US" dirty="0"/>
                    </a:p>
                  </a:txBody>
                  <a:tcPr/>
                </a:tc>
                <a:tc>
                  <a:txBody>
                    <a:bodyPr/>
                    <a:lstStyle/>
                    <a:p>
                      <a:r>
                        <a:rPr lang="en-US" altLang="zh-CN" dirty="0"/>
                        <a:t>64</a:t>
                      </a:r>
                      <a:endParaRPr lang="zh-CN" altLang="en-US" dirty="0"/>
                    </a:p>
                  </a:txBody>
                  <a:tcPr/>
                </a:tc>
                <a:tc>
                  <a:txBody>
                    <a:bodyPr/>
                    <a:lstStyle/>
                    <a:p>
                      <a:r>
                        <a:rPr lang="en-US" altLang="zh-CN" dirty="0"/>
                        <a:t>32</a:t>
                      </a:r>
                      <a:endParaRPr lang="zh-CN" altLang="en-US" dirty="0"/>
                    </a:p>
                  </a:txBody>
                  <a:tcPr/>
                </a:tc>
                <a:tc>
                  <a:txBody>
                    <a:bodyPr/>
                    <a:lstStyle/>
                    <a:p>
                      <a:r>
                        <a:rPr lang="en-US" altLang="zh-CN" dirty="0"/>
                        <a:t>32</a:t>
                      </a:r>
                      <a:endParaRPr lang="zh-CN" altLang="en-US" dirty="0"/>
                    </a:p>
                  </a:txBody>
                  <a:tcPr/>
                </a:tc>
                <a:extLst>
                  <a:ext uri="{0D108BD9-81ED-4DB2-BD59-A6C34878D82A}">
                    <a16:rowId xmlns:a16="http://schemas.microsoft.com/office/drawing/2014/main" val="10007"/>
                  </a:ext>
                </a:extLst>
              </a:tr>
            </a:tbl>
          </a:graphicData>
        </a:graphic>
      </p:graphicFrame>
      <p:sp>
        <p:nvSpPr>
          <p:cNvPr id="6" name="矩形 5"/>
          <p:cNvSpPr/>
          <p:nvPr/>
        </p:nvSpPr>
        <p:spPr>
          <a:xfrm>
            <a:off x="2285984" y="1757548"/>
            <a:ext cx="785818" cy="29573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endParaRPr>
          </a:p>
        </p:txBody>
      </p:sp>
      <p:sp>
        <p:nvSpPr>
          <p:cNvPr id="7" name="矩形 6"/>
          <p:cNvSpPr/>
          <p:nvPr/>
        </p:nvSpPr>
        <p:spPr>
          <a:xfrm>
            <a:off x="5072066" y="1757548"/>
            <a:ext cx="785818" cy="29573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完整示例（</a:t>
            </a:r>
            <a:r>
              <a:rPr lang="en-US" altLang="zh-CN" dirty="0"/>
              <a:t>sort</a:t>
            </a:r>
            <a:r>
              <a:rPr lang="zh-CN" altLang="en-US" dirty="0"/>
              <a:t>函数）</a:t>
            </a:r>
          </a:p>
        </p:txBody>
      </p:sp>
      <p:sp>
        <p:nvSpPr>
          <p:cNvPr id="3" name="内容占位符 2"/>
          <p:cNvSpPr>
            <a:spLocks noGrp="1"/>
          </p:cNvSpPr>
          <p:nvPr>
            <p:ph idx="1"/>
          </p:nvPr>
        </p:nvSpPr>
        <p:spPr/>
        <p:txBody>
          <a:bodyPr>
            <a:normAutofit/>
          </a:bodyPr>
          <a:lstStyle/>
          <a:p>
            <a:pPr>
              <a:buNone/>
            </a:pPr>
            <a:r>
              <a:rPr lang="zh-CN" altLang="en-US" sz="2800" dirty="0"/>
              <a:t>调用</a:t>
            </a:r>
            <a:r>
              <a:rPr lang="en-US" altLang="zh-CN" sz="2800" dirty="0"/>
              <a:t>sort</a:t>
            </a:r>
            <a:r>
              <a:rPr lang="zh-CN" altLang="en-US" sz="2800" dirty="0"/>
              <a:t>函数（区分大小写的排序）：</a:t>
            </a:r>
            <a:endParaRPr lang="en-US" altLang="zh-CN" sz="2800" dirty="0"/>
          </a:p>
        </p:txBody>
      </p:sp>
      <p:pic>
        <p:nvPicPr>
          <p:cNvPr id="3074" name="Picture 2"/>
          <p:cNvPicPr>
            <a:picLocks noChangeAspect="1" noChangeArrowheads="1"/>
          </p:cNvPicPr>
          <p:nvPr/>
        </p:nvPicPr>
        <p:blipFill>
          <a:blip r:embed="rId2"/>
          <a:srcRect/>
          <a:stretch>
            <a:fillRect/>
          </a:stretch>
        </p:blipFill>
        <p:spPr bwMode="auto">
          <a:xfrm>
            <a:off x="571472" y="2143115"/>
            <a:ext cx="7500990" cy="4338687"/>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完整示例（</a:t>
            </a:r>
            <a:r>
              <a:rPr lang="en-US" altLang="zh-CN" dirty="0"/>
              <a:t>sort</a:t>
            </a:r>
            <a:r>
              <a:rPr lang="zh-CN" altLang="en-US" dirty="0"/>
              <a:t>函数）</a:t>
            </a:r>
          </a:p>
        </p:txBody>
      </p:sp>
      <p:sp>
        <p:nvSpPr>
          <p:cNvPr id="3" name="内容占位符 2"/>
          <p:cNvSpPr>
            <a:spLocks noGrp="1"/>
          </p:cNvSpPr>
          <p:nvPr>
            <p:ph idx="1"/>
          </p:nvPr>
        </p:nvSpPr>
        <p:spPr/>
        <p:txBody>
          <a:bodyPr>
            <a:normAutofit/>
          </a:bodyPr>
          <a:lstStyle/>
          <a:p>
            <a:pPr>
              <a:buNone/>
            </a:pPr>
            <a:r>
              <a:rPr lang="zh-CN" altLang="en-US" sz="2800" dirty="0"/>
              <a:t>调用</a:t>
            </a:r>
            <a:r>
              <a:rPr lang="en-US" altLang="zh-CN" sz="2800" dirty="0"/>
              <a:t>sort</a:t>
            </a:r>
            <a:r>
              <a:rPr lang="zh-CN" altLang="en-US" sz="2800" dirty="0"/>
              <a:t>函数（不区分大小写的排序）：</a:t>
            </a:r>
            <a:endParaRPr lang="en-US" altLang="zh-CN" sz="2800" dirty="0"/>
          </a:p>
        </p:txBody>
      </p:sp>
      <p:pic>
        <p:nvPicPr>
          <p:cNvPr id="4098" name="Picture 2"/>
          <p:cNvPicPr>
            <a:picLocks noChangeAspect="1" noChangeArrowheads="1"/>
          </p:cNvPicPr>
          <p:nvPr/>
        </p:nvPicPr>
        <p:blipFill>
          <a:blip r:embed="rId2"/>
          <a:srcRect/>
          <a:stretch>
            <a:fillRect/>
          </a:stretch>
        </p:blipFill>
        <p:spPr bwMode="auto">
          <a:xfrm>
            <a:off x="571472" y="2143115"/>
            <a:ext cx="7858180" cy="4466409"/>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完整示例（</a:t>
            </a:r>
            <a:r>
              <a:rPr lang="en-US" altLang="zh-CN" dirty="0"/>
              <a:t>sort</a:t>
            </a:r>
            <a:r>
              <a:rPr lang="zh-CN" altLang="en-US" dirty="0"/>
              <a:t>函数）</a:t>
            </a:r>
          </a:p>
        </p:txBody>
      </p:sp>
      <p:sp>
        <p:nvSpPr>
          <p:cNvPr id="3" name="内容占位符 2"/>
          <p:cNvSpPr>
            <a:spLocks noGrp="1"/>
          </p:cNvSpPr>
          <p:nvPr>
            <p:ph idx="1"/>
          </p:nvPr>
        </p:nvSpPr>
        <p:spPr>
          <a:xfrm>
            <a:off x="428596" y="1285860"/>
            <a:ext cx="8229600" cy="4525963"/>
          </a:xfrm>
        </p:spPr>
        <p:txBody>
          <a:bodyPr>
            <a:normAutofit/>
          </a:bodyPr>
          <a:lstStyle/>
          <a:p>
            <a:pPr>
              <a:buNone/>
            </a:pPr>
            <a:r>
              <a:rPr lang="zh-CN" altLang="en-US" sz="2800" dirty="0"/>
              <a:t>调用</a:t>
            </a:r>
            <a:r>
              <a:rPr lang="en-US" altLang="zh-CN" sz="2800" dirty="0"/>
              <a:t>sort</a:t>
            </a:r>
            <a:r>
              <a:rPr lang="zh-CN" altLang="en-US" sz="2800" dirty="0"/>
              <a:t>函数（自定义排序函数）：</a:t>
            </a:r>
            <a:endParaRPr lang="en-US" altLang="zh-CN" sz="2800" dirty="0"/>
          </a:p>
        </p:txBody>
      </p:sp>
      <p:pic>
        <p:nvPicPr>
          <p:cNvPr id="5122" name="Picture 2"/>
          <p:cNvPicPr>
            <a:picLocks noChangeAspect="1" noChangeArrowheads="1"/>
          </p:cNvPicPr>
          <p:nvPr/>
        </p:nvPicPr>
        <p:blipFill>
          <a:blip r:embed="rId2"/>
          <a:srcRect/>
          <a:stretch>
            <a:fillRect/>
          </a:stretch>
        </p:blipFill>
        <p:spPr bwMode="auto">
          <a:xfrm>
            <a:off x="571473" y="1785926"/>
            <a:ext cx="6429420" cy="4930363"/>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常见指针错误</a:t>
            </a:r>
          </a:p>
        </p:txBody>
      </p:sp>
      <p:sp>
        <p:nvSpPr>
          <p:cNvPr id="3" name="内容占位符 2"/>
          <p:cNvSpPr>
            <a:spLocks noGrp="1"/>
          </p:cNvSpPr>
          <p:nvPr>
            <p:ph idx="1"/>
          </p:nvPr>
        </p:nvSpPr>
        <p:spPr/>
        <p:txBody>
          <a:bodyPr>
            <a:normAutofit fontScale="92500" lnSpcReduction="20000"/>
          </a:bodyPr>
          <a:lstStyle/>
          <a:p>
            <a:r>
              <a:rPr lang="zh-CN" altLang="en-US" b="1" dirty="0">
                <a:solidFill>
                  <a:srgbClr val="FF0000"/>
                </a:solidFill>
              </a:rPr>
              <a:t>常用的指针错误</a:t>
            </a:r>
            <a:endParaRPr lang="en-US" altLang="zh-CN" b="1" dirty="0">
              <a:solidFill>
                <a:srgbClr val="FF0000"/>
              </a:solidFill>
            </a:endParaRPr>
          </a:p>
          <a:p>
            <a:pPr marL="457200" indent="-457200">
              <a:buFont typeface="+mj-lt"/>
              <a:buAutoNum type="arabicPeriod"/>
            </a:pPr>
            <a:r>
              <a:rPr lang="zh-CN" altLang="en-US" sz="2400" dirty="0"/>
              <a:t>在同一声明中声明多个指针时省略指针</a:t>
            </a:r>
            <a:r>
              <a:rPr lang="en-US" altLang="zh-CN" sz="2400" dirty="0"/>
              <a:t>”</a:t>
            </a:r>
            <a:r>
              <a:rPr lang="zh-CN" altLang="en-US" sz="2400" dirty="0"/>
              <a:t>*</a:t>
            </a:r>
            <a:r>
              <a:rPr lang="en-US" altLang="zh-CN" sz="2400" dirty="0"/>
              <a:t>”</a:t>
            </a:r>
            <a:r>
              <a:rPr lang="zh-CN" altLang="en-US" sz="2400" dirty="0"/>
              <a:t>字符</a:t>
            </a:r>
            <a:endParaRPr lang="en-US" altLang="zh-CN" sz="2400" dirty="0"/>
          </a:p>
          <a:p>
            <a:pPr marL="457200" indent="-457200">
              <a:buFont typeface="+mj-lt"/>
              <a:buAutoNum type="arabicPeriod"/>
            </a:pPr>
            <a:r>
              <a:rPr lang="zh-CN" altLang="en-US" sz="2400" dirty="0"/>
              <a:t>使用未初始化的指针</a:t>
            </a:r>
            <a:endParaRPr lang="en-US" altLang="zh-CN" sz="2400" dirty="0"/>
          </a:p>
          <a:p>
            <a:pPr marL="457200" indent="-457200">
              <a:buFont typeface="+mj-lt"/>
              <a:buAutoNum type="arabicPeriod"/>
            </a:pPr>
            <a:r>
              <a:rPr lang="zh-CN" altLang="en-US" sz="2400" dirty="0"/>
              <a:t>将指针分配给未初始化的变量</a:t>
            </a:r>
            <a:endParaRPr lang="en-US" altLang="zh-CN" sz="2400" dirty="0"/>
          </a:p>
          <a:p>
            <a:pPr marL="457200" indent="-457200">
              <a:buFont typeface="+mj-lt"/>
              <a:buAutoNum type="arabicPeriod"/>
            </a:pPr>
            <a:r>
              <a:rPr lang="zh-CN" altLang="en-US" sz="2400" dirty="0"/>
              <a:t>递增引用的指针值的语法不正确</a:t>
            </a:r>
            <a:endParaRPr lang="en-US" altLang="zh-CN" sz="2400" dirty="0"/>
          </a:p>
          <a:p>
            <a:pPr marL="457200" indent="-457200">
              <a:buFont typeface="+mj-lt"/>
              <a:buAutoNum type="arabicPeriod"/>
            </a:pPr>
            <a:r>
              <a:rPr lang="zh-CN" altLang="en-US" sz="2400" dirty="0"/>
              <a:t>尝试使用</a:t>
            </a:r>
            <a:r>
              <a:rPr lang="en-US" altLang="zh-CN" sz="2400" dirty="0"/>
              <a:t>free()</a:t>
            </a:r>
            <a:r>
              <a:rPr lang="zh-CN" altLang="en-US" sz="2400" dirty="0"/>
              <a:t>释放堆栈内存</a:t>
            </a:r>
            <a:endParaRPr lang="en-US" altLang="zh-CN" sz="2400" dirty="0"/>
          </a:p>
          <a:p>
            <a:pPr marL="457200" indent="-457200">
              <a:buFont typeface="+mj-lt"/>
              <a:buAutoNum type="arabicPeriod"/>
            </a:pPr>
            <a:r>
              <a:rPr lang="zh-CN" altLang="en-US" sz="2400" dirty="0"/>
              <a:t>释放指针后继续引用指针的值</a:t>
            </a:r>
            <a:endParaRPr lang="en-US" altLang="zh-CN" sz="2400" dirty="0"/>
          </a:p>
          <a:p>
            <a:pPr marL="457200" indent="-457200">
              <a:buFont typeface="+mj-lt"/>
              <a:buAutoNum type="arabicPeriod"/>
            </a:pPr>
            <a:r>
              <a:rPr lang="en-US" altLang="zh-CN" sz="2400" dirty="0" err="1"/>
              <a:t>sizeof</a:t>
            </a:r>
            <a:r>
              <a:rPr lang="zh-CN" altLang="en-US" sz="2400" dirty="0"/>
              <a:t>问题</a:t>
            </a:r>
            <a:endParaRPr lang="en-US" altLang="zh-CN" sz="2400" dirty="0"/>
          </a:p>
          <a:p>
            <a:pPr marL="457200" indent="-457200">
              <a:buFont typeface="+mj-lt"/>
              <a:buAutoNum type="arabicPeriod"/>
            </a:pPr>
            <a:r>
              <a:rPr lang="zh-CN" altLang="en-US" sz="2400" dirty="0"/>
              <a:t>使用字符串指针来比较字符串</a:t>
            </a:r>
            <a:endParaRPr lang="en-US" altLang="zh-CN" sz="2400" dirty="0"/>
          </a:p>
          <a:p>
            <a:pPr marL="457200" indent="-457200">
              <a:buFont typeface="+mj-lt"/>
              <a:buAutoNum type="arabicPeriod"/>
            </a:pPr>
            <a:r>
              <a:rPr lang="zh-CN" altLang="en-US" sz="2400" dirty="0"/>
              <a:t>将</a:t>
            </a:r>
            <a:r>
              <a:rPr lang="en-US" altLang="zh-CN" sz="2400" dirty="0"/>
              <a:t>NULL</a:t>
            </a:r>
            <a:r>
              <a:rPr lang="zh-CN" altLang="en-US" sz="2400" dirty="0"/>
              <a:t>用在某些</a:t>
            </a:r>
            <a:r>
              <a:rPr lang="en-US" altLang="zh-CN" sz="2400" dirty="0"/>
              <a:t>C</a:t>
            </a:r>
            <a:r>
              <a:rPr lang="zh-CN" altLang="en-US" sz="2400" dirty="0"/>
              <a:t>标准库函数上</a:t>
            </a:r>
            <a:endParaRPr lang="en-US" altLang="zh-CN" sz="2400" dirty="0"/>
          </a:p>
          <a:p>
            <a:pPr marL="457200" indent="-457200">
              <a:buFont typeface="+mj-lt"/>
              <a:buAutoNum type="arabicPeriod"/>
            </a:pPr>
            <a:r>
              <a:rPr lang="en-US" altLang="zh-CN" sz="2400" dirty="0"/>
              <a:t>Double free</a:t>
            </a:r>
          </a:p>
          <a:p>
            <a:pPr marL="457200" indent="-457200">
              <a:buFont typeface="+mj-lt"/>
              <a:buAutoNum type="arabicPeriod"/>
            </a:pPr>
            <a:r>
              <a:rPr lang="en-US" altLang="zh-CN" sz="2400" dirty="0"/>
              <a:t>free</a:t>
            </a:r>
            <a:r>
              <a:rPr lang="zh-CN" altLang="en-US" sz="2400" dirty="0"/>
              <a:t>函数</a:t>
            </a:r>
            <a:r>
              <a:rPr lang="en-US" altLang="zh-CN" sz="2400" dirty="0"/>
              <a:t>free</a:t>
            </a:r>
            <a:r>
              <a:rPr lang="zh-CN" altLang="en-US" sz="2400" dirty="0"/>
              <a:t>的指针不是分配时候返回的地址</a:t>
            </a:r>
            <a:endParaRPr lang="en-US" altLang="zh-CN" sz="2400" dirty="0"/>
          </a:p>
          <a:p>
            <a:pPr marL="457200" indent="-457200">
              <a:buFont typeface="+mj-lt"/>
              <a:buAutoNum type="arabicPeriod"/>
            </a:pPr>
            <a:r>
              <a:rPr lang="zh-CN" altLang="en-US" sz="2400" dirty="0"/>
              <a:t>内存泄露</a:t>
            </a:r>
            <a:endParaRPr lang="en-US" altLang="zh-CN" sz="2400" dirty="0"/>
          </a:p>
          <a:p>
            <a:pPr marL="457200" indent="-457200">
              <a:buFont typeface="+mj-lt"/>
              <a:buAutoNum type="arabicPeriod"/>
            </a:pPr>
            <a:endParaRPr lang="en-US" altLang="zh-CN" sz="2400" dirty="0"/>
          </a:p>
          <a:p>
            <a:pPr marL="457200" indent="-457200">
              <a:buFont typeface="+mj-lt"/>
              <a:buAutoNum type="arabicPeriod"/>
            </a:pPr>
            <a:endParaRPr lang="zh-CN"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常见指针错误</a:t>
            </a:r>
          </a:p>
        </p:txBody>
      </p:sp>
      <p:sp>
        <p:nvSpPr>
          <p:cNvPr id="3" name="内容占位符 2"/>
          <p:cNvSpPr>
            <a:spLocks noGrp="1"/>
          </p:cNvSpPr>
          <p:nvPr>
            <p:ph idx="1"/>
          </p:nvPr>
        </p:nvSpPr>
        <p:spPr>
          <a:xfrm>
            <a:off x="457200" y="1600201"/>
            <a:ext cx="7400948" cy="471478"/>
          </a:xfrm>
        </p:spPr>
        <p:txBody>
          <a:bodyPr>
            <a:normAutofit lnSpcReduction="10000"/>
          </a:bodyPr>
          <a:lstStyle/>
          <a:p>
            <a:r>
              <a:rPr lang="zh-CN" altLang="en-US" sz="2600" dirty="0"/>
              <a:t>在同一声明中声明多个指针时省略指针</a:t>
            </a:r>
            <a:r>
              <a:rPr lang="en-US" altLang="zh-CN" sz="2600" dirty="0"/>
              <a:t>”</a:t>
            </a:r>
            <a:r>
              <a:rPr lang="zh-CN" altLang="en-US" sz="2600" dirty="0"/>
              <a:t>*</a:t>
            </a:r>
            <a:r>
              <a:rPr lang="en-US" altLang="zh-CN" sz="2600" dirty="0"/>
              <a:t>”</a:t>
            </a:r>
            <a:r>
              <a:rPr lang="zh-CN" altLang="en-US" sz="2600" dirty="0"/>
              <a:t>字符</a:t>
            </a:r>
            <a:endParaRPr lang="en-US" altLang="zh-CN" sz="2600" dirty="0"/>
          </a:p>
          <a:p>
            <a:pPr>
              <a:buNone/>
            </a:pPr>
            <a:endParaRPr lang="en-US" altLang="zh-CN" b="1"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642910" y="2071677"/>
            <a:ext cx="3143272" cy="1915255"/>
          </a:xfrm>
          <a:prstGeom prst="rect">
            <a:avLst/>
          </a:prstGeom>
          <a:noFill/>
          <a:ln w="9525">
            <a:noFill/>
            <a:miter lim="800000"/>
            <a:headEnd/>
            <a:tailEnd/>
          </a:ln>
          <a:effectLst/>
        </p:spPr>
      </p:pic>
      <p:sp>
        <p:nvSpPr>
          <p:cNvPr id="5" name="内容占位符 2"/>
          <p:cNvSpPr txBox="1">
            <a:spLocks/>
          </p:cNvSpPr>
          <p:nvPr/>
        </p:nvSpPr>
        <p:spPr>
          <a:xfrm>
            <a:off x="457200" y="4143380"/>
            <a:ext cx="7400948" cy="471478"/>
          </a:xfrm>
          <a:prstGeom prst="rect">
            <a:avLst/>
          </a:prstGeom>
        </p:spPr>
        <p:txBody>
          <a:bodyPr vert="horz" lIns="91440" tIns="45720" rIns="91440" bIns="45720" rtlCol="0">
            <a:normAutofit fontScale="92500" lnSpcReduction="10000"/>
          </a:bodyPr>
          <a:lstStyle/>
          <a:p>
            <a:pPr marL="457200" indent="-457200">
              <a:buFont typeface="Arial" pitchFamily="34" charset="0"/>
              <a:buChar char="•"/>
            </a:pPr>
            <a:r>
              <a:rPr lang="zh-CN" altLang="en-US" sz="2800" dirty="0"/>
              <a:t>使用未初始化的指针</a:t>
            </a:r>
            <a:endParaRPr lang="en-US" altLang="zh-CN" sz="2800" dirty="0"/>
          </a:p>
        </p:txBody>
      </p:sp>
      <p:pic>
        <p:nvPicPr>
          <p:cNvPr id="1027" name="Picture 3"/>
          <p:cNvPicPr>
            <a:picLocks noChangeAspect="1" noChangeArrowheads="1"/>
          </p:cNvPicPr>
          <p:nvPr/>
        </p:nvPicPr>
        <p:blipFill>
          <a:blip r:embed="rId3"/>
          <a:srcRect/>
          <a:stretch>
            <a:fillRect/>
          </a:stretch>
        </p:blipFill>
        <p:spPr bwMode="auto">
          <a:xfrm>
            <a:off x="642910" y="4714884"/>
            <a:ext cx="2857520" cy="1405338"/>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常见指针错误</a:t>
            </a:r>
          </a:p>
        </p:txBody>
      </p:sp>
      <p:sp>
        <p:nvSpPr>
          <p:cNvPr id="3" name="内容占位符 2"/>
          <p:cNvSpPr>
            <a:spLocks noGrp="1"/>
          </p:cNvSpPr>
          <p:nvPr>
            <p:ph idx="1"/>
          </p:nvPr>
        </p:nvSpPr>
        <p:spPr/>
        <p:txBody>
          <a:bodyPr>
            <a:normAutofit/>
          </a:bodyPr>
          <a:lstStyle/>
          <a:p>
            <a:r>
              <a:rPr lang="zh-CN" altLang="en-US" sz="2400" dirty="0"/>
              <a:t>将指针分配给未初始化的变量</a:t>
            </a:r>
            <a:endParaRPr lang="en-US" altLang="zh-CN" sz="2400" dirty="0"/>
          </a:p>
          <a:p>
            <a:pPr>
              <a:buNone/>
            </a:pPr>
            <a:endParaRPr lang="en-US" altLang="zh-CN" sz="2400" dirty="0"/>
          </a:p>
          <a:p>
            <a:pPr>
              <a:buNone/>
            </a:pPr>
            <a:endParaRPr lang="en-US" altLang="zh-CN" sz="2400" dirty="0"/>
          </a:p>
          <a:p>
            <a:pPr>
              <a:buNone/>
            </a:pPr>
            <a:endParaRPr lang="en-US" altLang="zh-CN" sz="2400" dirty="0"/>
          </a:p>
          <a:p>
            <a:pPr>
              <a:buNone/>
            </a:pPr>
            <a:endParaRPr lang="en-US" altLang="zh-CN" sz="2400" dirty="0"/>
          </a:p>
          <a:p>
            <a:pPr>
              <a:buNone/>
            </a:pPr>
            <a:endParaRPr lang="en-US" altLang="zh-CN" sz="2400" dirty="0"/>
          </a:p>
          <a:p>
            <a:pPr marL="457200" indent="-457200"/>
            <a:r>
              <a:rPr lang="zh-CN" altLang="en-US" sz="2400" dirty="0"/>
              <a:t>递增引用的指针值的语法不正确</a:t>
            </a:r>
            <a:endParaRPr lang="en-US" altLang="zh-CN" sz="2400" dirty="0"/>
          </a:p>
          <a:p>
            <a:pPr marL="457200" indent="-457200">
              <a:buNone/>
            </a:pPr>
            <a:endParaRPr lang="zh-CN" altLang="en-US" sz="2400" dirty="0"/>
          </a:p>
        </p:txBody>
      </p:sp>
      <p:pic>
        <p:nvPicPr>
          <p:cNvPr id="2051" name="Picture 3"/>
          <p:cNvPicPr>
            <a:picLocks noChangeAspect="1" noChangeArrowheads="1"/>
          </p:cNvPicPr>
          <p:nvPr/>
        </p:nvPicPr>
        <p:blipFill>
          <a:blip r:embed="rId2"/>
          <a:srcRect/>
          <a:stretch>
            <a:fillRect/>
          </a:stretch>
        </p:blipFill>
        <p:spPr bwMode="auto">
          <a:xfrm>
            <a:off x="571472" y="2143116"/>
            <a:ext cx="6327366" cy="1714512"/>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571471" y="4714884"/>
            <a:ext cx="5816775" cy="1928826"/>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常见指针错误</a:t>
            </a:r>
          </a:p>
        </p:txBody>
      </p:sp>
      <p:sp>
        <p:nvSpPr>
          <p:cNvPr id="3" name="内容占位符 2"/>
          <p:cNvSpPr>
            <a:spLocks noGrp="1"/>
          </p:cNvSpPr>
          <p:nvPr>
            <p:ph idx="1"/>
          </p:nvPr>
        </p:nvSpPr>
        <p:spPr/>
        <p:txBody>
          <a:bodyPr>
            <a:normAutofit/>
          </a:bodyPr>
          <a:lstStyle/>
          <a:p>
            <a:pPr marL="457200" indent="-457200"/>
            <a:r>
              <a:rPr lang="zh-CN" altLang="en-US" sz="2400" dirty="0"/>
              <a:t>尝试使用</a:t>
            </a:r>
            <a:r>
              <a:rPr lang="en-US" altLang="zh-CN" sz="2400" dirty="0"/>
              <a:t>free()</a:t>
            </a:r>
            <a:r>
              <a:rPr lang="zh-CN" altLang="en-US" sz="2400" dirty="0"/>
              <a:t>释放堆栈内存</a:t>
            </a:r>
            <a:endParaRPr lang="en-US" altLang="zh-CN" sz="2400" dirty="0"/>
          </a:p>
          <a:p>
            <a:pPr marL="457200" indent="-457200">
              <a:buNone/>
            </a:pPr>
            <a:endParaRPr lang="en-US" altLang="zh-CN" sz="2400" dirty="0"/>
          </a:p>
          <a:p>
            <a:pPr marL="457200" indent="-457200">
              <a:buNone/>
            </a:pPr>
            <a:endParaRPr lang="en-US" altLang="zh-CN" sz="2400" dirty="0"/>
          </a:p>
          <a:p>
            <a:pPr marL="457200" indent="-457200">
              <a:buNone/>
            </a:pPr>
            <a:endParaRPr lang="en-US" altLang="zh-CN" sz="2400" dirty="0"/>
          </a:p>
          <a:p>
            <a:pPr marL="457200" indent="-457200"/>
            <a:endParaRPr lang="en-US" altLang="zh-CN" sz="2400" dirty="0"/>
          </a:p>
          <a:p>
            <a:pPr marL="457200" indent="-457200"/>
            <a:r>
              <a:rPr lang="zh-CN" altLang="en-US" sz="2400" dirty="0"/>
              <a:t>释放指针后继续引用指针的值</a:t>
            </a:r>
            <a:endParaRPr lang="en-US" altLang="zh-CN" sz="2400" dirty="0"/>
          </a:p>
        </p:txBody>
      </p:sp>
      <p:pic>
        <p:nvPicPr>
          <p:cNvPr id="3074" name="Picture 2"/>
          <p:cNvPicPr>
            <a:picLocks noChangeAspect="1" noChangeArrowheads="1"/>
          </p:cNvPicPr>
          <p:nvPr/>
        </p:nvPicPr>
        <p:blipFill>
          <a:blip r:embed="rId2"/>
          <a:srcRect/>
          <a:stretch>
            <a:fillRect/>
          </a:stretch>
        </p:blipFill>
        <p:spPr bwMode="auto">
          <a:xfrm>
            <a:off x="571471" y="2071678"/>
            <a:ext cx="4806255" cy="128588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71472" y="4357694"/>
            <a:ext cx="5895975" cy="228600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常见指针错误</a:t>
            </a:r>
          </a:p>
        </p:txBody>
      </p:sp>
      <p:sp>
        <p:nvSpPr>
          <p:cNvPr id="3" name="内容占位符 2"/>
          <p:cNvSpPr>
            <a:spLocks noGrp="1"/>
          </p:cNvSpPr>
          <p:nvPr>
            <p:ph idx="1"/>
          </p:nvPr>
        </p:nvSpPr>
        <p:spPr/>
        <p:txBody>
          <a:bodyPr>
            <a:normAutofit/>
          </a:bodyPr>
          <a:lstStyle/>
          <a:p>
            <a:pPr marL="457200" indent="-457200"/>
            <a:r>
              <a:rPr lang="en-US" altLang="zh-CN" sz="2400" dirty="0" err="1"/>
              <a:t>sizeof</a:t>
            </a:r>
            <a:r>
              <a:rPr lang="zh-CN" altLang="en-US" sz="2400" dirty="0"/>
              <a:t>问题</a:t>
            </a:r>
            <a:endParaRPr lang="en-US" altLang="zh-CN" sz="2400" dirty="0"/>
          </a:p>
          <a:p>
            <a:pPr marL="457200" indent="-457200"/>
            <a:endParaRPr lang="en-US" altLang="zh-CN" sz="2400" dirty="0"/>
          </a:p>
          <a:p>
            <a:pPr marL="457200" indent="-457200"/>
            <a:endParaRPr lang="en-US" altLang="zh-CN" sz="2400" dirty="0"/>
          </a:p>
          <a:p>
            <a:pPr marL="457200" indent="-457200"/>
            <a:endParaRPr lang="en-US" altLang="zh-CN" sz="2400" dirty="0"/>
          </a:p>
          <a:p>
            <a:pPr marL="457200" indent="-457200"/>
            <a:endParaRPr lang="en-US" altLang="zh-CN" sz="2400" dirty="0"/>
          </a:p>
          <a:p>
            <a:pPr marL="457200" indent="-457200"/>
            <a:endParaRPr lang="en-US" altLang="zh-CN" sz="2400" dirty="0"/>
          </a:p>
          <a:p>
            <a:pPr marL="457200" indent="-457200">
              <a:buNone/>
            </a:pPr>
            <a:endParaRPr lang="en-US" altLang="zh-CN" sz="2400" dirty="0"/>
          </a:p>
          <a:p>
            <a:pPr marL="457200" indent="-457200">
              <a:buFont typeface="+mj-lt"/>
              <a:buAutoNum type="arabicPeriod"/>
            </a:pPr>
            <a:endParaRPr lang="en-US" altLang="zh-CN" sz="2400" dirty="0"/>
          </a:p>
          <a:p>
            <a:pPr marL="457200" indent="-457200">
              <a:buFont typeface="+mj-lt"/>
              <a:buAutoNum type="arabicPeriod"/>
            </a:pPr>
            <a:endParaRPr lang="en-US" altLang="zh-CN" sz="2400" dirty="0"/>
          </a:p>
          <a:p>
            <a:pPr marL="457200" indent="-457200">
              <a:buFont typeface="+mj-lt"/>
              <a:buAutoNum type="arabicPeriod"/>
            </a:pPr>
            <a:endParaRPr lang="en-US" altLang="zh-CN" sz="2400" dirty="0"/>
          </a:p>
          <a:p>
            <a:pPr marL="457200" indent="-457200">
              <a:buFont typeface="+mj-lt"/>
              <a:buAutoNum type="arabicPeriod"/>
            </a:pPr>
            <a:endParaRPr lang="en-US" altLang="zh-CN" sz="2400" dirty="0"/>
          </a:p>
          <a:p>
            <a:pPr marL="457200" indent="-457200">
              <a:buNone/>
            </a:pPr>
            <a:endParaRPr lang="zh-CN" altLang="en-US" sz="2400" dirty="0"/>
          </a:p>
        </p:txBody>
      </p:sp>
      <p:pic>
        <p:nvPicPr>
          <p:cNvPr id="4098" name="Picture 2"/>
          <p:cNvPicPr>
            <a:picLocks noChangeAspect="1" noChangeArrowheads="1"/>
          </p:cNvPicPr>
          <p:nvPr/>
        </p:nvPicPr>
        <p:blipFill>
          <a:blip r:embed="rId2"/>
          <a:srcRect/>
          <a:stretch>
            <a:fillRect/>
          </a:stretch>
        </p:blipFill>
        <p:spPr bwMode="auto">
          <a:xfrm>
            <a:off x="571472" y="2000239"/>
            <a:ext cx="6429420" cy="186754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71472" y="4071942"/>
            <a:ext cx="6542087" cy="253365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常见指针错误</a:t>
            </a:r>
          </a:p>
        </p:txBody>
      </p:sp>
      <p:sp>
        <p:nvSpPr>
          <p:cNvPr id="3" name="内容占位符 2"/>
          <p:cNvSpPr>
            <a:spLocks noGrp="1"/>
          </p:cNvSpPr>
          <p:nvPr>
            <p:ph idx="1"/>
          </p:nvPr>
        </p:nvSpPr>
        <p:spPr/>
        <p:txBody>
          <a:bodyPr>
            <a:normAutofit/>
          </a:bodyPr>
          <a:lstStyle/>
          <a:p>
            <a:pPr marL="457200" indent="-457200"/>
            <a:r>
              <a:rPr lang="zh-CN" altLang="en-US" sz="2400" dirty="0"/>
              <a:t>使用字符串指针来比较字符串</a:t>
            </a:r>
            <a:endParaRPr lang="en-US" altLang="zh-CN" sz="2400" dirty="0"/>
          </a:p>
          <a:p>
            <a:pPr marL="457200" indent="-457200">
              <a:buFont typeface="+mj-lt"/>
              <a:buAutoNum type="arabicPeriod"/>
            </a:pPr>
            <a:endParaRPr lang="en-US" altLang="zh-CN" sz="2400" dirty="0"/>
          </a:p>
          <a:p>
            <a:pPr marL="457200" indent="-457200">
              <a:buFont typeface="+mj-lt"/>
              <a:buAutoNum type="arabicPeriod"/>
            </a:pPr>
            <a:endParaRPr lang="en-US" altLang="zh-CN" sz="2400" dirty="0"/>
          </a:p>
          <a:p>
            <a:pPr marL="457200" indent="-457200">
              <a:buFont typeface="+mj-lt"/>
              <a:buAutoNum type="arabicPeriod"/>
            </a:pPr>
            <a:endParaRPr lang="en-US" altLang="zh-CN" sz="2400" dirty="0"/>
          </a:p>
          <a:p>
            <a:pPr marL="457200" indent="-457200">
              <a:buFont typeface="+mj-lt"/>
              <a:buAutoNum type="arabicPeriod"/>
            </a:pPr>
            <a:endParaRPr lang="en-US" altLang="zh-CN" sz="2400" dirty="0"/>
          </a:p>
          <a:p>
            <a:pPr marL="457200" indent="-457200">
              <a:buNone/>
            </a:pPr>
            <a:endParaRPr lang="zh-CN" altLang="en-US" sz="2400" dirty="0"/>
          </a:p>
        </p:txBody>
      </p:sp>
      <p:pic>
        <p:nvPicPr>
          <p:cNvPr id="5122" name="Picture 2"/>
          <p:cNvPicPr>
            <a:picLocks noChangeAspect="1" noChangeArrowheads="1"/>
          </p:cNvPicPr>
          <p:nvPr/>
        </p:nvPicPr>
        <p:blipFill>
          <a:blip r:embed="rId2"/>
          <a:srcRect/>
          <a:stretch>
            <a:fillRect/>
          </a:stretch>
        </p:blipFill>
        <p:spPr bwMode="auto">
          <a:xfrm>
            <a:off x="642910" y="2071678"/>
            <a:ext cx="7299739" cy="3143272"/>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常见指针错误</a:t>
            </a:r>
          </a:p>
        </p:txBody>
      </p:sp>
      <p:sp>
        <p:nvSpPr>
          <p:cNvPr id="3" name="内容占位符 2"/>
          <p:cNvSpPr>
            <a:spLocks noGrp="1"/>
          </p:cNvSpPr>
          <p:nvPr>
            <p:ph idx="1"/>
          </p:nvPr>
        </p:nvSpPr>
        <p:spPr/>
        <p:txBody>
          <a:bodyPr>
            <a:normAutofit/>
          </a:bodyPr>
          <a:lstStyle/>
          <a:p>
            <a:pPr marL="457200" indent="-457200"/>
            <a:r>
              <a:rPr lang="zh-CN" altLang="en-US" sz="2400" dirty="0"/>
              <a:t>将</a:t>
            </a:r>
            <a:r>
              <a:rPr lang="en-US" altLang="zh-CN" sz="2400" dirty="0"/>
              <a:t>NULL</a:t>
            </a:r>
            <a:r>
              <a:rPr lang="zh-CN" altLang="en-US" sz="2400" dirty="0"/>
              <a:t>用在某些</a:t>
            </a:r>
            <a:r>
              <a:rPr lang="en-US" altLang="zh-CN" sz="2400" dirty="0"/>
              <a:t>C</a:t>
            </a:r>
            <a:r>
              <a:rPr lang="zh-CN" altLang="en-US" sz="2400" dirty="0"/>
              <a:t>标准库函数上</a:t>
            </a:r>
            <a:endParaRPr lang="en-US" altLang="zh-CN" sz="2400" dirty="0"/>
          </a:p>
          <a:p>
            <a:pPr marL="457200" indent="-457200"/>
            <a:endParaRPr lang="en-US" altLang="zh-CN" sz="2400" dirty="0"/>
          </a:p>
          <a:p>
            <a:pPr marL="457200" indent="-457200">
              <a:buFont typeface="+mj-lt"/>
              <a:buAutoNum type="arabicPeriod"/>
            </a:pPr>
            <a:endParaRPr lang="en-US" altLang="zh-CN" sz="2400" dirty="0"/>
          </a:p>
          <a:p>
            <a:pPr marL="457200" indent="-457200">
              <a:buFont typeface="+mj-lt"/>
              <a:buAutoNum type="arabicPeriod"/>
            </a:pPr>
            <a:endParaRPr lang="en-US" altLang="zh-CN" sz="2400" dirty="0"/>
          </a:p>
          <a:p>
            <a:pPr marL="457200" indent="-457200">
              <a:buFont typeface="+mj-lt"/>
              <a:buAutoNum type="arabicPeriod"/>
            </a:pPr>
            <a:endParaRPr lang="en-US" altLang="zh-CN" sz="2400" dirty="0"/>
          </a:p>
          <a:p>
            <a:pPr marL="457200" indent="-457200">
              <a:buNone/>
            </a:pPr>
            <a:endParaRPr lang="zh-CN" altLang="en-US" sz="2400" dirty="0"/>
          </a:p>
        </p:txBody>
      </p:sp>
      <p:pic>
        <p:nvPicPr>
          <p:cNvPr id="9218" name="Picture 2"/>
          <p:cNvPicPr>
            <a:picLocks noChangeAspect="1" noChangeArrowheads="1"/>
          </p:cNvPicPr>
          <p:nvPr/>
        </p:nvPicPr>
        <p:blipFill>
          <a:blip r:embed="rId2"/>
          <a:srcRect/>
          <a:stretch>
            <a:fillRect/>
          </a:stretch>
        </p:blipFill>
        <p:spPr bwMode="auto">
          <a:xfrm>
            <a:off x="714348" y="2143116"/>
            <a:ext cx="7199313" cy="1609725"/>
          </a:xfrm>
          <a:prstGeom prst="rect">
            <a:avLst/>
          </a:prstGeom>
          <a:noFill/>
          <a:ln w="9525">
            <a:noFill/>
            <a:miter lim="800000"/>
            <a:headEnd/>
            <a:tailEnd/>
          </a:ln>
          <a:effectLst/>
        </p:spPr>
      </p:pic>
      <p:sp>
        <p:nvSpPr>
          <p:cNvPr id="6" name="矩形 5"/>
          <p:cNvSpPr/>
          <p:nvPr/>
        </p:nvSpPr>
        <p:spPr>
          <a:xfrm>
            <a:off x="428596" y="4000504"/>
            <a:ext cx="8501122" cy="785818"/>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lang="zh-CN" altLang="en-US" b="1" dirty="0">
                <a:solidFill>
                  <a:srgbClr val="0000FF"/>
                </a:solidFill>
              </a:rPr>
              <a:t>这里需要注意的是，不同的操作系统的表现不尽相同。例如</a:t>
            </a:r>
            <a:r>
              <a:rPr lang="en-US" altLang="zh-CN" b="1" dirty="0">
                <a:solidFill>
                  <a:srgbClr val="0000FF"/>
                </a:solidFill>
              </a:rPr>
              <a:t>HPUX</a:t>
            </a:r>
            <a:r>
              <a:rPr lang="zh-CN" altLang="en-US" b="1" dirty="0">
                <a:solidFill>
                  <a:srgbClr val="0000FF"/>
                </a:solidFill>
              </a:rPr>
              <a:t>不会出问题。而</a:t>
            </a:r>
            <a:r>
              <a:rPr lang="en-US" altLang="zh-CN" b="1" dirty="0">
                <a:solidFill>
                  <a:srgbClr val="0000FF"/>
                </a:solidFill>
              </a:rPr>
              <a:t>LINUX</a:t>
            </a:r>
            <a:r>
              <a:rPr lang="zh-CN" altLang="en-US" b="1" dirty="0">
                <a:solidFill>
                  <a:srgbClr val="0000FF"/>
                </a:solidFill>
              </a:rPr>
              <a:t>就会异常。所以为了具有可移植性，尽量不要将</a:t>
            </a:r>
            <a:r>
              <a:rPr lang="en-US" altLang="zh-CN" b="1" dirty="0">
                <a:solidFill>
                  <a:srgbClr val="0000FF"/>
                </a:solidFill>
              </a:rPr>
              <a:t>NULL</a:t>
            </a:r>
            <a:r>
              <a:rPr lang="zh-CN" altLang="en-US" b="1" dirty="0">
                <a:solidFill>
                  <a:srgbClr val="0000FF"/>
                </a:solidFill>
              </a:rPr>
              <a:t>用在某些标准库函数上。</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指针运算</a:t>
            </a:r>
            <a:r>
              <a:rPr lang="en-US" altLang="zh-CN" dirty="0"/>
              <a:t>(</a:t>
            </a:r>
            <a:r>
              <a:rPr lang="zh-CN" altLang="en-US" dirty="0"/>
              <a:t>举例</a:t>
            </a:r>
            <a:r>
              <a:rPr lang="en-US" altLang="zh-CN" dirty="0"/>
              <a:t>)</a:t>
            </a:r>
            <a:endParaRPr lang="zh-CN" altLang="en-US" dirty="0"/>
          </a:p>
        </p:txBody>
      </p:sp>
      <p:sp>
        <p:nvSpPr>
          <p:cNvPr id="3" name="内容占位符 2"/>
          <p:cNvSpPr>
            <a:spLocks noGrp="1"/>
          </p:cNvSpPr>
          <p:nvPr>
            <p:ph idx="1"/>
          </p:nvPr>
        </p:nvSpPr>
        <p:spPr>
          <a:xfrm>
            <a:off x="457200" y="1600200"/>
            <a:ext cx="8229600" cy="4972072"/>
          </a:xfrm>
        </p:spPr>
        <p:txBody>
          <a:bodyPr>
            <a:normAutofit/>
          </a:bodyPr>
          <a:lstStyle/>
          <a:p>
            <a:pPr marL="857250" lvl="1" indent="-457200">
              <a:buFont typeface="Wingdings" pitchFamily="2" charset="2"/>
              <a:buChar char="l"/>
            </a:pPr>
            <a:endParaRPr lang="zh-CN" altLang="en-US" sz="2000" dirty="0"/>
          </a:p>
        </p:txBody>
      </p:sp>
      <p:pic>
        <p:nvPicPr>
          <p:cNvPr id="7170" name="Picture 2"/>
          <p:cNvPicPr>
            <a:picLocks noChangeAspect="1" noChangeArrowheads="1"/>
          </p:cNvPicPr>
          <p:nvPr/>
        </p:nvPicPr>
        <p:blipFill>
          <a:blip r:embed="rId2"/>
          <a:srcRect/>
          <a:stretch>
            <a:fillRect/>
          </a:stretch>
        </p:blipFill>
        <p:spPr bwMode="auto">
          <a:xfrm>
            <a:off x="857224" y="1643050"/>
            <a:ext cx="7429552" cy="4893546"/>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常见指针错误</a:t>
            </a:r>
          </a:p>
        </p:txBody>
      </p:sp>
      <p:sp>
        <p:nvSpPr>
          <p:cNvPr id="3" name="内容占位符 2"/>
          <p:cNvSpPr>
            <a:spLocks noGrp="1"/>
          </p:cNvSpPr>
          <p:nvPr>
            <p:ph idx="1"/>
          </p:nvPr>
        </p:nvSpPr>
        <p:spPr/>
        <p:txBody>
          <a:bodyPr>
            <a:normAutofit/>
          </a:bodyPr>
          <a:lstStyle/>
          <a:p>
            <a:pPr marL="457200" indent="-457200"/>
            <a:r>
              <a:rPr lang="en-US" altLang="zh-CN" sz="2400" dirty="0"/>
              <a:t>Double free</a:t>
            </a:r>
          </a:p>
          <a:p>
            <a:pPr marL="457200" indent="-457200">
              <a:buFont typeface="+mj-lt"/>
              <a:buAutoNum type="arabicPeriod"/>
            </a:pPr>
            <a:endParaRPr lang="en-US" altLang="zh-CN" sz="2400" dirty="0"/>
          </a:p>
          <a:p>
            <a:pPr marL="457200" indent="-457200">
              <a:buFont typeface="+mj-lt"/>
              <a:buAutoNum type="arabicPeriod"/>
            </a:pPr>
            <a:endParaRPr lang="en-US" altLang="zh-CN" sz="2400" dirty="0"/>
          </a:p>
          <a:p>
            <a:pPr marL="457200" indent="-457200">
              <a:buFont typeface="+mj-lt"/>
              <a:buAutoNum type="arabicPeriod"/>
            </a:pPr>
            <a:endParaRPr lang="en-US" altLang="zh-CN" sz="2400" dirty="0"/>
          </a:p>
          <a:p>
            <a:pPr marL="457200" indent="-457200">
              <a:buNone/>
            </a:pPr>
            <a:endParaRPr lang="zh-CN" altLang="en-US" sz="2400" dirty="0"/>
          </a:p>
        </p:txBody>
      </p:sp>
      <p:pic>
        <p:nvPicPr>
          <p:cNvPr id="10242" name="Picture 2"/>
          <p:cNvPicPr>
            <a:picLocks noChangeAspect="1" noChangeArrowheads="1"/>
          </p:cNvPicPr>
          <p:nvPr/>
        </p:nvPicPr>
        <p:blipFill>
          <a:blip r:embed="rId2"/>
          <a:srcRect/>
          <a:stretch>
            <a:fillRect/>
          </a:stretch>
        </p:blipFill>
        <p:spPr bwMode="auto">
          <a:xfrm>
            <a:off x="500034" y="2071678"/>
            <a:ext cx="5786478" cy="3585638"/>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常见指针错误</a:t>
            </a:r>
          </a:p>
        </p:txBody>
      </p:sp>
      <p:sp>
        <p:nvSpPr>
          <p:cNvPr id="3" name="内容占位符 2"/>
          <p:cNvSpPr>
            <a:spLocks noGrp="1"/>
          </p:cNvSpPr>
          <p:nvPr>
            <p:ph idx="1"/>
          </p:nvPr>
        </p:nvSpPr>
        <p:spPr/>
        <p:txBody>
          <a:bodyPr>
            <a:normAutofit/>
          </a:bodyPr>
          <a:lstStyle/>
          <a:p>
            <a:pPr marL="457200" indent="-457200"/>
            <a:r>
              <a:rPr lang="en-US" altLang="zh-CN" sz="2400" dirty="0"/>
              <a:t>free</a:t>
            </a:r>
            <a:r>
              <a:rPr lang="zh-CN" altLang="en-US" sz="2400" dirty="0"/>
              <a:t>函数</a:t>
            </a:r>
            <a:r>
              <a:rPr lang="en-US" altLang="zh-CN" sz="2400" dirty="0"/>
              <a:t>free</a:t>
            </a:r>
            <a:r>
              <a:rPr lang="zh-CN" altLang="en-US" sz="2400" dirty="0"/>
              <a:t>的指针不是分配时候返回的地址</a:t>
            </a:r>
            <a:endParaRPr lang="en-US" altLang="zh-CN" sz="2400" dirty="0"/>
          </a:p>
          <a:p>
            <a:pPr marL="457200" indent="-457200">
              <a:buFont typeface="+mj-lt"/>
              <a:buAutoNum type="arabicPeriod"/>
            </a:pPr>
            <a:endParaRPr lang="en-US" altLang="zh-CN" sz="2400" dirty="0"/>
          </a:p>
          <a:p>
            <a:pPr marL="457200" indent="-457200">
              <a:buFont typeface="+mj-lt"/>
              <a:buAutoNum type="arabicPeriod"/>
            </a:pPr>
            <a:endParaRPr lang="en-US" altLang="zh-CN" sz="2400" dirty="0"/>
          </a:p>
          <a:p>
            <a:pPr marL="457200" indent="-457200">
              <a:buNone/>
            </a:pPr>
            <a:endParaRPr lang="zh-CN" altLang="en-US" sz="2400" dirty="0"/>
          </a:p>
        </p:txBody>
      </p:sp>
      <p:pic>
        <p:nvPicPr>
          <p:cNvPr id="5" name="Picture 2"/>
          <p:cNvPicPr>
            <a:picLocks noChangeAspect="1" noChangeArrowheads="1"/>
          </p:cNvPicPr>
          <p:nvPr/>
        </p:nvPicPr>
        <p:blipFill>
          <a:blip r:embed="rId2"/>
          <a:srcRect/>
          <a:stretch>
            <a:fillRect/>
          </a:stretch>
        </p:blipFill>
        <p:spPr bwMode="auto">
          <a:xfrm>
            <a:off x="642910" y="2071678"/>
            <a:ext cx="6286544" cy="4692036"/>
          </a:xfrm>
          <a:prstGeom prst="rect">
            <a:avLst/>
          </a:prstGeom>
          <a:noFill/>
          <a:ln w="9525">
            <a:solidFill>
              <a:schemeClr val="accent1"/>
            </a:solid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常见指针错误</a:t>
            </a:r>
          </a:p>
        </p:txBody>
      </p:sp>
      <p:sp>
        <p:nvSpPr>
          <p:cNvPr id="3" name="内容占位符 2"/>
          <p:cNvSpPr>
            <a:spLocks noGrp="1"/>
          </p:cNvSpPr>
          <p:nvPr>
            <p:ph idx="1"/>
          </p:nvPr>
        </p:nvSpPr>
        <p:spPr/>
        <p:txBody>
          <a:bodyPr>
            <a:normAutofit/>
          </a:bodyPr>
          <a:lstStyle/>
          <a:p>
            <a:pPr marL="457200" indent="-457200"/>
            <a:r>
              <a:rPr lang="en-US" altLang="zh-CN" sz="2400" dirty="0"/>
              <a:t>free</a:t>
            </a:r>
            <a:r>
              <a:rPr lang="zh-CN" altLang="en-US" sz="2400" dirty="0"/>
              <a:t>函数</a:t>
            </a:r>
            <a:r>
              <a:rPr lang="en-US" altLang="zh-CN" sz="2400" dirty="0"/>
              <a:t>free</a:t>
            </a:r>
            <a:r>
              <a:rPr lang="zh-CN" altLang="en-US" sz="2400" dirty="0"/>
              <a:t>的指针不是分配时候返回的地址（修正版）</a:t>
            </a:r>
            <a:endParaRPr lang="en-US" altLang="zh-CN" sz="2400" dirty="0"/>
          </a:p>
          <a:p>
            <a:pPr marL="457200" indent="-457200">
              <a:buFont typeface="+mj-lt"/>
              <a:buAutoNum type="arabicPeriod"/>
            </a:pPr>
            <a:endParaRPr lang="en-US" altLang="zh-CN" sz="2400" dirty="0"/>
          </a:p>
          <a:p>
            <a:pPr marL="457200" indent="-457200">
              <a:buFont typeface="+mj-lt"/>
              <a:buAutoNum type="arabicPeriod"/>
            </a:pPr>
            <a:endParaRPr lang="en-US" altLang="zh-CN" sz="2400" dirty="0"/>
          </a:p>
          <a:p>
            <a:pPr marL="457200" indent="-457200">
              <a:buNone/>
            </a:pPr>
            <a:endParaRPr lang="zh-CN" altLang="en-US" sz="2400" dirty="0"/>
          </a:p>
        </p:txBody>
      </p:sp>
      <p:pic>
        <p:nvPicPr>
          <p:cNvPr id="11267" name="Picture 3"/>
          <p:cNvPicPr>
            <a:picLocks noChangeAspect="1" noChangeArrowheads="1"/>
          </p:cNvPicPr>
          <p:nvPr/>
        </p:nvPicPr>
        <p:blipFill>
          <a:blip r:embed="rId2"/>
          <a:srcRect/>
          <a:stretch>
            <a:fillRect/>
          </a:stretch>
        </p:blipFill>
        <p:spPr bwMode="auto">
          <a:xfrm>
            <a:off x="571472" y="2143116"/>
            <a:ext cx="6072230" cy="441421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常见指针错误</a:t>
            </a:r>
          </a:p>
        </p:txBody>
      </p:sp>
      <p:sp>
        <p:nvSpPr>
          <p:cNvPr id="3" name="内容占位符 2"/>
          <p:cNvSpPr>
            <a:spLocks noGrp="1"/>
          </p:cNvSpPr>
          <p:nvPr>
            <p:ph idx="1"/>
          </p:nvPr>
        </p:nvSpPr>
        <p:spPr/>
        <p:txBody>
          <a:bodyPr>
            <a:normAutofit/>
          </a:bodyPr>
          <a:lstStyle/>
          <a:p>
            <a:pPr marL="457200" indent="-457200"/>
            <a:r>
              <a:rPr lang="zh-CN" altLang="en-US" sz="2400" dirty="0"/>
              <a:t>内存泄漏</a:t>
            </a:r>
            <a:endParaRPr lang="en-US" altLang="zh-CN" sz="2400" dirty="0"/>
          </a:p>
          <a:p>
            <a:pPr marL="457200" indent="-457200">
              <a:buFont typeface="+mj-lt"/>
              <a:buAutoNum type="arabicPeriod"/>
            </a:pPr>
            <a:endParaRPr lang="en-US" altLang="zh-CN" sz="2400" dirty="0"/>
          </a:p>
          <a:p>
            <a:pPr marL="457200" indent="-457200">
              <a:buFont typeface="+mj-lt"/>
              <a:buAutoNum type="arabicPeriod"/>
            </a:pPr>
            <a:endParaRPr lang="en-US" altLang="zh-CN" sz="2400" dirty="0"/>
          </a:p>
          <a:p>
            <a:pPr marL="457200" indent="-457200">
              <a:buNone/>
            </a:pPr>
            <a:endParaRPr lang="zh-CN" altLang="en-US" sz="2400" dirty="0"/>
          </a:p>
        </p:txBody>
      </p:sp>
      <p:pic>
        <p:nvPicPr>
          <p:cNvPr id="5" name="Picture 4">
            <a:extLst>
              <a:ext uri="{FF2B5EF4-FFF2-40B4-BE49-F238E27FC236}">
                <a16:creationId xmlns:a16="http://schemas.microsoft.com/office/drawing/2014/main" id="{6CFE25BD-96BD-444D-2636-3C78E29A44F5}"/>
              </a:ext>
            </a:extLst>
          </p:cNvPr>
          <p:cNvPicPr>
            <a:picLocks noChangeAspect="1"/>
          </p:cNvPicPr>
          <p:nvPr/>
        </p:nvPicPr>
        <p:blipFill>
          <a:blip r:embed="rId2"/>
          <a:stretch>
            <a:fillRect/>
          </a:stretch>
        </p:blipFill>
        <p:spPr>
          <a:xfrm>
            <a:off x="683568" y="2060848"/>
            <a:ext cx="5472608" cy="3028043"/>
          </a:xfrm>
          <a:prstGeom prst="rect">
            <a:avLst/>
          </a:prstGeom>
        </p:spPr>
      </p:pic>
    </p:spTree>
    <p:extLst>
      <p:ext uri="{BB962C8B-B14F-4D97-AF65-F5344CB8AC3E}">
        <p14:creationId xmlns:p14="http://schemas.microsoft.com/office/powerpoint/2010/main" val="28399876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常见指针错误</a:t>
            </a:r>
          </a:p>
        </p:txBody>
      </p:sp>
      <p:sp>
        <p:nvSpPr>
          <p:cNvPr id="3" name="内容占位符 2"/>
          <p:cNvSpPr>
            <a:spLocks noGrp="1"/>
          </p:cNvSpPr>
          <p:nvPr>
            <p:ph idx="1"/>
          </p:nvPr>
        </p:nvSpPr>
        <p:spPr/>
        <p:txBody>
          <a:bodyPr>
            <a:normAutofit/>
          </a:bodyPr>
          <a:lstStyle/>
          <a:p>
            <a:pPr marL="457200" indent="-457200"/>
            <a:r>
              <a:rPr lang="zh-CN" altLang="en-US" sz="2400" b="1" dirty="0">
                <a:solidFill>
                  <a:srgbClr val="FF0000"/>
                </a:solidFill>
              </a:rPr>
              <a:t>误用指针时可能导致的后果</a:t>
            </a:r>
            <a:r>
              <a:rPr lang="en-US" altLang="zh-CN" sz="2400" b="1" dirty="0">
                <a:solidFill>
                  <a:srgbClr val="FF0000"/>
                </a:solidFill>
              </a:rPr>
              <a:t>(</a:t>
            </a:r>
            <a:r>
              <a:rPr lang="zh-CN" altLang="en-US" sz="2400" b="1" dirty="0">
                <a:solidFill>
                  <a:srgbClr val="FF0000"/>
                </a:solidFill>
              </a:rPr>
              <a:t>总结</a:t>
            </a:r>
            <a:r>
              <a:rPr lang="en-US" altLang="zh-CN" sz="2400" b="1" dirty="0">
                <a:solidFill>
                  <a:srgbClr val="FF0000"/>
                </a:solidFill>
              </a:rPr>
              <a:t>)</a:t>
            </a:r>
          </a:p>
          <a:p>
            <a:pPr marL="457200" indent="-457200">
              <a:buFont typeface="+mj-lt"/>
              <a:buAutoNum type="arabicPeriod"/>
            </a:pPr>
            <a:r>
              <a:rPr lang="zh-CN" altLang="en-US" sz="2000" dirty="0"/>
              <a:t>内存泄漏</a:t>
            </a:r>
            <a:r>
              <a:rPr lang="en-US" altLang="zh-CN" sz="2000" dirty="0"/>
              <a:t>–</a:t>
            </a:r>
            <a:r>
              <a:rPr lang="zh-CN" altLang="en-US" sz="2000" dirty="0"/>
              <a:t>分配了指针，忘记</a:t>
            </a:r>
            <a:r>
              <a:rPr lang="en-US" altLang="zh-CN" sz="2000" dirty="0"/>
              <a:t>free</a:t>
            </a:r>
          </a:p>
          <a:p>
            <a:pPr marL="457200" indent="-457200">
              <a:buFont typeface="+mj-lt"/>
              <a:buAutoNum type="arabicPeriod"/>
            </a:pPr>
            <a:r>
              <a:rPr lang="zh-CN" altLang="en-US" sz="2000" dirty="0"/>
              <a:t>访问冲突</a:t>
            </a:r>
            <a:r>
              <a:rPr lang="en-US" altLang="zh-CN" sz="2000" dirty="0"/>
              <a:t>(Access violations)</a:t>
            </a:r>
            <a:r>
              <a:rPr lang="zh-CN" altLang="en-US" sz="2000" dirty="0"/>
              <a:t> </a:t>
            </a:r>
            <a:r>
              <a:rPr lang="en-US" altLang="zh-CN" sz="2000" dirty="0"/>
              <a:t>– </a:t>
            </a:r>
            <a:r>
              <a:rPr lang="zh-CN" altLang="en-US" sz="2000" dirty="0"/>
              <a:t>当创建了一个指向您无权访问或不存在的内存地址的指针。</a:t>
            </a:r>
            <a:endParaRPr lang="en-US" altLang="zh-CN" sz="2000" dirty="0"/>
          </a:p>
          <a:p>
            <a:pPr marL="457200" indent="-457200">
              <a:buFont typeface="+mj-lt"/>
              <a:buAutoNum type="arabicPeriod"/>
            </a:pPr>
            <a:r>
              <a:rPr lang="zh-CN" altLang="en-US" sz="2000" dirty="0"/>
              <a:t>空指针错误 </a:t>
            </a:r>
            <a:r>
              <a:rPr lang="en-US" altLang="zh-CN" sz="2000" dirty="0"/>
              <a:t>- </a:t>
            </a:r>
            <a:r>
              <a:rPr lang="zh-CN" altLang="en-US" sz="2000" dirty="0"/>
              <a:t>这是访问冲突的特例。 指针释放后，没有设置为</a:t>
            </a:r>
            <a:r>
              <a:rPr lang="en-US" altLang="zh-CN" sz="2000" dirty="0"/>
              <a:t>NULL</a:t>
            </a:r>
            <a:r>
              <a:rPr lang="zh-CN" altLang="en-US" sz="2000" dirty="0"/>
              <a:t>，继续访问此指针。</a:t>
            </a:r>
            <a:endParaRPr lang="en-US" altLang="zh-CN" sz="2000" dirty="0"/>
          </a:p>
          <a:p>
            <a:pPr marL="457200" indent="-457200">
              <a:buFont typeface="+mj-lt"/>
              <a:buAutoNum type="arabicPeriod"/>
            </a:pPr>
            <a:r>
              <a:rPr lang="ja-JP" altLang="en-US" sz="2000" dirty="0">
                <a:latin typeface="SimSun" panose="02010600030101010101" pitchFamily="2" charset="-122"/>
                <a:ea typeface="SimSun" panose="02010600030101010101" pitchFamily="2" charset="-122"/>
              </a:rPr>
              <a:t>缓冲区溢出</a:t>
            </a:r>
            <a:r>
              <a:rPr lang="en-US" altLang="ja-JP"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Buffer overflows) – </a:t>
            </a:r>
            <a:r>
              <a:rPr lang="zh-CN" altLang="en-US" sz="2000" dirty="0">
                <a:latin typeface="SimSun" panose="02010600030101010101" pitchFamily="2" charset="-122"/>
                <a:ea typeface="SimSun" panose="02010600030101010101" pitchFamily="2" charset="-122"/>
              </a:rPr>
              <a:t>分配的空间不足，导致内存访问越界。</a:t>
            </a:r>
            <a:endParaRPr lang="en-US" altLang="zh-CN" sz="2000" dirty="0">
              <a:latin typeface="SimSun" panose="02010600030101010101" pitchFamily="2" charset="-122"/>
              <a:ea typeface="SimSun" panose="02010600030101010101" pitchFamily="2" charset="-122"/>
            </a:endParaRPr>
          </a:p>
          <a:p>
            <a:pPr marL="457200" indent="-457200">
              <a:buFont typeface="+mj-lt"/>
              <a:buAutoNum type="arabicPeriod"/>
            </a:pPr>
            <a:r>
              <a:rPr lang="ja-JP" altLang="en-US" sz="2000" dirty="0">
                <a:latin typeface="SimSun" panose="02010600030101010101" pitchFamily="2" charset="-122"/>
                <a:ea typeface="SimSun" panose="02010600030101010101" pitchFamily="2" charset="-122"/>
              </a:rPr>
              <a:t>内存损坏</a:t>
            </a:r>
            <a:r>
              <a:rPr lang="en-US" altLang="ja-JP"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Memory corruption) - </a:t>
            </a:r>
            <a:r>
              <a:rPr lang="ja-JP" altLang="en-US" sz="2000" dirty="0">
                <a:latin typeface="SimSun" panose="02010600030101010101" pitchFamily="2" charset="-122"/>
                <a:ea typeface="SimSun" panose="02010600030101010101" pitchFamily="2" charset="-122"/>
              </a:rPr>
              <a:t>指针计算可能导致内存中的值被破坏。访问的时候，可能导致结果不对</a:t>
            </a:r>
            <a:r>
              <a:rPr lang="zh-CN" altLang="en-US" sz="2000" dirty="0">
                <a:latin typeface="SimSun" panose="02010600030101010101" pitchFamily="2" charset="-122"/>
                <a:ea typeface="SimSun" panose="02010600030101010101" pitchFamily="2" charset="-122"/>
              </a:rPr>
              <a:t>。</a:t>
            </a:r>
            <a:endParaRPr lang="en-US" altLang="zh-CN" sz="2000" dirty="0">
              <a:latin typeface="SimSun" panose="02010600030101010101" pitchFamily="2" charset="-122"/>
              <a:ea typeface="SimSun" panose="02010600030101010101" pitchFamily="2" charset="-122"/>
            </a:endParaRPr>
          </a:p>
          <a:p>
            <a:pPr marL="457200" indent="-457200">
              <a:buFont typeface="+mj-lt"/>
              <a:buAutoNum type="arabicPeriod"/>
            </a:pPr>
            <a:r>
              <a:rPr lang="ja-JP" altLang="en-US" sz="2000" dirty="0">
                <a:latin typeface="SimSun" panose="02010600030101010101" pitchFamily="2" charset="-122"/>
                <a:ea typeface="SimSun" panose="02010600030101010101" pitchFamily="2" charset="-122"/>
              </a:rPr>
              <a:t>以空字符结尾的字符串问题</a:t>
            </a:r>
            <a:r>
              <a:rPr lang="en-US" altLang="ja-JP"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Null-terminated string problems)- </a:t>
            </a:r>
            <a:r>
              <a:rPr lang="ja-JP" altLang="en-US" sz="2000" dirty="0">
                <a:latin typeface="SimSun" panose="02010600030101010101" pitchFamily="2" charset="-122"/>
                <a:ea typeface="SimSun" panose="02010600030101010101" pitchFamily="2" charset="-122"/>
              </a:rPr>
              <a:t>当期望以空字符结尾的字符串的字符串库函数被输入非以空字符结尾的字符指针时，就会出现这些错误。</a:t>
            </a:r>
            <a:endParaRPr lang="en-US" altLang="zh-CN" sz="2000" dirty="0">
              <a:latin typeface="SimSun" panose="02010600030101010101" pitchFamily="2" charset="-122"/>
              <a:ea typeface="SimSun" panose="02010600030101010101" pitchFamily="2" charset="-122"/>
            </a:endParaRPr>
          </a:p>
          <a:p>
            <a:pPr marL="457200" indent="-457200">
              <a:buFont typeface="+mj-lt"/>
              <a:buAutoNum type="arabicPeriod"/>
            </a:pPr>
            <a:endParaRPr lang="en-US" altLang="zh-CN" sz="2400" dirty="0"/>
          </a:p>
          <a:p>
            <a:pPr marL="457200" indent="-457200">
              <a:buNone/>
            </a:pPr>
            <a:endParaRPr lang="zh-CN" altLang="en-US" sz="2400" dirty="0"/>
          </a:p>
        </p:txBody>
      </p:sp>
    </p:spTree>
    <p:extLst>
      <p:ext uri="{BB962C8B-B14F-4D97-AF65-F5344CB8AC3E}">
        <p14:creationId xmlns:p14="http://schemas.microsoft.com/office/powerpoint/2010/main" val="40630900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指针最佳实践</a:t>
            </a:r>
            <a:r>
              <a:rPr lang="en-US" altLang="zh-CN" dirty="0"/>
              <a:t>(</a:t>
            </a:r>
            <a:r>
              <a:rPr lang="zh-CN" altLang="en-US" dirty="0"/>
              <a:t>避坑指南</a:t>
            </a:r>
            <a:r>
              <a:rPr lang="en-US" altLang="zh-CN" dirty="0"/>
              <a:t>)</a:t>
            </a:r>
            <a:endParaRPr lang="zh-CN" altLang="en-US" dirty="0"/>
          </a:p>
        </p:txBody>
      </p:sp>
      <p:sp>
        <p:nvSpPr>
          <p:cNvPr id="3" name="内容占位符 2"/>
          <p:cNvSpPr>
            <a:spLocks noGrp="1"/>
          </p:cNvSpPr>
          <p:nvPr>
            <p:ph idx="1"/>
          </p:nvPr>
        </p:nvSpPr>
        <p:spPr/>
        <p:txBody>
          <a:bodyPr>
            <a:normAutofit fontScale="92500" lnSpcReduction="10000"/>
          </a:bodyPr>
          <a:lstStyle/>
          <a:p>
            <a:pPr marL="457200" indent="-457200"/>
            <a:r>
              <a:rPr lang="zh-CN" altLang="en-US" sz="2400" dirty="0"/>
              <a:t>指针声明的时候始终将其设置为</a:t>
            </a:r>
            <a:r>
              <a:rPr lang="en-US" altLang="zh-CN" sz="2400" dirty="0"/>
              <a:t>NULL</a:t>
            </a:r>
          </a:p>
          <a:p>
            <a:pPr marL="457200" indent="-457200">
              <a:buNone/>
            </a:pPr>
            <a:r>
              <a:rPr lang="zh-CN" altLang="en-US" sz="2400" dirty="0"/>
              <a:t>       </a:t>
            </a:r>
            <a:r>
              <a:rPr lang="zh-CN" altLang="en-US" sz="2400" b="1" dirty="0">
                <a:solidFill>
                  <a:srgbClr val="FF0000"/>
                </a:solidFill>
              </a:rPr>
              <a:t>注：</a:t>
            </a:r>
            <a:r>
              <a:rPr lang="zh-CN" altLang="en-US" sz="2000" dirty="0">
                <a:solidFill>
                  <a:srgbClr val="FF0000"/>
                </a:solidFill>
              </a:rPr>
              <a:t>指针变量，一般变量及结构都可以使用 </a:t>
            </a:r>
            <a:r>
              <a:rPr lang="en-US" altLang="zh-CN" sz="2000" dirty="0">
                <a:solidFill>
                  <a:srgbClr val="FF0000"/>
                </a:solidFill>
              </a:rPr>
              <a:t>“= {0}”</a:t>
            </a:r>
            <a:r>
              <a:rPr lang="zh-CN" altLang="en-US" sz="2000" dirty="0">
                <a:solidFill>
                  <a:srgbClr val="FF0000"/>
                </a:solidFill>
              </a:rPr>
              <a:t>的方式初始化</a:t>
            </a:r>
            <a:endParaRPr lang="en-US" altLang="zh-CN" sz="2000" dirty="0">
              <a:solidFill>
                <a:srgbClr val="FF0000"/>
              </a:solidFill>
            </a:endParaRPr>
          </a:p>
          <a:p>
            <a:pPr marL="457200" indent="-457200">
              <a:buNone/>
            </a:pPr>
            <a:endParaRPr lang="en-US" altLang="zh-CN" sz="2400" dirty="0"/>
          </a:p>
          <a:p>
            <a:pPr marL="457200" indent="-457200"/>
            <a:r>
              <a:rPr lang="zh-CN" altLang="en-US" sz="2400" dirty="0"/>
              <a:t>自定义</a:t>
            </a:r>
            <a:r>
              <a:rPr lang="en-US" altLang="zh-CN" sz="2400" dirty="0"/>
              <a:t>free</a:t>
            </a:r>
            <a:r>
              <a:rPr lang="zh-CN" altLang="en-US" sz="2400" dirty="0"/>
              <a:t>函数，以避免</a:t>
            </a:r>
            <a:r>
              <a:rPr lang="en-US" altLang="zh-CN" sz="2400" dirty="0"/>
              <a:t>Double free</a:t>
            </a:r>
            <a:r>
              <a:rPr lang="zh-CN" altLang="en-US" sz="2400" dirty="0"/>
              <a:t>问题</a:t>
            </a:r>
            <a:endParaRPr lang="en-US" altLang="zh-CN" sz="2400" dirty="0"/>
          </a:p>
          <a:p>
            <a:pPr marL="457200" indent="-457200"/>
            <a:endParaRPr lang="en-US" altLang="zh-CN" sz="2400" dirty="0"/>
          </a:p>
          <a:p>
            <a:pPr marL="457200" indent="-457200"/>
            <a:r>
              <a:rPr lang="zh-CN" altLang="en-US" sz="2400" dirty="0"/>
              <a:t>谨慎使用</a:t>
            </a:r>
            <a:r>
              <a:rPr lang="en-US" altLang="zh-CN" sz="2400" dirty="0" err="1"/>
              <a:t>sizeof</a:t>
            </a:r>
            <a:r>
              <a:rPr lang="en-US" altLang="zh-CN" sz="2400" dirty="0"/>
              <a:t>(</a:t>
            </a:r>
            <a:r>
              <a:rPr lang="en-US" altLang="zh-CN" sz="2400" dirty="0" err="1"/>
              <a:t>pointerVar</a:t>
            </a:r>
            <a:r>
              <a:rPr lang="en-US" altLang="zh-CN" sz="2400" dirty="0"/>
              <a:t>)</a:t>
            </a:r>
          </a:p>
          <a:p>
            <a:pPr marL="457200" indent="-457200"/>
            <a:endParaRPr lang="en-US" altLang="zh-CN" sz="2400" dirty="0"/>
          </a:p>
          <a:p>
            <a:pPr marL="457200" indent="-457200"/>
            <a:r>
              <a:rPr lang="zh-CN" altLang="en-US" sz="2400" dirty="0"/>
              <a:t>调试的时候，可以使用</a:t>
            </a:r>
            <a:r>
              <a:rPr lang="en-US" altLang="zh-CN" sz="2400" dirty="0" err="1">
                <a:solidFill>
                  <a:srgbClr val="FF0000"/>
                </a:solidFill>
              </a:rPr>
              <a:t>ptype</a:t>
            </a:r>
            <a:r>
              <a:rPr lang="en-US" altLang="zh-CN" sz="2400" dirty="0">
                <a:solidFill>
                  <a:srgbClr val="FF0000"/>
                </a:solidFill>
              </a:rPr>
              <a:t> variable</a:t>
            </a:r>
            <a:r>
              <a:rPr lang="zh-CN" altLang="en-US" sz="2400" dirty="0"/>
              <a:t>来检查变量的类型</a:t>
            </a:r>
            <a:endParaRPr lang="en-US" altLang="zh-CN" sz="2400" dirty="0"/>
          </a:p>
          <a:p>
            <a:pPr marL="457200" indent="-457200"/>
            <a:endParaRPr lang="en-US" altLang="zh-CN" sz="2400" dirty="0"/>
          </a:p>
          <a:p>
            <a:pPr marL="457200" indent="-457200"/>
            <a:r>
              <a:rPr lang="zh-CN" altLang="en-US" sz="2400" dirty="0"/>
              <a:t>明确指针指向的类型，避免不正确的使用指针</a:t>
            </a:r>
            <a:endParaRPr lang="en-US" altLang="zh-CN" sz="2400" dirty="0"/>
          </a:p>
          <a:p>
            <a:pPr marL="457200" indent="-457200"/>
            <a:endParaRPr lang="en-US" altLang="zh-CN" sz="2400" dirty="0"/>
          </a:p>
          <a:p>
            <a:pPr marL="457200" indent="-457200"/>
            <a:r>
              <a:rPr lang="zh-CN" altLang="en-US" sz="2400" dirty="0"/>
              <a:t>动态分配指针后，务必测试指针是否为</a:t>
            </a:r>
            <a:r>
              <a:rPr lang="en-US" altLang="zh-CN" sz="2400" dirty="0"/>
              <a:t>NULL</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指针最佳实践</a:t>
            </a:r>
            <a:r>
              <a:rPr lang="en-US" altLang="zh-CN" dirty="0"/>
              <a:t>(</a:t>
            </a:r>
            <a:r>
              <a:rPr lang="zh-CN" altLang="en-US" dirty="0"/>
              <a:t>避坑指南</a:t>
            </a:r>
            <a:r>
              <a:rPr lang="en-US" altLang="zh-CN" dirty="0"/>
              <a:t>)</a:t>
            </a:r>
            <a:endParaRPr lang="zh-CN" altLang="en-US" dirty="0"/>
          </a:p>
        </p:txBody>
      </p:sp>
      <p:sp>
        <p:nvSpPr>
          <p:cNvPr id="3" name="内容占位符 2"/>
          <p:cNvSpPr>
            <a:spLocks noGrp="1"/>
          </p:cNvSpPr>
          <p:nvPr>
            <p:ph idx="1"/>
          </p:nvPr>
        </p:nvSpPr>
        <p:spPr/>
        <p:txBody>
          <a:bodyPr>
            <a:normAutofit/>
          </a:bodyPr>
          <a:lstStyle/>
          <a:p>
            <a:pPr marL="457200" indent="-457200"/>
            <a:r>
              <a:rPr lang="en-US" altLang="zh-CN" sz="2400" dirty="0"/>
              <a:t>NULL</a:t>
            </a:r>
            <a:r>
              <a:rPr lang="zh-CN" altLang="en-US" sz="2400" dirty="0"/>
              <a:t>指针一般是用来判断的，避免将</a:t>
            </a:r>
            <a:r>
              <a:rPr lang="en-US" altLang="zh-CN" sz="2400" dirty="0"/>
              <a:t>NULL</a:t>
            </a:r>
            <a:r>
              <a:rPr lang="zh-CN" altLang="en-US" sz="2400" dirty="0"/>
              <a:t>指针用在标准函数上。可以采用前面介绍的</a:t>
            </a:r>
            <a:r>
              <a:rPr lang="en-US" altLang="zh-CN" sz="2400" dirty="0" err="1"/>
              <a:t>safefree</a:t>
            </a:r>
            <a:r>
              <a:rPr lang="zh-CN" altLang="en-US" sz="2400" dirty="0"/>
              <a:t>类似的方法。</a:t>
            </a:r>
            <a:endParaRPr lang="en-US" altLang="zh-CN" sz="2400" dirty="0"/>
          </a:p>
          <a:p>
            <a:pPr marL="457200" indent="-457200"/>
            <a:endParaRPr lang="en-US" altLang="zh-CN" sz="2400" dirty="0"/>
          </a:p>
          <a:p>
            <a:pPr marL="457200" indent="-457200"/>
            <a:r>
              <a:rPr lang="zh-CN" altLang="en-US" sz="2400" dirty="0"/>
              <a:t>指针释放后，尽量将指针赋值为</a:t>
            </a:r>
            <a:r>
              <a:rPr lang="en-US" altLang="zh-CN" sz="2400" dirty="0"/>
              <a:t>NULL</a:t>
            </a:r>
          </a:p>
          <a:p>
            <a:pPr marL="457200" indent="-457200"/>
            <a:endParaRPr lang="en-US" altLang="zh-CN" sz="2400" dirty="0"/>
          </a:p>
          <a:p>
            <a:pPr marL="457200" indent="-457200"/>
            <a:r>
              <a:rPr lang="zh-CN" altLang="en-US" sz="2400" dirty="0"/>
              <a:t>明确指针范围，避免指针越界</a:t>
            </a:r>
            <a:endParaRPr lang="en-US" altLang="zh-CN" sz="2400" dirty="0"/>
          </a:p>
          <a:p>
            <a:pPr marL="457200" indent="-457200">
              <a:buNone/>
            </a:pPr>
            <a:r>
              <a:rPr lang="en-US" altLang="zh-CN" sz="2400" dirty="0"/>
              <a:t>        </a:t>
            </a:r>
            <a:r>
              <a:rPr lang="zh-CN" altLang="en-US" sz="2400" dirty="0">
                <a:solidFill>
                  <a:srgbClr val="FF0000"/>
                </a:solidFill>
              </a:rPr>
              <a:t>注：避免操作指针指向的</a:t>
            </a:r>
            <a:endParaRPr lang="en-US" altLang="zh-CN" sz="2400" dirty="0">
              <a:solidFill>
                <a:srgbClr val="FF0000"/>
              </a:solidFill>
            </a:endParaRPr>
          </a:p>
          <a:p>
            <a:pPr marL="457200" indent="-457200">
              <a:buNone/>
            </a:pPr>
            <a:r>
              <a:rPr lang="en-US" altLang="zh-CN" sz="2400" dirty="0">
                <a:solidFill>
                  <a:srgbClr val="FF0000"/>
                </a:solidFill>
              </a:rPr>
              <a:t>                  </a:t>
            </a:r>
            <a:r>
              <a:rPr lang="zh-CN" altLang="en-US" sz="2400" dirty="0">
                <a:solidFill>
                  <a:srgbClr val="FF0000"/>
                </a:solidFill>
              </a:rPr>
              <a:t>范围外的内存</a:t>
            </a:r>
            <a:endParaRPr lang="en-US" altLang="zh-CN" sz="2400" dirty="0">
              <a:solidFill>
                <a:srgbClr val="FF0000"/>
              </a:solidFill>
            </a:endParaRPr>
          </a:p>
          <a:p>
            <a:pPr marL="457200" indent="-457200"/>
            <a:endParaRPr lang="en-US" altLang="zh-CN" sz="2400" dirty="0"/>
          </a:p>
        </p:txBody>
      </p:sp>
      <p:pic>
        <p:nvPicPr>
          <p:cNvPr id="7171" name="Picture 3"/>
          <p:cNvPicPr>
            <a:picLocks noChangeAspect="1" noChangeArrowheads="1"/>
          </p:cNvPicPr>
          <p:nvPr/>
        </p:nvPicPr>
        <p:blipFill>
          <a:blip r:embed="rId2"/>
          <a:srcRect/>
          <a:stretch>
            <a:fillRect/>
          </a:stretch>
        </p:blipFill>
        <p:spPr bwMode="auto">
          <a:xfrm>
            <a:off x="5114956" y="3714752"/>
            <a:ext cx="3886200" cy="2762250"/>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指针最佳实践</a:t>
            </a:r>
            <a:r>
              <a:rPr lang="en-US" altLang="zh-CN" dirty="0"/>
              <a:t>(</a:t>
            </a:r>
            <a:r>
              <a:rPr lang="zh-CN" altLang="en-US" dirty="0"/>
              <a:t>避坑指南</a:t>
            </a:r>
            <a:r>
              <a:rPr lang="en-US" altLang="zh-CN" dirty="0"/>
              <a:t>)</a:t>
            </a:r>
            <a:endParaRPr lang="zh-CN" altLang="en-US" dirty="0"/>
          </a:p>
        </p:txBody>
      </p:sp>
      <p:sp>
        <p:nvSpPr>
          <p:cNvPr id="3" name="内容占位符 2"/>
          <p:cNvSpPr>
            <a:spLocks noGrp="1"/>
          </p:cNvSpPr>
          <p:nvPr>
            <p:ph idx="1"/>
          </p:nvPr>
        </p:nvSpPr>
        <p:spPr/>
        <p:txBody>
          <a:bodyPr>
            <a:normAutofit/>
          </a:bodyPr>
          <a:lstStyle/>
          <a:p>
            <a:pPr marL="457200" indent="-457200"/>
            <a:r>
              <a:rPr lang="zh-CN" altLang="en-US" sz="2400" dirty="0">
                <a:latin typeface="+mj-ea"/>
                <a:ea typeface="+mj-ea"/>
              </a:rPr>
              <a:t>使用静态分析工具</a:t>
            </a:r>
            <a:r>
              <a:rPr lang="en-US" altLang="zh-CN" sz="2400" dirty="0">
                <a:latin typeface="+mj-ea"/>
                <a:ea typeface="+mj-ea"/>
              </a:rPr>
              <a:t>(</a:t>
            </a:r>
            <a:r>
              <a:rPr lang="zh-CN" altLang="en-US" sz="2400" dirty="0">
                <a:latin typeface="+mj-ea"/>
                <a:ea typeface="+mj-ea"/>
              </a:rPr>
              <a:t>例如</a:t>
            </a:r>
            <a:r>
              <a:rPr lang="en-US" altLang="zh-CN" sz="2400" dirty="0">
                <a:latin typeface="+mj-ea"/>
                <a:ea typeface="+mj-ea"/>
              </a:rPr>
              <a:t>:splint)</a:t>
            </a:r>
            <a:r>
              <a:rPr lang="zh-CN" altLang="en-US" sz="2400" dirty="0">
                <a:latin typeface="+mj-ea"/>
                <a:ea typeface="+mj-ea"/>
              </a:rPr>
              <a:t>、或者动态分析工具</a:t>
            </a:r>
            <a:r>
              <a:rPr lang="en-US" altLang="zh-CN" sz="2400" dirty="0">
                <a:latin typeface="+mj-ea"/>
                <a:ea typeface="+mj-ea"/>
              </a:rPr>
              <a:t>(</a:t>
            </a:r>
            <a:r>
              <a:rPr lang="zh-CN" altLang="en-US" sz="2400" dirty="0">
                <a:latin typeface="+mj-ea"/>
                <a:ea typeface="+mj-ea"/>
              </a:rPr>
              <a:t>例如</a:t>
            </a:r>
            <a:r>
              <a:rPr lang="en-US" altLang="zh-CN" sz="2400" dirty="0">
                <a:latin typeface="+mj-ea"/>
                <a:ea typeface="+mj-ea"/>
              </a:rPr>
              <a:t>:</a:t>
            </a:r>
            <a:r>
              <a:rPr lang="en-US" altLang="zh-CN" sz="2400" dirty="0" err="1">
                <a:latin typeface="+mj-ea"/>
                <a:ea typeface="+mj-ea"/>
              </a:rPr>
              <a:t>valgrind</a:t>
            </a:r>
            <a:r>
              <a:rPr lang="en-US" altLang="zh-CN" sz="2400" dirty="0">
                <a:latin typeface="+mj-ea"/>
                <a:ea typeface="+mj-ea"/>
              </a:rPr>
              <a:t>)</a:t>
            </a:r>
            <a:r>
              <a:rPr lang="zh-CN" altLang="en-US" sz="2400" dirty="0">
                <a:latin typeface="+mj-ea"/>
                <a:ea typeface="+mj-ea"/>
              </a:rPr>
              <a:t>。</a:t>
            </a:r>
            <a:endParaRPr lang="en-US" altLang="zh-CN" sz="2400" dirty="0">
              <a:latin typeface="+mj-ea"/>
              <a:ea typeface="+mj-ea"/>
            </a:endParaRPr>
          </a:p>
          <a:p>
            <a:pPr marL="0" indent="0">
              <a:buNone/>
            </a:pPr>
            <a:endParaRPr lang="en-US" altLang="zh-CN" sz="2400" dirty="0">
              <a:latin typeface="+mj-ea"/>
              <a:ea typeface="+mj-ea"/>
            </a:endParaRPr>
          </a:p>
        </p:txBody>
      </p:sp>
      <p:sp>
        <p:nvSpPr>
          <p:cNvPr id="4" name="矩形 5">
            <a:extLst>
              <a:ext uri="{FF2B5EF4-FFF2-40B4-BE49-F238E27FC236}">
                <a16:creationId xmlns:a16="http://schemas.microsoft.com/office/drawing/2014/main" id="{418F60AD-3668-300B-4748-FCE241A6AA90}"/>
              </a:ext>
            </a:extLst>
          </p:cNvPr>
          <p:cNvSpPr/>
          <p:nvPr/>
        </p:nvSpPr>
        <p:spPr>
          <a:xfrm>
            <a:off x="426976" y="2780928"/>
            <a:ext cx="8501122" cy="1224136"/>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lang="zh-CN" altLang="en-US" sz="1600" b="1" dirty="0">
                <a:solidFill>
                  <a:srgbClr val="0000FF"/>
                </a:solidFill>
              </a:rPr>
              <a:t>实际工作中，</a:t>
            </a:r>
            <a:r>
              <a:rPr lang="en-US" altLang="zh-CN" sz="1600" b="1" dirty="0">
                <a:solidFill>
                  <a:srgbClr val="0000FF"/>
                </a:solidFill>
              </a:rPr>
              <a:t> 90% </a:t>
            </a:r>
            <a:r>
              <a:rPr lang="zh-CN" altLang="en-US" sz="1600" b="1" dirty="0">
                <a:solidFill>
                  <a:srgbClr val="0000FF"/>
                </a:solidFill>
              </a:rPr>
              <a:t>的指针问题可以通过以下的几种方式解决：</a:t>
            </a:r>
            <a:endParaRPr lang="en-US" altLang="zh-CN" sz="1600" b="1" dirty="0">
              <a:solidFill>
                <a:srgbClr val="0000FF"/>
              </a:solidFill>
            </a:endParaRPr>
          </a:p>
          <a:p>
            <a:r>
              <a:rPr lang="en-US" altLang="zh-CN" sz="1600" b="1" dirty="0">
                <a:solidFill>
                  <a:srgbClr val="0000FF"/>
                </a:solidFill>
              </a:rPr>
              <a:t>    1. </a:t>
            </a:r>
            <a:r>
              <a:rPr lang="zh-CN" altLang="en-US" sz="1600" b="1" dirty="0">
                <a:solidFill>
                  <a:srgbClr val="0000FF"/>
                </a:solidFill>
              </a:rPr>
              <a:t>初始化指针变量（声明的时候赋值为</a:t>
            </a:r>
            <a:r>
              <a:rPr lang="en-US" altLang="zh-CN" sz="1600" b="1" dirty="0">
                <a:solidFill>
                  <a:srgbClr val="0000FF"/>
                </a:solidFill>
              </a:rPr>
              <a:t>NULL</a:t>
            </a:r>
            <a:r>
              <a:rPr lang="zh-CN" altLang="en-US" sz="1600" b="1" dirty="0">
                <a:solidFill>
                  <a:srgbClr val="0000FF"/>
                </a:solidFill>
              </a:rPr>
              <a:t>）。</a:t>
            </a:r>
            <a:endParaRPr lang="en-US" altLang="zh-CN" sz="1600" b="1" dirty="0">
              <a:solidFill>
                <a:srgbClr val="0000FF"/>
              </a:solidFill>
            </a:endParaRPr>
          </a:p>
          <a:p>
            <a:r>
              <a:rPr lang="en-US" altLang="zh-CN" sz="1600" b="1" dirty="0">
                <a:solidFill>
                  <a:srgbClr val="0000FF"/>
                </a:solidFill>
              </a:rPr>
              <a:t>    2. </a:t>
            </a:r>
            <a:r>
              <a:rPr lang="zh-CN" altLang="en-US" sz="1600" b="1" dirty="0">
                <a:solidFill>
                  <a:srgbClr val="0000FF"/>
                </a:solidFill>
              </a:rPr>
              <a:t>进行良好的清理即 。所谓的良好的清理主要是指将指针变量</a:t>
            </a:r>
            <a:r>
              <a:rPr lang="en-US" altLang="zh-CN" sz="1600" b="1" dirty="0">
                <a:solidFill>
                  <a:srgbClr val="0000FF"/>
                </a:solidFill>
              </a:rPr>
              <a:t>free</a:t>
            </a:r>
            <a:r>
              <a:rPr lang="zh-CN" altLang="en-US" sz="1600" b="1" dirty="0">
                <a:solidFill>
                  <a:srgbClr val="0000FF"/>
                </a:solidFill>
              </a:rPr>
              <a:t>后，设置为 </a:t>
            </a:r>
            <a:r>
              <a:rPr lang="en-US" altLang="zh-CN" sz="1600" b="1" dirty="0">
                <a:solidFill>
                  <a:srgbClr val="0000FF"/>
                </a:solidFill>
              </a:rPr>
              <a:t>NULL</a:t>
            </a:r>
            <a:r>
              <a:rPr lang="zh-CN" altLang="en-US" sz="1600" b="1" dirty="0">
                <a:solidFill>
                  <a:srgbClr val="0000FF"/>
                </a:solidFill>
              </a:rPr>
              <a:t>。</a:t>
            </a:r>
            <a:endParaRPr lang="en-US" altLang="zh-CN" sz="1600" b="1" dirty="0">
              <a:solidFill>
                <a:srgbClr val="0000FF"/>
              </a:solidFill>
            </a:endParaRPr>
          </a:p>
          <a:p>
            <a:r>
              <a:rPr lang="en-US" altLang="zh-CN" sz="1600" b="1" dirty="0">
                <a:solidFill>
                  <a:srgbClr val="0000FF"/>
                </a:solidFill>
              </a:rPr>
              <a:t>    3. </a:t>
            </a:r>
            <a:r>
              <a:rPr lang="zh-CN" altLang="en-US" sz="1600" b="1" dirty="0">
                <a:solidFill>
                  <a:srgbClr val="0000FF"/>
                </a:solidFill>
              </a:rPr>
              <a:t>操作标准字符串函数，牢记它们都需要</a:t>
            </a:r>
            <a:r>
              <a:rPr lang="en-US" altLang="zh-CN" sz="1600" b="1" dirty="0">
                <a:solidFill>
                  <a:srgbClr val="0000FF"/>
                </a:solidFill>
              </a:rPr>
              <a:t>’\0’</a:t>
            </a:r>
            <a:r>
              <a:rPr lang="zh-CN" altLang="en-US" sz="1600" b="1" dirty="0">
                <a:solidFill>
                  <a:srgbClr val="0000FF"/>
                </a:solidFill>
              </a:rPr>
              <a:t>。</a:t>
            </a:r>
          </a:p>
        </p:txBody>
      </p:sp>
    </p:spTree>
    <p:extLst>
      <p:ext uri="{BB962C8B-B14F-4D97-AF65-F5344CB8AC3E}">
        <p14:creationId xmlns:p14="http://schemas.microsoft.com/office/powerpoint/2010/main" val="627928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972072"/>
          </a:xfrm>
        </p:spPr>
        <p:txBody>
          <a:bodyPr>
            <a:normAutofit/>
          </a:bodyPr>
          <a:lstStyle/>
          <a:p>
            <a:pPr marL="857250" lvl="1" indent="-457200">
              <a:buNone/>
            </a:pPr>
            <a:r>
              <a:rPr lang="zh-CN" altLang="en-US" sz="2000" dirty="0"/>
              <a:t>指针和整型之间的直接转换，这个是指针的特殊情况。</a:t>
            </a:r>
            <a:endParaRPr lang="en-US" altLang="zh-CN" sz="2000" dirty="0"/>
          </a:p>
          <a:p>
            <a:pPr marL="857250" lvl="1" indent="-457200">
              <a:buNone/>
            </a:pPr>
            <a:r>
              <a:rPr lang="zh-CN" altLang="en-US" sz="2000" dirty="0"/>
              <a:t>这时候的指针中存放的不是地址，而是整型的值</a:t>
            </a:r>
            <a:r>
              <a:rPr lang="en-US" altLang="zh-CN" sz="2000" dirty="0"/>
              <a:t>(16</a:t>
            </a:r>
            <a:r>
              <a:rPr lang="zh-CN" altLang="en-US" sz="2000" dirty="0"/>
              <a:t>进制表示</a:t>
            </a:r>
            <a:r>
              <a:rPr lang="en-US" altLang="zh-CN" sz="2000" dirty="0"/>
              <a:t>)</a:t>
            </a:r>
            <a:r>
              <a:rPr lang="zh-CN" altLang="en-US" sz="2000" dirty="0"/>
              <a:t>，</a:t>
            </a:r>
            <a:endParaRPr lang="en-US" altLang="zh-CN" sz="2000" dirty="0"/>
          </a:p>
          <a:p>
            <a:pPr marL="857250" lvl="1" indent="-457200">
              <a:buNone/>
            </a:pPr>
            <a:r>
              <a:rPr lang="zh-CN" altLang="en-US" sz="2000" dirty="0"/>
              <a:t>这个可以使用</a:t>
            </a:r>
            <a:r>
              <a:rPr lang="en-US" altLang="zh-CN" sz="2000" dirty="0" err="1"/>
              <a:t>gdb</a:t>
            </a:r>
            <a:r>
              <a:rPr lang="zh-CN" altLang="en-US" sz="2000" dirty="0"/>
              <a:t>调试看一下</a:t>
            </a:r>
            <a:r>
              <a:rPr lang="en-US" altLang="zh-CN" sz="2000" dirty="0"/>
              <a:t>p</a:t>
            </a:r>
            <a:r>
              <a:rPr lang="zh-CN" altLang="en-US" sz="2000" dirty="0"/>
              <a:t>变量的值。</a:t>
            </a:r>
          </a:p>
        </p:txBody>
      </p:sp>
      <p:pic>
        <p:nvPicPr>
          <p:cNvPr id="7" name="Picture 6">
            <a:extLst>
              <a:ext uri="{FF2B5EF4-FFF2-40B4-BE49-F238E27FC236}">
                <a16:creationId xmlns:a16="http://schemas.microsoft.com/office/drawing/2014/main" id="{39444127-0374-6C16-D575-DB4BEF59E155}"/>
              </a:ext>
            </a:extLst>
          </p:cNvPr>
          <p:cNvPicPr>
            <a:picLocks noChangeAspect="1"/>
          </p:cNvPicPr>
          <p:nvPr/>
        </p:nvPicPr>
        <p:blipFill>
          <a:blip r:embed="rId2"/>
          <a:stretch>
            <a:fillRect/>
          </a:stretch>
        </p:blipFill>
        <p:spPr>
          <a:xfrm>
            <a:off x="877701" y="2718615"/>
            <a:ext cx="5616427" cy="3650296"/>
          </a:xfrm>
          <a:prstGeom prst="rect">
            <a:avLst/>
          </a:prstGeom>
        </p:spPr>
      </p:pic>
      <p:sp>
        <p:nvSpPr>
          <p:cNvPr id="2" name="标题 1"/>
          <p:cNvSpPr>
            <a:spLocks noGrp="1"/>
          </p:cNvSpPr>
          <p:nvPr>
            <p:ph type="title"/>
          </p:nvPr>
        </p:nvSpPr>
        <p:spPr/>
        <p:txBody>
          <a:bodyPr/>
          <a:lstStyle/>
          <a:p>
            <a:r>
              <a:rPr lang="zh-CN" altLang="en-US" dirty="0"/>
              <a:t>指针和整型</a:t>
            </a:r>
            <a:r>
              <a:rPr lang="en-US" altLang="zh-CN" dirty="0"/>
              <a:t>(</a:t>
            </a:r>
            <a:r>
              <a:rPr lang="zh-CN" altLang="en-US" dirty="0"/>
              <a:t>不一样的指针</a:t>
            </a:r>
            <a:r>
              <a:rPr lang="en-US" altLang="zh-CN" dirty="0"/>
              <a:t>)</a:t>
            </a:r>
            <a:endParaRPr lang="zh-CN" altLang="en-US" dirty="0"/>
          </a:p>
        </p:txBody>
      </p:sp>
      <p:sp>
        <p:nvSpPr>
          <p:cNvPr id="5" name="矩形 4"/>
          <p:cNvSpPr/>
          <p:nvPr/>
        </p:nvSpPr>
        <p:spPr>
          <a:xfrm>
            <a:off x="6749910" y="5157192"/>
            <a:ext cx="2214578" cy="1071570"/>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zh-CN" altLang="en-US" sz="1200" dirty="0">
                <a:solidFill>
                  <a:srgbClr val="0070C0"/>
                </a:solidFill>
              </a:rPr>
              <a:t>使用*</a:t>
            </a:r>
            <a:r>
              <a:rPr lang="en-US" altLang="zh-CN" sz="1200" dirty="0">
                <a:solidFill>
                  <a:srgbClr val="0070C0"/>
                </a:solidFill>
              </a:rPr>
              <a:t>(</a:t>
            </a:r>
            <a:r>
              <a:rPr lang="en-US" altLang="zh-CN" sz="1200" dirty="0" err="1">
                <a:solidFill>
                  <a:srgbClr val="0070C0"/>
                </a:solidFill>
              </a:rPr>
              <a:t>uintprt_t</a:t>
            </a:r>
            <a:r>
              <a:rPr lang="en-US" altLang="zh-CN" sz="1200" dirty="0">
                <a:solidFill>
                  <a:srgbClr val="0070C0"/>
                </a:solidFill>
              </a:rPr>
              <a:t> </a:t>
            </a:r>
            <a:r>
              <a:rPr lang="zh-CN" altLang="en-US" sz="1200" dirty="0">
                <a:solidFill>
                  <a:srgbClr val="0070C0"/>
                </a:solidFill>
              </a:rPr>
              <a:t>*</a:t>
            </a:r>
            <a:r>
              <a:rPr lang="en-US" altLang="zh-CN" sz="1200" dirty="0">
                <a:solidFill>
                  <a:srgbClr val="0070C0"/>
                </a:solidFill>
              </a:rPr>
              <a:t>)p</a:t>
            </a:r>
            <a:r>
              <a:rPr lang="zh-CN" altLang="en-US" sz="1200" dirty="0">
                <a:solidFill>
                  <a:srgbClr val="0070C0"/>
                </a:solidFill>
              </a:rPr>
              <a:t>这种方式会导致程序异常。因为</a:t>
            </a:r>
            <a:r>
              <a:rPr lang="en-US" altLang="zh-CN" sz="1200" dirty="0">
                <a:solidFill>
                  <a:srgbClr val="0070C0"/>
                </a:solidFill>
              </a:rPr>
              <a:t>p</a:t>
            </a:r>
            <a:r>
              <a:rPr lang="zh-CN" altLang="en-US" sz="1200" dirty="0">
                <a:solidFill>
                  <a:srgbClr val="0070C0"/>
                </a:solidFill>
              </a:rPr>
              <a:t>里面存放的是</a:t>
            </a:r>
            <a:r>
              <a:rPr lang="en-US" altLang="zh-CN" sz="1200" dirty="0">
                <a:solidFill>
                  <a:srgbClr val="0070C0"/>
                </a:solidFill>
              </a:rPr>
              <a:t>10</a:t>
            </a:r>
            <a:r>
              <a:rPr lang="zh-CN" altLang="en-US" sz="1200" dirty="0">
                <a:solidFill>
                  <a:srgbClr val="0070C0"/>
                </a:solidFill>
              </a:rPr>
              <a:t>，而应用程序是不能访问地址</a:t>
            </a:r>
            <a:r>
              <a:rPr lang="en-US" altLang="zh-CN" sz="1200" dirty="0">
                <a:solidFill>
                  <a:srgbClr val="0070C0"/>
                </a:solidFill>
              </a:rPr>
              <a:t>10</a:t>
            </a:r>
            <a:r>
              <a:rPr lang="zh-CN" altLang="en-US" sz="1200" dirty="0">
                <a:solidFill>
                  <a:srgbClr val="0070C0"/>
                </a:solidFill>
              </a:rPr>
              <a:t>处的地址的（操作系统预留的）。</a:t>
            </a:r>
          </a:p>
        </p:txBody>
      </p:sp>
      <p:sp>
        <p:nvSpPr>
          <p:cNvPr id="6" name="右箭头 5"/>
          <p:cNvSpPr/>
          <p:nvPr/>
        </p:nvSpPr>
        <p:spPr>
          <a:xfrm>
            <a:off x="6356907" y="5276318"/>
            <a:ext cx="357190" cy="14287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solidFill>
                <a:srgbClr val="00B05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常量指针和指针常量</a:t>
            </a:r>
          </a:p>
        </p:txBody>
      </p:sp>
      <p:pic>
        <p:nvPicPr>
          <p:cNvPr id="1027" name="Picture 3"/>
          <p:cNvPicPr>
            <a:picLocks noChangeAspect="1" noChangeArrowheads="1"/>
          </p:cNvPicPr>
          <p:nvPr/>
        </p:nvPicPr>
        <p:blipFill>
          <a:blip r:embed="rId2"/>
          <a:srcRect/>
          <a:stretch>
            <a:fillRect/>
          </a:stretch>
        </p:blipFill>
        <p:spPr bwMode="auto">
          <a:xfrm>
            <a:off x="390053" y="1500174"/>
            <a:ext cx="8396789" cy="4000528"/>
          </a:xfrm>
          <a:prstGeom prst="rect">
            <a:avLst/>
          </a:prstGeom>
          <a:noFill/>
          <a:ln w="9525">
            <a:noFill/>
            <a:miter lim="800000"/>
            <a:headEnd/>
            <a:tailEnd/>
          </a:ln>
          <a:effectLst/>
        </p:spPr>
      </p:pic>
      <p:sp>
        <p:nvSpPr>
          <p:cNvPr id="8" name="TextBox 7"/>
          <p:cNvSpPr txBox="1"/>
          <p:nvPr/>
        </p:nvSpPr>
        <p:spPr>
          <a:xfrm>
            <a:off x="2500298" y="5643578"/>
            <a:ext cx="400056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b="1" dirty="0">
                <a:solidFill>
                  <a:srgbClr val="0070C0"/>
                </a:solidFill>
              </a:rPr>
              <a:t>如何记忆？</a:t>
            </a:r>
            <a:endParaRPr lang="en-US" altLang="zh-CN" b="1" dirty="0">
              <a:solidFill>
                <a:srgbClr val="0070C0"/>
              </a:solidFill>
            </a:endParaRPr>
          </a:p>
          <a:p>
            <a:r>
              <a:rPr lang="zh-CN" altLang="en-US" dirty="0">
                <a:solidFill>
                  <a:srgbClr val="0070C0"/>
                </a:solidFill>
              </a:rPr>
              <a:t>方格子中带</a:t>
            </a:r>
            <a:r>
              <a:rPr lang="en-US" altLang="zh-CN" dirty="0">
                <a:solidFill>
                  <a:srgbClr val="0070C0"/>
                </a:solidFill>
              </a:rPr>
              <a:t>const</a:t>
            </a:r>
            <a:r>
              <a:rPr lang="zh-CN" altLang="en-US" dirty="0">
                <a:solidFill>
                  <a:srgbClr val="0070C0"/>
                </a:solidFill>
              </a:rPr>
              <a:t>的，就是不能更改的</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solidFill>
              <a:srgbClr val="00B050"/>
            </a:solidFill>
          </a:defRPr>
        </a:defPPr>
      </a:lstStyle>
      <a:style>
        <a:lnRef idx="1">
          <a:schemeClr val="accent2"/>
        </a:lnRef>
        <a:fillRef idx="2">
          <a:schemeClr val="accent2"/>
        </a:fillRef>
        <a:effectRef idx="1">
          <a:schemeClr val="accent2"/>
        </a:effectRef>
        <a:fontRef idx="minor">
          <a:schemeClr val="dk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3969</TotalTime>
  <Words>2975</Words>
  <Application>Microsoft Office PowerPoint</Application>
  <PresentationFormat>画面に合わせる (4:3)</PresentationFormat>
  <Paragraphs>618</Paragraphs>
  <Slides>77</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77</vt:i4>
      </vt:variant>
    </vt:vector>
  </HeadingPairs>
  <TitlesOfParts>
    <vt:vector size="83" baseType="lpstr">
      <vt:lpstr>SimSun</vt:lpstr>
      <vt:lpstr>SimSun</vt:lpstr>
      <vt:lpstr>Arial</vt:lpstr>
      <vt:lpstr>Calibri</vt:lpstr>
      <vt:lpstr>Wingdings</vt:lpstr>
      <vt:lpstr>Office 主题</vt:lpstr>
      <vt:lpstr>指针详解</vt:lpstr>
      <vt:lpstr>初识指针</vt:lpstr>
      <vt:lpstr>PowerPoint プレゼンテーション</vt:lpstr>
      <vt:lpstr>PowerPoint プレゼンテーション</vt:lpstr>
      <vt:lpstr>指针运算</vt:lpstr>
      <vt:lpstr>指针运算</vt:lpstr>
      <vt:lpstr>指针运算(举例)</vt:lpstr>
      <vt:lpstr>指针和整型(不一样的指针)</vt:lpstr>
      <vt:lpstr>常量指针和指针常量</vt:lpstr>
      <vt:lpstr>指针数组</vt:lpstr>
      <vt:lpstr>数组指针</vt:lpstr>
      <vt:lpstr>结构指针</vt:lpstr>
      <vt:lpstr>结构指针（续）</vt:lpstr>
      <vt:lpstr>结构指针（续）</vt:lpstr>
      <vt:lpstr>结构指针（续）</vt:lpstr>
      <vt:lpstr>返回结构的函数</vt:lpstr>
      <vt:lpstr>函数指针</vt:lpstr>
      <vt:lpstr>函数指针(续)</vt:lpstr>
      <vt:lpstr>函数指针(续)</vt:lpstr>
      <vt:lpstr>数组函数指针</vt:lpstr>
      <vt:lpstr>数组函数指针(续)</vt:lpstr>
      <vt:lpstr>函数指针和结构指针(例)</vt:lpstr>
      <vt:lpstr>一维数组</vt:lpstr>
      <vt:lpstr>一维数组</vt:lpstr>
      <vt:lpstr>一维数组</vt:lpstr>
      <vt:lpstr>传递一维数组（一）</vt:lpstr>
      <vt:lpstr>传递一维数组（二）</vt:lpstr>
      <vt:lpstr>传递一维数组（三）</vt:lpstr>
      <vt:lpstr>传递一维数组（三）</vt:lpstr>
      <vt:lpstr>传递一维数组（NG例）</vt:lpstr>
      <vt:lpstr>二维数组</vt:lpstr>
      <vt:lpstr>二维数组</vt:lpstr>
      <vt:lpstr>传递二维数组（一）</vt:lpstr>
      <vt:lpstr>传递二维数组（二）</vt:lpstr>
      <vt:lpstr>传递数组(总结)</vt:lpstr>
      <vt:lpstr>二维指针(**)</vt:lpstr>
      <vt:lpstr>二维指针(**)</vt:lpstr>
      <vt:lpstr>二维指针(**)</vt:lpstr>
      <vt:lpstr>二维指针(**)</vt:lpstr>
      <vt:lpstr>二维指针(**)</vt:lpstr>
      <vt:lpstr>二维指针(**)</vt:lpstr>
      <vt:lpstr>二维指针(**)</vt:lpstr>
      <vt:lpstr>二维指针(**)</vt:lpstr>
      <vt:lpstr>二维指针(**)</vt:lpstr>
      <vt:lpstr>二维指针(**)</vt:lpstr>
      <vt:lpstr>二维指针(**)</vt:lpstr>
      <vt:lpstr>二维指针(**)</vt:lpstr>
      <vt:lpstr>字符数组</vt:lpstr>
      <vt:lpstr>字符数组（续）</vt:lpstr>
      <vt:lpstr>字符数组（续）</vt:lpstr>
      <vt:lpstr>字符数组（续）</vt:lpstr>
      <vt:lpstr>如何解析复杂C/C++声明</vt:lpstr>
      <vt:lpstr>如何解析复杂C/C++声明（续）</vt:lpstr>
      <vt:lpstr>如何解析复杂C/C++声明（续）</vt:lpstr>
      <vt:lpstr>如何解析复杂C/C++声明（续）</vt:lpstr>
      <vt:lpstr>如何解析复杂C/C++声明（续）</vt:lpstr>
      <vt:lpstr>完整示例（sort函数）</vt:lpstr>
      <vt:lpstr>完整示例（sort函数）</vt:lpstr>
      <vt:lpstr>完整示例（sort函数）</vt:lpstr>
      <vt:lpstr>完整示例（sort函数）</vt:lpstr>
      <vt:lpstr>完整示例（sort函数）</vt:lpstr>
      <vt:lpstr>完整示例（sort函数）</vt:lpstr>
      <vt:lpstr>常见指针错误</vt:lpstr>
      <vt:lpstr>常见指针错误</vt:lpstr>
      <vt:lpstr>常见指针错误</vt:lpstr>
      <vt:lpstr>常见指针错误</vt:lpstr>
      <vt:lpstr>常见指针错误</vt:lpstr>
      <vt:lpstr>常见指针错误</vt:lpstr>
      <vt:lpstr>常见指针错误</vt:lpstr>
      <vt:lpstr>常见指针错误</vt:lpstr>
      <vt:lpstr>常见指针错误</vt:lpstr>
      <vt:lpstr>常见指针错误</vt:lpstr>
      <vt:lpstr>常见指针错误</vt:lpstr>
      <vt:lpstr>常见指针错误</vt:lpstr>
      <vt:lpstr>指针最佳实践(避坑指南)</vt:lpstr>
      <vt:lpstr>指针最佳实践(避坑指南)</vt:lpstr>
      <vt:lpstr>指针最佳实践(避坑指南)</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AutoBVT</dc:creator>
  <cp:lastModifiedBy>Xu, ChuanZhu</cp:lastModifiedBy>
  <cp:revision>510</cp:revision>
  <dcterms:created xsi:type="dcterms:W3CDTF">2023-04-11T14:33:07Z</dcterms:created>
  <dcterms:modified xsi:type="dcterms:W3CDTF">2023-05-10T05:02:38Z</dcterms:modified>
</cp:coreProperties>
</file>