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</p:sldMasterIdLst>
  <p:notesMasterIdLst>
    <p:notesMasterId r:id="rId19"/>
  </p:notesMasterIdLst>
  <p:sldIdLst>
    <p:sldId id="256" r:id="rId3"/>
    <p:sldId id="274" r:id="rId4"/>
    <p:sldId id="283" r:id="rId5"/>
    <p:sldId id="284" r:id="rId6"/>
    <p:sldId id="295" r:id="rId7"/>
    <p:sldId id="286" r:id="rId8"/>
    <p:sldId id="294" r:id="rId9"/>
    <p:sldId id="303" r:id="rId10"/>
    <p:sldId id="296" r:id="rId11"/>
    <p:sldId id="304" r:id="rId12"/>
    <p:sldId id="305" r:id="rId13"/>
    <p:sldId id="306" r:id="rId14"/>
    <p:sldId id="307" r:id="rId15"/>
    <p:sldId id="312" r:id="rId16"/>
    <p:sldId id="313" r:id="rId17"/>
    <p:sldId id="309" r:id="rId1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21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75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931" y="34"/>
      </p:cViewPr>
      <p:guideLst>
        <p:guide orient="horz" pos="2215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等线" panose="02010600030101010101" charset="-122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等线" panose="02010600030101010101" charset="-122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等线" panose="02010600030101010101" charset="-122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等线" panose="02010600030101010101" charset="-122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等线" panose="02010600030101010101" charset="-122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等线" panose="02010600030101010101" charset="-122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等线" panose="02010600030101010101" charset="-122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等线" panose="02010600030101010101" charset="-122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等线" panose="02010600030101010101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4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5pPr>
      <a:lvl6pPr marL="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6pPr>
      <a:lvl7pPr marL="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7pPr>
      <a:lvl8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8pPr>
      <a:lvl9pPr marL="0" marR="0" indent="1828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4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5pPr>
      <a:lvl6pPr marL="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6pPr>
      <a:lvl7pPr marL="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7pPr>
      <a:lvl8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8pPr>
      <a:lvl9pPr marL="0" marR="0" indent="1828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成组"/>
          <p:cNvGrpSpPr/>
          <p:nvPr/>
        </p:nvGrpSpPr>
        <p:grpSpPr>
          <a:xfrm>
            <a:off x="209550" y="390525"/>
            <a:ext cx="11772900" cy="6076950"/>
            <a:chOff x="0" y="0"/>
            <a:chExt cx="11772900" cy="6076950"/>
          </a:xfrm>
        </p:grpSpPr>
        <p:sp>
          <p:nvSpPr>
            <p:cNvPr id="20" name="矩形"/>
            <p:cNvSpPr/>
            <p:nvPr/>
          </p:nvSpPr>
          <p:spPr>
            <a:xfrm>
              <a:off x="0" y="0"/>
              <a:ext cx="11772900" cy="6076950"/>
            </a:xfrm>
            <a:prstGeom prst="rect">
              <a:avLst/>
            </a:prstGeom>
            <a:noFill/>
            <a:ln w="57150" cap="flat">
              <a:solidFill>
                <a:srgbClr val="76717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/>
              </a:pPr>
              <a:endParaRPr/>
            </a:p>
          </p:txBody>
        </p:sp>
        <p:sp>
          <p:nvSpPr>
            <p:cNvPr id="21" name="文本"/>
            <p:cNvSpPr txBox="1"/>
            <p:nvPr/>
          </p:nvSpPr>
          <p:spPr>
            <a:xfrm>
              <a:off x="0" y="2129155"/>
              <a:ext cx="11772900" cy="1818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2800"/>
              </a:pPr>
              <a:endParaRPr/>
            </a:p>
            <a:p>
              <a:pPr algn="ctr">
                <a:defRPr sz="2800"/>
              </a:pPr>
              <a:endParaRPr/>
            </a:p>
            <a:p>
              <a:pPr algn="ctr">
                <a:defRPr sz="2800"/>
              </a:pPr>
              <a:endParaRPr/>
            </a:p>
            <a:p>
              <a:pPr algn="ctr">
                <a:defRPr sz="2800"/>
              </a:pPr>
              <a:r>
                <a:t>  </a:t>
              </a:r>
            </a:p>
          </p:txBody>
        </p:sp>
      </p:grp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1</a:t>
            </a:fld>
            <a:endParaRPr/>
          </a:p>
        </p:txBody>
      </p:sp>
      <p:pic>
        <p:nvPicPr>
          <p:cNvPr id="24" name="屏幕快照 2017-10-11 上午11.36.12.png" descr="屏幕快照 2017-10-11 上午11.36.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1137" y="136525"/>
            <a:ext cx="1362076" cy="47783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5" name="**部业务回顾&amp;展望…"/>
          <p:cNvSpPr txBox="1"/>
          <p:nvPr/>
        </p:nvSpPr>
        <p:spPr>
          <a:xfrm>
            <a:off x="1350962" y="3096101"/>
            <a:ext cx="9490076" cy="138499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algn="ctr">
              <a:defRPr sz="4800">
                <a:solidFill>
                  <a:srgbClr val="767171"/>
                </a:solidFill>
                <a:latin typeface="华文细黑"/>
                <a:ea typeface="华文细黑"/>
                <a:cs typeface="华文细黑"/>
                <a:sym typeface="华文细黑"/>
              </a:defRPr>
            </a:pPr>
            <a:r>
              <a:rPr lang="zh-CN" altLang="en-US" dirty="0"/>
              <a:t>加油项目</a:t>
            </a:r>
            <a:r>
              <a:rPr lang="en-US" altLang="zh-CN" dirty="0"/>
              <a:t>——5</a:t>
            </a:r>
            <a:r>
              <a:rPr lang="zh-CN" altLang="en-US" dirty="0"/>
              <a:t>月复盘</a:t>
            </a:r>
            <a:endParaRPr dirty="0"/>
          </a:p>
          <a:p>
            <a:pPr algn="ctr">
              <a:defRPr sz="1800">
                <a:solidFill>
                  <a:srgbClr val="767171"/>
                </a:solidFill>
                <a:latin typeface="华文细黑"/>
                <a:ea typeface="华文细黑"/>
                <a:cs typeface="华文细黑"/>
                <a:sym typeface="华文细黑"/>
              </a:defRPr>
            </a:pPr>
            <a:endParaRPr lang="en-US" dirty="0"/>
          </a:p>
          <a:p>
            <a:pPr algn="ctr">
              <a:defRPr sz="1800">
                <a:solidFill>
                  <a:srgbClr val="767171"/>
                </a:solidFill>
                <a:latin typeface="华文细黑"/>
                <a:ea typeface="华文细黑"/>
                <a:cs typeface="华文细黑"/>
                <a:sym typeface="华文细黑"/>
              </a:defRPr>
            </a:pPr>
            <a:endParaRPr lang="en-US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成组"/>
          <p:cNvGrpSpPr/>
          <p:nvPr/>
        </p:nvGrpSpPr>
        <p:grpSpPr>
          <a:xfrm>
            <a:off x="209550" y="390525"/>
            <a:ext cx="11772900" cy="6076950"/>
            <a:chOff x="0" y="0"/>
            <a:chExt cx="11772900" cy="6076950"/>
          </a:xfrm>
        </p:grpSpPr>
        <p:sp>
          <p:nvSpPr>
            <p:cNvPr id="20" name="矩形"/>
            <p:cNvSpPr/>
            <p:nvPr/>
          </p:nvSpPr>
          <p:spPr>
            <a:xfrm>
              <a:off x="0" y="0"/>
              <a:ext cx="11772900" cy="6076950"/>
            </a:xfrm>
            <a:prstGeom prst="rect">
              <a:avLst/>
            </a:prstGeom>
            <a:noFill/>
            <a:ln w="57150" cap="flat">
              <a:solidFill>
                <a:srgbClr val="76717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/>
              </a:pPr>
              <a:endParaRPr sz="2400"/>
            </a:p>
          </p:txBody>
        </p:sp>
        <p:sp>
          <p:nvSpPr>
            <p:cNvPr id="21" name="文本"/>
            <p:cNvSpPr txBox="1"/>
            <p:nvPr/>
          </p:nvSpPr>
          <p:spPr>
            <a:xfrm>
              <a:off x="0" y="2129155"/>
              <a:ext cx="11772900" cy="1818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2800"/>
              </a:pPr>
              <a:endParaRPr sz="2400"/>
            </a:p>
            <a:p>
              <a:pPr algn="ctr">
                <a:defRPr sz="2800"/>
              </a:pPr>
              <a:endParaRPr sz="2400"/>
            </a:p>
            <a:p>
              <a:pPr algn="ctr">
                <a:defRPr sz="2800"/>
              </a:pPr>
              <a:endParaRPr sz="2400"/>
            </a:p>
            <a:p>
              <a:pPr algn="ctr">
                <a:defRPr sz="2800"/>
              </a:pPr>
              <a:r>
                <a:rPr sz="2400"/>
                <a:t>  </a:t>
              </a:r>
            </a:p>
          </p:txBody>
        </p:sp>
      </p:grpSp>
      <p:pic>
        <p:nvPicPr>
          <p:cNvPr id="24" name="屏幕快照 2017-10-11 上午11.36.12.png" descr="屏幕快照 2017-10-11 上午11.36.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1137" y="136525"/>
            <a:ext cx="1362076" cy="47783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" name="圆角矩形 7"/>
          <p:cNvSpPr/>
          <p:nvPr/>
        </p:nvSpPr>
        <p:spPr>
          <a:xfrm>
            <a:off x="550863" y="588963"/>
            <a:ext cx="4251325" cy="508317"/>
          </a:xfrm>
          <a:prstGeom prst="round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 dirty="0"/>
              <a:t>5</a:t>
            </a:r>
            <a:r>
              <a:rPr lang="zh-CN" altLang="en-US" sz="2400" b="1" dirty="0"/>
              <a:t>月重点运营动作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40114" y="1438263"/>
            <a:ext cx="2928958" cy="459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 panose="02010600030101010101" charset="-122"/>
              </a:rPr>
              <a:t>魔币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 panose="02010600030101010101" charset="-122"/>
              </a:rPr>
              <a:t>——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 panose="02010600030101010101" charset="-122"/>
              </a:rPr>
              <a:t>总体概况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01F3EE8-5202-4BC8-A0C6-B292ABFB0EC1}"/>
              </a:ext>
            </a:extLst>
          </p:cNvPr>
          <p:cNvSpPr/>
          <p:nvPr/>
        </p:nvSpPr>
        <p:spPr>
          <a:xfrm>
            <a:off x="550863" y="1931015"/>
            <a:ext cx="6936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1.App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内数据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数据范围：以上周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5.20~5.26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为例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zh-CN" altLang="en-US" sz="16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4B07668-6289-4A84-BCC0-A92EA62D8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3" y="2343991"/>
            <a:ext cx="5007034" cy="198031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974E698-2208-49B8-A30A-8A2CAA80065D}"/>
              </a:ext>
            </a:extLst>
          </p:cNvPr>
          <p:cNvSpPr txBox="1"/>
          <p:nvPr/>
        </p:nvSpPr>
        <p:spPr>
          <a:xfrm>
            <a:off x="5996780" y="1910682"/>
            <a:ext cx="5787851" cy="8309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以上周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(5.20~5.26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为例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数据看，一周魔币兑换订单数量：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207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，日均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29.57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单，实际使用：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订单，实际加油券价值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1050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元，日均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27.86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单，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日均支出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150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元，平均每单补贴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5.38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等线" panose="02010600030101010101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99E392D-E8DD-4523-BA91-0A88F2C0BAA0}"/>
              </a:ext>
            </a:extLst>
          </p:cNvPr>
          <p:cNvSpPr txBox="1"/>
          <p:nvPr/>
        </p:nvSpPr>
        <p:spPr>
          <a:xfrm>
            <a:off x="550863" y="5033568"/>
            <a:ext cx="4105234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rPr>
              <a:t>3.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rPr>
              <a:t>兑换券过期未使用占比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rPr>
              <a:t>8%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65023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成组"/>
          <p:cNvGrpSpPr/>
          <p:nvPr/>
        </p:nvGrpSpPr>
        <p:grpSpPr>
          <a:xfrm>
            <a:off x="209550" y="390525"/>
            <a:ext cx="11772900" cy="6076950"/>
            <a:chOff x="0" y="0"/>
            <a:chExt cx="11772900" cy="6076950"/>
          </a:xfrm>
        </p:grpSpPr>
        <p:sp>
          <p:nvSpPr>
            <p:cNvPr id="20" name="矩形"/>
            <p:cNvSpPr/>
            <p:nvPr/>
          </p:nvSpPr>
          <p:spPr>
            <a:xfrm>
              <a:off x="0" y="0"/>
              <a:ext cx="11772900" cy="6076950"/>
            </a:xfrm>
            <a:prstGeom prst="rect">
              <a:avLst/>
            </a:prstGeom>
            <a:noFill/>
            <a:ln w="57150" cap="flat">
              <a:solidFill>
                <a:srgbClr val="76717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/>
              </a:pPr>
              <a:endParaRPr sz="2400"/>
            </a:p>
          </p:txBody>
        </p:sp>
        <p:sp>
          <p:nvSpPr>
            <p:cNvPr id="21" name="文本"/>
            <p:cNvSpPr txBox="1"/>
            <p:nvPr/>
          </p:nvSpPr>
          <p:spPr>
            <a:xfrm>
              <a:off x="0" y="2129155"/>
              <a:ext cx="11772900" cy="1818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2800"/>
              </a:pPr>
              <a:endParaRPr sz="2400"/>
            </a:p>
            <a:p>
              <a:pPr algn="ctr">
                <a:defRPr sz="2800"/>
              </a:pPr>
              <a:endParaRPr sz="2400"/>
            </a:p>
            <a:p>
              <a:pPr algn="ctr">
                <a:defRPr sz="2800"/>
              </a:pPr>
              <a:endParaRPr sz="2400"/>
            </a:p>
            <a:p>
              <a:pPr algn="ctr">
                <a:defRPr sz="2800"/>
              </a:pPr>
              <a:r>
                <a:rPr sz="2400"/>
                <a:t>  </a:t>
              </a:r>
            </a:p>
          </p:txBody>
        </p:sp>
      </p:grpSp>
      <p:pic>
        <p:nvPicPr>
          <p:cNvPr id="24" name="屏幕快照 2017-10-11 上午11.36.12.png" descr="屏幕快照 2017-10-11 上午11.36.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1137" y="136525"/>
            <a:ext cx="1362076" cy="47783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" name="圆角矩形 7"/>
          <p:cNvSpPr/>
          <p:nvPr/>
        </p:nvSpPr>
        <p:spPr>
          <a:xfrm>
            <a:off x="550863" y="588963"/>
            <a:ext cx="4251325" cy="508317"/>
          </a:xfrm>
          <a:prstGeom prst="round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 dirty="0"/>
              <a:t>5</a:t>
            </a:r>
            <a:r>
              <a:rPr lang="zh-CN" altLang="en-US" sz="2400" b="1" dirty="0"/>
              <a:t>月重点运营动作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31904" y="595008"/>
            <a:ext cx="2928958" cy="459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 panose="02010600030101010101" charset="-122"/>
              </a:rPr>
              <a:t>魔币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 panose="02010600030101010101" charset="-122"/>
              </a:rPr>
              <a:t>——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 panose="02010600030101010101" charset="-122"/>
              </a:rPr>
              <a:t>业务分析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AB2712C-F7C9-4113-AE44-8111A57D4CD6}"/>
              </a:ext>
            </a:extLst>
          </p:cNvPr>
          <p:cNvSpPr/>
          <p:nvPr/>
        </p:nvSpPr>
        <p:spPr>
          <a:xfrm>
            <a:off x="535680" y="1295139"/>
            <a:ext cx="7323137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由于未进行</a:t>
            </a:r>
            <a:r>
              <a:rPr lang="en-US" altLang="zh-CN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ABtest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，并且同期内有各种召回策略券、找油网降价活动，暂时无法从数据上定义魔币对大盘订单数量的影响。尝试从以下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个点验证魔币业务的数据情况：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Font typeface="+mj-lt"/>
              <a:buAutoNum type="arabicPeriod"/>
            </a:pP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a.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2019.5.17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作为时间节点，分析兑换与未兑换用户前后加油订单平均值的变化：可看出在中度活跃和高度活跃司机中，兑换过的用户的衰减度会略优于未兑换过的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B438561-0A5B-4791-A7DF-09123D34A3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80" y="2519680"/>
            <a:ext cx="11046119" cy="206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93667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成组"/>
          <p:cNvGrpSpPr/>
          <p:nvPr/>
        </p:nvGrpSpPr>
        <p:grpSpPr>
          <a:xfrm>
            <a:off x="209550" y="390525"/>
            <a:ext cx="11772900" cy="6076950"/>
            <a:chOff x="0" y="0"/>
            <a:chExt cx="11772900" cy="6076950"/>
          </a:xfrm>
        </p:grpSpPr>
        <p:sp>
          <p:nvSpPr>
            <p:cNvPr id="20" name="矩形"/>
            <p:cNvSpPr/>
            <p:nvPr/>
          </p:nvSpPr>
          <p:spPr>
            <a:xfrm>
              <a:off x="0" y="0"/>
              <a:ext cx="11772900" cy="6076950"/>
            </a:xfrm>
            <a:prstGeom prst="rect">
              <a:avLst/>
            </a:prstGeom>
            <a:noFill/>
            <a:ln w="57150" cap="flat">
              <a:solidFill>
                <a:srgbClr val="76717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/>
              </a:pPr>
              <a:endParaRPr sz="2400"/>
            </a:p>
          </p:txBody>
        </p:sp>
        <p:sp>
          <p:nvSpPr>
            <p:cNvPr id="21" name="文本"/>
            <p:cNvSpPr txBox="1"/>
            <p:nvPr/>
          </p:nvSpPr>
          <p:spPr>
            <a:xfrm>
              <a:off x="0" y="2129155"/>
              <a:ext cx="11772900" cy="1818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2800"/>
              </a:pPr>
              <a:endParaRPr sz="2400"/>
            </a:p>
            <a:p>
              <a:pPr algn="ctr">
                <a:defRPr sz="2800"/>
              </a:pPr>
              <a:endParaRPr sz="2400"/>
            </a:p>
            <a:p>
              <a:pPr algn="ctr">
                <a:defRPr sz="2800"/>
              </a:pPr>
              <a:endParaRPr sz="2400"/>
            </a:p>
            <a:p>
              <a:pPr algn="ctr">
                <a:defRPr sz="2800"/>
              </a:pPr>
              <a:r>
                <a:rPr sz="2400"/>
                <a:t>  </a:t>
              </a:r>
            </a:p>
          </p:txBody>
        </p:sp>
      </p:grpSp>
      <p:pic>
        <p:nvPicPr>
          <p:cNvPr id="24" name="屏幕快照 2017-10-11 上午11.36.12.png" descr="屏幕快照 2017-10-11 上午11.36.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1137" y="136525"/>
            <a:ext cx="1362076" cy="47783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" name="圆角矩形 7"/>
          <p:cNvSpPr/>
          <p:nvPr/>
        </p:nvSpPr>
        <p:spPr>
          <a:xfrm>
            <a:off x="550863" y="588963"/>
            <a:ext cx="4251325" cy="508317"/>
          </a:xfrm>
          <a:prstGeom prst="round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 dirty="0"/>
              <a:t>5</a:t>
            </a:r>
            <a:r>
              <a:rPr lang="zh-CN" altLang="en-US" sz="2400" b="1" dirty="0"/>
              <a:t>月重点运营动作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31904" y="595008"/>
            <a:ext cx="2928958" cy="459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 panose="02010600030101010101" charset="-122"/>
              </a:rPr>
              <a:t>魔币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 panose="02010600030101010101" charset="-122"/>
              </a:rPr>
              <a:t>——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 panose="02010600030101010101" charset="-122"/>
              </a:rPr>
              <a:t>业务分析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704FEC-22DB-4823-AEBF-91252AB495F6}"/>
              </a:ext>
            </a:extLst>
          </p:cNvPr>
          <p:cNvSpPr/>
          <p:nvPr/>
        </p:nvSpPr>
        <p:spPr>
          <a:xfrm>
            <a:off x="600382" y="1312329"/>
            <a:ext cx="686376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b.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进行了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期加油任务测试：</a:t>
            </a:r>
          </a:p>
          <a:p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一期：仅第二对照组的数据表现，加油任务和魔币起到正向作用。由于样本量较小，数据参考性有限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二期：魔币任务未能刺激用户完成加油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奖励魔币和未推送任务无明显差异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5AF8E81-15AC-41BA-B883-A5EED4F21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07" y="2562847"/>
            <a:ext cx="6145520" cy="115023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50FB469-3165-47A6-997D-86591D950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683" y="3911255"/>
            <a:ext cx="6074582" cy="102991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D6050EC-061C-4388-9C38-EE9E7ED170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489" y="5089854"/>
            <a:ext cx="5987793" cy="93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26327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成组"/>
          <p:cNvGrpSpPr/>
          <p:nvPr/>
        </p:nvGrpSpPr>
        <p:grpSpPr>
          <a:xfrm>
            <a:off x="209550" y="390525"/>
            <a:ext cx="11772900" cy="6076950"/>
            <a:chOff x="0" y="0"/>
            <a:chExt cx="11772900" cy="6076950"/>
          </a:xfrm>
        </p:grpSpPr>
        <p:sp>
          <p:nvSpPr>
            <p:cNvPr id="20" name="矩形"/>
            <p:cNvSpPr/>
            <p:nvPr/>
          </p:nvSpPr>
          <p:spPr>
            <a:xfrm>
              <a:off x="0" y="0"/>
              <a:ext cx="11772900" cy="6076950"/>
            </a:xfrm>
            <a:prstGeom prst="rect">
              <a:avLst/>
            </a:prstGeom>
            <a:noFill/>
            <a:ln w="57150" cap="flat">
              <a:solidFill>
                <a:srgbClr val="76717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/>
              </a:pPr>
              <a:endParaRPr sz="2400"/>
            </a:p>
          </p:txBody>
        </p:sp>
        <p:sp>
          <p:nvSpPr>
            <p:cNvPr id="21" name="文本"/>
            <p:cNvSpPr txBox="1"/>
            <p:nvPr/>
          </p:nvSpPr>
          <p:spPr>
            <a:xfrm>
              <a:off x="0" y="2129155"/>
              <a:ext cx="11772900" cy="1818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2800"/>
              </a:pPr>
              <a:endParaRPr sz="2400"/>
            </a:p>
            <a:p>
              <a:pPr algn="ctr">
                <a:defRPr sz="2800"/>
              </a:pPr>
              <a:endParaRPr sz="2400"/>
            </a:p>
            <a:p>
              <a:pPr algn="ctr">
                <a:defRPr sz="2800"/>
              </a:pPr>
              <a:endParaRPr sz="2400"/>
            </a:p>
            <a:p>
              <a:pPr algn="ctr">
                <a:defRPr sz="2800"/>
              </a:pPr>
              <a:r>
                <a:rPr sz="2400"/>
                <a:t>  </a:t>
              </a:r>
            </a:p>
          </p:txBody>
        </p:sp>
      </p:grpSp>
      <p:pic>
        <p:nvPicPr>
          <p:cNvPr id="24" name="屏幕快照 2017-10-11 上午11.36.12.png" descr="屏幕快照 2017-10-11 上午11.36.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1137" y="136525"/>
            <a:ext cx="1362076" cy="47783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" name="圆角矩形 7"/>
          <p:cNvSpPr/>
          <p:nvPr/>
        </p:nvSpPr>
        <p:spPr>
          <a:xfrm>
            <a:off x="550863" y="588963"/>
            <a:ext cx="4251325" cy="508317"/>
          </a:xfrm>
          <a:prstGeom prst="round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 dirty="0"/>
              <a:t>5</a:t>
            </a:r>
            <a:r>
              <a:rPr lang="zh-CN" altLang="en-US" sz="2400" b="1" dirty="0"/>
              <a:t>月重点运营动作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31904" y="595008"/>
            <a:ext cx="2928958" cy="459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 panose="02010600030101010101" charset="-122"/>
              </a:rPr>
              <a:t>魔币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 panose="02010600030101010101" charset="-122"/>
              </a:rPr>
              <a:t>——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 panose="02010600030101010101" charset="-122"/>
              </a:rPr>
              <a:t>用户调研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704FEC-22DB-4823-AEBF-91252AB495F6}"/>
              </a:ext>
            </a:extLst>
          </p:cNvPr>
          <p:cNvSpPr/>
          <p:nvPr/>
        </p:nvSpPr>
        <p:spPr>
          <a:xfrm>
            <a:off x="1703512" y="2420888"/>
            <a:ext cx="77998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直接用户调研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：联系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位司机，有效沟通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位，所有司机表示知道魔币是什么，但其中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人对“订单实付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才发魔币”这个规则并不清楚，其中一位清楚规则的，比较喜欢目前兑换加油券的运营模式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周五会员日兑换情况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：魔币上线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周，每个周五会员兑换数量约为其他日的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1/4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，实际使用量也约为其他日的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1/4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；因为用户认为周五会得到会员日券，所以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3/4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的用户在周五不去使用魔币兑换加油券。从周五数据变化，可认为用户对于魔币兑换和会员日都是形成双向认知的</a:t>
            </a: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586909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微信截图_20180810164631" descr="微信截图_201808101646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1701" y="263526"/>
            <a:ext cx="2349500" cy="581025"/>
          </a:xfrm>
          <a:prstGeom prst="rect">
            <a:avLst/>
          </a:prstGeom>
          <a:ln w="12700">
            <a:miter lim="400000"/>
          </a:ln>
        </p:spPr>
      </p:pic>
      <p:sp>
        <p:nvSpPr>
          <p:cNvPr id="253" name="油卡司机不加油原因分析"/>
          <p:cNvSpPr/>
          <p:nvPr/>
        </p:nvSpPr>
        <p:spPr>
          <a:xfrm>
            <a:off x="762000" y="109537"/>
            <a:ext cx="4438253" cy="555626"/>
          </a:xfrm>
          <a:prstGeom prst="roundRect">
            <a:avLst>
              <a:gd name="adj" fmla="val 34286"/>
            </a:avLst>
          </a:prstGeom>
          <a:solidFill>
            <a:srgbClr val="FFC000"/>
          </a:solidFill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algn="ctr">
              <a:defRPr sz="20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/>
            </a:pPr>
            <a:r>
              <a:rPr lang="en-US" altLang="zh-CN" sz="2400">
                <a:solidFill>
                  <a:schemeClr val="lt1"/>
                </a:solidFill>
                <a:latin typeface="+mn-lt"/>
                <a:ea typeface="+mn-ea"/>
                <a:cs typeface="+mn-cs"/>
                <a:sym typeface="等线" panose="02010600030101010101" charset="-122"/>
              </a:rPr>
              <a:t>油卡司机不加油原因分析</a:t>
            </a:r>
            <a:endParaRPr lang="en-US" altLang="zh-CN" sz="2400" dirty="0">
              <a:solidFill>
                <a:schemeClr val="lt1"/>
              </a:solidFill>
              <a:latin typeface="+mn-lt"/>
              <a:ea typeface="+mn-ea"/>
              <a:cs typeface="+mn-cs"/>
              <a:sym typeface="等线" panose="02010600030101010101" charset="-122"/>
            </a:endParaRPr>
          </a:p>
        </p:txBody>
      </p:sp>
      <p:pic>
        <p:nvPicPr>
          <p:cNvPr id="254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811" y="1270000"/>
            <a:ext cx="6717032" cy="2172625"/>
          </a:xfrm>
          <a:prstGeom prst="rect">
            <a:avLst/>
          </a:prstGeom>
          <a:ln w="12700">
            <a:miter lim="400000"/>
          </a:ln>
        </p:spPr>
      </p:pic>
      <p:sp>
        <p:nvSpPr>
          <p:cNvPr id="255" name="不加油top原因"/>
          <p:cNvSpPr txBox="1"/>
          <p:nvPr/>
        </p:nvSpPr>
        <p:spPr>
          <a:xfrm>
            <a:off x="1176662" y="769462"/>
            <a:ext cx="2139364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不加油top原因</a:t>
            </a:r>
          </a:p>
        </p:txBody>
      </p:sp>
      <p:sp>
        <p:nvSpPr>
          <p:cNvPr id="256" name="客服侧策略"/>
          <p:cNvSpPr txBox="1"/>
          <p:nvPr/>
        </p:nvSpPr>
        <p:spPr>
          <a:xfrm>
            <a:off x="1115908" y="3730382"/>
            <a:ext cx="1631212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客服侧策略</a:t>
            </a:r>
          </a:p>
        </p:txBody>
      </p:sp>
      <p:sp>
        <p:nvSpPr>
          <p:cNvPr id="257" name="1、添加客户微信发送操作流程…"/>
          <p:cNvSpPr txBox="1"/>
          <p:nvPr/>
        </p:nvSpPr>
        <p:spPr>
          <a:xfrm>
            <a:off x="861908" y="4215131"/>
            <a:ext cx="7495872" cy="1169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1、添加客户微信发送操作流程</a:t>
            </a:r>
          </a:p>
          <a:p>
            <a:pPr>
              <a:defRPr sz="1400">
                <a:latin typeface="微软雅黑"/>
                <a:ea typeface="微软雅黑"/>
                <a:cs typeface="微软雅黑"/>
                <a:sym typeface="微软雅黑"/>
              </a:defRPr>
            </a:pPr>
            <a:br/>
            <a:r>
              <a:t>2、微信搜集客户经常加油的油站以及对应价格，聚焦到详细位置，</a:t>
            </a:r>
          </a:p>
          <a:p>
            <a:pPr>
              <a:defRPr sz="1400">
                <a:latin typeface="微软雅黑"/>
                <a:ea typeface="微软雅黑"/>
                <a:cs typeface="微软雅黑"/>
                <a:sym typeface="微软雅黑"/>
              </a:defRPr>
            </a:pPr>
            <a:br/>
            <a:r>
              <a:t>3、客户反馈船厂路油品不好，目前已经反馈找油让油站出具油品合格证书等相关凭证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核心司机流失原因分析"/>
          <p:cNvSpPr/>
          <p:nvPr/>
        </p:nvSpPr>
        <p:spPr>
          <a:xfrm>
            <a:off x="762001" y="109537"/>
            <a:ext cx="4062281" cy="555626"/>
          </a:xfrm>
          <a:prstGeom prst="roundRect">
            <a:avLst>
              <a:gd name="adj" fmla="val 34286"/>
            </a:avLst>
          </a:prstGeom>
          <a:solidFill>
            <a:srgbClr val="FFC000"/>
          </a:solidFill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algn="ctr">
              <a:defRPr sz="20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/>
            </a:pPr>
            <a:r>
              <a:rPr lang="en-US" altLang="zh-CN" sz="2400">
                <a:solidFill>
                  <a:schemeClr val="lt1"/>
                </a:solidFill>
                <a:latin typeface="+mn-lt"/>
                <a:ea typeface="+mn-ea"/>
                <a:cs typeface="+mn-cs"/>
                <a:sym typeface="等线" panose="02010600030101010101" charset="-122"/>
              </a:rPr>
              <a:t>核心司机流失原因分析</a:t>
            </a:r>
          </a:p>
        </p:txBody>
      </p:sp>
      <p:sp>
        <p:nvSpPr>
          <p:cNvPr id="260" name="流失top原因"/>
          <p:cNvSpPr txBox="1"/>
          <p:nvPr/>
        </p:nvSpPr>
        <p:spPr>
          <a:xfrm>
            <a:off x="465463" y="842488"/>
            <a:ext cx="1831588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流失top原因</a:t>
            </a:r>
          </a:p>
        </p:txBody>
      </p:sp>
      <p:pic>
        <p:nvPicPr>
          <p:cNvPr id="261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33" y="1416050"/>
            <a:ext cx="5013299" cy="1485797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流失原因分析"/>
          <p:cNvSpPr txBox="1"/>
          <p:nvPr/>
        </p:nvSpPr>
        <p:spPr>
          <a:xfrm>
            <a:off x="387774" y="3592831"/>
            <a:ext cx="1938988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流失原因分析</a:t>
            </a:r>
          </a:p>
        </p:txBody>
      </p:sp>
      <p:sp>
        <p:nvSpPr>
          <p:cNvPr id="263" name="1、私家车、兼职滴滴司机开始使用魔急便，这些人群具有不稳定性…"/>
          <p:cNvSpPr txBox="1"/>
          <p:nvPr/>
        </p:nvSpPr>
        <p:spPr>
          <a:xfrm>
            <a:off x="99909" y="4021138"/>
            <a:ext cx="6531052" cy="1600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1、私家车、兼职滴滴司机开始使用魔急便，这些人群具有不稳定性</a:t>
            </a:r>
          </a:p>
          <a:p>
            <a:pPr>
              <a:defRPr sz="1400"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  <a:p>
            <a:pPr>
              <a:defRPr sz="1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2、油站在上海各区分布不均匀，大部分油站相对较偏远，不便利</a:t>
            </a:r>
            <a:br/>
            <a:endParaRPr/>
          </a:p>
          <a:p>
            <a:pPr>
              <a:defRPr sz="1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3、有事无法出车，不排除是保养、回老家等特殊情况</a:t>
            </a:r>
            <a:br/>
            <a:endParaRPr/>
          </a:p>
          <a:p>
            <a:pPr>
              <a:defRPr sz="1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4、没有优惠券情况下价格没有明显优势。</a:t>
            </a:r>
          </a:p>
        </p:txBody>
      </p:sp>
      <p:sp>
        <p:nvSpPr>
          <p:cNvPr id="264" name="沉默核心司机转化"/>
          <p:cNvSpPr txBox="1"/>
          <p:nvPr/>
        </p:nvSpPr>
        <p:spPr>
          <a:xfrm>
            <a:off x="7736841" y="842488"/>
            <a:ext cx="255454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沉默核心司机转化</a:t>
            </a:r>
          </a:p>
        </p:txBody>
      </p:sp>
      <p:pic>
        <p:nvPicPr>
          <p:cNvPr id="265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14451"/>
            <a:ext cx="5932752" cy="2314855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微信截图_20180810164631" descr="微信截图_201808101646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1701" y="263526"/>
            <a:ext cx="2349500" cy="5810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成组"/>
          <p:cNvGrpSpPr/>
          <p:nvPr/>
        </p:nvGrpSpPr>
        <p:grpSpPr>
          <a:xfrm>
            <a:off x="209550" y="390525"/>
            <a:ext cx="11772900" cy="6076950"/>
            <a:chOff x="0" y="0"/>
            <a:chExt cx="11772900" cy="6076950"/>
          </a:xfrm>
        </p:grpSpPr>
        <p:sp>
          <p:nvSpPr>
            <p:cNvPr id="20" name="矩形"/>
            <p:cNvSpPr/>
            <p:nvPr/>
          </p:nvSpPr>
          <p:spPr>
            <a:xfrm>
              <a:off x="0" y="0"/>
              <a:ext cx="11772900" cy="6076950"/>
            </a:xfrm>
            <a:prstGeom prst="rect">
              <a:avLst/>
            </a:prstGeom>
            <a:noFill/>
            <a:ln w="57150" cap="flat">
              <a:solidFill>
                <a:srgbClr val="76717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/>
              </a:pPr>
              <a:endParaRPr/>
            </a:p>
          </p:txBody>
        </p:sp>
        <p:sp>
          <p:nvSpPr>
            <p:cNvPr id="21" name="文本"/>
            <p:cNvSpPr txBox="1"/>
            <p:nvPr/>
          </p:nvSpPr>
          <p:spPr>
            <a:xfrm>
              <a:off x="0" y="2129155"/>
              <a:ext cx="11772900" cy="1818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2800"/>
              </a:pPr>
              <a:endParaRPr/>
            </a:p>
            <a:p>
              <a:pPr algn="ctr">
                <a:defRPr sz="2800"/>
              </a:pPr>
              <a:endParaRPr/>
            </a:p>
            <a:p>
              <a:pPr algn="ctr">
                <a:defRPr sz="2800"/>
              </a:pPr>
              <a:endParaRPr/>
            </a:p>
            <a:p>
              <a:pPr algn="ctr">
                <a:defRPr sz="2800"/>
              </a:pPr>
              <a:r>
                <a:t>  </a:t>
              </a:r>
            </a:p>
          </p:txBody>
        </p:sp>
      </p:grpSp>
      <p:pic>
        <p:nvPicPr>
          <p:cNvPr id="24" name="屏幕快照 2017-10-11 上午11.36.12.png" descr="屏幕快照 2017-10-11 上午11.36.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1137" y="136525"/>
            <a:ext cx="1362076" cy="47783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" name="圆角矩形 7"/>
          <p:cNvSpPr/>
          <p:nvPr/>
        </p:nvSpPr>
        <p:spPr>
          <a:xfrm>
            <a:off x="550863" y="588963"/>
            <a:ext cx="4251325" cy="508317"/>
          </a:xfrm>
          <a:prstGeom prst="round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/>
              <a:t>业务问题及突破方向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3836" y="1571612"/>
            <a:ext cx="10930014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altLang="zh-CN" baseline="0" dirty="0"/>
          </a:p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等线" panose="02010600030101010101" charset="-122"/>
            </a:endParaRPr>
          </a:p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等线" panose="02010600030101010101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444180F-CD8B-4056-80EC-7A13CB98A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56" y="1588868"/>
            <a:ext cx="3982621" cy="3828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738810" y="1357298"/>
            <a:ext cx="5357850" cy="19389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 panose="02010600030101010101" charset="-122"/>
              </a:rPr>
              <a:t>业务问题：</a:t>
            </a:r>
            <a:endParaRPr lang="en-US" altLang="zh-CN" b="1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1600" b="1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 panose="02010600030101010101" charset="-122"/>
              </a:rPr>
              <a:t>1.</a:t>
            </a:r>
            <a:r>
              <a:rPr kumimoji="0" lang="en-US" altLang="zh-CN" sz="160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 panose="02010600030101010101" charset="-122"/>
              </a:rPr>
              <a:t>   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 panose="02010600030101010101" charset="-122"/>
              </a:rPr>
              <a:t>油价毛利：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 panose="02010600030101010101" charset="-122"/>
              </a:rPr>
              <a:t>1.1%</a:t>
            </a:r>
            <a:r>
              <a:rPr lang="zh-CN" altLang="en-US" sz="1600" dirty="0"/>
              <a:t>，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 panose="02010600030101010101" charset="-122"/>
              </a:rPr>
              <a:t>目前的毛利空间不可持续；</a:t>
            </a:r>
            <a:endParaRPr kumimoji="0" lang="en-US" altLang="zh-CN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等线" panose="02010600030101010101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1600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2"/>
            </a:pP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 panose="02010600030101010101" charset="-122"/>
              </a:rPr>
              <a:t>拉新成本：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 panose="02010600030101010101" charset="-122"/>
              </a:rPr>
              <a:t>40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 panose="02010600030101010101" charset="-122"/>
              </a:rPr>
              <a:t>元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 panose="02010600030101010101" charset="-122"/>
              </a:rPr>
              <a:t>/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 panose="02010600030101010101" charset="-122"/>
              </a:rPr>
              <a:t>人，需要用户产生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 panose="02010600030101010101" charset="-122"/>
              </a:rPr>
              <a:t>18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 panose="02010600030101010101" charset="-122"/>
              </a:rPr>
              <a:t>单以上订单才可以弥补回拉新成本；</a:t>
            </a:r>
            <a:endParaRPr lang="en-US" altLang="zh-CN" sz="1600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2"/>
            </a:pPr>
            <a:endParaRPr kumimoji="0" lang="en-US" altLang="zh-CN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等线" panose="02010600030101010101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38810" y="3283583"/>
            <a:ext cx="5357850" cy="243143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 panose="02010600030101010101" charset="-122"/>
              </a:rPr>
              <a:t>业务突破方向：</a:t>
            </a:r>
            <a:endParaRPr lang="en-US" altLang="zh-CN" b="1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1600" b="1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 panose="02010600030101010101" charset="-122"/>
              </a:rPr>
              <a:t>1.</a:t>
            </a:r>
            <a:r>
              <a:rPr kumimoji="0" lang="en-US" altLang="zh-CN" sz="160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 panose="02010600030101010101" charset="-122"/>
              </a:rPr>
              <a:t>   </a:t>
            </a:r>
            <a:r>
              <a:rPr kumimoji="0" lang="zh-CN" altLang="en-US" sz="160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 panose="02010600030101010101" charset="-122"/>
              </a:rPr>
              <a:t>维持业务基本盘，控成本；</a:t>
            </a:r>
            <a:endParaRPr kumimoji="0" lang="en-US" altLang="zh-CN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等线" panose="02010600030101010101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1600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2"/>
            </a:pPr>
            <a:r>
              <a:rPr lang="zh-CN" altLang="en-US" sz="1600" dirty="0"/>
              <a:t>找到更大毛利空间的供油渠道；</a:t>
            </a:r>
            <a:endParaRPr lang="en-US" altLang="zh-CN" sz="1600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2"/>
            </a:pPr>
            <a:endParaRPr kumimoji="0" lang="en-US" altLang="zh-CN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等线" panose="02010600030101010101" charset="-122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2"/>
            </a:pPr>
            <a:r>
              <a:rPr lang="zh-CN" altLang="en-US" sz="1600" dirty="0"/>
              <a:t>在毛利空间的基础下，拓展订单规模；</a:t>
            </a:r>
            <a:endParaRPr lang="en-US" altLang="zh-CN" sz="1600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2"/>
            </a:pPr>
            <a:endParaRPr kumimoji="0" lang="en-US" altLang="zh-CN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等线" panose="02010600030101010101" charset="-122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2"/>
            </a:pPr>
            <a:r>
              <a:rPr lang="zh-CN" altLang="en-US" sz="1600" dirty="0"/>
              <a:t>转化拉新方式，通过租赁公司充值模式降低拉新成本。</a:t>
            </a:r>
            <a:endParaRPr kumimoji="0" lang="en-US" altLang="zh-CN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43817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成组"/>
          <p:cNvGrpSpPr/>
          <p:nvPr/>
        </p:nvGrpSpPr>
        <p:grpSpPr>
          <a:xfrm>
            <a:off x="209550" y="390525"/>
            <a:ext cx="11772900" cy="6076950"/>
            <a:chOff x="0" y="0"/>
            <a:chExt cx="11772900" cy="6076950"/>
          </a:xfrm>
        </p:grpSpPr>
        <p:sp>
          <p:nvSpPr>
            <p:cNvPr id="20" name="矩形"/>
            <p:cNvSpPr/>
            <p:nvPr/>
          </p:nvSpPr>
          <p:spPr>
            <a:xfrm>
              <a:off x="0" y="0"/>
              <a:ext cx="11772900" cy="6076950"/>
            </a:xfrm>
            <a:prstGeom prst="rect">
              <a:avLst/>
            </a:prstGeom>
            <a:noFill/>
            <a:ln w="57150" cap="flat">
              <a:solidFill>
                <a:srgbClr val="76717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/>
              </a:pPr>
              <a:endParaRPr/>
            </a:p>
          </p:txBody>
        </p:sp>
        <p:sp>
          <p:nvSpPr>
            <p:cNvPr id="21" name="文本"/>
            <p:cNvSpPr txBox="1"/>
            <p:nvPr/>
          </p:nvSpPr>
          <p:spPr>
            <a:xfrm>
              <a:off x="0" y="2129155"/>
              <a:ext cx="11772900" cy="1818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2800"/>
              </a:pPr>
              <a:endParaRPr/>
            </a:p>
            <a:p>
              <a:pPr algn="ctr">
                <a:defRPr sz="2800"/>
              </a:pPr>
              <a:endParaRPr/>
            </a:p>
            <a:p>
              <a:pPr algn="ctr">
                <a:defRPr sz="2800"/>
              </a:pPr>
              <a:endParaRPr/>
            </a:p>
            <a:p>
              <a:pPr algn="ctr">
                <a:defRPr sz="2800"/>
              </a:pPr>
              <a:r>
                <a:t>  </a:t>
              </a:r>
            </a:p>
          </p:txBody>
        </p:sp>
      </p:grpSp>
      <p:pic>
        <p:nvPicPr>
          <p:cNvPr id="24" name="屏幕快照 2017-10-11 上午11.36.12.png" descr="屏幕快照 2017-10-11 上午11.36.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1137" y="136525"/>
            <a:ext cx="1362076" cy="47783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" name="圆角矩形 7"/>
          <p:cNvSpPr/>
          <p:nvPr/>
        </p:nvSpPr>
        <p:spPr>
          <a:xfrm>
            <a:off x="550863" y="588963"/>
            <a:ext cx="4251325" cy="508317"/>
          </a:xfrm>
          <a:prstGeom prst="round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/>
              <a:t>5</a:t>
            </a:r>
            <a:r>
              <a:rPr lang="zh-CN" altLang="en-US" sz="2400" b="1" dirty="0"/>
              <a:t>月目标</a:t>
            </a:r>
            <a:r>
              <a:rPr lang="zh-CN" altLang="en-US" b="1" dirty="0"/>
              <a:t>完成情况</a:t>
            </a:r>
            <a:endParaRPr lang="zh-CN" alt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23836" y="1571612"/>
            <a:ext cx="10930014" cy="45243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 panose="02010600030101010101" charset="-122"/>
              </a:rPr>
              <a:t>订单量目标：最后一周日均</a:t>
            </a:r>
            <a:r>
              <a:rPr lang="en-US" altLang="zh-CN" dirty="0"/>
              <a:t>10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 panose="02010600030101010101" charset="-122"/>
              </a:rPr>
              <a:t>00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 panose="02010600030101010101" charset="-122"/>
              </a:rPr>
              <a:t>单</a:t>
            </a:r>
            <a:endParaRPr lang="en-US" altLang="zh-CN" dirty="0"/>
          </a:p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等线" panose="02010600030101010101" charset="-122"/>
            </a:endParaRPr>
          </a:p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 panose="02010600030101010101" charset="-122"/>
              </a:rPr>
              <a:t>完成情况：日均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 panose="02010600030101010101" charset="-122"/>
              </a:rPr>
              <a:t>998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 panose="02010600030101010101" charset="-122"/>
              </a:rPr>
              <a:t>单，目标完成度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等线" panose="02010600030101010101" charset="-122"/>
              </a:rPr>
              <a:t>99.8%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 panose="02010600030101010101" charset="-122"/>
              </a:rPr>
              <a:t>；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 panose="02010600030101010101" charset="-122"/>
              </a:rPr>
              <a:t>（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 panose="02010600030101010101" charset="-122"/>
              </a:rPr>
              <a:t>4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 panose="02010600030101010101" charset="-122"/>
              </a:rPr>
              <a:t>月目标完成度：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 panose="02010600030101010101" charset="-122"/>
              </a:rPr>
              <a:t>72%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 panose="02010600030101010101" charset="-122"/>
              </a:rPr>
              <a:t>）</a:t>
            </a:r>
            <a:endParaRPr lang="en-US" altLang="zh-CN" dirty="0"/>
          </a:p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 startAt="2"/>
            </a:pPr>
            <a:endParaRPr lang="en-US" altLang="zh-CN" dirty="0"/>
          </a:p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 startAt="2"/>
            </a:pPr>
            <a:r>
              <a:rPr lang="zh-CN" altLang="en-US" dirty="0"/>
              <a:t>充值目标：</a:t>
            </a:r>
            <a:r>
              <a:rPr lang="en-US" altLang="zh-CN" dirty="0"/>
              <a:t>5</a:t>
            </a:r>
            <a:r>
              <a:rPr lang="zh-CN" altLang="en-US" dirty="0"/>
              <a:t>月底累计充值</a:t>
            </a:r>
            <a:r>
              <a:rPr lang="en-US" altLang="zh-CN" dirty="0"/>
              <a:t>50</a:t>
            </a:r>
            <a:r>
              <a:rPr lang="zh-CN" altLang="en-US" dirty="0"/>
              <a:t>万</a:t>
            </a:r>
            <a:endParaRPr lang="en-US" altLang="zh-CN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dirty="0"/>
              <a:t>完成情况：充值</a:t>
            </a:r>
            <a:r>
              <a:rPr lang="en-US" altLang="zh-CN" dirty="0"/>
              <a:t>29</a:t>
            </a:r>
            <a:r>
              <a:rPr lang="zh-CN" altLang="en-US" dirty="0"/>
              <a:t>万，目标完成度</a:t>
            </a:r>
            <a:r>
              <a:rPr lang="en-US" altLang="zh-CN" dirty="0">
                <a:solidFill>
                  <a:srgbClr val="FF0000"/>
                </a:solidFill>
              </a:rPr>
              <a:t>58%</a:t>
            </a:r>
            <a:r>
              <a:rPr lang="zh-CN" altLang="en-US" dirty="0"/>
              <a:t>；</a:t>
            </a:r>
            <a:endParaRPr lang="en-US" altLang="zh-CN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altLang="zh-CN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dirty="0"/>
              <a:t>3.   </a:t>
            </a:r>
            <a:r>
              <a:rPr lang="zh-CN" altLang="en-US" dirty="0"/>
              <a:t>拉新目标：</a:t>
            </a:r>
            <a:r>
              <a:rPr lang="en-US" altLang="zh-CN" dirty="0"/>
              <a:t>5</a:t>
            </a:r>
            <a:r>
              <a:rPr lang="zh-CN" altLang="en-US" dirty="0"/>
              <a:t>月新开</a:t>
            </a:r>
            <a:r>
              <a:rPr lang="zh-CN" dirty="0"/>
              <a:t>首单</a:t>
            </a:r>
            <a:r>
              <a:rPr lang="zh-CN" altLang="en-US" dirty="0"/>
              <a:t>司机数</a:t>
            </a:r>
            <a:r>
              <a:rPr lang="en-US" altLang="zh-CN" dirty="0"/>
              <a:t> 2000 </a:t>
            </a:r>
            <a:r>
              <a:rPr lang="zh-CN" altLang="en-US" dirty="0"/>
              <a:t>个</a:t>
            </a:r>
            <a:endParaRPr lang="en-US" altLang="zh-CN" dirty="0"/>
          </a:p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 startAt="2"/>
            </a:pP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等线" panose="02010600030101010101" charset="-122"/>
            </a:endParaRPr>
          </a:p>
          <a:p>
            <a:pPr marL="457200" indent="-457200"/>
            <a:r>
              <a:rPr lang="zh-CN" altLang="en-US" dirty="0"/>
              <a:t>完成情况：</a:t>
            </a:r>
            <a:r>
              <a:rPr lang="en-US" altLang="zh-CN" dirty="0"/>
              <a:t>5</a:t>
            </a:r>
            <a:r>
              <a:rPr lang="zh-CN" altLang="en-US" dirty="0"/>
              <a:t>月新开首单司机数</a:t>
            </a:r>
            <a:r>
              <a:rPr lang="en-US" altLang="zh-CN" dirty="0"/>
              <a:t>4028</a:t>
            </a:r>
            <a:r>
              <a:rPr lang="zh-CN" altLang="en-US" dirty="0"/>
              <a:t>个，目标完成度</a:t>
            </a:r>
            <a:r>
              <a:rPr lang="en-US" altLang="zh-CN" dirty="0">
                <a:solidFill>
                  <a:srgbClr val="FF0000"/>
                </a:solidFill>
              </a:rPr>
              <a:t>201.4%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r>
              <a:rPr lang="zh-CN" altLang="en-US" sz="1600" dirty="0">
                <a:solidFill>
                  <a:schemeClr val="tx1"/>
                </a:solidFill>
              </a:rPr>
              <a:t>（</a:t>
            </a:r>
            <a:r>
              <a:rPr lang="en-US" altLang="zh-CN" sz="1600" dirty="0">
                <a:solidFill>
                  <a:schemeClr val="tx1"/>
                </a:solidFill>
              </a:rPr>
              <a:t>4</a:t>
            </a:r>
            <a:r>
              <a:rPr lang="zh-CN" altLang="en-US" sz="1600" dirty="0">
                <a:solidFill>
                  <a:schemeClr val="tx1"/>
                </a:solidFill>
              </a:rPr>
              <a:t>月目标完成度：</a:t>
            </a:r>
            <a:r>
              <a:rPr lang="en-US" altLang="zh-CN" sz="1600" dirty="0">
                <a:solidFill>
                  <a:schemeClr val="tx1"/>
                </a:solidFill>
              </a:rPr>
              <a:t>61%</a:t>
            </a:r>
            <a:r>
              <a:rPr lang="zh-CN" altLang="en-US" sz="1600" dirty="0">
                <a:solidFill>
                  <a:schemeClr val="tx1"/>
                </a:solidFill>
              </a:rPr>
              <a:t>）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等线" panose="02010600030101010101" charset="-122"/>
            </a:endParaRPr>
          </a:p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等线" panose="02010600030101010101" charset="-122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成组"/>
          <p:cNvGrpSpPr/>
          <p:nvPr/>
        </p:nvGrpSpPr>
        <p:grpSpPr>
          <a:xfrm>
            <a:off x="209550" y="390525"/>
            <a:ext cx="11772900" cy="6076950"/>
            <a:chOff x="0" y="0"/>
            <a:chExt cx="11772900" cy="6076950"/>
          </a:xfrm>
        </p:grpSpPr>
        <p:sp>
          <p:nvSpPr>
            <p:cNvPr id="20" name="矩形"/>
            <p:cNvSpPr/>
            <p:nvPr/>
          </p:nvSpPr>
          <p:spPr>
            <a:xfrm>
              <a:off x="0" y="0"/>
              <a:ext cx="11772900" cy="6076950"/>
            </a:xfrm>
            <a:prstGeom prst="rect">
              <a:avLst/>
            </a:prstGeom>
            <a:noFill/>
            <a:ln w="57150" cap="flat">
              <a:solidFill>
                <a:srgbClr val="76717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/>
              </a:pPr>
              <a:endParaRPr/>
            </a:p>
          </p:txBody>
        </p:sp>
        <p:sp>
          <p:nvSpPr>
            <p:cNvPr id="21" name="文本"/>
            <p:cNvSpPr txBox="1"/>
            <p:nvPr/>
          </p:nvSpPr>
          <p:spPr>
            <a:xfrm>
              <a:off x="0" y="2129155"/>
              <a:ext cx="11772900" cy="1818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2800"/>
              </a:pPr>
              <a:endParaRPr/>
            </a:p>
            <a:p>
              <a:pPr algn="ctr">
                <a:defRPr sz="2800"/>
              </a:pPr>
              <a:endParaRPr/>
            </a:p>
            <a:p>
              <a:pPr algn="ctr">
                <a:defRPr sz="2800"/>
              </a:pPr>
              <a:endParaRPr/>
            </a:p>
            <a:p>
              <a:pPr algn="ctr">
                <a:defRPr sz="2800"/>
              </a:pPr>
              <a:r>
                <a:t>  </a:t>
              </a:r>
            </a:p>
          </p:txBody>
        </p:sp>
      </p:grpSp>
      <p:pic>
        <p:nvPicPr>
          <p:cNvPr id="24" name="屏幕快照 2017-10-11 上午11.36.12.png" descr="屏幕快照 2017-10-11 上午11.36.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1137" y="136525"/>
            <a:ext cx="1362076" cy="47783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" name="圆角矩形 7"/>
          <p:cNvSpPr/>
          <p:nvPr/>
        </p:nvSpPr>
        <p:spPr>
          <a:xfrm>
            <a:off x="550863" y="588963"/>
            <a:ext cx="4251325" cy="508317"/>
          </a:xfrm>
          <a:prstGeom prst="round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/>
              <a:t>拉新情况拆解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3836" y="1571612"/>
            <a:ext cx="10930014" cy="15696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</a:pPr>
            <a:r>
              <a:rPr kumimoji="0" lang="zh-CN" altLang="en-US" sz="2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 panose="02010600030101010101" charset="-122"/>
              </a:rPr>
              <a:t>拉新指标拆解</a:t>
            </a:r>
            <a:endParaRPr kumimoji="0" lang="en-US" altLang="zh-CN" sz="24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等线" panose="02010600030101010101" charset="-122"/>
            </a:endParaRPr>
          </a:p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</a:pPr>
            <a:endParaRPr lang="en-US" altLang="zh-CN" baseline="0" dirty="0"/>
          </a:p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等线" panose="02010600030101010101" charset="-122"/>
            </a:endParaRPr>
          </a:p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等线" panose="02010600030101010101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2693" y="4564618"/>
            <a:ext cx="4935235" cy="16312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000" dirty="0"/>
              <a:t>5</a:t>
            </a: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 panose="02010600030101010101" charset="-122"/>
              </a:rPr>
              <a:t>月拉新基本依赖市场团队线下主动拉新，占拉新总量的</a:t>
            </a: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 panose="02010600030101010101" charset="-122"/>
              </a:rPr>
              <a:t>95%</a:t>
            </a: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 panose="02010600030101010101" charset="-122"/>
              </a:rPr>
              <a:t>；</a:t>
            </a:r>
            <a:endParaRPr kumimoji="0" lang="en-US" altLang="zh-CN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等线" panose="02010600030101010101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 panose="02010600030101010101" charset="-122"/>
              </a:rPr>
              <a:t>金华拉新增长明显</a:t>
            </a:r>
            <a:endParaRPr kumimoji="0" lang="en-US" altLang="zh-CN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等线" panose="02010600030101010101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2000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等线" panose="02010600030101010101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9B07BC4-E83F-4551-8D7E-15E2DABAC921}"/>
              </a:ext>
            </a:extLst>
          </p:cNvPr>
          <p:cNvSpPr txBox="1"/>
          <p:nvPr/>
        </p:nvSpPr>
        <p:spPr>
          <a:xfrm>
            <a:off x="8040216" y="3756615"/>
            <a:ext cx="3168352" cy="120032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推荐人数 </a:t>
            </a:r>
            <a:r>
              <a:rPr lang="en-US" altLang="zh-CN" b="1" dirty="0">
                <a:solidFill>
                  <a:srgbClr val="FF0000"/>
                </a:solidFill>
              </a:rPr>
              <a:t>339</a:t>
            </a:r>
            <a:r>
              <a:rPr lang="zh-CN" altLang="en-US" b="1" dirty="0">
                <a:solidFill>
                  <a:srgbClr val="FF0000"/>
                </a:solidFill>
              </a:rPr>
              <a:t>人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等线" panose="02010600030101010101" charset="-122"/>
              </a:rPr>
              <a:t>人均拉新量 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等线" panose="02010600030101010101" charset="-122"/>
              </a:rPr>
              <a:t>1.4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等线" panose="02010600030101010101" charset="-122"/>
              </a:rPr>
              <a:t>，是上月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等线" panose="02010600030101010101" charset="-122"/>
              </a:rPr>
              <a:t>2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等线" panose="02010600030101010101" charset="-122"/>
              </a:rPr>
              <a:t>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5ECD496-F4C8-4952-BC5A-8342EB7FAA53}"/>
              </a:ext>
            </a:extLst>
          </p:cNvPr>
          <p:cNvSpPr txBox="1"/>
          <p:nvPr/>
        </p:nvSpPr>
        <p:spPr>
          <a:xfrm>
            <a:off x="8040216" y="1654490"/>
            <a:ext cx="2656350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 panose="02010600030101010101" charset="-122"/>
              </a:rPr>
              <a:t>5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 panose="02010600030101010101" charset="-122"/>
              </a:rPr>
              <a:t>月司推司情况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9203662-A730-42C0-8CC0-F72441EE0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50" y="2045348"/>
            <a:ext cx="4709778" cy="2045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F5DB35A-7B22-4FCC-B55A-523C0A1E7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74" y="2174288"/>
            <a:ext cx="4577858" cy="142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成组"/>
          <p:cNvGrpSpPr/>
          <p:nvPr/>
        </p:nvGrpSpPr>
        <p:grpSpPr>
          <a:xfrm>
            <a:off x="209550" y="390525"/>
            <a:ext cx="11772900" cy="6076950"/>
            <a:chOff x="0" y="0"/>
            <a:chExt cx="11772900" cy="6076950"/>
          </a:xfrm>
        </p:grpSpPr>
        <p:sp>
          <p:nvSpPr>
            <p:cNvPr id="20" name="矩形"/>
            <p:cNvSpPr/>
            <p:nvPr/>
          </p:nvSpPr>
          <p:spPr>
            <a:xfrm>
              <a:off x="0" y="0"/>
              <a:ext cx="11772900" cy="6076950"/>
            </a:xfrm>
            <a:prstGeom prst="rect">
              <a:avLst/>
            </a:prstGeom>
            <a:noFill/>
            <a:ln w="57150" cap="flat">
              <a:solidFill>
                <a:srgbClr val="76717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/>
              </a:pPr>
              <a:endParaRPr/>
            </a:p>
          </p:txBody>
        </p:sp>
        <p:sp>
          <p:nvSpPr>
            <p:cNvPr id="21" name="文本"/>
            <p:cNvSpPr txBox="1"/>
            <p:nvPr/>
          </p:nvSpPr>
          <p:spPr>
            <a:xfrm>
              <a:off x="0" y="2129155"/>
              <a:ext cx="11772900" cy="1818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2800"/>
              </a:pPr>
              <a:endParaRPr/>
            </a:p>
            <a:p>
              <a:pPr algn="ctr">
                <a:defRPr sz="2800"/>
              </a:pPr>
              <a:endParaRPr/>
            </a:p>
            <a:p>
              <a:pPr algn="ctr">
                <a:defRPr sz="2800"/>
              </a:pPr>
              <a:endParaRPr/>
            </a:p>
            <a:p>
              <a:pPr algn="ctr">
                <a:defRPr sz="2800"/>
              </a:pPr>
              <a:r>
                <a:t>  </a:t>
              </a:r>
            </a:p>
          </p:txBody>
        </p:sp>
      </p:grpSp>
      <p:pic>
        <p:nvPicPr>
          <p:cNvPr id="24" name="屏幕快照 2017-10-11 上午11.36.12.png" descr="屏幕快照 2017-10-11 上午11.36.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1137" y="136525"/>
            <a:ext cx="1362076" cy="47783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" name="圆角矩形 7"/>
          <p:cNvSpPr/>
          <p:nvPr/>
        </p:nvSpPr>
        <p:spPr>
          <a:xfrm>
            <a:off x="550863" y="588963"/>
            <a:ext cx="4251325" cy="508317"/>
          </a:xfrm>
          <a:prstGeom prst="round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/>
              <a:t>订单指标拆解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3836" y="1571612"/>
            <a:ext cx="10930014" cy="15696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</a:pPr>
            <a:r>
              <a:rPr kumimoji="0" lang="zh-CN" altLang="en-US" sz="2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 panose="02010600030101010101" charset="-122"/>
              </a:rPr>
              <a:t>日订单指标拆解</a:t>
            </a:r>
            <a:endParaRPr kumimoji="0" lang="en-US" altLang="zh-CN" sz="24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等线" panose="02010600030101010101" charset="-122"/>
            </a:endParaRPr>
          </a:p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</a:pPr>
            <a:endParaRPr lang="en-US" altLang="zh-CN" baseline="0" dirty="0"/>
          </a:p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等线" panose="02010600030101010101" charset="-122"/>
            </a:endParaRPr>
          </a:p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等线" panose="02010600030101010101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16937CA-5070-4558-BBB7-833B9E50F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69" y="2199481"/>
            <a:ext cx="3511528" cy="941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E24B7CB-E0CA-4F82-A3ED-DE9D8FD2D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24" y="3487104"/>
            <a:ext cx="4422307" cy="1818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332927B-E2FD-461B-AF31-0AC2D8D09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811" y="2122214"/>
            <a:ext cx="6892325" cy="1019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094FC7F-873F-40E8-896F-19E41F1D2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81" y="3481866"/>
            <a:ext cx="4541707" cy="179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成组"/>
          <p:cNvGrpSpPr/>
          <p:nvPr/>
        </p:nvGrpSpPr>
        <p:grpSpPr>
          <a:xfrm>
            <a:off x="209550" y="390525"/>
            <a:ext cx="11772900" cy="6076950"/>
            <a:chOff x="0" y="0"/>
            <a:chExt cx="11772900" cy="6076950"/>
          </a:xfrm>
        </p:grpSpPr>
        <p:sp>
          <p:nvSpPr>
            <p:cNvPr id="20" name="矩形"/>
            <p:cNvSpPr/>
            <p:nvPr/>
          </p:nvSpPr>
          <p:spPr>
            <a:xfrm>
              <a:off x="0" y="0"/>
              <a:ext cx="11772900" cy="6076950"/>
            </a:xfrm>
            <a:prstGeom prst="rect">
              <a:avLst/>
            </a:prstGeom>
            <a:noFill/>
            <a:ln w="57150" cap="flat">
              <a:solidFill>
                <a:srgbClr val="76717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/>
              </a:pPr>
              <a:endParaRPr sz="2400"/>
            </a:p>
          </p:txBody>
        </p:sp>
        <p:sp>
          <p:nvSpPr>
            <p:cNvPr id="21" name="文本"/>
            <p:cNvSpPr txBox="1"/>
            <p:nvPr/>
          </p:nvSpPr>
          <p:spPr>
            <a:xfrm>
              <a:off x="0" y="2129155"/>
              <a:ext cx="11772900" cy="1818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2800"/>
              </a:pPr>
              <a:endParaRPr sz="2400"/>
            </a:p>
            <a:p>
              <a:pPr algn="ctr">
                <a:defRPr sz="2800"/>
              </a:pPr>
              <a:endParaRPr sz="2400"/>
            </a:p>
            <a:p>
              <a:pPr algn="ctr">
                <a:defRPr sz="2800"/>
              </a:pPr>
              <a:endParaRPr sz="2400"/>
            </a:p>
            <a:p>
              <a:pPr algn="ctr">
                <a:defRPr sz="2800"/>
              </a:pPr>
              <a:r>
                <a:rPr sz="2400"/>
                <a:t>  </a:t>
              </a:r>
            </a:p>
          </p:txBody>
        </p:sp>
      </p:grpSp>
      <p:pic>
        <p:nvPicPr>
          <p:cNvPr id="24" name="屏幕快照 2017-10-11 上午11.36.12.png" descr="屏幕快照 2017-10-11 上午11.36.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1137" y="136525"/>
            <a:ext cx="1362076" cy="47783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" name="圆角矩形 7"/>
          <p:cNvSpPr/>
          <p:nvPr/>
        </p:nvSpPr>
        <p:spPr>
          <a:xfrm>
            <a:off x="550863" y="588963"/>
            <a:ext cx="4251325" cy="508317"/>
          </a:xfrm>
          <a:prstGeom prst="round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/>
              <a:t>油站维度拆解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66126" y="5628643"/>
            <a:ext cx="9858444" cy="10134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 panose="02010600030101010101" charset="-122"/>
              </a:rPr>
              <a:t>；</a:t>
            </a:r>
            <a:endParaRPr kumimoji="0" lang="en-US" altLang="zh-CN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等线" panose="02010600030101010101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2000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等线" panose="0201060003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6712" y="1285860"/>
            <a:ext cx="5493385" cy="459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 panose="02010600030101010101" charset="-122"/>
              </a:rPr>
              <a:t>1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 panose="02010600030101010101" charset="-122"/>
              </a:rPr>
              <a:t>、油站订单拆解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C604394-70A0-4C38-A77B-C9E4A3341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845" y="1744965"/>
            <a:ext cx="9471292" cy="461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成组"/>
          <p:cNvGrpSpPr/>
          <p:nvPr/>
        </p:nvGrpSpPr>
        <p:grpSpPr>
          <a:xfrm>
            <a:off x="209550" y="390525"/>
            <a:ext cx="11772900" cy="6076950"/>
            <a:chOff x="0" y="0"/>
            <a:chExt cx="11772900" cy="6076950"/>
          </a:xfrm>
        </p:grpSpPr>
        <p:sp>
          <p:nvSpPr>
            <p:cNvPr id="20" name="矩形"/>
            <p:cNvSpPr/>
            <p:nvPr/>
          </p:nvSpPr>
          <p:spPr>
            <a:xfrm>
              <a:off x="0" y="0"/>
              <a:ext cx="11772900" cy="6076950"/>
            </a:xfrm>
            <a:prstGeom prst="rect">
              <a:avLst/>
            </a:prstGeom>
            <a:noFill/>
            <a:ln w="57150" cap="flat">
              <a:solidFill>
                <a:srgbClr val="76717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/>
              </a:pPr>
              <a:endParaRPr/>
            </a:p>
          </p:txBody>
        </p:sp>
        <p:sp>
          <p:nvSpPr>
            <p:cNvPr id="21" name="文本"/>
            <p:cNvSpPr txBox="1"/>
            <p:nvPr/>
          </p:nvSpPr>
          <p:spPr>
            <a:xfrm>
              <a:off x="0" y="2129155"/>
              <a:ext cx="11772900" cy="1818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2800"/>
              </a:pPr>
              <a:endParaRPr/>
            </a:p>
            <a:p>
              <a:pPr algn="ctr">
                <a:defRPr sz="2800"/>
              </a:pPr>
              <a:endParaRPr/>
            </a:p>
            <a:p>
              <a:pPr algn="ctr">
                <a:defRPr sz="2800"/>
              </a:pPr>
              <a:endParaRPr/>
            </a:p>
            <a:p>
              <a:pPr algn="ctr">
                <a:defRPr sz="2800"/>
              </a:pPr>
              <a:r>
                <a:t>  </a:t>
              </a:r>
            </a:p>
          </p:txBody>
        </p:sp>
      </p:grpSp>
      <p:pic>
        <p:nvPicPr>
          <p:cNvPr id="24" name="屏幕快照 2017-10-11 上午11.36.12.png" descr="屏幕快照 2017-10-11 上午11.36.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1137" y="136525"/>
            <a:ext cx="1362076" cy="47783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" name="圆角矩形 7"/>
          <p:cNvSpPr/>
          <p:nvPr/>
        </p:nvSpPr>
        <p:spPr>
          <a:xfrm>
            <a:off x="550863" y="588963"/>
            <a:ext cx="4251325" cy="508317"/>
          </a:xfrm>
          <a:prstGeom prst="round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 dirty="0"/>
              <a:t>5</a:t>
            </a:r>
            <a:r>
              <a:rPr lang="zh-CN" altLang="en-US" sz="2400" b="1" dirty="0"/>
              <a:t>月重点运营动作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09654" y="1571612"/>
            <a:ext cx="2928958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 panose="02010600030101010101" charset="-122"/>
              </a:rPr>
              <a:t>单站营销功能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66712" y="5054048"/>
            <a:ext cx="9001188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 panose="02010600030101010101" charset="-122"/>
              </a:rPr>
              <a:t>利用单站营销功能，重点突破核心油站，对油站单量偏少的订单作用明显；</a:t>
            </a:r>
            <a:endParaRPr lang="en-US" altLang="zh-CN" sz="16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0B7AA70-30A8-4132-9770-EFE453504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12" y="2033275"/>
            <a:ext cx="9781270" cy="253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成组"/>
          <p:cNvGrpSpPr/>
          <p:nvPr/>
        </p:nvGrpSpPr>
        <p:grpSpPr>
          <a:xfrm>
            <a:off x="209550" y="390525"/>
            <a:ext cx="11772900" cy="6076950"/>
            <a:chOff x="0" y="0"/>
            <a:chExt cx="11772900" cy="6076950"/>
          </a:xfrm>
        </p:grpSpPr>
        <p:sp>
          <p:nvSpPr>
            <p:cNvPr id="20" name="矩形"/>
            <p:cNvSpPr/>
            <p:nvPr/>
          </p:nvSpPr>
          <p:spPr>
            <a:xfrm>
              <a:off x="0" y="0"/>
              <a:ext cx="11772900" cy="6076950"/>
            </a:xfrm>
            <a:prstGeom prst="rect">
              <a:avLst/>
            </a:prstGeom>
            <a:noFill/>
            <a:ln w="57150" cap="flat">
              <a:solidFill>
                <a:srgbClr val="76717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/>
              </a:pPr>
              <a:endParaRPr sz="2400"/>
            </a:p>
          </p:txBody>
        </p:sp>
        <p:sp>
          <p:nvSpPr>
            <p:cNvPr id="21" name="文本"/>
            <p:cNvSpPr txBox="1"/>
            <p:nvPr/>
          </p:nvSpPr>
          <p:spPr>
            <a:xfrm>
              <a:off x="0" y="2129155"/>
              <a:ext cx="11772900" cy="1818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2800"/>
              </a:pPr>
              <a:endParaRPr sz="2400"/>
            </a:p>
            <a:p>
              <a:pPr algn="ctr">
                <a:defRPr sz="2800"/>
              </a:pPr>
              <a:endParaRPr sz="2400"/>
            </a:p>
            <a:p>
              <a:pPr algn="ctr">
                <a:defRPr sz="2800"/>
              </a:pPr>
              <a:endParaRPr sz="2400"/>
            </a:p>
            <a:p>
              <a:pPr algn="ctr">
                <a:defRPr sz="2800"/>
              </a:pPr>
              <a:r>
                <a:rPr sz="2400"/>
                <a:t>  </a:t>
              </a:r>
            </a:p>
          </p:txBody>
        </p:sp>
      </p:grpSp>
      <p:pic>
        <p:nvPicPr>
          <p:cNvPr id="24" name="屏幕快照 2017-10-11 上午11.36.12.png" descr="屏幕快照 2017-10-11 上午11.36.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1137" y="136525"/>
            <a:ext cx="1362076" cy="47783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" name="圆角矩形 7"/>
          <p:cNvSpPr/>
          <p:nvPr/>
        </p:nvSpPr>
        <p:spPr>
          <a:xfrm>
            <a:off x="550863" y="588963"/>
            <a:ext cx="4251325" cy="508317"/>
          </a:xfrm>
          <a:prstGeom prst="round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 dirty="0"/>
              <a:t>5</a:t>
            </a:r>
            <a:r>
              <a:rPr lang="zh-CN" altLang="en-US" sz="2400" b="1" dirty="0"/>
              <a:t>月重点运营动作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04712" y="637992"/>
            <a:ext cx="489584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 panose="02010600030101010101" charset="-122"/>
              </a:rPr>
              <a:t>用户生命周期运营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 panose="02010600030101010101" charset="-122"/>
              </a:rPr>
              <a:t>——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 panose="02010600030101010101" charset="-122"/>
              </a:rPr>
              <a:t>拉新券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D46A86-733B-4925-9576-27E1850D9A84}"/>
              </a:ext>
            </a:extLst>
          </p:cNvPr>
          <p:cNvSpPr txBox="1"/>
          <p:nvPr/>
        </p:nvSpPr>
        <p:spPr>
          <a:xfrm>
            <a:off x="952464" y="4429132"/>
            <a:ext cx="5286412" cy="8309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 panose="02010600030101010101" charset="-122"/>
              </a:rPr>
              <a:t>对于沉没核心司机采用电话促活配合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 panose="02010600030101010101" charset="-122"/>
              </a:rPr>
              <a:t>8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 panose="02010600030101010101" charset="-122"/>
              </a:rPr>
              <a:t>元加油券效果显著，转化率达到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 panose="02010600030101010101" charset="-122"/>
              </a:rPr>
              <a:t>70%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等线" panose="02010600030101010101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C5F7467-E472-416F-8E15-F03C4881F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527" y="2582664"/>
            <a:ext cx="9230031" cy="156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成组"/>
          <p:cNvGrpSpPr/>
          <p:nvPr/>
        </p:nvGrpSpPr>
        <p:grpSpPr>
          <a:xfrm>
            <a:off x="209550" y="390525"/>
            <a:ext cx="11772900" cy="6076950"/>
            <a:chOff x="0" y="0"/>
            <a:chExt cx="11772900" cy="6076950"/>
          </a:xfrm>
        </p:grpSpPr>
        <p:sp>
          <p:nvSpPr>
            <p:cNvPr id="20" name="矩形"/>
            <p:cNvSpPr/>
            <p:nvPr/>
          </p:nvSpPr>
          <p:spPr>
            <a:xfrm>
              <a:off x="0" y="0"/>
              <a:ext cx="11772900" cy="6076950"/>
            </a:xfrm>
            <a:prstGeom prst="rect">
              <a:avLst/>
            </a:prstGeom>
            <a:noFill/>
            <a:ln w="57150" cap="flat">
              <a:solidFill>
                <a:srgbClr val="76717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/>
              </a:pPr>
              <a:endParaRPr sz="2400"/>
            </a:p>
          </p:txBody>
        </p:sp>
        <p:sp>
          <p:nvSpPr>
            <p:cNvPr id="21" name="文本"/>
            <p:cNvSpPr txBox="1"/>
            <p:nvPr/>
          </p:nvSpPr>
          <p:spPr>
            <a:xfrm>
              <a:off x="0" y="2129155"/>
              <a:ext cx="11772900" cy="1818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2800"/>
              </a:pPr>
              <a:endParaRPr sz="2400"/>
            </a:p>
            <a:p>
              <a:pPr algn="ctr">
                <a:defRPr sz="2800"/>
              </a:pPr>
              <a:endParaRPr sz="2400"/>
            </a:p>
            <a:p>
              <a:pPr algn="ctr">
                <a:defRPr sz="2800"/>
              </a:pPr>
              <a:endParaRPr sz="2400"/>
            </a:p>
            <a:p>
              <a:pPr algn="ctr">
                <a:defRPr sz="2800"/>
              </a:pPr>
              <a:r>
                <a:rPr sz="2400"/>
                <a:t>  </a:t>
              </a:r>
            </a:p>
          </p:txBody>
        </p:sp>
      </p:grpSp>
      <p:pic>
        <p:nvPicPr>
          <p:cNvPr id="24" name="屏幕快照 2017-10-11 上午11.36.12.png" descr="屏幕快照 2017-10-11 上午11.36.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1137" y="136525"/>
            <a:ext cx="1362076" cy="47783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" name="圆角矩形 7"/>
          <p:cNvSpPr/>
          <p:nvPr/>
        </p:nvSpPr>
        <p:spPr>
          <a:xfrm>
            <a:off x="550863" y="588963"/>
            <a:ext cx="4251325" cy="508317"/>
          </a:xfrm>
          <a:prstGeom prst="round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 dirty="0"/>
              <a:t>5</a:t>
            </a:r>
            <a:r>
              <a:rPr lang="zh-CN" altLang="en-US" sz="2400" b="1" dirty="0"/>
              <a:t>月重点运营动作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83391" y="691038"/>
            <a:ext cx="4463798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 panose="02010600030101010101" charset="-122"/>
              </a:rPr>
              <a:t>用户生命周期运营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 panose="02010600030101010101" charset="-122"/>
              </a:rPr>
              <a:t>——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 panose="02010600030101010101" charset="-122"/>
              </a:rPr>
              <a:t>促活券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D46A86-733B-4925-9576-27E1850D9A84}"/>
              </a:ext>
            </a:extLst>
          </p:cNvPr>
          <p:cNvSpPr txBox="1"/>
          <p:nvPr/>
        </p:nvSpPr>
        <p:spPr>
          <a:xfrm>
            <a:off x="767408" y="5373216"/>
            <a:ext cx="8852735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 panose="02010600030101010101" charset="-122"/>
              </a:rPr>
              <a:t>金华的策略券使用率高于上海，但是唤醒后的留存质量不如上海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46D642F-6CF8-4465-A149-6ABA023CF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95" y="1351279"/>
            <a:ext cx="8561292" cy="1651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671159A-7C45-4B2A-98A7-6EEC0DBBE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89" y="3322427"/>
            <a:ext cx="8561287" cy="165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43037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成组"/>
          <p:cNvGrpSpPr/>
          <p:nvPr/>
        </p:nvGrpSpPr>
        <p:grpSpPr>
          <a:xfrm>
            <a:off x="209550" y="390525"/>
            <a:ext cx="11772900" cy="6076950"/>
            <a:chOff x="0" y="0"/>
            <a:chExt cx="11772900" cy="6076950"/>
          </a:xfrm>
        </p:grpSpPr>
        <p:sp>
          <p:nvSpPr>
            <p:cNvPr id="20" name="矩形"/>
            <p:cNvSpPr/>
            <p:nvPr/>
          </p:nvSpPr>
          <p:spPr>
            <a:xfrm>
              <a:off x="0" y="0"/>
              <a:ext cx="11772900" cy="6076950"/>
            </a:xfrm>
            <a:prstGeom prst="rect">
              <a:avLst/>
            </a:prstGeom>
            <a:noFill/>
            <a:ln w="57150" cap="flat">
              <a:solidFill>
                <a:srgbClr val="76717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/>
              </a:pPr>
              <a:endParaRPr sz="2400"/>
            </a:p>
          </p:txBody>
        </p:sp>
        <p:sp>
          <p:nvSpPr>
            <p:cNvPr id="21" name="文本"/>
            <p:cNvSpPr txBox="1"/>
            <p:nvPr/>
          </p:nvSpPr>
          <p:spPr>
            <a:xfrm>
              <a:off x="0" y="2129155"/>
              <a:ext cx="11772900" cy="1818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2800"/>
              </a:pPr>
              <a:endParaRPr sz="2400"/>
            </a:p>
            <a:p>
              <a:pPr algn="ctr">
                <a:defRPr sz="2800"/>
              </a:pPr>
              <a:endParaRPr sz="2400"/>
            </a:p>
            <a:p>
              <a:pPr algn="ctr">
                <a:defRPr sz="2800"/>
              </a:pPr>
              <a:endParaRPr sz="2400"/>
            </a:p>
            <a:p>
              <a:pPr algn="ctr">
                <a:defRPr sz="2800"/>
              </a:pPr>
              <a:r>
                <a:rPr sz="2400"/>
                <a:t>  </a:t>
              </a:r>
            </a:p>
          </p:txBody>
        </p:sp>
      </p:grpSp>
      <p:pic>
        <p:nvPicPr>
          <p:cNvPr id="24" name="屏幕快照 2017-10-11 上午11.36.12.png" descr="屏幕快照 2017-10-11 上午11.36.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1137" y="136525"/>
            <a:ext cx="1362076" cy="47783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" name="圆角矩形 7"/>
          <p:cNvSpPr/>
          <p:nvPr/>
        </p:nvSpPr>
        <p:spPr>
          <a:xfrm>
            <a:off x="550863" y="588963"/>
            <a:ext cx="4251325" cy="508317"/>
          </a:xfrm>
          <a:prstGeom prst="round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 dirty="0"/>
              <a:t>5</a:t>
            </a:r>
            <a:r>
              <a:rPr lang="zh-CN" altLang="en-US" sz="2400" b="1" dirty="0"/>
              <a:t>月重点运营动作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40114" y="1438263"/>
            <a:ext cx="2928958" cy="459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 panose="02010600030101010101" charset="-122"/>
              </a:rPr>
              <a:t>分享红包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0863" y="5721033"/>
            <a:ext cx="5715040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 panose="02010600030101010101" charset="-122"/>
              </a:rPr>
              <a:t>司推司口子没有打开，分享领券的主要人群是小范围的一群活跃司机，相互分享领券，没能触及更多的新司机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E3B1271-0671-4E56-9250-76DC1BCAF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2151368"/>
            <a:ext cx="10179499" cy="5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8D5A858-4614-4A98-985D-A096420A7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2928620"/>
            <a:ext cx="5715040" cy="234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​​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​​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​​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910</Words>
  <Application>Microsoft Office PowerPoint</Application>
  <PresentationFormat>宽屏</PresentationFormat>
  <Paragraphs>157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等线</vt:lpstr>
      <vt:lpstr>等线 Light</vt:lpstr>
      <vt:lpstr>华文细黑</vt:lpstr>
      <vt:lpstr>微软雅黑</vt:lpstr>
      <vt:lpstr>微软雅黑</vt:lpstr>
      <vt:lpstr>Arial</vt:lpstr>
      <vt:lpstr>Helvetica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ThinkPad</dc:creator>
  <cp:lastModifiedBy> </cp:lastModifiedBy>
  <cp:revision>144</cp:revision>
  <dcterms:created xsi:type="dcterms:W3CDTF">2019-05-10T03:48:51Z</dcterms:created>
  <dcterms:modified xsi:type="dcterms:W3CDTF">2020-02-27T11:25:25Z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</Properties>
</file>