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39" d="100"/>
          <a:sy n="139" d="100"/>
        </p:scale>
        <p:origin x="-48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070CB-726D-AC45-8D2B-C730D553A37D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FBE6-3328-5148-B4EB-4236A363EF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93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AFBE6-3328-5148-B4EB-4236A363EF0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9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25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0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2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9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09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1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4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85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D225-976F-244E-ABD5-A3676E235F61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9C30-8543-9B43-B824-0342ABD12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997" y="795646"/>
            <a:ext cx="9144000" cy="1146773"/>
          </a:xfrm>
        </p:spPr>
        <p:txBody>
          <a:bodyPr/>
          <a:lstStyle/>
          <a:p>
            <a:r>
              <a:rPr kumimoji="1" lang="en-US" altLang="zh-CN" dirty="0" smtClean="0"/>
              <a:t>Palindromic Substrings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1506" y="3116397"/>
            <a:ext cx="9144000" cy="2975643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Problems:</a:t>
            </a:r>
          </a:p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Find the longest palindromic substring of a string;</a:t>
            </a:r>
          </a:p>
          <a:p>
            <a:pPr algn="l"/>
            <a:r>
              <a:rPr kumimoji="1" lang="en-US" altLang="zh-CN" dirty="0" smtClean="0"/>
              <a:t>Compute the total number of palindromic substrings of a string</a:t>
            </a:r>
          </a:p>
          <a:p>
            <a:pPr algn="l"/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Leetcode</a:t>
            </a:r>
            <a:r>
              <a:rPr kumimoji="1" lang="en-US" altLang="zh-CN" dirty="0" smtClean="0"/>
              <a:t>: 647)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1506" y="2206242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Palindromic: </a:t>
            </a:r>
            <a:r>
              <a:rPr kumimoji="1" lang="zh-CN" altLang="en-US" dirty="0" smtClean="0"/>
              <a:t>回文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. aba,  </a:t>
            </a:r>
            <a:r>
              <a:rPr kumimoji="1" lang="en-US" altLang="zh-CN" dirty="0" err="1" smtClean="0"/>
              <a:t>abcba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Brute Force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Find every substring of a given string. </a:t>
                </a:r>
                <a:r>
                  <a:rPr kumimoji="1" lang="en-US" altLang="zh-CN" dirty="0" smtClean="0">
                    <a:sym typeface="Wingdings"/>
                  </a:rPr>
                  <a:t>--&gt;&gt;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sym typeface="Wingdings"/>
                  </a:rPr>
                  <a:t>)</a:t>
                </a:r>
              </a:p>
              <a:p>
                <a:r>
                  <a:rPr kumimoji="1" lang="en-US" altLang="zh-CN" dirty="0" smtClean="0">
                    <a:sym typeface="Wingdings"/>
                  </a:rPr>
                  <a:t>Judge if this substring is palindromic. --&gt;&gt; O(n)</a:t>
                </a:r>
              </a:p>
              <a:p>
                <a:endParaRPr kumimoji="1" lang="en-US" altLang="zh-CN" dirty="0">
                  <a:sym typeface="Wingdings"/>
                </a:endParaRPr>
              </a:p>
              <a:p>
                <a:r>
                  <a:rPr kumimoji="1" lang="en-US" altLang="zh-CN" dirty="0" smtClean="0">
                    <a:sym typeface="Wingdings"/>
                  </a:rPr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sym typeface="Wingdings"/>
                  </a:rPr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 Expand around center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Given a string S,  </a:t>
                </a:r>
                <a:r>
                  <a:rPr kumimoji="1" lang="en-US" altLang="zh-CN" dirty="0" err="1" smtClean="0"/>
                  <a:t>len</a:t>
                </a:r>
                <a:r>
                  <a:rPr kumimoji="1" lang="en-US" altLang="zh-CN" dirty="0" smtClean="0"/>
                  <a:t>(S) = n</a:t>
                </a:r>
              </a:p>
              <a:p>
                <a:r>
                  <a:rPr kumimoji="1" lang="en-US" altLang="zh-CN" dirty="0" smtClean="0"/>
                  <a:t>Number of possible centers of palindromic substrings: 2n - 1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</a:t>
                </a:r>
                <a:r>
                  <a:rPr kumimoji="1" lang="en-US" altLang="zh-CN" dirty="0" smtClean="0"/>
                  <a:t> n elements  +  n-1  intervals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</a:t>
                </a:r>
                <a:r>
                  <a:rPr kumimoji="1" lang="en-US" altLang="zh-CN" dirty="0" smtClean="0"/>
                  <a:t> </a:t>
                </a:r>
                <a:r>
                  <a:rPr kumimoji="1" lang="en-US" altLang="zh-CN" dirty="0" err="1" smtClean="0"/>
                  <a:t>eg</a:t>
                </a:r>
                <a:r>
                  <a:rPr kumimoji="1" lang="en-US" altLang="zh-CN" dirty="0" smtClean="0"/>
                  <a:t>. “a a b a c”</a:t>
                </a:r>
              </a:p>
              <a:p>
                <a:pPr>
                  <a:buFont typeface="Arial" charset="0"/>
                  <a:buChar char="•"/>
                </a:pPr>
                <a:r>
                  <a:rPr kumimoji="1" lang="en-US" altLang="zh-CN" dirty="0" smtClean="0"/>
                  <a:t>For each center:  set two pointers,  left and right which are symmetrical about center. The distance between left and right expand from 0, until S[left] != S[right].</a:t>
                </a:r>
              </a:p>
              <a:p>
                <a:pPr>
                  <a:buFont typeface="Arial" charset="0"/>
                  <a:buChar char="•"/>
                </a:pPr>
                <a:r>
                  <a:rPr kumimoji="1" lang="en-US" altLang="zh-CN" dirty="0" smtClean="0"/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)</a:t>
                </a:r>
              </a:p>
              <a:p>
                <a:pPr marL="0" indent="0">
                  <a:buNone/>
                </a:pPr>
                <a:endParaRPr kumimoji="1" lang="en-US" altLang="zh-CN" dirty="0" smtClean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 </a:t>
            </a:r>
            <a:r>
              <a:rPr kumimoji="1" lang="en-US" altLang="zh-CN" dirty="0" err="1" smtClean="0"/>
              <a:t>Manacher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algorithm.          O(n) time 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smtClean="0"/>
              <a:t>Given a string S: a a b a c</a:t>
            </a:r>
          </a:p>
          <a:p>
            <a:endParaRPr kumimoji="1" lang="en-US" altLang="zh-CN" b="1" dirty="0"/>
          </a:p>
          <a:p>
            <a:r>
              <a:rPr kumimoji="1" lang="en-US" altLang="zh-CN" dirty="0" smtClean="0"/>
              <a:t>1. Transform S to T: </a:t>
            </a:r>
          </a:p>
          <a:p>
            <a:pPr marL="0" indent="0">
              <a:buNone/>
            </a:pPr>
            <a:r>
              <a:rPr kumimoji="1" lang="en-US" altLang="zh-CN" dirty="0" smtClean="0"/>
              <a:t>	S: a a a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</a:t>
            </a:r>
          </a:p>
          <a:p>
            <a:pPr marL="0" indent="0">
              <a:buNone/>
            </a:pPr>
            <a:r>
              <a:rPr kumimoji="1" lang="en-US" altLang="zh-CN" dirty="0" smtClean="0"/>
              <a:t>	T: # a # a # a # b # a #</a:t>
            </a:r>
          </a:p>
          <a:p>
            <a:pPr marL="0" indent="0">
              <a:buNone/>
            </a:pPr>
            <a:r>
              <a:rPr kumimoji="1" lang="en-US" altLang="zh-CN" dirty="0" smtClean="0"/>
              <a:t>Add a special symbol between every two elements and the        start and the end of the string.</a:t>
            </a:r>
          </a:p>
          <a:p>
            <a:pPr marL="0" indent="0">
              <a:buNone/>
            </a:pPr>
            <a:r>
              <a:rPr kumimoji="1" lang="en-US" altLang="zh-CN" dirty="0" smtClean="0"/>
              <a:t>The special symbol can’t appear in the original string S!</a:t>
            </a:r>
          </a:p>
        </p:txBody>
      </p:sp>
    </p:spTree>
    <p:extLst>
      <p:ext uri="{BB962C8B-B14F-4D97-AF65-F5344CB8AC3E}">
        <p14:creationId xmlns:p14="http://schemas.microsoft.com/office/powerpoint/2010/main" val="6082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2422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2. Allocate an array Len(), which has the same length as T.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</a:t>
            </a:r>
            <a:r>
              <a:rPr kumimoji="1" lang="en-US" altLang="zh-CN" sz="1800" dirty="0" smtClean="0"/>
              <a:t>0      1       2     3      4      5      6      7      8      9     10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T: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Len():       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Len[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]: The distance between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T[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zh-CN" dirty="0" smtClean="0">
                <a:solidFill>
                  <a:srgbClr val="FF0000"/>
                </a:solidFill>
              </a:rPr>
              <a:t>]</a:t>
            </a:r>
            <a:r>
              <a:rPr kumimoji="1" lang="en-US" altLang="zh-CN" dirty="0" smtClean="0"/>
              <a:t> 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 rightmost element</a:t>
            </a:r>
            <a:r>
              <a:rPr kumimoji="1" lang="en-US" altLang="zh-CN" dirty="0" smtClean="0"/>
              <a:t> of the longest palindromic substring which has 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as center.</a:t>
            </a:r>
          </a:p>
          <a:p>
            <a:pPr marL="0" indent="0">
              <a:buNone/>
            </a:pPr>
            <a:r>
              <a:rPr kumimoji="1" lang="en-US" altLang="zh-CN" sz="1800" dirty="0" err="1" smtClean="0"/>
              <a:t>Eg</a:t>
            </a:r>
            <a:r>
              <a:rPr kumimoji="1" lang="en-US" altLang="zh-CN" sz="1800" dirty="0" smtClean="0"/>
              <a:t>. Len[7]: the longest palindromic substring with T[7] as center is: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      T[4] </a:t>
            </a:r>
            <a:r>
              <a:rPr kumimoji="1" lang="en-US" altLang="zh-CN" sz="1800" dirty="0"/>
              <a:t>~</a:t>
            </a:r>
            <a:r>
              <a:rPr kumimoji="1" lang="en-US" altLang="zh-CN" sz="1800" dirty="0" smtClean="0"/>
              <a:t> T[10]: #</a:t>
            </a:r>
            <a:r>
              <a:rPr kumimoji="1" lang="en-US" altLang="zh-CN" sz="1800" dirty="0" err="1" smtClean="0"/>
              <a:t>a#b#a</a:t>
            </a:r>
            <a:r>
              <a:rPr kumimoji="1" lang="en-US" altLang="zh-CN" sz="1800" dirty="0" smtClean="0"/>
              <a:t>#. 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     The distance between the last # and T[7](b) is: 10 </a:t>
            </a:r>
            <a:r>
              <a:rPr kumimoji="1" lang="mr-IN" altLang="zh-CN" sz="1800" dirty="0" smtClean="0"/>
              <a:t>–</a:t>
            </a:r>
            <a:r>
              <a:rPr kumimoji="1" lang="en-US" altLang="zh-CN" sz="1800" dirty="0" smtClean="0"/>
              <a:t> 7 = 3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50632"/>
              </p:ext>
            </p:extLst>
          </p:nvPr>
        </p:nvGraphicFramePr>
        <p:xfrm>
          <a:off x="2551337" y="2540521"/>
          <a:ext cx="5342579" cy="4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</a:tblGrid>
              <a:tr h="4203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12649"/>
              </p:ext>
            </p:extLst>
          </p:nvPr>
        </p:nvGraphicFramePr>
        <p:xfrm>
          <a:off x="2551337" y="1981402"/>
          <a:ext cx="5342579" cy="4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</a:tblGrid>
              <a:tr h="4203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1" name="组 20"/>
          <p:cNvGrpSpPr/>
          <p:nvPr/>
        </p:nvGrpSpPr>
        <p:grpSpPr>
          <a:xfrm>
            <a:off x="2624968" y="1981402"/>
            <a:ext cx="5195316" cy="406517"/>
            <a:chOff x="2743200" y="4383501"/>
            <a:chExt cx="5195316" cy="406517"/>
          </a:xfrm>
        </p:grpSpPr>
        <p:sp>
          <p:nvSpPr>
            <p:cNvPr id="9" name="文本框 8"/>
            <p:cNvSpPr txBox="1"/>
            <p:nvPr/>
          </p:nvSpPr>
          <p:spPr>
            <a:xfrm>
              <a:off x="2743200" y="440901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61916" y="442068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94176" y="4411890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10222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29656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00188" y="438857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97396" y="440222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7430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00400" y="4401529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94125" y="4401529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45786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2624968" y="2540521"/>
            <a:ext cx="5195316" cy="424746"/>
            <a:chOff x="2624968" y="2540521"/>
            <a:chExt cx="5195316" cy="424746"/>
          </a:xfrm>
        </p:grpSpPr>
        <p:sp>
          <p:nvSpPr>
            <p:cNvPr id="22" name="文本框 21"/>
            <p:cNvSpPr txBox="1"/>
            <p:nvPr/>
          </p:nvSpPr>
          <p:spPr>
            <a:xfrm>
              <a:off x="2624968" y="254052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82168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52328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31031" y="256603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u="sng" dirty="0" smtClean="0"/>
                <a:t>3</a:t>
              </a:r>
              <a:endParaRPr kumimoji="1" lang="zh-CN" altLang="en-US" u="sng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53462" y="2591554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64136" y="2595935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75893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75944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81956" y="2591554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9734" y="256227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8600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1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() used for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Len[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== the length of longest palindromic substring of the original string S, with 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as its center.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S:		a	  a	  a	  b	   a</a:t>
            </a:r>
          </a:p>
          <a:p>
            <a:pPr marL="0" indent="0">
              <a:buNone/>
            </a:pPr>
            <a:r>
              <a:rPr kumimoji="1" lang="en-US" altLang="zh-CN" dirty="0" smtClean="0"/>
              <a:t>T:</a:t>
            </a:r>
          </a:p>
          <a:p>
            <a:pPr marL="0" indent="0">
              <a:buNone/>
            </a:pPr>
            <a:r>
              <a:rPr kumimoji="1" lang="en-US" altLang="zh-CN" dirty="0" smtClean="0"/>
              <a:t>Len():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23823"/>
              </p:ext>
            </p:extLst>
          </p:nvPr>
        </p:nvGraphicFramePr>
        <p:xfrm>
          <a:off x="2236377" y="4826521"/>
          <a:ext cx="5342579" cy="4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</a:tblGrid>
              <a:tr h="4203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3796"/>
              </p:ext>
            </p:extLst>
          </p:nvPr>
        </p:nvGraphicFramePr>
        <p:xfrm>
          <a:off x="2236377" y="4267402"/>
          <a:ext cx="5342579" cy="4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  <a:gridCol w="485689"/>
              </a:tblGrid>
              <a:tr h="4203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2310008" y="4268605"/>
            <a:ext cx="5195316" cy="406517"/>
            <a:chOff x="2743200" y="4383501"/>
            <a:chExt cx="5195316" cy="406517"/>
          </a:xfrm>
        </p:grpSpPr>
        <p:sp>
          <p:nvSpPr>
            <p:cNvPr id="7" name="文本框 6"/>
            <p:cNvSpPr txBox="1"/>
            <p:nvPr/>
          </p:nvSpPr>
          <p:spPr>
            <a:xfrm>
              <a:off x="2743200" y="440901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61916" y="442068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94176" y="4411890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10222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9656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00188" y="438857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97396" y="440222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#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07430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00400" y="4401529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94125" y="4401529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5786" y="438350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310008" y="4826521"/>
            <a:ext cx="5195316" cy="424746"/>
            <a:chOff x="2624968" y="2540521"/>
            <a:chExt cx="5195316" cy="424746"/>
          </a:xfrm>
        </p:grpSpPr>
        <p:sp>
          <p:nvSpPr>
            <p:cNvPr id="19" name="文本框 18"/>
            <p:cNvSpPr txBox="1"/>
            <p:nvPr/>
          </p:nvSpPr>
          <p:spPr>
            <a:xfrm>
              <a:off x="2624968" y="254052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82168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52328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31031" y="256603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u="sng" dirty="0" smtClean="0"/>
                <a:t>3</a:t>
              </a:r>
              <a:endParaRPr kumimoji="1" lang="zh-CN" altLang="en-US" u="sng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3462" y="2591554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4136" y="2595935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075893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75944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481956" y="2591554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9734" y="256227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0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08600" y="2573308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8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7880" y="362585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3. How to compute Len() ?</a:t>
                </a:r>
              </a:p>
              <a:p>
                <a:pPr marL="0" indent="0">
                  <a:buNone/>
                </a:pPr>
                <a:r>
                  <a:rPr kumimoji="1" lang="en-US" altLang="zh-CN" b="1" dirty="0" smtClean="0"/>
                  <a:t>Given Len[k], 0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𝐤</m:t>
                    </m:r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mr-IN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</m:oMath>
                </a14:m>
                <a:r>
                  <a:rPr kumimoji="1" lang="en-US" altLang="zh-CN" b="1" dirty="0" smtClean="0"/>
                  <a:t>, compute </a:t>
                </a:r>
                <a:r>
                  <a:rPr kumimoji="1" lang="en-US" altLang="zh-CN" b="1" dirty="0" err="1" smtClean="0"/>
                  <a:t>len</a:t>
                </a:r>
                <a:r>
                  <a:rPr kumimoji="1" lang="en-US" altLang="zh-CN" b="1" dirty="0" smtClean="0"/>
                  <a:t>[</a:t>
                </a:r>
                <a:r>
                  <a:rPr kumimoji="1" lang="en-US" altLang="zh-CN" b="1" dirty="0" err="1" smtClean="0"/>
                  <a:t>i</a:t>
                </a:r>
                <a:r>
                  <a:rPr kumimoji="1" lang="en-US" altLang="zh-CN" b="1" dirty="0" smtClean="0"/>
                  <a:t>]</a:t>
                </a:r>
              </a:p>
              <a:p>
                <a:pPr marL="0" indent="0">
                  <a:buNone/>
                </a:pPr>
                <a:r>
                  <a:rPr kumimoji="1" lang="en-US" altLang="zh-CN" sz="2400" u="sng" dirty="0" smtClean="0"/>
                  <a:t>P</a:t>
                </a:r>
                <a:r>
                  <a:rPr kumimoji="1" lang="en-US" altLang="zh-CN" sz="2400" dirty="0" smtClean="0"/>
                  <a:t>: The rightmost element of the longest palindromic substrings in previous calculations.</a:t>
                </a:r>
              </a:p>
              <a:p>
                <a:pPr marL="0" indent="0">
                  <a:buNone/>
                </a:pPr>
                <a:r>
                  <a:rPr kumimoji="1" lang="en-US" altLang="zh-CN" sz="2400" u="sng" dirty="0"/>
                  <a:t>Center</a:t>
                </a:r>
                <a:r>
                  <a:rPr kumimoji="1" lang="en-US" altLang="zh-CN" sz="2400" dirty="0"/>
                  <a:t>: The center of the 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above-mentioned</a:t>
                </a:r>
              </a:p>
              <a:p>
                <a:pPr marL="0" indent="0">
                  <a:buNone/>
                </a:pPr>
                <a:r>
                  <a:rPr kumimoji="1" lang="en-US" altLang="zh-CN" sz="2400" u="sng" dirty="0"/>
                  <a:t>P*</a:t>
                </a:r>
                <a:r>
                  <a:rPr kumimoji="1" lang="en-US" altLang="zh-CN" sz="2400" dirty="0"/>
                  <a:t>: </a:t>
                </a:r>
                <a:r>
                  <a:rPr kumimoji="1" lang="en-US" altLang="zh-CN" sz="2400" dirty="0" smtClean="0"/>
                  <a:t>The point symmetrical to P about center.</a:t>
                </a:r>
              </a:p>
              <a:p>
                <a:pPr marL="0" indent="0">
                  <a:buNone/>
                </a:pPr>
                <a:r>
                  <a:rPr kumimoji="1" lang="en-US" altLang="zh-CN" sz="2400" u="sng" dirty="0" smtClean="0"/>
                  <a:t>j </a:t>
                </a:r>
                <a:r>
                  <a:rPr kumimoji="1" lang="en-US" altLang="zh-CN" sz="2400" dirty="0" smtClean="0"/>
                  <a:t>:  The point symmetrical to I about center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endParaRPr kumimoji="1" lang="en-US" altLang="zh-CN" sz="2400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sz="2400" dirty="0"/>
              </a:p>
              <a:p>
                <a:pPr marL="0" indent="0">
                  <a:buNone/>
                </a:pPr>
                <a:endParaRPr kumimoji="1" lang="en-US" altLang="zh-CN" dirty="0" smtClean="0"/>
              </a:p>
              <a:p>
                <a:pPr marL="0" indent="0">
                  <a:buNone/>
                </a:pP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880" y="362585"/>
                <a:ext cx="10515600" cy="4351338"/>
              </a:xfrm>
              <a:blipFill rotWithShape="0">
                <a:blip r:embed="rId2"/>
                <a:stretch>
                  <a:fillRect l="-115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 20"/>
          <p:cNvGrpSpPr/>
          <p:nvPr/>
        </p:nvGrpSpPr>
        <p:grpSpPr>
          <a:xfrm>
            <a:off x="1041263" y="4448433"/>
            <a:ext cx="9144000" cy="1084606"/>
            <a:chOff x="1127760" y="3669957"/>
            <a:chExt cx="9144000" cy="1084606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127760" y="4175760"/>
              <a:ext cx="9144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7498080" y="4124960"/>
              <a:ext cx="81280" cy="812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03640" y="4124960"/>
              <a:ext cx="81280" cy="812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547360" y="4135120"/>
              <a:ext cx="81280" cy="812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96640" y="4135120"/>
              <a:ext cx="81280" cy="812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71040" y="4135120"/>
              <a:ext cx="81280" cy="812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39265" y="4337222"/>
              <a:ext cx="836415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center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16456" y="4337221"/>
              <a:ext cx="336928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10896" y="4377862"/>
              <a:ext cx="336928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i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83856" y="4337220"/>
              <a:ext cx="538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P*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09456" y="4345415"/>
              <a:ext cx="336928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j</a:t>
              </a:r>
              <a:endParaRPr kumimoji="1" lang="zh-CN" altLang="en-US" dirty="0"/>
            </a:p>
          </p:txBody>
        </p:sp>
        <p:cxnSp>
          <p:nvCxnSpPr>
            <p:cNvPr id="17" name="直线箭头连接符 16"/>
            <p:cNvCxnSpPr/>
            <p:nvPr/>
          </p:nvCxnSpPr>
          <p:spPr>
            <a:xfrm>
              <a:off x="5628640" y="3669957"/>
              <a:ext cx="3256280" cy="47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2052320" y="3669957"/>
              <a:ext cx="3535680" cy="47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7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482"/>
                <a:ext cx="10515600" cy="6459531"/>
              </a:xfrm>
            </p:spPr>
            <p:txBody>
              <a:bodyPr/>
              <a:lstStyle/>
              <a:p>
                <a:pPr marL="514350" indent="-514350">
                  <a:buFont typeface="+mj-ea"/>
                  <a:buAutoNum type="circleNumDbPlain"/>
                </a:pPr>
                <a:r>
                  <a:rPr kumimoji="1" lang="en-US" altLang="zh-CN" dirty="0" smtClean="0"/>
                  <a:t>i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kumimoji="1" lang="en-US" altLang="zh-CN" dirty="0" smtClean="0"/>
                  <a:t> P</a:t>
                </a:r>
              </a:p>
              <a:p>
                <a:pPr marL="2343150" lvl="4" indent="-514350">
                  <a:buFont typeface="+mj-ea"/>
                  <a:buAutoNum type="circleNumDbPlain"/>
                </a:pPr>
                <a:endParaRPr kumimoji="1"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zh-CN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kumimoji="1" lang="mr-IN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en-US" altLang="zh-CN" dirty="0"/>
                  <a:t>P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482"/>
                <a:ext cx="10515600" cy="6459531"/>
              </a:xfrm>
              <a:blipFill rotWithShape="0">
                <a:blip r:embed="rId3"/>
                <a:stretch>
                  <a:fillRect l="-928" t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74579" y="2233646"/>
            <a:ext cx="9181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Focus on 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[j]:</a:t>
            </a:r>
          </a:p>
          <a:p>
            <a:r>
              <a:rPr kumimoji="1" lang="en-US" altLang="zh-CN" sz="2400" dirty="0" smtClean="0"/>
              <a:t>If 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[j] &lt;= p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: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 = 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[j]</a:t>
            </a:r>
          </a:p>
          <a:p>
            <a:r>
              <a:rPr kumimoji="1" lang="en-US" altLang="zh-CN" sz="2400" dirty="0" smtClean="0"/>
              <a:t>Else: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 is at least p - 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, so initiate </a:t>
            </a:r>
            <a:r>
              <a:rPr kumimoji="1" lang="en-US" altLang="zh-CN" sz="2400" dirty="0" err="1" smtClean="0"/>
              <a:t>len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 as p - </a:t>
            </a:r>
            <a:r>
              <a:rPr kumimoji="1" lang="en-US" altLang="zh-CN" sz="2400" dirty="0" err="1" smtClean="0"/>
              <a:t>i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From p, check if it is  palindromic one by one. (T[p + 1] == T[2i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(p + 1)])  </a:t>
            </a:r>
          </a:p>
          <a:p>
            <a:r>
              <a:rPr kumimoji="1" lang="en-US" altLang="zh-CN" sz="2400" dirty="0"/>
              <a:t>	</a:t>
            </a:r>
            <a:endParaRPr kumimoji="1" lang="zh-CN" altLang="en-US" sz="2400" dirty="0"/>
          </a:p>
        </p:txBody>
      </p:sp>
      <p:grpSp>
        <p:nvGrpSpPr>
          <p:cNvPr id="30" name="组 29"/>
          <p:cNvGrpSpPr/>
          <p:nvPr/>
        </p:nvGrpSpPr>
        <p:grpSpPr>
          <a:xfrm>
            <a:off x="1244302" y="984255"/>
            <a:ext cx="9144000" cy="1268428"/>
            <a:chOff x="1524000" y="1360773"/>
            <a:chExt cx="9144000" cy="1268428"/>
          </a:xfrm>
        </p:grpSpPr>
        <p:grpSp>
          <p:nvGrpSpPr>
            <p:cNvPr id="4" name="组 3"/>
            <p:cNvGrpSpPr/>
            <p:nvPr/>
          </p:nvGrpSpPr>
          <p:grpSpPr>
            <a:xfrm>
              <a:off x="1524000" y="1878128"/>
              <a:ext cx="9144000" cy="751073"/>
              <a:chOff x="1127760" y="4003490"/>
              <a:chExt cx="9144000" cy="751073"/>
            </a:xfrm>
          </p:grpSpPr>
          <p:cxnSp>
            <p:nvCxnSpPr>
              <p:cNvPr id="5" name="直线连接符 4"/>
              <p:cNvCxnSpPr/>
              <p:nvPr/>
            </p:nvCxnSpPr>
            <p:spPr>
              <a:xfrm>
                <a:off x="1127760" y="4175760"/>
                <a:ext cx="9144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7498080" y="4124960"/>
                <a:ext cx="81280" cy="812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03640" y="4124960"/>
                <a:ext cx="81280" cy="812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47360" y="4135120"/>
                <a:ext cx="81280" cy="812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596640" y="4135120"/>
                <a:ext cx="81280" cy="812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971040" y="4135120"/>
                <a:ext cx="81280" cy="812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239265" y="4337222"/>
                <a:ext cx="836415" cy="37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center</a:t>
                </a:r>
                <a:endParaRPr kumimoji="1"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716456" y="4337221"/>
                <a:ext cx="336928" cy="37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P</a:t>
                </a:r>
                <a:endParaRPr kumimoji="1"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410896" y="4377862"/>
                <a:ext cx="336928" cy="37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i</a:t>
                </a:r>
                <a:endParaRPr kumimoji="1"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883856" y="4337220"/>
                <a:ext cx="538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P*</a:t>
                </a:r>
                <a:endParaRPr kumimoji="1"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509456" y="4345415"/>
                <a:ext cx="336928" cy="37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j</a:t>
                </a:r>
                <a:endParaRPr kumimoji="1" lang="zh-CN" altLang="en-US" dirty="0"/>
              </a:p>
            </p:txBody>
          </p:sp>
          <p:cxnSp>
            <p:nvCxnSpPr>
              <p:cNvPr id="17" name="直线箭头连接符 16"/>
              <p:cNvCxnSpPr/>
              <p:nvPr/>
            </p:nvCxnSpPr>
            <p:spPr>
              <a:xfrm>
                <a:off x="3596640" y="4003490"/>
                <a:ext cx="1022041" cy="2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线连接符 22"/>
            <p:cNvCxnSpPr/>
            <p:nvPr/>
          </p:nvCxnSpPr>
          <p:spPr>
            <a:xfrm>
              <a:off x="3089189" y="2106140"/>
              <a:ext cx="1925732" cy="10160"/>
            </a:xfrm>
            <a:prstGeom prst="line">
              <a:avLst/>
            </a:prstGeom>
            <a:ln w="730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166217" y="1492910"/>
              <a:ext cx="67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Len[j]</a:t>
              </a:r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6972094" y="2121518"/>
              <a:ext cx="1925732" cy="10160"/>
            </a:xfrm>
            <a:prstGeom prst="line">
              <a:avLst/>
            </a:prstGeom>
            <a:ln w="730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9438656" y="1701231"/>
              <a:ext cx="0" cy="32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112696" y="1360773"/>
              <a:ext cx="111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p</a:t>
              </a:r>
              <a:r>
                <a:rPr kumimoji="1" lang="en-US" altLang="zh-CN" smtClean="0"/>
                <a:t>+1</a:t>
              </a:r>
              <a:endParaRPr kumimoji="1" lang="zh-CN" altLang="en-US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277545" y="5895968"/>
            <a:ext cx="9144000" cy="588963"/>
            <a:chOff x="1127760" y="4124960"/>
            <a:chExt cx="9144000" cy="588963"/>
          </a:xfrm>
        </p:grpSpPr>
        <p:cxnSp>
          <p:nvCxnSpPr>
            <p:cNvPr id="38" name="直线连接符 37"/>
            <p:cNvCxnSpPr/>
            <p:nvPr/>
          </p:nvCxnSpPr>
          <p:spPr>
            <a:xfrm>
              <a:off x="1127760" y="4175760"/>
              <a:ext cx="9144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7637930" y="4124960"/>
              <a:ext cx="81280" cy="812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47360" y="4135120"/>
              <a:ext cx="81280" cy="812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13779" y="4135120"/>
              <a:ext cx="81280" cy="812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39265" y="4337222"/>
              <a:ext cx="836415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center</a:t>
              </a:r>
              <a:endParaRPr kumimoji="1"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228765" y="4325173"/>
              <a:ext cx="336928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577124" y="4325172"/>
              <a:ext cx="336928" cy="3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i</a:t>
              </a:r>
              <a:endParaRPr kumimoji="1"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37353" y="4337220"/>
              <a:ext cx="538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P*</a:t>
              </a:r>
              <a:endParaRPr kumimoji="1" lang="zh-CN" altLang="en-US" dirty="0"/>
            </a:p>
          </p:txBody>
        </p:sp>
      </p:grpSp>
      <p:sp>
        <p:nvSpPr>
          <p:cNvPr id="50" name="椭圆 49"/>
          <p:cNvSpPr/>
          <p:nvPr/>
        </p:nvSpPr>
        <p:spPr>
          <a:xfrm>
            <a:off x="7433459" y="5895968"/>
            <a:ext cx="81280" cy="812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0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5182" y="2301502"/>
            <a:ext cx="2883049" cy="1325563"/>
          </a:xfrm>
        </p:spPr>
        <p:txBody>
          <a:bodyPr/>
          <a:lstStyle/>
          <a:p>
            <a:r>
              <a:rPr kumimoji="1" lang="en-US" altLang="zh-CN" smtClean="0"/>
              <a:t>Thank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435</Words>
  <Application>Microsoft Macintosh PowerPoint</Application>
  <PresentationFormat>宽屏</PresentationFormat>
  <Paragraphs>135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Cambria Math</vt:lpstr>
      <vt:lpstr>DengXian</vt:lpstr>
      <vt:lpstr>DengXian Light</vt:lpstr>
      <vt:lpstr>Mangal</vt:lpstr>
      <vt:lpstr>Wingdings</vt:lpstr>
      <vt:lpstr>Arial</vt:lpstr>
      <vt:lpstr>Office 主题</vt:lpstr>
      <vt:lpstr>Palindromic Substrings</vt:lpstr>
      <vt:lpstr>1 Brute Force</vt:lpstr>
      <vt:lpstr>2 Expand around center</vt:lpstr>
      <vt:lpstr>3 Manacher algorithm.          O(n) time !!</vt:lpstr>
      <vt:lpstr>PowerPoint 演示文稿</vt:lpstr>
      <vt:lpstr>What is len() used for ?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Palindromic Substrings</dc:title>
  <dc:creator>Microsoft Office 用户</dc:creator>
  <cp:lastModifiedBy>Microsoft Office 用户</cp:lastModifiedBy>
  <cp:revision>15</cp:revision>
  <dcterms:created xsi:type="dcterms:W3CDTF">2018-04-26T09:07:59Z</dcterms:created>
  <dcterms:modified xsi:type="dcterms:W3CDTF">2018-04-27T05:19:14Z</dcterms:modified>
</cp:coreProperties>
</file>