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8" r:id="rId6"/>
    <p:sldId id="262" r:id="rId7"/>
    <p:sldId id="263" r:id="rId8"/>
    <p:sldId id="264" r:id="rId9"/>
    <p:sldId id="265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>
        <p:scale>
          <a:sx n="120" d="100"/>
          <a:sy n="120" d="100"/>
        </p:scale>
        <p:origin x="25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0F1-4E74-48D2-99D4-1A7F65C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97C3A-1F3F-4BA9-B695-C7E804BFA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E832-019B-45FF-B334-E53A8896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9225-B38D-4490-8EB3-8E5C1031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418A-16EB-4237-88CD-33DA0E00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5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803C-4687-4232-A00B-FC0FB160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82A5A-4E9E-46C4-BBD9-17F68BED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413D-BF6F-41A6-9CB3-E8AC872C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CB63-ED21-4988-9C38-E41FFEB3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49FAD-B7D8-4A68-AD82-7BE378FD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50B80-5CFB-4C4C-8352-AB5EDA18B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E55B2-A2B6-490F-8062-C22A1552D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CE33-4F73-4CE6-A287-0C15081E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6565-D8E7-4167-8229-750B2307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1625-89E7-4F39-BA8F-2E037D82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5364-AB76-4474-9AC7-7B501718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0B1B-24EA-4E4F-B33D-ED091F51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11EDA-F72F-4C63-86D0-346D2751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06018-1E14-4257-B9F9-286FD01D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86591-A59E-4F42-8FA5-FF5C8BD0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1E8F-9BB4-4BE1-9E2E-210D48CF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CBB37-5E98-45E3-86D8-65F796B47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E8A9-CB24-41FB-B831-BCE7B6A6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5842-2F95-4F78-AA9D-05C36F6B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02CF-9366-4D15-855F-68E5DE81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B545-DCD5-4B42-9E2D-9791C9EA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6049-1FB9-4075-9B98-35397D630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FB1F8-D46E-4026-BD5D-2735A792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456EB-DAEC-4D02-B79F-DD6D0C67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9556-DC11-457C-B9C3-63921953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46BC7-F01B-4D41-8C84-26CD3666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CF64-1C1B-4DAA-B429-BCA05BF9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16389-22D8-4253-BD8B-B70FE5347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23C82-7E61-4511-8E69-4F9BC0867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AFB4A-EB1D-41D1-8FA9-440C1E734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84ABB-AE38-4164-A7B4-143C29C42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2FFC4-A259-4417-B208-666DAD5D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891FC-19BE-4F3D-B3B3-E8A7B1F7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C8A84-6F72-4FCA-BA8A-A2CA16D7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65E1-EE40-4E9A-B5F4-5DBBC06F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6CC4D-C701-41D5-9247-0E787192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A4142-1562-40C3-A6D8-4388E2CA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7BB52-3FC1-4BF8-9CE7-D6A869C3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3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8C216-B5F1-4D17-91BD-F3F069F3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64ED7-D6C8-4684-8161-5CD644F0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B9338-77C9-41D9-9D71-A483FB60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D55E-9C7C-4E22-84B5-077870D7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0F6D-7820-4B0E-9186-CF085BBB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D5BE5-2AAC-463C-9769-2586E5E9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3878C-5C0B-44FD-B4CE-528DCD85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E1122-13B8-4157-93D3-A0A4FAD2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A3FE-AC96-4B99-8915-44D183ED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DFEB-B69B-49E2-A78F-3D145901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041D6-DC37-4FCC-8E59-6E1DF2FDD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58D10-E6A1-4FB5-8779-29EF0B54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2971F-0705-475A-AB8B-2E960354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405A-4C31-40AF-86E1-7B727BFE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7A888-2FCC-40DD-979D-53DB7E95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4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350EB-C764-42BE-A685-57961081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E058-F835-4F1C-B90F-54378368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EE17-52B0-4986-AB06-21F0A9F9A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6B05-907D-4B2C-8733-14E86B32D46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C01B2-44BE-4183-94B3-EF4C98B18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C025-C961-493B-8735-89D99E45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E976-FF18-4ACF-A998-6B5086F1C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Oil production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312EB-C828-4168-BCF4-35837E1F8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0058"/>
            <a:ext cx="9144000" cy="907742"/>
          </a:xfrm>
        </p:spPr>
        <p:txBody>
          <a:bodyPr>
            <a:normAutofit/>
          </a:bodyPr>
          <a:lstStyle/>
          <a:p>
            <a:r>
              <a:rPr lang="en-US" sz="3600" dirty="0"/>
              <a:t>Yan Xu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017A3-960C-452F-B11E-A9278DE052D2}"/>
              </a:ext>
            </a:extLst>
          </p:cNvPr>
          <p:cNvSpPr txBox="1"/>
          <p:nvPr/>
        </p:nvSpPr>
        <p:spPr>
          <a:xfrm>
            <a:off x="691973" y="660698"/>
            <a:ext cx="344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IHS data analyst interview</a:t>
            </a:r>
          </a:p>
        </p:txBody>
      </p:sp>
    </p:spTree>
    <p:extLst>
      <p:ext uri="{BB962C8B-B14F-4D97-AF65-F5344CB8AC3E}">
        <p14:creationId xmlns:p14="http://schemas.microsoft.com/office/powerpoint/2010/main" val="13840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57B5EC-5C87-4757-A2E0-6D1F29708BD7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325987" cy="602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6. Improving prediction with Fixed effect model</a:t>
            </a:r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pic>
        <p:nvPicPr>
          <p:cNvPr id="3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66030E62-D47F-754E-9F66-28B238F2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4" y="1906905"/>
            <a:ext cx="5637350" cy="42389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Picture 5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59B073D8-35C9-0D4B-A109-080440BBB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07" y="1889146"/>
            <a:ext cx="5721304" cy="423893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4FC257-B963-E949-8EFC-0A0B78C151C7}"/>
              </a:ext>
            </a:extLst>
          </p:cNvPr>
          <p:cNvSpPr txBox="1"/>
          <p:nvPr/>
        </p:nvSpPr>
        <p:spPr>
          <a:xfrm>
            <a:off x="1614376" y="1358894"/>
            <a:ext cx="320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Prediction without Fixed effect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5595BE-E825-DA43-898D-7BC571B2CAB9}"/>
              </a:ext>
            </a:extLst>
          </p:cNvPr>
          <p:cNvSpPr/>
          <p:nvPr/>
        </p:nvSpPr>
        <p:spPr>
          <a:xfrm>
            <a:off x="2745965" y="2140822"/>
            <a:ext cx="2485254" cy="325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C58D4-B304-D344-A9EF-13A299C31019}"/>
              </a:ext>
            </a:extLst>
          </p:cNvPr>
          <p:cNvSpPr/>
          <p:nvPr/>
        </p:nvSpPr>
        <p:spPr>
          <a:xfrm>
            <a:off x="3988592" y="3388337"/>
            <a:ext cx="562143" cy="1927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E28C43-3914-A941-9071-B01AAB87B9B3}"/>
              </a:ext>
            </a:extLst>
          </p:cNvPr>
          <p:cNvSpPr/>
          <p:nvPr/>
        </p:nvSpPr>
        <p:spPr>
          <a:xfrm>
            <a:off x="8753363" y="2181486"/>
            <a:ext cx="2995614" cy="2852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E01522-1135-5B40-8180-603FC74CE519}"/>
              </a:ext>
            </a:extLst>
          </p:cNvPr>
          <p:cNvSpPr/>
          <p:nvPr/>
        </p:nvSpPr>
        <p:spPr>
          <a:xfrm>
            <a:off x="9921559" y="3429000"/>
            <a:ext cx="562143" cy="192794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970F6-02C2-174C-AB84-827A6BDF009A}"/>
              </a:ext>
            </a:extLst>
          </p:cNvPr>
          <p:cNvSpPr txBox="1"/>
          <p:nvPr/>
        </p:nvSpPr>
        <p:spPr>
          <a:xfrm>
            <a:off x="7582786" y="1373644"/>
            <a:ext cx="320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Prediction with Fixed effect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3ACF64-A206-C141-867B-02409CCD1D2B}"/>
              </a:ext>
            </a:extLst>
          </p:cNvPr>
          <p:cNvSpPr/>
          <p:nvPr/>
        </p:nvSpPr>
        <p:spPr>
          <a:xfrm>
            <a:off x="174096" y="6358269"/>
            <a:ext cx="2369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‘</a:t>
            </a:r>
            <a:r>
              <a:rPr lang="en-US" sz="1200" dirty="0" err="1"/>
              <a:t>op_number</a:t>
            </a:r>
            <a:r>
              <a:rPr lang="en-US" sz="1200" dirty="0"/>
              <a:t>’ is ‘operator’</a:t>
            </a:r>
          </a:p>
        </p:txBody>
      </p:sp>
    </p:spTree>
    <p:extLst>
      <p:ext uri="{BB962C8B-B14F-4D97-AF65-F5344CB8AC3E}">
        <p14:creationId xmlns:p14="http://schemas.microsoft.com/office/powerpoint/2010/main" val="350694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57B5EC-5C87-4757-A2E0-6D1F29708BD7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325987" cy="602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6. Improving prediction with Fixed effect model</a:t>
            </a:r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pic>
        <p:nvPicPr>
          <p:cNvPr id="6" name="Picture 5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59B073D8-35C9-0D4B-A109-080440BB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96" y="2027369"/>
            <a:ext cx="5721304" cy="423893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9E28C43-3914-A941-9071-B01AAB87B9B3}"/>
              </a:ext>
            </a:extLst>
          </p:cNvPr>
          <p:cNvSpPr/>
          <p:nvPr/>
        </p:nvSpPr>
        <p:spPr>
          <a:xfrm>
            <a:off x="2879952" y="2319709"/>
            <a:ext cx="2995614" cy="2852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E01522-1135-5B40-8180-603FC74CE519}"/>
              </a:ext>
            </a:extLst>
          </p:cNvPr>
          <p:cNvSpPr/>
          <p:nvPr/>
        </p:nvSpPr>
        <p:spPr>
          <a:xfrm>
            <a:off x="4048148" y="3567223"/>
            <a:ext cx="562143" cy="192794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970F6-02C2-174C-AB84-827A6BDF009A}"/>
              </a:ext>
            </a:extLst>
          </p:cNvPr>
          <p:cNvSpPr txBox="1"/>
          <p:nvPr/>
        </p:nvSpPr>
        <p:spPr>
          <a:xfrm>
            <a:off x="1709375" y="1511867"/>
            <a:ext cx="320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Prediction with Fixed effect</a:t>
            </a: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E26BB357-2B05-AB44-BB87-12BCBE3B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24" y="1881198"/>
            <a:ext cx="5684980" cy="44770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D2A9D58-701C-AE4A-A240-16060BF44B4E}"/>
              </a:ext>
            </a:extLst>
          </p:cNvPr>
          <p:cNvSpPr/>
          <p:nvPr/>
        </p:nvSpPr>
        <p:spPr>
          <a:xfrm>
            <a:off x="8853589" y="2245278"/>
            <a:ext cx="2995614" cy="2852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3E0D9-B2E6-7C44-ABB4-D13152E6D3BB}"/>
              </a:ext>
            </a:extLst>
          </p:cNvPr>
          <p:cNvSpPr/>
          <p:nvPr/>
        </p:nvSpPr>
        <p:spPr>
          <a:xfrm>
            <a:off x="10021785" y="3567223"/>
            <a:ext cx="562143" cy="19279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21030A-612D-FD40-872D-2D1895A3E2A8}"/>
              </a:ext>
            </a:extLst>
          </p:cNvPr>
          <p:cNvSpPr txBox="1"/>
          <p:nvPr/>
        </p:nvSpPr>
        <p:spPr>
          <a:xfrm>
            <a:off x="6332924" y="1162736"/>
            <a:ext cx="5684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Prediction with Fixed effect &amp; delete ‘operator’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‘operator’ has |p|&gt;0.1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BE4FF-C555-354B-92B9-91A451DAF9F4}"/>
              </a:ext>
            </a:extLst>
          </p:cNvPr>
          <p:cNvSpPr/>
          <p:nvPr/>
        </p:nvSpPr>
        <p:spPr>
          <a:xfrm>
            <a:off x="174096" y="6358269"/>
            <a:ext cx="2369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‘</a:t>
            </a:r>
            <a:r>
              <a:rPr lang="en-US" sz="1200" dirty="0" err="1"/>
              <a:t>op_number</a:t>
            </a:r>
            <a:r>
              <a:rPr lang="en-US" sz="1200" dirty="0"/>
              <a:t>’ is ‘operator’</a:t>
            </a:r>
          </a:p>
        </p:txBody>
      </p:sp>
    </p:spTree>
    <p:extLst>
      <p:ext uri="{BB962C8B-B14F-4D97-AF65-F5344CB8AC3E}">
        <p14:creationId xmlns:p14="http://schemas.microsoft.com/office/powerpoint/2010/main" val="34847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57B5EC-5C87-4757-A2E0-6D1F29708BD7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643495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7. </a:t>
            </a:r>
            <a:r>
              <a:rPr lang="en-US" sz="3200" b="1" dirty="0">
                <a:solidFill>
                  <a:schemeClr val="tx1"/>
                </a:solidFill>
              </a:rPr>
              <a:t>Shortcomings and Future work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1C682-F514-45D2-B4D8-0DFED696A69E}"/>
              </a:ext>
            </a:extLst>
          </p:cNvPr>
          <p:cNvSpPr txBox="1"/>
          <p:nvPr/>
        </p:nvSpPr>
        <p:spPr>
          <a:xfrm>
            <a:off x="642891" y="924223"/>
            <a:ext cx="1071091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time allowed, I can to the following: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Explain each variables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Learn more from the related publications to justify the selected variables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Explain why the variable matters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Improve R^2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Using deep learning model to improve the fitting</a:t>
            </a:r>
          </a:p>
        </p:txBody>
      </p:sp>
    </p:spTree>
    <p:extLst>
      <p:ext uri="{BB962C8B-B14F-4D97-AF65-F5344CB8AC3E}">
        <p14:creationId xmlns:p14="http://schemas.microsoft.com/office/powerpoint/2010/main" val="305839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8D403-8EA0-4161-89BE-974A51085529}"/>
              </a:ext>
            </a:extLst>
          </p:cNvPr>
          <p:cNvSpPr txBox="1"/>
          <p:nvPr/>
        </p:nvSpPr>
        <p:spPr>
          <a:xfrm>
            <a:off x="3405565" y="407474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Outline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A4B7E9F-0581-4909-AED7-A05AC92F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29450"/>
              </p:ext>
            </p:extLst>
          </p:nvPr>
        </p:nvGraphicFramePr>
        <p:xfrm>
          <a:off x="1607419" y="1267806"/>
          <a:ext cx="7794482" cy="543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403">
                  <a:extLst>
                    <a:ext uri="{9D8B030D-6E8A-4147-A177-3AD203B41FA5}">
                      <a16:colId xmlns:a16="http://schemas.microsoft.com/office/drawing/2014/main" val="795107140"/>
                    </a:ext>
                  </a:extLst>
                </a:gridCol>
                <a:gridCol w="6570079">
                  <a:extLst>
                    <a:ext uri="{9D8B030D-6E8A-4147-A177-3AD203B41FA5}">
                      <a16:colId xmlns:a16="http://schemas.microsoft.com/office/drawing/2014/main" val="3429451628"/>
                    </a:ext>
                  </a:extLst>
                </a:gridCol>
              </a:tblGrid>
              <a:tr h="776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Summarizing the result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008603"/>
                  </a:ext>
                </a:extLst>
              </a:tr>
              <a:tr h="776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Understanding data and changing data 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702809"/>
                  </a:ext>
                </a:extLst>
              </a:tr>
              <a:tr h="776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Processing missing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415350"/>
                  </a:ext>
                </a:extLst>
              </a:tr>
              <a:tr h="776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Finding critical variables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973765"/>
                  </a:ext>
                </a:extLst>
              </a:tr>
              <a:tr h="776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Building training model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570345"/>
                  </a:ext>
                </a:extLst>
              </a:tr>
              <a:tr h="776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Improving prediction with Fixed effect model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24943"/>
                  </a:ext>
                </a:extLst>
              </a:tr>
              <a:tr h="776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Shortcomings and Future work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257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1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134B-CFFE-49BD-8EA9-BF2A5F57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9613" cy="132556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Part 1. Summarizing the result </a:t>
            </a:r>
            <a:br>
              <a:rPr lang="en-US" sz="3200" b="1" dirty="0"/>
            </a:br>
            <a:r>
              <a:rPr lang="en-US" sz="3200" b="1" dirty="0"/>
              <a:t>             -- </a:t>
            </a:r>
            <a:r>
              <a:rPr lang="en-US" sz="3200" dirty="0"/>
              <a:t>Using multi-linear regression model to predict oil production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91D7D9-A9CC-49E5-98A6-E091991C2E96}"/>
              </a:ext>
            </a:extLst>
          </p:cNvPr>
          <p:cNvSpPr txBox="1">
            <a:spLocks/>
          </p:cNvSpPr>
          <p:nvPr/>
        </p:nvSpPr>
        <p:spPr>
          <a:xfrm>
            <a:off x="485043" y="4657889"/>
            <a:ext cx="5041114" cy="143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‘</a:t>
            </a:r>
            <a:r>
              <a:rPr lang="en-US" sz="2000" dirty="0" err="1"/>
              <a:t>date_sec</a:t>
            </a:r>
            <a:r>
              <a:rPr lang="en-US" sz="2000" dirty="0"/>
              <a:t>’ is the </a:t>
            </a:r>
            <a:r>
              <a:rPr lang="en-US" sz="2000" dirty="0" err="1"/>
              <a:t>unix</a:t>
            </a:r>
            <a:r>
              <a:rPr lang="en-US" sz="2000" dirty="0"/>
              <a:t> timestamp second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R-squared : 0.847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Adj. R-squared: 0.844</a:t>
            </a:r>
          </a:p>
        </p:txBody>
      </p:sp>
      <p:pic>
        <p:nvPicPr>
          <p:cNvPr id="7" name="Picture 6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5833AD6C-6F6C-504F-8074-7AEB56041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65" y="1855479"/>
            <a:ext cx="6436107" cy="44978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809C39-98EA-3542-AE5B-6FE7B986CEB7}"/>
              </a:ext>
            </a:extLst>
          </p:cNvPr>
          <p:cNvSpPr/>
          <p:nvPr/>
        </p:nvSpPr>
        <p:spPr>
          <a:xfrm>
            <a:off x="349557" y="2073064"/>
            <a:ext cx="54063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Production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= 0.46*</a:t>
            </a:r>
            <a:r>
              <a:rPr lang="en-US" dirty="0" err="1">
                <a:solidFill>
                  <a:schemeClr val="accent1"/>
                </a:solidFill>
              </a:rPr>
              <a:t>tvd</a:t>
            </a:r>
            <a:r>
              <a:rPr lang="en-US" dirty="0">
                <a:solidFill>
                  <a:schemeClr val="accent1"/>
                </a:solidFill>
              </a:rPr>
              <a:t>(ft) + 0.08*well spacing – 300.43*log permeability – 4302.5718*porosity + 8105.08*</a:t>
            </a:r>
            <a:r>
              <a:rPr lang="en-US" dirty="0" err="1">
                <a:solidFill>
                  <a:schemeClr val="accent1"/>
                </a:solidFill>
              </a:rPr>
              <a:t>poisson</a:t>
            </a:r>
            <a:r>
              <a:rPr lang="en-US" dirty="0">
                <a:solidFill>
                  <a:schemeClr val="accent1"/>
                </a:solidFill>
              </a:rPr>
              <a:t> ratio -0.50*(p-velocity) + 2.06*(s-velocity)-566.12*</a:t>
            </a:r>
            <a:r>
              <a:rPr lang="en-US" dirty="0" err="1">
                <a:solidFill>
                  <a:schemeClr val="accent1"/>
                </a:solidFill>
              </a:rPr>
              <a:t>youngs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modulud</a:t>
            </a:r>
            <a:r>
              <a:rPr lang="en-US" dirty="0">
                <a:solidFill>
                  <a:schemeClr val="accent1"/>
                </a:solidFill>
              </a:rPr>
              <a:t> + 17.36*total number of stages + 8.88*(e^(-5))*proppant volume + 2.91**(e^(-6))*</a:t>
            </a:r>
            <a:r>
              <a:rPr lang="en-US" dirty="0" err="1">
                <a:solidFill>
                  <a:schemeClr val="accent1"/>
                </a:solidFill>
              </a:rPr>
              <a:t>date_sec</a:t>
            </a:r>
            <a:r>
              <a:rPr lang="en-US" dirty="0">
                <a:solidFill>
                  <a:schemeClr val="accent1"/>
                </a:solidFill>
              </a:rPr>
              <a:t> - 0.05*operator</a:t>
            </a:r>
          </a:p>
        </p:txBody>
      </p:sp>
    </p:spTree>
    <p:extLst>
      <p:ext uri="{BB962C8B-B14F-4D97-AF65-F5344CB8AC3E}">
        <p14:creationId xmlns:p14="http://schemas.microsoft.com/office/powerpoint/2010/main" val="193850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D6D1-5DC0-4F09-97F3-43CF6F1B7F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10377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2. </a:t>
            </a:r>
            <a:r>
              <a:rPr lang="en-US" sz="3200" b="1" dirty="0">
                <a:solidFill>
                  <a:schemeClr val="tx1"/>
                </a:solidFill>
              </a:rPr>
              <a:t>Understanding data</a:t>
            </a:r>
            <a:endParaRPr lang="en-US" sz="32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A1D074-7FB2-4089-9FFC-0B3DFD3DE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7" y="1781207"/>
            <a:ext cx="5969054" cy="2317676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E9F9590-AF07-4893-A6DE-764932AA6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07" y="494412"/>
            <a:ext cx="4725059" cy="63635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B05BEB-7EF6-4EC1-AE07-C6C2E9E818C5}"/>
              </a:ext>
            </a:extLst>
          </p:cNvPr>
          <p:cNvSpPr/>
          <p:nvPr/>
        </p:nvSpPr>
        <p:spPr>
          <a:xfrm>
            <a:off x="7705817" y="1912776"/>
            <a:ext cx="3459483" cy="182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593FB-887F-4C6D-971C-26D5B893A4C1}"/>
              </a:ext>
            </a:extLst>
          </p:cNvPr>
          <p:cNvSpPr/>
          <p:nvPr/>
        </p:nvSpPr>
        <p:spPr>
          <a:xfrm>
            <a:off x="7705816" y="2544570"/>
            <a:ext cx="3459483" cy="358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8EBD93-619E-B34E-B8A5-7854F0CB2D4F}"/>
              </a:ext>
            </a:extLst>
          </p:cNvPr>
          <p:cNvSpPr txBox="1">
            <a:spLocks/>
          </p:cNvSpPr>
          <p:nvPr/>
        </p:nvSpPr>
        <p:spPr>
          <a:xfrm>
            <a:off x="0" y="4657889"/>
            <a:ext cx="6824869" cy="1968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For linear regression, all the variables should be int/float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‘treatment company’ and ‘operator’ are string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‘date on production’ is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therefor, we need to covert the above three into int/float</a:t>
            </a:r>
          </a:p>
        </p:txBody>
      </p:sp>
    </p:spTree>
    <p:extLst>
      <p:ext uri="{BB962C8B-B14F-4D97-AF65-F5344CB8AC3E}">
        <p14:creationId xmlns:p14="http://schemas.microsoft.com/office/powerpoint/2010/main" val="313447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D6D1-5DC0-4F09-97F3-43CF6F1B7F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623852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2. </a:t>
            </a:r>
            <a:r>
              <a:rPr lang="en-US" sz="3200" b="1" dirty="0">
                <a:solidFill>
                  <a:schemeClr val="tx1"/>
                </a:solidFill>
              </a:rPr>
              <a:t>changing data type</a:t>
            </a:r>
          </a:p>
          <a:p>
            <a:endParaRPr lang="en-US" sz="3200" dirty="0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B2B29D-4F62-B745-8F70-383914C47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64" y="885182"/>
            <a:ext cx="6824869" cy="3772712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D24E7D-EEF5-6F4E-A6CA-C6695BC8F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64" y="4772239"/>
            <a:ext cx="6818908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C24577-0A2F-F445-B5D0-F646C3A5A756}"/>
              </a:ext>
            </a:extLst>
          </p:cNvPr>
          <p:cNvSpPr/>
          <p:nvPr/>
        </p:nvSpPr>
        <p:spPr>
          <a:xfrm>
            <a:off x="5110915" y="1485854"/>
            <a:ext cx="6805418" cy="3172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6818B-5A2E-4B42-9A2E-7B7E994BDA1C}"/>
              </a:ext>
            </a:extLst>
          </p:cNvPr>
          <p:cNvSpPr/>
          <p:nvPr/>
        </p:nvSpPr>
        <p:spPr>
          <a:xfrm>
            <a:off x="5110915" y="4795288"/>
            <a:ext cx="6824869" cy="18057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E85CA-755E-F34C-AECD-9D921B9ED054}"/>
              </a:ext>
            </a:extLst>
          </p:cNvPr>
          <p:cNvSpPr txBox="1"/>
          <p:nvPr/>
        </p:nvSpPr>
        <p:spPr>
          <a:xfrm>
            <a:off x="196884" y="1433806"/>
            <a:ext cx="49532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</a:t>
            </a:r>
            <a:r>
              <a:rPr lang="en-US" dirty="0">
                <a:solidFill>
                  <a:srgbClr val="FF0000"/>
                </a:solidFill>
              </a:rPr>
              <a:t>‘treatment company’ and ‘operator’ </a:t>
            </a:r>
            <a:r>
              <a:rPr lang="en-US" dirty="0"/>
              <a:t>into int:</a:t>
            </a:r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/>
              <a:t>step 1: split the data into ‘name’ + ‘number’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/>
              <a:t>step 2: convert the ‘number’ from string to ‘int’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/>
              <a:t>step 3: drop the repeated ‘name’ (‘treatment’, ‘company’, ‘operator’)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one can also use dummy number to rename the two attributes</a:t>
            </a:r>
          </a:p>
        </p:txBody>
      </p:sp>
      <p:sp>
        <p:nvSpPr>
          <p:cNvPr id="18" name="Arrow: Right 16">
            <a:extLst>
              <a:ext uri="{FF2B5EF4-FFF2-40B4-BE49-F238E27FC236}">
                <a16:creationId xmlns:a16="http://schemas.microsoft.com/office/drawing/2014/main" id="{339BD3C8-620F-1143-A6F9-F7A506F0AE50}"/>
              </a:ext>
            </a:extLst>
          </p:cNvPr>
          <p:cNvSpPr/>
          <p:nvPr/>
        </p:nvSpPr>
        <p:spPr>
          <a:xfrm>
            <a:off x="808076" y="4028555"/>
            <a:ext cx="3586051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6">
            <a:extLst>
              <a:ext uri="{FF2B5EF4-FFF2-40B4-BE49-F238E27FC236}">
                <a16:creationId xmlns:a16="http://schemas.microsoft.com/office/drawing/2014/main" id="{35965901-7F18-904C-A11E-0F63771220A8}"/>
              </a:ext>
            </a:extLst>
          </p:cNvPr>
          <p:cNvSpPr/>
          <p:nvPr/>
        </p:nvSpPr>
        <p:spPr>
          <a:xfrm>
            <a:off x="723015" y="5933753"/>
            <a:ext cx="36711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C145AA-E182-6A45-AC99-479DAB5FAB2B}"/>
              </a:ext>
            </a:extLst>
          </p:cNvPr>
          <p:cNvSpPr txBox="1"/>
          <p:nvPr/>
        </p:nvSpPr>
        <p:spPr>
          <a:xfrm>
            <a:off x="196884" y="4972504"/>
            <a:ext cx="49532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</a:t>
            </a:r>
            <a:r>
              <a:rPr lang="en-US" dirty="0">
                <a:solidFill>
                  <a:srgbClr val="0070C0"/>
                </a:solidFill>
              </a:rPr>
              <a:t> ‘date on production’ </a:t>
            </a:r>
            <a:r>
              <a:rPr lang="en-US" dirty="0"/>
              <a:t>into int:</a:t>
            </a:r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/>
              <a:t>step 1: converting date into  the </a:t>
            </a:r>
            <a:r>
              <a:rPr lang="en-US" sz="1600" dirty="0" err="1"/>
              <a:t>unix</a:t>
            </a:r>
            <a:r>
              <a:rPr lang="en-US" sz="1600" dirty="0"/>
              <a:t> time stamp </a:t>
            </a:r>
          </a:p>
        </p:txBody>
      </p:sp>
    </p:spTree>
    <p:extLst>
      <p:ext uri="{BB962C8B-B14F-4D97-AF65-F5344CB8AC3E}">
        <p14:creationId xmlns:p14="http://schemas.microsoft.com/office/powerpoint/2010/main" val="360291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03F0F76-2B6E-4672-8818-8793C326C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0" y="1229442"/>
            <a:ext cx="2572109" cy="5477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8D6D1-5DC0-4F09-97F3-43CF6F1B7F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10377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3. </a:t>
            </a:r>
            <a:r>
              <a:rPr lang="en-US" sz="3200" b="1" dirty="0">
                <a:solidFill>
                  <a:schemeClr val="tx1"/>
                </a:solidFill>
              </a:rPr>
              <a:t>Processing missing data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44B5E-431A-45E0-99AB-B2BACF8AFA92}"/>
              </a:ext>
            </a:extLst>
          </p:cNvPr>
          <p:cNvSpPr txBox="1"/>
          <p:nvPr/>
        </p:nvSpPr>
        <p:spPr>
          <a:xfrm>
            <a:off x="3890088" y="2997959"/>
            <a:ext cx="1971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KNN model to prediction the missing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B05BEB-7EF6-4EC1-AE07-C6C2E9E818C5}"/>
              </a:ext>
            </a:extLst>
          </p:cNvPr>
          <p:cNvSpPr/>
          <p:nvPr/>
        </p:nvSpPr>
        <p:spPr>
          <a:xfrm>
            <a:off x="1046244" y="2705414"/>
            <a:ext cx="2408266" cy="17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593FB-887F-4C6D-971C-26D5B893A4C1}"/>
              </a:ext>
            </a:extLst>
          </p:cNvPr>
          <p:cNvSpPr/>
          <p:nvPr/>
        </p:nvSpPr>
        <p:spPr>
          <a:xfrm>
            <a:off x="1030907" y="4836055"/>
            <a:ext cx="2423604" cy="5130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DFB43-35B8-4235-9EC4-FF613773C67E}"/>
              </a:ext>
            </a:extLst>
          </p:cNvPr>
          <p:cNvSpPr/>
          <p:nvPr/>
        </p:nvSpPr>
        <p:spPr>
          <a:xfrm>
            <a:off x="1017590" y="2378420"/>
            <a:ext cx="2408266" cy="17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05C80-8CAC-4FF3-89DA-2C39ECC02246}"/>
              </a:ext>
            </a:extLst>
          </p:cNvPr>
          <p:cNvSpPr/>
          <p:nvPr/>
        </p:nvSpPr>
        <p:spPr>
          <a:xfrm>
            <a:off x="1017590" y="2051426"/>
            <a:ext cx="2408266" cy="17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28A6E-4B0E-49B9-BB07-B88D5AE45C2B}"/>
              </a:ext>
            </a:extLst>
          </p:cNvPr>
          <p:cNvSpPr/>
          <p:nvPr/>
        </p:nvSpPr>
        <p:spPr>
          <a:xfrm>
            <a:off x="1017590" y="3704952"/>
            <a:ext cx="2408266" cy="17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49CBF-52C2-4588-912E-2995AF745F0A}"/>
              </a:ext>
            </a:extLst>
          </p:cNvPr>
          <p:cNvSpPr/>
          <p:nvPr/>
        </p:nvSpPr>
        <p:spPr>
          <a:xfrm>
            <a:off x="1017590" y="4004513"/>
            <a:ext cx="2408266" cy="17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8B205B-74C9-4989-9136-C826EA7887AE}"/>
              </a:ext>
            </a:extLst>
          </p:cNvPr>
          <p:cNvSpPr/>
          <p:nvPr/>
        </p:nvSpPr>
        <p:spPr>
          <a:xfrm>
            <a:off x="1017590" y="5638490"/>
            <a:ext cx="2408266" cy="17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53ECFF7-A9F0-4853-BC27-D03162D5A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34" y="537330"/>
            <a:ext cx="5409971" cy="597990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23B235-16F6-4A96-ABC8-439B76EF300A}"/>
              </a:ext>
            </a:extLst>
          </p:cNvPr>
          <p:cNvSpPr/>
          <p:nvPr/>
        </p:nvSpPr>
        <p:spPr>
          <a:xfrm>
            <a:off x="3890088" y="4273819"/>
            <a:ext cx="19713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181E-48FD-48F3-A11C-8C70921F2B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10377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4. </a:t>
            </a:r>
            <a:r>
              <a:rPr lang="en-US" sz="3200" b="1" dirty="0">
                <a:solidFill>
                  <a:schemeClr val="tx1"/>
                </a:solidFill>
              </a:rPr>
              <a:t>Finding critical variables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FF738-E42D-4FB7-9407-4EA0BE8443CF}"/>
              </a:ext>
            </a:extLst>
          </p:cNvPr>
          <p:cNvSpPr txBox="1"/>
          <p:nvPr/>
        </p:nvSpPr>
        <p:spPr>
          <a:xfrm>
            <a:off x="642890" y="1229023"/>
            <a:ext cx="107109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Critieria</a:t>
            </a:r>
            <a:r>
              <a:rPr lang="en-US" sz="2400" b="1" dirty="0"/>
              <a:t>: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Using |P| value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according to reference, if |P value| &lt; 0.05, the feature is significant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to be conservative, we choose |P value| &lt; 0.2, and delete the value =&gt;0.2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Using variance inflation factor (VIF)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Multicollinearity occurs when two or more predictors in the model are correlated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it provide redundant information about the response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Multicollinearity was measured by variance inflation factors (VIF) and tolerance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VIF &gt;10 is not acceptable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Using correlation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the coefficient returns a value between -1 and 1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the value represents the limits of correlation from a full negative correlation to a full positive correlation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according to reference, |value| &lt;0.1 means weak correlation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to be conservative, we choose |value| &lt;0.01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Using Adj. R-squared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The selected variables should increase adj R2</a:t>
            </a:r>
          </a:p>
        </p:txBody>
      </p:sp>
    </p:spTree>
    <p:extLst>
      <p:ext uri="{BB962C8B-B14F-4D97-AF65-F5344CB8AC3E}">
        <p14:creationId xmlns:p14="http://schemas.microsoft.com/office/powerpoint/2010/main" val="4968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ABBC789-D11A-478D-A634-6F07204C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87" y="1027906"/>
            <a:ext cx="6748513" cy="55114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57B5EC-5C87-4757-A2E0-6D1F29708B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10377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4. </a:t>
            </a:r>
            <a:r>
              <a:rPr lang="en-US" sz="3200" b="1" dirty="0">
                <a:solidFill>
                  <a:schemeClr val="tx1"/>
                </a:solidFill>
              </a:rPr>
              <a:t>Finding critical variables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850D0-B12F-4A01-BA1E-18AA0A10F989}"/>
              </a:ext>
            </a:extLst>
          </p:cNvPr>
          <p:cNvSpPr/>
          <p:nvPr/>
        </p:nvSpPr>
        <p:spPr>
          <a:xfrm>
            <a:off x="213049" y="15823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After several test, the following variables are selected:</a:t>
            </a:r>
          </a:p>
          <a:p>
            <a:pPr lvl="1"/>
            <a:r>
              <a:rPr lang="en-US" dirty="0"/>
              <a:t>#   '</a:t>
            </a:r>
            <a:r>
              <a:rPr lang="en-US" dirty="0" err="1"/>
              <a:t>tvd</a:t>
            </a:r>
            <a:r>
              <a:rPr lang="en-US" dirty="0"/>
              <a:t> (ft)', </a:t>
            </a:r>
          </a:p>
          <a:p>
            <a:pPr lvl="1"/>
            <a:r>
              <a:rPr lang="en-US" dirty="0"/>
              <a:t>#   'well spacing',</a:t>
            </a:r>
          </a:p>
          <a:p>
            <a:pPr lvl="1"/>
            <a:r>
              <a:rPr lang="en-US" dirty="0"/>
              <a:t>#   'log permeability',            </a:t>
            </a:r>
          </a:p>
          <a:p>
            <a:pPr lvl="1"/>
            <a:r>
              <a:rPr lang="en-US" dirty="0"/>
              <a:t>#   'porosity',            </a:t>
            </a:r>
          </a:p>
          <a:p>
            <a:pPr lvl="1"/>
            <a:r>
              <a:rPr lang="en-US" dirty="0"/>
              <a:t>#   '</a:t>
            </a:r>
            <a:r>
              <a:rPr lang="en-US" dirty="0" err="1"/>
              <a:t>poisson</a:t>
            </a:r>
            <a:r>
              <a:rPr lang="en-US" dirty="0"/>
              <a:t> ratio',           </a:t>
            </a:r>
          </a:p>
          <a:p>
            <a:pPr lvl="1"/>
            <a:r>
              <a:rPr lang="en-US" dirty="0"/>
              <a:t>#   'p-velocity',          </a:t>
            </a:r>
          </a:p>
          <a:p>
            <a:pPr lvl="1"/>
            <a:r>
              <a:rPr lang="en-US" dirty="0"/>
              <a:t>#   's-velocity',             </a:t>
            </a:r>
          </a:p>
          <a:p>
            <a:pPr lvl="1"/>
            <a:r>
              <a:rPr lang="en-US" dirty="0"/>
              <a:t>#   '</a:t>
            </a:r>
            <a:r>
              <a:rPr lang="en-US" dirty="0" err="1"/>
              <a:t>youngs</a:t>
            </a:r>
            <a:r>
              <a:rPr lang="en-US" dirty="0"/>
              <a:t> modulus',             </a:t>
            </a:r>
          </a:p>
          <a:p>
            <a:pPr lvl="1"/>
            <a:r>
              <a:rPr lang="en-US" dirty="0"/>
              <a:t>#   'total number of stages',           </a:t>
            </a:r>
          </a:p>
          <a:p>
            <a:pPr lvl="1"/>
            <a:r>
              <a:rPr lang="en-US" dirty="0"/>
              <a:t>#   'proppant volume',           </a:t>
            </a:r>
          </a:p>
          <a:p>
            <a:pPr lvl="1"/>
            <a:r>
              <a:rPr lang="en-US" dirty="0"/>
              <a:t>#   '</a:t>
            </a:r>
            <a:r>
              <a:rPr lang="en-US" dirty="0" err="1"/>
              <a:t>date_sec</a:t>
            </a:r>
            <a:r>
              <a:rPr lang="en-US" dirty="0"/>
              <a:t>',          </a:t>
            </a:r>
          </a:p>
          <a:p>
            <a:pPr lvl="1"/>
            <a:r>
              <a:rPr lang="en-US" dirty="0"/>
              <a:t>#   '</a:t>
            </a:r>
            <a:r>
              <a:rPr lang="en-US" dirty="0" err="1"/>
              <a:t>op_number</a:t>
            </a:r>
            <a:r>
              <a:rPr lang="en-US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97189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57B5EC-5C87-4757-A2E0-6D1F29708B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10377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5. </a:t>
            </a:r>
            <a:r>
              <a:rPr lang="en-US" sz="3200" b="1" dirty="0">
                <a:solidFill>
                  <a:schemeClr val="tx1"/>
                </a:solidFill>
              </a:rPr>
              <a:t>Building training model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D9D980-A062-46CF-A530-8741D8604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8" y="1417732"/>
            <a:ext cx="6574539" cy="4850795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DA8D8DF-F16A-4FFC-9D8D-532A58C0C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3" y="365125"/>
            <a:ext cx="4061804" cy="2898152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ED15598-A7E2-4100-9DDA-4812E3AF9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837" y="3843130"/>
            <a:ext cx="4202546" cy="3014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63CD5-3185-5045-8214-80A23C0CEAC5}"/>
              </a:ext>
            </a:extLst>
          </p:cNvPr>
          <p:cNvSpPr txBox="1"/>
          <p:nvPr/>
        </p:nvSpPr>
        <p:spPr>
          <a:xfrm>
            <a:off x="4524499" y="5751734"/>
            <a:ext cx="3042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mean_squared_error</a:t>
            </a:r>
            <a:r>
              <a:rPr lang="en-US" dirty="0"/>
              <a:t>: 0.5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Mean_absolute_error:0.5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0.54</a:t>
            </a:r>
          </a:p>
        </p:txBody>
      </p:sp>
    </p:spTree>
    <p:extLst>
      <p:ext uri="{BB962C8B-B14F-4D97-AF65-F5344CB8AC3E}">
        <p14:creationId xmlns:p14="http://schemas.microsoft.com/office/powerpoint/2010/main" val="167408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671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Oil production prediction</vt:lpstr>
      <vt:lpstr>PowerPoint Presentation</vt:lpstr>
      <vt:lpstr>Part 1. Summarizing the result               -- Using multi-linear regression model to predict oil production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production prediction</dc:title>
  <dc:creator>Yan Xu</dc:creator>
  <cp:lastModifiedBy>Yan Xu</cp:lastModifiedBy>
  <cp:revision>11</cp:revision>
  <dcterms:created xsi:type="dcterms:W3CDTF">2020-10-27T09:46:22Z</dcterms:created>
  <dcterms:modified xsi:type="dcterms:W3CDTF">2020-10-27T22:41:07Z</dcterms:modified>
</cp:coreProperties>
</file>