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0" r:id="rId3"/>
    <p:sldId id="307" r:id="rId4"/>
    <p:sldId id="269" r:id="rId5"/>
    <p:sldId id="308" r:id="rId6"/>
    <p:sldId id="264" r:id="rId7"/>
    <p:sldId id="271" r:id="rId8"/>
    <p:sldId id="270" r:id="rId9"/>
    <p:sldId id="272" r:id="rId10"/>
    <p:sldId id="273" r:id="rId11"/>
    <p:sldId id="274" r:id="rId12"/>
    <p:sldId id="292" r:id="rId13"/>
    <p:sldId id="293" r:id="rId14"/>
    <p:sldId id="275" r:id="rId15"/>
    <p:sldId id="276" r:id="rId16"/>
    <p:sldId id="277" r:id="rId17"/>
    <p:sldId id="278" r:id="rId18"/>
    <p:sldId id="279" r:id="rId19"/>
    <p:sldId id="280" r:id="rId20"/>
    <p:sldId id="304" r:id="rId21"/>
    <p:sldId id="288" r:id="rId22"/>
    <p:sldId id="291" r:id="rId23"/>
    <p:sldId id="305" r:id="rId24"/>
    <p:sldId id="306" r:id="rId25"/>
    <p:sldId id="289" r:id="rId26"/>
    <p:sldId id="309" r:id="rId27"/>
    <p:sldId id="281" r:id="rId28"/>
    <p:sldId id="310" r:id="rId29"/>
    <p:sldId id="266" r:id="rId30"/>
    <p:sldId id="283" r:id="rId31"/>
    <p:sldId id="286" r:id="rId32"/>
    <p:sldId id="284" r:id="rId33"/>
    <p:sldId id="311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1AC"/>
    <a:srgbClr val="C5E0B4"/>
    <a:srgbClr val="96BA7D"/>
    <a:srgbClr val="FFEBEC"/>
    <a:srgbClr val="FE99A0"/>
    <a:srgbClr val="FEC2C6"/>
    <a:srgbClr val="FEB4B9"/>
    <a:srgbClr val="55BA9E"/>
    <a:srgbClr val="1DDD86"/>
    <a:srgbClr val="1DD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0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B04B0-993A-12C7-1CE0-611A826A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BD875-9224-C6D8-9837-AF0CFA5C9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C8EFC-A7DE-A761-FC4A-E145997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5E7D-F973-FE56-1CF1-5802C2B3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D5681-ECCE-5935-C3DB-08993072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C67E-7FD3-210F-BCF0-288D280F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2440E-4E51-230E-5739-7BB2DE4E6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F8FB4-219B-D5A8-94DD-F1E72B99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BE8C5-E4B0-8C92-ACEF-BFF27F94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05E05-FDE3-7F25-6645-ED15F6A4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9D31A-A5DA-B2B3-541D-F3ED4C58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EAF8A-39D6-4DFD-346F-A2E2B3DE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05C32-60F7-F16B-9810-99756493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8BFC4-A5A2-474A-8407-216625A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F9E33-1D93-B8FF-CD3E-ACE0946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BE83-EF7E-2DCF-84C8-86E374EE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EA602-B4ED-A43D-4667-51414B7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6320-E99A-EB8E-C2D9-4F5D9CB0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363AB-771D-3D7D-D80C-483F0B89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7C006-8762-6D5C-30F5-D303EF8C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4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21C4C-7AC9-5E6B-58C7-BA0750C7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24118-5FF0-3151-2BCB-7A56B8B0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183BD-F059-8D85-34D1-3C2DD580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2050B-9B53-6389-FC81-9BD6E20D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AB140-0A65-C479-2489-6287AC26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0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B702-B31D-9FF7-EBD8-85817330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0EDD6-CAFF-A804-9C98-095DB890B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727ED-2463-CED7-40D5-0DA003ABB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CEA64-1EB7-7FC9-87EE-79F030A9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B07C9-3C49-3A73-1AFA-8B7CA7C8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56006-9504-1285-E7E0-B37EBFCB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8598-6E92-0B56-A088-CD125E3C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ADE9-2E7F-9BBC-D02E-1564FDBB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07EFB-316D-C5CF-C857-B664A741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C5C8EC-DBBA-9D5C-7892-F140020A5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2BC41-8FF2-A37F-9D77-89E2C3BD2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DD66E-1F2E-C078-4659-B9D8D074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E022C-FA40-C177-CE62-030CE626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AD35E-B97D-43C9-BA1A-3D6667DB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127AC-9725-9CE2-AC21-5E0DCDCA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3AAAA-0C34-DFFA-FF05-5C58EF00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4B9D8-D84C-1A72-7342-EC05CDE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4B314-C27E-A14D-F8B3-5CDB86B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31938-1075-210B-F630-00C9048B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1FABF-D6BF-3C64-A002-214F9D0E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99EFC-EFFB-6287-8F6C-827BF231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84970-ABE9-40A9-D249-68970497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B2AF3-3C04-0562-394B-C03B5C7B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67A13-7B91-4A38-8208-FB1A9C6E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7DBF9-9362-037B-25F4-C2387EBA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A6910-657A-CF0D-1D47-79180C24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B42BF-CC2B-8248-A276-57E69AA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66120-DF3F-A780-CAC7-68CDF7C1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1B70C-3565-4E9D-CB13-1FF7413E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6B9DE-4D81-713F-B973-8968A066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17531-2B9B-45C4-557F-CA44C65C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6C790-DA75-EB74-DE31-D0106E4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F2685-7B22-41F3-2BA9-A3FAC10D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E9FAE-BE0A-8ECB-DC1F-E057FFCC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B7A5F-B047-A27C-D66A-029C0152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44A8F-7B12-37DF-CA45-7431C609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CD9C-547B-42B5-8A4C-7330F37B4A72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1E388-282D-855E-D185-E4FF1909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1F100-A3C1-F061-55D5-4D8478B43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1337-D042-4B80-96CF-A7C72B3CB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72AD6-FB1D-7154-218A-0489FC1274C6}"/>
              </a:ext>
            </a:extLst>
          </p:cNvPr>
          <p:cNvSpPr/>
          <p:nvPr/>
        </p:nvSpPr>
        <p:spPr>
          <a:xfrm>
            <a:off x="4051178" y="4480989"/>
            <a:ext cx="1425295" cy="1375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62F30C-7B73-3DE1-0429-9AEDA1CF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461" y="1441025"/>
            <a:ext cx="6277160" cy="2808423"/>
          </a:xfrm>
        </p:spPr>
        <p:txBody>
          <a:bodyPr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가구 소득 수준에 따른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</a:b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남녀 연령별 영양 섭취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</a:b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질병 예측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97A39-5B17-1780-D049-EAF0EFE8D582}"/>
              </a:ext>
            </a:extLst>
          </p:cNvPr>
          <p:cNvSpPr/>
          <p:nvPr/>
        </p:nvSpPr>
        <p:spPr>
          <a:xfrm>
            <a:off x="601924" y="939137"/>
            <a:ext cx="1425295" cy="1375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8621CF-D36B-1F4C-9EDD-BAC71D20C3EC}"/>
              </a:ext>
            </a:extLst>
          </p:cNvPr>
          <p:cNvSpPr/>
          <p:nvPr/>
        </p:nvSpPr>
        <p:spPr>
          <a:xfrm>
            <a:off x="2326551" y="939137"/>
            <a:ext cx="1425295" cy="1375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F861-9C34-362A-1525-7C94C068204B}"/>
              </a:ext>
            </a:extLst>
          </p:cNvPr>
          <p:cNvSpPr/>
          <p:nvPr/>
        </p:nvSpPr>
        <p:spPr>
          <a:xfrm>
            <a:off x="4051178" y="939136"/>
            <a:ext cx="1425295" cy="1375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F52AB2-ABB4-1A6B-3E13-9C474A4EBE66}"/>
              </a:ext>
            </a:extLst>
          </p:cNvPr>
          <p:cNvSpPr/>
          <p:nvPr/>
        </p:nvSpPr>
        <p:spPr>
          <a:xfrm>
            <a:off x="4051178" y="2710064"/>
            <a:ext cx="1425295" cy="1375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9A34EE-C272-4B44-1E97-0A7DE795FB46}"/>
              </a:ext>
            </a:extLst>
          </p:cNvPr>
          <p:cNvSpPr/>
          <p:nvPr/>
        </p:nvSpPr>
        <p:spPr>
          <a:xfrm>
            <a:off x="2326551" y="2710064"/>
            <a:ext cx="1425295" cy="1375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64ABB6-ED66-C333-CB24-A56A0C3F52F1}"/>
              </a:ext>
            </a:extLst>
          </p:cNvPr>
          <p:cNvSpPr/>
          <p:nvPr/>
        </p:nvSpPr>
        <p:spPr>
          <a:xfrm>
            <a:off x="601924" y="2692826"/>
            <a:ext cx="1425295" cy="1375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6D5B1-42E7-00E0-D4ED-AFB47B5EC860}"/>
              </a:ext>
            </a:extLst>
          </p:cNvPr>
          <p:cNvSpPr/>
          <p:nvPr/>
        </p:nvSpPr>
        <p:spPr>
          <a:xfrm>
            <a:off x="601924" y="4480990"/>
            <a:ext cx="1425295" cy="1375777"/>
          </a:xfrm>
          <a:prstGeom prst="rect">
            <a:avLst/>
          </a:prstGeom>
          <a:solidFill>
            <a:srgbClr val="FEC2C6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1C5F1B-D4F9-CE47-5D21-EA95E0C7CD7D}"/>
              </a:ext>
            </a:extLst>
          </p:cNvPr>
          <p:cNvSpPr/>
          <p:nvPr/>
        </p:nvSpPr>
        <p:spPr>
          <a:xfrm>
            <a:off x="2326551" y="4480990"/>
            <a:ext cx="1425295" cy="1375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7D7A3-2CAE-783C-434F-AA3F56708177}"/>
              </a:ext>
            </a:extLst>
          </p:cNvPr>
          <p:cNvSpPr txBox="1"/>
          <p:nvPr/>
        </p:nvSpPr>
        <p:spPr>
          <a:xfrm>
            <a:off x="7854989" y="988689"/>
            <a:ext cx="515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국민건강영양조사 데이터 경진대회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물방울 icon">
            <a:extLst>
              <a:ext uri="{FF2B5EF4-FFF2-40B4-BE49-F238E27FC236}">
                <a16:creationId xmlns:a16="http://schemas.microsoft.com/office/drawing/2014/main" id="{A37DC234-F780-E406-6CCE-18333F8E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30" y="2811279"/>
            <a:ext cx="1258592" cy="12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당근 icon">
            <a:extLst>
              <a:ext uri="{FF2B5EF4-FFF2-40B4-BE49-F238E27FC236}">
                <a16:creationId xmlns:a16="http://schemas.microsoft.com/office/drawing/2014/main" id="{C9E6D1E5-18CA-F225-451B-BB53493B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12" y="996638"/>
            <a:ext cx="1260772" cy="12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agnosis ">
            <a:extLst>
              <a:ext uri="{FF2B5EF4-FFF2-40B4-BE49-F238E27FC236}">
                <a16:creationId xmlns:a16="http://schemas.microsoft.com/office/drawing/2014/main" id="{47F4531C-FFDE-799D-A1C0-CE4B457D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5" y="4571152"/>
            <a:ext cx="1195450" cy="11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F69B2A-79A1-AEE3-6C48-FFA42C59E695}"/>
              </a:ext>
            </a:extLst>
          </p:cNvPr>
          <p:cNvSpPr txBox="1"/>
          <p:nvPr/>
        </p:nvSpPr>
        <p:spPr>
          <a:xfrm>
            <a:off x="5920236" y="5164524"/>
            <a:ext cx="5613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TEAM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|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수원대질병관리청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강서연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20516001</a:t>
            </a:r>
          </a:p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김노정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20516008 </a:t>
            </a:r>
          </a:p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김시은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20516019</a:t>
            </a:r>
          </a:p>
          <a:p>
            <a:pPr algn="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성수빈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20516053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44CF82-2969-2814-E726-88E38C4F6C1E}"/>
              </a:ext>
            </a:extLst>
          </p:cNvPr>
          <p:cNvGrpSpPr/>
          <p:nvPr/>
        </p:nvGrpSpPr>
        <p:grpSpPr>
          <a:xfrm>
            <a:off x="295392" y="216392"/>
            <a:ext cx="2863076" cy="444598"/>
            <a:chOff x="8045821" y="859626"/>
            <a:chExt cx="3694859" cy="53204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EFA393-6985-52AE-6177-FF481ACD9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2999" y="859626"/>
              <a:ext cx="1807681" cy="532048"/>
            </a:xfrm>
            <a:prstGeom prst="rect">
              <a:avLst/>
            </a:prstGeom>
          </p:spPr>
        </p:pic>
        <p:pic>
          <p:nvPicPr>
            <p:cNvPr id="23" name="그림 2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B3FCC79-63A6-7354-C3C0-9B6650608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821" y="886849"/>
              <a:ext cx="16287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60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소득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5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분위수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개인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375119-FAC4-0595-AE6B-06EAD77133E1}"/>
              </a:ext>
            </a:extLst>
          </p:cNvPr>
          <p:cNvGrpSpPr/>
          <p:nvPr/>
        </p:nvGrpSpPr>
        <p:grpSpPr>
          <a:xfrm>
            <a:off x="113966" y="1726046"/>
            <a:ext cx="11964066" cy="4200104"/>
            <a:chOff x="-1" y="1376539"/>
            <a:chExt cx="11964066" cy="420010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BBFFA9E-3721-6B87-1DD1-4F97708F2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6" y="1772920"/>
              <a:ext cx="11879249" cy="331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5A463-D9A7-5C1C-E4F0-7E17AC0A9037}"/>
                </a:ext>
              </a:extLst>
            </p:cNvPr>
            <p:cNvSpPr txBox="1"/>
            <p:nvPr/>
          </p:nvSpPr>
          <p:spPr>
            <a:xfrm>
              <a:off x="3818210" y="1376539"/>
              <a:ext cx="43630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카페24 써라운드 에어 " pitchFamily="2" charset="-127"/>
                </a:rPr>
                <a:t>연도별 가구 소득 수준에 해당하는 사람 수의 변화</a:t>
              </a:r>
              <a:endParaRPr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1EB5E5-7E08-FC49-4306-2BE26EF19437}"/>
                </a:ext>
              </a:extLst>
            </p:cNvPr>
            <p:cNvSpPr txBox="1"/>
            <p:nvPr/>
          </p:nvSpPr>
          <p:spPr>
            <a:xfrm>
              <a:off x="-1" y="5207311"/>
              <a:ext cx="119508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1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중하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      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중상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0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소득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5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분위수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개인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4A646F-D5E6-3B91-540D-5D602E16CD33}"/>
              </a:ext>
            </a:extLst>
          </p:cNvPr>
          <p:cNvGrpSpPr/>
          <p:nvPr/>
        </p:nvGrpSpPr>
        <p:grpSpPr>
          <a:xfrm>
            <a:off x="120595" y="1726046"/>
            <a:ext cx="11950809" cy="4200104"/>
            <a:chOff x="-2" y="1670387"/>
            <a:chExt cx="11950809" cy="420010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4375119-FAC4-0595-AE6B-06EAD77133E1}"/>
                </a:ext>
              </a:extLst>
            </p:cNvPr>
            <p:cNvGrpSpPr/>
            <p:nvPr/>
          </p:nvGrpSpPr>
          <p:grpSpPr>
            <a:xfrm>
              <a:off x="-2" y="1670387"/>
              <a:ext cx="11950809" cy="4200104"/>
              <a:chOff x="-1" y="1376539"/>
              <a:chExt cx="11950809" cy="42001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5A463-D9A7-5C1C-E4F0-7E17AC0A9037}"/>
                  </a:ext>
                </a:extLst>
              </p:cNvPr>
              <p:cNvSpPr txBox="1"/>
              <p:nvPr/>
            </p:nvSpPr>
            <p:spPr>
              <a:xfrm>
                <a:off x="3811094" y="1376539"/>
                <a:ext cx="43630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카페24 써라운드 에어 " pitchFamily="2" charset="-127"/>
                  </a:rPr>
                  <a:t>연도별 가구 소득 수준에 해당하는 사람 수의 퍼센트</a:t>
                </a:r>
                <a:endParaRPr lang="ko-KR" alt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EB5E5-7E08-FC49-4306-2BE26EF19437}"/>
                  </a:ext>
                </a:extLst>
              </p:cNvPr>
              <p:cNvSpPr txBox="1"/>
              <p:nvPr/>
            </p:nvSpPr>
            <p:spPr>
              <a:xfrm>
                <a:off x="-1" y="5207311"/>
                <a:ext cx="119508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1 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                   </a:t>
                </a:r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2 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중하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</a:t>
                </a:r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       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</a:t>
                </a:r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중상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</a:t>
                </a:r>
                <a:r>
                  <a: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: </a:t>
                </a:r>
                <a:r>
                  <a:rPr lang="ko-KR" altLang="en-US" sz="1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 </a:t>
                </a:r>
                <a:endParaRPr lang="ko-KR" altLang="en-US" sz="1400" dirty="0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E481DA7-E1AE-F713-DF08-F1D73FB6E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3" y="2083828"/>
              <a:ext cx="11651312" cy="323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20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소득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5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분위수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가구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375119-FAC4-0595-AE6B-06EAD77133E1}"/>
              </a:ext>
            </a:extLst>
          </p:cNvPr>
          <p:cNvGrpSpPr/>
          <p:nvPr/>
        </p:nvGrpSpPr>
        <p:grpSpPr>
          <a:xfrm>
            <a:off x="113966" y="1726046"/>
            <a:ext cx="11950809" cy="4200104"/>
            <a:chOff x="-1" y="1376539"/>
            <a:chExt cx="11950809" cy="4200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5A463-D9A7-5C1C-E4F0-7E17AC0A9037}"/>
                </a:ext>
              </a:extLst>
            </p:cNvPr>
            <p:cNvSpPr txBox="1"/>
            <p:nvPr/>
          </p:nvSpPr>
          <p:spPr>
            <a:xfrm>
              <a:off x="3818210" y="1376539"/>
              <a:ext cx="43630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카페24 써라운드 에어 " pitchFamily="2" charset="-127"/>
                </a:rPr>
                <a:t>연도별 가구 소득 수준에 해당하는 사람 수의 변화</a:t>
              </a:r>
              <a:endParaRPr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1EB5E5-7E08-FC49-4306-2BE26EF19437}"/>
                </a:ext>
              </a:extLst>
            </p:cNvPr>
            <p:cNvSpPr txBox="1"/>
            <p:nvPr/>
          </p:nvSpPr>
          <p:spPr>
            <a:xfrm>
              <a:off x="-1" y="5207311"/>
              <a:ext cx="119508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1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중하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      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중상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endParaRPr lang="ko-KR" altLang="en-US" sz="1400" dirty="0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55CC4C7B-C944-DDA3-E295-7C4A2D53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0" y="2211177"/>
            <a:ext cx="11786480" cy="33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소득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5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분위수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가구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375119-FAC4-0595-AE6B-06EAD77133E1}"/>
              </a:ext>
            </a:extLst>
          </p:cNvPr>
          <p:cNvGrpSpPr/>
          <p:nvPr/>
        </p:nvGrpSpPr>
        <p:grpSpPr>
          <a:xfrm>
            <a:off x="120595" y="1726046"/>
            <a:ext cx="11950809" cy="4200104"/>
            <a:chOff x="-1" y="1376539"/>
            <a:chExt cx="11950809" cy="4200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5A463-D9A7-5C1C-E4F0-7E17AC0A9037}"/>
                </a:ext>
              </a:extLst>
            </p:cNvPr>
            <p:cNvSpPr txBox="1"/>
            <p:nvPr/>
          </p:nvSpPr>
          <p:spPr>
            <a:xfrm>
              <a:off x="3811094" y="1376539"/>
              <a:ext cx="43630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카페24 써라운드 에어 " pitchFamily="2" charset="-127"/>
                </a:rPr>
                <a:t>연도별 가구 소득 수준에 해당하는 사람 수의 퍼센트</a:t>
              </a:r>
              <a:endParaRPr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1EB5E5-7E08-FC49-4306-2BE26EF19437}"/>
                </a:ext>
              </a:extLst>
            </p:cNvPr>
            <p:cNvSpPr txBox="1"/>
            <p:nvPr/>
          </p:nvSpPr>
          <p:spPr>
            <a:xfrm>
              <a:off x="-1" y="5207311"/>
              <a:ext cx="119508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1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중하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      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중상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endParaRPr lang="ko-KR" altLang="en-US" sz="1400" dirty="0"/>
            </a:p>
          </p:txBody>
        </p:sp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D71ECB49-EC52-51CE-7D63-01EB604B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9" y="2132100"/>
            <a:ext cx="11751180" cy="33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2.3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질병데이터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19E527-DCCF-FB17-59EE-50F83C0D5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90"/>
          <a:stretch/>
        </p:blipFill>
        <p:spPr>
          <a:xfrm>
            <a:off x="3724463" y="1299365"/>
            <a:ext cx="4743073" cy="384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E021D4-EEED-830A-C594-B137EFE35847}"/>
              </a:ext>
            </a:extLst>
          </p:cNvPr>
          <p:cNvSpPr txBox="1"/>
          <p:nvPr/>
        </p:nvSpPr>
        <p:spPr>
          <a:xfrm>
            <a:off x="1932828" y="5464485"/>
            <a:ext cx="8326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양수는 보통 값을 의미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(-1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해당없음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’ -2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응답 안함 또는 모름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’)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highlight>
                  <a:srgbClr val="FFEBEC"/>
                </a:highlight>
                <a:latin typeface="맑은 고딕" panose="020B0503020000020004" pitchFamily="50" charset="-127"/>
              </a:rPr>
              <a:t>-1,</a:t>
            </a:r>
            <a:r>
              <a:rPr lang="ko-KR" altLang="en-US" dirty="0">
                <a:solidFill>
                  <a:srgbClr val="000000"/>
                </a:solidFill>
                <a:highlight>
                  <a:srgbClr val="FFEBEC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EBEC"/>
                </a:highlight>
                <a:latin typeface="맑은 고딕" panose="020B0503020000020004" pitchFamily="50" charset="-127"/>
              </a:rPr>
              <a:t>-2</a:t>
            </a:r>
            <a:r>
              <a:rPr lang="ko-KR" altLang="en-US" dirty="0">
                <a:solidFill>
                  <a:srgbClr val="000000"/>
                </a:solidFill>
                <a:highlight>
                  <a:srgbClr val="FFEBEC"/>
                </a:highlight>
                <a:latin typeface="맑은 고딕" panose="020B0503020000020004" pitchFamily="50" charset="-127"/>
              </a:rPr>
              <a:t> 에 해당하는 값을 제거</a:t>
            </a:r>
            <a:endParaRPr lang="en-US" altLang="ko-KR" dirty="0">
              <a:solidFill>
                <a:srgbClr val="000000"/>
              </a:solidFill>
              <a:highlight>
                <a:srgbClr val="FFEBEC"/>
              </a:highligh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9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영양 지표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A6220-2D77-A6E6-FA6F-CFCB0EA150AF}"/>
              </a:ext>
            </a:extLst>
          </p:cNvPr>
          <p:cNvGrpSpPr/>
          <p:nvPr/>
        </p:nvGrpSpPr>
        <p:grpSpPr>
          <a:xfrm>
            <a:off x="6598438" y="1908180"/>
            <a:ext cx="5059040" cy="4015659"/>
            <a:chOff x="6627314" y="2203818"/>
            <a:chExt cx="5059040" cy="40156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B59D1D7-5476-E8B2-F4FE-C1C5CA7D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314" y="2425197"/>
              <a:ext cx="5059040" cy="37942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E7CB3B-5EB1-4D4F-EA8B-1D9D908DC87E}"/>
                </a:ext>
              </a:extLst>
            </p:cNvPr>
            <p:cNvSpPr txBox="1"/>
            <p:nvPr/>
          </p:nvSpPr>
          <p:spPr>
            <a:xfrm>
              <a:off x="6975295" y="2203818"/>
              <a:ext cx="43630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40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</a:rPr>
                <a:t>성별과 나이</a:t>
              </a:r>
              <a:r>
                <a:rPr lang="en-US" altLang="ko-KR" sz="140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</a:rPr>
                <a:t>, </a:t>
              </a:r>
              <a:r>
                <a:rPr lang="ko-KR" altLang="en-US" sz="140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</a:rPr>
                <a:t>연도에 따른 식품섭취량의 연도별 비율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277445-2D48-A25B-4331-E2DADC3364B5}"/>
              </a:ext>
            </a:extLst>
          </p:cNvPr>
          <p:cNvSpPr txBox="1"/>
          <p:nvPr/>
        </p:nvSpPr>
        <p:spPr>
          <a:xfrm>
            <a:off x="624700" y="1446515"/>
            <a:ext cx="8767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영양 지표는 식품섭취량과 영양소로 구분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영양소는 에너지부터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비타민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까지 해당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76F0DE-1C7E-60E0-5B7B-097802621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0805"/>
              </p:ext>
            </p:extLst>
          </p:nvPr>
        </p:nvGraphicFramePr>
        <p:xfrm>
          <a:off x="1690004" y="2369845"/>
          <a:ext cx="3004018" cy="4100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723">
                  <a:extLst>
                    <a:ext uri="{9D8B030D-6E8A-4147-A177-3AD203B41FA5}">
                      <a16:colId xmlns:a16="http://schemas.microsoft.com/office/drawing/2014/main" val="633816825"/>
                    </a:ext>
                  </a:extLst>
                </a:gridCol>
                <a:gridCol w="1497295">
                  <a:extLst>
                    <a:ext uri="{9D8B030D-6E8A-4147-A177-3AD203B41FA5}">
                      <a16:colId xmlns:a16="http://schemas.microsoft.com/office/drawing/2014/main" val="3732103670"/>
                    </a:ext>
                  </a:extLst>
                </a:gridCol>
              </a:tblGrid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N_INTK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식품섭취량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13362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에너지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3653162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N_WATER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수분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5589405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N_PROT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단백질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0840932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N_FAT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지방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066317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N_CHO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탄수화물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3321529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칼슘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3000498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N_PHOS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0005021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6477251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나트륨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1431894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칼륨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2883810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N_CAROT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베타카로틴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1096178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N_RETIN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레티놀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241091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N_B1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티아민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5621079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N_B2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리보플라빈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0633978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N_NIAC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나이아신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170958"/>
                  </a:ext>
                </a:extLst>
              </a:tr>
              <a:tr h="24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N_VITC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비타민</a:t>
                      </a:r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9661484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606592-54B2-F545-A192-C9DB9D98C1F5}"/>
              </a:ext>
            </a:extLst>
          </p:cNvPr>
          <p:cNvCxnSpPr/>
          <p:nvPr/>
        </p:nvCxnSpPr>
        <p:spPr>
          <a:xfrm>
            <a:off x="6096000" y="1996010"/>
            <a:ext cx="0" cy="424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8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영양 지표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7CB3B-5EB1-4D4F-EA8B-1D9D908DC87E}"/>
              </a:ext>
            </a:extLst>
          </p:cNvPr>
          <p:cNvSpPr txBox="1"/>
          <p:nvPr/>
        </p:nvSpPr>
        <p:spPr>
          <a:xfrm>
            <a:off x="3914461" y="1466164"/>
            <a:ext cx="436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식품섭취량의 연도별 비율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AA38B2-F903-DE45-B9B3-E9637AB7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0618"/>
            <a:ext cx="12192000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1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영양 지표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D2279C-BE00-ABC1-CF39-A3889953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4" y="1297609"/>
            <a:ext cx="9430089" cy="4457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03D65-8200-5F3A-98A7-001A12CD10AC}"/>
              </a:ext>
            </a:extLst>
          </p:cNvPr>
          <p:cNvSpPr txBox="1"/>
          <p:nvPr/>
        </p:nvSpPr>
        <p:spPr>
          <a:xfrm>
            <a:off x="1712354" y="6033323"/>
            <a:ext cx="876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성별과 연도에 따른 영양 섭취의 분포를 확인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사진은 일부만 가져옴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이후 클러스터링을 위해 비율로 변환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44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5388964" y="977570"/>
            <a:ext cx="6803035" cy="5880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영양 지표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F4289-018B-F22E-FF91-EB1DBC81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08" y="1114729"/>
            <a:ext cx="6012787" cy="57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DFC706-CA2B-5383-95B3-F4FD01D6E2AD}"/>
              </a:ext>
            </a:extLst>
          </p:cNvPr>
          <p:cNvSpPr txBox="1"/>
          <p:nvPr/>
        </p:nvSpPr>
        <p:spPr>
          <a:xfrm>
            <a:off x="562085" y="2421588"/>
            <a:ext cx="42647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영양 지표 분포 시각화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–</a:t>
            </a: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데이터 불균형이 확인됨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해결방안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표준화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PCA,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클러스터링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9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7F8235-2D6F-7294-BDE6-E23078A69830}"/>
              </a:ext>
            </a:extLst>
          </p:cNvPr>
          <p:cNvGrpSpPr/>
          <p:nvPr/>
        </p:nvGrpSpPr>
        <p:grpSpPr>
          <a:xfrm>
            <a:off x="909792" y="1303322"/>
            <a:ext cx="10126617" cy="5078313"/>
            <a:chOff x="961238" y="1580908"/>
            <a:chExt cx="10126617" cy="50783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AACBEA-6ED2-C6E5-E680-875E838524EA}"/>
                </a:ext>
              </a:extLst>
            </p:cNvPr>
            <p:cNvSpPr txBox="1"/>
            <p:nvPr/>
          </p:nvSpPr>
          <p:spPr>
            <a:xfrm>
              <a:off x="961238" y="1580908"/>
              <a:ext cx="10126617" cy="507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altLang="ko-KR" b="1" dirty="0"/>
                <a:t>df1 </a:t>
              </a:r>
              <a:r>
                <a:rPr lang="ko-KR" altLang="en-US" b="1" dirty="0"/>
                <a:t>클러스터링</a:t>
              </a:r>
              <a:r>
                <a:rPr lang="pt-BR" altLang="ko-KR" b="1" dirty="0"/>
                <a:t> (</a:t>
              </a:r>
              <a:r>
                <a:rPr lang="en-US" altLang="ko-KR" b="1" dirty="0"/>
                <a:t>df1=</a:t>
              </a:r>
              <a:r>
                <a:rPr lang="pt-BR" altLang="ko-KR" b="1" dirty="0"/>
                <a:t> 'N_PROT', 'N_FAT', 'N_CHO’)</a:t>
              </a:r>
              <a:endParaRPr lang="en-US" altLang="ko-KR" b="1" dirty="0"/>
            </a:p>
            <a:p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K-Means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의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k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를 설정하기 위해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Elbow curve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를 그림</a:t>
              </a: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-  k=3 </a:t>
              </a:r>
              <a:r>
                <a:rPr lang="ko-KR" altLang="en-US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일때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급격한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distortions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의 변화가 일어난 것으로 보아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cluster 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수를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으로 설정</a:t>
              </a: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BC832D5-5B5A-C79F-D709-74244D3BD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38" y="2659895"/>
              <a:ext cx="6440216" cy="3368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3AD0A-A73D-DCE5-82D6-F1A80C36D5AD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5071B-57DE-A094-EC07-6D05BDDB7676}"/>
              </a:ext>
            </a:extLst>
          </p:cNvPr>
          <p:cNvSpPr/>
          <p:nvPr/>
        </p:nvSpPr>
        <p:spPr>
          <a:xfrm rot="18828264">
            <a:off x="-579102" y="3421168"/>
            <a:ext cx="5382847" cy="21958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F53AA1-42DB-6BE7-4055-C92775C1BAD1}"/>
              </a:ext>
            </a:extLst>
          </p:cNvPr>
          <p:cNvSpPr/>
          <p:nvPr/>
        </p:nvSpPr>
        <p:spPr>
          <a:xfrm rot="18828264">
            <a:off x="-579102" y="5201641"/>
            <a:ext cx="5382847" cy="21958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90032-A22A-B88D-2937-B61C1A0A4EA1}"/>
              </a:ext>
            </a:extLst>
          </p:cNvPr>
          <p:cNvSpPr/>
          <p:nvPr/>
        </p:nvSpPr>
        <p:spPr>
          <a:xfrm rot="18828264">
            <a:off x="-2303920" y="3470113"/>
            <a:ext cx="5382847" cy="21958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10AF30-803B-51F2-9F62-076EDC203AE5}"/>
              </a:ext>
            </a:extLst>
          </p:cNvPr>
          <p:cNvSpPr/>
          <p:nvPr/>
        </p:nvSpPr>
        <p:spPr>
          <a:xfrm rot="18828264">
            <a:off x="-2303919" y="5250586"/>
            <a:ext cx="5382847" cy="21958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EAE96-370D-C268-2A3D-8DC3AEFB7757}"/>
              </a:ext>
            </a:extLst>
          </p:cNvPr>
          <p:cNvSpPr/>
          <p:nvPr/>
        </p:nvSpPr>
        <p:spPr>
          <a:xfrm>
            <a:off x="1461399" y="1826236"/>
            <a:ext cx="1581670" cy="1526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4EEB4-355E-B11F-9CA2-E1C3EE8EA0A7}"/>
              </a:ext>
            </a:extLst>
          </p:cNvPr>
          <p:cNvSpPr/>
          <p:nvPr/>
        </p:nvSpPr>
        <p:spPr>
          <a:xfrm>
            <a:off x="3186026" y="1826235"/>
            <a:ext cx="1581670" cy="1526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5620B4-E839-6605-4DAE-D73D788264E5}"/>
              </a:ext>
            </a:extLst>
          </p:cNvPr>
          <p:cNvSpPr/>
          <p:nvPr/>
        </p:nvSpPr>
        <p:spPr>
          <a:xfrm>
            <a:off x="3186026" y="3597163"/>
            <a:ext cx="1581670" cy="1526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AD81A-108C-6A56-8665-C86144418323}"/>
              </a:ext>
            </a:extLst>
          </p:cNvPr>
          <p:cNvSpPr/>
          <p:nvPr/>
        </p:nvSpPr>
        <p:spPr>
          <a:xfrm>
            <a:off x="1461399" y="3597163"/>
            <a:ext cx="1581670" cy="1526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물방울 icon">
            <a:extLst>
              <a:ext uri="{FF2B5EF4-FFF2-40B4-BE49-F238E27FC236}">
                <a16:creationId xmlns:a16="http://schemas.microsoft.com/office/drawing/2014/main" id="{8BBFE74F-5AA7-82B3-7F10-4139C340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22" y="3719689"/>
            <a:ext cx="1342179" cy="13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당근 icon">
            <a:extLst>
              <a:ext uri="{FF2B5EF4-FFF2-40B4-BE49-F238E27FC236}">
                <a16:creationId xmlns:a16="http://schemas.microsoft.com/office/drawing/2014/main" id="{FB996284-9166-CFE0-0209-F262A45D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87" y="1905131"/>
            <a:ext cx="1344505" cy="134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419F6357-C596-5169-EC7C-C196674950EA}"/>
              </a:ext>
            </a:extLst>
          </p:cNvPr>
          <p:cNvSpPr txBox="1">
            <a:spLocks/>
          </p:cNvSpPr>
          <p:nvPr/>
        </p:nvSpPr>
        <p:spPr>
          <a:xfrm>
            <a:off x="-95702" y="413082"/>
            <a:ext cx="6277160" cy="1349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Contents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9B7C71D-CD8D-4D09-EC48-30123CEB182F}"/>
              </a:ext>
            </a:extLst>
          </p:cNvPr>
          <p:cNvSpPr txBox="1">
            <a:spLocks/>
          </p:cNvSpPr>
          <p:nvPr/>
        </p:nvSpPr>
        <p:spPr>
          <a:xfrm>
            <a:off x="6637671" y="1948742"/>
            <a:ext cx="6277160" cy="2808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▪ 데이터 설명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▪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EDA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▪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Feature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Selection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▪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▪ 의사결정 시각화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450B62-C088-5C68-E87F-EE3C743C92A9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69C0A5-A433-F36E-5C11-A2C1275CE40A}"/>
              </a:ext>
            </a:extLst>
          </p:cNvPr>
          <p:cNvGrpSpPr/>
          <p:nvPr/>
        </p:nvGrpSpPr>
        <p:grpSpPr>
          <a:xfrm>
            <a:off x="661834" y="2166940"/>
            <a:ext cx="5434166" cy="2980003"/>
            <a:chOff x="449530" y="2090740"/>
            <a:chExt cx="5434166" cy="29800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F847EC-559F-B823-1878-6044B7DFD076}"/>
                </a:ext>
              </a:extLst>
            </p:cNvPr>
            <p:cNvSpPr txBox="1"/>
            <p:nvPr/>
          </p:nvSpPr>
          <p:spPr>
            <a:xfrm>
              <a:off x="449530" y="2090740"/>
              <a:ext cx="54341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cluster</a:t>
              </a:r>
              <a:r>
                <a:rPr lang="ko-KR" altLang="en-US" dirty="0"/>
                <a:t>를 기준으로 데이터 개수 세기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BAAF10-D3D9-02F6-3961-FAA57FE29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111" y="2680442"/>
              <a:ext cx="4081003" cy="239030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B05F81-0746-AF29-6CBB-E5C2BE24F3A9}"/>
              </a:ext>
            </a:extLst>
          </p:cNvPr>
          <p:cNvGrpSpPr/>
          <p:nvPr/>
        </p:nvGrpSpPr>
        <p:grpSpPr>
          <a:xfrm>
            <a:off x="5927427" y="2166940"/>
            <a:ext cx="6102350" cy="2980003"/>
            <a:chOff x="5715123" y="2090740"/>
            <a:chExt cx="6102350" cy="29800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964EA4-D077-12BB-41A3-5CEE2EA4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4563" y="2896086"/>
              <a:ext cx="4743470" cy="21746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35C379-F6C7-ECFD-D436-A702DCF11A92}"/>
                </a:ext>
              </a:extLst>
            </p:cNvPr>
            <p:cNvSpPr txBox="1"/>
            <p:nvPr/>
          </p:nvSpPr>
          <p:spPr>
            <a:xfrm>
              <a:off x="5715123" y="2090740"/>
              <a:ext cx="61023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그룹별 특징 -그룹별 평균값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B3B718-B4B8-5E95-E86F-E80B645A5F81}"/>
              </a:ext>
            </a:extLst>
          </p:cNvPr>
          <p:cNvSpPr txBox="1"/>
          <p:nvPr/>
        </p:nvSpPr>
        <p:spPr>
          <a:xfrm>
            <a:off x="909793" y="1303322"/>
            <a:ext cx="876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df1 </a:t>
            </a:r>
            <a:r>
              <a:rPr lang="ko-KR" altLang="en-US" b="1" dirty="0"/>
              <a:t>클러스터링</a:t>
            </a:r>
            <a:r>
              <a:rPr lang="pt-BR" altLang="ko-KR" b="1" dirty="0"/>
              <a:t> (</a:t>
            </a:r>
            <a:r>
              <a:rPr lang="en-US" altLang="ko-KR" b="1" dirty="0"/>
              <a:t>df1=</a:t>
            </a:r>
            <a:r>
              <a:rPr lang="pt-BR" altLang="ko-KR" b="1" dirty="0"/>
              <a:t> 'N_PROT', 'N_FAT', 'N_CHO’)</a:t>
            </a:r>
            <a:endParaRPr lang="en-US" altLang="ko-KR" b="1" dirty="0"/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67C76-245D-C611-717F-8C6FDE9A69B7}"/>
              </a:ext>
            </a:extLst>
          </p:cNvPr>
          <p:cNvSpPr txBox="1"/>
          <p:nvPr/>
        </p:nvSpPr>
        <p:spPr>
          <a:xfrm>
            <a:off x="2136738" y="5619157"/>
            <a:ext cx="794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0 </a:t>
            </a:r>
            <a:r>
              <a:rPr lang="en-US" altLang="ko-KR" dirty="0"/>
              <a:t>–</a:t>
            </a:r>
            <a:r>
              <a:rPr lang="ko-KR" altLang="en-US" dirty="0"/>
              <a:t> 섭취량 보통</a:t>
            </a:r>
            <a:r>
              <a:rPr lang="en-US" altLang="ko-KR" dirty="0"/>
              <a:t>     </a:t>
            </a:r>
            <a:r>
              <a:rPr lang="ko-KR" altLang="en-US" dirty="0"/>
              <a:t>1 </a:t>
            </a:r>
            <a:r>
              <a:rPr lang="en-US" altLang="ko-KR" dirty="0"/>
              <a:t>–</a:t>
            </a:r>
            <a:r>
              <a:rPr lang="ko-KR" altLang="en-US" dirty="0"/>
              <a:t> 섭취량 적음      2- 섭취량 많음 </a:t>
            </a:r>
          </a:p>
        </p:txBody>
      </p:sp>
    </p:spTree>
    <p:extLst>
      <p:ext uri="{BB962C8B-B14F-4D97-AF65-F5344CB8AC3E}">
        <p14:creationId xmlns:p14="http://schemas.microsoft.com/office/powerpoint/2010/main" val="264063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ACBEA-6ED2-C6E5-E680-875E838524EA}"/>
              </a:ext>
            </a:extLst>
          </p:cNvPr>
          <p:cNvSpPr txBox="1"/>
          <p:nvPr/>
        </p:nvSpPr>
        <p:spPr>
          <a:xfrm>
            <a:off x="909793" y="1303322"/>
            <a:ext cx="876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df1 </a:t>
            </a:r>
            <a:r>
              <a:rPr lang="ko-KR" altLang="en-US" b="1" dirty="0"/>
              <a:t>클러스터링</a:t>
            </a:r>
            <a:r>
              <a:rPr lang="pt-BR" altLang="ko-KR" b="1" dirty="0"/>
              <a:t> (</a:t>
            </a:r>
            <a:r>
              <a:rPr lang="en-US" altLang="ko-KR" b="1" dirty="0"/>
              <a:t>df1=</a:t>
            </a:r>
            <a:r>
              <a:rPr lang="pt-BR" altLang="ko-KR" b="1" dirty="0"/>
              <a:t> 'N_PROT', 'N_FAT', 'N_CHO’)</a:t>
            </a:r>
            <a:endParaRPr lang="en-US" altLang="ko-KR" b="1" dirty="0"/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8D1282-FDA4-6532-9A18-4C0BCE84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4" y="1949653"/>
            <a:ext cx="5516898" cy="37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8469A6-2B36-96A5-36AC-CA85241D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3" y="1949653"/>
            <a:ext cx="5516898" cy="36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450B62-C088-5C68-E87F-EE3C743C92A9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A91C-461F-7AEB-4475-09DA242ECC19}"/>
              </a:ext>
            </a:extLst>
          </p:cNvPr>
          <p:cNvSpPr txBox="1"/>
          <p:nvPr/>
        </p:nvSpPr>
        <p:spPr>
          <a:xfrm>
            <a:off x="2136738" y="5619157"/>
            <a:ext cx="794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0 </a:t>
            </a:r>
            <a:r>
              <a:rPr lang="en-US" altLang="ko-KR" dirty="0"/>
              <a:t>–</a:t>
            </a:r>
            <a:r>
              <a:rPr lang="ko-KR" altLang="en-US" dirty="0"/>
              <a:t> 섭취량 보통</a:t>
            </a:r>
            <a:r>
              <a:rPr lang="en-US" altLang="ko-KR" dirty="0"/>
              <a:t>     </a:t>
            </a:r>
            <a:r>
              <a:rPr lang="ko-KR" altLang="en-US" dirty="0"/>
              <a:t>1 </a:t>
            </a:r>
            <a:r>
              <a:rPr lang="en-US" altLang="ko-KR" dirty="0"/>
              <a:t>–</a:t>
            </a:r>
            <a:r>
              <a:rPr lang="ko-KR" altLang="en-US" dirty="0"/>
              <a:t> 섭취량 적음      2- 섭취량 많음 </a:t>
            </a:r>
          </a:p>
        </p:txBody>
      </p:sp>
    </p:spTree>
    <p:extLst>
      <p:ext uri="{BB962C8B-B14F-4D97-AF65-F5344CB8AC3E}">
        <p14:creationId xmlns:p14="http://schemas.microsoft.com/office/powerpoint/2010/main" val="310840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ACBEA-6ED2-C6E5-E680-875E838524EA}"/>
              </a:ext>
            </a:extLst>
          </p:cNvPr>
          <p:cNvSpPr txBox="1"/>
          <p:nvPr/>
        </p:nvSpPr>
        <p:spPr>
          <a:xfrm>
            <a:off x="909793" y="1223812"/>
            <a:ext cx="109853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df2 </a:t>
            </a:r>
            <a:r>
              <a:rPr lang="ko-KR" altLang="en-US" b="1" dirty="0"/>
              <a:t>클러스터링 </a:t>
            </a:r>
            <a:r>
              <a:rPr lang="en-US" altLang="ko-KR" b="1" dirty="0"/>
              <a:t>(</a:t>
            </a:r>
            <a:r>
              <a:rPr lang="pt-BR" altLang="ko-KR" b="1" dirty="0"/>
              <a:t>df2 = 'N_INTK', 'N_EN', 'N_WATER', 'N_CA', 'N_PHOS', 'N_FE',</a:t>
            </a:r>
          </a:p>
          <a:p>
            <a:r>
              <a:rPr lang="pt-BR" altLang="ko-KR" b="1" dirty="0"/>
              <a:t>                              'N_NA', 'N_K', 'N_CAROT','N_RETIN', 'N_B1', 'N_B2’, 'N_NIAC', 'N_VITC’]])</a:t>
            </a: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K-Means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k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를 설정하기 위해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Elbow curve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그림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-  k=3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일때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급격한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distortions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변화가 일어난 것으로 보아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cluster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수를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으로 설정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8F8501-3420-4B4B-3E89-73BAC6BF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17" y="2616090"/>
            <a:ext cx="6256564" cy="32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F49C37-BA4E-EB62-0C03-7681AB58111E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5D781-9405-74A9-C109-ED384E363807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576E8-29C8-DA6D-5FFA-90FE2C7057CF}"/>
              </a:ext>
            </a:extLst>
          </p:cNvPr>
          <p:cNvSpPr txBox="1"/>
          <p:nvPr/>
        </p:nvSpPr>
        <p:spPr>
          <a:xfrm>
            <a:off x="909793" y="1223812"/>
            <a:ext cx="10985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df2 </a:t>
            </a:r>
            <a:r>
              <a:rPr lang="ko-KR" altLang="en-US" b="1" dirty="0"/>
              <a:t>클러스터링 </a:t>
            </a:r>
            <a:r>
              <a:rPr lang="en-US" altLang="ko-KR" b="1" dirty="0"/>
              <a:t>(</a:t>
            </a:r>
            <a:r>
              <a:rPr lang="pt-BR" altLang="ko-KR" b="1" dirty="0"/>
              <a:t>df2 = 'N_INTK', 'N_EN', 'N_WATER', 'N_CA', 'N_PHOS', 'N_FE',</a:t>
            </a:r>
          </a:p>
          <a:p>
            <a:r>
              <a:rPr lang="pt-BR" altLang="ko-KR" b="1" dirty="0"/>
              <a:t>                              'N_NA', 'N_K', 'N_CAROT','N_RETIN', 'N_B1', 'N_B2’, 'N_NIAC', 'N_VITC’]])</a:t>
            </a: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7841BF-22BB-ACBC-18AA-64CDB9817479}"/>
              </a:ext>
            </a:extLst>
          </p:cNvPr>
          <p:cNvGrpSpPr/>
          <p:nvPr/>
        </p:nvGrpSpPr>
        <p:grpSpPr>
          <a:xfrm>
            <a:off x="1738427" y="2727298"/>
            <a:ext cx="8743950" cy="2126194"/>
            <a:chOff x="1738427" y="2117698"/>
            <a:chExt cx="8743950" cy="21261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9133B7-E20F-5F6C-8873-F4B692A1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427" y="2719892"/>
              <a:ext cx="8743950" cy="152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8BB31-6FBE-75ED-93A0-DD217414A404}"/>
                </a:ext>
              </a:extLst>
            </p:cNvPr>
            <p:cNvSpPr txBox="1"/>
            <p:nvPr/>
          </p:nvSpPr>
          <p:spPr>
            <a:xfrm>
              <a:off x="3378914" y="2117698"/>
              <a:ext cx="54341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cluster</a:t>
              </a:r>
              <a:r>
                <a:rPr lang="ko-KR" altLang="en-US" dirty="0"/>
                <a:t>를 기준으로 데이터 개수 세기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E71490-ED55-978B-9BB6-73FAF1F3869F}"/>
              </a:ext>
            </a:extLst>
          </p:cNvPr>
          <p:cNvSpPr txBox="1"/>
          <p:nvPr/>
        </p:nvSpPr>
        <p:spPr>
          <a:xfrm>
            <a:off x="2136738" y="5619157"/>
            <a:ext cx="794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0 </a:t>
            </a:r>
            <a:r>
              <a:rPr lang="en-US" altLang="ko-KR" dirty="0"/>
              <a:t>–</a:t>
            </a:r>
            <a:r>
              <a:rPr lang="ko-KR" altLang="en-US" dirty="0"/>
              <a:t> 섭취량 보통</a:t>
            </a:r>
            <a:r>
              <a:rPr lang="en-US" altLang="ko-KR" dirty="0"/>
              <a:t>     </a:t>
            </a:r>
            <a:r>
              <a:rPr lang="ko-KR" altLang="en-US" dirty="0"/>
              <a:t>1 </a:t>
            </a:r>
            <a:r>
              <a:rPr lang="en-US" altLang="ko-KR" dirty="0"/>
              <a:t>–</a:t>
            </a:r>
            <a:r>
              <a:rPr lang="ko-KR" altLang="en-US" dirty="0"/>
              <a:t> 섭취량 적음      2- 섭취량 많음 </a:t>
            </a:r>
          </a:p>
        </p:txBody>
      </p:sp>
    </p:spTree>
    <p:extLst>
      <p:ext uri="{BB962C8B-B14F-4D97-AF65-F5344CB8AC3E}">
        <p14:creationId xmlns:p14="http://schemas.microsoft.com/office/powerpoint/2010/main" val="94365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5D781-9405-74A9-C109-ED384E363807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576E8-29C8-DA6D-5FFA-90FE2C7057CF}"/>
              </a:ext>
            </a:extLst>
          </p:cNvPr>
          <p:cNvSpPr txBox="1"/>
          <p:nvPr/>
        </p:nvSpPr>
        <p:spPr>
          <a:xfrm>
            <a:off x="909793" y="1223812"/>
            <a:ext cx="10985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df2 </a:t>
            </a:r>
            <a:r>
              <a:rPr lang="ko-KR" altLang="en-US" b="1" dirty="0"/>
              <a:t>클러스터링 </a:t>
            </a:r>
            <a:r>
              <a:rPr lang="en-US" altLang="ko-KR" b="1" dirty="0"/>
              <a:t>(</a:t>
            </a:r>
            <a:r>
              <a:rPr lang="pt-BR" altLang="ko-KR" b="1" dirty="0"/>
              <a:t>df2 = 'N_INTK', 'N_EN', 'N_WATER', 'N_CA', 'N_PHOS', 'N_FE',</a:t>
            </a:r>
          </a:p>
          <a:p>
            <a:r>
              <a:rPr lang="pt-BR" altLang="ko-KR" b="1" dirty="0"/>
              <a:t>                              'N_NA', 'N_K', 'N_CAROT','N_RETIN', 'N_B1', 'N_B2’, 'N_NIAC', 'N_VITC’]])</a:t>
            </a: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CF0048-9B5E-D27D-AFF4-7EAFFDD1F24F}"/>
              </a:ext>
            </a:extLst>
          </p:cNvPr>
          <p:cNvGrpSpPr/>
          <p:nvPr/>
        </p:nvGrpSpPr>
        <p:grpSpPr>
          <a:xfrm>
            <a:off x="862011" y="2737201"/>
            <a:ext cx="10467975" cy="1897458"/>
            <a:chOff x="876414" y="4333743"/>
            <a:chExt cx="10467975" cy="18974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2CEF1-B5D5-C054-C0CD-E6225C10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14" y="4792926"/>
              <a:ext cx="10467975" cy="14382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3E3555-D0FB-AC66-04BB-2DDB91744E09}"/>
                </a:ext>
              </a:extLst>
            </p:cNvPr>
            <p:cNvSpPr txBox="1"/>
            <p:nvPr/>
          </p:nvSpPr>
          <p:spPr>
            <a:xfrm>
              <a:off x="3041197" y="4333743"/>
              <a:ext cx="61023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그룹별 특징 -그룹별 평균값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9A79EC4-719B-8E70-9AC6-D20D209A7C6F}"/>
              </a:ext>
            </a:extLst>
          </p:cNvPr>
          <p:cNvSpPr txBox="1"/>
          <p:nvPr/>
        </p:nvSpPr>
        <p:spPr>
          <a:xfrm>
            <a:off x="2136738" y="5634188"/>
            <a:ext cx="794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0 </a:t>
            </a:r>
            <a:r>
              <a:rPr lang="en-US" altLang="ko-KR" dirty="0"/>
              <a:t>–</a:t>
            </a:r>
            <a:r>
              <a:rPr lang="ko-KR" altLang="en-US" dirty="0"/>
              <a:t> 섭취량 보통</a:t>
            </a:r>
            <a:r>
              <a:rPr lang="en-US" altLang="ko-KR" dirty="0"/>
              <a:t>     </a:t>
            </a:r>
            <a:r>
              <a:rPr lang="ko-KR" altLang="en-US" dirty="0"/>
              <a:t>1 </a:t>
            </a:r>
            <a:r>
              <a:rPr lang="en-US" altLang="ko-KR" dirty="0"/>
              <a:t>–</a:t>
            </a:r>
            <a:r>
              <a:rPr lang="ko-KR" altLang="en-US" dirty="0"/>
              <a:t> 섭취량 적음      2- 섭취량 많음 </a:t>
            </a:r>
          </a:p>
        </p:txBody>
      </p:sp>
    </p:spTree>
    <p:extLst>
      <p:ext uri="{BB962C8B-B14F-4D97-AF65-F5344CB8AC3E}">
        <p14:creationId xmlns:p14="http://schemas.microsoft.com/office/powerpoint/2010/main" val="3376662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2.4.2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Clustering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E6A679-8173-0055-2485-F309CFC3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4" y="2182370"/>
            <a:ext cx="5516898" cy="37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096725-B123-AE38-0184-D2D0E7FC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3" y="2205512"/>
            <a:ext cx="5516898" cy="37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45D781-9405-74A9-C109-ED384E363807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576E8-29C8-DA6D-5FFA-90FE2C7057CF}"/>
              </a:ext>
            </a:extLst>
          </p:cNvPr>
          <p:cNvSpPr txBox="1"/>
          <p:nvPr/>
        </p:nvSpPr>
        <p:spPr>
          <a:xfrm>
            <a:off x="909793" y="1223812"/>
            <a:ext cx="10985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/>
              <a:t>df2 </a:t>
            </a:r>
            <a:r>
              <a:rPr lang="ko-KR" altLang="en-US" b="1" dirty="0"/>
              <a:t>클러스터링 </a:t>
            </a:r>
            <a:r>
              <a:rPr lang="en-US" altLang="ko-KR" b="1" dirty="0"/>
              <a:t>(</a:t>
            </a:r>
            <a:r>
              <a:rPr lang="pt-BR" altLang="ko-KR" b="1" dirty="0"/>
              <a:t>df2 = 'N_INTK', 'N_EN', 'N_WATER', 'N_CA', 'N_PHOS', 'N_FE',</a:t>
            </a:r>
          </a:p>
          <a:p>
            <a:r>
              <a:rPr lang="pt-BR" altLang="ko-KR" b="1" dirty="0"/>
              <a:t>                              'N_NA', 'N_K', 'N_CAROT','N_RETIN', 'N_B1', 'N_B2’, 'N_NIAC', 'N_VITC’]])</a:t>
            </a: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C105-57BF-C632-4A67-19BB0623AC24}"/>
              </a:ext>
            </a:extLst>
          </p:cNvPr>
          <p:cNvSpPr txBox="1"/>
          <p:nvPr/>
        </p:nvSpPr>
        <p:spPr>
          <a:xfrm>
            <a:off x="2122334" y="6032740"/>
            <a:ext cx="794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0 </a:t>
            </a:r>
            <a:r>
              <a:rPr lang="en-US" altLang="ko-KR" dirty="0"/>
              <a:t>–</a:t>
            </a:r>
            <a:r>
              <a:rPr lang="ko-KR" altLang="en-US" dirty="0"/>
              <a:t> 섭취량 보통</a:t>
            </a:r>
            <a:r>
              <a:rPr lang="en-US" altLang="ko-KR" dirty="0"/>
              <a:t>     </a:t>
            </a:r>
            <a:r>
              <a:rPr lang="ko-KR" altLang="en-US" dirty="0"/>
              <a:t>1 </a:t>
            </a:r>
            <a:r>
              <a:rPr lang="en-US" altLang="ko-KR" dirty="0"/>
              <a:t>–</a:t>
            </a:r>
            <a:r>
              <a:rPr lang="ko-KR" altLang="en-US" dirty="0"/>
              <a:t> 섭취량 적음      2- 섭취량 많음 </a:t>
            </a:r>
          </a:p>
        </p:txBody>
      </p:sp>
    </p:spTree>
    <p:extLst>
      <p:ext uri="{BB962C8B-B14F-4D97-AF65-F5344CB8AC3E}">
        <p14:creationId xmlns:p14="http://schemas.microsoft.com/office/powerpoint/2010/main" val="428524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282EB817-C9CE-E48A-057B-BEFA3FCBEAF9}"/>
              </a:ext>
            </a:extLst>
          </p:cNvPr>
          <p:cNvSpPr/>
          <p:nvPr/>
        </p:nvSpPr>
        <p:spPr>
          <a:xfrm flipH="1">
            <a:off x="-295414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22B8ACFF-03CD-2B43-500F-4DFF4A97DA3C}"/>
              </a:ext>
            </a:extLst>
          </p:cNvPr>
          <p:cNvSpPr/>
          <p:nvPr/>
        </p:nvSpPr>
        <p:spPr>
          <a:xfrm flipH="1">
            <a:off x="461893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12B2E-2421-8A42-4956-B45EC2257445}"/>
              </a:ext>
            </a:extLst>
          </p:cNvPr>
          <p:cNvSpPr/>
          <p:nvPr/>
        </p:nvSpPr>
        <p:spPr>
          <a:xfrm rot="18912863">
            <a:off x="-1403955" y="3007636"/>
            <a:ext cx="5356959" cy="4097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21D43-FF6E-2ADD-9272-3AAE74FAAC1F}"/>
              </a:ext>
            </a:extLst>
          </p:cNvPr>
          <p:cNvSpPr/>
          <p:nvPr/>
        </p:nvSpPr>
        <p:spPr>
          <a:xfrm>
            <a:off x="1727200" y="1715463"/>
            <a:ext cx="2892978" cy="292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4FF912-5B49-4CAB-4E43-753E136B3039}"/>
              </a:ext>
            </a:extLst>
          </p:cNvPr>
          <p:cNvSpPr txBox="1">
            <a:spLocks/>
          </p:cNvSpPr>
          <p:nvPr/>
        </p:nvSpPr>
        <p:spPr>
          <a:xfrm>
            <a:off x="8440981" y="710233"/>
            <a:ext cx="2949074" cy="88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Chap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ter 3 </a:t>
            </a:r>
            <a:endParaRPr lang="en-US" altLang="ko-KR" sz="3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DE39DD-7742-54C8-FA1E-0FF414919B6C}"/>
              </a:ext>
            </a:extLst>
          </p:cNvPr>
          <p:cNvSpPr txBox="1">
            <a:spLocks/>
          </p:cNvSpPr>
          <p:nvPr/>
        </p:nvSpPr>
        <p:spPr>
          <a:xfrm>
            <a:off x="5274965" y="2328024"/>
            <a:ext cx="6277160" cy="1704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Feature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51784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383180-0FFD-B2C4-45EC-D120E7AAFF41}"/>
              </a:ext>
            </a:extLst>
          </p:cNvPr>
          <p:cNvSpPr/>
          <p:nvPr/>
        </p:nvSpPr>
        <p:spPr>
          <a:xfrm>
            <a:off x="1582310" y="1789043"/>
            <a:ext cx="8984973" cy="1258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3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Feature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Selection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79ACD-577C-E349-31E4-AB4EE91187B2}"/>
              </a:ext>
            </a:extLst>
          </p:cNvPr>
          <p:cNvSpPr txBox="1"/>
          <p:nvPr/>
        </p:nvSpPr>
        <p:spPr>
          <a:xfrm>
            <a:off x="2202899" y="2095024"/>
            <a:ext cx="7786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features_a</a:t>
            </a:r>
            <a:r>
              <a:rPr lang="ko-KR" altLang="en-US" dirty="0"/>
              <a:t> = ['</a:t>
            </a:r>
            <a:r>
              <a:rPr lang="ko-KR" altLang="en-US" dirty="0" err="1"/>
              <a:t>sex</a:t>
            </a:r>
            <a:r>
              <a:rPr lang="ko-KR" altLang="en-US" dirty="0"/>
              <a:t>', '</a:t>
            </a:r>
            <a:r>
              <a:rPr lang="ko-KR" altLang="en-US" dirty="0" err="1"/>
              <a:t>age</a:t>
            </a:r>
            <a:r>
              <a:rPr lang="ko-KR" altLang="en-US" dirty="0"/>
              <a:t>', 'incm5', 'ho_incm5', '</a:t>
            </a:r>
            <a:r>
              <a:rPr lang="ko-KR" altLang="en-US" dirty="0" err="1"/>
              <a:t>allownc</a:t>
            </a:r>
            <a:r>
              <a:rPr lang="ko-KR" altLang="en-US" dirty="0"/>
              <a:t>', '</a:t>
            </a:r>
            <a:r>
              <a:rPr lang="ko-KR" altLang="en-US" dirty="0" err="1"/>
              <a:t>cluster</a:t>
            </a:r>
            <a:r>
              <a:rPr lang="ko-KR" altLang="en-US" dirty="0"/>
              <a:t>', 'cluster1']</a:t>
            </a:r>
          </a:p>
          <a:p>
            <a:r>
              <a:rPr lang="ko-KR" altLang="en-US" dirty="0" err="1"/>
              <a:t>features_b</a:t>
            </a:r>
            <a:r>
              <a:rPr lang="ko-KR" altLang="en-US" dirty="0"/>
              <a:t> = [</a:t>
            </a:r>
            <a:r>
              <a:rPr lang="en-US" altLang="ko-KR" dirty="0"/>
              <a:t>‘</a:t>
            </a:r>
            <a:r>
              <a:rPr lang="ko-KR" altLang="en-US" dirty="0" err="1"/>
              <a:t>질병명</a:t>
            </a:r>
            <a:r>
              <a:rPr lang="en-US" altLang="ko-KR" dirty="0"/>
              <a:t>’</a:t>
            </a:r>
            <a:r>
              <a:rPr lang="ko-KR" altLang="en-US" dirty="0"/>
              <a:t>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99BC542-FC09-9990-2A55-DD81C7F6351F}"/>
              </a:ext>
            </a:extLst>
          </p:cNvPr>
          <p:cNvSpPr/>
          <p:nvPr/>
        </p:nvSpPr>
        <p:spPr>
          <a:xfrm>
            <a:off x="5778828" y="3500438"/>
            <a:ext cx="634343" cy="89054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43CCC0-EC01-FBAF-B2A4-F0B6490DAF43}"/>
              </a:ext>
            </a:extLst>
          </p:cNvPr>
          <p:cNvSpPr/>
          <p:nvPr/>
        </p:nvSpPr>
        <p:spPr>
          <a:xfrm>
            <a:off x="1572588" y="4795962"/>
            <a:ext cx="8984973" cy="1258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77304-71D0-3262-31CC-BF55F819D6B8}"/>
              </a:ext>
            </a:extLst>
          </p:cNvPr>
          <p:cNvSpPr txBox="1"/>
          <p:nvPr/>
        </p:nvSpPr>
        <p:spPr>
          <a:xfrm>
            <a:off x="3046675" y="5240443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features_a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에 할당 </a:t>
            </a:r>
            <a:r>
              <a:rPr lang="en-US" altLang="ko-KR" dirty="0"/>
              <a:t>, </a:t>
            </a:r>
            <a:r>
              <a:rPr lang="en-US" altLang="ko-KR" dirty="0" err="1"/>
              <a:t>features_b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에 할당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A5256-6997-99A6-3897-2DBE2F7A5BE6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282EB817-C9CE-E48A-057B-BEFA3FCBEAF9}"/>
              </a:ext>
            </a:extLst>
          </p:cNvPr>
          <p:cNvSpPr/>
          <p:nvPr/>
        </p:nvSpPr>
        <p:spPr>
          <a:xfrm flipH="1">
            <a:off x="-295414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22B8ACFF-03CD-2B43-500F-4DFF4A97DA3C}"/>
              </a:ext>
            </a:extLst>
          </p:cNvPr>
          <p:cNvSpPr/>
          <p:nvPr/>
        </p:nvSpPr>
        <p:spPr>
          <a:xfrm flipH="1">
            <a:off x="461893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12B2E-2421-8A42-4956-B45EC2257445}"/>
              </a:ext>
            </a:extLst>
          </p:cNvPr>
          <p:cNvSpPr/>
          <p:nvPr/>
        </p:nvSpPr>
        <p:spPr>
          <a:xfrm rot="18912863">
            <a:off x="-1403955" y="3007636"/>
            <a:ext cx="5356959" cy="4097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21D43-FF6E-2ADD-9272-3AAE74FAAC1F}"/>
              </a:ext>
            </a:extLst>
          </p:cNvPr>
          <p:cNvSpPr/>
          <p:nvPr/>
        </p:nvSpPr>
        <p:spPr>
          <a:xfrm>
            <a:off x="1727200" y="1715463"/>
            <a:ext cx="2892978" cy="292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4FF912-5B49-4CAB-4E43-753E136B3039}"/>
              </a:ext>
            </a:extLst>
          </p:cNvPr>
          <p:cNvSpPr txBox="1">
            <a:spLocks/>
          </p:cNvSpPr>
          <p:nvPr/>
        </p:nvSpPr>
        <p:spPr>
          <a:xfrm>
            <a:off x="8440981" y="710233"/>
            <a:ext cx="2949074" cy="88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Chap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ter 4 </a:t>
            </a:r>
            <a:endParaRPr lang="en-US" altLang="ko-KR" sz="3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DE39DD-7742-54C8-FA1E-0FF414919B6C}"/>
              </a:ext>
            </a:extLst>
          </p:cNvPr>
          <p:cNvSpPr txBox="1">
            <a:spLocks/>
          </p:cNvSpPr>
          <p:nvPr/>
        </p:nvSpPr>
        <p:spPr>
          <a:xfrm>
            <a:off x="5274965" y="2328024"/>
            <a:ext cx="6277160" cy="1704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07321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4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E4A30-A806-D83F-121D-606F0C4A97F4}"/>
              </a:ext>
            </a:extLst>
          </p:cNvPr>
          <p:cNvSpPr txBox="1"/>
          <p:nvPr/>
        </p:nvSpPr>
        <p:spPr>
          <a:xfrm>
            <a:off x="948192" y="1745867"/>
            <a:ext cx="102956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계층적 </a:t>
            </a:r>
            <a:r>
              <a:rPr lang="en-US" altLang="ko-KR" dirty="0">
                <a:highlight>
                  <a:srgbClr val="FFEBEC"/>
                </a:highlight>
              </a:rPr>
              <a:t>K- fold</a:t>
            </a:r>
            <a:r>
              <a:rPr lang="ko-KR" altLang="en-US" dirty="0"/>
              <a:t>를 사용해 다양한 모델을 </a:t>
            </a:r>
            <a:r>
              <a:rPr lang="en-US" altLang="ko-KR" dirty="0"/>
              <a:t>10</a:t>
            </a:r>
            <a:r>
              <a:rPr lang="ko-KR" altLang="en-US" dirty="0"/>
              <a:t>번씩 학습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사용 모델 </a:t>
            </a:r>
            <a:r>
              <a:rPr lang="en-US" altLang="ko-KR" dirty="0"/>
              <a:t>: Logistic regression, Decision Tree, Support vector machine, K-nearest neighbor,                     </a:t>
            </a:r>
          </a:p>
          <a:p>
            <a:r>
              <a:rPr lang="en-US" altLang="ko-KR" dirty="0"/>
              <a:t>                 Stochastic Gradient Descent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모델의 정확도 확인해 </a:t>
            </a:r>
            <a:r>
              <a:rPr lang="en-US" altLang="ko-KR" dirty="0"/>
              <a:t>Support vector machine</a:t>
            </a:r>
            <a:r>
              <a:rPr lang="ko-KR" altLang="en-US" dirty="0"/>
              <a:t>이 가장 좋은 모델임을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학습모델로 </a:t>
            </a:r>
            <a:r>
              <a:rPr lang="en-US" altLang="ko-KR" dirty="0"/>
              <a:t>Support vector machine</a:t>
            </a:r>
            <a:r>
              <a:rPr lang="ko-KR" altLang="en-US" dirty="0"/>
              <a:t>와 </a:t>
            </a:r>
            <a:r>
              <a:rPr lang="en-US" altLang="ko-KR" dirty="0"/>
              <a:t>Decision Tree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 Tree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속도가 비교적 빠르기 때문에 선택함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66937B-E962-A815-6B83-BA8CD67F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916524"/>
            <a:ext cx="9783540" cy="175284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BA5217F5-2357-474A-71EA-12691F81C9C5}"/>
              </a:ext>
            </a:extLst>
          </p:cNvPr>
          <p:cNvSpPr/>
          <p:nvPr/>
        </p:nvSpPr>
        <p:spPr>
          <a:xfrm>
            <a:off x="1204230" y="3745064"/>
            <a:ext cx="9783540" cy="924305"/>
          </a:xfrm>
          <a:prstGeom prst="frame">
            <a:avLst>
              <a:gd name="adj1" fmla="val 217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282EB817-C9CE-E48A-057B-BEFA3FCBEAF9}"/>
              </a:ext>
            </a:extLst>
          </p:cNvPr>
          <p:cNvSpPr/>
          <p:nvPr/>
        </p:nvSpPr>
        <p:spPr>
          <a:xfrm flipH="1">
            <a:off x="-295414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22B8ACFF-03CD-2B43-500F-4DFF4A97DA3C}"/>
              </a:ext>
            </a:extLst>
          </p:cNvPr>
          <p:cNvSpPr/>
          <p:nvPr/>
        </p:nvSpPr>
        <p:spPr>
          <a:xfrm flipH="1">
            <a:off x="461893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12B2E-2421-8A42-4956-B45EC2257445}"/>
              </a:ext>
            </a:extLst>
          </p:cNvPr>
          <p:cNvSpPr/>
          <p:nvPr/>
        </p:nvSpPr>
        <p:spPr>
          <a:xfrm rot="18912863">
            <a:off x="-1403955" y="3007636"/>
            <a:ext cx="5356959" cy="4097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21D43-FF6E-2ADD-9272-3AAE74FAAC1F}"/>
              </a:ext>
            </a:extLst>
          </p:cNvPr>
          <p:cNvSpPr/>
          <p:nvPr/>
        </p:nvSpPr>
        <p:spPr>
          <a:xfrm>
            <a:off x="1727200" y="1715463"/>
            <a:ext cx="2892978" cy="292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1877A4-741F-BCAD-6F95-9326696D2BFA}"/>
              </a:ext>
            </a:extLst>
          </p:cNvPr>
          <p:cNvSpPr txBox="1">
            <a:spLocks/>
          </p:cNvSpPr>
          <p:nvPr/>
        </p:nvSpPr>
        <p:spPr>
          <a:xfrm>
            <a:off x="5112895" y="2328024"/>
            <a:ext cx="6277160" cy="1704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데이터 설명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4FF912-5B49-4CAB-4E43-753E136B3039}"/>
              </a:ext>
            </a:extLst>
          </p:cNvPr>
          <p:cNvSpPr txBox="1">
            <a:spLocks/>
          </p:cNvSpPr>
          <p:nvPr/>
        </p:nvSpPr>
        <p:spPr>
          <a:xfrm>
            <a:off x="8440981" y="710233"/>
            <a:ext cx="2949074" cy="88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Chap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ter 1 </a:t>
            </a:r>
            <a:endParaRPr lang="en-US" altLang="ko-KR" sz="3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45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4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91B091-31D4-C969-23C2-4930E2654D65}"/>
              </a:ext>
            </a:extLst>
          </p:cNvPr>
          <p:cNvGrpSpPr/>
          <p:nvPr/>
        </p:nvGrpSpPr>
        <p:grpSpPr>
          <a:xfrm>
            <a:off x="286247" y="1591907"/>
            <a:ext cx="11619506" cy="4978788"/>
            <a:chOff x="286246" y="1496492"/>
            <a:chExt cx="11619506" cy="497878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2331CD6-8546-19AD-9ECA-287A8C9748C5}"/>
                </a:ext>
              </a:extLst>
            </p:cNvPr>
            <p:cNvGrpSpPr/>
            <p:nvPr/>
          </p:nvGrpSpPr>
          <p:grpSpPr>
            <a:xfrm>
              <a:off x="286246" y="1496492"/>
              <a:ext cx="11619506" cy="3940383"/>
              <a:chOff x="303475" y="1726046"/>
              <a:chExt cx="11619506" cy="3940383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403A1BCB-76AC-74E8-7054-0F9F28C42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475" y="2059541"/>
                <a:ext cx="11619506" cy="3606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C4DDB-DB2B-6812-B000-B696DD8C4E1D}"/>
                  </a:ext>
                </a:extLst>
              </p:cNvPr>
              <p:cNvSpPr txBox="1"/>
              <p:nvPr/>
            </p:nvSpPr>
            <p:spPr>
              <a:xfrm>
                <a:off x="3931690" y="1726046"/>
                <a:ext cx="43630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카페24 써라운드 에어 " pitchFamily="2" charset="-127"/>
                  </a:rPr>
                  <a:t>모델 학습 정확도와 학습 시간 비교</a:t>
                </a:r>
                <a:endParaRPr lang="ko-KR" altLang="en-US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7F661-9624-9755-16FF-D6E7BA9185B9}"/>
                </a:ext>
              </a:extLst>
            </p:cNvPr>
            <p:cNvSpPr txBox="1"/>
            <p:nvPr/>
          </p:nvSpPr>
          <p:spPr>
            <a:xfrm>
              <a:off x="1237420" y="5551950"/>
              <a:ext cx="99006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Train data(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첫번째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에선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Decision Tree, Validation data(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두번째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에선 </a:t>
              </a:r>
              <a:r>
                <a:rPr lang="en-US" altLang="ko-KR" dirty="0"/>
                <a:t>Support vector machine</a:t>
              </a:r>
            </a:p>
            <a:p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모델이 정확도가 높음</a:t>
              </a: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학습 시간은 </a:t>
              </a:r>
              <a:r>
                <a:rPr lang="en-US" altLang="ko-KR" dirty="0"/>
                <a:t>Support vector machine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가 제일 길고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, Decision Tree</a:t>
              </a:r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가 가장 짧음</a:t>
              </a:r>
              <a:endPara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579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4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45A9-82F8-4550-3E69-C025FBA25A6C}"/>
              </a:ext>
            </a:extLst>
          </p:cNvPr>
          <p:cNvSpPr txBox="1"/>
          <p:nvPr/>
        </p:nvSpPr>
        <p:spPr>
          <a:xfrm>
            <a:off x="1315293" y="1364511"/>
            <a:ext cx="375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/>
              <a:t>모델 학습</a:t>
            </a:r>
            <a:r>
              <a:rPr lang="en-US" altLang="ko-KR" b="1" dirty="0"/>
              <a:t>Ⅰ </a:t>
            </a:r>
            <a:r>
              <a:rPr lang="en-US" altLang="ko-KR" dirty="0"/>
              <a:t>– Decision Tree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64514-0269-6472-AD51-CC6CF70D8460}"/>
              </a:ext>
            </a:extLst>
          </p:cNvPr>
          <p:cNvSpPr txBox="1"/>
          <p:nvPr/>
        </p:nvSpPr>
        <p:spPr>
          <a:xfrm>
            <a:off x="1801527" y="6101519"/>
            <a:ext cx="27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정확도 평균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0.871165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AF7DC-0B64-329B-C78F-64877D633D39}"/>
              </a:ext>
            </a:extLst>
          </p:cNvPr>
          <p:cNvSpPr txBox="1"/>
          <p:nvPr/>
        </p:nvSpPr>
        <p:spPr>
          <a:xfrm>
            <a:off x="6658614" y="1368960"/>
            <a:ext cx="4622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/>
              <a:t>모델 학습</a:t>
            </a:r>
            <a:r>
              <a:rPr lang="en-US" altLang="ko-KR" b="1" dirty="0"/>
              <a:t>Ⅱ </a:t>
            </a:r>
            <a:r>
              <a:rPr lang="en-US" altLang="ko-KR" dirty="0"/>
              <a:t>– Support vector machine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7B28E-F5FC-C84B-C5E4-E6C9C7C19ACF}"/>
              </a:ext>
            </a:extLst>
          </p:cNvPr>
          <p:cNvSpPr txBox="1"/>
          <p:nvPr/>
        </p:nvSpPr>
        <p:spPr>
          <a:xfrm>
            <a:off x="7609505" y="6101519"/>
            <a:ext cx="563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정확도 평균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0.874209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7F1405-79B0-3B03-B962-901C9C0AB9AD}"/>
              </a:ext>
            </a:extLst>
          </p:cNvPr>
          <p:cNvCxnSpPr/>
          <p:nvPr/>
        </p:nvCxnSpPr>
        <p:spPr>
          <a:xfrm>
            <a:off x="6096000" y="1996010"/>
            <a:ext cx="0" cy="424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8517EC0-32A0-5D1F-9D5B-B490B8C7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1" y="1822363"/>
            <a:ext cx="4073561" cy="42143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D9EA97-7A5A-26E1-9064-80C09857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09" y="1909298"/>
            <a:ext cx="4013414" cy="40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4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Modeling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–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하이퍼파라메터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튜닝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FDAA38-203B-7BA4-6869-5F249BCC84DD}"/>
              </a:ext>
            </a:extLst>
          </p:cNvPr>
          <p:cNvGrpSpPr/>
          <p:nvPr/>
        </p:nvGrpSpPr>
        <p:grpSpPr>
          <a:xfrm>
            <a:off x="908768" y="1484984"/>
            <a:ext cx="10374464" cy="5498298"/>
            <a:chOff x="908767" y="1922305"/>
            <a:chExt cx="10374464" cy="54982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48045-30D5-6CB9-689F-0DA10C0529A9}"/>
                </a:ext>
              </a:extLst>
            </p:cNvPr>
            <p:cNvSpPr txBox="1"/>
            <p:nvPr/>
          </p:nvSpPr>
          <p:spPr>
            <a:xfrm>
              <a:off x="908767" y="6374163"/>
              <a:ext cx="10374464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GridSearchCV</a:t>
              </a:r>
              <a:r>
                <a:rPr lang="ko-KR" altLang="en-US" dirty="0"/>
                <a:t>를 이용해 최적의 파라메터를 찾음</a:t>
              </a:r>
              <a:endParaRPr lang="en-US" altLang="ko-KR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sz="700" dirty="0"/>
            </a:p>
            <a:p>
              <a:pPr algn="ctr"/>
              <a:r>
                <a:rPr lang="ko-KR" altLang="en-US" dirty="0">
                  <a:highlight>
                    <a:srgbClr val="FFEBEC"/>
                  </a:highlight>
                </a:rPr>
                <a:t>최종 테스트 데이터 정확도 </a:t>
              </a:r>
              <a:r>
                <a:rPr lang="en-US" altLang="ko-KR" dirty="0">
                  <a:highlight>
                    <a:srgbClr val="FFEBEC"/>
                  </a:highlight>
                </a:rPr>
                <a:t>: 0.9505</a:t>
              </a:r>
            </a:p>
            <a:p>
              <a:pPr algn="ctr"/>
              <a:endParaRPr lang="en-US" altLang="ko-KR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5673037-83AD-64FF-6C19-545F35E1ECF9}"/>
                </a:ext>
              </a:extLst>
            </p:cNvPr>
            <p:cNvSpPr/>
            <p:nvPr/>
          </p:nvSpPr>
          <p:spPr>
            <a:xfrm>
              <a:off x="5865407" y="4186419"/>
              <a:ext cx="471783" cy="655925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E255632-0A06-E458-6045-1D4B3C5C4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" t="2401"/>
            <a:stretch/>
          </p:blipFill>
          <p:spPr>
            <a:xfrm>
              <a:off x="3896563" y="1922305"/>
              <a:ext cx="4398874" cy="239646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D9258EA-90CD-E463-7651-FB86FFB97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37" y="5157883"/>
              <a:ext cx="8741925" cy="91139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46BC67-6C7D-6C2D-C6C9-4439DF485CCA}"/>
                </a:ext>
              </a:extLst>
            </p:cNvPr>
            <p:cNvSpPr/>
            <p:nvPr/>
          </p:nvSpPr>
          <p:spPr>
            <a:xfrm>
              <a:off x="1603513" y="4984431"/>
              <a:ext cx="8984973" cy="1258295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78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282EB817-C9CE-E48A-057B-BEFA3FCBEAF9}"/>
              </a:ext>
            </a:extLst>
          </p:cNvPr>
          <p:cNvSpPr/>
          <p:nvPr/>
        </p:nvSpPr>
        <p:spPr>
          <a:xfrm flipH="1">
            <a:off x="-295414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22B8ACFF-03CD-2B43-500F-4DFF4A97DA3C}"/>
              </a:ext>
            </a:extLst>
          </p:cNvPr>
          <p:cNvSpPr/>
          <p:nvPr/>
        </p:nvSpPr>
        <p:spPr>
          <a:xfrm flipH="1">
            <a:off x="461893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12B2E-2421-8A42-4956-B45EC2257445}"/>
              </a:ext>
            </a:extLst>
          </p:cNvPr>
          <p:cNvSpPr/>
          <p:nvPr/>
        </p:nvSpPr>
        <p:spPr>
          <a:xfrm rot="18912863">
            <a:off x="-1403955" y="3007636"/>
            <a:ext cx="5356959" cy="4097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21D43-FF6E-2ADD-9272-3AAE74FAAC1F}"/>
              </a:ext>
            </a:extLst>
          </p:cNvPr>
          <p:cNvSpPr/>
          <p:nvPr/>
        </p:nvSpPr>
        <p:spPr>
          <a:xfrm>
            <a:off x="1727200" y="1715463"/>
            <a:ext cx="2892978" cy="292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4FF912-5B49-4CAB-4E43-753E136B3039}"/>
              </a:ext>
            </a:extLst>
          </p:cNvPr>
          <p:cNvSpPr txBox="1">
            <a:spLocks/>
          </p:cNvSpPr>
          <p:nvPr/>
        </p:nvSpPr>
        <p:spPr>
          <a:xfrm>
            <a:off x="8440981" y="710233"/>
            <a:ext cx="2949074" cy="88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Chap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ter 5 </a:t>
            </a:r>
            <a:endParaRPr lang="en-US" altLang="ko-KR" sz="3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DE39DD-7742-54C8-FA1E-0FF414919B6C}"/>
              </a:ext>
            </a:extLst>
          </p:cNvPr>
          <p:cNvSpPr txBox="1">
            <a:spLocks/>
          </p:cNvSpPr>
          <p:nvPr/>
        </p:nvSpPr>
        <p:spPr>
          <a:xfrm>
            <a:off x="5274965" y="2328024"/>
            <a:ext cx="6277160" cy="1704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의사결정 시각화</a:t>
            </a:r>
            <a:endParaRPr lang="en-US" altLang="ko-KR" sz="5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6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5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의사결정트리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시각화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E67C2-5C60-EF3E-522E-D9AFD6D8E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"/>
          <a:stretch/>
        </p:blipFill>
        <p:spPr>
          <a:xfrm>
            <a:off x="437322" y="2092053"/>
            <a:ext cx="11469793" cy="3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데이터 설명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데이터 변수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96257-A6B8-2228-8727-33BB260AB1D2}"/>
              </a:ext>
            </a:extLst>
          </p:cNvPr>
          <p:cNvSpPr txBox="1"/>
          <p:nvPr/>
        </p:nvSpPr>
        <p:spPr>
          <a:xfrm>
            <a:off x="966845" y="1558424"/>
            <a:ext cx="3203443" cy="474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환자의 기본 정보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기본변수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가구조사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주관적 건강일지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교육 및 경제활동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음주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정신건강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흡연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신체활동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여성건강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F21EB-95D6-250F-DF86-5BEA7E297163}"/>
              </a:ext>
            </a:extLst>
          </p:cNvPr>
          <p:cNvSpPr txBox="1"/>
          <p:nvPr/>
        </p:nvSpPr>
        <p:spPr>
          <a:xfrm>
            <a:off x="8227442" y="1558424"/>
            <a:ext cx="3474720" cy="38989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식품 섭취 조사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식품섭취조사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(*p.248)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질병 유무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나머지 칼럼들</a:t>
            </a:r>
            <a:endParaRPr lang="ko-KR" altLang="en-US" dirty="0"/>
          </a:p>
          <a:p>
            <a:pPr algn="ctr">
              <a:lnSpc>
                <a:spcPct val="150000"/>
              </a:lnSpc>
            </a:pP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ED2359-30C5-AAA5-39A4-A6BE88B3479B}"/>
              </a:ext>
            </a:extLst>
          </p:cNvPr>
          <p:cNvSpPr txBox="1"/>
          <p:nvPr/>
        </p:nvSpPr>
        <p:spPr>
          <a:xfrm>
            <a:off x="4593168" y="1558424"/>
            <a:ext cx="3203443" cy="391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구체적인 검사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-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검진기본조사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혈압측정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신체계측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혈액검사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*p.185)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소변검사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*p. : 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국민건강영양조사 페이지 </a:t>
            </a:r>
            <a:endParaRPr lang="ko-KR" altLang="en-US" b="0" i="0" dirty="0">
              <a:solidFill>
                <a:schemeClr val="accent6">
                  <a:lumMod val="50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55A6E3-F37B-FCFF-0118-8E440B3206DF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5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282EB817-C9CE-E48A-057B-BEFA3FCBEAF9}"/>
              </a:ext>
            </a:extLst>
          </p:cNvPr>
          <p:cNvSpPr/>
          <p:nvPr/>
        </p:nvSpPr>
        <p:spPr>
          <a:xfrm flipH="1">
            <a:off x="-295414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22B8ACFF-03CD-2B43-500F-4DFF4A97DA3C}"/>
              </a:ext>
            </a:extLst>
          </p:cNvPr>
          <p:cNvSpPr/>
          <p:nvPr/>
        </p:nvSpPr>
        <p:spPr>
          <a:xfrm flipH="1">
            <a:off x="4618930" y="5248107"/>
            <a:ext cx="7573070" cy="3549469"/>
          </a:xfrm>
          <a:prstGeom prst="wave">
            <a:avLst>
              <a:gd name="adj1" fmla="val 10339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12B2E-2421-8A42-4956-B45EC2257445}"/>
              </a:ext>
            </a:extLst>
          </p:cNvPr>
          <p:cNvSpPr/>
          <p:nvPr/>
        </p:nvSpPr>
        <p:spPr>
          <a:xfrm rot="18912863">
            <a:off x="-1403955" y="3007636"/>
            <a:ext cx="5356959" cy="4097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21D43-FF6E-2ADD-9272-3AAE74FAAC1F}"/>
              </a:ext>
            </a:extLst>
          </p:cNvPr>
          <p:cNvSpPr/>
          <p:nvPr/>
        </p:nvSpPr>
        <p:spPr>
          <a:xfrm>
            <a:off x="1727200" y="1715463"/>
            <a:ext cx="2892978" cy="292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4FF912-5B49-4CAB-4E43-753E136B3039}"/>
              </a:ext>
            </a:extLst>
          </p:cNvPr>
          <p:cNvSpPr txBox="1">
            <a:spLocks/>
          </p:cNvSpPr>
          <p:nvPr/>
        </p:nvSpPr>
        <p:spPr>
          <a:xfrm>
            <a:off x="8440981" y="710233"/>
            <a:ext cx="2949074" cy="88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Chap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ter 2 </a:t>
            </a:r>
            <a:endParaRPr lang="en-US" altLang="ko-KR" sz="3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B7094F-DF65-07D1-1E4A-DE224574B4A6}"/>
              </a:ext>
            </a:extLst>
          </p:cNvPr>
          <p:cNvGrpSpPr/>
          <p:nvPr/>
        </p:nvGrpSpPr>
        <p:grpSpPr>
          <a:xfrm>
            <a:off x="5266885" y="2035244"/>
            <a:ext cx="6277160" cy="4701813"/>
            <a:chOff x="5827840" y="1779387"/>
            <a:chExt cx="6277160" cy="4701813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3BE5F0E9-40BE-1AFA-4585-62C20037FC79}"/>
                </a:ext>
              </a:extLst>
            </p:cNvPr>
            <p:cNvSpPr txBox="1">
              <a:spLocks/>
            </p:cNvSpPr>
            <p:nvPr/>
          </p:nvSpPr>
          <p:spPr>
            <a:xfrm>
              <a:off x="7755839" y="3483557"/>
              <a:ext cx="2421162" cy="2997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b="1" dirty="0">
                  <a:solidFill>
                    <a:srgbClr val="000000"/>
                  </a:solidFill>
                </a:rPr>
                <a:t>성별</a:t>
              </a:r>
              <a:r>
                <a:rPr lang="en-US" altLang="ko-KR" sz="2400" b="1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b="1" dirty="0">
                  <a:solidFill>
                    <a:srgbClr val="000000"/>
                  </a:solidFill>
                </a:rPr>
                <a:t>만나이</a:t>
              </a: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b="1" dirty="0">
                  <a:solidFill>
                    <a:srgbClr val="000000"/>
                  </a:solidFill>
                </a:rPr>
                <a:t>소득 </a:t>
              </a: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r>
                <a:rPr lang="ko-KR" altLang="en-US" sz="2400" b="1" dirty="0" err="1">
                  <a:solidFill>
                    <a:srgbClr val="000000"/>
                  </a:solidFill>
                </a:rPr>
                <a:t>분위수</a:t>
              </a: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b="1" dirty="0">
                  <a:solidFill>
                    <a:srgbClr val="000000"/>
                  </a:solidFill>
                </a:rPr>
                <a:t>질병데이터</a:t>
              </a: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b="1" dirty="0">
                  <a:solidFill>
                    <a:srgbClr val="000000"/>
                  </a:solidFill>
                </a:rPr>
                <a:t>영양지표</a:t>
              </a: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카페24 써라운드 에어 " pitchFamily="2" charset="-127"/>
                </a:rPr>
                <a:t>Clustering</a:t>
              </a:r>
              <a:endParaRPr lang="en-US" altLang="ko-KR" sz="2400" b="1" i="0" dirty="0">
                <a:solidFill>
                  <a:srgbClr val="000000"/>
                </a:solidFill>
                <a:effectLst/>
              </a:endParaRPr>
            </a:p>
            <a:p>
              <a:pPr>
                <a:lnSpc>
                  <a:spcPct val="150000"/>
                </a:lnSpc>
              </a:pPr>
              <a:endParaRPr lang="en-US" altLang="ko-KR" sz="2400" b="1" dirty="0">
                <a:solidFill>
                  <a:srgbClr val="000000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400" b="1" i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D06A0FD-4178-C389-50D0-B175DFB4FBDF}"/>
                </a:ext>
              </a:extLst>
            </p:cNvPr>
            <p:cNvSpPr txBox="1">
              <a:spLocks/>
            </p:cNvSpPr>
            <p:nvPr/>
          </p:nvSpPr>
          <p:spPr>
            <a:xfrm>
              <a:off x="5827840" y="1779387"/>
              <a:ext cx="6277160" cy="17041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5400" b="1" i="0" dirty="0">
                  <a:solidFill>
                    <a:srgbClr val="000000"/>
                  </a:solidFill>
                  <a:effectLst/>
                </a:rPr>
                <a:t>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00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성별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만 나이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87D1EA-2757-BB36-257B-40A5621C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68" y="1297609"/>
            <a:ext cx="7205662" cy="3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95BBC-A28E-676C-B35F-84F6AE5E6F40}"/>
              </a:ext>
            </a:extLst>
          </p:cNvPr>
          <p:cNvSpPr txBox="1"/>
          <p:nvPr/>
        </p:nvSpPr>
        <p:spPr>
          <a:xfrm>
            <a:off x="2493169" y="5275413"/>
            <a:ext cx="7859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여자가 남자보다 많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17%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더 많음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나이는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완벽한 정규 분포를 가지지 않음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80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세가 가장 많음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55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세 이하인 경우는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17078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56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세 이상인 경우는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18551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평균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&lt;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중앙값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&lt;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최빈값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음의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왜도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오른쪽으로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쏠려있는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모양임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55235-0351-C616-B0B3-97C27E311F02}"/>
              </a:ext>
            </a:extLst>
          </p:cNvPr>
          <p:cNvSpPr txBox="1"/>
          <p:nvPr/>
        </p:nvSpPr>
        <p:spPr>
          <a:xfrm>
            <a:off x="4433207" y="2218414"/>
            <a:ext cx="663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여자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DCBE6-4667-810E-34D8-0B09B2D4978E}"/>
              </a:ext>
            </a:extLst>
          </p:cNvPr>
          <p:cNvSpPr txBox="1"/>
          <p:nvPr/>
        </p:nvSpPr>
        <p:spPr>
          <a:xfrm>
            <a:off x="4650920" y="3265200"/>
            <a:ext cx="808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남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9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성별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만 나이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95BBC-A28E-676C-B35F-84F6AE5E6F40}"/>
              </a:ext>
            </a:extLst>
          </p:cNvPr>
          <p:cNvSpPr txBox="1"/>
          <p:nvPr/>
        </p:nvSpPr>
        <p:spPr>
          <a:xfrm>
            <a:off x="1712354" y="5592176"/>
            <a:ext cx="876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60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대가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22.1%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로 가장 높은 비율을 차지하고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 다음이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(21.7%)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임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80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대가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4.0%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로 가장 낮은 비율이고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 다음으로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(16.2%)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임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BA0B0A-8403-687F-F4C9-0B10F3743001}"/>
              </a:ext>
            </a:extLst>
          </p:cNvPr>
          <p:cNvGrpSpPr/>
          <p:nvPr/>
        </p:nvGrpSpPr>
        <p:grpSpPr>
          <a:xfrm>
            <a:off x="1184659" y="1251889"/>
            <a:ext cx="9822680" cy="3875064"/>
            <a:chOff x="975187" y="1221723"/>
            <a:chExt cx="9822680" cy="387506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C662067-B8BE-94E6-15D2-F4D8993D3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187" y="1425249"/>
              <a:ext cx="5399994" cy="3634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63D3B31-9DC2-5B19-9B0D-A9E3AE692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468" y="1221723"/>
              <a:ext cx="3958399" cy="3875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08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0F1E-D79E-C8AA-A2DB-CCB4ED388A4A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성별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만 나이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9FF6E22-A7B6-52F3-644A-E0C7F400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5" y="1409672"/>
            <a:ext cx="7763218" cy="41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5162CD-705A-0EA5-E7BB-4097C97948B9}"/>
              </a:ext>
            </a:extLst>
          </p:cNvPr>
          <p:cNvSpPr txBox="1"/>
          <p:nvPr/>
        </p:nvSpPr>
        <p:spPr>
          <a:xfrm>
            <a:off x="1712354" y="5912676"/>
            <a:ext cx="8767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모든 나이대에서 여성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(sex=2)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응답자가 많은 것으로 나타남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19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BC8D-9746-1294-8C92-134B39A770FD}"/>
              </a:ext>
            </a:extLst>
          </p:cNvPr>
          <p:cNvSpPr/>
          <p:nvPr/>
        </p:nvSpPr>
        <p:spPr>
          <a:xfrm>
            <a:off x="-1" y="931850"/>
            <a:ext cx="121920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6ED3-C504-95DB-08D4-B079AAF14AE2}"/>
              </a:ext>
            </a:extLst>
          </p:cNvPr>
          <p:cNvSpPr/>
          <p:nvPr/>
        </p:nvSpPr>
        <p:spPr>
          <a:xfrm>
            <a:off x="10084067" y="748970"/>
            <a:ext cx="2107933" cy="3657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162CD-705A-0EA5-E7BB-4097C97948B9}"/>
              </a:ext>
            </a:extLst>
          </p:cNvPr>
          <p:cNvSpPr txBox="1"/>
          <p:nvPr/>
        </p:nvSpPr>
        <p:spPr>
          <a:xfrm>
            <a:off x="1712353" y="5325985"/>
            <a:ext cx="876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대부분이 기초생활수급자에 해당되지 않음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‘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알 수 없음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은 극히 적음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-&gt;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EBEC"/>
                </a:highlight>
                <a:latin typeface="맑은 고딕" panose="020B0503020000020004" pitchFamily="50" charset="-127"/>
              </a:rPr>
              <a:t>해당 값 삭제</a:t>
            </a:r>
            <a:endParaRPr lang="en-US" altLang="ko-KR" dirty="0">
              <a:solidFill>
                <a:srgbClr val="000000"/>
              </a:solidFill>
              <a:highlight>
                <a:srgbClr val="FFEBEC"/>
              </a:highlight>
              <a:latin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80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세인 경우에 기초생활수급을 받는 비율이 다른 나이대에 비하여 높음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서울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경기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세종이 대체로 잘 사는 지역이라 그럴 가능성이 존재함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5C8AA-C149-02F4-FF2E-2D2E623E33F9}"/>
              </a:ext>
            </a:extLst>
          </p:cNvPr>
          <p:cNvSpPr txBox="1"/>
          <p:nvPr/>
        </p:nvSpPr>
        <p:spPr>
          <a:xfrm>
            <a:off x="144013" y="58848"/>
            <a:ext cx="6096000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2.1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 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성별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만 나이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979F80-4513-E1E2-00AC-E118BC0C53B4}"/>
              </a:ext>
            </a:extLst>
          </p:cNvPr>
          <p:cNvGrpSpPr/>
          <p:nvPr/>
        </p:nvGrpSpPr>
        <p:grpSpPr>
          <a:xfrm>
            <a:off x="864724" y="1532220"/>
            <a:ext cx="10462550" cy="3376274"/>
            <a:chOff x="453086" y="1511843"/>
            <a:chExt cx="10462550" cy="33762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CE51FB0-91C8-D759-2B0C-4FC2F89D1D3A}"/>
                </a:ext>
              </a:extLst>
            </p:cNvPr>
            <p:cNvGrpSpPr/>
            <p:nvPr/>
          </p:nvGrpSpPr>
          <p:grpSpPr>
            <a:xfrm>
              <a:off x="453086" y="1511843"/>
              <a:ext cx="7142699" cy="3376274"/>
              <a:chOff x="2297578" y="1400295"/>
              <a:chExt cx="9623234" cy="375804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9F6385-A661-1D74-577A-4A7C1274924F}"/>
                  </a:ext>
                </a:extLst>
              </p:cNvPr>
              <p:cNvSpPr txBox="1"/>
              <p:nvPr/>
            </p:nvSpPr>
            <p:spPr>
              <a:xfrm>
                <a:off x="6770354" y="1400295"/>
                <a:ext cx="5150458" cy="398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카페24 써라운드 에어 " pitchFamily="2" charset="-127"/>
                  </a:rPr>
                  <a:t>기초생활수급여부</a:t>
                </a:r>
                <a:endParaRPr lang="ko-KR" altLang="en-US" sz="1400" dirty="0"/>
              </a:p>
            </p:txBody>
          </p:sp>
          <p:pic>
            <p:nvPicPr>
              <p:cNvPr id="4104" name="Picture 8">
                <a:extLst>
                  <a:ext uri="{FF2B5EF4-FFF2-40B4-BE49-F238E27FC236}">
                    <a16:creationId xmlns:a16="http://schemas.microsoft.com/office/drawing/2014/main" id="{A0F9BFF0-6823-97EC-1509-548DE60369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7578" y="1946016"/>
                <a:ext cx="7380218" cy="3212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35A878A4-1E9C-2D28-4CA3-79340AAD2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339" y="2010689"/>
              <a:ext cx="4776297" cy="287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449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1244</Words>
  <Application>Microsoft Office PowerPoint</Application>
  <PresentationFormat>와이드스크린</PresentationFormat>
  <Paragraphs>236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 가구 소득 수준에 따른 남녀 연령별 영양 섭취 질병 예측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가구 소득 수준에 따른 남녀 연령별  건강 및 영양 섭취 실태 비교</dc:title>
  <dc:creator>성 수빈</dc:creator>
  <cp:lastModifiedBy>Si Eun</cp:lastModifiedBy>
  <cp:revision>25</cp:revision>
  <dcterms:created xsi:type="dcterms:W3CDTF">2023-02-10T09:57:48Z</dcterms:created>
  <dcterms:modified xsi:type="dcterms:W3CDTF">2023-02-17T08:12:18Z</dcterms:modified>
</cp:coreProperties>
</file>