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F217-EC87-4211-A997-BF2793B83256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08E7-A293-44D3-B2D0-B01B3DDC3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2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F08E7-A293-44D3-B2D0-B01B3DDC37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5BAE-8646-4812-8F3A-C8B085079934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808-9CBE-4EA7-A83D-3263D2B1D423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AB6-0A3A-4188-A129-C071E12C6B56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75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E6D-03FA-4D94-BDD3-EA0571B1B4DE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6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61CC-35D8-45C1-A69F-DB9BE6D4A636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0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3F3F-A03E-40B6-B337-89EEFE8F81C9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6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41D0-38CF-476D-95B8-18CB4D8B64E8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5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A190-35DF-4985-9AF6-821FFC9D972F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D0AA-4E37-4A56-9BFB-3EA668CA61BE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6254-E9F4-4F50-8445-A87DB896E95A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45D4-209A-4573-B742-91074FC85757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6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4EEA-F08A-4C13-9E7D-4364794AACDE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77D5-6062-48C7-956F-94B174DACCCE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5DAD-41BB-4098-92CA-C5D8648D837B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43857" y="6041362"/>
            <a:ext cx="683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69341AD-93DA-4156-81E2-1D2E3D78EF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54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37A6-D8BC-4BEA-95BD-865438F17372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1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0F36-A0A8-4D8B-B8D4-61445057221A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52D6-9AFE-4689-B469-80B0141D331E}" type="datetime1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9341AD-93DA-4156-81E2-1D2E3D78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5" y="2280063"/>
            <a:ext cx="6620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环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境下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算法的实现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952" y="4880758"/>
            <a:ext cx="132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孙旭东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2016-01-16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Cost Model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8794" y="1698172"/>
            <a:ext cx="873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Join    &lt;    Semi Join  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Repartition Join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9855" y="24969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小表可以全部读入节点内存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2629" y="2488266"/>
            <a:ext cx="219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集合可以全部读入节点内存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2762" y="2975374"/>
            <a:ext cx="1964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小表单个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集合可以全部读入节点内存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504" y="2956254"/>
            <a:ext cx="194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小表单个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集合不能全部读入节点内存</a:t>
            </a:r>
            <a:endParaRPr lang="zh-CN" altLang="en-US" dirty="0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8104910" y="2246835"/>
            <a:ext cx="537894" cy="728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9421051" y="2218231"/>
            <a:ext cx="839230" cy="738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5060" y="28663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(S) &lt;= </a:t>
            </a:r>
            <a:r>
              <a:rPr lang="en-US" altLang="zh-CN" dirty="0" smtClean="0"/>
              <a:t>B - 2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971" y="3241200"/>
            <a:ext cx="225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V(key, S) * size(key) &lt;= </a:t>
            </a:r>
            <a:r>
              <a:rPr lang="en-US" altLang="zh-CN" dirty="0" smtClean="0"/>
              <a:t>(B-2) </a:t>
            </a:r>
            <a:r>
              <a:rPr lang="en-US" altLang="zh-CN" dirty="0" smtClean="0"/>
              <a:t>* size(block)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8308" y="4154405"/>
            <a:ext cx="26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V(value, S) * size(tuple) &lt;= </a:t>
            </a:r>
            <a:r>
              <a:rPr lang="en-US" altLang="zh-CN" dirty="0" smtClean="0"/>
              <a:t>(B-2) </a:t>
            </a:r>
            <a:r>
              <a:rPr lang="en-US" altLang="zh-CN" dirty="0" smtClean="0"/>
              <a:t>* size(block)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39942" y="4176197"/>
            <a:ext cx="26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V(value, S) * size(tuple) &gt; </a:t>
            </a:r>
            <a:r>
              <a:rPr lang="en-US" altLang="zh-CN" dirty="0" smtClean="0"/>
              <a:t>(B-2) </a:t>
            </a:r>
            <a:r>
              <a:rPr lang="en-US" altLang="zh-CN" dirty="0" smtClean="0"/>
              <a:t>* size(block)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4709" y="4393870"/>
            <a:ext cx="4918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B: </a:t>
            </a:r>
            <a:r>
              <a:rPr lang="zh-CN" altLang="en-US" dirty="0" smtClean="0"/>
              <a:t>内存的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Size(block):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的大小</a:t>
            </a:r>
            <a:r>
              <a:rPr lang="en-US" altLang="zh-CN" dirty="0" smtClean="0"/>
              <a:t>(byte)</a:t>
            </a:r>
          </a:p>
          <a:p>
            <a:r>
              <a:rPr lang="en-US" altLang="zh-CN" dirty="0" smtClean="0"/>
              <a:t>B(S): </a:t>
            </a:r>
            <a:r>
              <a:rPr lang="zh-CN" altLang="en-US" dirty="0" smtClean="0"/>
              <a:t>小表占用的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V(key, S): </a:t>
            </a:r>
            <a:r>
              <a:rPr lang="zh-CN" altLang="en-US" dirty="0" smtClean="0"/>
              <a:t>小表中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r>
              <a:rPr lang="en-US" altLang="zh-CN" dirty="0" smtClean="0"/>
              <a:t>V(value, S): </a:t>
            </a:r>
            <a:r>
              <a:rPr lang="zh-CN" altLang="en-US" dirty="0" smtClean="0"/>
              <a:t>小表中，单个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en-US" altLang="zh-CN" dirty="0" smtClean="0"/>
              <a:t>Size(key): key</a:t>
            </a:r>
            <a:r>
              <a:rPr lang="zh-CN" altLang="en-US" dirty="0" smtClean="0"/>
              <a:t>的大小</a:t>
            </a:r>
            <a:r>
              <a:rPr lang="en-US" altLang="zh-CN" dirty="0" smtClean="0"/>
              <a:t>(byte)</a:t>
            </a:r>
          </a:p>
          <a:p>
            <a:r>
              <a:rPr lang="en-US" altLang="zh-CN" dirty="0" smtClean="0"/>
              <a:t>Size(tuple):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的大小</a:t>
            </a:r>
            <a:r>
              <a:rPr lang="en-US" altLang="zh-CN" dirty="0" smtClean="0"/>
              <a:t>(byte)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99565" y="5081880"/>
            <a:ext cx="185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可以用</a:t>
            </a:r>
            <a:r>
              <a:rPr lang="en-US" altLang="zh-CN" dirty="0" smtClean="0"/>
              <a:t>Improved Repartition Join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49797" y="5081121"/>
            <a:ext cx="198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阶段只能用</a:t>
            </a:r>
            <a:r>
              <a:rPr lang="en-US" altLang="zh-CN" dirty="0" smtClean="0"/>
              <a:t>loop-based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73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测</a:t>
            </a:r>
            <a:r>
              <a:rPr lang="zh-CN" altLang="en-US" sz="3200" b="1" dirty="0" smtClean="0"/>
              <a:t>试分析</a:t>
            </a:r>
            <a:r>
              <a:rPr lang="en-US" altLang="zh-CN" sz="3200" b="1" dirty="0" smtClean="0"/>
              <a:t>-1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6714" y="1757548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的个数：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</a:p>
          <a:p>
            <a:r>
              <a:rPr lang="en-US" altLang="zh-CN" dirty="0" smtClean="0"/>
              <a:t>1.txt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16.1MB</a:t>
            </a:r>
          </a:p>
          <a:p>
            <a:r>
              <a:rPr lang="en-US" altLang="zh-CN" dirty="0" smtClean="0"/>
              <a:t>2.txt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164KB</a:t>
            </a:r>
          </a:p>
          <a:p>
            <a:r>
              <a:rPr lang="zh-CN" altLang="en-US" dirty="0"/>
              <a:t>输</a:t>
            </a:r>
            <a:r>
              <a:rPr lang="zh-CN" altLang="en-US" dirty="0" smtClean="0"/>
              <a:t>出结果：</a:t>
            </a:r>
            <a:r>
              <a:rPr lang="en-US" altLang="zh-CN" dirty="0" smtClean="0"/>
              <a:t>998637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69141"/>
              </p:ext>
            </p:extLst>
          </p:nvPr>
        </p:nvGraphicFramePr>
        <p:xfrm>
          <a:off x="1659842" y="355786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Size(block)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FILE_BYTES_WRITTEN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FILE_BYTES_READ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REPARTITION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135507723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123227597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99826133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99436422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BROADCAST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27091447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16902947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5672" y="5747657"/>
            <a:ext cx="771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随着</a:t>
            </a:r>
            <a:r>
              <a:rPr lang="en-US" altLang="zh-CN" dirty="0" smtClean="0">
                <a:solidFill>
                  <a:srgbClr val="FF0000"/>
                </a:solidFill>
              </a:rPr>
              <a:t>Buffer size</a:t>
            </a:r>
            <a:r>
              <a:rPr lang="zh-CN" altLang="en-US" dirty="0" smtClean="0">
                <a:solidFill>
                  <a:srgbClr val="FF0000"/>
                </a:solidFill>
              </a:rPr>
              <a:t>的增加，算法自动选择合适的</a:t>
            </a:r>
            <a:r>
              <a:rPr lang="en-US" altLang="zh-CN" dirty="0" smtClean="0">
                <a:solidFill>
                  <a:srgbClr val="FF0000"/>
                </a:solidFill>
              </a:rPr>
              <a:t>join</a:t>
            </a:r>
            <a:r>
              <a:rPr lang="zh-CN" altLang="en-US" dirty="0" smtClean="0">
                <a:solidFill>
                  <a:srgbClr val="FF0000"/>
                </a:solidFill>
              </a:rPr>
              <a:t>算法，并且可以看到，在数据</a:t>
            </a:r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方面，</a:t>
            </a:r>
            <a:r>
              <a:rPr lang="en-US" altLang="zh-CN" dirty="0" smtClean="0">
                <a:solidFill>
                  <a:srgbClr val="FF0000"/>
                </a:solidFill>
              </a:rPr>
              <a:t>Broadcast join</a:t>
            </a:r>
            <a:r>
              <a:rPr lang="zh-CN" altLang="en-US" dirty="0" smtClean="0">
                <a:solidFill>
                  <a:srgbClr val="FF0000"/>
                </a:solidFill>
              </a:rPr>
              <a:t>优于</a:t>
            </a:r>
            <a:r>
              <a:rPr lang="en-US" altLang="zh-CN" dirty="0" smtClean="0">
                <a:solidFill>
                  <a:srgbClr val="FF0000"/>
                </a:solidFill>
              </a:rPr>
              <a:t>Semi Join</a:t>
            </a:r>
            <a:r>
              <a:rPr lang="zh-CN" altLang="en-US" dirty="0" smtClean="0">
                <a:solidFill>
                  <a:srgbClr val="FF0000"/>
                </a:solidFill>
              </a:rPr>
              <a:t>优于</a:t>
            </a:r>
            <a:r>
              <a:rPr lang="en-US" altLang="zh-CN" dirty="0" smtClean="0">
                <a:solidFill>
                  <a:srgbClr val="FF0000"/>
                </a:solidFill>
              </a:rPr>
              <a:t>Repartition Join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80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测</a:t>
            </a:r>
            <a:r>
              <a:rPr lang="zh-CN" altLang="en-US" sz="3200" b="1" dirty="0" smtClean="0"/>
              <a:t>试分析</a:t>
            </a:r>
            <a:r>
              <a:rPr lang="en-US" altLang="zh-CN" sz="3200" b="1" dirty="0" smtClean="0"/>
              <a:t>-2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6714" y="1757548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的个数：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</a:p>
          <a:p>
            <a:r>
              <a:rPr lang="en-US" altLang="zh-CN" dirty="0" smtClean="0"/>
              <a:t>1.txt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18.0MB</a:t>
            </a:r>
          </a:p>
          <a:p>
            <a:r>
              <a:rPr lang="en-US" altLang="zh-CN" dirty="0" smtClean="0"/>
              <a:t>2.txt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184KB</a:t>
            </a:r>
          </a:p>
          <a:p>
            <a:r>
              <a:rPr lang="zh-CN" altLang="en-US" dirty="0"/>
              <a:t>输</a:t>
            </a:r>
            <a:r>
              <a:rPr lang="zh-CN" altLang="en-US" dirty="0" smtClean="0"/>
              <a:t>出结果：</a:t>
            </a:r>
            <a:r>
              <a:rPr lang="en-US" altLang="zh-CN" dirty="0" smtClean="0"/>
              <a:t>9945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78436"/>
              </p:ext>
            </p:extLst>
          </p:nvPr>
        </p:nvGraphicFramePr>
        <p:xfrm>
          <a:off x="1659842" y="355786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Size(block)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FILE_BYTES_WRITTEN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FILE_BYTES_READ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REPARTITION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108732684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129268425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1317452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57466742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BROADCAST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316408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18903223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8337" y="5830785"/>
            <a:ext cx="88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随着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</a:rPr>
              <a:t>数量的增加，</a:t>
            </a:r>
            <a:r>
              <a:rPr lang="en-US" altLang="zh-CN" dirty="0" smtClean="0">
                <a:solidFill>
                  <a:srgbClr val="FF0000"/>
                </a:solidFill>
              </a:rPr>
              <a:t>repartition join</a:t>
            </a:r>
            <a:r>
              <a:rPr lang="zh-CN" altLang="en-US" dirty="0" smtClean="0">
                <a:solidFill>
                  <a:srgbClr val="FF0000"/>
                </a:solidFill>
              </a:rPr>
              <a:t>中无效的传输增加，</a:t>
            </a:r>
            <a:r>
              <a:rPr lang="en-US" altLang="zh-CN" dirty="0" smtClean="0">
                <a:solidFill>
                  <a:srgbClr val="FF0000"/>
                </a:solidFill>
              </a:rPr>
              <a:t>map-side join</a:t>
            </a:r>
            <a:r>
              <a:rPr lang="zh-CN" altLang="en-US" dirty="0" smtClean="0">
                <a:solidFill>
                  <a:srgbClr val="FF0000"/>
                </a:solidFill>
              </a:rPr>
              <a:t>的优势越明显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7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测</a:t>
            </a:r>
            <a:r>
              <a:rPr lang="zh-CN" altLang="en-US" sz="3200" b="1" dirty="0" smtClean="0"/>
              <a:t>试分析</a:t>
            </a:r>
            <a:r>
              <a:rPr lang="en-US" altLang="zh-CN" sz="3200" b="1" dirty="0" smtClean="0"/>
              <a:t>-3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6714" y="1757548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同的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的个数：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4</a:t>
            </a:r>
          </a:p>
          <a:p>
            <a:r>
              <a:rPr lang="en-US" altLang="zh-CN" dirty="0" smtClean="0"/>
              <a:t>1.txt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16.1MB</a:t>
            </a:r>
          </a:p>
          <a:p>
            <a:r>
              <a:rPr lang="en-US" altLang="zh-CN" dirty="0" smtClean="0"/>
              <a:t>2.txt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个数据，</a:t>
            </a:r>
            <a:r>
              <a:rPr lang="en-US" altLang="zh-CN" dirty="0" smtClean="0"/>
              <a:t>1.64KB</a:t>
            </a:r>
          </a:p>
          <a:p>
            <a:r>
              <a:rPr lang="zh-CN" altLang="en-US" dirty="0"/>
              <a:t>输</a:t>
            </a:r>
            <a:r>
              <a:rPr lang="zh-CN" altLang="en-US" dirty="0" smtClean="0"/>
              <a:t>出结果：</a:t>
            </a:r>
            <a:r>
              <a:rPr lang="en-US" altLang="zh-CN" dirty="0" smtClean="0"/>
              <a:t>10038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0162"/>
              </p:ext>
            </p:extLst>
          </p:nvPr>
        </p:nvGraphicFramePr>
        <p:xfrm>
          <a:off x="1659842" y="355786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Size(block)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FILE_BYTES_WRITTEN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FILE_BYTES_READ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REPARTITION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108358622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122714951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SEMI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926098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50904204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BROADCAST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298746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16902947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5672" y="5747657"/>
            <a:ext cx="771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随着大小表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zh-CN" altLang="en-US" dirty="0" smtClean="0">
                <a:solidFill>
                  <a:srgbClr val="FF0000"/>
                </a:solidFill>
              </a:rPr>
              <a:t>差异的增大，</a:t>
            </a:r>
            <a:r>
              <a:rPr lang="en-US" altLang="zh-CN" dirty="0" smtClean="0">
                <a:solidFill>
                  <a:srgbClr val="FF0000"/>
                </a:solidFill>
              </a:rPr>
              <a:t>shuffle</a:t>
            </a:r>
            <a:r>
              <a:rPr lang="zh-CN" altLang="en-US" dirty="0" smtClean="0">
                <a:solidFill>
                  <a:srgbClr val="FF0000"/>
                </a:solidFill>
              </a:rPr>
              <a:t>中的无效传输也会增多，使得</a:t>
            </a:r>
            <a:r>
              <a:rPr lang="en-US" altLang="zh-CN" dirty="0" smtClean="0">
                <a:solidFill>
                  <a:srgbClr val="FF0000"/>
                </a:solidFill>
              </a:rPr>
              <a:t>map-side join</a:t>
            </a:r>
            <a:r>
              <a:rPr lang="zh-CN" altLang="en-US" dirty="0" smtClean="0">
                <a:solidFill>
                  <a:srgbClr val="FF0000"/>
                </a:solidFill>
              </a:rPr>
              <a:t>优势更大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6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多</a:t>
            </a:r>
            <a:r>
              <a:rPr lang="zh-CN" altLang="en-US" sz="3200" b="1" dirty="0" smtClean="0"/>
              <a:t>表的自然连接算法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0047" y="1555668"/>
            <a:ext cx="7576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</a:t>
            </a:r>
            <a:r>
              <a:rPr lang="zh-CN" altLang="en-US" dirty="0" smtClean="0"/>
              <a:t>以将</a:t>
            </a:r>
            <a:r>
              <a:rPr lang="en-US" altLang="zh-CN" dirty="0" err="1" smtClean="0"/>
              <a:t>ImprovedRepartitionJoin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SemiJoin</a:t>
            </a:r>
            <a:r>
              <a:rPr lang="zh-CN" altLang="en-US" dirty="0" smtClean="0"/>
              <a:t>推广到多表的自然连接：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zh-CN" altLang="en-US" dirty="0" smtClean="0"/>
              <a:t>个表，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，合并为</a:t>
            </a:r>
            <a:r>
              <a:rPr lang="en-US" altLang="zh-CN" dirty="0" smtClean="0"/>
              <a:t>T(X,Y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函数：对于每个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，记录每个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数组。若所有的数组都非空，则输出所有组合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4" y="3481758"/>
            <a:ext cx="20669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12" y="3481758"/>
            <a:ext cx="1990725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62" y="3481758"/>
            <a:ext cx="2200275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99" y="5218030"/>
            <a:ext cx="4057650" cy="13620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16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两表非等值连接算法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0046" y="1615044"/>
            <a:ext cx="83839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</a:t>
            </a:r>
            <a:r>
              <a:rPr lang="zh-CN" altLang="en-US" dirty="0" smtClean="0"/>
              <a:t>求：</a:t>
            </a:r>
            <a:r>
              <a:rPr lang="en-US" altLang="zh-CN" dirty="0" smtClean="0"/>
              <a:t>R(</a:t>
            </a:r>
            <a:r>
              <a:rPr lang="en-US" altLang="zh-CN" dirty="0"/>
              <a:t>X</a:t>
            </a:r>
            <a:r>
              <a:rPr lang="en-US" altLang="zh-CN" dirty="0" smtClean="0"/>
              <a:t>,Y), S(X,Z)</a:t>
            </a:r>
            <a:r>
              <a:rPr lang="zh-CN" altLang="en-US" dirty="0" smtClean="0"/>
              <a:t>，实现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，条件为</a:t>
            </a:r>
            <a:r>
              <a:rPr lang="en-US" altLang="zh-CN" dirty="0" smtClean="0"/>
              <a:t>R.X&lt;=S.X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以</a:t>
            </a:r>
            <a:r>
              <a:rPr lang="en-US" altLang="zh-CN" dirty="0" err="1" smtClean="0"/>
              <a:t>ImprovedRepartitionJoin</a:t>
            </a:r>
            <a:r>
              <a:rPr lang="zh-CN" altLang="en-US" dirty="0" smtClean="0"/>
              <a:t>算法为基础，对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稍作修改即可实现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map</a:t>
            </a:r>
            <a:r>
              <a:rPr lang="zh-CN" altLang="en-US" dirty="0" smtClean="0"/>
              <a:t>阶段的排序以</a:t>
            </a:r>
            <a:r>
              <a:rPr lang="en-US" altLang="zh-CN" dirty="0" err="1" smtClean="0"/>
              <a:t>joinKey</a:t>
            </a:r>
            <a:r>
              <a:rPr lang="zh-CN" altLang="en-US" dirty="0" smtClean="0"/>
              <a:t>为第一关键词，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为第二关键词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阶段，</a:t>
            </a:r>
            <a:r>
              <a:rPr lang="en-US" altLang="zh-CN" dirty="0" err="1" smtClean="0"/>
              <a:t>joinKey</a:t>
            </a:r>
            <a:r>
              <a:rPr lang="zh-CN" altLang="en-US" dirty="0" smtClean="0"/>
              <a:t>小的会先被读入，如果读入的数据</a:t>
            </a:r>
            <a:r>
              <a:rPr lang="zh-CN" altLang="en-US" dirty="0"/>
              <a:t>属</a:t>
            </a:r>
            <a:r>
              <a:rPr lang="zh-CN" altLang="en-US" dirty="0" smtClean="0"/>
              <a:t>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表，则记录在一个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中，如果属于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表，则将其与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中所有元素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后输出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3954237"/>
            <a:ext cx="2019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23" y="3954237"/>
            <a:ext cx="203835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0728" y="57117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5180" y="57270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47048" y="57117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07" y="3954237"/>
            <a:ext cx="2895600" cy="28384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38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未来工作展望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0676" y="1947554"/>
            <a:ext cx="7505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Improved Repartition Join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阶段，如果小表的数据无法完全被读入内存，需要用其它方式实现，如</a:t>
            </a:r>
            <a:r>
              <a:rPr lang="en-US" altLang="zh-CN" sz="2000" dirty="0" smtClean="0"/>
              <a:t>loop-based</a:t>
            </a:r>
            <a:r>
              <a:rPr lang="zh-CN" altLang="en-US" sz="2000" dirty="0" smtClean="0"/>
              <a:t>的方法；</a:t>
            </a:r>
            <a:endParaRPr lang="en-US" altLang="zh-CN" sz="20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多表连</a:t>
            </a:r>
            <a:r>
              <a:rPr lang="zh-CN" altLang="en-US" sz="2000" dirty="0" smtClean="0"/>
              <a:t>接，如果</a:t>
            </a:r>
            <a:r>
              <a:rPr lang="en-US" altLang="zh-CN" sz="2000" dirty="0" err="1" smtClean="0"/>
              <a:t>joinKey</a:t>
            </a:r>
            <a:r>
              <a:rPr lang="zh-CN" altLang="en-US" sz="2000" dirty="0" smtClean="0"/>
              <a:t>不单一，如</a:t>
            </a:r>
            <a:r>
              <a:rPr lang="en-US" altLang="zh-CN" sz="2000" dirty="0" smtClean="0"/>
              <a:t>R(X,Y), S(X,Z), T(Z,W)</a:t>
            </a:r>
            <a:r>
              <a:rPr lang="zh-CN" altLang="en-US" sz="2000" dirty="0" smtClean="0"/>
              <a:t>，如何实现。一种方式是</a:t>
            </a:r>
            <a:r>
              <a:rPr lang="zh-CN" altLang="en-US" sz="2000" dirty="0"/>
              <a:t>连</a:t>
            </a:r>
            <a:r>
              <a:rPr lang="zh-CN" altLang="en-US" sz="2000" dirty="0" smtClean="0"/>
              <a:t>续调用两表连接的算法，但这会增加读写次数；能否把这种需求用一次</a:t>
            </a:r>
            <a:r>
              <a:rPr lang="en-US" altLang="zh-CN" sz="2000" dirty="0" smtClean="0"/>
              <a:t>map/reduce</a:t>
            </a:r>
            <a:r>
              <a:rPr lang="zh-CN" altLang="en-US" sz="2000" dirty="0" smtClean="0"/>
              <a:t>的模型实现；</a:t>
            </a:r>
            <a:endParaRPr lang="en-US" altLang="zh-CN" sz="20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条</a:t>
            </a:r>
            <a:r>
              <a:rPr lang="zh-CN" altLang="en-US" sz="2000" dirty="0" smtClean="0"/>
              <a:t>件连接：更多的条件，如</a:t>
            </a:r>
            <a:r>
              <a:rPr lang="en-US" altLang="zh-CN" sz="2000" dirty="0" smtClean="0"/>
              <a:t>between and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由于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阶段已排序，故在</a:t>
            </a:r>
            <a:r>
              <a:rPr lang="zh-CN" altLang="en-US" sz="2000" dirty="0" smtClean="0"/>
              <a:t>现有的算法基础上，在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阶段的</a:t>
            </a:r>
            <a:r>
              <a:rPr lang="en-US" altLang="zh-CN" sz="2000" dirty="0" err="1" smtClean="0"/>
              <a:t>LinkedList</a:t>
            </a:r>
            <a:r>
              <a:rPr lang="zh-CN" altLang="en-US" sz="2000" dirty="0" smtClean="0"/>
              <a:t>上加一个指针指向区间的下界即可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/>
              <a:t>自</a:t>
            </a:r>
            <a:r>
              <a:rPr lang="zh-CN" altLang="en-US" sz="2000" dirty="0" smtClean="0"/>
              <a:t>动选择算法时，获取文件的行数需要的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代价较大，可以把这一信息储存在表头，直接读取；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阶段如果</a:t>
            </a:r>
            <a:r>
              <a:rPr lang="en-US" altLang="zh-CN" sz="2000" dirty="0" smtClean="0"/>
              <a:t>key==0(</a:t>
            </a:r>
            <a:r>
              <a:rPr lang="zh-CN" altLang="en-US" sz="2000" dirty="0" smtClean="0"/>
              <a:t>表头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则跳过；</a:t>
            </a:r>
            <a:endParaRPr lang="en-US" altLang="zh-CN" sz="20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进一步优化</a:t>
            </a:r>
            <a:r>
              <a:rPr lang="en-US" altLang="zh-CN" sz="2000" dirty="0" smtClean="0"/>
              <a:t>Cost model</a:t>
            </a:r>
            <a:r>
              <a:rPr lang="zh-CN" altLang="en-US" sz="2000" dirty="0" smtClean="0"/>
              <a:t>，如多表的情况。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Outline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93818" y="1698170"/>
            <a:ext cx="6709559" cy="466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需求分析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实验环境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两表的自然连接算法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Repartition Join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Broadcast Join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Semi Join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Cost Model</a:t>
            </a:r>
            <a:r>
              <a:rPr lang="zh-CN" altLang="en-US" sz="2000" dirty="0" smtClean="0"/>
              <a:t>和算法的选择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表的自然连接算法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非等值连接算法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未来工作展望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需求分析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33796" y="1710046"/>
            <a:ext cx="8241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基本需求：两表的自然连接。</a:t>
            </a:r>
            <a:r>
              <a:rPr lang="en-US" altLang="zh-CN" sz="2000" dirty="0" smtClean="0"/>
              <a:t>R(X,Y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S(X,Z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,…,Z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表记录在</a:t>
            </a:r>
            <a:r>
              <a:rPr lang="en-US" altLang="zh-CN" sz="2000" dirty="0" smtClean="0"/>
              <a:t>1.txt</a:t>
            </a:r>
            <a:r>
              <a:rPr lang="zh-CN" altLang="en-US" sz="2000" dirty="0" smtClean="0"/>
              <a:t>中；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表记录在</a:t>
            </a:r>
            <a:r>
              <a:rPr lang="en-US" altLang="zh-CN" sz="2000" dirty="0" smtClean="0"/>
              <a:t>2.txt</a:t>
            </a:r>
            <a:r>
              <a:rPr lang="zh-CN" altLang="en-US" sz="2000" dirty="0" smtClean="0"/>
              <a:t>中。数据行存储，列之间用</a:t>
            </a:r>
            <a:r>
              <a:rPr lang="en-US" altLang="zh-CN" sz="2000" dirty="0" smtClean="0"/>
              <a:t>Tab</a:t>
            </a:r>
            <a:r>
              <a:rPr lang="zh-CN" altLang="en-US" sz="2000" dirty="0"/>
              <a:t>分</a:t>
            </a:r>
            <a:r>
              <a:rPr lang="zh-CN" altLang="en-US" sz="2000" dirty="0" smtClean="0"/>
              <a:t>割。要求输出一个新表</a:t>
            </a:r>
            <a:r>
              <a:rPr lang="en-US" altLang="zh-CN" sz="2000" dirty="0" smtClean="0"/>
              <a:t>T(X,Y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,…,Y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,…,Z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63" y="2921083"/>
            <a:ext cx="2019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90" y="2921083"/>
            <a:ext cx="203835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67" y="2921083"/>
            <a:ext cx="273367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4095" y="46785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8547" y="46939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39845" y="46939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3763" y="5450774"/>
            <a:ext cx="3352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推</a:t>
            </a:r>
            <a:r>
              <a:rPr lang="zh-CN" altLang="en-US" sz="2000" dirty="0" smtClean="0"/>
              <a:t>广：</a:t>
            </a:r>
            <a:endParaRPr lang="en-US" altLang="zh-CN" sz="2000" dirty="0"/>
          </a:p>
          <a:p>
            <a:pPr marL="342900" indent="-342900">
              <a:buAutoNum type="arabicParenBoth"/>
            </a:pPr>
            <a:r>
              <a:rPr lang="zh-CN" altLang="en-US" sz="2000" dirty="0" smtClean="0"/>
              <a:t>两表推广到多表</a:t>
            </a:r>
            <a:endParaRPr lang="en-US" altLang="zh-CN" sz="2000" dirty="0" smtClean="0"/>
          </a:p>
          <a:p>
            <a:pPr marL="342900" indent="-342900">
              <a:buAutoNum type="arabicParenBoth"/>
            </a:pPr>
            <a:r>
              <a:rPr lang="zh-CN" altLang="en-US" sz="2000" dirty="0"/>
              <a:t>自然连</a:t>
            </a:r>
            <a:r>
              <a:rPr lang="zh-CN" altLang="en-US" sz="2000" dirty="0" smtClean="0"/>
              <a:t>接推广为条件连接</a:t>
            </a:r>
            <a:endParaRPr lang="zh-CN" alt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实验环境</a:t>
            </a:r>
            <a:endParaRPr lang="zh-CN" alt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58" y="2208885"/>
            <a:ext cx="6506069" cy="3374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3" y="1959503"/>
            <a:ext cx="4606212" cy="4857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6553" y="644816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localhost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50070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11689" y="5583828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localhost:50030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3422" y="899364"/>
            <a:ext cx="491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Hadoop-0.20.2 </a:t>
            </a:r>
            <a:r>
              <a:rPr lang="zh-CN" altLang="en-US" sz="2400" dirty="0" smtClean="0">
                <a:solidFill>
                  <a:srgbClr val="FF0000"/>
                </a:solidFill>
              </a:rPr>
              <a:t>伪</a:t>
            </a:r>
            <a:r>
              <a:rPr lang="zh-CN" altLang="en-US" sz="2400" dirty="0">
                <a:solidFill>
                  <a:srgbClr val="FF0000"/>
                </a:solidFill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</a:rPr>
              <a:t>式环境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Repartition Join</a:t>
            </a:r>
            <a:endParaRPr lang="zh-CN" alt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72" y="2382569"/>
            <a:ext cx="3648075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12" y="303367"/>
            <a:ext cx="4765408" cy="2542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3912" y="3908425"/>
            <a:ext cx="4631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Map</a:t>
            </a:r>
            <a:r>
              <a:rPr lang="zh-CN" altLang="en-US" sz="2000" dirty="0" smtClean="0"/>
              <a:t>阶段：在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上加上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就是自然连接中的关键字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Reduce</a:t>
            </a:r>
            <a:r>
              <a:rPr lang="zh-CN" altLang="en-US" sz="2000" dirty="0" smtClean="0"/>
              <a:t>阶段：如果一个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tag1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都存在，则连接并输出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</a:t>
            </a:r>
            <a:r>
              <a:rPr lang="en-US" altLang="zh-CN" sz="2000" dirty="0" smtClean="0"/>
              <a:t>Reducer</a:t>
            </a:r>
            <a:r>
              <a:rPr lang="zh-CN" altLang="en-US" sz="2000" dirty="0" smtClean="0"/>
              <a:t>稍作改变就可以很容易实现基于同一关键词的多表连接</a:t>
            </a:r>
            <a:endParaRPr lang="zh-CN" alt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03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Improved Repartition Join</a:t>
            </a:r>
            <a:endParaRPr lang="zh-CN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2004641"/>
            <a:ext cx="4305300" cy="3133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793" y="1852550"/>
            <a:ext cx="497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Map</a:t>
            </a:r>
            <a:r>
              <a:rPr lang="zh-CN" altLang="en-US" sz="2000" dirty="0" smtClean="0"/>
              <a:t>阶段：把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加在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上，并且在排序阶段把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作为第一关键词，</a:t>
            </a:r>
            <a:r>
              <a:rPr lang="en-US" altLang="zh-CN" sz="2000" dirty="0" err="1" smtClean="0"/>
              <a:t>joinKey</a:t>
            </a:r>
            <a:r>
              <a:rPr lang="zh-CN" altLang="en-US" sz="2000" dirty="0" smtClean="0"/>
              <a:t>作为第二关键词；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Reduce</a:t>
            </a:r>
            <a:r>
              <a:rPr lang="zh-CN" altLang="en-US" sz="2000" dirty="0" smtClean="0"/>
              <a:t>阶段：从</a:t>
            </a:r>
            <a:r>
              <a:rPr lang="en-US" altLang="zh-CN" sz="2000" dirty="0" err="1" smtClean="0"/>
              <a:t>Iterable</a:t>
            </a:r>
            <a:r>
              <a:rPr lang="zh-CN" altLang="en-US" sz="2000" dirty="0" smtClean="0"/>
              <a:t>最先读进来的都是来自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表的数据，全部读入内存形成一个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&lt;key,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&lt;value&gt;&gt;</a:t>
            </a:r>
            <a:r>
              <a:rPr lang="zh-CN" altLang="en-US" sz="2000" dirty="0" smtClean="0"/>
              <a:t>。随后逐一读入来自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表的数据，与</a:t>
            </a:r>
            <a:r>
              <a:rPr lang="en-US" altLang="zh-CN" sz="2000" dirty="0" err="1" smtClean="0"/>
              <a:t>HashMap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比较，若有，则输出相应的连接结果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降</a:t>
            </a:r>
            <a:r>
              <a:rPr lang="zh-CN" altLang="en-US" sz="2000" dirty="0" smtClean="0">
                <a:solidFill>
                  <a:srgbClr val="FF0000"/>
                </a:solidFill>
              </a:rPr>
              <a:t>低</a:t>
            </a:r>
            <a:r>
              <a:rPr lang="en-US" altLang="zh-CN" sz="20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000" dirty="0" smtClean="0">
                <a:solidFill>
                  <a:srgbClr val="FF0000"/>
                </a:solidFill>
              </a:rPr>
              <a:t>阶段的内存要求，只要读入小表中的数据即可。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1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99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Broadcast Join</a:t>
            </a:r>
            <a:endParaRPr lang="zh-CN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3" y="2076511"/>
            <a:ext cx="3667125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0171" y="945530"/>
            <a:ext cx="441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Reduce-side join</a:t>
            </a:r>
            <a:r>
              <a:rPr lang="zh-CN" altLang="en-US" sz="2000" dirty="0" smtClean="0">
                <a:solidFill>
                  <a:srgbClr val="FF0000"/>
                </a:solidFill>
              </a:rPr>
              <a:t>的最大不足在于，</a:t>
            </a:r>
            <a:r>
              <a:rPr lang="en-US" altLang="zh-CN" sz="20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2000" dirty="0" smtClean="0">
                <a:solidFill>
                  <a:srgbClr val="FF0000"/>
                </a:solidFill>
              </a:rPr>
              <a:t>阶段传输了太多的无用数据。能否减少甚至消除</a:t>
            </a:r>
            <a:r>
              <a:rPr lang="en-US" altLang="zh-CN" sz="20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的传输量？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0171" y="2280062"/>
            <a:ext cx="4132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之所以</a:t>
            </a:r>
            <a:r>
              <a:rPr lang="en-US" altLang="zh-CN" sz="2000" dirty="0" smtClean="0">
                <a:solidFill>
                  <a:srgbClr val="0070C0"/>
                </a:solidFill>
              </a:rPr>
              <a:t>shuffle</a:t>
            </a:r>
            <a:r>
              <a:rPr lang="zh-CN" altLang="en-US" sz="2000" dirty="0" smtClean="0">
                <a:solidFill>
                  <a:srgbClr val="0070C0"/>
                </a:solidFill>
              </a:rPr>
              <a:t>太多的无用数据，是因为</a:t>
            </a:r>
            <a:r>
              <a:rPr lang="en-US" altLang="zh-CN" sz="2000" dirty="0" smtClean="0">
                <a:solidFill>
                  <a:srgbClr val="0070C0"/>
                </a:solidFill>
              </a:rPr>
              <a:t>R</a:t>
            </a:r>
            <a:r>
              <a:rPr lang="zh-CN" altLang="en-US" sz="2000" dirty="0" smtClean="0">
                <a:solidFill>
                  <a:srgbClr val="0070C0"/>
                </a:solidFill>
              </a:rPr>
              <a:t>表和</a:t>
            </a:r>
            <a:r>
              <a:rPr lang="en-US" altLang="zh-CN" sz="2000" dirty="0" smtClean="0">
                <a:solidFill>
                  <a:srgbClr val="0070C0"/>
                </a:solidFill>
              </a:rPr>
              <a:t>S</a:t>
            </a:r>
            <a:r>
              <a:rPr lang="zh-CN" altLang="en-US" sz="2000" dirty="0" smtClean="0">
                <a:solidFill>
                  <a:srgbClr val="0070C0"/>
                </a:solidFill>
              </a:rPr>
              <a:t>表不清楚对方有哪些</a:t>
            </a:r>
            <a:r>
              <a:rPr lang="en-US" altLang="zh-CN" sz="2000" dirty="0" smtClean="0">
                <a:solidFill>
                  <a:srgbClr val="0070C0"/>
                </a:solidFill>
              </a:rPr>
              <a:t>key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0171" y="3728852"/>
            <a:ext cx="41326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</a:t>
            </a:r>
            <a:r>
              <a:rPr lang="zh-CN" altLang="en-US" sz="2000" dirty="0" smtClean="0"/>
              <a:t>设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表是小表，如果它足够小，那么可以</a:t>
            </a:r>
            <a:r>
              <a:rPr lang="zh-CN" altLang="en-US" sz="2000" dirty="0" smtClean="0">
                <a:solidFill>
                  <a:srgbClr val="00B050"/>
                </a:solidFill>
              </a:rPr>
              <a:t>让每个节点将其先读入内存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阶段，读入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表时，由于内存中已经存在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表，直接</a:t>
            </a:r>
            <a:r>
              <a:rPr lang="en-US" altLang="zh-CN" sz="2000" dirty="0" smtClean="0"/>
              <a:t>join</a:t>
            </a:r>
            <a:r>
              <a:rPr lang="zh-CN" altLang="en-US" sz="2000" dirty="0" smtClean="0"/>
              <a:t>即可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map-side join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r>
              <a:rPr lang="en-US" altLang="zh-CN" sz="2000" dirty="0" smtClean="0">
                <a:solidFill>
                  <a:srgbClr val="00B050"/>
                </a:solidFill>
              </a:rPr>
              <a:t>Map-only job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0171" y="5545776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完</a:t>
            </a:r>
            <a:r>
              <a:rPr lang="zh-CN" altLang="en-US" sz="2000" dirty="0" smtClean="0">
                <a:solidFill>
                  <a:srgbClr val="0070C0"/>
                </a:solidFill>
              </a:rPr>
              <a:t>全省去了</a:t>
            </a:r>
            <a:r>
              <a:rPr lang="en-US" altLang="zh-CN" sz="2000" dirty="0" smtClean="0">
                <a:solidFill>
                  <a:srgbClr val="0070C0"/>
                </a:solidFill>
              </a:rPr>
              <a:t>shuffle</a:t>
            </a:r>
            <a:r>
              <a:rPr lang="zh-CN" altLang="en-US" sz="2000" dirty="0" smtClean="0">
                <a:solidFill>
                  <a:srgbClr val="0070C0"/>
                </a:solidFill>
              </a:rPr>
              <a:t>的数据传输和</a:t>
            </a:r>
            <a:r>
              <a:rPr lang="en-US" altLang="zh-CN" sz="2000" dirty="0" smtClean="0">
                <a:solidFill>
                  <a:srgbClr val="0070C0"/>
                </a:solidFill>
              </a:rPr>
              <a:t>reduce</a:t>
            </a:r>
            <a:r>
              <a:rPr lang="zh-CN" altLang="en-US" sz="2000" dirty="0" smtClean="0">
                <a:solidFill>
                  <a:srgbClr val="0070C0"/>
                </a:solidFill>
              </a:rPr>
              <a:t>阶段的读写。但是需要将</a:t>
            </a:r>
            <a:r>
              <a:rPr lang="zh-CN" altLang="en-US" sz="2000" dirty="0">
                <a:solidFill>
                  <a:srgbClr val="0070C0"/>
                </a:solidFill>
              </a:rPr>
              <a:t>小</a:t>
            </a:r>
            <a:r>
              <a:rPr lang="zh-CN" altLang="en-US" sz="2000" dirty="0" smtClean="0">
                <a:solidFill>
                  <a:srgbClr val="0070C0"/>
                </a:solidFill>
              </a:rPr>
              <a:t>表复制到所有节点上。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3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880304"/>
            <a:ext cx="4257675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909" y="65314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Semi Join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3308" y="961901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还是为了减少</a:t>
            </a:r>
            <a:r>
              <a:rPr lang="en-US" altLang="zh-CN" dirty="0" smtClean="0">
                <a:solidFill>
                  <a:srgbClr val="FF0000"/>
                </a:solidFill>
              </a:rPr>
              <a:t>shuffle</a:t>
            </a:r>
            <a:r>
              <a:rPr lang="zh-CN" altLang="en-US" dirty="0" smtClean="0">
                <a:solidFill>
                  <a:srgbClr val="FF0000"/>
                </a:solidFill>
              </a:rPr>
              <a:t>的传输量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5184" y="1557139"/>
            <a:ext cx="366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如果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r>
              <a:rPr lang="zh-CN" altLang="en-US" dirty="0" smtClean="0">
                <a:solidFill>
                  <a:srgbClr val="0070C0"/>
                </a:solidFill>
              </a:rPr>
              <a:t>表太大放不进内存，能不能只保存</a:t>
            </a:r>
            <a:r>
              <a:rPr lang="en-US" altLang="zh-CN" dirty="0" smtClean="0">
                <a:solidFill>
                  <a:srgbClr val="0070C0"/>
                </a:solidFill>
              </a:rPr>
              <a:t>key</a:t>
            </a:r>
            <a:r>
              <a:rPr lang="zh-CN" altLang="en-US" dirty="0" smtClean="0">
                <a:solidFill>
                  <a:srgbClr val="0070C0"/>
                </a:solidFill>
              </a:rPr>
              <a:t>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5185" y="2429376"/>
            <a:ext cx="3562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重新产生一个新文件，储存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集合，将这个集合读入到每个节点的内存中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Map</a:t>
            </a:r>
            <a:r>
              <a:rPr lang="zh-CN" altLang="en-US" dirty="0" smtClean="0"/>
              <a:t>阶段：只保留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属于集合中的数据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阶段：同</a:t>
            </a:r>
            <a:r>
              <a:rPr lang="en-US" altLang="zh-CN" dirty="0" smtClean="0"/>
              <a:t>Repartition 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8306" y="4686607"/>
            <a:ext cx="356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zh-CN" altLang="en-US" dirty="0" smtClean="0">
                <a:solidFill>
                  <a:srgbClr val="FF0000"/>
                </a:solidFill>
              </a:rPr>
              <a:t>阶段，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表知道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表的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集</a:t>
            </a:r>
            <a:r>
              <a:rPr lang="zh-CN" altLang="en-US" dirty="0" smtClean="0">
                <a:solidFill>
                  <a:srgbClr val="FF0000"/>
                </a:solidFill>
              </a:rPr>
              <a:t>合，因此</a:t>
            </a:r>
            <a:r>
              <a:rPr lang="en-US" altLang="zh-CN" dirty="0" smtClean="0">
                <a:solidFill>
                  <a:srgbClr val="FF0000"/>
                </a:solidFill>
              </a:rPr>
              <a:t>shuffle</a:t>
            </a:r>
            <a:r>
              <a:rPr lang="zh-CN" altLang="en-US" dirty="0" smtClean="0">
                <a:solidFill>
                  <a:srgbClr val="FF0000"/>
                </a:solidFill>
              </a:rPr>
              <a:t>的数据量减少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06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653143"/>
            <a:ext cx="226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Cost Model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05050" y="2339439"/>
            <a:ext cx="79007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端的总输入大小：等于输入文件的总大小</a:t>
            </a:r>
            <a:endParaRPr lang="en-US" altLang="zh-CN" sz="2000" dirty="0" smtClean="0"/>
          </a:p>
          <a:p>
            <a:r>
              <a:rPr lang="en-US" altLang="zh-CN" sz="2000" dirty="0" smtClean="0"/>
              <a:t>Reduce</a:t>
            </a:r>
            <a:r>
              <a:rPr lang="zh-CN" altLang="en-US" sz="2000" dirty="0" smtClean="0"/>
              <a:t>端的总输出大小：等于</a:t>
            </a:r>
            <a:r>
              <a:rPr lang="zh-CN" altLang="en-US" sz="2000" dirty="0"/>
              <a:t>输出</a:t>
            </a:r>
            <a:r>
              <a:rPr lang="zh-CN" altLang="en-US" sz="2000" dirty="0" smtClean="0"/>
              <a:t>输出的大小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端的总输出大小和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端的总输入大小：等于</a:t>
            </a:r>
            <a:r>
              <a:rPr lang="en-US" altLang="zh-CN" sz="2000" dirty="0" smtClean="0"/>
              <a:t>shuffle</a:t>
            </a:r>
            <a:r>
              <a:rPr lang="zh-CN" altLang="en-US" sz="2000" dirty="0" smtClean="0"/>
              <a:t>的传输量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Cost model</a:t>
            </a:r>
            <a:r>
              <a:rPr lang="zh-CN" altLang="en-US" sz="2000" dirty="0" smtClean="0">
                <a:solidFill>
                  <a:srgbClr val="FF0000"/>
                </a:solidFill>
              </a:rPr>
              <a:t>：总代价可以用</a:t>
            </a:r>
            <a:r>
              <a:rPr lang="en-US" altLang="zh-CN" sz="2000" dirty="0" smtClean="0">
                <a:solidFill>
                  <a:srgbClr val="FF0000"/>
                </a:solidFill>
              </a:rPr>
              <a:t>shuffle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的传输量估计！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3949" y="2493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恒定值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41AD-93DA-4156-81E2-1D2E3D78EFF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98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1735</Words>
  <Application>Microsoft Office PowerPoint</Application>
  <PresentationFormat>Widescreen</PresentationFormat>
  <Paragraphs>187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华文新魏</vt:lpstr>
      <vt:lpstr>宋体</vt:lpstr>
      <vt:lpstr>方正姚体</vt:lpstr>
      <vt:lpstr>黑体</vt:lpstr>
      <vt:lpstr>Arial</vt:lpstr>
      <vt:lpstr>Calibri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Peking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 Sun</dc:creator>
  <cp:lastModifiedBy>Xudong Sun</cp:lastModifiedBy>
  <cp:revision>39</cp:revision>
  <dcterms:created xsi:type="dcterms:W3CDTF">2016-01-16T14:12:59Z</dcterms:created>
  <dcterms:modified xsi:type="dcterms:W3CDTF">2016-01-17T05:29:55Z</dcterms:modified>
</cp:coreProperties>
</file>