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33" r:id="rId3"/>
    <p:sldId id="358" r:id="rId4"/>
    <p:sldId id="3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E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6436" autoAdjust="0"/>
  </p:normalViewPr>
  <p:slideViewPr>
    <p:cSldViewPr snapToGrid="0">
      <p:cViewPr varScale="1">
        <p:scale>
          <a:sx n="72" d="100"/>
          <a:sy n="72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7903" y="2998701"/>
            <a:ext cx="10536194" cy="1103741"/>
          </a:xfrm>
        </p:spPr>
        <p:txBody>
          <a:bodyPr>
            <a:noAutofit/>
          </a:bodyPr>
          <a:lstStyle>
            <a:lvl1pPr marL="0" indent="0" algn="ctr"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27902" y="4310812"/>
            <a:ext cx="10536195" cy="774100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8087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20015" y="3540153"/>
            <a:ext cx="5771727" cy="90827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66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6600"/>
            </a:lvl2pPr>
            <a:lvl3pPr marL="914400" indent="0">
              <a:buFontTx/>
              <a:buNone/>
              <a:defRPr sz="6600"/>
            </a:lvl3pPr>
            <a:lvl4pPr marL="1371600" indent="0">
              <a:buFontTx/>
              <a:buNone/>
              <a:defRPr sz="6600"/>
            </a:lvl4pPr>
            <a:lvl5pPr marL="1828800" indent="0">
              <a:buFontTx/>
              <a:buNone/>
              <a:defRPr sz="66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20015" y="4579636"/>
            <a:ext cx="5255870" cy="8408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4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4400"/>
            </a:lvl2pPr>
            <a:lvl3pPr marL="914400" indent="0">
              <a:buFontTx/>
              <a:buNone/>
              <a:defRPr sz="4400"/>
            </a:lvl3pPr>
            <a:lvl4pPr marL="1371600" indent="0">
              <a:buFontTx/>
              <a:buNone/>
              <a:defRPr sz="4400"/>
            </a:lvl4pPr>
            <a:lvl5pPr marL="1828800" indent="0">
              <a:buFontTx/>
              <a:buNone/>
              <a:defRPr sz="4400"/>
            </a:lvl5pPr>
          </a:lstStyle>
          <a:p>
            <a:pPr lvl="0"/>
            <a:r>
              <a:rPr lang="en-US" dirty="0"/>
              <a:t>Subtitle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00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FB6-DED4-4742-AC2F-CA0FD76E6727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321-9BE1-4158-9F72-EEF051A9DC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6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FB6-DED4-4742-AC2F-CA0FD76E6727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321-9BE1-4158-9F72-EEF051A9DC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7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7FB6-DED4-4742-AC2F-CA0FD76E6727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4321-9BE1-4158-9F72-EEF051A9DC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94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AE0C-1918-4C8E-8226-0A66E43F9096}" type="datetime1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D1475-1158-4A00-84AC-BFB4DC524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5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7FB6-DED4-4742-AC2F-CA0FD76E6727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4321-9BE1-4158-9F72-EEF051A9DC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77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4" r:id="rId5"/>
    <p:sldLayoutId id="2147483658" r:id="rId6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Electrometers - PTW Freiburg Gmb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27" y="5182349"/>
            <a:ext cx="1487203" cy="83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E7B46E0-586D-4375-8D69-923FC9CABB9C}"/>
              </a:ext>
            </a:extLst>
          </p:cNvPr>
          <p:cNvGrpSpPr/>
          <p:nvPr/>
        </p:nvGrpSpPr>
        <p:grpSpPr>
          <a:xfrm>
            <a:off x="2893329" y="4642586"/>
            <a:ext cx="1369795" cy="883762"/>
            <a:chOff x="3735624" y="2258782"/>
            <a:chExt cx="1968443" cy="164667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BB172C6-6820-4350-ADAB-97D58C20D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624" y="2258782"/>
              <a:ext cx="1968443" cy="164667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F309F7D-81CA-4B57-A9DC-029FD83A2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7057" y="2615880"/>
              <a:ext cx="1017931" cy="614243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  <a:effectLst/>
          </p:spPr>
        </p:pic>
      </p:grpSp>
      <p:pic>
        <p:nvPicPr>
          <p:cNvPr id="1026" name="Picture 2" descr="High accuracy electrometers High accuracy electromet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1" y="4432582"/>
            <a:ext cx="1596707" cy="8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ayered Database Source Documents by barrymieny on DeviantAr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36" y="2226979"/>
            <a:ext cx="908947" cy="908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93" y="97166"/>
            <a:ext cx="10515600" cy="1590906"/>
          </a:xfrm>
        </p:spPr>
        <p:txBody>
          <a:bodyPr>
            <a:normAutofit/>
          </a:bodyPr>
          <a:lstStyle/>
          <a:p>
            <a:r>
              <a:rPr lang="en-AU" dirty="0"/>
              <a:t>Proposed calibration workflow</a:t>
            </a:r>
          </a:p>
        </p:txBody>
      </p:sp>
      <p:pic>
        <p:nvPicPr>
          <p:cNvPr id="10" name="Picture 9" descr="File:File alt font awesome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85" y="4623598"/>
            <a:ext cx="997898" cy="997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6621" y="5913751"/>
            <a:ext cx="196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Client instrument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6778" y="3317551"/>
            <a:ext cx="141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Database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74141" y="4026980"/>
            <a:ext cx="141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PDF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1153" y="4149401"/>
            <a:ext cx="225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Reference instrument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7622" y="5956202"/>
            <a:ext cx="213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Measurement results </a:t>
            </a:r>
          </a:p>
          <a:p>
            <a:pPr algn="ctr"/>
            <a:r>
              <a:rPr lang="en-AU" sz="1600" dirty="0"/>
              <a:t>(text files)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386596" y="5219820"/>
            <a:ext cx="1094842" cy="47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32" name="TextBox 31"/>
          <p:cNvSpPr txBox="1"/>
          <p:nvPr/>
        </p:nvSpPr>
        <p:spPr>
          <a:xfrm>
            <a:off x="1596650" y="1607799"/>
            <a:ext cx="236083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Administrative data, manual entry (for now)</a:t>
            </a:r>
          </a:p>
        </p:txBody>
      </p:sp>
      <p:sp>
        <p:nvSpPr>
          <p:cNvPr id="33" name="Right Arrow 32"/>
          <p:cNvSpPr/>
          <p:nvPr/>
        </p:nvSpPr>
        <p:spPr>
          <a:xfrm rot="1296643">
            <a:off x="4377974" y="1889699"/>
            <a:ext cx="1193147" cy="47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ight Arrow 33"/>
          <p:cNvSpPr/>
          <p:nvPr/>
        </p:nvSpPr>
        <p:spPr>
          <a:xfrm rot="19524784">
            <a:off x="7729294" y="2039300"/>
            <a:ext cx="600119" cy="47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1DA93-B2D2-4E28-9531-6021DDFDFB6D}"/>
              </a:ext>
            </a:extLst>
          </p:cNvPr>
          <p:cNvSpPr txBox="1"/>
          <p:nvPr/>
        </p:nvSpPr>
        <p:spPr>
          <a:xfrm>
            <a:off x="630608" y="3822009"/>
            <a:ext cx="1091261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Laboratory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ACD991-FE62-4101-9215-A6E12F36CA9C}"/>
              </a:ext>
            </a:extLst>
          </p:cNvPr>
          <p:cNvGrpSpPr/>
          <p:nvPr/>
        </p:nvGrpSpPr>
        <p:grpSpPr>
          <a:xfrm>
            <a:off x="5872408" y="5015218"/>
            <a:ext cx="1340339" cy="960930"/>
            <a:chOff x="3981750" y="5405876"/>
            <a:chExt cx="1340339" cy="960930"/>
          </a:xfrm>
        </p:grpSpPr>
        <p:pic>
          <p:nvPicPr>
            <p:cNvPr id="35" name="Picture 34" descr="File:File alt font awesome.svg - Wikimedia Commons">
              <a:extLst>
                <a:ext uri="{FF2B5EF4-FFF2-40B4-BE49-F238E27FC236}">
                  <a16:creationId xmlns:a16="http://schemas.microsoft.com/office/drawing/2014/main" id="{B03B9EF8-785A-4365-B396-FB99367D0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750" y="5490217"/>
              <a:ext cx="876589" cy="876589"/>
            </a:xfrm>
            <a:prstGeom prst="rect">
              <a:avLst/>
            </a:prstGeom>
          </p:spPr>
        </p:pic>
        <p:pic>
          <p:nvPicPr>
            <p:cNvPr id="37" name="Picture 36" descr="File:File alt font awesome.svg - Wikimedia Commons">
              <a:extLst>
                <a:ext uri="{FF2B5EF4-FFF2-40B4-BE49-F238E27FC236}">
                  <a16:creationId xmlns:a16="http://schemas.microsoft.com/office/drawing/2014/main" id="{5A9738E4-F5E3-4001-8B77-9DD6A7F5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500" y="5405876"/>
              <a:ext cx="876589" cy="876589"/>
            </a:xfrm>
            <a:prstGeom prst="rect">
              <a:avLst/>
            </a:prstGeom>
          </p:spPr>
        </p:pic>
      </p:grp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40D9E1E1-7184-498D-B1FA-963B4520A7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873" y="4583781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384340D-646C-4E83-A3A0-03B3E85A6679}"/>
              </a:ext>
            </a:extLst>
          </p:cNvPr>
          <p:cNvSpPr txBox="1"/>
          <p:nvPr/>
        </p:nvSpPr>
        <p:spPr>
          <a:xfrm>
            <a:off x="619913" y="5432576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Human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5251" y="3811156"/>
            <a:ext cx="3846539" cy="260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CCD9CA-724E-4DE1-B552-C9656CA315DA}"/>
              </a:ext>
            </a:extLst>
          </p:cNvPr>
          <p:cNvSpPr txBox="1"/>
          <p:nvPr/>
        </p:nvSpPr>
        <p:spPr>
          <a:xfrm>
            <a:off x="2900576" y="5417593"/>
            <a:ext cx="1558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PC with data acquisition software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1F90C2-D822-411E-9510-ABFD476EE7B1}"/>
              </a:ext>
            </a:extLst>
          </p:cNvPr>
          <p:cNvSpPr/>
          <p:nvPr/>
        </p:nvSpPr>
        <p:spPr>
          <a:xfrm>
            <a:off x="6016778" y="1970649"/>
            <a:ext cx="1418105" cy="1861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ight Arrow 32">
            <a:extLst>
              <a:ext uri="{FF2B5EF4-FFF2-40B4-BE49-F238E27FC236}">
                <a16:creationId xmlns:a16="http://schemas.microsoft.com/office/drawing/2014/main" id="{74DBF9B8-A341-4B3B-9965-9E5C4DCF27CF}"/>
              </a:ext>
            </a:extLst>
          </p:cNvPr>
          <p:cNvSpPr/>
          <p:nvPr/>
        </p:nvSpPr>
        <p:spPr>
          <a:xfrm rot="9513850">
            <a:off x="4418289" y="3041764"/>
            <a:ext cx="1193147" cy="476796"/>
          </a:xfrm>
          <a:prstGeom prst="rightArrow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CB2A1B-6563-4891-9C2A-1D29F55FE1C3}"/>
              </a:ext>
            </a:extLst>
          </p:cNvPr>
          <p:cNvSpPr txBox="1"/>
          <p:nvPr/>
        </p:nvSpPr>
        <p:spPr>
          <a:xfrm>
            <a:off x="2677134" y="2718886"/>
            <a:ext cx="200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sequence of measurements?</a:t>
            </a:r>
          </a:p>
        </p:txBody>
      </p:sp>
      <p:sp>
        <p:nvSpPr>
          <p:cNvPr id="50" name="Right Arrow 29">
            <a:extLst>
              <a:ext uri="{FF2B5EF4-FFF2-40B4-BE49-F238E27FC236}">
                <a16:creationId xmlns:a16="http://schemas.microsoft.com/office/drawing/2014/main" id="{7E622589-6302-4497-AA1B-0CE80119E8A5}"/>
              </a:ext>
            </a:extLst>
          </p:cNvPr>
          <p:cNvSpPr/>
          <p:nvPr/>
        </p:nvSpPr>
        <p:spPr>
          <a:xfrm rot="16200000">
            <a:off x="6373737" y="4194183"/>
            <a:ext cx="600119" cy="47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4027E2-4B20-44A2-8EB6-F7C0E98641CA}"/>
              </a:ext>
            </a:extLst>
          </p:cNvPr>
          <p:cNvSpPr txBox="1"/>
          <p:nvPr/>
        </p:nvSpPr>
        <p:spPr>
          <a:xfrm>
            <a:off x="8769112" y="1688072"/>
            <a:ext cx="236083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Calculations to produce results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F2D8CC-8B19-4A3E-AF10-31327235D67A}"/>
              </a:ext>
            </a:extLst>
          </p:cNvPr>
          <p:cNvSpPr txBox="1"/>
          <p:nvPr/>
        </p:nvSpPr>
        <p:spPr>
          <a:xfrm>
            <a:off x="8769112" y="2462973"/>
            <a:ext cx="236083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Check validity of data (QA)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300C68-84CE-4219-AAAC-0337580AA1C7}"/>
              </a:ext>
            </a:extLst>
          </p:cNvPr>
          <p:cNvSpPr txBox="1"/>
          <p:nvPr/>
        </p:nvSpPr>
        <p:spPr>
          <a:xfrm>
            <a:off x="8782258" y="3263459"/>
            <a:ext cx="2360830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Generate reports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9D18AD-ED28-4D6C-8F99-F96FA4B31302}"/>
              </a:ext>
            </a:extLst>
          </p:cNvPr>
          <p:cNvSpPr txBox="1"/>
          <p:nvPr/>
        </p:nvSpPr>
        <p:spPr>
          <a:xfrm>
            <a:off x="9974141" y="4959004"/>
            <a:ext cx="141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DCC (xml)</a:t>
            </a:r>
          </a:p>
        </p:txBody>
      </p:sp>
      <p:pic>
        <p:nvPicPr>
          <p:cNvPr id="56" name="Picture 55" descr="PDF Icon SVG by qubodup on DeviantArt">
            <a:extLst>
              <a:ext uri="{FF2B5EF4-FFF2-40B4-BE49-F238E27FC236}">
                <a16:creationId xmlns:a16="http://schemas.microsoft.com/office/drawing/2014/main" id="{FDADD713-57D5-4EB0-9B7E-6791E2E690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101" y="3773514"/>
            <a:ext cx="751774" cy="751774"/>
          </a:xfrm>
          <a:prstGeom prst="rect">
            <a:avLst/>
          </a:prstGeom>
        </p:spPr>
      </p:pic>
      <p:sp>
        <p:nvSpPr>
          <p:cNvPr id="57" name="Right Arrow 33">
            <a:extLst>
              <a:ext uri="{FF2B5EF4-FFF2-40B4-BE49-F238E27FC236}">
                <a16:creationId xmlns:a16="http://schemas.microsoft.com/office/drawing/2014/main" id="{FF4DAD94-FCCF-417D-AE59-0AFA9623E432}"/>
              </a:ext>
            </a:extLst>
          </p:cNvPr>
          <p:cNvSpPr/>
          <p:nvPr/>
        </p:nvSpPr>
        <p:spPr>
          <a:xfrm>
            <a:off x="7811592" y="2553283"/>
            <a:ext cx="600119" cy="47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ight Arrow 33">
            <a:extLst>
              <a:ext uri="{FF2B5EF4-FFF2-40B4-BE49-F238E27FC236}">
                <a16:creationId xmlns:a16="http://schemas.microsoft.com/office/drawing/2014/main" id="{923D657C-0AED-4D1D-97E9-1B886B7EDFC1}"/>
              </a:ext>
            </a:extLst>
          </p:cNvPr>
          <p:cNvSpPr/>
          <p:nvPr/>
        </p:nvSpPr>
        <p:spPr>
          <a:xfrm rot="2176614">
            <a:off x="7695602" y="3147069"/>
            <a:ext cx="600119" cy="47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3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752352" y="5202212"/>
            <a:ext cx="815037" cy="918534"/>
            <a:chOff x="7184362" y="1289350"/>
            <a:chExt cx="815037" cy="918534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84362" y="1289350"/>
              <a:ext cx="815037" cy="918534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7439437" y="1758603"/>
              <a:ext cx="283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/>
                <a:t>3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885267" y="3126899"/>
            <a:ext cx="815037" cy="918534"/>
            <a:chOff x="2873406" y="3958875"/>
            <a:chExt cx="815037" cy="9185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73406" y="3958875"/>
              <a:ext cx="815037" cy="918534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127543" y="4404882"/>
              <a:ext cx="2721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/>
                <a:t>1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543" y="3452805"/>
            <a:ext cx="1694262" cy="1417315"/>
          </a:xfrm>
          <a:prstGeom prst="rect">
            <a:avLst/>
          </a:prstGeom>
        </p:spPr>
      </p:pic>
      <p:pic>
        <p:nvPicPr>
          <p:cNvPr id="1028" name="Picture 4" descr="Bankers Almanac: KYC (Know Your Customer) Data File | Accuity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7" r="31795"/>
          <a:stretch/>
        </p:blipFill>
        <p:spPr bwMode="auto">
          <a:xfrm>
            <a:off x="7143012" y="3518989"/>
            <a:ext cx="936000" cy="138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ectrometers - PTW Freiburg Gmb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5" y="1613185"/>
            <a:ext cx="1914939" cy="108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45" y="5503447"/>
            <a:ext cx="7079858" cy="1325563"/>
          </a:xfrm>
        </p:spPr>
        <p:txBody>
          <a:bodyPr>
            <a:normAutofit/>
          </a:bodyPr>
          <a:lstStyle/>
          <a:p>
            <a:r>
              <a:rPr lang="en-AU" dirty="0"/>
              <a:t>Actual workflow in PSDL</a:t>
            </a:r>
          </a:p>
        </p:txBody>
      </p:sp>
      <p:pic>
        <p:nvPicPr>
          <p:cNvPr id="1026" name="Picture 2" descr="Microsoft Excel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02" y="3330372"/>
            <a:ext cx="1576526" cy="146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04902" y="3268139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 files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45925" y="3836550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Excel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747" y="906242"/>
            <a:ext cx="1288009" cy="184477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8550655" y="5214841"/>
            <a:ext cx="304737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Identification of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Anything non-standard?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82223" y="816807"/>
            <a:ext cx="123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PDF</a:t>
            </a:r>
          </a:p>
          <a:p>
            <a:r>
              <a:rPr lang="en-AU" sz="2400" b="1" dirty="0"/>
              <a:t>(un-signed)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326063" y="1911410"/>
            <a:ext cx="0" cy="74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74369" y="2654326"/>
            <a:ext cx="7252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Setup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03781" y="2654326"/>
            <a:ext cx="0" cy="56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868559" y="4796542"/>
            <a:ext cx="4820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25816" y="2222504"/>
            <a:ext cx="1183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Select files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96264" y="1234809"/>
            <a:ext cx="815037" cy="918534"/>
            <a:chOff x="6593674" y="5562640"/>
            <a:chExt cx="815037" cy="918534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93674" y="5562640"/>
              <a:ext cx="815037" cy="918534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859534" y="6035608"/>
              <a:ext cx="283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/>
                <a:t>2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7252" y="1929500"/>
            <a:ext cx="1585193" cy="95654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Right Arrow 45"/>
          <p:cNvSpPr/>
          <p:nvPr/>
        </p:nvSpPr>
        <p:spPr>
          <a:xfrm>
            <a:off x="6502400" y="3881393"/>
            <a:ext cx="543575" cy="47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7" name="Group 56"/>
          <p:cNvGrpSpPr/>
          <p:nvPr/>
        </p:nvGrpSpPr>
        <p:grpSpPr>
          <a:xfrm>
            <a:off x="449246" y="670682"/>
            <a:ext cx="5900891" cy="1017155"/>
            <a:chOff x="425990" y="1492350"/>
            <a:chExt cx="5900891" cy="1017155"/>
          </a:xfrm>
        </p:grpSpPr>
        <p:sp>
          <p:nvSpPr>
            <p:cNvPr id="5" name="Rounded Rectangle 4"/>
            <p:cNvSpPr/>
            <p:nvPr/>
          </p:nvSpPr>
          <p:spPr>
            <a:xfrm>
              <a:off x="4568996" y="1492350"/>
              <a:ext cx="1757885" cy="9847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Measure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5990" y="1507631"/>
              <a:ext cx="1570892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Client’s equipment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40457" y="1524767"/>
              <a:ext cx="1484964" cy="984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Setup for calibration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2066903" y="1778738"/>
              <a:ext cx="442026" cy="4767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ight Arrow 48"/>
            <p:cNvSpPr/>
            <p:nvPr/>
          </p:nvSpPr>
          <p:spPr>
            <a:xfrm>
              <a:off x="4094272" y="1761602"/>
              <a:ext cx="436795" cy="4767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8180410" y="3901573"/>
            <a:ext cx="543575" cy="47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ight Arrow 50"/>
          <p:cNvSpPr/>
          <p:nvPr/>
        </p:nvSpPr>
        <p:spPr>
          <a:xfrm rot="16200000">
            <a:off x="9564156" y="2820186"/>
            <a:ext cx="543575" cy="47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4565432" y="613487"/>
            <a:ext cx="1838929" cy="4359965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9016143" y="657361"/>
            <a:ext cx="1757304" cy="4316091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 rot="5400000">
            <a:off x="6828392" y="2785219"/>
            <a:ext cx="1757304" cy="2619162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ight Arrow 60"/>
          <p:cNvSpPr/>
          <p:nvPr/>
        </p:nvSpPr>
        <p:spPr>
          <a:xfrm rot="5400000">
            <a:off x="5241452" y="3151700"/>
            <a:ext cx="436795" cy="47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00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502" y="1302036"/>
            <a:ext cx="3798013" cy="53789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367" y="625431"/>
            <a:ext cx="3774482" cy="53789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27" y="986941"/>
            <a:ext cx="3773112" cy="53789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4" y="623261"/>
            <a:ext cx="3791163" cy="53811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329495" y="100041"/>
            <a:ext cx="4339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PDF of measurement report</a:t>
            </a:r>
          </a:p>
        </p:txBody>
      </p:sp>
    </p:spTree>
    <p:extLst>
      <p:ext uri="{BB962C8B-B14F-4D97-AF65-F5344CB8AC3E}">
        <p14:creationId xmlns:p14="http://schemas.microsoft.com/office/powerpoint/2010/main" val="7549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728870"/>
            <a:ext cx="4492486" cy="2414247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Digital Calibration Certificate (DCC)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845" y="182078"/>
            <a:ext cx="6207102" cy="64938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ile:File alt font awesome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72" y="3077115"/>
            <a:ext cx="1400546" cy="14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3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PANSA palette">
      <a:dk1>
        <a:srgbClr val="4E1A74"/>
      </a:dk1>
      <a:lt1>
        <a:sysClr val="window" lastClr="FFFFFF"/>
      </a:lt1>
      <a:dk2>
        <a:srgbClr val="298829"/>
      </a:dk2>
      <a:lt2>
        <a:srgbClr val="FDC822"/>
      </a:lt2>
      <a:accent1>
        <a:srgbClr val="4E1A74"/>
      </a:accent1>
      <a:accent2>
        <a:srgbClr val="EE7437"/>
      </a:accent2>
      <a:accent3>
        <a:srgbClr val="C3C3C3"/>
      </a:accent3>
      <a:accent4>
        <a:srgbClr val="2B992B"/>
      </a:accent4>
      <a:accent5>
        <a:srgbClr val="444444"/>
      </a:accent5>
      <a:accent6>
        <a:srgbClr val="CDACD2"/>
      </a:accent6>
      <a:hlink>
        <a:srgbClr val="298829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 16-9.pptx" id="{8B29F936-F8BA-49E1-B866-EE7912E35D3C}" vid="{67BA55C7-AFAA-41EF-8331-5444BC97A1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ARP White 16-9</Template>
  <TotalTime>2389</TotalTime>
  <Words>93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Proposed calibration workflow</vt:lpstr>
      <vt:lpstr>Actual workflow in PSDL</vt:lpstr>
      <vt:lpstr>PowerPoint Presentation</vt:lpstr>
      <vt:lpstr>Digital Calibration Certificate (DCC)</vt:lpstr>
    </vt:vector>
  </TitlesOfParts>
  <Company>ARPANSA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Butler</dc:creator>
  <cp:lastModifiedBy>Duncan Butler</cp:lastModifiedBy>
  <cp:revision>167</cp:revision>
  <dcterms:created xsi:type="dcterms:W3CDTF">2019-08-28T05:22:26Z</dcterms:created>
  <dcterms:modified xsi:type="dcterms:W3CDTF">2021-07-28T04:29:12Z</dcterms:modified>
</cp:coreProperties>
</file>