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1"/>
    <p:sldMasterId id="2147483657" r:id="rId2"/>
  </p:sldMasterIdLst>
  <p:notesMasterIdLst>
    <p:notesMasterId r:id="rId26"/>
  </p:notesMasterIdLst>
  <p:sldIdLst>
    <p:sldId id="305" r:id="rId3"/>
    <p:sldId id="381" r:id="rId4"/>
    <p:sldId id="370" r:id="rId5"/>
    <p:sldId id="371" r:id="rId6"/>
    <p:sldId id="336" r:id="rId7"/>
    <p:sldId id="343" r:id="rId8"/>
    <p:sldId id="344" r:id="rId9"/>
    <p:sldId id="348" r:id="rId10"/>
    <p:sldId id="356" r:id="rId11"/>
    <p:sldId id="358" r:id="rId12"/>
    <p:sldId id="351" r:id="rId13"/>
    <p:sldId id="360" r:id="rId14"/>
    <p:sldId id="363" r:id="rId15"/>
    <p:sldId id="364" r:id="rId16"/>
    <p:sldId id="367" r:id="rId17"/>
    <p:sldId id="373" r:id="rId18"/>
    <p:sldId id="375" r:id="rId19"/>
    <p:sldId id="378" r:id="rId20"/>
    <p:sldId id="379" r:id="rId21"/>
    <p:sldId id="380" r:id="rId22"/>
    <p:sldId id="347" r:id="rId23"/>
    <p:sldId id="369" r:id="rId24"/>
    <p:sldId id="36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i Miao" initials="RM" lastIdx="39" clrIdx="0">
    <p:extLst>
      <p:ext uri="{19B8F6BF-5375-455C-9EA6-DF929625EA0E}">
        <p15:presenceInfo xmlns:p15="http://schemas.microsoft.com/office/powerpoint/2012/main" userId="e328f4393d7207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D4F5"/>
    <a:srgbClr val="00B9FF"/>
    <a:srgbClr val="FF9300"/>
    <a:srgbClr val="008F00"/>
    <a:srgbClr val="B3E0ED"/>
    <a:srgbClr val="FE6706"/>
    <a:srgbClr val="FF033F"/>
    <a:srgbClr val="0432FF"/>
    <a:srgbClr val="00D3FF"/>
    <a:srgbClr val="B3D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81224"/>
  </p:normalViewPr>
  <p:slideViewPr>
    <p:cSldViewPr snapToGrid="0" snapToObjects="1">
      <p:cViewPr varScale="1">
        <p:scale>
          <a:sx n="103" d="100"/>
          <a:sy n="103" d="100"/>
        </p:scale>
        <p:origin x="135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24141-7641-6440-BE67-7119C582AA0D}" type="datetimeFigureOut">
              <a:rPr kumimoji="1" lang="zh-CN" altLang="en-US" smtClean="0"/>
              <a:t>2022/8/26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0251F-6E45-2B43-8CB9-AF733BC705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09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/>
              <a:t>Optimized</a:t>
            </a:r>
            <a:r>
              <a:rPr lang="zh-CN" altLang="en-US" sz="1200" dirty="0"/>
              <a:t> </a:t>
            </a:r>
            <a:r>
              <a:rPr lang="en-US" altLang="zh-CN" sz="1200" dirty="0"/>
              <a:t>independently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/>
              <a:t>data safety,</a:t>
            </a:r>
            <a:r>
              <a:rPr lang="zh-CN" altLang="en-US" sz="1200" dirty="0"/>
              <a:t> </a:t>
            </a:r>
            <a:r>
              <a:rPr lang="en-US" altLang="zh-CN" sz="1200" dirty="0"/>
              <a:t>high</a:t>
            </a:r>
            <a:r>
              <a:rPr lang="zh-CN" altLang="en-US" sz="1200" dirty="0"/>
              <a:t> </a:t>
            </a:r>
            <a:r>
              <a:rPr lang="en-US" altLang="zh-CN" sz="1200" dirty="0"/>
              <a:t>utilization, and low</a:t>
            </a:r>
            <a:r>
              <a:rPr lang="zh-CN" altLang="en-US" sz="1200" dirty="0"/>
              <a:t> </a:t>
            </a:r>
            <a:r>
              <a:rPr lang="en-US" altLang="zh-CN" sz="1200" dirty="0"/>
              <a:t>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/>
              <a:t>Fast</a:t>
            </a:r>
            <a:r>
              <a:rPr lang="zh-CN" altLang="en-US" sz="1200" dirty="0"/>
              <a:t> </a:t>
            </a:r>
            <a:r>
              <a:rPr lang="en-US" altLang="zh-CN" sz="1200" dirty="0"/>
              <a:t>application</a:t>
            </a:r>
            <a:r>
              <a:rPr lang="zh-CN" altLang="en-US" sz="1200" dirty="0"/>
              <a:t> </a:t>
            </a:r>
            <a:r>
              <a:rPr lang="en-US" altLang="zh-CN" sz="1200" dirty="0"/>
              <a:t>migration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0251F-6E45-2B43-8CB9-AF733BC705F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282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/>
              <a:t>Optimized</a:t>
            </a:r>
            <a:r>
              <a:rPr lang="zh-CN" altLang="en-US" sz="1200" dirty="0"/>
              <a:t> </a:t>
            </a:r>
            <a:r>
              <a:rPr lang="en-US" altLang="zh-CN" sz="1200" dirty="0"/>
              <a:t>independently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/>
              <a:t>data safety,</a:t>
            </a:r>
            <a:r>
              <a:rPr lang="zh-CN" altLang="en-US" sz="1200" dirty="0"/>
              <a:t> </a:t>
            </a:r>
            <a:r>
              <a:rPr lang="en-US" altLang="zh-CN" sz="1200" dirty="0"/>
              <a:t>high</a:t>
            </a:r>
            <a:r>
              <a:rPr lang="zh-CN" altLang="en-US" sz="1200" dirty="0"/>
              <a:t> </a:t>
            </a:r>
            <a:r>
              <a:rPr lang="en-US" altLang="zh-CN" sz="1200" dirty="0"/>
              <a:t>utilization, and low</a:t>
            </a:r>
            <a:r>
              <a:rPr lang="zh-CN" altLang="en-US" sz="1200" dirty="0"/>
              <a:t> </a:t>
            </a:r>
            <a:r>
              <a:rPr lang="en-US" altLang="zh-CN" sz="1200" dirty="0"/>
              <a:t>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/>
              <a:t>Fast</a:t>
            </a:r>
            <a:r>
              <a:rPr lang="zh-CN" altLang="en-US" sz="1200" dirty="0"/>
              <a:t> </a:t>
            </a:r>
            <a:r>
              <a:rPr lang="en-US" altLang="zh-CN" sz="1200" dirty="0"/>
              <a:t>application</a:t>
            </a:r>
            <a:r>
              <a:rPr lang="zh-CN" altLang="en-US" sz="1200" dirty="0"/>
              <a:t> </a:t>
            </a:r>
            <a:r>
              <a:rPr lang="en-US" altLang="zh-CN" sz="1200" dirty="0"/>
              <a:t>migration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0251F-6E45-2B43-8CB9-AF733BC705F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1792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 performance is not always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0251F-6E45-2B43-8CB9-AF733BC705F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242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0251F-6E45-2B43-8CB9-AF733BC705F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3226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0251F-6E45-2B43-8CB9-AF733BC705F7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03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白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3"/>
          <p:cNvSpPr>
            <a:spLocks noGrp="1"/>
          </p:cNvSpPr>
          <p:nvPr>
            <p:ph type="title"/>
          </p:nvPr>
        </p:nvSpPr>
        <p:spPr>
          <a:xfrm>
            <a:off x="355120" y="235728"/>
            <a:ext cx="10254823" cy="540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Shape 110"/>
          <p:cNvSpPr>
            <a:spLocks noGrp="1"/>
          </p:cNvSpPr>
          <p:nvPr>
            <p:ph type="sldNum" sz="quarter" idx="4"/>
          </p:nvPr>
        </p:nvSpPr>
        <p:spPr>
          <a:xfrm>
            <a:off x="11618213" y="6623050"/>
            <a:ext cx="573787" cy="23495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F3874C40-842E-482E-B7D7-617D4DE72EB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240C1F-5C98-9E25-7536-6C4185944C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34246" y="235313"/>
            <a:ext cx="1194486" cy="5520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白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0750510" y="373060"/>
            <a:ext cx="940814" cy="205355"/>
          </a:xfrm>
          <a:prstGeom prst="rect">
            <a:avLst/>
          </a:prstGeom>
        </p:spPr>
      </p:pic>
      <p:sp>
        <p:nvSpPr>
          <p:cNvPr id="3" name="标题占位符 3"/>
          <p:cNvSpPr>
            <a:spLocks noGrp="1"/>
          </p:cNvSpPr>
          <p:nvPr>
            <p:ph type="title"/>
          </p:nvPr>
        </p:nvSpPr>
        <p:spPr>
          <a:xfrm>
            <a:off x="355120" y="235728"/>
            <a:ext cx="10254823" cy="540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Shape 110"/>
          <p:cNvSpPr>
            <a:spLocks noGrp="1"/>
          </p:cNvSpPr>
          <p:nvPr>
            <p:ph type="sldNum" sz="quarter" idx="4"/>
          </p:nvPr>
        </p:nvSpPr>
        <p:spPr>
          <a:xfrm>
            <a:off x="11618213" y="6623050"/>
            <a:ext cx="573787" cy="23495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F3874C40-842E-482E-B7D7-617D4DE72EB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355600" y="957263"/>
            <a:ext cx="11531600" cy="55276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页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808" y="2931552"/>
            <a:ext cx="3462383" cy="7557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页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40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1143F-EA04-7349-8347-89FBD53D2534}" type="datetime1">
              <a:rPr lang="en-US" altLang="zh-CN" sz="2400" smtClean="0">
                <a:solidFill>
                  <a:schemeClr val="tx1"/>
                </a:solidFill>
              </a:rPr>
              <a:t>8/26/22</a:t>
            </a:fld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2EAD02-0CEF-4C0F-8421-B0DABE306801}" type="slidenum">
              <a:rPr lang="zh-CN" altLang="en-US"/>
              <a:t>‹#›</a:t>
            </a:fld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eelOff" invX="1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91187" y="195520"/>
            <a:ext cx="5458114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2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单击此处添加幻灯片标题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361370" y="884587"/>
            <a:ext cx="11586593" cy="0"/>
          </a:xfrm>
          <a:prstGeom prst="line">
            <a:avLst/>
          </a:prstGeom>
          <a:noFill/>
          <a:ln w="34925" cap="flat">
            <a:solidFill>
              <a:srgbClr val="FF8A1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" name="集团logo.png" descr="集团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8278" y="259667"/>
            <a:ext cx="1646434" cy="55738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501975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89000" y="2647950"/>
            <a:ext cx="10414000" cy="825500"/>
          </a:xfrm>
          <a:prstGeom prst="rect">
            <a:avLst/>
          </a:prstGeom>
        </p:spPr>
        <p:txBody>
          <a:bodyPr anchor="b"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14289" algn="ctr">
              <a:spcBef>
                <a:spcPts val="0"/>
              </a:spcBef>
              <a:buSzTx/>
              <a:buNone/>
              <a:defRPr sz="2200"/>
            </a:lvl2pPr>
            <a:lvl3pPr marL="0" indent="228577" algn="ctr">
              <a:spcBef>
                <a:spcPts val="0"/>
              </a:spcBef>
              <a:buSzTx/>
              <a:buNone/>
              <a:defRPr sz="2200"/>
            </a:lvl3pPr>
            <a:lvl4pPr marL="0" indent="342866" algn="ctr">
              <a:spcBef>
                <a:spcPts val="0"/>
              </a:spcBef>
              <a:buSzTx/>
              <a:buNone/>
              <a:defRPr sz="2200"/>
            </a:lvl4pPr>
            <a:lvl5pPr marL="0" indent="457154" algn="ctr">
              <a:spcBef>
                <a:spcPts val="0"/>
              </a:spcBef>
              <a:buSzTx/>
              <a:buNone/>
              <a:defRPr sz="2200"/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15465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109923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120" y="235728"/>
            <a:ext cx="10515600" cy="655524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0" y="891252"/>
            <a:ext cx="10895472" cy="5544272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62580" y="1620454"/>
            <a:ext cx="5150736" cy="1354239"/>
          </a:xfrm>
        </p:spPr>
        <p:txBody>
          <a:bodyPr/>
          <a:lstStyle/>
          <a:p>
            <a:fld id="{7E2AF038-BB9E-9049-B9A6-E8251CE23C0B}" type="datetime1">
              <a:rPr lang="en-US" smtClean="0"/>
              <a:t>8/26/22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84790" y="6285052"/>
            <a:ext cx="9965802" cy="2546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65B4-2F52-774C-9D0B-86A588CD56A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87596-408A-9977-21F0-78FC85EA82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34246" y="235313"/>
            <a:ext cx="1194486" cy="55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93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英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84D7027-8DFE-224C-9092-7952CC1CD8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568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A237E4E7-3335-B843-A166-2AE4E042A6CE}"/>
              </a:ext>
            </a:extLst>
          </p:cNvPr>
          <p:cNvGrpSpPr/>
          <p:nvPr userDrawn="1"/>
        </p:nvGrpSpPr>
        <p:grpSpPr>
          <a:xfrm>
            <a:off x="276073" y="335929"/>
            <a:ext cx="11639854" cy="566620"/>
            <a:chOff x="1059718" y="881736"/>
            <a:chExt cx="44680064" cy="148724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C7DAE33-B052-254B-9B06-16ACC09566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42284123" y="881736"/>
              <a:ext cx="3455659" cy="1487247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0E5968F-92DD-9946-845C-EE85D35230B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059718" y="881736"/>
              <a:ext cx="5189602" cy="637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452247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0750510" y="373060"/>
            <a:ext cx="940813" cy="2053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0483" y="1777970"/>
            <a:ext cx="9144000" cy="1257778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Shape 126"/>
          <p:cNvSpPr/>
          <p:nvPr/>
        </p:nvSpPr>
        <p:spPr>
          <a:xfrm>
            <a:off x="821886" y="5296009"/>
            <a:ext cx="10341195" cy="3054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20000"/>
              </a:lnSpc>
              <a:defRPr sz="8000" spc="159">
                <a:solidFill>
                  <a:srgbClr val="FFFFFF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endParaRPr 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Himalaya" pitchFamily="2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276724" y="3169927"/>
            <a:ext cx="4143375" cy="4387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副标题</a:t>
            </a: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4276724" y="4129174"/>
            <a:ext cx="4143375" cy="4387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演讲人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4919661" y="4712591"/>
            <a:ext cx="2857499" cy="4387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部门或职位描述</a:t>
            </a:r>
          </a:p>
        </p:txBody>
      </p:sp>
      <p:sp>
        <p:nvSpPr>
          <p:cNvPr id="15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4919661" y="5229354"/>
            <a:ext cx="2857499" cy="4387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日期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9BE730F3-67CC-9E40-B37B-D3B5875A5930}" type="datetime1">
              <a:rPr lang="en-US" altLang="zh-CN" smtClean="0"/>
              <a:t>8/26/22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14" imgW="0" imgH="0" progId="TCLayout.ActiveDocument.1">
                  <p:embed/>
                </p:oleObj>
              </mc:Choice>
              <mc:Fallback>
                <p:oleObj name="think-cell 幻灯片" r:id="rId14" imgW="0" imgH="0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hape 110"/>
          <p:cNvSpPr>
            <a:spLocks noGrp="1"/>
          </p:cNvSpPr>
          <p:nvPr>
            <p:ph type="sldNum" sz="quarter" idx="4"/>
          </p:nvPr>
        </p:nvSpPr>
        <p:spPr>
          <a:xfrm>
            <a:off x="11618213" y="6623050"/>
            <a:ext cx="573787" cy="23495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F3874C40-842E-482E-B7D7-617D4DE72EB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355120" y="235728"/>
            <a:ext cx="10515600" cy="540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73" r:id="rId5"/>
    <p:sldLayoutId id="2147483662" r:id="rId6"/>
    <p:sldLayoutId id="2147483667" r:id="rId7"/>
    <p:sldLayoutId id="2147483668" r:id="rId8"/>
    <p:sldLayoutId id="2147483669" r:id="rId9"/>
    <p:sldLayoutId id="2147483674" r:id="rId10"/>
    <p:sldLayoutId id="21474836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94" y="447"/>
            <a:ext cx="12190413" cy="6857107"/>
            <a:chOff x="794" y="447"/>
            <a:chExt cx="12190413" cy="6857107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8E244B0-54D3-BC47-9476-D3047FE36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" y="447"/>
              <a:ext cx="12190413" cy="6857107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11446933" y="281183"/>
              <a:ext cx="566870" cy="2203088"/>
            </a:xfrm>
            <a:prstGeom prst="rect">
              <a:avLst/>
            </a:prstGeom>
            <a:solidFill>
              <a:srgbClr val="FE680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5400000">
              <a:off x="10806228" y="5350636"/>
              <a:ext cx="566870" cy="2203088"/>
            </a:xfrm>
            <a:prstGeom prst="rect">
              <a:avLst/>
            </a:prstGeom>
            <a:solidFill>
              <a:srgbClr val="FE680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" name="Shape 126">
            <a:extLst>
              <a:ext uri="{FF2B5EF4-FFF2-40B4-BE49-F238E27FC236}">
                <a16:creationId xmlns:a16="http://schemas.microsoft.com/office/drawing/2014/main" id="{D666B2EF-A196-3942-BD1E-E19CB1398E4F}"/>
              </a:ext>
            </a:extLst>
          </p:cNvPr>
          <p:cNvSpPr/>
          <p:nvPr/>
        </p:nvSpPr>
        <p:spPr>
          <a:xfrm>
            <a:off x="219677" y="2557708"/>
            <a:ext cx="51355" cy="592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397" tIns="25397" rIns="25397" bIns="25397" anchor="ctr">
            <a:spAutoFit/>
          </a:bodyPr>
          <a:lstStyle/>
          <a:p>
            <a:pPr>
              <a:lnSpc>
                <a:spcPct val="120000"/>
              </a:lnSpc>
              <a:defRPr sz="8000" b="1" spc="15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CN" sz="3200" dirty="0">
              <a:solidFill>
                <a:schemeClr val="accent3">
                  <a:lumMod val="1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9" name="Shape 126">
            <a:extLst>
              <a:ext uri="{FF2B5EF4-FFF2-40B4-BE49-F238E27FC236}">
                <a16:creationId xmlns:a16="http://schemas.microsoft.com/office/drawing/2014/main" id="{E34C4007-5D1B-0648-A40F-315B7AD5FA23}"/>
              </a:ext>
            </a:extLst>
          </p:cNvPr>
          <p:cNvSpPr/>
          <p:nvPr/>
        </p:nvSpPr>
        <p:spPr>
          <a:xfrm>
            <a:off x="271032" y="3434238"/>
            <a:ext cx="11742771" cy="200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397" tIns="25397" rIns="25397" bIns="25397" anchor="ctr">
            <a:spAutoFit/>
          </a:bodyPr>
          <a:lstStyle/>
          <a:p>
            <a:pPr algn="ctr">
              <a:lnSpc>
                <a:spcPct val="120000"/>
              </a:lnSpc>
              <a:defRPr sz="8000" spc="159">
                <a:solidFill>
                  <a:srgbClr val="FFFFFF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Rui Miao</a:t>
            </a:r>
          </a:p>
          <a:p>
            <a:pPr algn="ctr">
              <a:lnSpc>
                <a:spcPct val="120000"/>
              </a:lnSpc>
              <a:defRPr sz="8000" spc="159">
                <a:solidFill>
                  <a:srgbClr val="FFFFFF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r>
              <a:rPr lang="en-US" sz="2000" dirty="0"/>
              <a:t> </a:t>
            </a:r>
            <a:r>
              <a:rPr lang="en-US" sz="2000" dirty="0" err="1"/>
              <a:t>Lingjun</a:t>
            </a:r>
            <a:r>
              <a:rPr lang="en-US" sz="2000" dirty="0"/>
              <a:t> Zhu, Shu Ma, </a:t>
            </a:r>
            <a:r>
              <a:rPr lang="en-US" sz="2000" dirty="0" err="1"/>
              <a:t>Kun</a:t>
            </a:r>
            <a:r>
              <a:rPr lang="en-US" sz="2000" dirty="0"/>
              <a:t> Qian, </a:t>
            </a:r>
            <a:r>
              <a:rPr lang="en-US" sz="2000" dirty="0" err="1"/>
              <a:t>Shujun</a:t>
            </a:r>
            <a:r>
              <a:rPr lang="en-US" sz="2000" dirty="0"/>
              <a:t> Zhuang, Bo Li, </a:t>
            </a:r>
            <a:r>
              <a:rPr lang="en-US" sz="2000" dirty="0" err="1"/>
              <a:t>Shuguang</a:t>
            </a:r>
            <a:r>
              <a:rPr lang="en-US" sz="2000" dirty="0"/>
              <a:t> Cheng, Jiaqi Gao, Yan Zhuang, </a:t>
            </a:r>
            <a:r>
              <a:rPr lang="en-US" sz="2000" dirty="0" err="1"/>
              <a:t>Pengcheng</a:t>
            </a:r>
            <a:r>
              <a:rPr lang="en-US" sz="2000" dirty="0"/>
              <a:t> Zhang, Rong Liu, Chao Shi, </a:t>
            </a:r>
            <a:r>
              <a:rPr lang="en-US" sz="2000" dirty="0" err="1"/>
              <a:t>Binzhang</a:t>
            </a:r>
            <a:r>
              <a:rPr lang="en-US" sz="2000" dirty="0"/>
              <a:t> Fu, </a:t>
            </a:r>
            <a:r>
              <a:rPr lang="en-US" sz="2000" dirty="0" err="1"/>
              <a:t>Jiaji</a:t>
            </a:r>
            <a:r>
              <a:rPr lang="en-US" sz="2000" dirty="0"/>
              <a:t> Zhu, </a:t>
            </a:r>
            <a:r>
              <a:rPr lang="en-US" sz="2000" dirty="0" err="1"/>
              <a:t>Jiesheng</a:t>
            </a:r>
            <a:r>
              <a:rPr lang="en-US" sz="2000" dirty="0"/>
              <a:t> Wu, Dennis Cai, </a:t>
            </a:r>
            <a:r>
              <a:rPr lang="en-US" sz="2000" dirty="0" err="1"/>
              <a:t>Hongqiang</a:t>
            </a:r>
            <a:r>
              <a:rPr lang="en-US" sz="2000" dirty="0"/>
              <a:t> Harry Liu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A91C77-B38D-3546-B815-1D767ADF4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23" y="303080"/>
            <a:ext cx="2920147" cy="5530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0</a:t>
            </a:fld>
            <a:endParaRPr lang="uk-UA"/>
          </a:p>
        </p:txBody>
      </p:sp>
      <p:sp>
        <p:nvSpPr>
          <p:cNvPr id="129" name="文本框 1" hidden="1"/>
          <p:cNvSpPr txBox="1"/>
          <p:nvPr/>
        </p:nvSpPr>
        <p:spPr>
          <a:xfrm>
            <a:off x="794" y="446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1250">
                <a:solidFill>
                  <a:srgbClr val="FFFFFF"/>
                </a:solidFill>
              </a:rPr>
              <a:t>E6636BC20180234D78A0072836F0B330A2B9B20F15EA8B80AFD98931B16E2BB62B43B638616EAB0F223927083846ADEB9C1921FA11D03BD11BBFC2EC7E7E1BDA24F933AD172394E7F41D284767024E87EED2EBE67302D1E708EAF19A11202C38DD86259E4E3</a:t>
            </a:r>
          </a:p>
        </p:txBody>
      </p:sp>
      <p:sp>
        <p:nvSpPr>
          <p:cNvPr id="14" name="Shape 126">
            <a:extLst>
              <a:ext uri="{FF2B5EF4-FFF2-40B4-BE49-F238E27FC236}">
                <a16:creationId xmlns:a16="http://schemas.microsoft.com/office/drawing/2014/main" id="{3C879575-0A6B-487E-4142-7FA99E5D9F57}"/>
              </a:ext>
            </a:extLst>
          </p:cNvPr>
          <p:cNvSpPr/>
          <p:nvPr/>
        </p:nvSpPr>
        <p:spPr>
          <a:xfrm>
            <a:off x="489915" y="2705870"/>
            <a:ext cx="11897355" cy="456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397" tIns="25397" rIns="25397" bIns="25397" anchor="ctr">
            <a:spAutoFit/>
          </a:bodyPr>
          <a:lstStyle/>
          <a:p>
            <a:pPr>
              <a:lnSpc>
                <a:spcPct val="120000"/>
              </a:lnSpc>
              <a:defRPr sz="8000" b="1" spc="15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CN" sz="2400" spc="159" dirty="0">
              <a:solidFill>
                <a:schemeClr val="accent3">
                  <a:lumMod val="10000"/>
                </a:schemeClr>
              </a:solidFill>
              <a:latin typeface="+mj-ea"/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0C784D-5BDD-5C7A-F804-2EE21D6C63D1}"/>
              </a:ext>
            </a:extLst>
          </p:cNvPr>
          <p:cNvSpPr txBox="1"/>
          <p:nvPr/>
        </p:nvSpPr>
        <p:spPr>
          <a:xfrm>
            <a:off x="448201" y="2105705"/>
            <a:ext cx="11170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ea"/>
                <a:ea typeface="+mj-ea"/>
              </a:rPr>
              <a:t>From Luna to Solar: The Evolutions of the Compute-to-Storage</a:t>
            </a:r>
          </a:p>
          <a:p>
            <a:pPr algn="ctr"/>
            <a:r>
              <a:rPr lang="en-US" sz="2800" dirty="0">
                <a:latin typeface="+mj-ea"/>
                <a:ea typeface="+mj-ea"/>
              </a:rPr>
              <a:t>Networks in Alibaba Cloud</a:t>
            </a:r>
          </a:p>
        </p:txBody>
      </p:sp>
    </p:spTree>
    <p:extLst>
      <p:ext uri="{BB962C8B-B14F-4D97-AF65-F5344CB8AC3E}">
        <p14:creationId xmlns:p14="http://schemas.microsoft.com/office/powerpoint/2010/main" val="2626504889"/>
      </p:ext>
    </p:extLst>
  </p:cSld>
  <p:clrMapOvr>
    <a:masterClrMapping/>
  </p:clrMapOvr>
  <p:transition spd="med" advTm="1134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6B05-9279-29E1-8098-732933A1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/>
              <a:t>Challenges to EBS in bare-metal clouds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11A65-D06E-DDFC-4456-C2EE3F326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20" y="891252"/>
            <a:ext cx="10895472" cy="888564"/>
          </a:xfrm>
        </p:spPr>
        <p:txBody>
          <a:bodyPr/>
          <a:lstStyle/>
          <a:p>
            <a:r>
              <a:rPr lang="en-US" dirty="0"/>
              <a:t>SA has to run inside the ALI-DPU with resource constraint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31786-C3B8-A83C-6311-9FF9C92E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65B4-2F52-774C-9D0B-86A588CD56AB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1C60A-CE6B-1CC7-7A9B-98D3F293B5CF}"/>
              </a:ext>
            </a:extLst>
          </p:cNvPr>
          <p:cNvSpPr/>
          <p:nvPr/>
        </p:nvSpPr>
        <p:spPr>
          <a:xfrm>
            <a:off x="960001" y="2187516"/>
            <a:ext cx="4009630" cy="29827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B051E6-C62F-F4F8-530C-F65BFF1C6F40}"/>
              </a:ext>
            </a:extLst>
          </p:cNvPr>
          <p:cNvSpPr/>
          <p:nvPr/>
        </p:nvSpPr>
        <p:spPr>
          <a:xfrm>
            <a:off x="1113411" y="2827596"/>
            <a:ext cx="128016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DMA</a:t>
            </a:r>
            <a:endParaRPr kumimoji="1" lang="zh-CN" alt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BF718F-EB4A-B1E4-F70A-8FC9B09A3C60}"/>
              </a:ext>
            </a:extLst>
          </p:cNvPr>
          <p:cNvSpPr/>
          <p:nvPr/>
        </p:nvSpPr>
        <p:spPr>
          <a:xfrm>
            <a:off x="1111204" y="4599352"/>
            <a:ext cx="1280160" cy="3657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NIC</a:t>
            </a:r>
            <a:endParaRPr kumimoji="1" lang="zh-CN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EBDD96-DCB3-A703-9CAB-B2BB30BC4B72}"/>
              </a:ext>
            </a:extLst>
          </p:cNvPr>
          <p:cNvSpPr txBox="1"/>
          <p:nvPr/>
        </p:nvSpPr>
        <p:spPr>
          <a:xfrm>
            <a:off x="3843469" y="1698208"/>
            <a:ext cx="1738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ALI-DPU</a:t>
            </a:r>
            <a:endParaRPr kumimoji="1" lang="zh-CN" alt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3EF36-9B52-B276-B230-0FF20612B40C}"/>
              </a:ext>
            </a:extLst>
          </p:cNvPr>
          <p:cNvCxnSpPr>
            <a:cxnSpLocks/>
          </p:cNvCxnSpPr>
          <p:nvPr/>
        </p:nvCxnSpPr>
        <p:spPr>
          <a:xfrm flipV="1">
            <a:off x="1536482" y="1913196"/>
            <a:ext cx="0" cy="914400"/>
          </a:xfrm>
          <a:prstGeom prst="straightConnector1">
            <a:avLst/>
          </a:prstGeom>
          <a:ln w="38100">
            <a:solidFill>
              <a:schemeClr val="accent1"/>
            </a:solidFill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757F69-15FD-43D6-36B8-49011DD327A0}"/>
              </a:ext>
            </a:extLst>
          </p:cNvPr>
          <p:cNvCxnSpPr>
            <a:cxnSpLocks/>
          </p:cNvCxnSpPr>
          <p:nvPr/>
        </p:nvCxnSpPr>
        <p:spPr>
          <a:xfrm>
            <a:off x="1849725" y="1913196"/>
            <a:ext cx="0" cy="914400"/>
          </a:xfrm>
          <a:prstGeom prst="straightConnector1">
            <a:avLst/>
          </a:prstGeom>
          <a:ln w="38100">
            <a:solidFill>
              <a:srgbClr val="C00000"/>
            </a:solidFill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4EB9EB0-25BB-75BB-09AC-F53672016C2C}"/>
              </a:ext>
            </a:extLst>
          </p:cNvPr>
          <p:cNvSpPr txBox="1"/>
          <p:nvPr/>
        </p:nvSpPr>
        <p:spPr>
          <a:xfrm>
            <a:off x="3077303" y="2189499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CPU</a:t>
            </a:r>
            <a:endParaRPr kumimoji="1" lang="zh-CN" altLang="en-US" sz="2400" dirty="0"/>
          </a:p>
        </p:txBody>
      </p:sp>
      <p:sp>
        <p:nvSpPr>
          <p:cNvPr id="41" name="Can 40">
            <a:extLst>
              <a:ext uri="{FF2B5EF4-FFF2-40B4-BE49-F238E27FC236}">
                <a16:creationId xmlns:a16="http://schemas.microsoft.com/office/drawing/2014/main" id="{ED24999D-D461-BEB9-DA76-0041A2EC8DB8}"/>
              </a:ext>
            </a:extLst>
          </p:cNvPr>
          <p:cNvSpPr/>
          <p:nvPr/>
        </p:nvSpPr>
        <p:spPr>
          <a:xfrm>
            <a:off x="3350272" y="4525387"/>
            <a:ext cx="1487039" cy="457199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D5827AE-A88D-BCF5-75B5-62A0A32E0013}"/>
              </a:ext>
            </a:extLst>
          </p:cNvPr>
          <p:cNvSpPr/>
          <p:nvPr/>
        </p:nvSpPr>
        <p:spPr>
          <a:xfrm>
            <a:off x="3221699" y="2559533"/>
            <a:ext cx="1635037" cy="1544164"/>
          </a:xfrm>
          <a:prstGeom prst="roundRect">
            <a:avLst>
              <a:gd name="adj" fmla="val 14218"/>
            </a:avLst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C422F8-7E18-6A91-CDAD-B4604948B4A2}"/>
              </a:ext>
            </a:extLst>
          </p:cNvPr>
          <p:cNvSpPr/>
          <p:nvPr/>
        </p:nvSpPr>
        <p:spPr>
          <a:xfrm>
            <a:off x="3394287" y="2740613"/>
            <a:ext cx="1380192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SA</a:t>
            </a:r>
            <a:endParaRPr kumimoji="1" lang="zh-CN" altLang="en-US" sz="2400" dirty="0"/>
          </a:p>
        </p:txBody>
      </p:sp>
      <p:cxnSp>
        <p:nvCxnSpPr>
          <p:cNvPr id="47" name="Straight Arrow Connector 78">
            <a:extLst>
              <a:ext uri="{FF2B5EF4-FFF2-40B4-BE49-F238E27FC236}">
                <a16:creationId xmlns:a16="http://schemas.microsoft.com/office/drawing/2014/main" id="{A7A7146D-6C0A-E5CB-A1F1-400D9CA7809E}"/>
              </a:ext>
            </a:extLst>
          </p:cNvPr>
          <p:cNvCxnSpPr>
            <a:cxnSpLocks/>
          </p:cNvCxnSpPr>
          <p:nvPr/>
        </p:nvCxnSpPr>
        <p:spPr>
          <a:xfrm>
            <a:off x="4219359" y="3141280"/>
            <a:ext cx="0" cy="1380308"/>
          </a:xfrm>
          <a:prstGeom prst="straightConnector1">
            <a:avLst/>
          </a:prstGeom>
          <a:ln w="38100">
            <a:solidFill>
              <a:srgbClr val="C00000"/>
            </a:solidFill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78">
            <a:extLst>
              <a:ext uri="{FF2B5EF4-FFF2-40B4-BE49-F238E27FC236}">
                <a16:creationId xmlns:a16="http://schemas.microsoft.com/office/drawing/2014/main" id="{BEEA1C6F-4E66-3C25-F302-429E51C3688E}"/>
              </a:ext>
            </a:extLst>
          </p:cNvPr>
          <p:cNvCxnSpPr>
            <a:cxnSpLocks/>
          </p:cNvCxnSpPr>
          <p:nvPr/>
        </p:nvCxnSpPr>
        <p:spPr>
          <a:xfrm flipV="1">
            <a:off x="3919089" y="3133329"/>
            <a:ext cx="0" cy="1388259"/>
          </a:xfrm>
          <a:prstGeom prst="straightConnector1">
            <a:avLst/>
          </a:prstGeom>
          <a:ln w="38100">
            <a:solidFill>
              <a:schemeClr val="accent1"/>
            </a:solidFill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43">
            <a:extLst>
              <a:ext uri="{FF2B5EF4-FFF2-40B4-BE49-F238E27FC236}">
                <a16:creationId xmlns:a16="http://schemas.microsoft.com/office/drawing/2014/main" id="{EE7C5EF7-EA13-0367-ECD0-752DBB6BAEC3}"/>
              </a:ext>
            </a:extLst>
          </p:cNvPr>
          <p:cNvCxnSpPr>
            <a:cxnSpLocks/>
          </p:cNvCxnSpPr>
          <p:nvPr/>
        </p:nvCxnSpPr>
        <p:spPr>
          <a:xfrm flipH="1" flipV="1">
            <a:off x="2471511" y="4859719"/>
            <a:ext cx="822960" cy="0"/>
          </a:xfrm>
          <a:prstGeom prst="straightConnector1">
            <a:avLst/>
          </a:prstGeom>
          <a:ln w="38100">
            <a:solidFill>
              <a:srgbClr val="C00000"/>
            </a:solidFill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232321-00A8-89D5-7B78-BDBBD848DBB1}"/>
              </a:ext>
            </a:extLst>
          </p:cNvPr>
          <p:cNvCxnSpPr>
            <a:cxnSpLocks/>
          </p:cNvCxnSpPr>
          <p:nvPr/>
        </p:nvCxnSpPr>
        <p:spPr>
          <a:xfrm>
            <a:off x="2471511" y="4734189"/>
            <a:ext cx="822960" cy="0"/>
          </a:xfrm>
          <a:prstGeom prst="straightConnector1">
            <a:avLst/>
          </a:prstGeom>
          <a:ln w="38100">
            <a:solidFill>
              <a:schemeClr val="accent1"/>
            </a:solidFill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43">
            <a:extLst>
              <a:ext uri="{FF2B5EF4-FFF2-40B4-BE49-F238E27FC236}">
                <a16:creationId xmlns:a16="http://schemas.microsoft.com/office/drawing/2014/main" id="{42396CA9-79A1-D34B-C4A6-8AAC60ED35A0}"/>
              </a:ext>
            </a:extLst>
          </p:cNvPr>
          <p:cNvCxnSpPr>
            <a:cxnSpLocks/>
          </p:cNvCxnSpPr>
          <p:nvPr/>
        </p:nvCxnSpPr>
        <p:spPr>
          <a:xfrm flipV="1">
            <a:off x="2458453" y="2930642"/>
            <a:ext cx="822960" cy="1"/>
          </a:xfrm>
          <a:prstGeom prst="straightConnector1">
            <a:avLst/>
          </a:prstGeom>
          <a:ln w="38100">
            <a:solidFill>
              <a:srgbClr val="C00000"/>
            </a:solidFill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713427-0E63-8289-7D47-760507A03165}"/>
              </a:ext>
            </a:extLst>
          </p:cNvPr>
          <p:cNvCxnSpPr>
            <a:cxnSpLocks/>
          </p:cNvCxnSpPr>
          <p:nvPr/>
        </p:nvCxnSpPr>
        <p:spPr>
          <a:xfrm flipH="1" flipV="1">
            <a:off x="2444020" y="3093621"/>
            <a:ext cx="822960" cy="0"/>
          </a:xfrm>
          <a:prstGeom prst="straightConnector1">
            <a:avLst/>
          </a:prstGeom>
          <a:ln w="38100">
            <a:solidFill>
              <a:schemeClr val="accent1"/>
            </a:solidFill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427D76-5A0A-7175-6020-AF9AAB05FFD3}"/>
              </a:ext>
            </a:extLst>
          </p:cNvPr>
          <p:cNvCxnSpPr>
            <a:cxnSpLocks/>
          </p:cNvCxnSpPr>
          <p:nvPr/>
        </p:nvCxnSpPr>
        <p:spPr>
          <a:xfrm flipH="1" flipV="1">
            <a:off x="1635424" y="5010418"/>
            <a:ext cx="2" cy="457200"/>
          </a:xfrm>
          <a:prstGeom prst="straightConnector1">
            <a:avLst/>
          </a:prstGeom>
          <a:ln w="38100">
            <a:solidFill>
              <a:schemeClr val="accent1"/>
            </a:solidFill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43">
            <a:extLst>
              <a:ext uri="{FF2B5EF4-FFF2-40B4-BE49-F238E27FC236}">
                <a16:creationId xmlns:a16="http://schemas.microsoft.com/office/drawing/2014/main" id="{2B2C525C-0F93-6309-C7C1-9134F05C5175}"/>
              </a:ext>
            </a:extLst>
          </p:cNvPr>
          <p:cNvCxnSpPr>
            <a:cxnSpLocks/>
          </p:cNvCxnSpPr>
          <p:nvPr/>
        </p:nvCxnSpPr>
        <p:spPr>
          <a:xfrm>
            <a:off x="1948669" y="5010418"/>
            <a:ext cx="0" cy="457200"/>
          </a:xfrm>
          <a:prstGeom prst="straightConnector1">
            <a:avLst/>
          </a:prstGeom>
          <a:ln w="38100">
            <a:solidFill>
              <a:srgbClr val="C00000"/>
            </a:solidFill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EFC150E-20FB-E24F-B46A-F8BAC236823B}"/>
              </a:ext>
            </a:extLst>
          </p:cNvPr>
          <p:cNvSpPr/>
          <p:nvPr/>
        </p:nvSpPr>
        <p:spPr>
          <a:xfrm>
            <a:off x="3369677" y="3516229"/>
            <a:ext cx="138019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LUNA</a:t>
            </a:r>
            <a:endParaRPr kumimoji="1" lang="zh-CN" altLang="en-US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239846-96DB-4769-CA63-FEB9D2AF73DD}"/>
              </a:ext>
            </a:extLst>
          </p:cNvPr>
          <p:cNvSpPr txBox="1"/>
          <p:nvPr/>
        </p:nvSpPr>
        <p:spPr>
          <a:xfrm>
            <a:off x="941408" y="3579093"/>
            <a:ext cx="2263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Integrated PCIe</a:t>
            </a:r>
            <a:endParaRPr kumimoji="1" lang="zh-CN" altLang="en-US" sz="2400" dirty="0"/>
          </a:p>
        </p:txBody>
      </p:sp>
      <p:cxnSp>
        <p:nvCxnSpPr>
          <p:cNvPr id="50" name="直线箭头连接符 4">
            <a:extLst>
              <a:ext uri="{FF2B5EF4-FFF2-40B4-BE49-F238E27FC236}">
                <a16:creationId xmlns:a16="http://schemas.microsoft.com/office/drawing/2014/main" id="{63A08901-63F1-0E2F-55A5-3E6C13A619CD}"/>
              </a:ext>
            </a:extLst>
          </p:cNvPr>
          <p:cNvCxnSpPr>
            <a:cxnSpLocks/>
          </p:cNvCxnSpPr>
          <p:nvPr/>
        </p:nvCxnSpPr>
        <p:spPr>
          <a:xfrm flipV="1">
            <a:off x="2490386" y="3179478"/>
            <a:ext cx="215417" cy="399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123">
            <a:extLst>
              <a:ext uri="{FF2B5EF4-FFF2-40B4-BE49-F238E27FC236}">
                <a16:creationId xmlns:a16="http://schemas.microsoft.com/office/drawing/2014/main" id="{AF9821B7-CC2D-F1B3-DF39-81E089096F56}"/>
              </a:ext>
            </a:extLst>
          </p:cNvPr>
          <p:cNvCxnSpPr>
            <a:cxnSpLocks/>
          </p:cNvCxnSpPr>
          <p:nvPr/>
        </p:nvCxnSpPr>
        <p:spPr>
          <a:xfrm>
            <a:off x="2584323" y="4040758"/>
            <a:ext cx="121480" cy="550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Fire Icon Images | Free Vectors, Stock Photos &amp; PSD">
            <a:extLst>
              <a:ext uri="{FF2B5EF4-FFF2-40B4-BE49-F238E27FC236}">
                <a16:creationId xmlns:a16="http://schemas.microsoft.com/office/drawing/2014/main" id="{56B9D113-D4CA-2BAF-36F5-4C45AD679D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0" t="11833" r="32653" b="9933"/>
          <a:stretch/>
        </p:blipFill>
        <p:spPr bwMode="auto">
          <a:xfrm>
            <a:off x="2698430" y="3210778"/>
            <a:ext cx="365760" cy="48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Fire Icon Images | Free Vectors, Stock Photos &amp; PSD">
            <a:extLst>
              <a:ext uri="{FF2B5EF4-FFF2-40B4-BE49-F238E27FC236}">
                <a16:creationId xmlns:a16="http://schemas.microsoft.com/office/drawing/2014/main" id="{F37F68C8-4E97-9BA2-7A0D-B8B8DEF1C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0" t="11833" r="32653" b="9933"/>
          <a:stretch/>
        </p:blipFill>
        <p:spPr bwMode="auto">
          <a:xfrm>
            <a:off x="3789970" y="2224708"/>
            <a:ext cx="365760" cy="48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70">
            <a:extLst>
              <a:ext uri="{FF2B5EF4-FFF2-40B4-BE49-F238E27FC236}">
                <a16:creationId xmlns:a16="http://schemas.microsoft.com/office/drawing/2014/main" id="{A4085C6C-723E-E5A2-B80C-D38ED0BC56EA}"/>
              </a:ext>
            </a:extLst>
          </p:cNvPr>
          <p:cNvSpPr txBox="1"/>
          <p:nvPr/>
        </p:nvSpPr>
        <p:spPr>
          <a:xfrm>
            <a:off x="7116887" y="1650184"/>
            <a:ext cx="262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PCIe to Host</a:t>
            </a:r>
            <a:endParaRPr kumimoji="1" lang="zh-CN" altLang="en-US" sz="2400" dirty="0"/>
          </a:p>
        </p:txBody>
      </p:sp>
      <p:sp>
        <p:nvSpPr>
          <p:cNvPr id="7" name="TextBox 175">
            <a:extLst>
              <a:ext uri="{FF2B5EF4-FFF2-40B4-BE49-F238E27FC236}">
                <a16:creationId xmlns:a16="http://schemas.microsoft.com/office/drawing/2014/main" id="{AB77F933-A8D7-A7FE-AE45-A05C27675836}"/>
              </a:ext>
            </a:extLst>
          </p:cNvPr>
          <p:cNvSpPr txBox="1"/>
          <p:nvPr/>
        </p:nvSpPr>
        <p:spPr>
          <a:xfrm>
            <a:off x="10067807" y="1732754"/>
            <a:ext cx="1838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ALI-DPU</a:t>
            </a:r>
            <a:endParaRPr kumimoji="1" lang="zh-CN" altLang="en-US" sz="2400" dirty="0"/>
          </a:p>
        </p:txBody>
      </p:sp>
      <p:sp>
        <p:nvSpPr>
          <p:cNvPr id="10" name="TextBox 197">
            <a:extLst>
              <a:ext uri="{FF2B5EF4-FFF2-40B4-BE49-F238E27FC236}">
                <a16:creationId xmlns:a16="http://schemas.microsoft.com/office/drawing/2014/main" id="{F144CB10-33C1-3563-937C-1CDF18B79B46}"/>
              </a:ext>
            </a:extLst>
          </p:cNvPr>
          <p:cNvSpPr txBox="1"/>
          <p:nvPr/>
        </p:nvSpPr>
        <p:spPr>
          <a:xfrm>
            <a:off x="9187076" y="2212973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CPU</a:t>
            </a:r>
            <a:endParaRPr kumimoji="1" lang="zh-CN" altLang="en-US" sz="2400" dirty="0"/>
          </a:p>
        </p:txBody>
      </p:sp>
      <p:sp>
        <p:nvSpPr>
          <p:cNvPr id="22" name="Can 199">
            <a:extLst>
              <a:ext uri="{FF2B5EF4-FFF2-40B4-BE49-F238E27FC236}">
                <a16:creationId xmlns:a16="http://schemas.microsoft.com/office/drawing/2014/main" id="{CB655402-B868-8D5E-5E4B-4D6D89AD44F9}"/>
              </a:ext>
            </a:extLst>
          </p:cNvPr>
          <p:cNvSpPr/>
          <p:nvPr/>
        </p:nvSpPr>
        <p:spPr>
          <a:xfrm>
            <a:off x="9722615" y="4716335"/>
            <a:ext cx="1461288" cy="388047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23" name="Rounded Rectangle 202">
            <a:extLst>
              <a:ext uri="{FF2B5EF4-FFF2-40B4-BE49-F238E27FC236}">
                <a16:creationId xmlns:a16="http://schemas.microsoft.com/office/drawing/2014/main" id="{92F8C9B2-C5A9-CDCA-0198-9D57E6B16FA0}"/>
              </a:ext>
            </a:extLst>
          </p:cNvPr>
          <p:cNvSpPr/>
          <p:nvPr/>
        </p:nvSpPr>
        <p:spPr>
          <a:xfrm>
            <a:off x="9383139" y="2591770"/>
            <a:ext cx="2140240" cy="2009323"/>
          </a:xfrm>
          <a:prstGeom prst="roundRect">
            <a:avLst>
              <a:gd name="adj" fmla="val 14218"/>
            </a:avLst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4" name="Rectangle 203">
            <a:extLst>
              <a:ext uri="{FF2B5EF4-FFF2-40B4-BE49-F238E27FC236}">
                <a16:creationId xmlns:a16="http://schemas.microsoft.com/office/drawing/2014/main" id="{8ADCBCE1-DC2E-B554-1A18-64056D0CD539}"/>
              </a:ext>
            </a:extLst>
          </p:cNvPr>
          <p:cNvSpPr/>
          <p:nvPr/>
        </p:nvSpPr>
        <p:spPr>
          <a:xfrm>
            <a:off x="7076712" y="2942518"/>
            <a:ext cx="1828800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SA </a:t>
            </a:r>
          </a:p>
          <a:p>
            <a:pPr algn="ctr"/>
            <a:r>
              <a:rPr kumimoji="1" lang="en-US" altLang="zh-CN" sz="2400" dirty="0"/>
              <a:t>Data path</a:t>
            </a:r>
            <a:endParaRPr kumimoji="1" lang="zh-CN" altLang="en-US" sz="2400" dirty="0"/>
          </a:p>
        </p:txBody>
      </p:sp>
      <p:sp>
        <p:nvSpPr>
          <p:cNvPr id="25" name="Rectangle 206">
            <a:extLst>
              <a:ext uri="{FF2B5EF4-FFF2-40B4-BE49-F238E27FC236}">
                <a16:creationId xmlns:a16="http://schemas.microsoft.com/office/drawing/2014/main" id="{FC0502D7-9101-671B-EE77-C4789C4951A0}"/>
              </a:ext>
            </a:extLst>
          </p:cNvPr>
          <p:cNvSpPr/>
          <p:nvPr/>
        </p:nvSpPr>
        <p:spPr>
          <a:xfrm>
            <a:off x="7076712" y="3807066"/>
            <a:ext cx="1828800" cy="73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Transport</a:t>
            </a:r>
          </a:p>
          <a:p>
            <a:pPr algn="ctr"/>
            <a:r>
              <a:rPr kumimoji="1" lang="en-US" altLang="zh-CN" sz="2400" dirty="0"/>
              <a:t>Data Path</a:t>
            </a:r>
            <a:endParaRPr kumimoji="1" lang="zh-CN" altLang="en-US" sz="2400" dirty="0"/>
          </a:p>
        </p:txBody>
      </p:sp>
      <p:cxnSp>
        <p:nvCxnSpPr>
          <p:cNvPr id="26" name="直线箭头连接符 20">
            <a:extLst>
              <a:ext uri="{FF2B5EF4-FFF2-40B4-BE49-F238E27FC236}">
                <a16:creationId xmlns:a16="http://schemas.microsoft.com/office/drawing/2014/main" id="{3F72E553-0015-2200-765A-A4A99235DFC5}"/>
              </a:ext>
            </a:extLst>
          </p:cNvPr>
          <p:cNvCxnSpPr>
            <a:cxnSpLocks/>
          </p:cNvCxnSpPr>
          <p:nvPr/>
        </p:nvCxnSpPr>
        <p:spPr>
          <a:xfrm flipV="1">
            <a:off x="8972914" y="3374955"/>
            <a:ext cx="408001" cy="38974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06">
            <a:extLst>
              <a:ext uri="{FF2B5EF4-FFF2-40B4-BE49-F238E27FC236}">
                <a16:creationId xmlns:a16="http://schemas.microsoft.com/office/drawing/2014/main" id="{0D1CA5CA-6B69-AFA2-1EB6-1CBA043BB005}"/>
              </a:ext>
            </a:extLst>
          </p:cNvPr>
          <p:cNvSpPr/>
          <p:nvPr/>
        </p:nvSpPr>
        <p:spPr>
          <a:xfrm>
            <a:off x="9431920" y="2863473"/>
            <a:ext cx="2026412" cy="446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SA Control</a:t>
            </a:r>
            <a:endParaRPr kumimoji="1" lang="zh-CN" altLang="en-US" sz="2400" dirty="0"/>
          </a:p>
        </p:txBody>
      </p:sp>
      <p:sp>
        <p:nvSpPr>
          <p:cNvPr id="28" name="Rectangle 206">
            <a:extLst>
              <a:ext uri="{FF2B5EF4-FFF2-40B4-BE49-F238E27FC236}">
                <a16:creationId xmlns:a16="http://schemas.microsoft.com/office/drawing/2014/main" id="{0425A49B-4F64-35A4-6AAA-94A483F47017}"/>
              </a:ext>
            </a:extLst>
          </p:cNvPr>
          <p:cNvSpPr/>
          <p:nvPr/>
        </p:nvSpPr>
        <p:spPr>
          <a:xfrm>
            <a:off x="9440319" y="3425489"/>
            <a:ext cx="2026412" cy="941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Transport Control Plane</a:t>
            </a:r>
            <a:endParaRPr kumimoji="1" lang="zh-CN" altLang="en-US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15F4B12-12C0-3630-C6FC-AE68EBFB5731}"/>
              </a:ext>
            </a:extLst>
          </p:cNvPr>
          <p:cNvSpPr/>
          <p:nvPr/>
        </p:nvSpPr>
        <p:spPr>
          <a:xfrm>
            <a:off x="6982962" y="2239964"/>
            <a:ext cx="4597102" cy="29827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8BCE42-10FC-89DB-86A5-2C4C926010B5}"/>
              </a:ext>
            </a:extLst>
          </p:cNvPr>
          <p:cNvSpPr/>
          <p:nvPr/>
        </p:nvSpPr>
        <p:spPr>
          <a:xfrm>
            <a:off x="7076712" y="2443730"/>
            <a:ext cx="182880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DMA</a:t>
            </a:r>
            <a:endParaRPr kumimoji="1" lang="zh-CN" altLang="en-US" sz="2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0C6035F-C61B-4802-B54A-067812212072}"/>
              </a:ext>
            </a:extLst>
          </p:cNvPr>
          <p:cNvSpPr/>
          <p:nvPr/>
        </p:nvSpPr>
        <p:spPr>
          <a:xfrm>
            <a:off x="7076712" y="4671615"/>
            <a:ext cx="1828800" cy="3657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NIC</a:t>
            </a:r>
            <a:endParaRPr kumimoji="1" lang="zh-CN" altLang="en-US" sz="2400" dirty="0"/>
          </a:p>
        </p:txBody>
      </p:sp>
      <p:cxnSp>
        <p:nvCxnSpPr>
          <p:cNvPr id="45" name="Straight Arrow Connector 194">
            <a:extLst>
              <a:ext uri="{FF2B5EF4-FFF2-40B4-BE49-F238E27FC236}">
                <a16:creationId xmlns:a16="http://schemas.microsoft.com/office/drawing/2014/main" id="{E0BBE5DC-458F-674C-EEA5-7CA077A3AAC4}"/>
              </a:ext>
            </a:extLst>
          </p:cNvPr>
          <p:cNvCxnSpPr>
            <a:cxnSpLocks/>
          </p:cNvCxnSpPr>
          <p:nvPr/>
        </p:nvCxnSpPr>
        <p:spPr>
          <a:xfrm flipV="1">
            <a:off x="7235216" y="2124168"/>
            <a:ext cx="0" cy="3383280"/>
          </a:xfrm>
          <a:prstGeom prst="straightConnector1">
            <a:avLst/>
          </a:prstGeom>
          <a:ln w="38100">
            <a:solidFill>
              <a:schemeClr val="accent1"/>
            </a:solidFill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95">
            <a:extLst>
              <a:ext uri="{FF2B5EF4-FFF2-40B4-BE49-F238E27FC236}">
                <a16:creationId xmlns:a16="http://schemas.microsoft.com/office/drawing/2014/main" id="{CFFFED0A-FA10-1490-5CE1-972BF26B76FB}"/>
              </a:ext>
            </a:extLst>
          </p:cNvPr>
          <p:cNvCxnSpPr>
            <a:cxnSpLocks/>
          </p:cNvCxnSpPr>
          <p:nvPr/>
        </p:nvCxnSpPr>
        <p:spPr>
          <a:xfrm>
            <a:off x="8776850" y="2183646"/>
            <a:ext cx="0" cy="3291840"/>
          </a:xfrm>
          <a:prstGeom prst="straightConnector1">
            <a:avLst/>
          </a:prstGeom>
          <a:ln w="38100">
            <a:solidFill>
              <a:srgbClr val="C00000"/>
            </a:solidFill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CF44EA1-6DAC-CAC4-524B-52A21209FE00}"/>
              </a:ext>
            </a:extLst>
          </p:cNvPr>
          <p:cNvSpPr txBox="1"/>
          <p:nvPr/>
        </p:nvSpPr>
        <p:spPr>
          <a:xfrm>
            <a:off x="764092" y="5824507"/>
            <a:ext cx="4628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CPU overhead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Limited throughput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73EC3E-5B95-75A2-DF58-4ED3E28FDCB5}"/>
              </a:ext>
            </a:extLst>
          </p:cNvPr>
          <p:cNvSpPr txBox="1"/>
          <p:nvPr/>
        </p:nvSpPr>
        <p:spPr>
          <a:xfrm>
            <a:off x="6875345" y="5886641"/>
            <a:ext cx="4628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8F00"/>
                </a:solidFill>
              </a:rPr>
              <a:t>Ideal: offload EBS’s data path</a:t>
            </a:r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18D2EE9A-FB6A-09BF-89FB-EB58CEF3B50B}"/>
              </a:ext>
            </a:extLst>
          </p:cNvPr>
          <p:cNvSpPr/>
          <p:nvPr/>
        </p:nvSpPr>
        <p:spPr>
          <a:xfrm rot="5400000">
            <a:off x="5548774" y="3246210"/>
            <a:ext cx="731519" cy="665766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0041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 animBg="1"/>
      <p:bldP spid="25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6E37-989C-1942-0F47-F8AE7BCD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0" dirty="0"/>
              <a:t>Solar: offload EBS’ data path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98B16-2A25-A8FD-1918-118D63B6D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Goals:</a:t>
            </a:r>
          </a:p>
          <a:p>
            <a:pPr lvl="1"/>
            <a:r>
              <a:rPr lang="en-US" altLang="zh-CN" sz="3200" dirty="0"/>
              <a:t>Hardware offloading to fit bare-metal architecture</a:t>
            </a:r>
          </a:p>
          <a:p>
            <a:pPr lvl="1"/>
            <a:r>
              <a:rPr lang="en-US" altLang="zh-CN" sz="3200" dirty="0"/>
              <a:t>Path changing to actively avoid in-network failures </a:t>
            </a:r>
            <a:r>
              <a:rPr lang="en-US" altLang="zh-CN" sz="3200" dirty="0">
                <a:sym typeface="Wingdings" pitchFamily="2" charset="2"/>
              </a:rPr>
              <a:t>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multi-path</a:t>
            </a:r>
            <a:endParaRPr lang="en-US" altLang="zh-CN" sz="3200" dirty="0"/>
          </a:p>
          <a:p>
            <a:pPr lvl="1"/>
            <a:endParaRPr lang="en-US" altLang="zh-CN" sz="2800" dirty="0"/>
          </a:p>
          <a:p>
            <a:pPr marL="0" indent="0">
              <a:buNone/>
            </a:pPr>
            <a:endParaRPr lang="en-US" altLang="zh-CN" sz="3200" dirty="0"/>
          </a:p>
          <a:p>
            <a:r>
              <a:rPr lang="en-US" altLang="zh-CN" sz="3200" dirty="0"/>
              <a:t>Challenges:</a:t>
            </a:r>
          </a:p>
          <a:p>
            <a:pPr lvl="1"/>
            <a:r>
              <a:rPr lang="en-US" altLang="zh-CN" sz="3200" dirty="0"/>
              <a:t>Both network stack and SA are complex and stateful</a:t>
            </a:r>
          </a:p>
          <a:p>
            <a:pPr lvl="1"/>
            <a:r>
              <a:rPr lang="en-US" altLang="zh-CN" sz="3200" dirty="0"/>
              <a:t>Limited resources for scalability</a:t>
            </a:r>
          </a:p>
          <a:p>
            <a:pPr lvl="1"/>
            <a:r>
              <a:rPr lang="en-US" altLang="zh-CN" sz="3200" dirty="0"/>
              <a:t>Hardware errors are common (e.g., bit flipping)</a:t>
            </a:r>
            <a:endParaRPr lang="en-US" altLang="zh-C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1F881-F99D-ED4C-2CD3-5BAAB328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65B4-2F52-774C-9D0B-86A588CD56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4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D3A6-D438-6F43-A1EF-322E3105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/>
              <a:t>The fusion of storage and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26370-DF38-A79C-D8E8-4F06E3CE5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684" y="891252"/>
            <a:ext cx="11640094" cy="5544271"/>
          </a:xfrm>
        </p:spPr>
        <p:txBody>
          <a:bodyPr/>
          <a:lstStyle/>
          <a:p>
            <a:r>
              <a:rPr lang="en-US" dirty="0"/>
              <a:t>Complexity comes from the overgeneralization and layered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5E841-7D85-1CD0-A8E3-9620C123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65B4-2F52-774C-9D0B-86A588CD56AB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C2EE94-A1EC-C261-3249-471D26AFE8B4}"/>
              </a:ext>
            </a:extLst>
          </p:cNvPr>
          <p:cNvSpPr>
            <a:spLocks/>
          </p:cNvSpPr>
          <p:nvPr/>
        </p:nvSpPr>
        <p:spPr>
          <a:xfrm>
            <a:off x="3032793" y="3899492"/>
            <a:ext cx="18288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915631-D6D8-8526-1AEA-6FEECB8707CA}"/>
              </a:ext>
            </a:extLst>
          </p:cNvPr>
          <p:cNvSpPr>
            <a:spLocks/>
          </p:cNvSpPr>
          <p:nvPr/>
        </p:nvSpPr>
        <p:spPr>
          <a:xfrm>
            <a:off x="3266506" y="3899492"/>
            <a:ext cx="18288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1B5E1C-EBF4-7E17-804F-A2D4496B354E}"/>
              </a:ext>
            </a:extLst>
          </p:cNvPr>
          <p:cNvSpPr>
            <a:spLocks/>
          </p:cNvSpPr>
          <p:nvPr/>
        </p:nvSpPr>
        <p:spPr>
          <a:xfrm>
            <a:off x="3500219" y="3899492"/>
            <a:ext cx="18288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E2D412-E617-8A3C-21F3-B1F661B1FF9D}"/>
              </a:ext>
            </a:extLst>
          </p:cNvPr>
          <p:cNvSpPr>
            <a:spLocks/>
          </p:cNvSpPr>
          <p:nvPr/>
        </p:nvSpPr>
        <p:spPr>
          <a:xfrm>
            <a:off x="3967645" y="3899492"/>
            <a:ext cx="18288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B9CAEF-ACC0-B939-78EB-7E64C06D3A77}"/>
              </a:ext>
            </a:extLst>
          </p:cNvPr>
          <p:cNvSpPr>
            <a:spLocks/>
          </p:cNvSpPr>
          <p:nvPr/>
        </p:nvSpPr>
        <p:spPr>
          <a:xfrm>
            <a:off x="4201360" y="3899492"/>
            <a:ext cx="182880" cy="4572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6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51385B-5AAC-E3AF-41BF-ADD6F85C3EE0}"/>
              </a:ext>
            </a:extLst>
          </p:cNvPr>
          <p:cNvSpPr>
            <a:spLocks/>
          </p:cNvSpPr>
          <p:nvPr/>
        </p:nvSpPr>
        <p:spPr>
          <a:xfrm>
            <a:off x="2820531" y="2309193"/>
            <a:ext cx="82296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Blk1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64820C-1591-6BEA-E415-82634B925747}"/>
              </a:ext>
            </a:extLst>
          </p:cNvPr>
          <p:cNvSpPr>
            <a:spLocks/>
          </p:cNvSpPr>
          <p:nvPr/>
        </p:nvSpPr>
        <p:spPr>
          <a:xfrm>
            <a:off x="3792219" y="2309193"/>
            <a:ext cx="82296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Blk2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52D4B-6E8A-8D3E-F7ED-CB8A3F9FD527}"/>
              </a:ext>
            </a:extLst>
          </p:cNvPr>
          <p:cNvSpPr txBox="1"/>
          <p:nvPr/>
        </p:nvSpPr>
        <p:spPr>
          <a:xfrm>
            <a:off x="2820531" y="4511488"/>
            <a:ext cx="2766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Conns &amp; buffers</a:t>
            </a:r>
            <a:endParaRPr kumimoji="1" lang="zh-CN" alt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64A08E-3674-E2E9-D546-BCB3AD40BE95}"/>
              </a:ext>
            </a:extLst>
          </p:cNvPr>
          <p:cNvSpPr>
            <a:spLocks/>
          </p:cNvSpPr>
          <p:nvPr/>
        </p:nvSpPr>
        <p:spPr>
          <a:xfrm>
            <a:off x="4763906" y="2309193"/>
            <a:ext cx="822960" cy="4572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Blk3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15E89D-325E-BD05-9A2E-BD95023B3F86}"/>
              </a:ext>
            </a:extLst>
          </p:cNvPr>
          <p:cNvSpPr txBox="1"/>
          <p:nvPr/>
        </p:nvSpPr>
        <p:spPr>
          <a:xfrm>
            <a:off x="4276876" y="2947590"/>
            <a:ext cx="2303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Packet-to-block</a:t>
            </a:r>
          </a:p>
          <a:p>
            <a:r>
              <a:rPr kumimoji="1" lang="en-US" altLang="zh-CN" sz="2400" dirty="0"/>
              <a:t>Mapping</a:t>
            </a:r>
            <a:endParaRPr kumimoji="1" lang="zh-CN" altLang="en-US" sz="2400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425B128B-FCEE-684C-80E7-DE32DC767BD0}"/>
              </a:ext>
            </a:extLst>
          </p:cNvPr>
          <p:cNvSpPr/>
          <p:nvPr/>
        </p:nvSpPr>
        <p:spPr>
          <a:xfrm>
            <a:off x="3545357" y="3072404"/>
            <a:ext cx="731519" cy="461661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49EBA1-A176-0564-68AB-F7606437A8E3}"/>
              </a:ext>
            </a:extLst>
          </p:cNvPr>
          <p:cNvSpPr txBox="1"/>
          <p:nvPr/>
        </p:nvSpPr>
        <p:spPr>
          <a:xfrm>
            <a:off x="188860" y="2236701"/>
            <a:ext cx="2452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Storage Agent</a:t>
            </a:r>
            <a:endParaRPr kumimoji="1" lang="zh-CN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E6712E-811B-4822-EEED-5281B3C075B5}"/>
              </a:ext>
            </a:extLst>
          </p:cNvPr>
          <p:cNvSpPr txBox="1"/>
          <p:nvPr/>
        </p:nvSpPr>
        <p:spPr>
          <a:xfrm>
            <a:off x="3016064" y="1768846"/>
            <a:ext cx="2024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Data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blocks</a:t>
            </a:r>
            <a:endParaRPr kumimoji="1" lang="zh-CN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34C13A-D264-01E3-517C-5AF96386A7B9}"/>
              </a:ext>
            </a:extLst>
          </p:cNvPr>
          <p:cNvSpPr txBox="1"/>
          <p:nvPr/>
        </p:nvSpPr>
        <p:spPr>
          <a:xfrm>
            <a:off x="259296" y="3818779"/>
            <a:ext cx="2432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Network stack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9C1C5F-B9D1-B637-F9BE-9A6E4E71830D}"/>
              </a:ext>
            </a:extLst>
          </p:cNvPr>
          <p:cNvGrpSpPr/>
          <p:nvPr/>
        </p:nvGrpSpPr>
        <p:grpSpPr>
          <a:xfrm rot="10800000">
            <a:off x="2960081" y="3802902"/>
            <a:ext cx="2161501" cy="674754"/>
            <a:chOff x="2729375" y="3200155"/>
            <a:chExt cx="2409552" cy="39021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F61868A-1AF8-F068-CC1E-B15193E954D7}"/>
                </a:ext>
              </a:extLst>
            </p:cNvPr>
            <p:cNvCxnSpPr/>
            <p:nvPr/>
          </p:nvCxnSpPr>
          <p:spPr>
            <a:xfrm>
              <a:off x="2729375" y="3200400"/>
              <a:ext cx="240955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448EBAC-7744-4485-4B2C-8738FEB96F86}"/>
                </a:ext>
              </a:extLst>
            </p:cNvPr>
            <p:cNvCxnSpPr/>
            <p:nvPr/>
          </p:nvCxnSpPr>
          <p:spPr>
            <a:xfrm>
              <a:off x="5137091" y="3200155"/>
              <a:ext cx="0" cy="3899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7BAF47C-D6F9-3545-0397-8ABB6DE2DF49}"/>
                </a:ext>
              </a:extLst>
            </p:cNvPr>
            <p:cNvCxnSpPr/>
            <p:nvPr/>
          </p:nvCxnSpPr>
          <p:spPr>
            <a:xfrm flipH="1">
              <a:off x="2729375" y="3590365"/>
              <a:ext cx="240955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0EED23E-691F-6067-8724-D0F615AAD612}"/>
              </a:ext>
            </a:extLst>
          </p:cNvPr>
          <p:cNvSpPr>
            <a:spLocks/>
          </p:cNvSpPr>
          <p:nvPr/>
        </p:nvSpPr>
        <p:spPr>
          <a:xfrm>
            <a:off x="3733932" y="3899492"/>
            <a:ext cx="18288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4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D6DA88-67BC-CB79-61DB-70653F72A1A1}"/>
              </a:ext>
            </a:extLst>
          </p:cNvPr>
          <p:cNvSpPr txBox="1"/>
          <p:nvPr/>
        </p:nvSpPr>
        <p:spPr>
          <a:xfrm>
            <a:off x="284684" y="5431691"/>
            <a:ext cx="6155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State for packet-to-block converting</a:t>
            </a:r>
          </a:p>
        </p:txBody>
      </p:sp>
    </p:spTree>
    <p:extLst>
      <p:ext uri="{BB962C8B-B14F-4D97-AF65-F5344CB8AC3E}">
        <p14:creationId xmlns:p14="http://schemas.microsoft.com/office/powerpoint/2010/main" val="251323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3" grpId="0" animBg="1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/>
      <p:bldP spid="24" grpId="0"/>
      <p:bldP spid="22" grpId="0" animBg="1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D3A6-D438-6F43-A1EF-322E3105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/>
              <a:t>The fusion of storage and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26370-DF38-A79C-D8E8-4F06E3CE5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684" y="891252"/>
            <a:ext cx="11640094" cy="5544271"/>
          </a:xfrm>
        </p:spPr>
        <p:txBody>
          <a:bodyPr/>
          <a:lstStyle/>
          <a:p>
            <a:r>
              <a:rPr lang="en-US" dirty="0"/>
              <a:t>Complexity comes from the overgeneralization and layered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5E841-7D85-1CD0-A8E3-9620C123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65B4-2F52-774C-9D0B-86A588CD56AB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C2EE94-A1EC-C261-3249-471D26AFE8B4}"/>
              </a:ext>
            </a:extLst>
          </p:cNvPr>
          <p:cNvSpPr>
            <a:spLocks/>
          </p:cNvSpPr>
          <p:nvPr/>
        </p:nvSpPr>
        <p:spPr>
          <a:xfrm>
            <a:off x="3005083" y="3899492"/>
            <a:ext cx="18288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915631-D6D8-8526-1AEA-6FEECB8707CA}"/>
              </a:ext>
            </a:extLst>
          </p:cNvPr>
          <p:cNvSpPr>
            <a:spLocks/>
          </p:cNvSpPr>
          <p:nvPr/>
        </p:nvSpPr>
        <p:spPr>
          <a:xfrm>
            <a:off x="3238796" y="3899492"/>
            <a:ext cx="18288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1B5E1C-EBF4-7E17-804F-A2D4496B354E}"/>
              </a:ext>
            </a:extLst>
          </p:cNvPr>
          <p:cNvSpPr>
            <a:spLocks/>
          </p:cNvSpPr>
          <p:nvPr/>
        </p:nvSpPr>
        <p:spPr>
          <a:xfrm>
            <a:off x="3472509" y="3899492"/>
            <a:ext cx="18288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E2D412-E617-8A3C-21F3-B1F661B1FF9D}"/>
              </a:ext>
            </a:extLst>
          </p:cNvPr>
          <p:cNvSpPr>
            <a:spLocks/>
          </p:cNvSpPr>
          <p:nvPr/>
        </p:nvSpPr>
        <p:spPr>
          <a:xfrm>
            <a:off x="3939935" y="3899492"/>
            <a:ext cx="18288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51385B-5AAC-E3AF-41BF-ADD6F85C3EE0}"/>
              </a:ext>
            </a:extLst>
          </p:cNvPr>
          <p:cNvSpPr>
            <a:spLocks/>
          </p:cNvSpPr>
          <p:nvPr/>
        </p:nvSpPr>
        <p:spPr>
          <a:xfrm>
            <a:off x="2792821" y="2309193"/>
            <a:ext cx="82296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Blk1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64820C-1591-6BEA-E415-82634B925747}"/>
              </a:ext>
            </a:extLst>
          </p:cNvPr>
          <p:cNvSpPr>
            <a:spLocks/>
          </p:cNvSpPr>
          <p:nvPr/>
        </p:nvSpPr>
        <p:spPr>
          <a:xfrm>
            <a:off x="3764509" y="2309193"/>
            <a:ext cx="82296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Blk2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52D4B-6E8A-8D3E-F7ED-CB8A3F9FD527}"/>
              </a:ext>
            </a:extLst>
          </p:cNvPr>
          <p:cNvSpPr txBox="1"/>
          <p:nvPr/>
        </p:nvSpPr>
        <p:spPr>
          <a:xfrm>
            <a:off x="2792821" y="4511488"/>
            <a:ext cx="2766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Conns &amp; buffers</a:t>
            </a:r>
            <a:endParaRPr kumimoji="1" lang="zh-CN" alt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64A08E-3674-E2E9-D546-BCB3AD40BE95}"/>
              </a:ext>
            </a:extLst>
          </p:cNvPr>
          <p:cNvSpPr>
            <a:spLocks/>
          </p:cNvSpPr>
          <p:nvPr/>
        </p:nvSpPr>
        <p:spPr>
          <a:xfrm>
            <a:off x="4736196" y="2309193"/>
            <a:ext cx="822960" cy="4572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Blk3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15E89D-325E-BD05-9A2E-BD95023B3F86}"/>
              </a:ext>
            </a:extLst>
          </p:cNvPr>
          <p:cNvSpPr txBox="1"/>
          <p:nvPr/>
        </p:nvSpPr>
        <p:spPr>
          <a:xfrm>
            <a:off x="4122815" y="2832478"/>
            <a:ext cx="2303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Packet-to-block</a:t>
            </a:r>
          </a:p>
          <a:p>
            <a:r>
              <a:rPr kumimoji="1" lang="en-US" altLang="zh-CN" sz="2400" dirty="0"/>
              <a:t>Mapping</a:t>
            </a:r>
            <a:endParaRPr kumimoji="1" lang="zh-CN" altLang="en-US" sz="2400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425B128B-FCEE-684C-80E7-DE32DC767BD0}"/>
              </a:ext>
            </a:extLst>
          </p:cNvPr>
          <p:cNvSpPr/>
          <p:nvPr/>
        </p:nvSpPr>
        <p:spPr>
          <a:xfrm>
            <a:off x="3365516" y="3073111"/>
            <a:ext cx="731519" cy="461661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49EBA1-A176-0564-68AB-F7606437A8E3}"/>
              </a:ext>
            </a:extLst>
          </p:cNvPr>
          <p:cNvSpPr txBox="1"/>
          <p:nvPr/>
        </p:nvSpPr>
        <p:spPr>
          <a:xfrm>
            <a:off x="188860" y="2236701"/>
            <a:ext cx="2452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Storage Agent</a:t>
            </a:r>
            <a:endParaRPr kumimoji="1" lang="zh-CN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E6712E-811B-4822-EEED-5281B3C075B5}"/>
              </a:ext>
            </a:extLst>
          </p:cNvPr>
          <p:cNvSpPr txBox="1"/>
          <p:nvPr/>
        </p:nvSpPr>
        <p:spPr>
          <a:xfrm>
            <a:off x="2988354" y="1768846"/>
            <a:ext cx="2024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Data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blocks</a:t>
            </a:r>
            <a:endParaRPr kumimoji="1" lang="zh-CN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34C13A-D264-01E3-517C-5AF96386A7B9}"/>
              </a:ext>
            </a:extLst>
          </p:cNvPr>
          <p:cNvSpPr txBox="1"/>
          <p:nvPr/>
        </p:nvSpPr>
        <p:spPr>
          <a:xfrm>
            <a:off x="259296" y="3818779"/>
            <a:ext cx="2432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Network stack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9C1C5F-B9D1-B637-F9BE-9A6E4E71830D}"/>
              </a:ext>
            </a:extLst>
          </p:cNvPr>
          <p:cNvGrpSpPr/>
          <p:nvPr/>
        </p:nvGrpSpPr>
        <p:grpSpPr>
          <a:xfrm rot="10800000">
            <a:off x="2932371" y="3802902"/>
            <a:ext cx="2161501" cy="674754"/>
            <a:chOff x="2729375" y="3200155"/>
            <a:chExt cx="2409552" cy="39021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F61868A-1AF8-F068-CC1E-B15193E954D7}"/>
                </a:ext>
              </a:extLst>
            </p:cNvPr>
            <p:cNvCxnSpPr/>
            <p:nvPr/>
          </p:nvCxnSpPr>
          <p:spPr>
            <a:xfrm>
              <a:off x="2729375" y="3200400"/>
              <a:ext cx="240955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448EBAC-7744-4485-4B2C-8738FEB96F86}"/>
                </a:ext>
              </a:extLst>
            </p:cNvPr>
            <p:cNvCxnSpPr/>
            <p:nvPr/>
          </p:nvCxnSpPr>
          <p:spPr>
            <a:xfrm>
              <a:off x="5137091" y="3200155"/>
              <a:ext cx="0" cy="3899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7BAF47C-D6F9-3545-0397-8ABB6DE2DF49}"/>
                </a:ext>
              </a:extLst>
            </p:cNvPr>
            <p:cNvCxnSpPr/>
            <p:nvPr/>
          </p:nvCxnSpPr>
          <p:spPr>
            <a:xfrm flipH="1">
              <a:off x="2729375" y="3590365"/>
              <a:ext cx="240955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0EED23E-691F-6067-8724-D0F615AAD612}"/>
              </a:ext>
            </a:extLst>
          </p:cNvPr>
          <p:cNvSpPr>
            <a:spLocks/>
          </p:cNvSpPr>
          <p:nvPr/>
        </p:nvSpPr>
        <p:spPr>
          <a:xfrm>
            <a:off x="3706222" y="3899492"/>
            <a:ext cx="18288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4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F43B79-02BC-D4A8-96D8-CFAFC9AFD0C9}"/>
              </a:ext>
            </a:extLst>
          </p:cNvPr>
          <p:cNvSpPr txBox="1"/>
          <p:nvPr/>
        </p:nvSpPr>
        <p:spPr>
          <a:xfrm>
            <a:off x="284684" y="5431691"/>
            <a:ext cx="63547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State for packet-to-block converting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0000"/>
                </a:solidFill>
              </a:rPr>
              <a:t>HoL</a:t>
            </a:r>
            <a:r>
              <a:rPr lang="en-US" sz="2800" dirty="0">
                <a:solidFill>
                  <a:srgbClr val="FF0000"/>
                </a:solidFill>
              </a:rPr>
              <a:t> blocking from In-order buffering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01F4E5-6EC8-B389-DC57-17D76CE3F768}"/>
              </a:ext>
            </a:extLst>
          </p:cNvPr>
          <p:cNvSpPr>
            <a:spLocks/>
          </p:cNvSpPr>
          <p:nvPr/>
        </p:nvSpPr>
        <p:spPr>
          <a:xfrm>
            <a:off x="4652931" y="3885905"/>
            <a:ext cx="182880" cy="457200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52BD73-F34D-6DEE-95DF-E6ABA1B20415}"/>
              </a:ext>
            </a:extLst>
          </p:cNvPr>
          <p:cNvSpPr>
            <a:spLocks/>
          </p:cNvSpPr>
          <p:nvPr/>
        </p:nvSpPr>
        <p:spPr>
          <a:xfrm>
            <a:off x="4881426" y="3885905"/>
            <a:ext cx="18288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833F7F-9255-83FD-2046-5B68233C741F}"/>
              </a:ext>
            </a:extLst>
          </p:cNvPr>
          <p:cNvSpPr>
            <a:spLocks/>
          </p:cNvSpPr>
          <p:nvPr/>
        </p:nvSpPr>
        <p:spPr>
          <a:xfrm>
            <a:off x="5109921" y="3885905"/>
            <a:ext cx="182880" cy="4572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FE9612-7423-A839-8025-0470E59812B3}"/>
              </a:ext>
            </a:extLst>
          </p:cNvPr>
          <p:cNvSpPr>
            <a:spLocks/>
          </p:cNvSpPr>
          <p:nvPr/>
        </p:nvSpPr>
        <p:spPr>
          <a:xfrm>
            <a:off x="5338415" y="3885905"/>
            <a:ext cx="182880" cy="4572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9C9F8B-1DEE-930D-39F4-4AFBA6481161}"/>
              </a:ext>
            </a:extLst>
          </p:cNvPr>
          <p:cNvSpPr>
            <a:spLocks/>
          </p:cNvSpPr>
          <p:nvPr/>
        </p:nvSpPr>
        <p:spPr>
          <a:xfrm>
            <a:off x="4424436" y="3885905"/>
            <a:ext cx="18288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aseline="-25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D669BF-1629-D77B-4A0B-6AEF6CDEAFF7}"/>
              </a:ext>
            </a:extLst>
          </p:cNvPr>
          <p:cNvSpPr txBox="1"/>
          <p:nvPr/>
        </p:nvSpPr>
        <p:spPr>
          <a:xfrm>
            <a:off x="4332996" y="4105965"/>
            <a:ext cx="365760" cy="27432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zh-CN" sz="2800" dirty="0">
                <a:solidFill>
                  <a:srgbClr val="FF0000"/>
                </a:solidFill>
              </a:rPr>
              <a:t>x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AADFA4-1D68-7F19-1803-DC9208ACF29B}"/>
              </a:ext>
            </a:extLst>
          </p:cNvPr>
          <p:cNvSpPr>
            <a:spLocks/>
          </p:cNvSpPr>
          <p:nvPr/>
        </p:nvSpPr>
        <p:spPr>
          <a:xfrm>
            <a:off x="4173650" y="3899492"/>
            <a:ext cx="182880" cy="4572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6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19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D3A6-D438-6F43-A1EF-322E3105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/>
              <a:t>The fusion of storage and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5E841-7D85-1CD0-A8E3-9620C123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65B4-2F52-774C-9D0B-86A588CD56AB}" type="slidenum">
              <a:rPr lang="en-US" smtClean="0"/>
              <a:t>13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920560-568B-D467-B21B-0E78AF7F4391}"/>
              </a:ext>
            </a:extLst>
          </p:cNvPr>
          <p:cNvSpPr>
            <a:spLocks/>
          </p:cNvSpPr>
          <p:nvPr/>
        </p:nvSpPr>
        <p:spPr>
          <a:xfrm>
            <a:off x="8258696" y="3638562"/>
            <a:ext cx="820699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Pkt1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58EB49-5F7F-D7CA-1CA9-59D0FA59CA86}"/>
              </a:ext>
            </a:extLst>
          </p:cNvPr>
          <p:cNvSpPr>
            <a:spLocks/>
          </p:cNvSpPr>
          <p:nvPr/>
        </p:nvSpPr>
        <p:spPr>
          <a:xfrm>
            <a:off x="8256435" y="2324681"/>
            <a:ext cx="82296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Blk1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12500B-9660-0466-865A-C14E930CCEB6}"/>
              </a:ext>
            </a:extLst>
          </p:cNvPr>
          <p:cNvSpPr>
            <a:spLocks/>
          </p:cNvSpPr>
          <p:nvPr/>
        </p:nvSpPr>
        <p:spPr>
          <a:xfrm>
            <a:off x="10235227" y="2328538"/>
            <a:ext cx="82296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Blk2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ABA7BC-0B30-4A6A-7BBA-737D48A24838}"/>
              </a:ext>
            </a:extLst>
          </p:cNvPr>
          <p:cNvSpPr>
            <a:spLocks/>
          </p:cNvSpPr>
          <p:nvPr/>
        </p:nvSpPr>
        <p:spPr>
          <a:xfrm>
            <a:off x="9245831" y="2324681"/>
            <a:ext cx="822960" cy="4572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Blk3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2E0063-A394-01E7-CA15-6780D9CA12AA}"/>
              </a:ext>
            </a:extLst>
          </p:cNvPr>
          <p:cNvSpPr txBox="1"/>
          <p:nvPr/>
        </p:nvSpPr>
        <p:spPr>
          <a:xfrm>
            <a:off x="6715693" y="2820050"/>
            <a:ext cx="1883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One-to-one </a:t>
            </a:r>
          </a:p>
          <a:p>
            <a:r>
              <a:rPr kumimoji="1" lang="en-US" altLang="zh-CN" sz="2400" dirty="0"/>
              <a:t>mapping</a:t>
            </a:r>
            <a:endParaRPr kumimoji="1" lang="zh-CN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292C40-A0EF-1BAA-7A30-35221FDECE87}"/>
              </a:ext>
            </a:extLst>
          </p:cNvPr>
          <p:cNvSpPr txBox="1"/>
          <p:nvPr/>
        </p:nvSpPr>
        <p:spPr>
          <a:xfrm>
            <a:off x="8451968" y="1784334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Data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blocks (4KB)</a:t>
            </a:r>
            <a:endParaRPr kumimoji="1" lang="zh-CN" altLang="en-US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74ADFC-C1D8-35D8-42C7-791B7D06BB25}"/>
              </a:ext>
            </a:extLst>
          </p:cNvPr>
          <p:cNvSpPr>
            <a:spLocks/>
          </p:cNvSpPr>
          <p:nvPr/>
        </p:nvSpPr>
        <p:spPr>
          <a:xfrm>
            <a:off x="9230407" y="3638562"/>
            <a:ext cx="818391" cy="457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Pkt2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0760CEE-C218-1CA1-250C-E6FA0AA48B6B}"/>
              </a:ext>
            </a:extLst>
          </p:cNvPr>
          <p:cNvSpPr>
            <a:spLocks/>
          </p:cNvSpPr>
          <p:nvPr/>
        </p:nvSpPr>
        <p:spPr>
          <a:xfrm>
            <a:off x="10199810" y="3638562"/>
            <a:ext cx="782975" cy="4572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Pkt3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DDA2455-9175-1713-57F0-1BE38E5C8934}"/>
              </a:ext>
            </a:extLst>
          </p:cNvPr>
          <p:cNvCxnSpPr>
            <a:cxnSpLocks/>
          </p:cNvCxnSpPr>
          <p:nvPr/>
        </p:nvCxnSpPr>
        <p:spPr>
          <a:xfrm flipH="1" flipV="1">
            <a:off x="8664212" y="2966670"/>
            <a:ext cx="3703" cy="590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E5B09C1-65DB-7253-E942-3ED14A981F4A}"/>
              </a:ext>
            </a:extLst>
          </p:cNvPr>
          <p:cNvCxnSpPr>
            <a:cxnSpLocks/>
          </p:cNvCxnSpPr>
          <p:nvPr/>
        </p:nvCxnSpPr>
        <p:spPr>
          <a:xfrm flipH="1" flipV="1">
            <a:off x="10591297" y="2940080"/>
            <a:ext cx="911590" cy="5946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4E093C-6C83-D3D0-DC58-8CB648B9C22E}"/>
              </a:ext>
            </a:extLst>
          </p:cNvPr>
          <p:cNvCxnSpPr>
            <a:cxnSpLocks/>
          </p:cNvCxnSpPr>
          <p:nvPr/>
        </p:nvCxnSpPr>
        <p:spPr>
          <a:xfrm flipH="1" flipV="1">
            <a:off x="9657311" y="2928550"/>
            <a:ext cx="933986" cy="606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D2510F6-2125-4F37-1A2C-FD279B263E80}"/>
              </a:ext>
            </a:extLst>
          </p:cNvPr>
          <p:cNvSpPr txBox="1"/>
          <p:nvPr/>
        </p:nvSpPr>
        <p:spPr>
          <a:xfrm>
            <a:off x="7181264" y="4790982"/>
            <a:ext cx="443583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8F00"/>
                </a:solidFill>
              </a:rPr>
              <a:t>Few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8F00"/>
                </a:solidFill>
              </a:rPr>
              <a:t>Low packet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8F00"/>
                </a:solidFill>
              </a:rPr>
              <a:t>Easy for multi-path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8F00"/>
                </a:solidFill>
              </a:rPr>
              <a:t>Bypass CPU and memory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18EA6FB-FFC3-2E17-20FF-62C3DA8A2144}"/>
              </a:ext>
            </a:extLst>
          </p:cNvPr>
          <p:cNvSpPr txBox="1"/>
          <p:nvPr/>
        </p:nvSpPr>
        <p:spPr>
          <a:xfrm>
            <a:off x="7273182" y="4139795"/>
            <a:ext cx="333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Jumbo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frames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(4KB)</a:t>
            </a:r>
            <a:endParaRPr kumimoji="1" lang="zh-CN" altLang="en-US" sz="2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766669D-085F-FCBE-A3C4-4D450F1E724B}"/>
              </a:ext>
            </a:extLst>
          </p:cNvPr>
          <p:cNvSpPr>
            <a:spLocks/>
          </p:cNvSpPr>
          <p:nvPr/>
        </p:nvSpPr>
        <p:spPr>
          <a:xfrm>
            <a:off x="11113791" y="3638562"/>
            <a:ext cx="818391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Pkt2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7AAA485-60AD-DE59-7AFE-AD157AE4BCC4}"/>
              </a:ext>
            </a:extLst>
          </p:cNvPr>
          <p:cNvSpPr txBox="1"/>
          <p:nvPr/>
        </p:nvSpPr>
        <p:spPr>
          <a:xfrm>
            <a:off x="9498328" y="3931357"/>
            <a:ext cx="365760" cy="27432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zh-CN" sz="4800" dirty="0">
                <a:solidFill>
                  <a:srgbClr val="FF0000"/>
                </a:solidFill>
              </a:rPr>
              <a:t>x</a:t>
            </a:r>
            <a:endParaRPr kumimoji="1"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72A9F2E0-AA86-4A0B-D521-734E16CA0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684" y="891253"/>
            <a:ext cx="11640094" cy="561260"/>
          </a:xfrm>
        </p:spPr>
        <p:txBody>
          <a:bodyPr/>
          <a:lstStyle/>
          <a:p>
            <a:r>
              <a:rPr lang="en-US" dirty="0"/>
              <a:t>Complexity comes from the overgeneralization and layered architecture</a:t>
            </a:r>
          </a:p>
        </p:txBody>
      </p:sp>
      <p:sp>
        <p:nvSpPr>
          <p:cNvPr id="79" name="Slide Number Placeholder 3">
            <a:extLst>
              <a:ext uri="{FF2B5EF4-FFF2-40B4-BE49-F238E27FC236}">
                <a16:creationId xmlns:a16="http://schemas.microsoft.com/office/drawing/2014/main" id="{70911308-7455-E15C-F3B4-096B546E12EB}"/>
              </a:ext>
            </a:extLst>
          </p:cNvPr>
          <p:cNvSpPr txBox="1">
            <a:spLocks/>
          </p:cNvSpPr>
          <p:nvPr/>
        </p:nvSpPr>
        <p:spPr>
          <a:xfrm>
            <a:off x="11618213" y="6623050"/>
            <a:ext cx="573787" cy="234950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E965B4-2F52-774C-9D0B-86A588CD56A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1AF1445-13DD-7A32-75ED-B8E8ED86D7E0}"/>
              </a:ext>
            </a:extLst>
          </p:cNvPr>
          <p:cNvSpPr>
            <a:spLocks/>
          </p:cNvSpPr>
          <p:nvPr/>
        </p:nvSpPr>
        <p:spPr>
          <a:xfrm>
            <a:off x="3005083" y="3899492"/>
            <a:ext cx="18288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928440D-D30B-F23B-B92F-985E553BE2B0}"/>
              </a:ext>
            </a:extLst>
          </p:cNvPr>
          <p:cNvSpPr>
            <a:spLocks/>
          </p:cNvSpPr>
          <p:nvPr/>
        </p:nvSpPr>
        <p:spPr>
          <a:xfrm>
            <a:off x="3238796" y="3899492"/>
            <a:ext cx="18288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70C9E7A-EDBE-01B1-0079-41B37F3A0472}"/>
              </a:ext>
            </a:extLst>
          </p:cNvPr>
          <p:cNvSpPr>
            <a:spLocks/>
          </p:cNvSpPr>
          <p:nvPr/>
        </p:nvSpPr>
        <p:spPr>
          <a:xfrm>
            <a:off x="3472509" y="3899492"/>
            <a:ext cx="18288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91FE356-CAF1-2A89-CDD7-A919ED324589}"/>
              </a:ext>
            </a:extLst>
          </p:cNvPr>
          <p:cNvSpPr>
            <a:spLocks/>
          </p:cNvSpPr>
          <p:nvPr/>
        </p:nvSpPr>
        <p:spPr>
          <a:xfrm>
            <a:off x="3939935" y="3899492"/>
            <a:ext cx="18288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602432B-C6C1-2AB0-3011-8CEB0EB0ADE8}"/>
              </a:ext>
            </a:extLst>
          </p:cNvPr>
          <p:cNvSpPr>
            <a:spLocks/>
          </p:cNvSpPr>
          <p:nvPr/>
        </p:nvSpPr>
        <p:spPr>
          <a:xfrm>
            <a:off x="2792821" y="2309193"/>
            <a:ext cx="82296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Blk1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D9D98D-698C-0B6A-0971-3EB3B4248246}"/>
              </a:ext>
            </a:extLst>
          </p:cNvPr>
          <p:cNvSpPr>
            <a:spLocks/>
          </p:cNvSpPr>
          <p:nvPr/>
        </p:nvSpPr>
        <p:spPr>
          <a:xfrm>
            <a:off x="3764509" y="2309193"/>
            <a:ext cx="82296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Blk2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B686B82-9539-9003-7083-AA3A64054431}"/>
              </a:ext>
            </a:extLst>
          </p:cNvPr>
          <p:cNvSpPr txBox="1"/>
          <p:nvPr/>
        </p:nvSpPr>
        <p:spPr>
          <a:xfrm>
            <a:off x="2792821" y="4511488"/>
            <a:ext cx="2766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Conns &amp; buffers</a:t>
            </a:r>
            <a:endParaRPr kumimoji="1" lang="zh-CN" altLang="en-US" sz="28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7182252-5CFC-DB9A-CB9B-A4FF20AD6E5F}"/>
              </a:ext>
            </a:extLst>
          </p:cNvPr>
          <p:cNvSpPr>
            <a:spLocks/>
          </p:cNvSpPr>
          <p:nvPr/>
        </p:nvSpPr>
        <p:spPr>
          <a:xfrm>
            <a:off x="4736196" y="2309193"/>
            <a:ext cx="822960" cy="4572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Blk3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024F41-BBC4-AAFB-BD0D-10C7F06B3682}"/>
              </a:ext>
            </a:extLst>
          </p:cNvPr>
          <p:cNvSpPr txBox="1"/>
          <p:nvPr/>
        </p:nvSpPr>
        <p:spPr>
          <a:xfrm>
            <a:off x="4122815" y="2832478"/>
            <a:ext cx="2303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Packet-to-block</a:t>
            </a:r>
          </a:p>
          <a:p>
            <a:r>
              <a:rPr kumimoji="1" lang="en-US" altLang="zh-CN" sz="2400" dirty="0"/>
              <a:t>Mapping</a:t>
            </a:r>
            <a:endParaRPr kumimoji="1" lang="zh-CN" altLang="en-US" sz="2400" dirty="0"/>
          </a:p>
        </p:txBody>
      </p:sp>
      <p:sp>
        <p:nvSpPr>
          <p:cNvPr id="90" name="Up Arrow 89">
            <a:extLst>
              <a:ext uri="{FF2B5EF4-FFF2-40B4-BE49-F238E27FC236}">
                <a16:creationId xmlns:a16="http://schemas.microsoft.com/office/drawing/2014/main" id="{0C1FC48E-07B4-3070-F75F-5B79A388507A}"/>
              </a:ext>
            </a:extLst>
          </p:cNvPr>
          <p:cNvSpPr/>
          <p:nvPr/>
        </p:nvSpPr>
        <p:spPr>
          <a:xfrm>
            <a:off x="3365516" y="3073111"/>
            <a:ext cx="731519" cy="461661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DB4894B-4E1D-B540-FBD4-5EE47D618AF3}"/>
              </a:ext>
            </a:extLst>
          </p:cNvPr>
          <p:cNvSpPr txBox="1"/>
          <p:nvPr/>
        </p:nvSpPr>
        <p:spPr>
          <a:xfrm>
            <a:off x="188860" y="2236701"/>
            <a:ext cx="2452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Storage Agent</a:t>
            </a:r>
            <a:endParaRPr kumimoji="1" lang="zh-CN" altLang="en-US" sz="28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9489F57-2034-4AEC-68F2-1BEB4FEC85DB}"/>
              </a:ext>
            </a:extLst>
          </p:cNvPr>
          <p:cNvSpPr txBox="1"/>
          <p:nvPr/>
        </p:nvSpPr>
        <p:spPr>
          <a:xfrm>
            <a:off x="2988354" y="1768846"/>
            <a:ext cx="2024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Data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blocks</a:t>
            </a:r>
            <a:endParaRPr kumimoji="1" lang="zh-CN" altLang="en-US" sz="28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DAB11EA-EDB1-14D4-A874-0FE9D5EEC26B}"/>
              </a:ext>
            </a:extLst>
          </p:cNvPr>
          <p:cNvSpPr txBox="1"/>
          <p:nvPr/>
        </p:nvSpPr>
        <p:spPr>
          <a:xfrm>
            <a:off x="259296" y="3818779"/>
            <a:ext cx="2432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Network stack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C3B03E5-1988-D0AF-DB95-DBC02F950564}"/>
              </a:ext>
            </a:extLst>
          </p:cNvPr>
          <p:cNvGrpSpPr/>
          <p:nvPr/>
        </p:nvGrpSpPr>
        <p:grpSpPr>
          <a:xfrm rot="10800000">
            <a:off x="2932371" y="3802902"/>
            <a:ext cx="2161501" cy="674754"/>
            <a:chOff x="2729375" y="3200155"/>
            <a:chExt cx="2409552" cy="39021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FEE9E8-77CB-A300-0B8F-2D14F0562011}"/>
                </a:ext>
              </a:extLst>
            </p:cNvPr>
            <p:cNvCxnSpPr/>
            <p:nvPr/>
          </p:nvCxnSpPr>
          <p:spPr>
            <a:xfrm>
              <a:off x="2729375" y="3200400"/>
              <a:ext cx="240955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ABB57A1-CE85-3215-0446-0B6D1991AF6B}"/>
                </a:ext>
              </a:extLst>
            </p:cNvPr>
            <p:cNvCxnSpPr/>
            <p:nvPr/>
          </p:nvCxnSpPr>
          <p:spPr>
            <a:xfrm>
              <a:off x="5137091" y="3200155"/>
              <a:ext cx="0" cy="3899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596636E-5E63-4F7A-9162-5298ADAF8449}"/>
                </a:ext>
              </a:extLst>
            </p:cNvPr>
            <p:cNvCxnSpPr/>
            <p:nvPr/>
          </p:nvCxnSpPr>
          <p:spPr>
            <a:xfrm flipH="1">
              <a:off x="2729375" y="3590365"/>
              <a:ext cx="240955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7723FE6E-CDF9-423F-F095-C01D75C1C096}"/>
              </a:ext>
            </a:extLst>
          </p:cNvPr>
          <p:cNvSpPr>
            <a:spLocks/>
          </p:cNvSpPr>
          <p:nvPr/>
        </p:nvSpPr>
        <p:spPr>
          <a:xfrm>
            <a:off x="3706222" y="3899492"/>
            <a:ext cx="18288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4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ABC9A32-DBFD-B4FB-9A8E-375584E9FF6A}"/>
              </a:ext>
            </a:extLst>
          </p:cNvPr>
          <p:cNvSpPr txBox="1"/>
          <p:nvPr/>
        </p:nvSpPr>
        <p:spPr>
          <a:xfrm>
            <a:off x="284684" y="5431691"/>
            <a:ext cx="63547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State for packet-to-block converting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0000"/>
                </a:solidFill>
              </a:rPr>
              <a:t>HoL</a:t>
            </a:r>
            <a:r>
              <a:rPr lang="en-US" sz="2800" dirty="0">
                <a:solidFill>
                  <a:srgbClr val="FF0000"/>
                </a:solidFill>
              </a:rPr>
              <a:t> blocking from In-order buffering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2F02A85-05A6-F991-320C-3F272CEF7C5C}"/>
              </a:ext>
            </a:extLst>
          </p:cNvPr>
          <p:cNvSpPr>
            <a:spLocks/>
          </p:cNvSpPr>
          <p:nvPr/>
        </p:nvSpPr>
        <p:spPr>
          <a:xfrm>
            <a:off x="4652931" y="3885905"/>
            <a:ext cx="182880" cy="457200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63CCB9D-5AEB-A228-137F-A49F75A0C422}"/>
              </a:ext>
            </a:extLst>
          </p:cNvPr>
          <p:cNvSpPr>
            <a:spLocks/>
          </p:cNvSpPr>
          <p:nvPr/>
        </p:nvSpPr>
        <p:spPr>
          <a:xfrm>
            <a:off x="4881426" y="3885905"/>
            <a:ext cx="18288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1AA5642-EB69-02DE-EBFA-E6215C85744A}"/>
              </a:ext>
            </a:extLst>
          </p:cNvPr>
          <p:cNvSpPr>
            <a:spLocks/>
          </p:cNvSpPr>
          <p:nvPr/>
        </p:nvSpPr>
        <p:spPr>
          <a:xfrm>
            <a:off x="5109921" y="3885905"/>
            <a:ext cx="182880" cy="4572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B6652FE-63B3-CA2D-4FA4-B7B34914458C}"/>
              </a:ext>
            </a:extLst>
          </p:cNvPr>
          <p:cNvSpPr>
            <a:spLocks/>
          </p:cNvSpPr>
          <p:nvPr/>
        </p:nvSpPr>
        <p:spPr>
          <a:xfrm>
            <a:off x="5338415" y="3885905"/>
            <a:ext cx="182880" cy="4572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461D112-D579-3F4F-3F70-1D32819AFCC1}"/>
              </a:ext>
            </a:extLst>
          </p:cNvPr>
          <p:cNvSpPr>
            <a:spLocks/>
          </p:cNvSpPr>
          <p:nvPr/>
        </p:nvSpPr>
        <p:spPr>
          <a:xfrm>
            <a:off x="4424436" y="3885905"/>
            <a:ext cx="18288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aseline="-25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EE4B4B-C986-DDE3-0C50-8F4B9E4D587B}"/>
              </a:ext>
            </a:extLst>
          </p:cNvPr>
          <p:cNvSpPr txBox="1"/>
          <p:nvPr/>
        </p:nvSpPr>
        <p:spPr>
          <a:xfrm>
            <a:off x="4332996" y="4105965"/>
            <a:ext cx="365760" cy="27432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zh-CN" sz="2800" dirty="0">
                <a:solidFill>
                  <a:srgbClr val="FF0000"/>
                </a:solidFill>
              </a:rPr>
              <a:t>x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F9752A2-C3FB-58E1-A687-2E0C7131E619}"/>
              </a:ext>
            </a:extLst>
          </p:cNvPr>
          <p:cNvSpPr>
            <a:spLocks/>
          </p:cNvSpPr>
          <p:nvPr/>
        </p:nvSpPr>
        <p:spPr>
          <a:xfrm>
            <a:off x="4173650" y="3899492"/>
            <a:ext cx="182880" cy="4572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6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7B117B4-9D96-CDE7-E0D2-21ABE58D29D0}"/>
              </a:ext>
            </a:extLst>
          </p:cNvPr>
          <p:cNvCxnSpPr/>
          <p:nvPr/>
        </p:nvCxnSpPr>
        <p:spPr>
          <a:xfrm>
            <a:off x="6638527" y="1571985"/>
            <a:ext cx="0" cy="5137012"/>
          </a:xfrm>
          <a:prstGeom prst="line">
            <a:avLst/>
          </a:prstGeom>
          <a:ln w="12700">
            <a:solidFill>
              <a:srgbClr val="00B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97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5" grpId="0" animBg="1"/>
      <p:bldP spid="36" grpId="0" animBg="1"/>
      <p:bldP spid="38" grpId="0" animBg="1"/>
      <p:bldP spid="39" grpId="0"/>
      <p:bldP spid="41" grpId="0"/>
      <p:bldP spid="54" grpId="0" animBg="1"/>
      <p:bldP spid="55" grpId="0" animBg="1"/>
      <p:bldP spid="76" grpId="0"/>
      <p:bldP spid="77" grpId="0" animBg="1"/>
      <p:bldP spid="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B91C-6B70-FDF0-54F4-B0281FC3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/>
              <a:t>READ</a:t>
            </a:r>
            <a:r>
              <a:rPr lang="zh-CN" altLang="en-US" b="0" dirty="0"/>
              <a:t> </a:t>
            </a:r>
            <a:r>
              <a:rPr lang="en-US" altLang="zh-CN" b="0" dirty="0"/>
              <a:t>request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CA186-EBD9-5138-2159-3B91AB53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65B4-2F52-774C-9D0B-86A588CD56AB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34D86-6C6F-5144-CED4-4039BDC8D6C6}"/>
              </a:ext>
            </a:extLst>
          </p:cNvPr>
          <p:cNvSpPr>
            <a:spLocks/>
          </p:cNvSpPr>
          <p:nvPr/>
        </p:nvSpPr>
        <p:spPr>
          <a:xfrm>
            <a:off x="688638" y="2297047"/>
            <a:ext cx="1565311" cy="3572550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460566-BEE0-F918-793F-5EC62B40D152}"/>
              </a:ext>
            </a:extLst>
          </p:cNvPr>
          <p:cNvSpPr>
            <a:spLocks/>
          </p:cNvSpPr>
          <p:nvPr/>
        </p:nvSpPr>
        <p:spPr>
          <a:xfrm>
            <a:off x="534548" y="2458594"/>
            <a:ext cx="1579663" cy="3532618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272EE3D-7C8F-98FD-AB9A-A26C4AE51D8E}"/>
              </a:ext>
            </a:extLst>
          </p:cNvPr>
          <p:cNvSpPr/>
          <p:nvPr/>
        </p:nvSpPr>
        <p:spPr>
          <a:xfrm>
            <a:off x="332374" y="1715284"/>
            <a:ext cx="2168931" cy="443837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FAA82-255B-3484-E189-E90DB973F8E7}"/>
              </a:ext>
            </a:extLst>
          </p:cNvPr>
          <p:cNvSpPr txBox="1"/>
          <p:nvPr/>
        </p:nvSpPr>
        <p:spPr>
          <a:xfrm>
            <a:off x="483828" y="2611993"/>
            <a:ext cx="1662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Guest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Memory</a:t>
            </a:r>
            <a:endParaRPr kumimoji="1" lang="zh-CN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72AF9-F86C-3757-A661-24C667909F0C}"/>
              </a:ext>
            </a:extLst>
          </p:cNvPr>
          <p:cNvSpPr txBox="1"/>
          <p:nvPr/>
        </p:nvSpPr>
        <p:spPr>
          <a:xfrm>
            <a:off x="717771" y="3800958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Metadata</a:t>
            </a:r>
            <a:endParaRPr kumimoji="1" lang="zh-CN" altLang="en-US" sz="20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56A512E-0C0C-785E-4648-16BFBBCF2B64}"/>
              </a:ext>
            </a:extLst>
          </p:cNvPr>
          <p:cNvGrpSpPr/>
          <p:nvPr/>
        </p:nvGrpSpPr>
        <p:grpSpPr>
          <a:xfrm>
            <a:off x="954452" y="5194343"/>
            <a:ext cx="705762" cy="678746"/>
            <a:chOff x="2180982" y="4434665"/>
            <a:chExt cx="548640" cy="45720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B086FD6F-D1D4-CDCF-7E45-D8CE99AFEC38}"/>
                </a:ext>
              </a:extLst>
            </p:cNvPr>
            <p:cNvSpPr/>
            <p:nvPr/>
          </p:nvSpPr>
          <p:spPr>
            <a:xfrm>
              <a:off x="2180982" y="4434665"/>
              <a:ext cx="548640" cy="4572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89C32F5-6835-555B-4D7B-3E745573D0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50147" y="4558900"/>
              <a:ext cx="91440" cy="9144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B3B6A5-1697-7FBD-F397-F8E622C71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1269" y="4699053"/>
              <a:ext cx="91440" cy="9144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49BF95-D50A-C414-1FB5-0C51E223D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1105" y="4699053"/>
              <a:ext cx="91440" cy="9144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82CD4F-AE28-F05E-F1A2-4CF575190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7438" y="4519641"/>
              <a:ext cx="91440" cy="9144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AC87244-6B38-A5A3-2D7B-0AF0F9980C14}"/>
              </a:ext>
            </a:extLst>
          </p:cNvPr>
          <p:cNvSpPr txBox="1"/>
          <p:nvPr/>
        </p:nvSpPr>
        <p:spPr>
          <a:xfrm>
            <a:off x="959604" y="4839613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Data</a:t>
            </a:r>
            <a:endParaRPr kumimoji="1" lang="zh-CN" altLang="en-US" sz="20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CA0732D-97A3-6C84-892D-E87AAE175D81}"/>
              </a:ext>
            </a:extLst>
          </p:cNvPr>
          <p:cNvGrpSpPr/>
          <p:nvPr/>
        </p:nvGrpSpPr>
        <p:grpSpPr>
          <a:xfrm>
            <a:off x="1178363" y="4107247"/>
            <a:ext cx="343367" cy="492310"/>
            <a:chOff x="2863346" y="4111786"/>
            <a:chExt cx="182880" cy="36243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84CE068-BCC9-672C-F953-FFCF76E43A29}"/>
                </a:ext>
              </a:extLst>
            </p:cNvPr>
            <p:cNvSpPr>
              <a:spLocks/>
            </p:cNvSpPr>
            <p:nvPr/>
          </p:nvSpPr>
          <p:spPr>
            <a:xfrm>
              <a:off x="2863346" y="4382776"/>
              <a:ext cx="182880" cy="914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1AFE955-2EC6-39FC-93F8-9C9B8CD06AA5}"/>
                </a:ext>
              </a:extLst>
            </p:cNvPr>
            <p:cNvSpPr>
              <a:spLocks/>
            </p:cNvSpPr>
            <p:nvPr/>
          </p:nvSpPr>
          <p:spPr>
            <a:xfrm>
              <a:off x="2863346" y="4294859"/>
              <a:ext cx="182880" cy="914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E858E1-17F0-FB7E-DCE0-579AF69E1B31}"/>
                </a:ext>
              </a:extLst>
            </p:cNvPr>
            <p:cNvCxnSpPr>
              <a:cxnSpLocks/>
            </p:cNvCxnSpPr>
            <p:nvPr/>
          </p:nvCxnSpPr>
          <p:spPr>
            <a:xfrm>
              <a:off x="2863346" y="4111786"/>
              <a:ext cx="0" cy="34702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AC9777-5640-7725-D634-40F39BC54560}"/>
                </a:ext>
              </a:extLst>
            </p:cNvPr>
            <p:cNvCxnSpPr>
              <a:cxnSpLocks/>
            </p:cNvCxnSpPr>
            <p:nvPr/>
          </p:nvCxnSpPr>
          <p:spPr>
            <a:xfrm>
              <a:off x="3046226" y="4111786"/>
              <a:ext cx="0" cy="34702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01B1B93-A01B-6DC5-E549-0CD1699336B7}"/>
              </a:ext>
            </a:extLst>
          </p:cNvPr>
          <p:cNvSpPr txBox="1"/>
          <p:nvPr/>
        </p:nvSpPr>
        <p:spPr>
          <a:xfrm>
            <a:off x="871875" y="1206717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Host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45356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B91C-6B70-FDF0-54F4-B0281FC3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/>
              <a:t>READ</a:t>
            </a:r>
            <a:r>
              <a:rPr lang="zh-CN" altLang="en-US" b="0" dirty="0"/>
              <a:t> </a:t>
            </a:r>
            <a:r>
              <a:rPr lang="en-US" altLang="zh-CN" b="0" dirty="0"/>
              <a:t>request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CA186-EBD9-5138-2159-3B91AB53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65B4-2F52-774C-9D0B-86A588CD56AB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34D86-6C6F-5144-CED4-4039BDC8D6C6}"/>
              </a:ext>
            </a:extLst>
          </p:cNvPr>
          <p:cNvSpPr>
            <a:spLocks/>
          </p:cNvSpPr>
          <p:nvPr/>
        </p:nvSpPr>
        <p:spPr>
          <a:xfrm>
            <a:off x="688638" y="2297047"/>
            <a:ext cx="1565311" cy="3572550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460566-BEE0-F918-793F-5EC62B40D152}"/>
              </a:ext>
            </a:extLst>
          </p:cNvPr>
          <p:cNvSpPr>
            <a:spLocks/>
          </p:cNvSpPr>
          <p:nvPr/>
        </p:nvSpPr>
        <p:spPr>
          <a:xfrm>
            <a:off x="534548" y="2458594"/>
            <a:ext cx="1579663" cy="3532618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915182-62E3-E0CC-AC66-266E862B7CD1}"/>
              </a:ext>
            </a:extLst>
          </p:cNvPr>
          <p:cNvSpPr/>
          <p:nvPr/>
        </p:nvSpPr>
        <p:spPr>
          <a:xfrm>
            <a:off x="3970267" y="3730656"/>
            <a:ext cx="5358000" cy="2154131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272EE3D-7C8F-98FD-AB9A-A26C4AE51D8E}"/>
              </a:ext>
            </a:extLst>
          </p:cNvPr>
          <p:cNvSpPr/>
          <p:nvPr/>
        </p:nvSpPr>
        <p:spPr>
          <a:xfrm>
            <a:off x="332374" y="1715284"/>
            <a:ext cx="2168931" cy="443837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FAA82-255B-3484-E189-E90DB973F8E7}"/>
              </a:ext>
            </a:extLst>
          </p:cNvPr>
          <p:cNvSpPr txBox="1"/>
          <p:nvPr/>
        </p:nvSpPr>
        <p:spPr>
          <a:xfrm>
            <a:off x="483828" y="2611993"/>
            <a:ext cx="1662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Guest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Memory</a:t>
            </a:r>
            <a:endParaRPr kumimoji="1" lang="zh-CN" alt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4D56BB-9275-2766-9C9C-183486424201}"/>
              </a:ext>
            </a:extLst>
          </p:cNvPr>
          <p:cNvSpPr/>
          <p:nvPr/>
        </p:nvSpPr>
        <p:spPr>
          <a:xfrm>
            <a:off x="3970267" y="1801099"/>
            <a:ext cx="5358000" cy="1775583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cxnSp>
        <p:nvCxnSpPr>
          <p:cNvPr id="14" name="Straight Arrow Connector 43">
            <a:extLst>
              <a:ext uri="{FF2B5EF4-FFF2-40B4-BE49-F238E27FC236}">
                <a16:creationId xmlns:a16="http://schemas.microsoft.com/office/drawing/2014/main" id="{13F4E767-75F8-4A02-0C62-050BAA092242}"/>
              </a:ext>
            </a:extLst>
          </p:cNvPr>
          <p:cNvCxnSpPr>
            <a:cxnSpLocks/>
          </p:cNvCxnSpPr>
          <p:nvPr/>
        </p:nvCxnSpPr>
        <p:spPr>
          <a:xfrm>
            <a:off x="1631890" y="4419879"/>
            <a:ext cx="247987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869800-4135-12FA-DCEC-31BBD4D389EC}"/>
              </a:ext>
            </a:extLst>
          </p:cNvPr>
          <p:cNvSpPr txBox="1"/>
          <p:nvPr/>
        </p:nvSpPr>
        <p:spPr>
          <a:xfrm>
            <a:off x="4032754" y="3745951"/>
            <a:ext cx="971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FPGA</a:t>
            </a:r>
            <a:endParaRPr kumimoji="1" lang="zh-CN" altLang="en-US" sz="2400" b="1" dirty="0"/>
          </a:p>
        </p:txBody>
      </p:sp>
      <p:cxnSp>
        <p:nvCxnSpPr>
          <p:cNvPr id="17" name="Straight Arrow Connector 43">
            <a:extLst>
              <a:ext uri="{FF2B5EF4-FFF2-40B4-BE49-F238E27FC236}">
                <a16:creationId xmlns:a16="http://schemas.microsoft.com/office/drawing/2014/main" id="{9625C969-B161-10BE-D2AE-46007D4AD778}"/>
              </a:ext>
            </a:extLst>
          </p:cNvPr>
          <p:cNvCxnSpPr>
            <a:cxnSpLocks/>
            <a:stCxn id="50" idx="0"/>
            <a:endCxn id="59" idx="2"/>
          </p:cNvCxnSpPr>
          <p:nvPr/>
        </p:nvCxnSpPr>
        <p:spPr>
          <a:xfrm rot="16200000" flipV="1">
            <a:off x="4094000" y="2664837"/>
            <a:ext cx="1648850" cy="1489070"/>
          </a:xfrm>
          <a:prstGeom prst="curvedConnector4">
            <a:avLst>
              <a:gd name="adj1" fmla="val 41681"/>
              <a:gd name="adj2" fmla="val 115352"/>
            </a:avLst>
          </a:prstGeom>
          <a:ln w="127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5072AF9-F86C-3757-A661-24C667909F0C}"/>
              </a:ext>
            </a:extLst>
          </p:cNvPr>
          <p:cNvSpPr txBox="1"/>
          <p:nvPr/>
        </p:nvSpPr>
        <p:spPr>
          <a:xfrm>
            <a:off x="717771" y="3800958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Metadata</a:t>
            </a:r>
            <a:endParaRPr kumimoji="1" lang="zh-CN" altLang="en-US" sz="20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56A512E-0C0C-785E-4648-16BFBBCF2B64}"/>
              </a:ext>
            </a:extLst>
          </p:cNvPr>
          <p:cNvGrpSpPr/>
          <p:nvPr/>
        </p:nvGrpSpPr>
        <p:grpSpPr>
          <a:xfrm>
            <a:off x="954452" y="5194343"/>
            <a:ext cx="705762" cy="678746"/>
            <a:chOff x="2180982" y="4434665"/>
            <a:chExt cx="548640" cy="45720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B086FD6F-D1D4-CDCF-7E45-D8CE99AFEC38}"/>
                </a:ext>
              </a:extLst>
            </p:cNvPr>
            <p:cNvSpPr/>
            <p:nvPr/>
          </p:nvSpPr>
          <p:spPr>
            <a:xfrm>
              <a:off x="2180982" y="4434665"/>
              <a:ext cx="548640" cy="4572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89C32F5-6835-555B-4D7B-3E745573D0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50147" y="4558900"/>
              <a:ext cx="91440" cy="9144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B3B6A5-1697-7FBD-F397-F8E622C71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1269" y="4699053"/>
              <a:ext cx="91440" cy="9144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49BF95-D50A-C414-1FB5-0C51E223D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1105" y="4699053"/>
              <a:ext cx="91440" cy="9144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82CD4F-AE28-F05E-F1A2-4CF575190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7438" y="4519641"/>
              <a:ext cx="91440" cy="9144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AC87244-6B38-A5A3-2D7B-0AF0F9980C14}"/>
              </a:ext>
            </a:extLst>
          </p:cNvPr>
          <p:cNvSpPr txBox="1"/>
          <p:nvPr/>
        </p:nvSpPr>
        <p:spPr>
          <a:xfrm>
            <a:off x="959604" y="4839613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Data</a:t>
            </a:r>
            <a:endParaRPr kumimoji="1" lang="zh-CN" altLang="en-US" sz="20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CA0732D-97A3-6C84-892D-E87AAE175D81}"/>
              </a:ext>
            </a:extLst>
          </p:cNvPr>
          <p:cNvGrpSpPr/>
          <p:nvPr/>
        </p:nvGrpSpPr>
        <p:grpSpPr>
          <a:xfrm>
            <a:off x="1178363" y="4107247"/>
            <a:ext cx="343367" cy="492310"/>
            <a:chOff x="2863346" y="4111786"/>
            <a:chExt cx="182880" cy="36243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84CE068-BCC9-672C-F953-FFCF76E43A29}"/>
                </a:ext>
              </a:extLst>
            </p:cNvPr>
            <p:cNvSpPr>
              <a:spLocks/>
            </p:cNvSpPr>
            <p:nvPr/>
          </p:nvSpPr>
          <p:spPr>
            <a:xfrm>
              <a:off x="2863346" y="4382776"/>
              <a:ext cx="182880" cy="914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1AFE955-2EC6-39FC-93F8-9C9B8CD06AA5}"/>
                </a:ext>
              </a:extLst>
            </p:cNvPr>
            <p:cNvSpPr>
              <a:spLocks/>
            </p:cNvSpPr>
            <p:nvPr/>
          </p:nvSpPr>
          <p:spPr>
            <a:xfrm>
              <a:off x="2863346" y="4294859"/>
              <a:ext cx="182880" cy="914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E858E1-17F0-FB7E-DCE0-579AF69E1B31}"/>
                </a:ext>
              </a:extLst>
            </p:cNvPr>
            <p:cNvCxnSpPr>
              <a:cxnSpLocks/>
            </p:cNvCxnSpPr>
            <p:nvPr/>
          </p:nvCxnSpPr>
          <p:spPr>
            <a:xfrm>
              <a:off x="2863346" y="4111786"/>
              <a:ext cx="0" cy="34702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AC9777-5640-7725-D634-40F39BC54560}"/>
                </a:ext>
              </a:extLst>
            </p:cNvPr>
            <p:cNvCxnSpPr>
              <a:cxnSpLocks/>
            </p:cNvCxnSpPr>
            <p:nvPr/>
          </p:nvCxnSpPr>
          <p:spPr>
            <a:xfrm>
              <a:off x="3046226" y="4111786"/>
              <a:ext cx="0" cy="34702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01B1B93-A01B-6DC5-E549-0CD1699336B7}"/>
              </a:ext>
            </a:extLst>
          </p:cNvPr>
          <p:cNvSpPr txBox="1"/>
          <p:nvPr/>
        </p:nvSpPr>
        <p:spPr>
          <a:xfrm>
            <a:off x="871875" y="1206717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Host</a:t>
            </a:r>
            <a:endParaRPr kumimoji="1" lang="zh-CN" altLang="en-US" sz="28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9FF821-0811-693D-D3AE-A2CC35CC2449}"/>
              </a:ext>
            </a:extLst>
          </p:cNvPr>
          <p:cNvSpPr/>
          <p:nvPr/>
        </p:nvSpPr>
        <p:spPr>
          <a:xfrm>
            <a:off x="4123964" y="4265297"/>
            <a:ext cx="822960" cy="365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QoS</a:t>
            </a:r>
            <a:endParaRPr kumimoji="1" lang="zh-CN" alt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A323ED-899A-7A8B-8AAF-580228074388}"/>
              </a:ext>
            </a:extLst>
          </p:cNvPr>
          <p:cNvSpPr txBox="1"/>
          <p:nvPr/>
        </p:nvSpPr>
        <p:spPr>
          <a:xfrm>
            <a:off x="4064818" y="1815877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CPU</a:t>
            </a:r>
            <a:endParaRPr kumimoji="1" lang="zh-CN" altLang="en-US" sz="2400" b="1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BC20995-2AF4-681A-71DA-F1B2DD1A5052}"/>
              </a:ext>
            </a:extLst>
          </p:cNvPr>
          <p:cNvSpPr/>
          <p:nvPr/>
        </p:nvSpPr>
        <p:spPr>
          <a:xfrm>
            <a:off x="3682451" y="1701186"/>
            <a:ext cx="5816966" cy="4452469"/>
          </a:xfrm>
          <a:prstGeom prst="roundRect">
            <a:avLst>
              <a:gd name="adj" fmla="val 142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997D7D-EB66-778C-EF84-2D6AC93BEA94}"/>
              </a:ext>
            </a:extLst>
          </p:cNvPr>
          <p:cNvSpPr txBox="1"/>
          <p:nvPr/>
        </p:nvSpPr>
        <p:spPr>
          <a:xfrm>
            <a:off x="5900697" y="1259041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ALI-DPU</a:t>
            </a:r>
            <a:endParaRPr kumimoji="1" lang="zh-CN" altLang="en-US" sz="2800" b="1" dirty="0"/>
          </a:p>
        </p:txBody>
      </p:sp>
      <p:sp>
        <p:nvSpPr>
          <p:cNvPr id="50" name="Rectangle 148">
            <a:extLst>
              <a:ext uri="{FF2B5EF4-FFF2-40B4-BE49-F238E27FC236}">
                <a16:creationId xmlns:a16="http://schemas.microsoft.com/office/drawing/2014/main" id="{6AE01051-AC0A-B1C2-18E8-06FF0A2DC4EF}"/>
              </a:ext>
            </a:extLst>
          </p:cNvPr>
          <p:cNvSpPr/>
          <p:nvPr/>
        </p:nvSpPr>
        <p:spPr>
          <a:xfrm>
            <a:off x="5251480" y="4233797"/>
            <a:ext cx="822960" cy="365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Block</a:t>
            </a:r>
            <a:endParaRPr kumimoji="1" lang="zh-CN" altLang="en-US" sz="2000" dirty="0"/>
          </a:p>
        </p:txBody>
      </p:sp>
      <p:cxnSp>
        <p:nvCxnSpPr>
          <p:cNvPr id="51" name="Straight Arrow Connector 43">
            <a:extLst>
              <a:ext uri="{FF2B5EF4-FFF2-40B4-BE49-F238E27FC236}">
                <a16:creationId xmlns:a16="http://schemas.microsoft.com/office/drawing/2014/main" id="{FEB2D2DB-B9F8-9DA1-9C6A-179083CF9AA1}"/>
              </a:ext>
            </a:extLst>
          </p:cNvPr>
          <p:cNvCxnSpPr>
            <a:cxnSpLocks/>
            <a:stCxn id="33" idx="3"/>
            <a:endCxn id="50" idx="1"/>
          </p:cNvCxnSpPr>
          <p:nvPr/>
        </p:nvCxnSpPr>
        <p:spPr>
          <a:xfrm flipV="1">
            <a:off x="4946924" y="4416677"/>
            <a:ext cx="304556" cy="315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23">
            <a:extLst>
              <a:ext uri="{FF2B5EF4-FFF2-40B4-BE49-F238E27FC236}">
                <a16:creationId xmlns:a16="http://schemas.microsoft.com/office/drawing/2014/main" id="{3C37DC3A-F945-6F53-4671-BDCD4F7ECFB5}"/>
              </a:ext>
            </a:extLst>
          </p:cNvPr>
          <p:cNvGrpSpPr>
            <a:grpSpLocks noChangeAspect="1"/>
          </p:cNvGrpSpPr>
          <p:nvPr/>
        </p:nvGrpSpPr>
        <p:grpSpPr>
          <a:xfrm>
            <a:off x="4173890" y="2310627"/>
            <a:ext cx="548640" cy="548640"/>
            <a:chOff x="3945292" y="2071313"/>
            <a:chExt cx="365760" cy="365760"/>
          </a:xfrm>
        </p:grpSpPr>
        <p:grpSp>
          <p:nvGrpSpPr>
            <p:cNvPr id="55" name="Group 216">
              <a:extLst>
                <a:ext uri="{FF2B5EF4-FFF2-40B4-BE49-F238E27FC236}">
                  <a16:creationId xmlns:a16="http://schemas.microsoft.com/office/drawing/2014/main" id="{1169077D-BE0B-9400-F8AD-AD129A369568}"/>
                </a:ext>
              </a:extLst>
            </p:cNvPr>
            <p:cNvGrpSpPr/>
            <p:nvPr/>
          </p:nvGrpSpPr>
          <p:grpSpPr>
            <a:xfrm>
              <a:off x="3945292" y="2071313"/>
              <a:ext cx="365760" cy="365760"/>
              <a:chOff x="3696802" y="1274330"/>
              <a:chExt cx="365760" cy="365760"/>
            </a:xfrm>
          </p:grpSpPr>
          <p:sp>
            <p:nvSpPr>
              <p:cNvPr id="59" name="Donut 182">
                <a:extLst>
                  <a:ext uri="{FF2B5EF4-FFF2-40B4-BE49-F238E27FC236}">
                    <a16:creationId xmlns:a16="http://schemas.microsoft.com/office/drawing/2014/main" id="{16EA4448-AAF2-7196-DD52-E4058D6803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96802" y="1274330"/>
                <a:ext cx="365760" cy="365760"/>
              </a:xfrm>
              <a:prstGeom prst="don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Straight Connector 184">
                <a:extLst>
                  <a:ext uri="{FF2B5EF4-FFF2-40B4-BE49-F238E27FC236}">
                    <a16:creationId xmlns:a16="http://schemas.microsoft.com/office/drawing/2014/main" id="{1AE51211-61B6-3BD6-5CC6-1A23BA4A06FE}"/>
                  </a:ext>
                </a:extLst>
              </p:cNvPr>
              <p:cNvCxnSpPr>
                <a:cxnSpLocks/>
                <a:stCxn id="59" idx="0"/>
                <a:endCxn id="59" idx="4"/>
              </p:cNvCxnSpPr>
              <p:nvPr/>
            </p:nvCxnSpPr>
            <p:spPr>
              <a:xfrm>
                <a:off x="3879682" y="1274330"/>
                <a:ext cx="0" cy="914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187">
                <a:extLst>
                  <a:ext uri="{FF2B5EF4-FFF2-40B4-BE49-F238E27FC236}">
                    <a16:creationId xmlns:a16="http://schemas.microsoft.com/office/drawing/2014/main" id="{B73D3B2B-28D6-8D1D-1C67-6258DFFD4062}"/>
                  </a:ext>
                </a:extLst>
              </p:cNvPr>
              <p:cNvCxnSpPr>
                <a:cxnSpLocks/>
                <a:stCxn id="59" idx="2"/>
                <a:endCxn id="59" idx="6"/>
              </p:cNvCxnSpPr>
              <p:nvPr/>
            </p:nvCxnSpPr>
            <p:spPr>
              <a:xfrm>
                <a:off x="3696802" y="1457210"/>
                <a:ext cx="9144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190">
                <a:extLst>
                  <a:ext uri="{FF2B5EF4-FFF2-40B4-BE49-F238E27FC236}">
                    <a16:creationId xmlns:a16="http://schemas.microsoft.com/office/drawing/2014/main" id="{0E1B58EA-468E-4154-EB75-D7A24DEF50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71122" y="1457210"/>
                <a:ext cx="9144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199">
                <a:extLst>
                  <a:ext uri="{FF2B5EF4-FFF2-40B4-BE49-F238E27FC236}">
                    <a16:creationId xmlns:a16="http://schemas.microsoft.com/office/drawing/2014/main" id="{6AA0BFDE-733B-35E3-E65C-C1C7F50971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9682" y="1548650"/>
                <a:ext cx="0" cy="914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201">
                <a:extLst>
                  <a:ext uri="{FF2B5EF4-FFF2-40B4-BE49-F238E27FC236}">
                    <a16:creationId xmlns:a16="http://schemas.microsoft.com/office/drawing/2014/main" id="{3BF85C74-4462-1AF7-E3A2-9325EEC53E3E}"/>
                  </a:ext>
                </a:extLst>
              </p:cNvPr>
              <p:cNvCxnSpPr>
                <a:cxnSpLocks/>
                <a:endCxn id="59" idx="7"/>
              </p:cNvCxnSpPr>
              <p:nvPr/>
            </p:nvCxnSpPr>
            <p:spPr>
              <a:xfrm flipV="1">
                <a:off x="3942804" y="1327894"/>
                <a:ext cx="66194" cy="776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207">
                <a:extLst>
                  <a:ext uri="{FF2B5EF4-FFF2-40B4-BE49-F238E27FC236}">
                    <a16:creationId xmlns:a16="http://schemas.microsoft.com/office/drawing/2014/main" id="{243E0129-0AA3-FA71-D9E7-31C1ACAC3F78}"/>
                  </a:ext>
                </a:extLst>
              </p:cNvPr>
              <p:cNvCxnSpPr>
                <a:cxnSpLocks/>
                <a:stCxn id="59" idx="5"/>
              </p:cNvCxnSpPr>
              <p:nvPr/>
            </p:nvCxnSpPr>
            <p:spPr>
              <a:xfrm flipH="1" flipV="1">
                <a:off x="3942804" y="1508836"/>
                <a:ext cx="66194" cy="776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210">
                <a:extLst>
                  <a:ext uri="{FF2B5EF4-FFF2-40B4-BE49-F238E27FC236}">
                    <a16:creationId xmlns:a16="http://schemas.microsoft.com/office/drawing/2014/main" id="{6B9EEAB5-4FD2-0A5F-E910-8E099B8CA7BB}"/>
                  </a:ext>
                </a:extLst>
              </p:cNvPr>
              <p:cNvCxnSpPr>
                <a:cxnSpLocks/>
                <a:endCxn id="59" idx="3"/>
              </p:cNvCxnSpPr>
              <p:nvPr/>
            </p:nvCxnSpPr>
            <p:spPr>
              <a:xfrm flipH="1">
                <a:off x="3750366" y="1508836"/>
                <a:ext cx="85034" cy="776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213">
                <a:extLst>
                  <a:ext uri="{FF2B5EF4-FFF2-40B4-BE49-F238E27FC236}">
                    <a16:creationId xmlns:a16="http://schemas.microsoft.com/office/drawing/2014/main" id="{DED51D93-D556-514A-6564-2B2966221EB1}"/>
                  </a:ext>
                </a:extLst>
              </p:cNvPr>
              <p:cNvCxnSpPr>
                <a:cxnSpLocks/>
                <a:endCxn id="59" idx="1"/>
              </p:cNvCxnSpPr>
              <p:nvPr/>
            </p:nvCxnSpPr>
            <p:spPr>
              <a:xfrm flipH="1" flipV="1">
                <a:off x="3750366" y="1327894"/>
                <a:ext cx="63378" cy="776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01">
              <a:extLst>
                <a:ext uri="{FF2B5EF4-FFF2-40B4-BE49-F238E27FC236}">
                  <a16:creationId xmlns:a16="http://schemas.microsoft.com/office/drawing/2014/main" id="{4250FBCB-48FE-128F-33C4-99056BE80709}"/>
                </a:ext>
              </a:extLst>
            </p:cNvPr>
            <p:cNvSpPr>
              <a:spLocks/>
            </p:cNvSpPr>
            <p:nvPr/>
          </p:nvSpPr>
          <p:spPr>
            <a:xfrm>
              <a:off x="4138688" y="2344664"/>
              <a:ext cx="64008" cy="640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57" name="Rectangle 503">
              <a:extLst>
                <a:ext uri="{FF2B5EF4-FFF2-40B4-BE49-F238E27FC236}">
                  <a16:creationId xmlns:a16="http://schemas.microsoft.com/office/drawing/2014/main" id="{0459E58B-AE92-3077-47F0-828ED766259A}"/>
                </a:ext>
              </a:extLst>
            </p:cNvPr>
            <p:cNvSpPr>
              <a:spLocks/>
            </p:cNvSpPr>
            <p:nvPr/>
          </p:nvSpPr>
          <p:spPr>
            <a:xfrm>
              <a:off x="4226042" y="2265194"/>
              <a:ext cx="64008" cy="640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58" name="Rectangle 504">
              <a:extLst>
                <a:ext uri="{FF2B5EF4-FFF2-40B4-BE49-F238E27FC236}">
                  <a16:creationId xmlns:a16="http://schemas.microsoft.com/office/drawing/2014/main" id="{A337D61E-4F24-2905-940B-4C59FEDA17CC}"/>
                </a:ext>
              </a:extLst>
            </p:cNvPr>
            <p:cNvSpPr>
              <a:spLocks/>
            </p:cNvSpPr>
            <p:nvPr/>
          </p:nvSpPr>
          <p:spPr>
            <a:xfrm>
              <a:off x="4226042" y="2165418"/>
              <a:ext cx="64008" cy="640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sp>
        <p:nvSpPr>
          <p:cNvPr id="68" name="TextBox 49">
            <a:extLst>
              <a:ext uri="{FF2B5EF4-FFF2-40B4-BE49-F238E27FC236}">
                <a16:creationId xmlns:a16="http://schemas.microsoft.com/office/drawing/2014/main" id="{4449600C-5BDF-CC3E-5153-DDF3894E24F1}"/>
              </a:ext>
            </a:extLst>
          </p:cNvPr>
          <p:cNvSpPr txBox="1"/>
          <p:nvPr/>
        </p:nvSpPr>
        <p:spPr>
          <a:xfrm>
            <a:off x="2522239" y="3249049"/>
            <a:ext cx="1528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/>
              <a:t>NVMe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r>
              <a:rPr kumimoji="1" lang="en-US" altLang="zh-CN" sz="2400" b="1" dirty="0">
                <a:solidFill>
                  <a:srgbClr val="C00000"/>
                </a:solidFill>
              </a:rPr>
              <a:t>READ</a:t>
            </a:r>
          </a:p>
          <a:p>
            <a:r>
              <a:rPr kumimoji="1" lang="en-US" altLang="zh-CN" sz="2400" dirty="0"/>
              <a:t>CMD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589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0" grpId="0" animBg="1"/>
      <p:bldP spid="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B91C-6B70-FDF0-54F4-B0281FC3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/>
              <a:t>READ</a:t>
            </a:r>
            <a:r>
              <a:rPr lang="zh-CN" altLang="en-US" b="0" dirty="0"/>
              <a:t> </a:t>
            </a:r>
            <a:r>
              <a:rPr lang="en-US" altLang="zh-CN" b="0" dirty="0"/>
              <a:t>request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CA186-EBD9-5138-2159-3B91AB53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65B4-2F52-774C-9D0B-86A588CD56AB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34D86-6C6F-5144-CED4-4039BDC8D6C6}"/>
              </a:ext>
            </a:extLst>
          </p:cNvPr>
          <p:cNvSpPr>
            <a:spLocks/>
          </p:cNvSpPr>
          <p:nvPr/>
        </p:nvSpPr>
        <p:spPr>
          <a:xfrm>
            <a:off x="688638" y="2297047"/>
            <a:ext cx="1565311" cy="3572550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460566-BEE0-F918-793F-5EC62B40D152}"/>
              </a:ext>
            </a:extLst>
          </p:cNvPr>
          <p:cNvSpPr>
            <a:spLocks/>
          </p:cNvSpPr>
          <p:nvPr/>
        </p:nvSpPr>
        <p:spPr>
          <a:xfrm>
            <a:off x="534548" y="2458594"/>
            <a:ext cx="1579663" cy="3532618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915182-62E3-E0CC-AC66-266E862B7CD1}"/>
              </a:ext>
            </a:extLst>
          </p:cNvPr>
          <p:cNvSpPr/>
          <p:nvPr/>
        </p:nvSpPr>
        <p:spPr>
          <a:xfrm>
            <a:off x="3970267" y="3730656"/>
            <a:ext cx="5358000" cy="2154131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272EE3D-7C8F-98FD-AB9A-A26C4AE51D8E}"/>
              </a:ext>
            </a:extLst>
          </p:cNvPr>
          <p:cNvSpPr/>
          <p:nvPr/>
        </p:nvSpPr>
        <p:spPr>
          <a:xfrm>
            <a:off x="332374" y="1715284"/>
            <a:ext cx="2168931" cy="443837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FAA82-255B-3484-E189-E90DB973F8E7}"/>
              </a:ext>
            </a:extLst>
          </p:cNvPr>
          <p:cNvSpPr txBox="1"/>
          <p:nvPr/>
        </p:nvSpPr>
        <p:spPr>
          <a:xfrm>
            <a:off x="483828" y="2611993"/>
            <a:ext cx="1662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Guest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Memory</a:t>
            </a:r>
            <a:endParaRPr kumimoji="1" lang="zh-CN" alt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4D56BB-9275-2766-9C9C-183486424201}"/>
              </a:ext>
            </a:extLst>
          </p:cNvPr>
          <p:cNvSpPr/>
          <p:nvPr/>
        </p:nvSpPr>
        <p:spPr>
          <a:xfrm>
            <a:off x="3970267" y="1801099"/>
            <a:ext cx="5358000" cy="1775583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cxnSp>
        <p:nvCxnSpPr>
          <p:cNvPr id="14" name="Straight Arrow Connector 43">
            <a:extLst>
              <a:ext uri="{FF2B5EF4-FFF2-40B4-BE49-F238E27FC236}">
                <a16:creationId xmlns:a16="http://schemas.microsoft.com/office/drawing/2014/main" id="{13F4E767-75F8-4A02-0C62-050BAA092242}"/>
              </a:ext>
            </a:extLst>
          </p:cNvPr>
          <p:cNvCxnSpPr>
            <a:cxnSpLocks/>
          </p:cNvCxnSpPr>
          <p:nvPr/>
        </p:nvCxnSpPr>
        <p:spPr>
          <a:xfrm>
            <a:off x="1631890" y="4419879"/>
            <a:ext cx="247987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869800-4135-12FA-DCEC-31BBD4D389EC}"/>
              </a:ext>
            </a:extLst>
          </p:cNvPr>
          <p:cNvSpPr txBox="1"/>
          <p:nvPr/>
        </p:nvSpPr>
        <p:spPr>
          <a:xfrm>
            <a:off x="4032754" y="3745951"/>
            <a:ext cx="971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FPGA</a:t>
            </a:r>
            <a:endParaRPr kumimoji="1" lang="zh-CN" altLang="en-US" sz="2400" b="1" dirty="0"/>
          </a:p>
        </p:txBody>
      </p:sp>
      <p:cxnSp>
        <p:nvCxnSpPr>
          <p:cNvPr id="17" name="Straight Arrow Connector 43">
            <a:extLst>
              <a:ext uri="{FF2B5EF4-FFF2-40B4-BE49-F238E27FC236}">
                <a16:creationId xmlns:a16="http://schemas.microsoft.com/office/drawing/2014/main" id="{9625C969-B161-10BE-D2AE-46007D4AD778}"/>
              </a:ext>
            </a:extLst>
          </p:cNvPr>
          <p:cNvCxnSpPr>
            <a:cxnSpLocks/>
            <a:stCxn id="50" idx="0"/>
            <a:endCxn id="59" idx="2"/>
          </p:cNvCxnSpPr>
          <p:nvPr/>
        </p:nvCxnSpPr>
        <p:spPr>
          <a:xfrm rot="16200000" flipV="1">
            <a:off x="4094000" y="2664837"/>
            <a:ext cx="1648850" cy="1489070"/>
          </a:xfrm>
          <a:prstGeom prst="curvedConnector4">
            <a:avLst>
              <a:gd name="adj1" fmla="val 41681"/>
              <a:gd name="adj2" fmla="val 115352"/>
            </a:avLst>
          </a:prstGeom>
          <a:ln w="127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5072AF9-F86C-3757-A661-24C667909F0C}"/>
              </a:ext>
            </a:extLst>
          </p:cNvPr>
          <p:cNvSpPr txBox="1"/>
          <p:nvPr/>
        </p:nvSpPr>
        <p:spPr>
          <a:xfrm>
            <a:off x="717771" y="3800958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Metadata</a:t>
            </a:r>
            <a:endParaRPr kumimoji="1" lang="zh-CN" altLang="en-US" sz="20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56A512E-0C0C-785E-4648-16BFBBCF2B64}"/>
              </a:ext>
            </a:extLst>
          </p:cNvPr>
          <p:cNvGrpSpPr/>
          <p:nvPr/>
        </p:nvGrpSpPr>
        <p:grpSpPr>
          <a:xfrm>
            <a:off x="954452" y="5194343"/>
            <a:ext cx="705762" cy="678746"/>
            <a:chOff x="2180982" y="4434665"/>
            <a:chExt cx="548640" cy="45720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B086FD6F-D1D4-CDCF-7E45-D8CE99AFEC38}"/>
                </a:ext>
              </a:extLst>
            </p:cNvPr>
            <p:cNvSpPr/>
            <p:nvPr/>
          </p:nvSpPr>
          <p:spPr>
            <a:xfrm>
              <a:off x="2180982" y="4434665"/>
              <a:ext cx="548640" cy="4572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89C32F5-6835-555B-4D7B-3E745573D0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50147" y="4558900"/>
              <a:ext cx="91440" cy="9144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B3B6A5-1697-7FBD-F397-F8E622C71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1269" y="4699053"/>
              <a:ext cx="91440" cy="9144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49BF95-D50A-C414-1FB5-0C51E223D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1105" y="4699053"/>
              <a:ext cx="91440" cy="9144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82CD4F-AE28-F05E-F1A2-4CF575190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7438" y="4519641"/>
              <a:ext cx="91440" cy="9144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AC87244-6B38-A5A3-2D7B-0AF0F9980C14}"/>
              </a:ext>
            </a:extLst>
          </p:cNvPr>
          <p:cNvSpPr txBox="1"/>
          <p:nvPr/>
        </p:nvSpPr>
        <p:spPr>
          <a:xfrm>
            <a:off x="959604" y="4839613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Data</a:t>
            </a:r>
            <a:endParaRPr kumimoji="1" lang="zh-CN" altLang="en-US" sz="20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CA0732D-97A3-6C84-892D-E87AAE175D81}"/>
              </a:ext>
            </a:extLst>
          </p:cNvPr>
          <p:cNvGrpSpPr/>
          <p:nvPr/>
        </p:nvGrpSpPr>
        <p:grpSpPr>
          <a:xfrm>
            <a:off x="1178363" y="4107247"/>
            <a:ext cx="343367" cy="492310"/>
            <a:chOff x="2863346" y="4111786"/>
            <a:chExt cx="182880" cy="36243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84CE068-BCC9-672C-F953-FFCF76E43A29}"/>
                </a:ext>
              </a:extLst>
            </p:cNvPr>
            <p:cNvSpPr>
              <a:spLocks/>
            </p:cNvSpPr>
            <p:nvPr/>
          </p:nvSpPr>
          <p:spPr>
            <a:xfrm>
              <a:off x="2863346" y="4382776"/>
              <a:ext cx="182880" cy="914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1AFE955-2EC6-39FC-93F8-9C9B8CD06AA5}"/>
                </a:ext>
              </a:extLst>
            </p:cNvPr>
            <p:cNvSpPr>
              <a:spLocks/>
            </p:cNvSpPr>
            <p:nvPr/>
          </p:nvSpPr>
          <p:spPr>
            <a:xfrm>
              <a:off x="2863346" y="4294859"/>
              <a:ext cx="182880" cy="914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E858E1-17F0-FB7E-DCE0-579AF69E1B31}"/>
                </a:ext>
              </a:extLst>
            </p:cNvPr>
            <p:cNvCxnSpPr>
              <a:cxnSpLocks/>
            </p:cNvCxnSpPr>
            <p:nvPr/>
          </p:nvCxnSpPr>
          <p:spPr>
            <a:xfrm>
              <a:off x="2863346" y="4111786"/>
              <a:ext cx="0" cy="34702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AC9777-5640-7725-D634-40F39BC54560}"/>
                </a:ext>
              </a:extLst>
            </p:cNvPr>
            <p:cNvCxnSpPr>
              <a:cxnSpLocks/>
            </p:cNvCxnSpPr>
            <p:nvPr/>
          </p:nvCxnSpPr>
          <p:spPr>
            <a:xfrm>
              <a:off x="3046226" y="4111786"/>
              <a:ext cx="0" cy="34702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01B1B93-A01B-6DC5-E549-0CD1699336B7}"/>
              </a:ext>
            </a:extLst>
          </p:cNvPr>
          <p:cNvSpPr txBox="1"/>
          <p:nvPr/>
        </p:nvSpPr>
        <p:spPr>
          <a:xfrm>
            <a:off x="871875" y="1206717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Host</a:t>
            </a:r>
            <a:endParaRPr kumimoji="1" lang="zh-CN" altLang="en-US" sz="28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9FF821-0811-693D-D3AE-A2CC35CC2449}"/>
              </a:ext>
            </a:extLst>
          </p:cNvPr>
          <p:cNvSpPr/>
          <p:nvPr/>
        </p:nvSpPr>
        <p:spPr>
          <a:xfrm>
            <a:off x="4123964" y="4265297"/>
            <a:ext cx="822960" cy="365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QoS</a:t>
            </a:r>
            <a:endParaRPr kumimoji="1" lang="zh-CN" altLang="en-US" sz="2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13D331-7AE3-37C0-7663-0F260BCA2F90}"/>
              </a:ext>
            </a:extLst>
          </p:cNvPr>
          <p:cNvSpPr/>
          <p:nvPr/>
        </p:nvSpPr>
        <p:spPr>
          <a:xfrm>
            <a:off x="6709861" y="2111049"/>
            <a:ext cx="922571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RPC</a:t>
            </a:r>
            <a:endParaRPr kumimoji="1" lang="zh-CN" altLang="en-US" sz="2000" dirty="0"/>
          </a:p>
        </p:txBody>
      </p:sp>
      <p:graphicFrame>
        <p:nvGraphicFramePr>
          <p:cNvPr id="37" name="Table 78">
            <a:extLst>
              <a:ext uri="{FF2B5EF4-FFF2-40B4-BE49-F238E27FC236}">
                <a16:creationId xmlns:a16="http://schemas.microsoft.com/office/drawing/2014/main" id="{87B8B8DB-6A81-0690-5372-2485D19AA73F}"/>
              </a:ext>
            </a:extLst>
          </p:cNvPr>
          <p:cNvGraphicFramePr>
            <a:graphicFrameLocks noGrp="1"/>
          </p:cNvGraphicFramePr>
          <p:nvPr/>
        </p:nvGraphicFramePr>
        <p:xfrm>
          <a:off x="6644805" y="3901355"/>
          <a:ext cx="2478483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302">
                  <a:extLst>
                    <a:ext uri="{9D8B030D-6E8A-4147-A177-3AD203B41FA5}">
                      <a16:colId xmlns:a16="http://schemas.microsoft.com/office/drawing/2014/main" val="1554982942"/>
                    </a:ext>
                  </a:extLst>
                </a:gridCol>
                <a:gridCol w="630081">
                  <a:extLst>
                    <a:ext uri="{9D8B030D-6E8A-4147-A177-3AD203B41FA5}">
                      <a16:colId xmlns:a16="http://schemas.microsoft.com/office/drawing/2014/main" val="1509500438"/>
                    </a:ext>
                  </a:extLst>
                </a:gridCol>
                <a:gridCol w="1137100">
                  <a:extLst>
                    <a:ext uri="{9D8B030D-6E8A-4147-A177-3AD203B41FA5}">
                      <a16:colId xmlns:a16="http://schemas.microsoft.com/office/drawing/2014/main" val="1839607313"/>
                    </a:ext>
                  </a:extLst>
                </a:gridCol>
              </a:tblGrid>
              <a:tr h="198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RPC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ID</a:t>
                      </a:r>
                      <a:endParaRPr lang="zh-CN" alt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Pkt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ID</a:t>
                      </a:r>
                      <a:endParaRPr lang="zh-CN" alt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Addr</a:t>
                      </a:r>
                      <a:r>
                        <a:rPr lang="en-US" altLang="zh-CN" sz="1800" dirty="0"/>
                        <a:t>,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Len</a:t>
                      </a:r>
                      <a:endParaRPr lang="zh-CN" alt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02347"/>
                  </a:ext>
                </a:extLst>
              </a:tr>
              <a:tr h="198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Rpc-0</a:t>
                      </a:r>
                      <a:endParaRPr lang="zh-CN" alt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&lt;0x0F,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4K&gt;</a:t>
                      </a:r>
                      <a:endParaRPr lang="zh-CN" alt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752759"/>
                  </a:ext>
                </a:extLst>
              </a:tr>
              <a:tr h="198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Rpc-0</a:t>
                      </a:r>
                      <a:endParaRPr lang="zh-CN" alt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&lt;0x2F,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1K&gt;</a:t>
                      </a:r>
                      <a:endParaRPr lang="zh-CN" alt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427578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4A323ED-899A-7A8B-8AAF-580228074388}"/>
              </a:ext>
            </a:extLst>
          </p:cNvPr>
          <p:cNvSpPr txBox="1"/>
          <p:nvPr/>
        </p:nvSpPr>
        <p:spPr>
          <a:xfrm>
            <a:off x="4064818" y="1815877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CPU</a:t>
            </a:r>
            <a:endParaRPr kumimoji="1" lang="zh-CN" altLang="en-US" sz="2400" b="1" dirty="0"/>
          </a:p>
        </p:txBody>
      </p:sp>
      <p:cxnSp>
        <p:nvCxnSpPr>
          <p:cNvPr id="41" name="Straight Arrow Connector 43">
            <a:extLst>
              <a:ext uri="{FF2B5EF4-FFF2-40B4-BE49-F238E27FC236}">
                <a16:creationId xmlns:a16="http://schemas.microsoft.com/office/drawing/2014/main" id="{964E5798-474E-A261-3385-687B01289D87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rot="16200000" flipH="1">
            <a:off x="6815323" y="2832632"/>
            <a:ext cx="1424546" cy="712899"/>
          </a:xfrm>
          <a:prstGeom prst="curvedConnector3">
            <a:avLst>
              <a:gd name="adj1" fmla="val 22242"/>
            </a:avLst>
          </a:prstGeom>
          <a:ln w="127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31308C0-7085-7B7B-85AD-D8438BD2C8C9}"/>
              </a:ext>
            </a:extLst>
          </p:cNvPr>
          <p:cNvSpPr txBox="1"/>
          <p:nvPr/>
        </p:nvSpPr>
        <p:spPr>
          <a:xfrm>
            <a:off x="6962699" y="2831782"/>
            <a:ext cx="1102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/>
              <a:t>Addr</a:t>
            </a:r>
            <a:r>
              <a:rPr kumimoji="1" lang="en-US" altLang="zh-CN" sz="2000" dirty="0"/>
              <a:t> </a:t>
            </a:r>
          </a:p>
          <a:p>
            <a:r>
              <a:rPr kumimoji="1" lang="en-US" altLang="zh-CN" sz="2000" dirty="0"/>
              <a:t>Entry</a:t>
            </a:r>
            <a:endParaRPr kumimoji="1" lang="zh-CN" altLang="en-US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669EE2-5206-3A92-98AC-8299CE4E899E}"/>
              </a:ext>
            </a:extLst>
          </p:cNvPr>
          <p:cNvSpPr txBox="1"/>
          <p:nvPr/>
        </p:nvSpPr>
        <p:spPr>
          <a:xfrm>
            <a:off x="4680021" y="2277542"/>
            <a:ext cx="1292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Polling</a:t>
            </a:r>
            <a:endParaRPr kumimoji="1" lang="zh-CN" altLang="en-US" sz="20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BC20995-2AF4-681A-71DA-F1B2DD1A5052}"/>
              </a:ext>
            </a:extLst>
          </p:cNvPr>
          <p:cNvSpPr/>
          <p:nvPr/>
        </p:nvSpPr>
        <p:spPr>
          <a:xfrm>
            <a:off x="3682451" y="1701186"/>
            <a:ext cx="5816966" cy="4452469"/>
          </a:xfrm>
          <a:prstGeom prst="roundRect">
            <a:avLst>
              <a:gd name="adj" fmla="val 142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997D7D-EB66-778C-EF84-2D6AC93BEA94}"/>
              </a:ext>
            </a:extLst>
          </p:cNvPr>
          <p:cNvSpPr txBox="1"/>
          <p:nvPr/>
        </p:nvSpPr>
        <p:spPr>
          <a:xfrm>
            <a:off x="5900697" y="1259041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ALI-DPU</a:t>
            </a:r>
            <a:endParaRPr kumimoji="1" lang="zh-CN" altLang="en-US" sz="2800" b="1" dirty="0"/>
          </a:p>
        </p:txBody>
      </p:sp>
      <p:sp>
        <p:nvSpPr>
          <p:cNvPr id="50" name="Rectangle 148">
            <a:extLst>
              <a:ext uri="{FF2B5EF4-FFF2-40B4-BE49-F238E27FC236}">
                <a16:creationId xmlns:a16="http://schemas.microsoft.com/office/drawing/2014/main" id="{6AE01051-AC0A-B1C2-18E8-06FF0A2DC4EF}"/>
              </a:ext>
            </a:extLst>
          </p:cNvPr>
          <p:cNvSpPr/>
          <p:nvPr/>
        </p:nvSpPr>
        <p:spPr>
          <a:xfrm>
            <a:off x="5251480" y="4233797"/>
            <a:ext cx="822960" cy="365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Block</a:t>
            </a:r>
            <a:endParaRPr kumimoji="1" lang="zh-CN" altLang="en-US" sz="2000" dirty="0"/>
          </a:p>
        </p:txBody>
      </p:sp>
      <p:cxnSp>
        <p:nvCxnSpPr>
          <p:cNvPr id="51" name="Straight Arrow Connector 43">
            <a:extLst>
              <a:ext uri="{FF2B5EF4-FFF2-40B4-BE49-F238E27FC236}">
                <a16:creationId xmlns:a16="http://schemas.microsoft.com/office/drawing/2014/main" id="{FEB2D2DB-B9F8-9DA1-9C6A-179083CF9AA1}"/>
              </a:ext>
            </a:extLst>
          </p:cNvPr>
          <p:cNvCxnSpPr>
            <a:cxnSpLocks/>
            <a:stCxn id="33" idx="3"/>
            <a:endCxn id="50" idx="1"/>
          </p:cNvCxnSpPr>
          <p:nvPr/>
        </p:nvCxnSpPr>
        <p:spPr>
          <a:xfrm flipV="1">
            <a:off x="4946924" y="4416677"/>
            <a:ext cx="304556" cy="315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40">
            <a:extLst>
              <a:ext uri="{FF2B5EF4-FFF2-40B4-BE49-F238E27FC236}">
                <a16:creationId xmlns:a16="http://schemas.microsoft.com/office/drawing/2014/main" id="{792A8CFA-3B72-1AEA-D1C1-82F4A1E7C74E}"/>
              </a:ext>
            </a:extLst>
          </p:cNvPr>
          <p:cNvCxnSpPr>
            <a:cxnSpLocks/>
            <a:stCxn id="59" idx="0"/>
            <a:endCxn id="35" idx="1"/>
          </p:cNvCxnSpPr>
          <p:nvPr/>
        </p:nvCxnSpPr>
        <p:spPr>
          <a:xfrm rot="5400000" flipH="1" flipV="1">
            <a:off x="5570686" y="1171453"/>
            <a:ext cx="16698" cy="226165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23">
            <a:extLst>
              <a:ext uri="{FF2B5EF4-FFF2-40B4-BE49-F238E27FC236}">
                <a16:creationId xmlns:a16="http://schemas.microsoft.com/office/drawing/2014/main" id="{3C37DC3A-F945-6F53-4671-BDCD4F7ECFB5}"/>
              </a:ext>
            </a:extLst>
          </p:cNvPr>
          <p:cNvGrpSpPr>
            <a:grpSpLocks noChangeAspect="1"/>
          </p:cNvGrpSpPr>
          <p:nvPr/>
        </p:nvGrpSpPr>
        <p:grpSpPr>
          <a:xfrm>
            <a:off x="4173890" y="2310627"/>
            <a:ext cx="548640" cy="548640"/>
            <a:chOff x="3945292" y="2071313"/>
            <a:chExt cx="365760" cy="365760"/>
          </a:xfrm>
        </p:grpSpPr>
        <p:grpSp>
          <p:nvGrpSpPr>
            <p:cNvPr id="55" name="Group 216">
              <a:extLst>
                <a:ext uri="{FF2B5EF4-FFF2-40B4-BE49-F238E27FC236}">
                  <a16:creationId xmlns:a16="http://schemas.microsoft.com/office/drawing/2014/main" id="{1169077D-BE0B-9400-F8AD-AD129A369568}"/>
                </a:ext>
              </a:extLst>
            </p:cNvPr>
            <p:cNvGrpSpPr/>
            <p:nvPr/>
          </p:nvGrpSpPr>
          <p:grpSpPr>
            <a:xfrm>
              <a:off x="3945292" y="2071313"/>
              <a:ext cx="365760" cy="365760"/>
              <a:chOff x="3696802" y="1274330"/>
              <a:chExt cx="365760" cy="365760"/>
            </a:xfrm>
          </p:grpSpPr>
          <p:sp>
            <p:nvSpPr>
              <p:cNvPr id="59" name="Donut 182">
                <a:extLst>
                  <a:ext uri="{FF2B5EF4-FFF2-40B4-BE49-F238E27FC236}">
                    <a16:creationId xmlns:a16="http://schemas.microsoft.com/office/drawing/2014/main" id="{16EA4448-AAF2-7196-DD52-E4058D6803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96802" y="1274330"/>
                <a:ext cx="365760" cy="365760"/>
              </a:xfrm>
              <a:prstGeom prst="don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Straight Connector 184">
                <a:extLst>
                  <a:ext uri="{FF2B5EF4-FFF2-40B4-BE49-F238E27FC236}">
                    <a16:creationId xmlns:a16="http://schemas.microsoft.com/office/drawing/2014/main" id="{1AE51211-61B6-3BD6-5CC6-1A23BA4A06FE}"/>
                  </a:ext>
                </a:extLst>
              </p:cNvPr>
              <p:cNvCxnSpPr>
                <a:cxnSpLocks/>
                <a:stCxn id="59" idx="0"/>
                <a:endCxn id="59" idx="4"/>
              </p:cNvCxnSpPr>
              <p:nvPr/>
            </p:nvCxnSpPr>
            <p:spPr>
              <a:xfrm>
                <a:off x="3879682" y="1274330"/>
                <a:ext cx="0" cy="914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187">
                <a:extLst>
                  <a:ext uri="{FF2B5EF4-FFF2-40B4-BE49-F238E27FC236}">
                    <a16:creationId xmlns:a16="http://schemas.microsoft.com/office/drawing/2014/main" id="{B73D3B2B-28D6-8D1D-1C67-6258DFFD4062}"/>
                  </a:ext>
                </a:extLst>
              </p:cNvPr>
              <p:cNvCxnSpPr>
                <a:cxnSpLocks/>
                <a:stCxn id="59" idx="2"/>
                <a:endCxn id="59" idx="6"/>
              </p:cNvCxnSpPr>
              <p:nvPr/>
            </p:nvCxnSpPr>
            <p:spPr>
              <a:xfrm>
                <a:off x="3696802" y="1457210"/>
                <a:ext cx="9144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190">
                <a:extLst>
                  <a:ext uri="{FF2B5EF4-FFF2-40B4-BE49-F238E27FC236}">
                    <a16:creationId xmlns:a16="http://schemas.microsoft.com/office/drawing/2014/main" id="{0E1B58EA-468E-4154-EB75-D7A24DEF50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71122" y="1457210"/>
                <a:ext cx="9144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199">
                <a:extLst>
                  <a:ext uri="{FF2B5EF4-FFF2-40B4-BE49-F238E27FC236}">
                    <a16:creationId xmlns:a16="http://schemas.microsoft.com/office/drawing/2014/main" id="{6AA0BFDE-733B-35E3-E65C-C1C7F50971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9682" y="1548650"/>
                <a:ext cx="0" cy="914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201">
                <a:extLst>
                  <a:ext uri="{FF2B5EF4-FFF2-40B4-BE49-F238E27FC236}">
                    <a16:creationId xmlns:a16="http://schemas.microsoft.com/office/drawing/2014/main" id="{3BF85C74-4462-1AF7-E3A2-9325EEC53E3E}"/>
                  </a:ext>
                </a:extLst>
              </p:cNvPr>
              <p:cNvCxnSpPr>
                <a:cxnSpLocks/>
                <a:endCxn id="59" idx="7"/>
              </p:cNvCxnSpPr>
              <p:nvPr/>
            </p:nvCxnSpPr>
            <p:spPr>
              <a:xfrm flipV="1">
                <a:off x="3942804" y="1327894"/>
                <a:ext cx="66194" cy="776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207">
                <a:extLst>
                  <a:ext uri="{FF2B5EF4-FFF2-40B4-BE49-F238E27FC236}">
                    <a16:creationId xmlns:a16="http://schemas.microsoft.com/office/drawing/2014/main" id="{243E0129-0AA3-FA71-D9E7-31C1ACAC3F78}"/>
                  </a:ext>
                </a:extLst>
              </p:cNvPr>
              <p:cNvCxnSpPr>
                <a:cxnSpLocks/>
                <a:stCxn id="59" idx="5"/>
              </p:cNvCxnSpPr>
              <p:nvPr/>
            </p:nvCxnSpPr>
            <p:spPr>
              <a:xfrm flipH="1" flipV="1">
                <a:off x="3942804" y="1508836"/>
                <a:ext cx="66194" cy="776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210">
                <a:extLst>
                  <a:ext uri="{FF2B5EF4-FFF2-40B4-BE49-F238E27FC236}">
                    <a16:creationId xmlns:a16="http://schemas.microsoft.com/office/drawing/2014/main" id="{6B9EEAB5-4FD2-0A5F-E910-8E099B8CA7BB}"/>
                  </a:ext>
                </a:extLst>
              </p:cNvPr>
              <p:cNvCxnSpPr>
                <a:cxnSpLocks/>
                <a:endCxn id="59" idx="3"/>
              </p:cNvCxnSpPr>
              <p:nvPr/>
            </p:nvCxnSpPr>
            <p:spPr>
              <a:xfrm flipH="1">
                <a:off x="3750366" y="1508836"/>
                <a:ext cx="85034" cy="776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213">
                <a:extLst>
                  <a:ext uri="{FF2B5EF4-FFF2-40B4-BE49-F238E27FC236}">
                    <a16:creationId xmlns:a16="http://schemas.microsoft.com/office/drawing/2014/main" id="{DED51D93-D556-514A-6564-2B2966221EB1}"/>
                  </a:ext>
                </a:extLst>
              </p:cNvPr>
              <p:cNvCxnSpPr>
                <a:cxnSpLocks/>
                <a:endCxn id="59" idx="1"/>
              </p:cNvCxnSpPr>
              <p:nvPr/>
            </p:nvCxnSpPr>
            <p:spPr>
              <a:xfrm flipH="1" flipV="1">
                <a:off x="3750366" y="1327894"/>
                <a:ext cx="63378" cy="776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01">
              <a:extLst>
                <a:ext uri="{FF2B5EF4-FFF2-40B4-BE49-F238E27FC236}">
                  <a16:creationId xmlns:a16="http://schemas.microsoft.com/office/drawing/2014/main" id="{4250FBCB-48FE-128F-33C4-99056BE80709}"/>
                </a:ext>
              </a:extLst>
            </p:cNvPr>
            <p:cNvSpPr>
              <a:spLocks/>
            </p:cNvSpPr>
            <p:nvPr/>
          </p:nvSpPr>
          <p:spPr>
            <a:xfrm>
              <a:off x="4138688" y="2344664"/>
              <a:ext cx="64008" cy="640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57" name="Rectangle 503">
              <a:extLst>
                <a:ext uri="{FF2B5EF4-FFF2-40B4-BE49-F238E27FC236}">
                  <a16:creationId xmlns:a16="http://schemas.microsoft.com/office/drawing/2014/main" id="{0459E58B-AE92-3077-47F0-828ED766259A}"/>
                </a:ext>
              </a:extLst>
            </p:cNvPr>
            <p:cNvSpPr>
              <a:spLocks/>
            </p:cNvSpPr>
            <p:nvPr/>
          </p:nvSpPr>
          <p:spPr>
            <a:xfrm>
              <a:off x="4226042" y="2265194"/>
              <a:ext cx="64008" cy="640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58" name="Rectangle 504">
              <a:extLst>
                <a:ext uri="{FF2B5EF4-FFF2-40B4-BE49-F238E27FC236}">
                  <a16:creationId xmlns:a16="http://schemas.microsoft.com/office/drawing/2014/main" id="{A337D61E-4F24-2905-940B-4C59FEDA17CC}"/>
                </a:ext>
              </a:extLst>
            </p:cNvPr>
            <p:cNvSpPr>
              <a:spLocks/>
            </p:cNvSpPr>
            <p:nvPr/>
          </p:nvSpPr>
          <p:spPr>
            <a:xfrm>
              <a:off x="4226042" y="2165418"/>
              <a:ext cx="64008" cy="640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sp>
        <p:nvSpPr>
          <p:cNvPr id="68" name="TextBox 49">
            <a:extLst>
              <a:ext uri="{FF2B5EF4-FFF2-40B4-BE49-F238E27FC236}">
                <a16:creationId xmlns:a16="http://schemas.microsoft.com/office/drawing/2014/main" id="{4449600C-5BDF-CC3E-5153-DDF3894E24F1}"/>
              </a:ext>
            </a:extLst>
          </p:cNvPr>
          <p:cNvSpPr txBox="1"/>
          <p:nvPr/>
        </p:nvSpPr>
        <p:spPr>
          <a:xfrm>
            <a:off x="2522239" y="3249049"/>
            <a:ext cx="1528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/>
              <a:t>NVMe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r>
              <a:rPr kumimoji="1" lang="en-US" altLang="zh-CN" sz="2400" b="1" dirty="0">
                <a:solidFill>
                  <a:srgbClr val="C00000"/>
                </a:solidFill>
              </a:rPr>
              <a:t>READ</a:t>
            </a:r>
          </a:p>
          <a:p>
            <a:r>
              <a:rPr kumimoji="1" lang="en-US" altLang="zh-CN" sz="2400" dirty="0"/>
              <a:t>CMD</a:t>
            </a:r>
            <a:endParaRPr kumimoji="1" lang="zh-CN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8056DF-5DFD-F73F-F42B-AF4F7F162A02}"/>
              </a:ext>
            </a:extLst>
          </p:cNvPr>
          <p:cNvSpPr/>
          <p:nvPr/>
        </p:nvSpPr>
        <p:spPr>
          <a:xfrm>
            <a:off x="7931907" y="2013326"/>
            <a:ext cx="1233301" cy="936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Path &amp; Congest. Control</a:t>
            </a:r>
          </a:p>
        </p:txBody>
      </p:sp>
      <p:cxnSp>
        <p:nvCxnSpPr>
          <p:cNvPr id="19" name="Straight Arrow Connector 43">
            <a:extLst>
              <a:ext uri="{FF2B5EF4-FFF2-40B4-BE49-F238E27FC236}">
                <a16:creationId xmlns:a16="http://schemas.microsoft.com/office/drawing/2014/main" id="{77C03549-5874-4F78-F8B1-8993E74C3A4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9165208" y="2481723"/>
            <a:ext cx="115277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3">
            <a:extLst>
              <a:ext uri="{FF2B5EF4-FFF2-40B4-BE49-F238E27FC236}">
                <a16:creationId xmlns:a16="http://schemas.microsoft.com/office/drawing/2014/main" id="{AB026429-F3E3-ED5E-4ECC-F972C49E7FA6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632432" y="2293929"/>
            <a:ext cx="299475" cy="18779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CFD1376-659A-EEE4-A60F-71802523EB98}"/>
              </a:ext>
            </a:extLst>
          </p:cNvPr>
          <p:cNvSpPr txBox="1"/>
          <p:nvPr/>
        </p:nvSpPr>
        <p:spPr>
          <a:xfrm>
            <a:off x="9628281" y="1750708"/>
            <a:ext cx="1463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READ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Request</a:t>
            </a:r>
            <a:endParaRPr kumimoji="1" lang="zh-CN" altLang="en-US" sz="2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C2E1AC7-29C7-175C-502D-3D28AE1B82C5}"/>
              </a:ext>
            </a:extLst>
          </p:cNvPr>
          <p:cNvSpPr/>
          <p:nvPr/>
        </p:nvSpPr>
        <p:spPr>
          <a:xfrm>
            <a:off x="7768681" y="5374449"/>
            <a:ext cx="1053459" cy="365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/>
              <a:t>Addr</a:t>
            </a:r>
            <a:endParaRPr kumimoji="1" lang="zh-CN" altLang="en-US" sz="2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BB73FF-B324-6E00-CB9A-36987A9E0D61}"/>
              </a:ext>
            </a:extLst>
          </p:cNvPr>
          <p:cNvSpPr txBox="1"/>
          <p:nvPr/>
        </p:nvSpPr>
        <p:spPr>
          <a:xfrm>
            <a:off x="7946637" y="4734757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/>
              <a:t>Addr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table</a:t>
            </a:r>
            <a:endParaRPr kumimoji="1" lang="zh-CN" altLang="en-US" sz="2000" b="1" dirty="0"/>
          </a:p>
        </p:txBody>
      </p:sp>
      <p:cxnSp>
        <p:nvCxnSpPr>
          <p:cNvPr id="81" name="Straight Arrow Connector 43">
            <a:extLst>
              <a:ext uri="{FF2B5EF4-FFF2-40B4-BE49-F238E27FC236}">
                <a16:creationId xmlns:a16="http://schemas.microsoft.com/office/drawing/2014/main" id="{63C924C6-0CB9-D3C8-371E-60CD72ECBCDB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7884046" y="4724315"/>
            <a:ext cx="411365" cy="6501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91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2" grpId="0"/>
      <p:bldP spid="44" grpId="0"/>
      <p:bldP spid="3" grpId="0" animBg="1"/>
      <p:bldP spid="70" grpId="0"/>
      <p:bldP spid="78" grpId="0" animBg="1"/>
      <p:bldP spid="7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B91C-6B70-FDF0-54F4-B0281FC3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/>
              <a:t>READ</a:t>
            </a:r>
            <a:r>
              <a:rPr lang="zh-CN" altLang="en-US" b="0" dirty="0"/>
              <a:t> </a:t>
            </a:r>
            <a:r>
              <a:rPr lang="en-US" altLang="zh-CN" b="0" dirty="0"/>
              <a:t>request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CA186-EBD9-5138-2159-3B91AB53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65B4-2F52-774C-9D0B-86A588CD56AB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34D86-6C6F-5144-CED4-4039BDC8D6C6}"/>
              </a:ext>
            </a:extLst>
          </p:cNvPr>
          <p:cNvSpPr>
            <a:spLocks/>
          </p:cNvSpPr>
          <p:nvPr/>
        </p:nvSpPr>
        <p:spPr>
          <a:xfrm>
            <a:off x="688638" y="2297047"/>
            <a:ext cx="1565311" cy="3572550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460566-BEE0-F918-793F-5EC62B40D152}"/>
              </a:ext>
            </a:extLst>
          </p:cNvPr>
          <p:cNvSpPr>
            <a:spLocks/>
          </p:cNvSpPr>
          <p:nvPr/>
        </p:nvSpPr>
        <p:spPr>
          <a:xfrm>
            <a:off x="534548" y="2458594"/>
            <a:ext cx="1579663" cy="3532618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915182-62E3-E0CC-AC66-266E862B7CD1}"/>
              </a:ext>
            </a:extLst>
          </p:cNvPr>
          <p:cNvSpPr/>
          <p:nvPr/>
        </p:nvSpPr>
        <p:spPr>
          <a:xfrm>
            <a:off x="3970267" y="3730656"/>
            <a:ext cx="5358000" cy="2154131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272EE3D-7C8F-98FD-AB9A-A26C4AE51D8E}"/>
              </a:ext>
            </a:extLst>
          </p:cNvPr>
          <p:cNvSpPr/>
          <p:nvPr/>
        </p:nvSpPr>
        <p:spPr>
          <a:xfrm>
            <a:off x="332374" y="1715284"/>
            <a:ext cx="2168931" cy="443837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FAA82-255B-3484-E189-E90DB973F8E7}"/>
              </a:ext>
            </a:extLst>
          </p:cNvPr>
          <p:cNvSpPr txBox="1"/>
          <p:nvPr/>
        </p:nvSpPr>
        <p:spPr>
          <a:xfrm>
            <a:off x="483828" y="2611993"/>
            <a:ext cx="1662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Guest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Memory</a:t>
            </a:r>
            <a:endParaRPr kumimoji="1" lang="zh-CN" alt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4D56BB-9275-2766-9C9C-183486424201}"/>
              </a:ext>
            </a:extLst>
          </p:cNvPr>
          <p:cNvSpPr/>
          <p:nvPr/>
        </p:nvSpPr>
        <p:spPr>
          <a:xfrm>
            <a:off x="3970267" y="1801099"/>
            <a:ext cx="5358000" cy="1775583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DB526B-BD48-DD0D-F10E-363DF8C0A825}"/>
              </a:ext>
            </a:extLst>
          </p:cNvPr>
          <p:cNvSpPr/>
          <p:nvPr/>
        </p:nvSpPr>
        <p:spPr>
          <a:xfrm>
            <a:off x="7931907" y="2013326"/>
            <a:ext cx="1233301" cy="936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Path &amp; Congest. Control</a:t>
            </a:r>
          </a:p>
        </p:txBody>
      </p:sp>
      <p:cxnSp>
        <p:nvCxnSpPr>
          <p:cNvPr id="14" name="Straight Arrow Connector 43">
            <a:extLst>
              <a:ext uri="{FF2B5EF4-FFF2-40B4-BE49-F238E27FC236}">
                <a16:creationId xmlns:a16="http://schemas.microsoft.com/office/drawing/2014/main" id="{13F4E767-75F8-4A02-0C62-050BAA092242}"/>
              </a:ext>
            </a:extLst>
          </p:cNvPr>
          <p:cNvCxnSpPr>
            <a:cxnSpLocks/>
          </p:cNvCxnSpPr>
          <p:nvPr/>
        </p:nvCxnSpPr>
        <p:spPr>
          <a:xfrm>
            <a:off x="1631890" y="4419879"/>
            <a:ext cx="247987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869800-4135-12FA-DCEC-31BBD4D389EC}"/>
              </a:ext>
            </a:extLst>
          </p:cNvPr>
          <p:cNvSpPr txBox="1"/>
          <p:nvPr/>
        </p:nvSpPr>
        <p:spPr>
          <a:xfrm>
            <a:off x="4032754" y="3745951"/>
            <a:ext cx="971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FPGA</a:t>
            </a:r>
            <a:endParaRPr kumimoji="1" lang="zh-CN" altLang="en-US" sz="2400" b="1" dirty="0"/>
          </a:p>
        </p:txBody>
      </p:sp>
      <p:cxnSp>
        <p:nvCxnSpPr>
          <p:cNvPr id="17" name="Straight Arrow Connector 43">
            <a:extLst>
              <a:ext uri="{FF2B5EF4-FFF2-40B4-BE49-F238E27FC236}">
                <a16:creationId xmlns:a16="http://schemas.microsoft.com/office/drawing/2014/main" id="{9625C969-B161-10BE-D2AE-46007D4AD778}"/>
              </a:ext>
            </a:extLst>
          </p:cNvPr>
          <p:cNvCxnSpPr>
            <a:cxnSpLocks/>
            <a:stCxn id="50" idx="0"/>
            <a:endCxn id="59" idx="2"/>
          </p:cNvCxnSpPr>
          <p:nvPr/>
        </p:nvCxnSpPr>
        <p:spPr>
          <a:xfrm rot="16200000" flipV="1">
            <a:off x="4094000" y="2664837"/>
            <a:ext cx="1648850" cy="1489070"/>
          </a:xfrm>
          <a:prstGeom prst="curvedConnector4">
            <a:avLst>
              <a:gd name="adj1" fmla="val 41681"/>
              <a:gd name="adj2" fmla="val 115352"/>
            </a:avLst>
          </a:prstGeom>
          <a:ln w="127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5072AF9-F86C-3757-A661-24C667909F0C}"/>
              </a:ext>
            </a:extLst>
          </p:cNvPr>
          <p:cNvSpPr txBox="1"/>
          <p:nvPr/>
        </p:nvSpPr>
        <p:spPr>
          <a:xfrm>
            <a:off x="717771" y="3800958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Metadata</a:t>
            </a:r>
            <a:endParaRPr kumimoji="1" lang="zh-CN" altLang="en-US" sz="20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56A512E-0C0C-785E-4648-16BFBBCF2B64}"/>
              </a:ext>
            </a:extLst>
          </p:cNvPr>
          <p:cNvGrpSpPr/>
          <p:nvPr/>
        </p:nvGrpSpPr>
        <p:grpSpPr>
          <a:xfrm>
            <a:off x="954452" y="5194343"/>
            <a:ext cx="705762" cy="678746"/>
            <a:chOff x="2180982" y="4434665"/>
            <a:chExt cx="548640" cy="45720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B086FD6F-D1D4-CDCF-7E45-D8CE99AFEC38}"/>
                </a:ext>
              </a:extLst>
            </p:cNvPr>
            <p:cNvSpPr/>
            <p:nvPr/>
          </p:nvSpPr>
          <p:spPr>
            <a:xfrm>
              <a:off x="2180982" y="4434665"/>
              <a:ext cx="548640" cy="4572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89C32F5-6835-555B-4D7B-3E745573D0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50147" y="4558900"/>
              <a:ext cx="91440" cy="9144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B3B6A5-1697-7FBD-F397-F8E622C71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1269" y="4699053"/>
              <a:ext cx="91440" cy="9144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49BF95-D50A-C414-1FB5-0C51E223D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1105" y="4699053"/>
              <a:ext cx="91440" cy="9144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82CD4F-AE28-F05E-F1A2-4CF575190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7438" y="4519641"/>
              <a:ext cx="91440" cy="9144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AC87244-6B38-A5A3-2D7B-0AF0F9980C14}"/>
              </a:ext>
            </a:extLst>
          </p:cNvPr>
          <p:cNvSpPr txBox="1"/>
          <p:nvPr/>
        </p:nvSpPr>
        <p:spPr>
          <a:xfrm>
            <a:off x="959604" y="4839613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Data</a:t>
            </a:r>
            <a:endParaRPr kumimoji="1" lang="zh-CN" altLang="en-US" sz="20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CA0732D-97A3-6C84-892D-E87AAE175D81}"/>
              </a:ext>
            </a:extLst>
          </p:cNvPr>
          <p:cNvGrpSpPr/>
          <p:nvPr/>
        </p:nvGrpSpPr>
        <p:grpSpPr>
          <a:xfrm>
            <a:off x="1178363" y="4107247"/>
            <a:ext cx="343367" cy="492310"/>
            <a:chOff x="2863346" y="4111786"/>
            <a:chExt cx="182880" cy="36243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84CE068-BCC9-672C-F953-FFCF76E43A29}"/>
                </a:ext>
              </a:extLst>
            </p:cNvPr>
            <p:cNvSpPr>
              <a:spLocks/>
            </p:cNvSpPr>
            <p:nvPr/>
          </p:nvSpPr>
          <p:spPr>
            <a:xfrm>
              <a:off x="2863346" y="4382776"/>
              <a:ext cx="182880" cy="914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1AFE955-2EC6-39FC-93F8-9C9B8CD06AA5}"/>
                </a:ext>
              </a:extLst>
            </p:cNvPr>
            <p:cNvSpPr>
              <a:spLocks/>
            </p:cNvSpPr>
            <p:nvPr/>
          </p:nvSpPr>
          <p:spPr>
            <a:xfrm>
              <a:off x="2863346" y="4294859"/>
              <a:ext cx="182880" cy="914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E858E1-17F0-FB7E-DCE0-579AF69E1B31}"/>
                </a:ext>
              </a:extLst>
            </p:cNvPr>
            <p:cNvCxnSpPr>
              <a:cxnSpLocks/>
            </p:cNvCxnSpPr>
            <p:nvPr/>
          </p:nvCxnSpPr>
          <p:spPr>
            <a:xfrm>
              <a:off x="2863346" y="4111786"/>
              <a:ext cx="0" cy="34702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AC9777-5640-7725-D634-40F39BC54560}"/>
                </a:ext>
              </a:extLst>
            </p:cNvPr>
            <p:cNvCxnSpPr>
              <a:cxnSpLocks/>
            </p:cNvCxnSpPr>
            <p:nvPr/>
          </p:nvCxnSpPr>
          <p:spPr>
            <a:xfrm>
              <a:off x="3046226" y="4111786"/>
              <a:ext cx="0" cy="34702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01B1B93-A01B-6DC5-E549-0CD1699336B7}"/>
              </a:ext>
            </a:extLst>
          </p:cNvPr>
          <p:cNvSpPr txBox="1"/>
          <p:nvPr/>
        </p:nvSpPr>
        <p:spPr>
          <a:xfrm>
            <a:off x="871875" y="1206717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Host</a:t>
            </a:r>
            <a:endParaRPr kumimoji="1" lang="zh-CN" altLang="en-US" sz="28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F7587A-7C2E-4AE2-F38A-A48D9BFB18F3}"/>
              </a:ext>
            </a:extLst>
          </p:cNvPr>
          <p:cNvSpPr txBox="1"/>
          <p:nvPr/>
        </p:nvSpPr>
        <p:spPr>
          <a:xfrm>
            <a:off x="7946637" y="4734757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/>
              <a:t>Addr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table</a:t>
            </a:r>
            <a:endParaRPr kumimoji="1" lang="zh-CN" altLang="en-US" sz="20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9FF821-0811-693D-D3AE-A2CC35CC2449}"/>
              </a:ext>
            </a:extLst>
          </p:cNvPr>
          <p:cNvSpPr/>
          <p:nvPr/>
        </p:nvSpPr>
        <p:spPr>
          <a:xfrm>
            <a:off x="4123964" y="4265297"/>
            <a:ext cx="822960" cy="365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QoS</a:t>
            </a:r>
            <a:endParaRPr kumimoji="1" lang="zh-CN" altLang="en-US" sz="2000" dirty="0"/>
          </a:p>
        </p:txBody>
      </p:sp>
      <p:cxnSp>
        <p:nvCxnSpPr>
          <p:cNvPr id="34" name="Straight Arrow Connector 43">
            <a:extLst>
              <a:ext uri="{FF2B5EF4-FFF2-40B4-BE49-F238E27FC236}">
                <a16:creationId xmlns:a16="http://schemas.microsoft.com/office/drawing/2014/main" id="{776B507C-32BF-42E8-B222-63B4183F8D6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165208" y="2481723"/>
            <a:ext cx="115277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013D331-7AE3-37C0-7663-0F260BCA2F90}"/>
              </a:ext>
            </a:extLst>
          </p:cNvPr>
          <p:cNvSpPr/>
          <p:nvPr/>
        </p:nvSpPr>
        <p:spPr>
          <a:xfrm>
            <a:off x="6709861" y="2111049"/>
            <a:ext cx="922571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RPC</a:t>
            </a:r>
            <a:endParaRPr kumimoji="1" lang="zh-CN" altLang="en-US" sz="2000" dirty="0"/>
          </a:p>
        </p:txBody>
      </p:sp>
      <p:cxnSp>
        <p:nvCxnSpPr>
          <p:cNvPr id="36" name="Straight Arrow Connector 43">
            <a:extLst>
              <a:ext uri="{FF2B5EF4-FFF2-40B4-BE49-F238E27FC236}">
                <a16:creationId xmlns:a16="http://schemas.microsoft.com/office/drawing/2014/main" id="{E43B4DD2-FCE4-FD7A-E822-06A482DC5173}"/>
              </a:ext>
            </a:extLst>
          </p:cNvPr>
          <p:cNvCxnSpPr>
            <a:cxnSpLocks/>
            <a:stCxn id="35" idx="3"/>
            <a:endCxn id="13" idx="1"/>
          </p:cNvCxnSpPr>
          <p:nvPr/>
        </p:nvCxnSpPr>
        <p:spPr>
          <a:xfrm>
            <a:off x="7632432" y="2293929"/>
            <a:ext cx="299475" cy="18779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78">
            <a:extLst>
              <a:ext uri="{FF2B5EF4-FFF2-40B4-BE49-F238E27FC236}">
                <a16:creationId xmlns:a16="http://schemas.microsoft.com/office/drawing/2014/main" id="{87B8B8DB-6A81-0690-5372-2485D19AA73F}"/>
              </a:ext>
            </a:extLst>
          </p:cNvPr>
          <p:cNvGraphicFramePr>
            <a:graphicFrameLocks noGrp="1"/>
          </p:cNvGraphicFramePr>
          <p:nvPr/>
        </p:nvGraphicFramePr>
        <p:xfrm>
          <a:off x="6644805" y="3901355"/>
          <a:ext cx="2478483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302">
                  <a:extLst>
                    <a:ext uri="{9D8B030D-6E8A-4147-A177-3AD203B41FA5}">
                      <a16:colId xmlns:a16="http://schemas.microsoft.com/office/drawing/2014/main" val="1554982942"/>
                    </a:ext>
                  </a:extLst>
                </a:gridCol>
                <a:gridCol w="630081">
                  <a:extLst>
                    <a:ext uri="{9D8B030D-6E8A-4147-A177-3AD203B41FA5}">
                      <a16:colId xmlns:a16="http://schemas.microsoft.com/office/drawing/2014/main" val="1509500438"/>
                    </a:ext>
                  </a:extLst>
                </a:gridCol>
                <a:gridCol w="1137100">
                  <a:extLst>
                    <a:ext uri="{9D8B030D-6E8A-4147-A177-3AD203B41FA5}">
                      <a16:colId xmlns:a16="http://schemas.microsoft.com/office/drawing/2014/main" val="1839607313"/>
                    </a:ext>
                  </a:extLst>
                </a:gridCol>
              </a:tblGrid>
              <a:tr h="198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RPC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ID</a:t>
                      </a:r>
                      <a:endParaRPr lang="zh-CN" alt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Pkt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ID</a:t>
                      </a:r>
                      <a:endParaRPr lang="zh-CN" alt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Addr</a:t>
                      </a:r>
                      <a:r>
                        <a:rPr lang="en-US" altLang="zh-CN" sz="1800" dirty="0"/>
                        <a:t>,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Len</a:t>
                      </a:r>
                      <a:endParaRPr lang="zh-CN" alt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02347"/>
                  </a:ext>
                </a:extLst>
              </a:tr>
              <a:tr h="198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Rpc-0</a:t>
                      </a:r>
                      <a:endParaRPr lang="zh-CN" alt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&lt;0x0F,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4K&gt;</a:t>
                      </a:r>
                      <a:endParaRPr lang="zh-CN" alt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752759"/>
                  </a:ext>
                </a:extLst>
              </a:tr>
              <a:tr h="198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Rpc-0</a:t>
                      </a:r>
                      <a:endParaRPr lang="zh-CN" alt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&lt;0x2F,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1K&gt;</a:t>
                      </a:r>
                      <a:endParaRPr lang="zh-CN" alt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427578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4A323ED-899A-7A8B-8AAF-580228074388}"/>
              </a:ext>
            </a:extLst>
          </p:cNvPr>
          <p:cNvSpPr txBox="1"/>
          <p:nvPr/>
        </p:nvSpPr>
        <p:spPr>
          <a:xfrm>
            <a:off x="4064818" y="1815877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CPU</a:t>
            </a:r>
            <a:endParaRPr kumimoji="1" lang="zh-CN" altLang="en-US" sz="2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652DB0-41A3-5408-C767-CE08094890A1}"/>
              </a:ext>
            </a:extLst>
          </p:cNvPr>
          <p:cNvSpPr txBox="1"/>
          <p:nvPr/>
        </p:nvSpPr>
        <p:spPr>
          <a:xfrm>
            <a:off x="9628281" y="1750708"/>
            <a:ext cx="1463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READ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Request</a:t>
            </a:r>
            <a:endParaRPr kumimoji="1" lang="zh-CN" altLang="en-US" sz="2000" dirty="0"/>
          </a:p>
        </p:txBody>
      </p:sp>
      <p:cxnSp>
        <p:nvCxnSpPr>
          <p:cNvPr id="41" name="Straight Arrow Connector 43">
            <a:extLst>
              <a:ext uri="{FF2B5EF4-FFF2-40B4-BE49-F238E27FC236}">
                <a16:creationId xmlns:a16="http://schemas.microsoft.com/office/drawing/2014/main" id="{964E5798-474E-A261-3385-687B01289D87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rot="16200000" flipH="1">
            <a:off x="6815323" y="2832632"/>
            <a:ext cx="1424546" cy="712899"/>
          </a:xfrm>
          <a:prstGeom prst="curvedConnector3">
            <a:avLst>
              <a:gd name="adj1" fmla="val 22242"/>
            </a:avLst>
          </a:prstGeom>
          <a:ln w="127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31308C0-7085-7B7B-85AD-D8438BD2C8C9}"/>
              </a:ext>
            </a:extLst>
          </p:cNvPr>
          <p:cNvSpPr txBox="1"/>
          <p:nvPr/>
        </p:nvSpPr>
        <p:spPr>
          <a:xfrm>
            <a:off x="6962699" y="2831782"/>
            <a:ext cx="1102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/>
              <a:t>Addr</a:t>
            </a:r>
            <a:r>
              <a:rPr kumimoji="1" lang="en-US" altLang="zh-CN" sz="2000" dirty="0"/>
              <a:t> </a:t>
            </a:r>
          </a:p>
          <a:p>
            <a:r>
              <a:rPr kumimoji="1" lang="en-US" altLang="zh-CN" sz="2000" dirty="0"/>
              <a:t>Entry</a:t>
            </a:r>
            <a:endParaRPr kumimoji="1" lang="zh-CN" altLang="en-US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669EE2-5206-3A92-98AC-8299CE4E899E}"/>
              </a:ext>
            </a:extLst>
          </p:cNvPr>
          <p:cNvSpPr txBox="1"/>
          <p:nvPr/>
        </p:nvSpPr>
        <p:spPr>
          <a:xfrm>
            <a:off x="4680021" y="2277542"/>
            <a:ext cx="1292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Polling</a:t>
            </a:r>
            <a:endParaRPr kumimoji="1" lang="zh-CN" altLang="en-US" sz="20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BC20995-2AF4-681A-71DA-F1B2DD1A5052}"/>
              </a:ext>
            </a:extLst>
          </p:cNvPr>
          <p:cNvSpPr/>
          <p:nvPr/>
        </p:nvSpPr>
        <p:spPr>
          <a:xfrm>
            <a:off x="3682451" y="1701186"/>
            <a:ext cx="5816966" cy="4452469"/>
          </a:xfrm>
          <a:prstGeom prst="roundRect">
            <a:avLst>
              <a:gd name="adj" fmla="val 142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997D7D-EB66-778C-EF84-2D6AC93BEA94}"/>
              </a:ext>
            </a:extLst>
          </p:cNvPr>
          <p:cNvSpPr txBox="1"/>
          <p:nvPr/>
        </p:nvSpPr>
        <p:spPr>
          <a:xfrm>
            <a:off x="5900697" y="1259041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ALI-DPU</a:t>
            </a:r>
            <a:endParaRPr kumimoji="1" lang="zh-CN" altLang="en-US" sz="2800" b="1" dirty="0"/>
          </a:p>
        </p:txBody>
      </p:sp>
      <p:sp>
        <p:nvSpPr>
          <p:cNvPr id="50" name="Rectangle 148">
            <a:extLst>
              <a:ext uri="{FF2B5EF4-FFF2-40B4-BE49-F238E27FC236}">
                <a16:creationId xmlns:a16="http://schemas.microsoft.com/office/drawing/2014/main" id="{6AE01051-AC0A-B1C2-18E8-06FF0A2DC4EF}"/>
              </a:ext>
            </a:extLst>
          </p:cNvPr>
          <p:cNvSpPr/>
          <p:nvPr/>
        </p:nvSpPr>
        <p:spPr>
          <a:xfrm>
            <a:off x="5251480" y="4233797"/>
            <a:ext cx="822960" cy="365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Block</a:t>
            </a:r>
            <a:endParaRPr kumimoji="1" lang="zh-CN" altLang="en-US" sz="2000" dirty="0"/>
          </a:p>
        </p:txBody>
      </p:sp>
      <p:cxnSp>
        <p:nvCxnSpPr>
          <p:cNvPr id="51" name="Straight Arrow Connector 43">
            <a:extLst>
              <a:ext uri="{FF2B5EF4-FFF2-40B4-BE49-F238E27FC236}">
                <a16:creationId xmlns:a16="http://schemas.microsoft.com/office/drawing/2014/main" id="{FEB2D2DB-B9F8-9DA1-9C6A-179083CF9AA1}"/>
              </a:ext>
            </a:extLst>
          </p:cNvPr>
          <p:cNvCxnSpPr>
            <a:cxnSpLocks/>
            <a:stCxn id="33" idx="3"/>
            <a:endCxn id="50" idx="1"/>
          </p:cNvCxnSpPr>
          <p:nvPr/>
        </p:nvCxnSpPr>
        <p:spPr>
          <a:xfrm flipV="1">
            <a:off x="4946924" y="4416677"/>
            <a:ext cx="304556" cy="315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40">
            <a:extLst>
              <a:ext uri="{FF2B5EF4-FFF2-40B4-BE49-F238E27FC236}">
                <a16:creationId xmlns:a16="http://schemas.microsoft.com/office/drawing/2014/main" id="{792A8CFA-3B72-1AEA-D1C1-82F4A1E7C74E}"/>
              </a:ext>
            </a:extLst>
          </p:cNvPr>
          <p:cNvCxnSpPr>
            <a:cxnSpLocks/>
            <a:stCxn id="59" idx="0"/>
            <a:endCxn id="35" idx="1"/>
          </p:cNvCxnSpPr>
          <p:nvPr/>
        </p:nvCxnSpPr>
        <p:spPr>
          <a:xfrm rot="5400000" flipH="1" flipV="1">
            <a:off x="5570686" y="1171453"/>
            <a:ext cx="16698" cy="226165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434">
            <a:extLst>
              <a:ext uri="{FF2B5EF4-FFF2-40B4-BE49-F238E27FC236}">
                <a16:creationId xmlns:a16="http://schemas.microsoft.com/office/drawing/2014/main" id="{0B7C33FF-53BD-59D8-1852-75B1F4FCE7B4}"/>
              </a:ext>
            </a:extLst>
          </p:cNvPr>
          <p:cNvSpPr txBox="1"/>
          <p:nvPr/>
        </p:nvSpPr>
        <p:spPr>
          <a:xfrm>
            <a:off x="9475152" y="4849443"/>
            <a:ext cx="1533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C00000"/>
                </a:solidFill>
              </a:rPr>
              <a:t>READ</a:t>
            </a:r>
            <a:r>
              <a:rPr kumimoji="1" lang="zh-CN" altLang="en-US" sz="2000" dirty="0">
                <a:solidFill>
                  <a:srgbClr val="C00000"/>
                </a:solidFill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</a:rPr>
              <a:t>Response</a:t>
            </a:r>
            <a:endParaRPr kumimoji="1" lang="zh-CN" altLang="en-US" sz="2000" dirty="0">
              <a:solidFill>
                <a:srgbClr val="C00000"/>
              </a:solidFill>
            </a:endParaRPr>
          </a:p>
        </p:txBody>
      </p:sp>
      <p:grpSp>
        <p:nvGrpSpPr>
          <p:cNvPr id="54" name="Group 523">
            <a:extLst>
              <a:ext uri="{FF2B5EF4-FFF2-40B4-BE49-F238E27FC236}">
                <a16:creationId xmlns:a16="http://schemas.microsoft.com/office/drawing/2014/main" id="{3C37DC3A-F945-6F53-4671-BDCD4F7ECFB5}"/>
              </a:ext>
            </a:extLst>
          </p:cNvPr>
          <p:cNvGrpSpPr>
            <a:grpSpLocks noChangeAspect="1"/>
          </p:cNvGrpSpPr>
          <p:nvPr/>
        </p:nvGrpSpPr>
        <p:grpSpPr>
          <a:xfrm>
            <a:off x="4173890" y="2310627"/>
            <a:ext cx="548640" cy="548640"/>
            <a:chOff x="3945292" y="2071313"/>
            <a:chExt cx="365760" cy="365760"/>
          </a:xfrm>
        </p:grpSpPr>
        <p:grpSp>
          <p:nvGrpSpPr>
            <p:cNvPr id="55" name="Group 216">
              <a:extLst>
                <a:ext uri="{FF2B5EF4-FFF2-40B4-BE49-F238E27FC236}">
                  <a16:creationId xmlns:a16="http://schemas.microsoft.com/office/drawing/2014/main" id="{1169077D-BE0B-9400-F8AD-AD129A369568}"/>
                </a:ext>
              </a:extLst>
            </p:cNvPr>
            <p:cNvGrpSpPr/>
            <p:nvPr/>
          </p:nvGrpSpPr>
          <p:grpSpPr>
            <a:xfrm>
              <a:off x="3945292" y="2071313"/>
              <a:ext cx="365760" cy="365760"/>
              <a:chOff x="3696802" y="1274330"/>
              <a:chExt cx="365760" cy="365760"/>
            </a:xfrm>
          </p:grpSpPr>
          <p:sp>
            <p:nvSpPr>
              <p:cNvPr id="59" name="Donut 182">
                <a:extLst>
                  <a:ext uri="{FF2B5EF4-FFF2-40B4-BE49-F238E27FC236}">
                    <a16:creationId xmlns:a16="http://schemas.microsoft.com/office/drawing/2014/main" id="{16EA4448-AAF2-7196-DD52-E4058D6803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96802" y="1274330"/>
                <a:ext cx="365760" cy="365760"/>
              </a:xfrm>
              <a:prstGeom prst="don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Straight Connector 184">
                <a:extLst>
                  <a:ext uri="{FF2B5EF4-FFF2-40B4-BE49-F238E27FC236}">
                    <a16:creationId xmlns:a16="http://schemas.microsoft.com/office/drawing/2014/main" id="{1AE51211-61B6-3BD6-5CC6-1A23BA4A06FE}"/>
                  </a:ext>
                </a:extLst>
              </p:cNvPr>
              <p:cNvCxnSpPr>
                <a:cxnSpLocks/>
                <a:stCxn id="59" idx="0"/>
                <a:endCxn id="59" idx="4"/>
              </p:cNvCxnSpPr>
              <p:nvPr/>
            </p:nvCxnSpPr>
            <p:spPr>
              <a:xfrm>
                <a:off x="3879682" y="1274330"/>
                <a:ext cx="0" cy="914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187">
                <a:extLst>
                  <a:ext uri="{FF2B5EF4-FFF2-40B4-BE49-F238E27FC236}">
                    <a16:creationId xmlns:a16="http://schemas.microsoft.com/office/drawing/2014/main" id="{B73D3B2B-28D6-8D1D-1C67-6258DFFD4062}"/>
                  </a:ext>
                </a:extLst>
              </p:cNvPr>
              <p:cNvCxnSpPr>
                <a:cxnSpLocks/>
                <a:stCxn id="59" idx="2"/>
                <a:endCxn id="59" idx="6"/>
              </p:cNvCxnSpPr>
              <p:nvPr/>
            </p:nvCxnSpPr>
            <p:spPr>
              <a:xfrm>
                <a:off x="3696802" y="1457210"/>
                <a:ext cx="9144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190">
                <a:extLst>
                  <a:ext uri="{FF2B5EF4-FFF2-40B4-BE49-F238E27FC236}">
                    <a16:creationId xmlns:a16="http://schemas.microsoft.com/office/drawing/2014/main" id="{0E1B58EA-468E-4154-EB75-D7A24DEF50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71122" y="1457210"/>
                <a:ext cx="9144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199">
                <a:extLst>
                  <a:ext uri="{FF2B5EF4-FFF2-40B4-BE49-F238E27FC236}">
                    <a16:creationId xmlns:a16="http://schemas.microsoft.com/office/drawing/2014/main" id="{6AA0BFDE-733B-35E3-E65C-C1C7F50971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9682" y="1548650"/>
                <a:ext cx="0" cy="914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201">
                <a:extLst>
                  <a:ext uri="{FF2B5EF4-FFF2-40B4-BE49-F238E27FC236}">
                    <a16:creationId xmlns:a16="http://schemas.microsoft.com/office/drawing/2014/main" id="{3BF85C74-4462-1AF7-E3A2-9325EEC53E3E}"/>
                  </a:ext>
                </a:extLst>
              </p:cNvPr>
              <p:cNvCxnSpPr>
                <a:cxnSpLocks/>
                <a:endCxn id="59" idx="7"/>
              </p:cNvCxnSpPr>
              <p:nvPr/>
            </p:nvCxnSpPr>
            <p:spPr>
              <a:xfrm flipV="1">
                <a:off x="3942804" y="1327894"/>
                <a:ext cx="66194" cy="776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207">
                <a:extLst>
                  <a:ext uri="{FF2B5EF4-FFF2-40B4-BE49-F238E27FC236}">
                    <a16:creationId xmlns:a16="http://schemas.microsoft.com/office/drawing/2014/main" id="{243E0129-0AA3-FA71-D9E7-31C1ACAC3F78}"/>
                  </a:ext>
                </a:extLst>
              </p:cNvPr>
              <p:cNvCxnSpPr>
                <a:cxnSpLocks/>
                <a:stCxn id="59" idx="5"/>
              </p:cNvCxnSpPr>
              <p:nvPr/>
            </p:nvCxnSpPr>
            <p:spPr>
              <a:xfrm flipH="1" flipV="1">
                <a:off x="3942804" y="1508836"/>
                <a:ext cx="66194" cy="776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210">
                <a:extLst>
                  <a:ext uri="{FF2B5EF4-FFF2-40B4-BE49-F238E27FC236}">
                    <a16:creationId xmlns:a16="http://schemas.microsoft.com/office/drawing/2014/main" id="{6B9EEAB5-4FD2-0A5F-E910-8E099B8CA7BB}"/>
                  </a:ext>
                </a:extLst>
              </p:cNvPr>
              <p:cNvCxnSpPr>
                <a:cxnSpLocks/>
                <a:endCxn id="59" idx="3"/>
              </p:cNvCxnSpPr>
              <p:nvPr/>
            </p:nvCxnSpPr>
            <p:spPr>
              <a:xfrm flipH="1">
                <a:off x="3750366" y="1508836"/>
                <a:ext cx="85034" cy="776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213">
                <a:extLst>
                  <a:ext uri="{FF2B5EF4-FFF2-40B4-BE49-F238E27FC236}">
                    <a16:creationId xmlns:a16="http://schemas.microsoft.com/office/drawing/2014/main" id="{DED51D93-D556-514A-6564-2B2966221EB1}"/>
                  </a:ext>
                </a:extLst>
              </p:cNvPr>
              <p:cNvCxnSpPr>
                <a:cxnSpLocks/>
                <a:endCxn id="59" idx="1"/>
              </p:cNvCxnSpPr>
              <p:nvPr/>
            </p:nvCxnSpPr>
            <p:spPr>
              <a:xfrm flipH="1" flipV="1">
                <a:off x="3750366" y="1327894"/>
                <a:ext cx="63378" cy="776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01">
              <a:extLst>
                <a:ext uri="{FF2B5EF4-FFF2-40B4-BE49-F238E27FC236}">
                  <a16:creationId xmlns:a16="http://schemas.microsoft.com/office/drawing/2014/main" id="{4250FBCB-48FE-128F-33C4-99056BE80709}"/>
                </a:ext>
              </a:extLst>
            </p:cNvPr>
            <p:cNvSpPr>
              <a:spLocks/>
            </p:cNvSpPr>
            <p:nvPr/>
          </p:nvSpPr>
          <p:spPr>
            <a:xfrm>
              <a:off x="4138688" y="2344664"/>
              <a:ext cx="64008" cy="640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57" name="Rectangle 503">
              <a:extLst>
                <a:ext uri="{FF2B5EF4-FFF2-40B4-BE49-F238E27FC236}">
                  <a16:creationId xmlns:a16="http://schemas.microsoft.com/office/drawing/2014/main" id="{0459E58B-AE92-3077-47F0-828ED766259A}"/>
                </a:ext>
              </a:extLst>
            </p:cNvPr>
            <p:cNvSpPr>
              <a:spLocks/>
            </p:cNvSpPr>
            <p:nvPr/>
          </p:nvSpPr>
          <p:spPr>
            <a:xfrm>
              <a:off x="4226042" y="2265194"/>
              <a:ext cx="64008" cy="640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58" name="Rectangle 504">
              <a:extLst>
                <a:ext uri="{FF2B5EF4-FFF2-40B4-BE49-F238E27FC236}">
                  <a16:creationId xmlns:a16="http://schemas.microsoft.com/office/drawing/2014/main" id="{A337D61E-4F24-2905-940B-4C59FEDA17CC}"/>
                </a:ext>
              </a:extLst>
            </p:cNvPr>
            <p:cNvSpPr>
              <a:spLocks/>
            </p:cNvSpPr>
            <p:nvPr/>
          </p:nvSpPr>
          <p:spPr>
            <a:xfrm>
              <a:off x="4226042" y="2165418"/>
              <a:ext cx="64008" cy="640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sp>
        <p:nvSpPr>
          <p:cNvPr id="68" name="TextBox 49">
            <a:extLst>
              <a:ext uri="{FF2B5EF4-FFF2-40B4-BE49-F238E27FC236}">
                <a16:creationId xmlns:a16="http://schemas.microsoft.com/office/drawing/2014/main" id="{4449600C-5BDF-CC3E-5153-DDF3894E24F1}"/>
              </a:ext>
            </a:extLst>
          </p:cNvPr>
          <p:cNvSpPr txBox="1"/>
          <p:nvPr/>
        </p:nvSpPr>
        <p:spPr>
          <a:xfrm>
            <a:off x="2522239" y="3249049"/>
            <a:ext cx="1528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/>
              <a:t>NVMe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r>
              <a:rPr kumimoji="1" lang="en-US" altLang="zh-CN" sz="2400" b="1" dirty="0">
                <a:solidFill>
                  <a:srgbClr val="C00000"/>
                </a:solidFill>
              </a:rPr>
              <a:t>READ</a:t>
            </a:r>
          </a:p>
          <a:p>
            <a:r>
              <a:rPr kumimoji="1" lang="en-US" altLang="zh-CN" sz="2400" dirty="0"/>
              <a:t>CMD</a:t>
            </a:r>
            <a:endParaRPr kumimoji="1" lang="zh-CN" altLang="en-US" sz="2400" dirty="0"/>
          </a:p>
        </p:txBody>
      </p:sp>
      <p:cxnSp>
        <p:nvCxnSpPr>
          <p:cNvPr id="69" name="Straight Arrow Connector 43">
            <a:extLst>
              <a:ext uri="{FF2B5EF4-FFF2-40B4-BE49-F238E27FC236}">
                <a16:creationId xmlns:a16="http://schemas.microsoft.com/office/drawing/2014/main" id="{E25CFFEC-3A38-37AF-CA16-9F580FBFECF9}"/>
              </a:ext>
            </a:extLst>
          </p:cNvPr>
          <p:cNvCxnSpPr>
            <a:cxnSpLocks/>
            <a:stCxn id="37" idx="2"/>
            <a:endCxn id="15" idx="0"/>
          </p:cNvCxnSpPr>
          <p:nvPr/>
        </p:nvCxnSpPr>
        <p:spPr>
          <a:xfrm>
            <a:off x="7884046" y="4724315"/>
            <a:ext cx="411365" cy="6501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93">
            <a:extLst>
              <a:ext uri="{FF2B5EF4-FFF2-40B4-BE49-F238E27FC236}">
                <a16:creationId xmlns:a16="http://schemas.microsoft.com/office/drawing/2014/main" id="{29B0A622-8F4D-8FF0-759A-A26DEACF97AE}"/>
              </a:ext>
            </a:extLst>
          </p:cNvPr>
          <p:cNvSpPr/>
          <p:nvPr/>
        </p:nvSpPr>
        <p:spPr>
          <a:xfrm>
            <a:off x="10729452" y="3767415"/>
            <a:ext cx="12801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UDP HDR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矩形 94">
            <a:extLst>
              <a:ext uri="{FF2B5EF4-FFF2-40B4-BE49-F238E27FC236}">
                <a16:creationId xmlns:a16="http://schemas.microsoft.com/office/drawing/2014/main" id="{36CA1752-AFEF-E835-7DB4-BFA1411DC7FA}"/>
              </a:ext>
            </a:extLst>
          </p:cNvPr>
          <p:cNvSpPr/>
          <p:nvPr/>
        </p:nvSpPr>
        <p:spPr>
          <a:xfrm>
            <a:off x="10729452" y="4137521"/>
            <a:ext cx="128016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RPC HDR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矩形 95">
            <a:extLst>
              <a:ext uri="{FF2B5EF4-FFF2-40B4-BE49-F238E27FC236}">
                <a16:creationId xmlns:a16="http://schemas.microsoft.com/office/drawing/2014/main" id="{D4D32F1D-CD44-EC50-B670-D3F986C996BD}"/>
              </a:ext>
            </a:extLst>
          </p:cNvPr>
          <p:cNvSpPr/>
          <p:nvPr/>
        </p:nvSpPr>
        <p:spPr>
          <a:xfrm>
            <a:off x="10729452" y="4503280"/>
            <a:ext cx="128016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EBS HDR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矩形 96">
            <a:extLst>
              <a:ext uri="{FF2B5EF4-FFF2-40B4-BE49-F238E27FC236}">
                <a16:creationId xmlns:a16="http://schemas.microsoft.com/office/drawing/2014/main" id="{46C28E6E-EA6B-11A5-6963-98917923A4AA}"/>
              </a:ext>
            </a:extLst>
          </p:cNvPr>
          <p:cNvSpPr/>
          <p:nvPr/>
        </p:nvSpPr>
        <p:spPr>
          <a:xfrm>
            <a:off x="10729452" y="4874932"/>
            <a:ext cx="1280160" cy="7295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Data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Block 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(4K Bytes)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矩形 97">
            <a:extLst>
              <a:ext uri="{FF2B5EF4-FFF2-40B4-BE49-F238E27FC236}">
                <a16:creationId xmlns:a16="http://schemas.microsoft.com/office/drawing/2014/main" id="{90AAFBBA-F2FF-74DF-E98F-F7CA159F41A7}"/>
              </a:ext>
            </a:extLst>
          </p:cNvPr>
          <p:cNvSpPr/>
          <p:nvPr/>
        </p:nvSpPr>
        <p:spPr>
          <a:xfrm>
            <a:off x="10729452" y="3411837"/>
            <a:ext cx="12801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IP HDR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6" name="TextBox 499">
            <a:extLst>
              <a:ext uri="{FF2B5EF4-FFF2-40B4-BE49-F238E27FC236}">
                <a16:creationId xmlns:a16="http://schemas.microsoft.com/office/drawing/2014/main" id="{C655D373-5C63-4134-5F78-D5907F70F928}"/>
              </a:ext>
            </a:extLst>
          </p:cNvPr>
          <p:cNvSpPr txBox="1"/>
          <p:nvPr/>
        </p:nvSpPr>
        <p:spPr>
          <a:xfrm>
            <a:off x="10632795" y="2974052"/>
            <a:ext cx="1647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Packet (in)</a:t>
            </a:r>
            <a:endParaRPr kumimoji="1" lang="zh-CN" altLang="en-US" sz="2000" b="1" dirty="0"/>
          </a:p>
        </p:txBody>
      </p:sp>
      <p:sp>
        <p:nvSpPr>
          <p:cNvPr id="77" name="矩形 100">
            <a:extLst>
              <a:ext uri="{FF2B5EF4-FFF2-40B4-BE49-F238E27FC236}">
                <a16:creationId xmlns:a16="http://schemas.microsoft.com/office/drawing/2014/main" id="{58EA6D10-AF49-6303-726A-FEF9C0AB0ABF}"/>
              </a:ext>
            </a:extLst>
          </p:cNvPr>
          <p:cNvSpPr/>
          <p:nvPr/>
        </p:nvSpPr>
        <p:spPr>
          <a:xfrm>
            <a:off x="10729452" y="5604514"/>
            <a:ext cx="128016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CRC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2C814E-E452-7B8D-3590-A144244FA44E}"/>
              </a:ext>
            </a:extLst>
          </p:cNvPr>
          <p:cNvCxnSpPr>
            <a:cxnSpLocks/>
          </p:cNvCxnSpPr>
          <p:nvPr/>
        </p:nvCxnSpPr>
        <p:spPr>
          <a:xfrm flipH="1" flipV="1">
            <a:off x="1779452" y="5598094"/>
            <a:ext cx="816953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254EF08-0B73-B562-046D-1515A4381EB9}"/>
              </a:ext>
            </a:extLst>
          </p:cNvPr>
          <p:cNvSpPr txBox="1"/>
          <p:nvPr/>
        </p:nvSpPr>
        <p:spPr>
          <a:xfrm>
            <a:off x="2405448" y="5657558"/>
            <a:ext cx="1995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C00000"/>
                </a:solidFill>
              </a:rPr>
              <a:t>Data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Path</a:t>
            </a:r>
            <a:endParaRPr kumimoji="1"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7AB50C-64CF-D0AA-BB93-B5BBB1EF8A40}"/>
              </a:ext>
            </a:extLst>
          </p:cNvPr>
          <p:cNvSpPr/>
          <p:nvPr/>
        </p:nvSpPr>
        <p:spPr>
          <a:xfrm>
            <a:off x="7768681" y="5374449"/>
            <a:ext cx="1053459" cy="365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/>
              <a:t>Addr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5616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B91C-6B70-FDF0-54F4-B0281FC3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/>
              <a:t>READ</a:t>
            </a:r>
            <a:r>
              <a:rPr lang="zh-CN" altLang="en-US" b="0" dirty="0"/>
              <a:t> </a:t>
            </a:r>
            <a:r>
              <a:rPr lang="en-US" altLang="zh-CN" b="0" dirty="0"/>
              <a:t>request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CA186-EBD9-5138-2159-3B91AB53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65B4-2F52-774C-9D0B-86A588CD56AB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34D86-6C6F-5144-CED4-4039BDC8D6C6}"/>
              </a:ext>
            </a:extLst>
          </p:cNvPr>
          <p:cNvSpPr>
            <a:spLocks/>
          </p:cNvSpPr>
          <p:nvPr/>
        </p:nvSpPr>
        <p:spPr>
          <a:xfrm>
            <a:off x="688638" y="2297047"/>
            <a:ext cx="1565311" cy="3572550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460566-BEE0-F918-793F-5EC62B40D152}"/>
              </a:ext>
            </a:extLst>
          </p:cNvPr>
          <p:cNvSpPr>
            <a:spLocks/>
          </p:cNvSpPr>
          <p:nvPr/>
        </p:nvSpPr>
        <p:spPr>
          <a:xfrm>
            <a:off x="534548" y="2458594"/>
            <a:ext cx="1579663" cy="3532618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915182-62E3-E0CC-AC66-266E862B7CD1}"/>
              </a:ext>
            </a:extLst>
          </p:cNvPr>
          <p:cNvSpPr/>
          <p:nvPr/>
        </p:nvSpPr>
        <p:spPr>
          <a:xfrm>
            <a:off x="3970267" y="3730656"/>
            <a:ext cx="5358000" cy="2154131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9AF2C9-D5A0-E0F3-6B65-A14FA0406DC2}"/>
              </a:ext>
            </a:extLst>
          </p:cNvPr>
          <p:cNvCxnSpPr>
            <a:cxnSpLocks/>
          </p:cNvCxnSpPr>
          <p:nvPr/>
        </p:nvCxnSpPr>
        <p:spPr>
          <a:xfrm flipH="1" flipV="1">
            <a:off x="1779452" y="5598094"/>
            <a:ext cx="816953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272EE3D-7C8F-98FD-AB9A-A26C4AE51D8E}"/>
              </a:ext>
            </a:extLst>
          </p:cNvPr>
          <p:cNvSpPr/>
          <p:nvPr/>
        </p:nvSpPr>
        <p:spPr>
          <a:xfrm>
            <a:off x="332374" y="1715284"/>
            <a:ext cx="2168931" cy="443837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FAA82-255B-3484-E189-E90DB973F8E7}"/>
              </a:ext>
            </a:extLst>
          </p:cNvPr>
          <p:cNvSpPr txBox="1"/>
          <p:nvPr/>
        </p:nvSpPr>
        <p:spPr>
          <a:xfrm>
            <a:off x="483828" y="2611993"/>
            <a:ext cx="1662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Guest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Memory</a:t>
            </a:r>
            <a:endParaRPr kumimoji="1" lang="zh-CN" alt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D82853-1D68-6ED7-FA2C-1E2B09F302F0}"/>
              </a:ext>
            </a:extLst>
          </p:cNvPr>
          <p:cNvSpPr/>
          <p:nvPr/>
        </p:nvSpPr>
        <p:spPr>
          <a:xfrm>
            <a:off x="5945653" y="5384395"/>
            <a:ext cx="1280156" cy="365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Decrypt</a:t>
            </a:r>
            <a:endParaRPr kumimoji="1" lang="zh-CN" alt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4D56BB-9275-2766-9C9C-183486424201}"/>
              </a:ext>
            </a:extLst>
          </p:cNvPr>
          <p:cNvSpPr/>
          <p:nvPr/>
        </p:nvSpPr>
        <p:spPr>
          <a:xfrm>
            <a:off x="3970267" y="1801099"/>
            <a:ext cx="5358000" cy="1775583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DB526B-BD48-DD0D-F10E-363DF8C0A825}"/>
              </a:ext>
            </a:extLst>
          </p:cNvPr>
          <p:cNvSpPr/>
          <p:nvPr/>
        </p:nvSpPr>
        <p:spPr>
          <a:xfrm>
            <a:off x="7931907" y="2013326"/>
            <a:ext cx="1233301" cy="936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Path &amp; Congest. Control</a:t>
            </a:r>
          </a:p>
        </p:txBody>
      </p:sp>
      <p:cxnSp>
        <p:nvCxnSpPr>
          <p:cNvPr id="14" name="Straight Arrow Connector 43">
            <a:extLst>
              <a:ext uri="{FF2B5EF4-FFF2-40B4-BE49-F238E27FC236}">
                <a16:creationId xmlns:a16="http://schemas.microsoft.com/office/drawing/2014/main" id="{13F4E767-75F8-4A02-0C62-050BAA092242}"/>
              </a:ext>
            </a:extLst>
          </p:cNvPr>
          <p:cNvCxnSpPr>
            <a:cxnSpLocks/>
          </p:cNvCxnSpPr>
          <p:nvPr/>
        </p:nvCxnSpPr>
        <p:spPr>
          <a:xfrm>
            <a:off x="1631890" y="4419879"/>
            <a:ext cx="247987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67AB50C-64CF-D0AA-BB93-B5BBB1EF8A40}"/>
              </a:ext>
            </a:extLst>
          </p:cNvPr>
          <p:cNvSpPr/>
          <p:nvPr/>
        </p:nvSpPr>
        <p:spPr>
          <a:xfrm>
            <a:off x="7768681" y="5374449"/>
            <a:ext cx="1053459" cy="365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/>
              <a:t>Addr</a:t>
            </a:r>
            <a:endParaRPr kumimoji="1" lang="zh-CN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869800-4135-12FA-DCEC-31BBD4D389EC}"/>
              </a:ext>
            </a:extLst>
          </p:cNvPr>
          <p:cNvSpPr txBox="1"/>
          <p:nvPr/>
        </p:nvSpPr>
        <p:spPr>
          <a:xfrm>
            <a:off x="4032754" y="3745951"/>
            <a:ext cx="971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FPGA</a:t>
            </a:r>
            <a:endParaRPr kumimoji="1" lang="zh-CN" altLang="en-US" sz="2400" b="1" dirty="0"/>
          </a:p>
        </p:txBody>
      </p:sp>
      <p:cxnSp>
        <p:nvCxnSpPr>
          <p:cNvPr id="17" name="Straight Arrow Connector 43">
            <a:extLst>
              <a:ext uri="{FF2B5EF4-FFF2-40B4-BE49-F238E27FC236}">
                <a16:creationId xmlns:a16="http://schemas.microsoft.com/office/drawing/2014/main" id="{9625C969-B161-10BE-D2AE-46007D4AD778}"/>
              </a:ext>
            </a:extLst>
          </p:cNvPr>
          <p:cNvCxnSpPr>
            <a:cxnSpLocks/>
            <a:stCxn id="50" idx="0"/>
            <a:endCxn id="59" idx="2"/>
          </p:cNvCxnSpPr>
          <p:nvPr/>
        </p:nvCxnSpPr>
        <p:spPr>
          <a:xfrm rot="16200000" flipV="1">
            <a:off x="4094000" y="2664837"/>
            <a:ext cx="1648850" cy="1489070"/>
          </a:xfrm>
          <a:prstGeom prst="curvedConnector4">
            <a:avLst>
              <a:gd name="adj1" fmla="val 41681"/>
              <a:gd name="adj2" fmla="val 115352"/>
            </a:avLst>
          </a:prstGeom>
          <a:ln w="127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5072AF9-F86C-3757-A661-24C667909F0C}"/>
              </a:ext>
            </a:extLst>
          </p:cNvPr>
          <p:cNvSpPr txBox="1"/>
          <p:nvPr/>
        </p:nvSpPr>
        <p:spPr>
          <a:xfrm>
            <a:off x="717771" y="3800958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Metadata</a:t>
            </a:r>
            <a:endParaRPr kumimoji="1" lang="zh-CN" altLang="en-US" sz="20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56A512E-0C0C-785E-4648-16BFBBCF2B64}"/>
              </a:ext>
            </a:extLst>
          </p:cNvPr>
          <p:cNvGrpSpPr/>
          <p:nvPr/>
        </p:nvGrpSpPr>
        <p:grpSpPr>
          <a:xfrm>
            <a:off x="954452" y="5194343"/>
            <a:ext cx="705762" cy="678746"/>
            <a:chOff x="2180982" y="4434665"/>
            <a:chExt cx="548640" cy="45720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B086FD6F-D1D4-CDCF-7E45-D8CE99AFEC38}"/>
                </a:ext>
              </a:extLst>
            </p:cNvPr>
            <p:cNvSpPr/>
            <p:nvPr/>
          </p:nvSpPr>
          <p:spPr>
            <a:xfrm>
              <a:off x="2180982" y="4434665"/>
              <a:ext cx="548640" cy="4572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89C32F5-6835-555B-4D7B-3E745573D0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50147" y="4558900"/>
              <a:ext cx="91440" cy="9144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B3B6A5-1697-7FBD-F397-F8E622C71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1269" y="4699053"/>
              <a:ext cx="91440" cy="9144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49BF95-D50A-C414-1FB5-0C51E223D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1105" y="4699053"/>
              <a:ext cx="91440" cy="9144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82CD4F-AE28-F05E-F1A2-4CF575190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7438" y="4519641"/>
              <a:ext cx="91440" cy="9144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AC87244-6B38-A5A3-2D7B-0AF0F9980C14}"/>
              </a:ext>
            </a:extLst>
          </p:cNvPr>
          <p:cNvSpPr txBox="1"/>
          <p:nvPr/>
        </p:nvSpPr>
        <p:spPr>
          <a:xfrm>
            <a:off x="959604" y="4839613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Data</a:t>
            </a:r>
            <a:endParaRPr kumimoji="1" lang="zh-CN" altLang="en-US" sz="20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CA0732D-97A3-6C84-892D-E87AAE175D81}"/>
              </a:ext>
            </a:extLst>
          </p:cNvPr>
          <p:cNvGrpSpPr/>
          <p:nvPr/>
        </p:nvGrpSpPr>
        <p:grpSpPr>
          <a:xfrm>
            <a:off x="1178363" y="4107247"/>
            <a:ext cx="343367" cy="492310"/>
            <a:chOff x="2863346" y="4111786"/>
            <a:chExt cx="182880" cy="36243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84CE068-BCC9-672C-F953-FFCF76E43A29}"/>
                </a:ext>
              </a:extLst>
            </p:cNvPr>
            <p:cNvSpPr>
              <a:spLocks/>
            </p:cNvSpPr>
            <p:nvPr/>
          </p:nvSpPr>
          <p:spPr>
            <a:xfrm>
              <a:off x="2863346" y="4382776"/>
              <a:ext cx="182880" cy="914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1AFE955-2EC6-39FC-93F8-9C9B8CD06AA5}"/>
                </a:ext>
              </a:extLst>
            </p:cNvPr>
            <p:cNvSpPr>
              <a:spLocks/>
            </p:cNvSpPr>
            <p:nvPr/>
          </p:nvSpPr>
          <p:spPr>
            <a:xfrm>
              <a:off x="2863346" y="4294859"/>
              <a:ext cx="182880" cy="914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E858E1-17F0-FB7E-DCE0-579AF69E1B31}"/>
                </a:ext>
              </a:extLst>
            </p:cNvPr>
            <p:cNvCxnSpPr>
              <a:cxnSpLocks/>
            </p:cNvCxnSpPr>
            <p:nvPr/>
          </p:nvCxnSpPr>
          <p:spPr>
            <a:xfrm>
              <a:off x="2863346" y="4111786"/>
              <a:ext cx="0" cy="34702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AC9777-5640-7725-D634-40F39BC54560}"/>
                </a:ext>
              </a:extLst>
            </p:cNvPr>
            <p:cNvCxnSpPr>
              <a:cxnSpLocks/>
            </p:cNvCxnSpPr>
            <p:nvPr/>
          </p:nvCxnSpPr>
          <p:spPr>
            <a:xfrm>
              <a:off x="3046226" y="4111786"/>
              <a:ext cx="0" cy="34702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01B1B93-A01B-6DC5-E549-0CD1699336B7}"/>
              </a:ext>
            </a:extLst>
          </p:cNvPr>
          <p:cNvSpPr txBox="1"/>
          <p:nvPr/>
        </p:nvSpPr>
        <p:spPr>
          <a:xfrm>
            <a:off x="871875" y="1206717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Host</a:t>
            </a:r>
            <a:endParaRPr kumimoji="1" lang="zh-CN" altLang="en-US" sz="28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F7587A-7C2E-4AE2-F38A-A48D9BFB18F3}"/>
              </a:ext>
            </a:extLst>
          </p:cNvPr>
          <p:cNvSpPr txBox="1"/>
          <p:nvPr/>
        </p:nvSpPr>
        <p:spPr>
          <a:xfrm>
            <a:off x="7946637" y="4734757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/>
              <a:t>Addr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table</a:t>
            </a:r>
            <a:endParaRPr kumimoji="1" lang="zh-CN" altLang="en-US" sz="20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9FF821-0811-693D-D3AE-A2CC35CC2449}"/>
              </a:ext>
            </a:extLst>
          </p:cNvPr>
          <p:cNvSpPr/>
          <p:nvPr/>
        </p:nvSpPr>
        <p:spPr>
          <a:xfrm>
            <a:off x="4123964" y="4265297"/>
            <a:ext cx="822960" cy="365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QoS</a:t>
            </a:r>
            <a:endParaRPr kumimoji="1" lang="zh-CN" altLang="en-US" sz="2000" dirty="0"/>
          </a:p>
        </p:txBody>
      </p:sp>
      <p:cxnSp>
        <p:nvCxnSpPr>
          <p:cNvPr id="34" name="Straight Arrow Connector 43">
            <a:extLst>
              <a:ext uri="{FF2B5EF4-FFF2-40B4-BE49-F238E27FC236}">
                <a16:creationId xmlns:a16="http://schemas.microsoft.com/office/drawing/2014/main" id="{776B507C-32BF-42E8-B222-63B4183F8D6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165208" y="2481723"/>
            <a:ext cx="115277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013D331-7AE3-37C0-7663-0F260BCA2F90}"/>
              </a:ext>
            </a:extLst>
          </p:cNvPr>
          <p:cNvSpPr/>
          <p:nvPr/>
        </p:nvSpPr>
        <p:spPr>
          <a:xfrm>
            <a:off x="6709861" y="2111049"/>
            <a:ext cx="922571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RPC</a:t>
            </a:r>
            <a:endParaRPr kumimoji="1" lang="zh-CN" altLang="en-US" sz="2000" dirty="0"/>
          </a:p>
        </p:txBody>
      </p:sp>
      <p:cxnSp>
        <p:nvCxnSpPr>
          <p:cNvPr id="36" name="Straight Arrow Connector 43">
            <a:extLst>
              <a:ext uri="{FF2B5EF4-FFF2-40B4-BE49-F238E27FC236}">
                <a16:creationId xmlns:a16="http://schemas.microsoft.com/office/drawing/2014/main" id="{E43B4DD2-FCE4-FD7A-E822-06A482DC5173}"/>
              </a:ext>
            </a:extLst>
          </p:cNvPr>
          <p:cNvCxnSpPr>
            <a:cxnSpLocks/>
            <a:stCxn id="35" idx="3"/>
            <a:endCxn id="13" idx="1"/>
          </p:cNvCxnSpPr>
          <p:nvPr/>
        </p:nvCxnSpPr>
        <p:spPr>
          <a:xfrm>
            <a:off x="7632432" y="2293929"/>
            <a:ext cx="299475" cy="18779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78">
            <a:extLst>
              <a:ext uri="{FF2B5EF4-FFF2-40B4-BE49-F238E27FC236}">
                <a16:creationId xmlns:a16="http://schemas.microsoft.com/office/drawing/2014/main" id="{87B8B8DB-6A81-0690-5372-2485D19AA73F}"/>
              </a:ext>
            </a:extLst>
          </p:cNvPr>
          <p:cNvGraphicFramePr>
            <a:graphicFrameLocks noGrp="1"/>
          </p:cNvGraphicFramePr>
          <p:nvPr/>
        </p:nvGraphicFramePr>
        <p:xfrm>
          <a:off x="6644805" y="3901355"/>
          <a:ext cx="2478483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302">
                  <a:extLst>
                    <a:ext uri="{9D8B030D-6E8A-4147-A177-3AD203B41FA5}">
                      <a16:colId xmlns:a16="http://schemas.microsoft.com/office/drawing/2014/main" val="1554982942"/>
                    </a:ext>
                  </a:extLst>
                </a:gridCol>
                <a:gridCol w="630081">
                  <a:extLst>
                    <a:ext uri="{9D8B030D-6E8A-4147-A177-3AD203B41FA5}">
                      <a16:colId xmlns:a16="http://schemas.microsoft.com/office/drawing/2014/main" val="1509500438"/>
                    </a:ext>
                  </a:extLst>
                </a:gridCol>
                <a:gridCol w="1137100">
                  <a:extLst>
                    <a:ext uri="{9D8B030D-6E8A-4147-A177-3AD203B41FA5}">
                      <a16:colId xmlns:a16="http://schemas.microsoft.com/office/drawing/2014/main" val="1839607313"/>
                    </a:ext>
                  </a:extLst>
                </a:gridCol>
              </a:tblGrid>
              <a:tr h="198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RPC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ID</a:t>
                      </a:r>
                      <a:endParaRPr lang="zh-CN" alt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Pkt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ID</a:t>
                      </a:r>
                      <a:endParaRPr lang="zh-CN" alt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Addr</a:t>
                      </a:r>
                      <a:r>
                        <a:rPr lang="en-US" altLang="zh-CN" sz="1800" dirty="0"/>
                        <a:t>,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Len</a:t>
                      </a:r>
                      <a:endParaRPr lang="zh-CN" alt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02347"/>
                  </a:ext>
                </a:extLst>
              </a:tr>
              <a:tr h="198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Rpc-0</a:t>
                      </a:r>
                      <a:endParaRPr lang="zh-CN" alt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&lt;0x0F,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4K&gt;</a:t>
                      </a:r>
                      <a:endParaRPr lang="zh-CN" alt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752759"/>
                  </a:ext>
                </a:extLst>
              </a:tr>
              <a:tr h="198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Rpc-0</a:t>
                      </a:r>
                      <a:endParaRPr lang="zh-CN" alt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&lt;0x2F,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1K&gt;</a:t>
                      </a:r>
                      <a:endParaRPr lang="zh-CN" alt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427578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4A323ED-899A-7A8B-8AAF-580228074388}"/>
              </a:ext>
            </a:extLst>
          </p:cNvPr>
          <p:cNvSpPr txBox="1"/>
          <p:nvPr/>
        </p:nvSpPr>
        <p:spPr>
          <a:xfrm>
            <a:off x="4064818" y="1815877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CPU</a:t>
            </a:r>
            <a:endParaRPr kumimoji="1" lang="zh-CN" altLang="en-US" sz="24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832576-72E1-A96A-E1FD-AE2099FE8F8F}"/>
              </a:ext>
            </a:extLst>
          </p:cNvPr>
          <p:cNvSpPr/>
          <p:nvPr/>
        </p:nvSpPr>
        <p:spPr>
          <a:xfrm>
            <a:off x="4173808" y="5395665"/>
            <a:ext cx="787515" cy="365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CRC</a:t>
            </a:r>
            <a:endParaRPr kumimoji="1" lang="zh-CN" alt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652DB0-41A3-5408-C767-CE08094890A1}"/>
              </a:ext>
            </a:extLst>
          </p:cNvPr>
          <p:cNvSpPr txBox="1"/>
          <p:nvPr/>
        </p:nvSpPr>
        <p:spPr>
          <a:xfrm>
            <a:off x="9628281" y="1750708"/>
            <a:ext cx="1463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READ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Request</a:t>
            </a:r>
            <a:endParaRPr kumimoji="1" lang="zh-CN" altLang="en-US" sz="2000" dirty="0"/>
          </a:p>
        </p:txBody>
      </p:sp>
      <p:cxnSp>
        <p:nvCxnSpPr>
          <p:cNvPr id="41" name="Straight Arrow Connector 43">
            <a:extLst>
              <a:ext uri="{FF2B5EF4-FFF2-40B4-BE49-F238E27FC236}">
                <a16:creationId xmlns:a16="http://schemas.microsoft.com/office/drawing/2014/main" id="{964E5798-474E-A261-3385-687B01289D87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rot="16200000" flipH="1">
            <a:off x="6815323" y="2832632"/>
            <a:ext cx="1424546" cy="712899"/>
          </a:xfrm>
          <a:prstGeom prst="curvedConnector3">
            <a:avLst>
              <a:gd name="adj1" fmla="val 22242"/>
            </a:avLst>
          </a:prstGeom>
          <a:ln w="127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31308C0-7085-7B7B-85AD-D8438BD2C8C9}"/>
              </a:ext>
            </a:extLst>
          </p:cNvPr>
          <p:cNvSpPr txBox="1"/>
          <p:nvPr/>
        </p:nvSpPr>
        <p:spPr>
          <a:xfrm>
            <a:off x="6962699" y="2831782"/>
            <a:ext cx="1102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/>
              <a:t>Addr</a:t>
            </a:r>
            <a:r>
              <a:rPr kumimoji="1" lang="en-US" altLang="zh-CN" sz="2000" dirty="0"/>
              <a:t> </a:t>
            </a:r>
          </a:p>
          <a:p>
            <a:r>
              <a:rPr kumimoji="1" lang="en-US" altLang="zh-CN" sz="2000" dirty="0"/>
              <a:t>Entry</a:t>
            </a:r>
            <a:endParaRPr kumimoji="1" lang="zh-CN" altLang="en-US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4B50CB-F70F-8E29-CE40-1DF212259028}"/>
              </a:ext>
            </a:extLst>
          </p:cNvPr>
          <p:cNvSpPr txBox="1"/>
          <p:nvPr/>
        </p:nvSpPr>
        <p:spPr>
          <a:xfrm>
            <a:off x="2405448" y="5657558"/>
            <a:ext cx="1995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C00000"/>
                </a:solidFill>
              </a:rPr>
              <a:t>Data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Path</a:t>
            </a:r>
            <a:endParaRPr kumimoji="1"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669EE2-5206-3A92-98AC-8299CE4E899E}"/>
              </a:ext>
            </a:extLst>
          </p:cNvPr>
          <p:cNvSpPr txBox="1"/>
          <p:nvPr/>
        </p:nvSpPr>
        <p:spPr>
          <a:xfrm>
            <a:off x="4680021" y="2277542"/>
            <a:ext cx="1292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Polling</a:t>
            </a:r>
            <a:endParaRPr kumimoji="1" lang="zh-CN" altLang="en-US" sz="20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BC20995-2AF4-681A-71DA-F1B2DD1A5052}"/>
              </a:ext>
            </a:extLst>
          </p:cNvPr>
          <p:cNvSpPr/>
          <p:nvPr/>
        </p:nvSpPr>
        <p:spPr>
          <a:xfrm>
            <a:off x="3682451" y="1701186"/>
            <a:ext cx="5816966" cy="4452469"/>
          </a:xfrm>
          <a:prstGeom prst="roundRect">
            <a:avLst>
              <a:gd name="adj" fmla="val 142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997D7D-EB66-778C-EF84-2D6AC93BEA94}"/>
              </a:ext>
            </a:extLst>
          </p:cNvPr>
          <p:cNvSpPr txBox="1"/>
          <p:nvPr/>
        </p:nvSpPr>
        <p:spPr>
          <a:xfrm>
            <a:off x="5900697" y="1259041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ALI-DPU</a:t>
            </a:r>
            <a:endParaRPr kumimoji="1" lang="zh-CN" altLang="en-US" sz="2800" b="1" dirty="0"/>
          </a:p>
        </p:txBody>
      </p:sp>
      <p:sp>
        <p:nvSpPr>
          <p:cNvPr id="48" name="Rectangle 60">
            <a:extLst>
              <a:ext uri="{FF2B5EF4-FFF2-40B4-BE49-F238E27FC236}">
                <a16:creationId xmlns:a16="http://schemas.microsoft.com/office/drawing/2014/main" id="{3F1BEAC0-D859-C582-8192-6401C5DCC5BA}"/>
              </a:ext>
            </a:extLst>
          </p:cNvPr>
          <p:cNvSpPr/>
          <p:nvPr/>
        </p:nvSpPr>
        <p:spPr>
          <a:xfrm>
            <a:off x="4977231" y="2857700"/>
            <a:ext cx="1554480" cy="548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CRC</a:t>
            </a:r>
          </a:p>
          <a:p>
            <a:pPr algn="ctr"/>
            <a:r>
              <a:rPr kumimoji="1" lang="en-US" altLang="zh-CN" dirty="0"/>
              <a:t>Agg &amp; Check </a:t>
            </a:r>
            <a:endParaRPr kumimoji="1" lang="zh-CN" altLang="en-US" dirty="0"/>
          </a:p>
        </p:txBody>
      </p:sp>
      <p:sp>
        <p:nvSpPr>
          <p:cNvPr id="49" name="任意形状 26">
            <a:extLst>
              <a:ext uri="{FF2B5EF4-FFF2-40B4-BE49-F238E27FC236}">
                <a16:creationId xmlns:a16="http://schemas.microsoft.com/office/drawing/2014/main" id="{5154E31A-7388-BC17-3D99-CD8F2A9B550B}"/>
              </a:ext>
            </a:extLst>
          </p:cNvPr>
          <p:cNvSpPr/>
          <p:nvPr/>
        </p:nvSpPr>
        <p:spPr>
          <a:xfrm>
            <a:off x="4627262" y="3438793"/>
            <a:ext cx="1923570" cy="1970050"/>
          </a:xfrm>
          <a:custGeom>
            <a:avLst/>
            <a:gdLst>
              <a:gd name="connsiteX0" fmla="*/ 0 w 1002388"/>
              <a:gd name="connsiteY0" fmla="*/ 1110343 h 1110343"/>
              <a:gd name="connsiteX1" fmla="*/ 914400 w 1002388"/>
              <a:gd name="connsiteY1" fmla="*/ 587828 h 1110343"/>
              <a:gd name="connsiteX2" fmla="*/ 914400 w 1002388"/>
              <a:gd name="connsiteY2" fmla="*/ 0 h 111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2388" h="1110343">
                <a:moveTo>
                  <a:pt x="0" y="1110343"/>
                </a:moveTo>
                <a:cubicBezTo>
                  <a:pt x="381000" y="941614"/>
                  <a:pt x="762000" y="772885"/>
                  <a:pt x="914400" y="587828"/>
                </a:cubicBezTo>
                <a:cubicBezTo>
                  <a:pt x="1066800" y="402771"/>
                  <a:pt x="990600" y="201385"/>
                  <a:pt x="914400" y="0"/>
                </a:cubicBezTo>
              </a:path>
            </a:pathLst>
          </a:custGeom>
          <a:noFill/>
          <a:ln w="12700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50" name="Rectangle 148">
            <a:extLst>
              <a:ext uri="{FF2B5EF4-FFF2-40B4-BE49-F238E27FC236}">
                <a16:creationId xmlns:a16="http://schemas.microsoft.com/office/drawing/2014/main" id="{6AE01051-AC0A-B1C2-18E8-06FF0A2DC4EF}"/>
              </a:ext>
            </a:extLst>
          </p:cNvPr>
          <p:cNvSpPr/>
          <p:nvPr/>
        </p:nvSpPr>
        <p:spPr>
          <a:xfrm>
            <a:off x="5251480" y="4233797"/>
            <a:ext cx="822960" cy="365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Block</a:t>
            </a:r>
            <a:endParaRPr kumimoji="1" lang="zh-CN" altLang="en-US" sz="2000" dirty="0"/>
          </a:p>
        </p:txBody>
      </p:sp>
      <p:cxnSp>
        <p:nvCxnSpPr>
          <p:cNvPr id="51" name="Straight Arrow Connector 43">
            <a:extLst>
              <a:ext uri="{FF2B5EF4-FFF2-40B4-BE49-F238E27FC236}">
                <a16:creationId xmlns:a16="http://schemas.microsoft.com/office/drawing/2014/main" id="{FEB2D2DB-B9F8-9DA1-9C6A-179083CF9AA1}"/>
              </a:ext>
            </a:extLst>
          </p:cNvPr>
          <p:cNvCxnSpPr>
            <a:cxnSpLocks/>
            <a:stCxn id="33" idx="3"/>
            <a:endCxn id="50" idx="1"/>
          </p:cNvCxnSpPr>
          <p:nvPr/>
        </p:nvCxnSpPr>
        <p:spPr>
          <a:xfrm flipV="1">
            <a:off x="4946924" y="4416677"/>
            <a:ext cx="304556" cy="315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40">
            <a:extLst>
              <a:ext uri="{FF2B5EF4-FFF2-40B4-BE49-F238E27FC236}">
                <a16:creationId xmlns:a16="http://schemas.microsoft.com/office/drawing/2014/main" id="{792A8CFA-3B72-1AEA-D1C1-82F4A1E7C74E}"/>
              </a:ext>
            </a:extLst>
          </p:cNvPr>
          <p:cNvCxnSpPr>
            <a:cxnSpLocks/>
            <a:stCxn id="59" idx="0"/>
            <a:endCxn id="35" idx="1"/>
          </p:cNvCxnSpPr>
          <p:nvPr/>
        </p:nvCxnSpPr>
        <p:spPr>
          <a:xfrm rot="5400000" flipH="1" flipV="1">
            <a:off x="5570686" y="1171453"/>
            <a:ext cx="16698" cy="226165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434">
            <a:extLst>
              <a:ext uri="{FF2B5EF4-FFF2-40B4-BE49-F238E27FC236}">
                <a16:creationId xmlns:a16="http://schemas.microsoft.com/office/drawing/2014/main" id="{0B7C33FF-53BD-59D8-1852-75B1F4FCE7B4}"/>
              </a:ext>
            </a:extLst>
          </p:cNvPr>
          <p:cNvSpPr txBox="1"/>
          <p:nvPr/>
        </p:nvSpPr>
        <p:spPr>
          <a:xfrm>
            <a:off x="9475152" y="4849443"/>
            <a:ext cx="1533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C00000"/>
                </a:solidFill>
              </a:rPr>
              <a:t>READ</a:t>
            </a:r>
            <a:r>
              <a:rPr kumimoji="1" lang="zh-CN" altLang="en-US" sz="2000" dirty="0">
                <a:solidFill>
                  <a:srgbClr val="C00000"/>
                </a:solidFill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</a:rPr>
              <a:t>Response</a:t>
            </a:r>
            <a:endParaRPr kumimoji="1" lang="zh-CN" altLang="en-US" sz="2000" dirty="0">
              <a:solidFill>
                <a:srgbClr val="C00000"/>
              </a:solidFill>
            </a:endParaRPr>
          </a:p>
        </p:txBody>
      </p:sp>
      <p:grpSp>
        <p:nvGrpSpPr>
          <p:cNvPr id="54" name="Group 523">
            <a:extLst>
              <a:ext uri="{FF2B5EF4-FFF2-40B4-BE49-F238E27FC236}">
                <a16:creationId xmlns:a16="http://schemas.microsoft.com/office/drawing/2014/main" id="{3C37DC3A-F945-6F53-4671-BDCD4F7ECFB5}"/>
              </a:ext>
            </a:extLst>
          </p:cNvPr>
          <p:cNvGrpSpPr>
            <a:grpSpLocks noChangeAspect="1"/>
          </p:cNvGrpSpPr>
          <p:nvPr/>
        </p:nvGrpSpPr>
        <p:grpSpPr>
          <a:xfrm>
            <a:off x="4173890" y="2310627"/>
            <a:ext cx="548640" cy="548640"/>
            <a:chOff x="3945292" y="2071313"/>
            <a:chExt cx="365760" cy="365760"/>
          </a:xfrm>
        </p:grpSpPr>
        <p:grpSp>
          <p:nvGrpSpPr>
            <p:cNvPr id="55" name="Group 216">
              <a:extLst>
                <a:ext uri="{FF2B5EF4-FFF2-40B4-BE49-F238E27FC236}">
                  <a16:creationId xmlns:a16="http://schemas.microsoft.com/office/drawing/2014/main" id="{1169077D-BE0B-9400-F8AD-AD129A369568}"/>
                </a:ext>
              </a:extLst>
            </p:cNvPr>
            <p:cNvGrpSpPr/>
            <p:nvPr/>
          </p:nvGrpSpPr>
          <p:grpSpPr>
            <a:xfrm>
              <a:off x="3945292" y="2071313"/>
              <a:ext cx="365760" cy="365760"/>
              <a:chOff x="3696802" y="1274330"/>
              <a:chExt cx="365760" cy="365760"/>
            </a:xfrm>
          </p:grpSpPr>
          <p:sp>
            <p:nvSpPr>
              <p:cNvPr id="59" name="Donut 182">
                <a:extLst>
                  <a:ext uri="{FF2B5EF4-FFF2-40B4-BE49-F238E27FC236}">
                    <a16:creationId xmlns:a16="http://schemas.microsoft.com/office/drawing/2014/main" id="{16EA4448-AAF2-7196-DD52-E4058D6803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96802" y="1274330"/>
                <a:ext cx="365760" cy="365760"/>
              </a:xfrm>
              <a:prstGeom prst="don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Straight Connector 184">
                <a:extLst>
                  <a:ext uri="{FF2B5EF4-FFF2-40B4-BE49-F238E27FC236}">
                    <a16:creationId xmlns:a16="http://schemas.microsoft.com/office/drawing/2014/main" id="{1AE51211-61B6-3BD6-5CC6-1A23BA4A06FE}"/>
                  </a:ext>
                </a:extLst>
              </p:cNvPr>
              <p:cNvCxnSpPr>
                <a:cxnSpLocks/>
                <a:stCxn id="59" idx="0"/>
                <a:endCxn id="59" idx="4"/>
              </p:cNvCxnSpPr>
              <p:nvPr/>
            </p:nvCxnSpPr>
            <p:spPr>
              <a:xfrm>
                <a:off x="3879682" y="1274330"/>
                <a:ext cx="0" cy="914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187">
                <a:extLst>
                  <a:ext uri="{FF2B5EF4-FFF2-40B4-BE49-F238E27FC236}">
                    <a16:creationId xmlns:a16="http://schemas.microsoft.com/office/drawing/2014/main" id="{B73D3B2B-28D6-8D1D-1C67-6258DFFD4062}"/>
                  </a:ext>
                </a:extLst>
              </p:cNvPr>
              <p:cNvCxnSpPr>
                <a:cxnSpLocks/>
                <a:stCxn id="59" idx="2"/>
                <a:endCxn id="59" idx="6"/>
              </p:cNvCxnSpPr>
              <p:nvPr/>
            </p:nvCxnSpPr>
            <p:spPr>
              <a:xfrm>
                <a:off x="3696802" y="1457210"/>
                <a:ext cx="9144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190">
                <a:extLst>
                  <a:ext uri="{FF2B5EF4-FFF2-40B4-BE49-F238E27FC236}">
                    <a16:creationId xmlns:a16="http://schemas.microsoft.com/office/drawing/2014/main" id="{0E1B58EA-468E-4154-EB75-D7A24DEF50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71122" y="1457210"/>
                <a:ext cx="9144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199">
                <a:extLst>
                  <a:ext uri="{FF2B5EF4-FFF2-40B4-BE49-F238E27FC236}">
                    <a16:creationId xmlns:a16="http://schemas.microsoft.com/office/drawing/2014/main" id="{6AA0BFDE-733B-35E3-E65C-C1C7F50971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9682" y="1548650"/>
                <a:ext cx="0" cy="914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201">
                <a:extLst>
                  <a:ext uri="{FF2B5EF4-FFF2-40B4-BE49-F238E27FC236}">
                    <a16:creationId xmlns:a16="http://schemas.microsoft.com/office/drawing/2014/main" id="{3BF85C74-4462-1AF7-E3A2-9325EEC53E3E}"/>
                  </a:ext>
                </a:extLst>
              </p:cNvPr>
              <p:cNvCxnSpPr>
                <a:cxnSpLocks/>
                <a:endCxn id="59" idx="7"/>
              </p:cNvCxnSpPr>
              <p:nvPr/>
            </p:nvCxnSpPr>
            <p:spPr>
              <a:xfrm flipV="1">
                <a:off x="3942804" y="1327894"/>
                <a:ext cx="66194" cy="776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207">
                <a:extLst>
                  <a:ext uri="{FF2B5EF4-FFF2-40B4-BE49-F238E27FC236}">
                    <a16:creationId xmlns:a16="http://schemas.microsoft.com/office/drawing/2014/main" id="{243E0129-0AA3-FA71-D9E7-31C1ACAC3F78}"/>
                  </a:ext>
                </a:extLst>
              </p:cNvPr>
              <p:cNvCxnSpPr>
                <a:cxnSpLocks/>
                <a:stCxn id="59" idx="5"/>
              </p:cNvCxnSpPr>
              <p:nvPr/>
            </p:nvCxnSpPr>
            <p:spPr>
              <a:xfrm flipH="1" flipV="1">
                <a:off x="3942804" y="1508836"/>
                <a:ext cx="66194" cy="776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210">
                <a:extLst>
                  <a:ext uri="{FF2B5EF4-FFF2-40B4-BE49-F238E27FC236}">
                    <a16:creationId xmlns:a16="http://schemas.microsoft.com/office/drawing/2014/main" id="{6B9EEAB5-4FD2-0A5F-E910-8E099B8CA7BB}"/>
                  </a:ext>
                </a:extLst>
              </p:cNvPr>
              <p:cNvCxnSpPr>
                <a:cxnSpLocks/>
                <a:endCxn id="59" idx="3"/>
              </p:cNvCxnSpPr>
              <p:nvPr/>
            </p:nvCxnSpPr>
            <p:spPr>
              <a:xfrm flipH="1">
                <a:off x="3750366" y="1508836"/>
                <a:ext cx="85034" cy="776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213">
                <a:extLst>
                  <a:ext uri="{FF2B5EF4-FFF2-40B4-BE49-F238E27FC236}">
                    <a16:creationId xmlns:a16="http://schemas.microsoft.com/office/drawing/2014/main" id="{DED51D93-D556-514A-6564-2B2966221EB1}"/>
                  </a:ext>
                </a:extLst>
              </p:cNvPr>
              <p:cNvCxnSpPr>
                <a:cxnSpLocks/>
                <a:endCxn id="59" idx="1"/>
              </p:cNvCxnSpPr>
              <p:nvPr/>
            </p:nvCxnSpPr>
            <p:spPr>
              <a:xfrm flipH="1" flipV="1">
                <a:off x="3750366" y="1327894"/>
                <a:ext cx="63378" cy="776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01">
              <a:extLst>
                <a:ext uri="{FF2B5EF4-FFF2-40B4-BE49-F238E27FC236}">
                  <a16:creationId xmlns:a16="http://schemas.microsoft.com/office/drawing/2014/main" id="{4250FBCB-48FE-128F-33C4-99056BE80709}"/>
                </a:ext>
              </a:extLst>
            </p:cNvPr>
            <p:cNvSpPr>
              <a:spLocks/>
            </p:cNvSpPr>
            <p:nvPr/>
          </p:nvSpPr>
          <p:spPr>
            <a:xfrm>
              <a:off x="4138688" y="2344664"/>
              <a:ext cx="64008" cy="640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57" name="Rectangle 503">
              <a:extLst>
                <a:ext uri="{FF2B5EF4-FFF2-40B4-BE49-F238E27FC236}">
                  <a16:creationId xmlns:a16="http://schemas.microsoft.com/office/drawing/2014/main" id="{0459E58B-AE92-3077-47F0-828ED766259A}"/>
                </a:ext>
              </a:extLst>
            </p:cNvPr>
            <p:cNvSpPr>
              <a:spLocks/>
            </p:cNvSpPr>
            <p:nvPr/>
          </p:nvSpPr>
          <p:spPr>
            <a:xfrm>
              <a:off x="4226042" y="2265194"/>
              <a:ext cx="64008" cy="640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58" name="Rectangle 504">
              <a:extLst>
                <a:ext uri="{FF2B5EF4-FFF2-40B4-BE49-F238E27FC236}">
                  <a16:creationId xmlns:a16="http://schemas.microsoft.com/office/drawing/2014/main" id="{A337D61E-4F24-2905-940B-4C59FEDA17CC}"/>
                </a:ext>
              </a:extLst>
            </p:cNvPr>
            <p:cNvSpPr>
              <a:spLocks/>
            </p:cNvSpPr>
            <p:nvPr/>
          </p:nvSpPr>
          <p:spPr>
            <a:xfrm>
              <a:off x="4226042" y="2165418"/>
              <a:ext cx="64008" cy="640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sp>
        <p:nvSpPr>
          <p:cNvPr id="68" name="TextBox 49">
            <a:extLst>
              <a:ext uri="{FF2B5EF4-FFF2-40B4-BE49-F238E27FC236}">
                <a16:creationId xmlns:a16="http://schemas.microsoft.com/office/drawing/2014/main" id="{4449600C-5BDF-CC3E-5153-DDF3894E24F1}"/>
              </a:ext>
            </a:extLst>
          </p:cNvPr>
          <p:cNvSpPr txBox="1"/>
          <p:nvPr/>
        </p:nvSpPr>
        <p:spPr>
          <a:xfrm>
            <a:off x="2522239" y="3249049"/>
            <a:ext cx="1528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/>
              <a:t>NVMe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r>
              <a:rPr kumimoji="1" lang="en-US" altLang="zh-CN" sz="2400" b="1" dirty="0">
                <a:solidFill>
                  <a:srgbClr val="C00000"/>
                </a:solidFill>
              </a:rPr>
              <a:t>READ</a:t>
            </a:r>
          </a:p>
          <a:p>
            <a:r>
              <a:rPr kumimoji="1" lang="en-US" altLang="zh-CN" sz="2400" dirty="0"/>
              <a:t>CMD</a:t>
            </a:r>
            <a:endParaRPr kumimoji="1" lang="zh-CN" altLang="en-US" sz="2400" dirty="0"/>
          </a:p>
        </p:txBody>
      </p:sp>
      <p:cxnSp>
        <p:nvCxnSpPr>
          <p:cNvPr id="69" name="Straight Arrow Connector 43">
            <a:extLst>
              <a:ext uri="{FF2B5EF4-FFF2-40B4-BE49-F238E27FC236}">
                <a16:creationId xmlns:a16="http://schemas.microsoft.com/office/drawing/2014/main" id="{E25CFFEC-3A38-37AF-CA16-9F580FBFECF9}"/>
              </a:ext>
            </a:extLst>
          </p:cNvPr>
          <p:cNvCxnSpPr>
            <a:cxnSpLocks/>
            <a:stCxn id="37" idx="2"/>
            <a:endCxn id="15" idx="0"/>
          </p:cNvCxnSpPr>
          <p:nvPr/>
        </p:nvCxnSpPr>
        <p:spPr>
          <a:xfrm>
            <a:off x="7884046" y="4724315"/>
            <a:ext cx="411365" cy="6501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93">
            <a:extLst>
              <a:ext uri="{FF2B5EF4-FFF2-40B4-BE49-F238E27FC236}">
                <a16:creationId xmlns:a16="http://schemas.microsoft.com/office/drawing/2014/main" id="{29B0A622-8F4D-8FF0-759A-A26DEACF97AE}"/>
              </a:ext>
            </a:extLst>
          </p:cNvPr>
          <p:cNvSpPr/>
          <p:nvPr/>
        </p:nvSpPr>
        <p:spPr>
          <a:xfrm>
            <a:off x="10729452" y="3767415"/>
            <a:ext cx="12801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UDP HDR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矩形 94">
            <a:extLst>
              <a:ext uri="{FF2B5EF4-FFF2-40B4-BE49-F238E27FC236}">
                <a16:creationId xmlns:a16="http://schemas.microsoft.com/office/drawing/2014/main" id="{36CA1752-AFEF-E835-7DB4-BFA1411DC7FA}"/>
              </a:ext>
            </a:extLst>
          </p:cNvPr>
          <p:cNvSpPr/>
          <p:nvPr/>
        </p:nvSpPr>
        <p:spPr>
          <a:xfrm>
            <a:off x="10729452" y="4137521"/>
            <a:ext cx="128016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RPC HDR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矩形 95">
            <a:extLst>
              <a:ext uri="{FF2B5EF4-FFF2-40B4-BE49-F238E27FC236}">
                <a16:creationId xmlns:a16="http://schemas.microsoft.com/office/drawing/2014/main" id="{D4D32F1D-CD44-EC50-B670-D3F986C996BD}"/>
              </a:ext>
            </a:extLst>
          </p:cNvPr>
          <p:cNvSpPr/>
          <p:nvPr/>
        </p:nvSpPr>
        <p:spPr>
          <a:xfrm>
            <a:off x="10729452" y="4503280"/>
            <a:ext cx="128016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EBS HDR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矩形 96">
            <a:extLst>
              <a:ext uri="{FF2B5EF4-FFF2-40B4-BE49-F238E27FC236}">
                <a16:creationId xmlns:a16="http://schemas.microsoft.com/office/drawing/2014/main" id="{46C28E6E-EA6B-11A5-6963-98917923A4AA}"/>
              </a:ext>
            </a:extLst>
          </p:cNvPr>
          <p:cNvSpPr/>
          <p:nvPr/>
        </p:nvSpPr>
        <p:spPr>
          <a:xfrm>
            <a:off x="10729452" y="4874932"/>
            <a:ext cx="1280160" cy="7295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Data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Block 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(4K Bytes)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矩形 97">
            <a:extLst>
              <a:ext uri="{FF2B5EF4-FFF2-40B4-BE49-F238E27FC236}">
                <a16:creationId xmlns:a16="http://schemas.microsoft.com/office/drawing/2014/main" id="{90AAFBBA-F2FF-74DF-E98F-F7CA159F41A7}"/>
              </a:ext>
            </a:extLst>
          </p:cNvPr>
          <p:cNvSpPr/>
          <p:nvPr/>
        </p:nvSpPr>
        <p:spPr>
          <a:xfrm>
            <a:off x="10729452" y="3411837"/>
            <a:ext cx="12801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IP HDR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6" name="TextBox 499">
            <a:extLst>
              <a:ext uri="{FF2B5EF4-FFF2-40B4-BE49-F238E27FC236}">
                <a16:creationId xmlns:a16="http://schemas.microsoft.com/office/drawing/2014/main" id="{C655D373-5C63-4134-5F78-D5907F70F928}"/>
              </a:ext>
            </a:extLst>
          </p:cNvPr>
          <p:cNvSpPr txBox="1"/>
          <p:nvPr/>
        </p:nvSpPr>
        <p:spPr>
          <a:xfrm>
            <a:off x="10632795" y="2974052"/>
            <a:ext cx="1647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Packet (in)</a:t>
            </a:r>
            <a:endParaRPr kumimoji="1" lang="zh-CN" altLang="en-US" sz="2000" b="1" dirty="0"/>
          </a:p>
        </p:txBody>
      </p:sp>
      <p:sp>
        <p:nvSpPr>
          <p:cNvPr id="77" name="矩形 100">
            <a:extLst>
              <a:ext uri="{FF2B5EF4-FFF2-40B4-BE49-F238E27FC236}">
                <a16:creationId xmlns:a16="http://schemas.microsoft.com/office/drawing/2014/main" id="{58EA6D10-AF49-6303-726A-FEF9C0AB0ABF}"/>
              </a:ext>
            </a:extLst>
          </p:cNvPr>
          <p:cNvSpPr/>
          <p:nvPr/>
        </p:nvSpPr>
        <p:spPr>
          <a:xfrm>
            <a:off x="10729452" y="5604514"/>
            <a:ext cx="128016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CRC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TextBox 496">
            <a:extLst>
              <a:ext uri="{FF2B5EF4-FFF2-40B4-BE49-F238E27FC236}">
                <a16:creationId xmlns:a16="http://schemas.microsoft.com/office/drawing/2014/main" id="{8AA84BA1-CC5C-BAD6-4F0F-81CF3732228D}"/>
              </a:ext>
            </a:extLst>
          </p:cNvPr>
          <p:cNvSpPr txBox="1"/>
          <p:nvPr/>
        </p:nvSpPr>
        <p:spPr>
          <a:xfrm rot="20157351">
            <a:off x="5041807" y="4864230"/>
            <a:ext cx="1658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accent1"/>
                </a:solidFill>
              </a:rPr>
              <a:t>CRC Value</a:t>
            </a:r>
            <a:endParaRPr kumimoji="1" lang="zh-CN" alt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4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8" grpId="0" animBg="1"/>
      <p:bldP spid="49" grpId="0" animBg="1"/>
      <p:bldP spid="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字体规范&amp;演示参考">
            <a:extLst>
              <a:ext uri="{FF2B5EF4-FFF2-40B4-BE49-F238E27FC236}">
                <a16:creationId xmlns:a16="http://schemas.microsoft.com/office/drawing/2014/main" id="{AF78E587-A2AB-7A49-B906-1BE6CE1BA8F1}"/>
              </a:ext>
            </a:extLst>
          </p:cNvPr>
          <p:cNvSpPr txBox="1"/>
          <p:nvPr/>
        </p:nvSpPr>
        <p:spPr>
          <a:xfrm>
            <a:off x="913159" y="1524509"/>
            <a:ext cx="9956989" cy="452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3561" tIns="33561" rIns="33561" bIns="33561">
            <a:spAutoFit/>
          </a:bodyPr>
          <a:lstStyle>
            <a:lvl1pPr algn="ctr">
              <a:defRPr sz="6000" b="1">
                <a:latin typeface="Alibaba PuHuiTi B"/>
                <a:ea typeface="Alibaba PuHuiTi B"/>
                <a:cs typeface="Alibaba PuHuiTi B"/>
                <a:sym typeface="Alibaba PuHuiTi"/>
              </a:defRPr>
            </a:lvl1pPr>
          </a:lstStyle>
          <a:p>
            <a:r>
              <a:rPr lang="en" altLang="zh-CN" sz="2501" spc="41" dirty="0">
                <a:solidFill>
                  <a:schemeClr val="bg1"/>
                </a:solidFill>
                <a:latin typeface="Arial"/>
                <a:cs typeface="+mn-ea"/>
              </a:rPr>
              <a:t>Enabling Digital Transformations </a:t>
            </a:r>
            <a:r>
              <a:rPr lang="en" altLang="zh-CN" sz="2501" spc="4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Around</a:t>
            </a:r>
            <a:r>
              <a:rPr lang="en" altLang="zh-CN" sz="2501" spc="41" dirty="0">
                <a:solidFill>
                  <a:schemeClr val="bg1"/>
                </a:solidFill>
                <a:latin typeface="Arial"/>
                <a:cs typeface="+mn-ea"/>
              </a:rPr>
              <a:t> the World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D82ECE7-9FB6-29E2-B5DB-23905C3C0E2A}"/>
              </a:ext>
            </a:extLst>
          </p:cNvPr>
          <p:cNvGrpSpPr/>
          <p:nvPr/>
        </p:nvGrpSpPr>
        <p:grpSpPr>
          <a:xfrm>
            <a:off x="0" y="1893841"/>
            <a:ext cx="6217920" cy="2967763"/>
            <a:chOff x="0" y="1893841"/>
            <a:chExt cx="6217920" cy="2967763"/>
          </a:xfrm>
        </p:grpSpPr>
        <p:grpSp>
          <p:nvGrpSpPr>
            <p:cNvPr id="166" name="成组">
              <a:extLst>
                <a:ext uri="{FF2B5EF4-FFF2-40B4-BE49-F238E27FC236}">
                  <a16:creationId xmlns:a16="http://schemas.microsoft.com/office/drawing/2014/main" id="{228A800C-292C-5B46-B02A-08A6A29E004E}"/>
                </a:ext>
              </a:extLst>
            </p:cNvPr>
            <p:cNvGrpSpPr/>
            <p:nvPr/>
          </p:nvGrpSpPr>
          <p:grpSpPr>
            <a:xfrm>
              <a:off x="957091" y="2755679"/>
              <a:ext cx="244970" cy="233314"/>
              <a:chOff x="0" y="0"/>
              <a:chExt cx="673590" cy="673020"/>
            </a:xfrm>
          </p:grpSpPr>
          <p:sp>
            <p:nvSpPr>
              <p:cNvPr id="275" name="椭圆 1">
                <a:extLst>
                  <a:ext uri="{FF2B5EF4-FFF2-40B4-BE49-F238E27FC236}">
                    <a16:creationId xmlns:a16="http://schemas.microsoft.com/office/drawing/2014/main" id="{C872D058-08A0-5C49-AEC8-92D74700D859}"/>
                  </a:ext>
                </a:extLst>
              </p:cNvPr>
              <p:cNvSpPr/>
              <p:nvPr/>
            </p:nvSpPr>
            <p:spPr>
              <a:xfrm>
                <a:off x="0" y="0"/>
                <a:ext cx="673591" cy="673021"/>
              </a:xfrm>
              <a:prstGeom prst="ellipse">
                <a:avLst/>
              </a:prstGeom>
              <a:gradFill flip="none" rotWithShape="1">
                <a:gsLst>
                  <a:gs pos="0">
                    <a:srgbClr val="F4FFF0">
                      <a:alpha val="0"/>
                    </a:srgbClr>
                  </a:gs>
                  <a:gs pos="100000">
                    <a:srgbClr val="FE761A">
                      <a:alpha val="20000"/>
                    </a:srgbClr>
                  </a:gs>
                </a:gsLst>
                <a:path path="shape">
                  <a:fillToRect l="49451" t="49125" r="50548" b="50874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76" name="椭圆 1">
                <a:extLst>
                  <a:ext uri="{FF2B5EF4-FFF2-40B4-BE49-F238E27FC236}">
                    <a16:creationId xmlns:a16="http://schemas.microsoft.com/office/drawing/2014/main" id="{00A41F08-C8D1-2348-B549-7CDFCB72D95B}"/>
                  </a:ext>
                </a:extLst>
              </p:cNvPr>
              <p:cNvSpPr/>
              <p:nvPr/>
            </p:nvSpPr>
            <p:spPr>
              <a:xfrm>
                <a:off x="86822" y="86748"/>
                <a:ext cx="499947" cy="499524"/>
              </a:xfrm>
              <a:prstGeom prst="ellipse">
                <a:avLst/>
              </a:prstGeom>
              <a:gradFill flip="none" rotWithShape="1">
                <a:gsLst>
                  <a:gs pos="0">
                    <a:srgbClr val="F4FFF0">
                      <a:alpha val="0"/>
                    </a:srgbClr>
                  </a:gs>
                  <a:gs pos="100000">
                    <a:srgbClr val="FE761A">
                      <a:alpha val="40000"/>
                    </a:srgbClr>
                  </a:gs>
                </a:gsLst>
                <a:path path="shape">
                  <a:fillToRect l="49451" t="49125" r="50548" b="50874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77" name="椭圆 4">
                <a:extLst>
                  <a:ext uri="{FF2B5EF4-FFF2-40B4-BE49-F238E27FC236}">
                    <a16:creationId xmlns:a16="http://schemas.microsoft.com/office/drawing/2014/main" id="{424824ED-66B5-0246-93F4-0BF95BD2C7BD}"/>
                  </a:ext>
                </a:extLst>
              </p:cNvPr>
              <p:cNvSpPr/>
              <p:nvPr/>
            </p:nvSpPr>
            <p:spPr>
              <a:xfrm>
                <a:off x="240468" y="240183"/>
                <a:ext cx="192655" cy="192654"/>
              </a:xfrm>
              <a:prstGeom prst="ellipse">
                <a:avLst/>
              </a:prstGeom>
              <a:noFill/>
              <a:ln w="3175" cap="flat">
                <a:solidFill>
                  <a:srgbClr val="FE761A"/>
                </a:solidFill>
                <a:prstDash val="solid"/>
                <a:round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78" name="椭圆 4">
                <a:extLst>
                  <a:ext uri="{FF2B5EF4-FFF2-40B4-BE49-F238E27FC236}">
                    <a16:creationId xmlns:a16="http://schemas.microsoft.com/office/drawing/2014/main" id="{E419BD81-7011-5C4A-A094-C389669FEE06}"/>
                  </a:ext>
                </a:extLst>
              </p:cNvPr>
              <p:cNvSpPr/>
              <p:nvPr/>
            </p:nvSpPr>
            <p:spPr>
              <a:xfrm>
                <a:off x="304073" y="303788"/>
                <a:ext cx="65444" cy="65444"/>
              </a:xfrm>
              <a:prstGeom prst="ellipse">
                <a:avLst/>
              </a:prstGeom>
              <a:solidFill>
                <a:srgbClr val="FE761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</p:grpSp>
        <p:grpSp>
          <p:nvGrpSpPr>
            <p:cNvPr id="168" name="成组">
              <a:extLst>
                <a:ext uri="{FF2B5EF4-FFF2-40B4-BE49-F238E27FC236}">
                  <a16:creationId xmlns:a16="http://schemas.microsoft.com/office/drawing/2014/main" id="{37D1D44C-9C54-374D-AFDE-FF25206F9202}"/>
                </a:ext>
              </a:extLst>
            </p:cNvPr>
            <p:cNvGrpSpPr/>
            <p:nvPr/>
          </p:nvGrpSpPr>
          <p:grpSpPr>
            <a:xfrm>
              <a:off x="1650691" y="2776152"/>
              <a:ext cx="212353" cy="202248"/>
              <a:chOff x="0" y="0"/>
              <a:chExt cx="583902" cy="583408"/>
            </a:xfrm>
          </p:grpSpPr>
          <p:sp>
            <p:nvSpPr>
              <p:cNvPr id="271" name="椭圆 1">
                <a:extLst>
                  <a:ext uri="{FF2B5EF4-FFF2-40B4-BE49-F238E27FC236}">
                    <a16:creationId xmlns:a16="http://schemas.microsoft.com/office/drawing/2014/main" id="{066A87E0-8B92-D949-9F36-12D1D2C80752}"/>
                  </a:ext>
                </a:extLst>
              </p:cNvPr>
              <p:cNvSpPr/>
              <p:nvPr/>
            </p:nvSpPr>
            <p:spPr>
              <a:xfrm>
                <a:off x="0" y="0"/>
                <a:ext cx="583903" cy="583409"/>
              </a:xfrm>
              <a:prstGeom prst="ellipse">
                <a:avLst/>
              </a:prstGeom>
              <a:gradFill flip="none" rotWithShape="1">
                <a:gsLst>
                  <a:gs pos="0">
                    <a:srgbClr val="F4FFF0">
                      <a:alpha val="0"/>
                    </a:srgbClr>
                  </a:gs>
                  <a:gs pos="100000">
                    <a:srgbClr val="FE761A">
                      <a:alpha val="20000"/>
                    </a:srgbClr>
                  </a:gs>
                </a:gsLst>
                <a:path path="shape">
                  <a:fillToRect l="49451" t="49125" r="50548" b="50874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72" name="椭圆 1">
                <a:extLst>
                  <a:ext uri="{FF2B5EF4-FFF2-40B4-BE49-F238E27FC236}">
                    <a16:creationId xmlns:a16="http://schemas.microsoft.com/office/drawing/2014/main" id="{58B6877A-463B-024C-8105-C88041E5FEFF}"/>
                  </a:ext>
                </a:extLst>
              </p:cNvPr>
              <p:cNvSpPr/>
              <p:nvPr/>
            </p:nvSpPr>
            <p:spPr>
              <a:xfrm>
                <a:off x="75262" y="75198"/>
                <a:ext cx="433379" cy="433012"/>
              </a:xfrm>
              <a:prstGeom prst="ellipse">
                <a:avLst/>
              </a:prstGeom>
              <a:gradFill flip="none" rotWithShape="1">
                <a:gsLst>
                  <a:gs pos="0">
                    <a:srgbClr val="F4FFF0">
                      <a:alpha val="0"/>
                    </a:srgbClr>
                  </a:gs>
                  <a:gs pos="100000">
                    <a:srgbClr val="FE761A">
                      <a:alpha val="40000"/>
                    </a:srgbClr>
                  </a:gs>
                </a:gsLst>
                <a:path path="shape">
                  <a:fillToRect l="49451" t="49125" r="50548" b="50874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73" name="椭圆 4">
                <a:extLst>
                  <a:ext uri="{FF2B5EF4-FFF2-40B4-BE49-F238E27FC236}">
                    <a16:creationId xmlns:a16="http://schemas.microsoft.com/office/drawing/2014/main" id="{87E54F60-2C4A-604A-B4AA-FDB813F218CB}"/>
                  </a:ext>
                </a:extLst>
              </p:cNvPr>
              <p:cNvSpPr/>
              <p:nvPr/>
            </p:nvSpPr>
            <p:spPr>
              <a:xfrm>
                <a:off x="208450" y="208203"/>
                <a:ext cx="167003" cy="167003"/>
              </a:xfrm>
              <a:prstGeom prst="ellipse">
                <a:avLst/>
              </a:prstGeom>
              <a:noFill/>
              <a:ln w="3175" cap="flat">
                <a:solidFill>
                  <a:srgbClr val="FE761A"/>
                </a:solidFill>
                <a:prstDash val="solid"/>
                <a:round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74" name="椭圆 4">
                <a:extLst>
                  <a:ext uri="{FF2B5EF4-FFF2-40B4-BE49-F238E27FC236}">
                    <a16:creationId xmlns:a16="http://schemas.microsoft.com/office/drawing/2014/main" id="{0D8B1766-9A71-C145-A3ED-22B11D0D0299}"/>
                  </a:ext>
                </a:extLst>
              </p:cNvPr>
              <p:cNvSpPr/>
              <p:nvPr/>
            </p:nvSpPr>
            <p:spPr>
              <a:xfrm>
                <a:off x="263586" y="263339"/>
                <a:ext cx="56731" cy="56730"/>
              </a:xfrm>
              <a:prstGeom prst="ellipse">
                <a:avLst/>
              </a:prstGeom>
              <a:solidFill>
                <a:srgbClr val="FE761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</p:grpSp>
        <p:grpSp>
          <p:nvGrpSpPr>
            <p:cNvPr id="170" name="成组">
              <a:extLst>
                <a:ext uri="{FF2B5EF4-FFF2-40B4-BE49-F238E27FC236}">
                  <a16:creationId xmlns:a16="http://schemas.microsoft.com/office/drawing/2014/main" id="{0043F3AA-BA6F-C340-B373-9D2A0C90EB70}"/>
                </a:ext>
              </a:extLst>
            </p:cNvPr>
            <p:cNvGrpSpPr/>
            <p:nvPr/>
          </p:nvGrpSpPr>
          <p:grpSpPr>
            <a:xfrm>
              <a:off x="3154753" y="2552361"/>
              <a:ext cx="212353" cy="202248"/>
              <a:chOff x="1704" y="-1"/>
              <a:chExt cx="583903" cy="583409"/>
            </a:xfrm>
          </p:grpSpPr>
          <p:sp>
            <p:nvSpPr>
              <p:cNvPr id="267" name="椭圆 1">
                <a:extLst>
                  <a:ext uri="{FF2B5EF4-FFF2-40B4-BE49-F238E27FC236}">
                    <a16:creationId xmlns:a16="http://schemas.microsoft.com/office/drawing/2014/main" id="{015D2AE0-DB29-B441-A36A-20E77D6FCB8A}"/>
                  </a:ext>
                </a:extLst>
              </p:cNvPr>
              <p:cNvSpPr/>
              <p:nvPr/>
            </p:nvSpPr>
            <p:spPr>
              <a:xfrm>
                <a:off x="1704" y="-1"/>
                <a:ext cx="583903" cy="583409"/>
              </a:xfrm>
              <a:prstGeom prst="ellipse">
                <a:avLst/>
              </a:prstGeom>
              <a:gradFill flip="none" rotWithShape="1">
                <a:gsLst>
                  <a:gs pos="0">
                    <a:srgbClr val="F4FFF0">
                      <a:alpha val="0"/>
                    </a:srgbClr>
                  </a:gs>
                  <a:gs pos="100000">
                    <a:srgbClr val="FE761A">
                      <a:alpha val="20000"/>
                    </a:srgbClr>
                  </a:gs>
                </a:gsLst>
                <a:path path="shape">
                  <a:fillToRect l="49451" t="49125" r="50548" b="50874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68" name="椭圆 1">
                <a:extLst>
                  <a:ext uri="{FF2B5EF4-FFF2-40B4-BE49-F238E27FC236}">
                    <a16:creationId xmlns:a16="http://schemas.microsoft.com/office/drawing/2014/main" id="{E765141F-BE0C-3841-B6B9-3BEA41203CE9}"/>
                  </a:ext>
                </a:extLst>
              </p:cNvPr>
              <p:cNvSpPr/>
              <p:nvPr/>
            </p:nvSpPr>
            <p:spPr>
              <a:xfrm>
                <a:off x="75262" y="75198"/>
                <a:ext cx="433379" cy="433013"/>
              </a:xfrm>
              <a:prstGeom prst="ellipse">
                <a:avLst/>
              </a:prstGeom>
              <a:gradFill flip="none" rotWithShape="1">
                <a:gsLst>
                  <a:gs pos="0">
                    <a:srgbClr val="F4FFF0">
                      <a:alpha val="0"/>
                    </a:srgbClr>
                  </a:gs>
                  <a:gs pos="100000">
                    <a:srgbClr val="FE761A">
                      <a:alpha val="40000"/>
                    </a:srgbClr>
                  </a:gs>
                </a:gsLst>
                <a:path path="shape">
                  <a:fillToRect l="49451" t="49125" r="50548" b="50874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69" name="椭圆 4">
                <a:extLst>
                  <a:ext uri="{FF2B5EF4-FFF2-40B4-BE49-F238E27FC236}">
                    <a16:creationId xmlns:a16="http://schemas.microsoft.com/office/drawing/2014/main" id="{FF35CD07-3105-C647-883A-0D3BC45A9CAD}"/>
                  </a:ext>
                </a:extLst>
              </p:cNvPr>
              <p:cNvSpPr/>
              <p:nvPr/>
            </p:nvSpPr>
            <p:spPr>
              <a:xfrm>
                <a:off x="208450" y="208203"/>
                <a:ext cx="167003" cy="167003"/>
              </a:xfrm>
              <a:prstGeom prst="ellipse">
                <a:avLst/>
              </a:prstGeom>
              <a:noFill/>
              <a:ln w="3175" cap="flat">
                <a:solidFill>
                  <a:srgbClr val="FE761A"/>
                </a:solidFill>
                <a:prstDash val="solid"/>
                <a:round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70" name="椭圆 4">
                <a:extLst>
                  <a:ext uri="{FF2B5EF4-FFF2-40B4-BE49-F238E27FC236}">
                    <a16:creationId xmlns:a16="http://schemas.microsoft.com/office/drawing/2014/main" id="{D258BF8C-D97A-9249-B687-E4E95CEE954A}"/>
                  </a:ext>
                </a:extLst>
              </p:cNvPr>
              <p:cNvSpPr/>
              <p:nvPr/>
            </p:nvSpPr>
            <p:spPr>
              <a:xfrm>
                <a:off x="263586" y="263339"/>
                <a:ext cx="56731" cy="56730"/>
              </a:xfrm>
              <a:prstGeom prst="ellipse">
                <a:avLst/>
              </a:prstGeom>
              <a:solidFill>
                <a:srgbClr val="FE761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</p:grpSp>
        <p:grpSp>
          <p:nvGrpSpPr>
            <p:cNvPr id="173" name="成组">
              <a:extLst>
                <a:ext uri="{FF2B5EF4-FFF2-40B4-BE49-F238E27FC236}">
                  <a16:creationId xmlns:a16="http://schemas.microsoft.com/office/drawing/2014/main" id="{AF6ED073-9B45-2D42-8185-C555728B8743}"/>
                </a:ext>
              </a:extLst>
            </p:cNvPr>
            <p:cNvGrpSpPr/>
            <p:nvPr/>
          </p:nvGrpSpPr>
          <p:grpSpPr>
            <a:xfrm>
              <a:off x="2972153" y="2554366"/>
              <a:ext cx="244970" cy="233314"/>
              <a:chOff x="0" y="0"/>
              <a:chExt cx="673590" cy="673020"/>
            </a:xfrm>
          </p:grpSpPr>
          <p:sp>
            <p:nvSpPr>
              <p:cNvPr id="263" name="椭圆 1">
                <a:extLst>
                  <a:ext uri="{FF2B5EF4-FFF2-40B4-BE49-F238E27FC236}">
                    <a16:creationId xmlns:a16="http://schemas.microsoft.com/office/drawing/2014/main" id="{F7C02E41-38AD-064A-8E14-35453B22A598}"/>
                  </a:ext>
                </a:extLst>
              </p:cNvPr>
              <p:cNvSpPr/>
              <p:nvPr/>
            </p:nvSpPr>
            <p:spPr>
              <a:xfrm>
                <a:off x="0" y="0"/>
                <a:ext cx="673591" cy="673021"/>
              </a:xfrm>
              <a:prstGeom prst="ellipse">
                <a:avLst/>
              </a:prstGeom>
              <a:gradFill flip="none" rotWithShape="1">
                <a:gsLst>
                  <a:gs pos="0">
                    <a:srgbClr val="F4FFF0">
                      <a:alpha val="0"/>
                    </a:srgbClr>
                  </a:gs>
                  <a:gs pos="100000">
                    <a:srgbClr val="FE761A">
                      <a:alpha val="20000"/>
                    </a:srgbClr>
                  </a:gs>
                </a:gsLst>
                <a:path path="shape">
                  <a:fillToRect l="49451" t="49125" r="50548" b="50874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64" name="椭圆 1">
                <a:extLst>
                  <a:ext uri="{FF2B5EF4-FFF2-40B4-BE49-F238E27FC236}">
                    <a16:creationId xmlns:a16="http://schemas.microsoft.com/office/drawing/2014/main" id="{5826B18E-EB1B-4649-A054-754F2A977FDA}"/>
                  </a:ext>
                </a:extLst>
              </p:cNvPr>
              <p:cNvSpPr/>
              <p:nvPr/>
            </p:nvSpPr>
            <p:spPr>
              <a:xfrm>
                <a:off x="86822" y="86748"/>
                <a:ext cx="499947" cy="499524"/>
              </a:xfrm>
              <a:prstGeom prst="ellipse">
                <a:avLst/>
              </a:prstGeom>
              <a:gradFill flip="none" rotWithShape="1">
                <a:gsLst>
                  <a:gs pos="0">
                    <a:srgbClr val="F4FFF0">
                      <a:alpha val="0"/>
                    </a:srgbClr>
                  </a:gs>
                  <a:gs pos="100000">
                    <a:srgbClr val="FE761A">
                      <a:alpha val="40000"/>
                    </a:srgbClr>
                  </a:gs>
                </a:gsLst>
                <a:path path="shape">
                  <a:fillToRect l="49451" t="49125" r="50548" b="50874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65" name="椭圆 4">
                <a:extLst>
                  <a:ext uri="{FF2B5EF4-FFF2-40B4-BE49-F238E27FC236}">
                    <a16:creationId xmlns:a16="http://schemas.microsoft.com/office/drawing/2014/main" id="{B7B24E22-57A8-8C4A-8846-ED82F6AEFADE}"/>
                  </a:ext>
                </a:extLst>
              </p:cNvPr>
              <p:cNvSpPr/>
              <p:nvPr/>
            </p:nvSpPr>
            <p:spPr>
              <a:xfrm>
                <a:off x="240468" y="240183"/>
                <a:ext cx="192655" cy="192654"/>
              </a:xfrm>
              <a:prstGeom prst="ellipse">
                <a:avLst/>
              </a:prstGeom>
              <a:noFill/>
              <a:ln w="3175" cap="flat">
                <a:solidFill>
                  <a:srgbClr val="FE761A"/>
                </a:solidFill>
                <a:prstDash val="solid"/>
                <a:round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66" name="椭圆 4">
                <a:extLst>
                  <a:ext uri="{FF2B5EF4-FFF2-40B4-BE49-F238E27FC236}">
                    <a16:creationId xmlns:a16="http://schemas.microsoft.com/office/drawing/2014/main" id="{FB89D417-E607-5747-9DE3-67074E5D53C6}"/>
                  </a:ext>
                </a:extLst>
              </p:cNvPr>
              <p:cNvSpPr/>
              <p:nvPr/>
            </p:nvSpPr>
            <p:spPr>
              <a:xfrm>
                <a:off x="304073" y="303788"/>
                <a:ext cx="65444" cy="65444"/>
              </a:xfrm>
              <a:prstGeom prst="ellipse">
                <a:avLst/>
              </a:prstGeom>
              <a:solidFill>
                <a:srgbClr val="FE761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</p:grpSp>
        <p:grpSp>
          <p:nvGrpSpPr>
            <p:cNvPr id="175" name="成组">
              <a:extLst>
                <a:ext uri="{FF2B5EF4-FFF2-40B4-BE49-F238E27FC236}">
                  <a16:creationId xmlns:a16="http://schemas.microsoft.com/office/drawing/2014/main" id="{479150A1-E38E-D84E-A3FE-30DA8F9AFD84}"/>
                </a:ext>
              </a:extLst>
            </p:cNvPr>
            <p:cNvGrpSpPr/>
            <p:nvPr/>
          </p:nvGrpSpPr>
          <p:grpSpPr>
            <a:xfrm>
              <a:off x="3933756" y="3041939"/>
              <a:ext cx="181105" cy="172487"/>
              <a:chOff x="-2" y="34504"/>
              <a:chExt cx="497983" cy="497561"/>
            </a:xfrm>
          </p:grpSpPr>
          <p:sp>
            <p:nvSpPr>
              <p:cNvPr id="259" name="椭圆 1">
                <a:extLst>
                  <a:ext uri="{FF2B5EF4-FFF2-40B4-BE49-F238E27FC236}">
                    <a16:creationId xmlns:a16="http://schemas.microsoft.com/office/drawing/2014/main" id="{C344A874-3B52-6B4A-A228-747D75075320}"/>
                  </a:ext>
                </a:extLst>
              </p:cNvPr>
              <p:cNvSpPr/>
              <p:nvPr/>
            </p:nvSpPr>
            <p:spPr>
              <a:xfrm>
                <a:off x="-2" y="34504"/>
                <a:ext cx="497983" cy="497561"/>
              </a:xfrm>
              <a:prstGeom prst="ellipse">
                <a:avLst/>
              </a:prstGeom>
              <a:gradFill flip="none" rotWithShape="1">
                <a:gsLst>
                  <a:gs pos="0">
                    <a:srgbClr val="F4FFF0">
                      <a:alpha val="0"/>
                    </a:srgbClr>
                  </a:gs>
                  <a:gs pos="100000">
                    <a:srgbClr val="FE761A">
                      <a:alpha val="20000"/>
                    </a:srgbClr>
                  </a:gs>
                </a:gsLst>
                <a:path path="shape">
                  <a:fillToRect l="49451" t="49125" r="50548" b="50874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60" name="椭圆 1">
                <a:extLst>
                  <a:ext uri="{FF2B5EF4-FFF2-40B4-BE49-F238E27FC236}">
                    <a16:creationId xmlns:a16="http://schemas.microsoft.com/office/drawing/2014/main" id="{2832B9A2-9E01-2349-92D5-C577B0CB64DC}"/>
                  </a:ext>
                </a:extLst>
              </p:cNvPr>
              <p:cNvSpPr/>
              <p:nvPr/>
            </p:nvSpPr>
            <p:spPr>
              <a:xfrm>
                <a:off x="64186" y="88324"/>
                <a:ext cx="369608" cy="369295"/>
              </a:xfrm>
              <a:prstGeom prst="ellipse">
                <a:avLst/>
              </a:prstGeom>
              <a:gradFill flip="none" rotWithShape="1">
                <a:gsLst>
                  <a:gs pos="0">
                    <a:srgbClr val="F4FFF0">
                      <a:alpha val="0"/>
                    </a:srgbClr>
                  </a:gs>
                  <a:gs pos="100000">
                    <a:srgbClr val="FE761A">
                      <a:alpha val="40000"/>
                    </a:srgbClr>
                  </a:gs>
                </a:gsLst>
                <a:path path="shape">
                  <a:fillToRect l="49451" t="49125" r="50548" b="50874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61" name="椭圆 4">
                <a:extLst>
                  <a:ext uri="{FF2B5EF4-FFF2-40B4-BE49-F238E27FC236}">
                    <a16:creationId xmlns:a16="http://schemas.microsoft.com/office/drawing/2014/main" id="{BE85289A-27F1-E34D-9382-5039E728141A}"/>
                  </a:ext>
                </a:extLst>
              </p:cNvPr>
              <p:cNvSpPr/>
              <p:nvPr/>
            </p:nvSpPr>
            <p:spPr>
              <a:xfrm>
                <a:off x="177777" y="177566"/>
                <a:ext cx="142429" cy="142429"/>
              </a:xfrm>
              <a:prstGeom prst="ellipse">
                <a:avLst/>
              </a:prstGeom>
              <a:noFill/>
              <a:ln w="3175" cap="flat">
                <a:solidFill>
                  <a:srgbClr val="FE761A"/>
                </a:solidFill>
                <a:prstDash val="solid"/>
                <a:round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62" name="椭圆 4">
                <a:extLst>
                  <a:ext uri="{FF2B5EF4-FFF2-40B4-BE49-F238E27FC236}">
                    <a16:creationId xmlns:a16="http://schemas.microsoft.com/office/drawing/2014/main" id="{6960C300-EE65-1643-A788-647D225616C2}"/>
                  </a:ext>
                </a:extLst>
              </p:cNvPr>
              <p:cNvSpPr/>
              <p:nvPr/>
            </p:nvSpPr>
            <p:spPr>
              <a:xfrm>
                <a:off x="224800" y="224589"/>
                <a:ext cx="48383" cy="48383"/>
              </a:xfrm>
              <a:prstGeom prst="ellipse">
                <a:avLst/>
              </a:prstGeom>
              <a:solidFill>
                <a:srgbClr val="FE761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</p:grpSp>
        <p:grpSp>
          <p:nvGrpSpPr>
            <p:cNvPr id="178" name="成组">
              <a:extLst>
                <a:ext uri="{FF2B5EF4-FFF2-40B4-BE49-F238E27FC236}">
                  <a16:creationId xmlns:a16="http://schemas.microsoft.com/office/drawing/2014/main" id="{8D4AB2CC-A05C-BD4B-8701-97361F5A02EA}"/>
                </a:ext>
              </a:extLst>
            </p:cNvPr>
            <p:cNvGrpSpPr/>
            <p:nvPr/>
          </p:nvGrpSpPr>
          <p:grpSpPr>
            <a:xfrm>
              <a:off x="4230013" y="3242261"/>
              <a:ext cx="244970" cy="233314"/>
              <a:chOff x="0" y="0"/>
              <a:chExt cx="673590" cy="673020"/>
            </a:xfrm>
          </p:grpSpPr>
          <p:sp>
            <p:nvSpPr>
              <p:cNvPr id="255" name="椭圆 1">
                <a:extLst>
                  <a:ext uri="{FF2B5EF4-FFF2-40B4-BE49-F238E27FC236}">
                    <a16:creationId xmlns:a16="http://schemas.microsoft.com/office/drawing/2014/main" id="{B82C53AE-FD78-8F42-9708-CDA5C36F1728}"/>
                  </a:ext>
                </a:extLst>
              </p:cNvPr>
              <p:cNvSpPr/>
              <p:nvPr/>
            </p:nvSpPr>
            <p:spPr>
              <a:xfrm>
                <a:off x="0" y="0"/>
                <a:ext cx="673591" cy="673021"/>
              </a:xfrm>
              <a:prstGeom prst="ellipse">
                <a:avLst/>
              </a:prstGeom>
              <a:gradFill flip="none" rotWithShape="1">
                <a:gsLst>
                  <a:gs pos="0">
                    <a:srgbClr val="F4FFF0">
                      <a:alpha val="0"/>
                    </a:srgbClr>
                  </a:gs>
                  <a:gs pos="100000">
                    <a:srgbClr val="FE761A">
                      <a:alpha val="20000"/>
                    </a:srgbClr>
                  </a:gs>
                </a:gsLst>
                <a:path path="shape">
                  <a:fillToRect l="49451" t="49125" r="50548" b="50874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56" name="椭圆 1">
                <a:extLst>
                  <a:ext uri="{FF2B5EF4-FFF2-40B4-BE49-F238E27FC236}">
                    <a16:creationId xmlns:a16="http://schemas.microsoft.com/office/drawing/2014/main" id="{96E63414-8BD4-3245-B3B7-FB0A3740DCFE}"/>
                  </a:ext>
                </a:extLst>
              </p:cNvPr>
              <p:cNvSpPr/>
              <p:nvPr/>
            </p:nvSpPr>
            <p:spPr>
              <a:xfrm>
                <a:off x="86822" y="86748"/>
                <a:ext cx="499947" cy="499524"/>
              </a:xfrm>
              <a:prstGeom prst="ellipse">
                <a:avLst/>
              </a:prstGeom>
              <a:gradFill flip="none" rotWithShape="1">
                <a:gsLst>
                  <a:gs pos="0">
                    <a:srgbClr val="F4FFF0">
                      <a:alpha val="0"/>
                    </a:srgbClr>
                  </a:gs>
                  <a:gs pos="100000">
                    <a:srgbClr val="FE761A">
                      <a:alpha val="40000"/>
                    </a:srgbClr>
                  </a:gs>
                </a:gsLst>
                <a:path path="shape">
                  <a:fillToRect l="49451" t="49125" r="50548" b="50874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57" name="椭圆 4">
                <a:extLst>
                  <a:ext uri="{FF2B5EF4-FFF2-40B4-BE49-F238E27FC236}">
                    <a16:creationId xmlns:a16="http://schemas.microsoft.com/office/drawing/2014/main" id="{4AD081D0-022A-7C40-8129-0B98DAEDBA55}"/>
                  </a:ext>
                </a:extLst>
              </p:cNvPr>
              <p:cNvSpPr/>
              <p:nvPr/>
            </p:nvSpPr>
            <p:spPr>
              <a:xfrm>
                <a:off x="240468" y="240183"/>
                <a:ext cx="192655" cy="192654"/>
              </a:xfrm>
              <a:prstGeom prst="ellipse">
                <a:avLst/>
              </a:prstGeom>
              <a:noFill/>
              <a:ln w="3175" cap="flat">
                <a:solidFill>
                  <a:srgbClr val="FE761A"/>
                </a:solidFill>
                <a:prstDash val="solid"/>
                <a:round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58" name="椭圆 4">
                <a:extLst>
                  <a:ext uri="{FF2B5EF4-FFF2-40B4-BE49-F238E27FC236}">
                    <a16:creationId xmlns:a16="http://schemas.microsoft.com/office/drawing/2014/main" id="{E7BAD40E-2CE1-B44A-A67D-640FB24756AA}"/>
                  </a:ext>
                </a:extLst>
              </p:cNvPr>
              <p:cNvSpPr/>
              <p:nvPr/>
            </p:nvSpPr>
            <p:spPr>
              <a:xfrm>
                <a:off x="304073" y="303788"/>
                <a:ext cx="65444" cy="65444"/>
              </a:xfrm>
              <a:prstGeom prst="ellipse">
                <a:avLst/>
              </a:prstGeom>
              <a:solidFill>
                <a:srgbClr val="FE761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</p:grpSp>
        <p:grpSp>
          <p:nvGrpSpPr>
            <p:cNvPr id="181" name="成组">
              <a:extLst>
                <a:ext uri="{FF2B5EF4-FFF2-40B4-BE49-F238E27FC236}">
                  <a16:creationId xmlns:a16="http://schemas.microsoft.com/office/drawing/2014/main" id="{6CACD11B-52B5-034D-8F41-622D08D7E12E}"/>
                </a:ext>
              </a:extLst>
            </p:cNvPr>
            <p:cNvGrpSpPr/>
            <p:nvPr/>
          </p:nvGrpSpPr>
          <p:grpSpPr>
            <a:xfrm>
              <a:off x="4824983" y="3383038"/>
              <a:ext cx="203587" cy="193898"/>
              <a:chOff x="0" y="0"/>
              <a:chExt cx="559797" cy="559324"/>
            </a:xfrm>
          </p:grpSpPr>
          <p:sp>
            <p:nvSpPr>
              <p:cNvPr id="251" name="椭圆 1">
                <a:extLst>
                  <a:ext uri="{FF2B5EF4-FFF2-40B4-BE49-F238E27FC236}">
                    <a16:creationId xmlns:a16="http://schemas.microsoft.com/office/drawing/2014/main" id="{4B5BE7AF-7B5A-7046-A1CF-94B682C63749}"/>
                  </a:ext>
                </a:extLst>
              </p:cNvPr>
              <p:cNvSpPr/>
              <p:nvPr/>
            </p:nvSpPr>
            <p:spPr>
              <a:xfrm>
                <a:off x="0" y="0"/>
                <a:ext cx="559798" cy="559325"/>
              </a:xfrm>
              <a:prstGeom prst="ellipse">
                <a:avLst/>
              </a:prstGeom>
              <a:gradFill flip="none" rotWithShape="1">
                <a:gsLst>
                  <a:gs pos="0">
                    <a:srgbClr val="F4FFF0">
                      <a:alpha val="0"/>
                    </a:srgbClr>
                  </a:gs>
                  <a:gs pos="100000">
                    <a:srgbClr val="FE761A">
                      <a:alpha val="20000"/>
                    </a:srgbClr>
                  </a:gs>
                </a:gsLst>
                <a:path path="shape">
                  <a:fillToRect l="49451" t="49125" r="50548" b="50874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52" name="椭圆 1">
                <a:extLst>
                  <a:ext uri="{FF2B5EF4-FFF2-40B4-BE49-F238E27FC236}">
                    <a16:creationId xmlns:a16="http://schemas.microsoft.com/office/drawing/2014/main" id="{19CEBCA9-5FCF-9B46-9EEF-D1E0BA4A6FD9}"/>
                  </a:ext>
                </a:extLst>
              </p:cNvPr>
              <p:cNvSpPr/>
              <p:nvPr/>
            </p:nvSpPr>
            <p:spPr>
              <a:xfrm>
                <a:off x="72155" y="72094"/>
                <a:ext cx="415488" cy="415136"/>
              </a:xfrm>
              <a:prstGeom prst="ellipse">
                <a:avLst/>
              </a:prstGeom>
              <a:gradFill flip="none" rotWithShape="1">
                <a:gsLst>
                  <a:gs pos="0">
                    <a:srgbClr val="F4FFF0">
                      <a:alpha val="0"/>
                    </a:srgbClr>
                  </a:gs>
                  <a:gs pos="100000">
                    <a:srgbClr val="FE761A">
                      <a:alpha val="40000"/>
                    </a:srgbClr>
                  </a:gs>
                </a:gsLst>
                <a:path path="shape">
                  <a:fillToRect l="49451" t="49125" r="50548" b="50874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53" name="椭圆 4">
                <a:extLst>
                  <a:ext uri="{FF2B5EF4-FFF2-40B4-BE49-F238E27FC236}">
                    <a16:creationId xmlns:a16="http://schemas.microsoft.com/office/drawing/2014/main" id="{0ADE1CF5-CA6D-EB4B-ADE6-E9AD2C6ADADF}"/>
                  </a:ext>
                </a:extLst>
              </p:cNvPr>
              <p:cNvSpPr/>
              <p:nvPr/>
            </p:nvSpPr>
            <p:spPr>
              <a:xfrm>
                <a:off x="199845" y="199608"/>
                <a:ext cx="160108" cy="160108"/>
              </a:xfrm>
              <a:prstGeom prst="ellipse">
                <a:avLst/>
              </a:prstGeom>
              <a:noFill/>
              <a:ln w="3175" cap="flat">
                <a:solidFill>
                  <a:srgbClr val="FE761A"/>
                </a:solidFill>
                <a:prstDash val="solid"/>
                <a:round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54" name="椭圆 4">
                <a:extLst>
                  <a:ext uri="{FF2B5EF4-FFF2-40B4-BE49-F238E27FC236}">
                    <a16:creationId xmlns:a16="http://schemas.microsoft.com/office/drawing/2014/main" id="{43CB1F35-A0AA-2C41-AFA0-96D0737B4F99}"/>
                  </a:ext>
                </a:extLst>
              </p:cNvPr>
              <p:cNvSpPr/>
              <p:nvPr/>
            </p:nvSpPr>
            <p:spPr>
              <a:xfrm>
                <a:off x="252705" y="252467"/>
                <a:ext cx="54388" cy="54389"/>
              </a:xfrm>
              <a:prstGeom prst="ellipse">
                <a:avLst/>
              </a:prstGeom>
              <a:solidFill>
                <a:srgbClr val="FE761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</p:grpSp>
        <p:grpSp>
          <p:nvGrpSpPr>
            <p:cNvPr id="184" name="成组">
              <a:extLst>
                <a:ext uri="{FF2B5EF4-FFF2-40B4-BE49-F238E27FC236}">
                  <a16:creationId xmlns:a16="http://schemas.microsoft.com/office/drawing/2014/main" id="{5FA21BFB-550D-7547-B5A3-075A46BFC40D}"/>
                </a:ext>
              </a:extLst>
            </p:cNvPr>
            <p:cNvGrpSpPr/>
            <p:nvPr/>
          </p:nvGrpSpPr>
          <p:grpSpPr>
            <a:xfrm>
              <a:off x="4707856" y="3511752"/>
              <a:ext cx="203587" cy="193898"/>
              <a:chOff x="0" y="0"/>
              <a:chExt cx="559797" cy="559324"/>
            </a:xfrm>
          </p:grpSpPr>
          <p:sp>
            <p:nvSpPr>
              <p:cNvPr id="247" name="椭圆 1">
                <a:extLst>
                  <a:ext uri="{FF2B5EF4-FFF2-40B4-BE49-F238E27FC236}">
                    <a16:creationId xmlns:a16="http://schemas.microsoft.com/office/drawing/2014/main" id="{179343B9-11B9-A043-ABCB-A41C0C3C8300}"/>
                  </a:ext>
                </a:extLst>
              </p:cNvPr>
              <p:cNvSpPr/>
              <p:nvPr/>
            </p:nvSpPr>
            <p:spPr>
              <a:xfrm>
                <a:off x="0" y="0"/>
                <a:ext cx="559798" cy="559325"/>
              </a:xfrm>
              <a:prstGeom prst="ellipse">
                <a:avLst/>
              </a:prstGeom>
              <a:gradFill flip="none" rotWithShape="1">
                <a:gsLst>
                  <a:gs pos="0">
                    <a:srgbClr val="F4FFF0">
                      <a:alpha val="0"/>
                    </a:srgbClr>
                  </a:gs>
                  <a:gs pos="100000">
                    <a:srgbClr val="FE761A">
                      <a:alpha val="20000"/>
                    </a:srgbClr>
                  </a:gs>
                </a:gsLst>
                <a:path path="shape">
                  <a:fillToRect l="49451" t="49125" r="50548" b="50874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48" name="椭圆 1">
                <a:extLst>
                  <a:ext uri="{FF2B5EF4-FFF2-40B4-BE49-F238E27FC236}">
                    <a16:creationId xmlns:a16="http://schemas.microsoft.com/office/drawing/2014/main" id="{60889BBC-E480-7742-BEA6-4FE971D28A66}"/>
                  </a:ext>
                </a:extLst>
              </p:cNvPr>
              <p:cNvSpPr/>
              <p:nvPr/>
            </p:nvSpPr>
            <p:spPr>
              <a:xfrm>
                <a:off x="72155" y="72094"/>
                <a:ext cx="415488" cy="415136"/>
              </a:xfrm>
              <a:prstGeom prst="ellipse">
                <a:avLst/>
              </a:prstGeom>
              <a:gradFill flip="none" rotWithShape="1">
                <a:gsLst>
                  <a:gs pos="0">
                    <a:srgbClr val="F4FFF0">
                      <a:alpha val="0"/>
                    </a:srgbClr>
                  </a:gs>
                  <a:gs pos="100000">
                    <a:srgbClr val="FE761A">
                      <a:alpha val="40000"/>
                    </a:srgbClr>
                  </a:gs>
                </a:gsLst>
                <a:path path="shape">
                  <a:fillToRect l="49451" t="49125" r="50548" b="50874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49" name="椭圆 4">
                <a:extLst>
                  <a:ext uri="{FF2B5EF4-FFF2-40B4-BE49-F238E27FC236}">
                    <a16:creationId xmlns:a16="http://schemas.microsoft.com/office/drawing/2014/main" id="{70047F8A-2843-A64E-B3D2-C662F653C1A5}"/>
                  </a:ext>
                </a:extLst>
              </p:cNvPr>
              <p:cNvSpPr/>
              <p:nvPr/>
            </p:nvSpPr>
            <p:spPr>
              <a:xfrm>
                <a:off x="199845" y="199608"/>
                <a:ext cx="160108" cy="160108"/>
              </a:xfrm>
              <a:prstGeom prst="ellipse">
                <a:avLst/>
              </a:prstGeom>
              <a:noFill/>
              <a:ln w="3175" cap="flat">
                <a:solidFill>
                  <a:srgbClr val="FE761A"/>
                </a:solidFill>
                <a:prstDash val="solid"/>
                <a:round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50" name="椭圆 4">
                <a:extLst>
                  <a:ext uri="{FF2B5EF4-FFF2-40B4-BE49-F238E27FC236}">
                    <a16:creationId xmlns:a16="http://schemas.microsoft.com/office/drawing/2014/main" id="{DA2E5AA8-78A7-E44A-A5B8-A318B4D4C866}"/>
                  </a:ext>
                </a:extLst>
              </p:cNvPr>
              <p:cNvSpPr/>
              <p:nvPr/>
            </p:nvSpPr>
            <p:spPr>
              <a:xfrm>
                <a:off x="252705" y="252467"/>
                <a:ext cx="54388" cy="54389"/>
              </a:xfrm>
              <a:prstGeom prst="ellipse">
                <a:avLst/>
              </a:prstGeom>
              <a:solidFill>
                <a:srgbClr val="FE761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</p:grpSp>
        <p:grpSp>
          <p:nvGrpSpPr>
            <p:cNvPr id="185" name="成组">
              <a:extLst>
                <a:ext uri="{FF2B5EF4-FFF2-40B4-BE49-F238E27FC236}">
                  <a16:creationId xmlns:a16="http://schemas.microsoft.com/office/drawing/2014/main" id="{2B2957F6-408F-F846-98A7-A42E24F25A7C}"/>
                </a:ext>
              </a:extLst>
            </p:cNvPr>
            <p:cNvGrpSpPr/>
            <p:nvPr/>
          </p:nvGrpSpPr>
          <p:grpSpPr>
            <a:xfrm>
              <a:off x="4795246" y="3664566"/>
              <a:ext cx="162485" cy="154753"/>
              <a:chOff x="0" y="0"/>
              <a:chExt cx="446781" cy="446403"/>
            </a:xfrm>
          </p:grpSpPr>
          <p:sp>
            <p:nvSpPr>
              <p:cNvPr id="243" name="椭圆 1">
                <a:extLst>
                  <a:ext uri="{FF2B5EF4-FFF2-40B4-BE49-F238E27FC236}">
                    <a16:creationId xmlns:a16="http://schemas.microsoft.com/office/drawing/2014/main" id="{753DEC42-DD00-1D4B-8069-A678D41D0BDD}"/>
                  </a:ext>
                </a:extLst>
              </p:cNvPr>
              <p:cNvSpPr/>
              <p:nvPr/>
            </p:nvSpPr>
            <p:spPr>
              <a:xfrm>
                <a:off x="0" y="0"/>
                <a:ext cx="446782" cy="446404"/>
              </a:xfrm>
              <a:prstGeom prst="ellipse">
                <a:avLst/>
              </a:prstGeom>
              <a:gradFill flip="none" rotWithShape="1">
                <a:gsLst>
                  <a:gs pos="0">
                    <a:srgbClr val="F4FFF0">
                      <a:alpha val="0"/>
                    </a:srgbClr>
                  </a:gs>
                  <a:gs pos="100000">
                    <a:srgbClr val="FE761A">
                      <a:alpha val="20000"/>
                    </a:srgbClr>
                  </a:gs>
                </a:gsLst>
                <a:path path="shape">
                  <a:fillToRect l="49451" t="49125" r="50548" b="50874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44" name="椭圆 1">
                <a:extLst>
                  <a:ext uri="{FF2B5EF4-FFF2-40B4-BE49-F238E27FC236}">
                    <a16:creationId xmlns:a16="http://schemas.microsoft.com/office/drawing/2014/main" id="{031F0491-3E1A-A64F-8A77-30EC2105DF2D}"/>
                  </a:ext>
                </a:extLst>
              </p:cNvPr>
              <p:cNvSpPr/>
              <p:nvPr/>
            </p:nvSpPr>
            <p:spPr>
              <a:xfrm>
                <a:off x="57588" y="57539"/>
                <a:ext cx="331606" cy="331325"/>
              </a:xfrm>
              <a:prstGeom prst="ellipse">
                <a:avLst/>
              </a:prstGeom>
              <a:gradFill flip="none" rotWithShape="1">
                <a:gsLst>
                  <a:gs pos="0">
                    <a:srgbClr val="F4FFF0">
                      <a:alpha val="0"/>
                    </a:srgbClr>
                  </a:gs>
                  <a:gs pos="100000">
                    <a:srgbClr val="FE761A">
                      <a:alpha val="40000"/>
                    </a:srgbClr>
                  </a:gs>
                </a:gsLst>
                <a:path path="shape">
                  <a:fillToRect l="49451" t="49125" r="50548" b="50874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45" name="椭圆 4">
                <a:extLst>
                  <a:ext uri="{FF2B5EF4-FFF2-40B4-BE49-F238E27FC236}">
                    <a16:creationId xmlns:a16="http://schemas.microsoft.com/office/drawing/2014/main" id="{A9F62D16-B760-054C-A212-AF9CDE111EC0}"/>
                  </a:ext>
                </a:extLst>
              </p:cNvPr>
              <p:cNvSpPr/>
              <p:nvPr/>
            </p:nvSpPr>
            <p:spPr>
              <a:xfrm>
                <a:off x="159498" y="159309"/>
                <a:ext cx="127785" cy="127785"/>
              </a:xfrm>
              <a:prstGeom prst="ellipse">
                <a:avLst/>
              </a:prstGeom>
              <a:noFill/>
              <a:ln w="3175" cap="flat">
                <a:solidFill>
                  <a:srgbClr val="FE761A"/>
                </a:solidFill>
                <a:prstDash val="solid"/>
                <a:round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46" name="椭圆 4">
                <a:extLst>
                  <a:ext uri="{FF2B5EF4-FFF2-40B4-BE49-F238E27FC236}">
                    <a16:creationId xmlns:a16="http://schemas.microsoft.com/office/drawing/2014/main" id="{6BF94503-9F4F-8A46-8759-77D5F09404E1}"/>
                  </a:ext>
                </a:extLst>
              </p:cNvPr>
              <p:cNvSpPr/>
              <p:nvPr/>
            </p:nvSpPr>
            <p:spPr>
              <a:xfrm>
                <a:off x="201686" y="201497"/>
                <a:ext cx="43409" cy="43409"/>
              </a:xfrm>
              <a:prstGeom prst="ellipse">
                <a:avLst/>
              </a:prstGeom>
              <a:solidFill>
                <a:srgbClr val="FE761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</p:grpSp>
        <p:grpSp>
          <p:nvGrpSpPr>
            <p:cNvPr id="190" name="成组">
              <a:extLst>
                <a:ext uri="{FF2B5EF4-FFF2-40B4-BE49-F238E27FC236}">
                  <a16:creationId xmlns:a16="http://schemas.microsoft.com/office/drawing/2014/main" id="{8C992F66-D61A-4A4C-8E2A-A08F95409826}"/>
                </a:ext>
              </a:extLst>
            </p:cNvPr>
            <p:cNvGrpSpPr/>
            <p:nvPr/>
          </p:nvGrpSpPr>
          <p:grpSpPr>
            <a:xfrm>
              <a:off x="5488776" y="4016094"/>
              <a:ext cx="244970" cy="233314"/>
              <a:chOff x="0" y="0"/>
              <a:chExt cx="673590" cy="673020"/>
            </a:xfrm>
          </p:grpSpPr>
          <p:sp>
            <p:nvSpPr>
              <p:cNvPr id="239" name="椭圆 1">
                <a:extLst>
                  <a:ext uri="{FF2B5EF4-FFF2-40B4-BE49-F238E27FC236}">
                    <a16:creationId xmlns:a16="http://schemas.microsoft.com/office/drawing/2014/main" id="{D051426D-6BEA-8047-89BF-F0763B7FD26E}"/>
                  </a:ext>
                </a:extLst>
              </p:cNvPr>
              <p:cNvSpPr/>
              <p:nvPr/>
            </p:nvSpPr>
            <p:spPr>
              <a:xfrm>
                <a:off x="0" y="0"/>
                <a:ext cx="673591" cy="673021"/>
              </a:xfrm>
              <a:prstGeom prst="ellipse">
                <a:avLst/>
              </a:prstGeom>
              <a:gradFill flip="none" rotWithShape="1">
                <a:gsLst>
                  <a:gs pos="0">
                    <a:srgbClr val="F4FFF0">
                      <a:alpha val="0"/>
                    </a:srgbClr>
                  </a:gs>
                  <a:gs pos="100000">
                    <a:srgbClr val="FE761A">
                      <a:alpha val="20000"/>
                    </a:srgbClr>
                  </a:gs>
                </a:gsLst>
                <a:path path="shape">
                  <a:fillToRect l="49451" t="49125" r="50548" b="50874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40" name="椭圆 1">
                <a:extLst>
                  <a:ext uri="{FF2B5EF4-FFF2-40B4-BE49-F238E27FC236}">
                    <a16:creationId xmlns:a16="http://schemas.microsoft.com/office/drawing/2014/main" id="{5FAC40FA-6870-DF47-BA99-BF709DE1F4E4}"/>
                  </a:ext>
                </a:extLst>
              </p:cNvPr>
              <p:cNvSpPr/>
              <p:nvPr/>
            </p:nvSpPr>
            <p:spPr>
              <a:xfrm>
                <a:off x="86822" y="86748"/>
                <a:ext cx="499947" cy="499524"/>
              </a:xfrm>
              <a:prstGeom prst="ellipse">
                <a:avLst/>
              </a:prstGeom>
              <a:gradFill flip="none" rotWithShape="1">
                <a:gsLst>
                  <a:gs pos="0">
                    <a:srgbClr val="F4FFF0">
                      <a:alpha val="0"/>
                    </a:srgbClr>
                  </a:gs>
                  <a:gs pos="100000">
                    <a:srgbClr val="FE761A">
                      <a:alpha val="40000"/>
                    </a:srgbClr>
                  </a:gs>
                </a:gsLst>
                <a:path path="shape">
                  <a:fillToRect l="49451" t="49125" r="50548" b="50874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41" name="椭圆 4">
                <a:extLst>
                  <a:ext uri="{FF2B5EF4-FFF2-40B4-BE49-F238E27FC236}">
                    <a16:creationId xmlns:a16="http://schemas.microsoft.com/office/drawing/2014/main" id="{1C68E39E-5A00-E144-8EB8-BDBB3EF463B9}"/>
                  </a:ext>
                </a:extLst>
              </p:cNvPr>
              <p:cNvSpPr/>
              <p:nvPr/>
            </p:nvSpPr>
            <p:spPr>
              <a:xfrm>
                <a:off x="240468" y="240183"/>
                <a:ext cx="192655" cy="192654"/>
              </a:xfrm>
              <a:prstGeom prst="ellipse">
                <a:avLst/>
              </a:prstGeom>
              <a:noFill/>
              <a:ln w="3175" cap="flat">
                <a:solidFill>
                  <a:srgbClr val="FE761A"/>
                </a:solidFill>
                <a:prstDash val="solid"/>
                <a:round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42" name="椭圆 4">
                <a:extLst>
                  <a:ext uri="{FF2B5EF4-FFF2-40B4-BE49-F238E27FC236}">
                    <a16:creationId xmlns:a16="http://schemas.microsoft.com/office/drawing/2014/main" id="{CD9EB9F2-6DC3-974F-87F6-8E1CD6CBA52A}"/>
                  </a:ext>
                </a:extLst>
              </p:cNvPr>
              <p:cNvSpPr/>
              <p:nvPr/>
            </p:nvSpPr>
            <p:spPr>
              <a:xfrm>
                <a:off x="304073" y="303788"/>
                <a:ext cx="65444" cy="65444"/>
              </a:xfrm>
              <a:prstGeom prst="ellipse">
                <a:avLst/>
              </a:prstGeom>
              <a:solidFill>
                <a:srgbClr val="FE761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</p:grpSp>
        <p:grpSp>
          <p:nvGrpSpPr>
            <p:cNvPr id="193" name="成组">
              <a:extLst>
                <a:ext uri="{FF2B5EF4-FFF2-40B4-BE49-F238E27FC236}">
                  <a16:creationId xmlns:a16="http://schemas.microsoft.com/office/drawing/2014/main" id="{65F43DEA-BB0F-1F49-8E14-16336DECE575}"/>
                </a:ext>
              </a:extLst>
            </p:cNvPr>
            <p:cNvGrpSpPr/>
            <p:nvPr/>
          </p:nvGrpSpPr>
          <p:grpSpPr>
            <a:xfrm>
              <a:off x="5364907" y="2665555"/>
              <a:ext cx="184597" cy="175813"/>
              <a:chOff x="0" y="0"/>
              <a:chExt cx="507582" cy="507153"/>
            </a:xfrm>
          </p:grpSpPr>
          <p:sp>
            <p:nvSpPr>
              <p:cNvPr id="235" name="椭圆 1">
                <a:extLst>
                  <a:ext uri="{FF2B5EF4-FFF2-40B4-BE49-F238E27FC236}">
                    <a16:creationId xmlns:a16="http://schemas.microsoft.com/office/drawing/2014/main" id="{11EA26A8-F69B-0847-A07B-6C6E354B7A65}"/>
                  </a:ext>
                </a:extLst>
              </p:cNvPr>
              <p:cNvSpPr/>
              <p:nvPr/>
            </p:nvSpPr>
            <p:spPr>
              <a:xfrm>
                <a:off x="0" y="0"/>
                <a:ext cx="507583" cy="507154"/>
              </a:xfrm>
              <a:prstGeom prst="ellipse">
                <a:avLst/>
              </a:prstGeom>
              <a:gradFill flip="none" rotWithShape="1">
                <a:gsLst>
                  <a:gs pos="0">
                    <a:srgbClr val="F4FFF0">
                      <a:alpha val="0"/>
                    </a:srgbClr>
                  </a:gs>
                  <a:gs pos="100000">
                    <a:srgbClr val="FE761A">
                      <a:alpha val="20000"/>
                    </a:srgbClr>
                  </a:gs>
                </a:gsLst>
                <a:path path="shape">
                  <a:fillToRect l="49451" t="49125" r="50548" b="50874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36" name="椭圆 1">
                <a:extLst>
                  <a:ext uri="{FF2B5EF4-FFF2-40B4-BE49-F238E27FC236}">
                    <a16:creationId xmlns:a16="http://schemas.microsoft.com/office/drawing/2014/main" id="{F5F78E0A-E6F3-C442-A5BD-3B2F06295CDD}"/>
                  </a:ext>
                </a:extLst>
              </p:cNvPr>
              <p:cNvSpPr/>
              <p:nvPr/>
            </p:nvSpPr>
            <p:spPr>
              <a:xfrm>
                <a:off x="65425" y="65369"/>
                <a:ext cx="376733" cy="376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4FFF0">
                      <a:alpha val="0"/>
                    </a:srgbClr>
                  </a:gs>
                  <a:gs pos="100000">
                    <a:srgbClr val="FE761A">
                      <a:alpha val="40000"/>
                    </a:srgbClr>
                  </a:gs>
                </a:gsLst>
                <a:path path="shape">
                  <a:fillToRect l="49451" t="49125" r="50548" b="50874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37" name="椭圆 4">
                <a:extLst>
                  <a:ext uri="{FF2B5EF4-FFF2-40B4-BE49-F238E27FC236}">
                    <a16:creationId xmlns:a16="http://schemas.microsoft.com/office/drawing/2014/main" id="{A5378C1A-6E61-B349-BA11-EA876E91A606}"/>
                  </a:ext>
                </a:extLst>
              </p:cNvPr>
              <p:cNvSpPr/>
              <p:nvPr/>
            </p:nvSpPr>
            <p:spPr>
              <a:xfrm>
                <a:off x="181204" y="180989"/>
                <a:ext cx="145175" cy="145175"/>
              </a:xfrm>
              <a:prstGeom prst="ellipse">
                <a:avLst/>
              </a:prstGeom>
              <a:noFill/>
              <a:ln w="3175" cap="flat">
                <a:solidFill>
                  <a:srgbClr val="FE761A"/>
                </a:solidFill>
                <a:prstDash val="solid"/>
                <a:round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38" name="椭圆 4">
                <a:extLst>
                  <a:ext uri="{FF2B5EF4-FFF2-40B4-BE49-F238E27FC236}">
                    <a16:creationId xmlns:a16="http://schemas.microsoft.com/office/drawing/2014/main" id="{B92532A9-627C-F24F-9268-FA9F56B41C62}"/>
                  </a:ext>
                </a:extLst>
              </p:cNvPr>
              <p:cNvSpPr/>
              <p:nvPr/>
            </p:nvSpPr>
            <p:spPr>
              <a:xfrm>
                <a:off x="229134" y="228919"/>
                <a:ext cx="49315" cy="49315"/>
              </a:xfrm>
              <a:prstGeom prst="ellipse">
                <a:avLst/>
              </a:prstGeom>
              <a:solidFill>
                <a:srgbClr val="FE761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</p:grpSp>
        <p:grpSp>
          <p:nvGrpSpPr>
            <p:cNvPr id="194" name="成组">
              <a:extLst>
                <a:ext uri="{FF2B5EF4-FFF2-40B4-BE49-F238E27FC236}">
                  <a16:creationId xmlns:a16="http://schemas.microsoft.com/office/drawing/2014/main" id="{82993C8E-D8FF-5A43-9476-31EDE50E00DB}"/>
                </a:ext>
              </a:extLst>
            </p:cNvPr>
            <p:cNvGrpSpPr/>
            <p:nvPr/>
          </p:nvGrpSpPr>
          <p:grpSpPr>
            <a:xfrm>
              <a:off x="4770883" y="3013835"/>
              <a:ext cx="264667" cy="252073"/>
              <a:chOff x="0" y="0"/>
              <a:chExt cx="727751" cy="727135"/>
            </a:xfrm>
          </p:grpSpPr>
          <p:sp>
            <p:nvSpPr>
              <p:cNvPr id="232" name="椭圆 1">
                <a:extLst>
                  <a:ext uri="{FF2B5EF4-FFF2-40B4-BE49-F238E27FC236}">
                    <a16:creationId xmlns:a16="http://schemas.microsoft.com/office/drawing/2014/main" id="{3134E2E6-65F2-2241-B4F4-7DE50373E521}"/>
                  </a:ext>
                </a:extLst>
              </p:cNvPr>
              <p:cNvSpPr/>
              <p:nvPr/>
            </p:nvSpPr>
            <p:spPr>
              <a:xfrm>
                <a:off x="0" y="0"/>
                <a:ext cx="727752" cy="727136"/>
              </a:xfrm>
              <a:prstGeom prst="ellipse">
                <a:avLst/>
              </a:prstGeom>
              <a:gradFill flip="none" rotWithShape="1">
                <a:gsLst>
                  <a:gs pos="0">
                    <a:srgbClr val="F4FFF0">
                      <a:alpha val="0"/>
                    </a:srgbClr>
                  </a:gs>
                  <a:gs pos="100000">
                    <a:srgbClr val="FE761A">
                      <a:alpha val="20000"/>
                    </a:srgbClr>
                  </a:gs>
                </a:gsLst>
                <a:path path="shape">
                  <a:fillToRect l="49451" t="49125" r="50548" b="50874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33" name="椭圆 4">
                <a:extLst>
                  <a:ext uri="{FF2B5EF4-FFF2-40B4-BE49-F238E27FC236}">
                    <a16:creationId xmlns:a16="http://schemas.microsoft.com/office/drawing/2014/main" id="{CAE5F09A-AD4F-D249-AD12-AC82EA93B159}"/>
                  </a:ext>
                </a:extLst>
              </p:cNvPr>
              <p:cNvSpPr/>
              <p:nvPr/>
            </p:nvSpPr>
            <p:spPr>
              <a:xfrm>
                <a:off x="259803" y="259495"/>
                <a:ext cx="208145" cy="208145"/>
              </a:xfrm>
              <a:prstGeom prst="ellipse">
                <a:avLst/>
              </a:prstGeom>
              <a:noFill/>
              <a:ln w="3175" cap="flat">
                <a:solidFill>
                  <a:srgbClr val="FE761A"/>
                </a:solidFill>
                <a:prstDash val="solid"/>
                <a:round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34" name="椭圆 4">
                <a:extLst>
                  <a:ext uri="{FF2B5EF4-FFF2-40B4-BE49-F238E27FC236}">
                    <a16:creationId xmlns:a16="http://schemas.microsoft.com/office/drawing/2014/main" id="{B597EDAB-B61A-3D42-874A-48BBF968EEEB}"/>
                  </a:ext>
                </a:extLst>
              </p:cNvPr>
              <p:cNvSpPr/>
              <p:nvPr/>
            </p:nvSpPr>
            <p:spPr>
              <a:xfrm>
                <a:off x="328523" y="328214"/>
                <a:ext cx="70706" cy="70707"/>
              </a:xfrm>
              <a:prstGeom prst="ellipse">
                <a:avLst/>
              </a:prstGeom>
              <a:solidFill>
                <a:srgbClr val="FE761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</p:grpSp>
        <p:sp>
          <p:nvSpPr>
            <p:cNvPr id="229" name="椭圆 1">
              <a:extLst>
                <a:ext uri="{FF2B5EF4-FFF2-40B4-BE49-F238E27FC236}">
                  <a16:creationId xmlns:a16="http://schemas.microsoft.com/office/drawing/2014/main" id="{14083F30-2F8C-1341-A045-E4FE3638ABA6}"/>
                </a:ext>
              </a:extLst>
            </p:cNvPr>
            <p:cNvSpPr/>
            <p:nvPr/>
          </p:nvSpPr>
          <p:spPr>
            <a:xfrm>
              <a:off x="4813865" y="2831966"/>
              <a:ext cx="307798" cy="293153"/>
            </a:xfrm>
            <a:prstGeom prst="ellipse">
              <a:avLst/>
            </a:prstGeom>
            <a:gradFill flip="none" rotWithShape="1">
              <a:gsLst>
                <a:gs pos="0">
                  <a:srgbClr val="F4FFF0">
                    <a:alpha val="0"/>
                  </a:srgbClr>
                </a:gs>
                <a:gs pos="100000">
                  <a:srgbClr val="FE761A">
                    <a:alpha val="20000"/>
                  </a:srgbClr>
                </a:gs>
              </a:gsLst>
              <a:path path="shape">
                <a:fillToRect l="49451" t="49125" r="50548" b="50874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23821" tIns="23821" rIns="23821" bIns="23821" numCol="1" anchor="ctr">
              <a:noAutofit/>
            </a:bodyPr>
            <a:lstStyle/>
            <a:p>
              <a:pPr defTabSz="476402" hangingPunct="0">
                <a:defRPr sz="3400" b="0">
                  <a:solidFill>
                    <a:srgbClr val="21242A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1719" kern="0">
                <a:solidFill>
                  <a:srgbClr val="21242A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"/>
              </a:endParaRPr>
            </a:p>
          </p:txBody>
        </p:sp>
        <p:sp>
          <p:nvSpPr>
            <p:cNvPr id="230" name="椭圆 4">
              <a:extLst>
                <a:ext uri="{FF2B5EF4-FFF2-40B4-BE49-F238E27FC236}">
                  <a16:creationId xmlns:a16="http://schemas.microsoft.com/office/drawing/2014/main" id="{CC7D8099-AD3F-304F-B2E0-336EEDBF7BAD}"/>
                </a:ext>
              </a:extLst>
            </p:cNvPr>
            <p:cNvSpPr/>
            <p:nvPr/>
          </p:nvSpPr>
          <p:spPr>
            <a:xfrm>
              <a:off x="4932895" y="2941044"/>
              <a:ext cx="88034" cy="83916"/>
            </a:xfrm>
            <a:prstGeom prst="ellipse">
              <a:avLst/>
            </a:prstGeom>
            <a:noFill/>
            <a:ln w="3175" cap="flat">
              <a:solidFill>
                <a:srgbClr val="FE761A"/>
              </a:solidFill>
              <a:prstDash val="solid"/>
              <a:round/>
            </a:ln>
            <a:effectLst/>
          </p:spPr>
          <p:txBody>
            <a:bodyPr wrap="square" lIns="23821" tIns="23821" rIns="23821" bIns="23821" numCol="1" anchor="ctr">
              <a:noAutofit/>
            </a:bodyPr>
            <a:lstStyle/>
            <a:p>
              <a:pPr defTabSz="476402" hangingPunct="0">
                <a:defRPr sz="3400" b="0">
                  <a:solidFill>
                    <a:srgbClr val="21242A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1719" kern="0">
                <a:solidFill>
                  <a:srgbClr val="21242A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"/>
              </a:endParaRPr>
            </a:p>
          </p:txBody>
        </p:sp>
        <p:sp>
          <p:nvSpPr>
            <p:cNvPr id="231" name="椭圆 4">
              <a:extLst>
                <a:ext uri="{FF2B5EF4-FFF2-40B4-BE49-F238E27FC236}">
                  <a16:creationId xmlns:a16="http://schemas.microsoft.com/office/drawing/2014/main" id="{201405D0-81D2-1A42-AA90-7E9582501D25}"/>
                </a:ext>
              </a:extLst>
            </p:cNvPr>
            <p:cNvSpPr/>
            <p:nvPr/>
          </p:nvSpPr>
          <p:spPr>
            <a:xfrm>
              <a:off x="4961960" y="2968749"/>
              <a:ext cx="29904" cy="28506"/>
            </a:xfrm>
            <a:prstGeom prst="ellipse">
              <a:avLst/>
            </a:prstGeom>
            <a:solidFill>
              <a:srgbClr val="FE761A"/>
            </a:solidFill>
            <a:ln w="12700" cap="flat">
              <a:noFill/>
              <a:miter lim="400000"/>
            </a:ln>
            <a:effectLst/>
          </p:spPr>
          <p:txBody>
            <a:bodyPr wrap="square" lIns="23821" tIns="23821" rIns="23821" bIns="23821" numCol="1" anchor="ctr">
              <a:noAutofit/>
            </a:bodyPr>
            <a:lstStyle/>
            <a:p>
              <a:pPr defTabSz="476402" hangingPunct="0">
                <a:defRPr sz="3400" b="0">
                  <a:solidFill>
                    <a:srgbClr val="21242A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1719" kern="0">
                <a:solidFill>
                  <a:srgbClr val="21242A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Helvetica"/>
              </a:endParaRPr>
            </a:p>
          </p:txBody>
        </p:sp>
        <p:grpSp>
          <p:nvGrpSpPr>
            <p:cNvPr id="196" name="成组">
              <a:extLst>
                <a:ext uri="{FF2B5EF4-FFF2-40B4-BE49-F238E27FC236}">
                  <a16:creationId xmlns:a16="http://schemas.microsoft.com/office/drawing/2014/main" id="{0C1B0CC8-0C84-3447-AE5E-3859161AB07E}"/>
                </a:ext>
              </a:extLst>
            </p:cNvPr>
            <p:cNvGrpSpPr/>
            <p:nvPr/>
          </p:nvGrpSpPr>
          <p:grpSpPr>
            <a:xfrm>
              <a:off x="4990067" y="2959156"/>
              <a:ext cx="229621" cy="218695"/>
              <a:chOff x="0" y="0"/>
              <a:chExt cx="631384" cy="630850"/>
            </a:xfrm>
          </p:grpSpPr>
          <p:sp>
            <p:nvSpPr>
              <p:cNvPr id="226" name="椭圆 1">
                <a:extLst>
                  <a:ext uri="{FF2B5EF4-FFF2-40B4-BE49-F238E27FC236}">
                    <a16:creationId xmlns:a16="http://schemas.microsoft.com/office/drawing/2014/main" id="{54808384-3297-C244-BE9B-3640EA5A4D4E}"/>
                  </a:ext>
                </a:extLst>
              </p:cNvPr>
              <p:cNvSpPr/>
              <p:nvPr/>
            </p:nvSpPr>
            <p:spPr>
              <a:xfrm>
                <a:off x="0" y="0"/>
                <a:ext cx="631384" cy="630850"/>
              </a:xfrm>
              <a:prstGeom prst="ellipse">
                <a:avLst/>
              </a:prstGeom>
              <a:gradFill flip="none" rotWithShape="1">
                <a:gsLst>
                  <a:gs pos="0">
                    <a:srgbClr val="F4FFF0">
                      <a:alpha val="0"/>
                    </a:srgbClr>
                  </a:gs>
                  <a:gs pos="100000">
                    <a:srgbClr val="FE761A">
                      <a:alpha val="20000"/>
                    </a:srgbClr>
                  </a:gs>
                </a:gsLst>
                <a:path path="shape">
                  <a:fillToRect l="49451" t="49125" r="50548" b="50874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27" name="椭圆 4">
                <a:extLst>
                  <a:ext uri="{FF2B5EF4-FFF2-40B4-BE49-F238E27FC236}">
                    <a16:creationId xmlns:a16="http://schemas.microsoft.com/office/drawing/2014/main" id="{F3E488B7-4A15-0F4C-8B97-726543C68F6F}"/>
                  </a:ext>
                </a:extLst>
              </p:cNvPr>
              <p:cNvSpPr/>
              <p:nvPr/>
            </p:nvSpPr>
            <p:spPr>
              <a:xfrm>
                <a:off x="225401" y="225133"/>
                <a:ext cx="180582" cy="180583"/>
              </a:xfrm>
              <a:prstGeom prst="ellipse">
                <a:avLst/>
              </a:prstGeom>
              <a:noFill/>
              <a:ln w="3175" cap="flat">
                <a:solidFill>
                  <a:srgbClr val="FE761A"/>
                </a:solidFill>
                <a:prstDash val="solid"/>
                <a:round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28" name="椭圆 4">
                <a:extLst>
                  <a:ext uri="{FF2B5EF4-FFF2-40B4-BE49-F238E27FC236}">
                    <a16:creationId xmlns:a16="http://schemas.microsoft.com/office/drawing/2014/main" id="{3F3D167B-5EEA-8F48-8DF5-849A3635AF8D}"/>
                  </a:ext>
                </a:extLst>
              </p:cNvPr>
              <p:cNvSpPr/>
              <p:nvPr/>
            </p:nvSpPr>
            <p:spPr>
              <a:xfrm>
                <a:off x="285020" y="284753"/>
                <a:ext cx="61344" cy="61343"/>
              </a:xfrm>
              <a:prstGeom prst="ellipse">
                <a:avLst/>
              </a:prstGeom>
              <a:solidFill>
                <a:srgbClr val="FE761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</p:grpSp>
        <p:grpSp>
          <p:nvGrpSpPr>
            <p:cNvPr id="200" name="成组">
              <a:extLst>
                <a:ext uri="{FF2B5EF4-FFF2-40B4-BE49-F238E27FC236}">
                  <a16:creationId xmlns:a16="http://schemas.microsoft.com/office/drawing/2014/main" id="{126C001D-29EC-1C48-ADD9-45E346FBAF34}"/>
                </a:ext>
              </a:extLst>
            </p:cNvPr>
            <p:cNvGrpSpPr/>
            <p:nvPr/>
          </p:nvGrpSpPr>
          <p:grpSpPr>
            <a:xfrm>
              <a:off x="4958965" y="2665905"/>
              <a:ext cx="291823" cy="277937"/>
              <a:chOff x="0" y="0"/>
              <a:chExt cx="802422" cy="801743"/>
            </a:xfrm>
          </p:grpSpPr>
          <p:sp>
            <p:nvSpPr>
              <p:cNvPr id="223" name="椭圆 1">
                <a:extLst>
                  <a:ext uri="{FF2B5EF4-FFF2-40B4-BE49-F238E27FC236}">
                    <a16:creationId xmlns:a16="http://schemas.microsoft.com/office/drawing/2014/main" id="{74DA5F55-86B5-D648-BA54-D1FB9E3CC434}"/>
                  </a:ext>
                </a:extLst>
              </p:cNvPr>
              <p:cNvSpPr/>
              <p:nvPr/>
            </p:nvSpPr>
            <p:spPr>
              <a:xfrm>
                <a:off x="0" y="0"/>
                <a:ext cx="802423" cy="801744"/>
              </a:xfrm>
              <a:prstGeom prst="ellipse">
                <a:avLst/>
              </a:prstGeom>
              <a:gradFill flip="none" rotWithShape="1">
                <a:gsLst>
                  <a:gs pos="0">
                    <a:srgbClr val="F4FFF0">
                      <a:alpha val="0"/>
                    </a:srgbClr>
                  </a:gs>
                  <a:gs pos="100000">
                    <a:srgbClr val="FE761A">
                      <a:alpha val="20000"/>
                    </a:srgbClr>
                  </a:gs>
                </a:gsLst>
                <a:path path="shape">
                  <a:fillToRect l="49451" t="49125" r="50548" b="50874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24" name="椭圆 4">
                <a:extLst>
                  <a:ext uri="{FF2B5EF4-FFF2-40B4-BE49-F238E27FC236}">
                    <a16:creationId xmlns:a16="http://schemas.microsoft.com/office/drawing/2014/main" id="{8499D0B0-C81E-4642-8D42-BDB764089265}"/>
                  </a:ext>
                </a:extLst>
              </p:cNvPr>
              <p:cNvSpPr/>
              <p:nvPr/>
            </p:nvSpPr>
            <p:spPr>
              <a:xfrm>
                <a:off x="286461" y="286121"/>
                <a:ext cx="229501" cy="229502"/>
              </a:xfrm>
              <a:prstGeom prst="ellipse">
                <a:avLst/>
              </a:prstGeom>
              <a:noFill/>
              <a:ln w="3175" cap="flat">
                <a:solidFill>
                  <a:srgbClr val="FE761A"/>
                </a:solidFill>
                <a:prstDash val="solid"/>
                <a:round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25" name="椭圆 4">
                <a:extLst>
                  <a:ext uri="{FF2B5EF4-FFF2-40B4-BE49-F238E27FC236}">
                    <a16:creationId xmlns:a16="http://schemas.microsoft.com/office/drawing/2014/main" id="{E1669171-4EFA-4A4D-A2F5-23CA10E20CB7}"/>
                  </a:ext>
                </a:extLst>
              </p:cNvPr>
              <p:cNvSpPr/>
              <p:nvPr/>
            </p:nvSpPr>
            <p:spPr>
              <a:xfrm>
                <a:off x="362231" y="361891"/>
                <a:ext cx="77961" cy="77961"/>
              </a:xfrm>
              <a:prstGeom prst="ellipse">
                <a:avLst/>
              </a:prstGeom>
              <a:solidFill>
                <a:srgbClr val="FE761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</p:grpSp>
        <p:grpSp>
          <p:nvGrpSpPr>
            <p:cNvPr id="201" name="成组">
              <a:extLst>
                <a:ext uri="{FF2B5EF4-FFF2-40B4-BE49-F238E27FC236}">
                  <a16:creationId xmlns:a16="http://schemas.microsoft.com/office/drawing/2014/main" id="{953D28CA-95A9-B04D-9C41-2AB200B1BE73}"/>
                </a:ext>
              </a:extLst>
            </p:cNvPr>
            <p:cNvGrpSpPr/>
            <p:nvPr/>
          </p:nvGrpSpPr>
          <p:grpSpPr>
            <a:xfrm>
              <a:off x="4916394" y="2593637"/>
              <a:ext cx="264667" cy="252074"/>
              <a:chOff x="0" y="0"/>
              <a:chExt cx="727751" cy="727135"/>
            </a:xfrm>
          </p:grpSpPr>
          <p:sp>
            <p:nvSpPr>
              <p:cNvPr id="220" name="椭圆 1">
                <a:extLst>
                  <a:ext uri="{FF2B5EF4-FFF2-40B4-BE49-F238E27FC236}">
                    <a16:creationId xmlns:a16="http://schemas.microsoft.com/office/drawing/2014/main" id="{C66ED90C-15EA-D049-98A7-0EF833515C1E}"/>
                  </a:ext>
                </a:extLst>
              </p:cNvPr>
              <p:cNvSpPr/>
              <p:nvPr/>
            </p:nvSpPr>
            <p:spPr>
              <a:xfrm>
                <a:off x="0" y="0"/>
                <a:ext cx="727752" cy="727136"/>
              </a:xfrm>
              <a:prstGeom prst="ellipse">
                <a:avLst/>
              </a:prstGeom>
              <a:gradFill flip="none" rotWithShape="1">
                <a:gsLst>
                  <a:gs pos="0">
                    <a:srgbClr val="F4FFF0">
                      <a:alpha val="0"/>
                    </a:srgbClr>
                  </a:gs>
                  <a:gs pos="100000">
                    <a:srgbClr val="FE761A">
                      <a:alpha val="20000"/>
                    </a:srgbClr>
                  </a:gs>
                </a:gsLst>
                <a:path path="shape">
                  <a:fillToRect l="49451" t="49125" r="50548" b="50874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21" name="椭圆 4">
                <a:extLst>
                  <a:ext uri="{FF2B5EF4-FFF2-40B4-BE49-F238E27FC236}">
                    <a16:creationId xmlns:a16="http://schemas.microsoft.com/office/drawing/2014/main" id="{FC00D75B-85D4-644F-AB78-4121DB40CE5C}"/>
                  </a:ext>
                </a:extLst>
              </p:cNvPr>
              <p:cNvSpPr/>
              <p:nvPr/>
            </p:nvSpPr>
            <p:spPr>
              <a:xfrm>
                <a:off x="259803" y="259495"/>
                <a:ext cx="208145" cy="208145"/>
              </a:xfrm>
              <a:prstGeom prst="ellipse">
                <a:avLst/>
              </a:prstGeom>
              <a:noFill/>
              <a:ln w="3175" cap="flat">
                <a:solidFill>
                  <a:srgbClr val="FE761A"/>
                </a:solidFill>
                <a:prstDash val="solid"/>
                <a:round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22" name="椭圆 4">
                <a:extLst>
                  <a:ext uri="{FF2B5EF4-FFF2-40B4-BE49-F238E27FC236}">
                    <a16:creationId xmlns:a16="http://schemas.microsoft.com/office/drawing/2014/main" id="{D63B851F-3D61-F84E-8505-FF6C2C206E95}"/>
                  </a:ext>
                </a:extLst>
              </p:cNvPr>
              <p:cNvSpPr/>
              <p:nvPr/>
            </p:nvSpPr>
            <p:spPr>
              <a:xfrm>
                <a:off x="328523" y="328214"/>
                <a:ext cx="70706" cy="70707"/>
              </a:xfrm>
              <a:prstGeom prst="ellipse">
                <a:avLst/>
              </a:prstGeom>
              <a:solidFill>
                <a:srgbClr val="FE761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</p:grpSp>
        <p:grpSp>
          <p:nvGrpSpPr>
            <p:cNvPr id="202" name="成组">
              <a:extLst>
                <a:ext uri="{FF2B5EF4-FFF2-40B4-BE49-F238E27FC236}">
                  <a16:creationId xmlns:a16="http://schemas.microsoft.com/office/drawing/2014/main" id="{6398CE38-44CB-F64D-AEDD-F9B79F8FAF19}"/>
                </a:ext>
              </a:extLst>
            </p:cNvPr>
            <p:cNvGrpSpPr/>
            <p:nvPr/>
          </p:nvGrpSpPr>
          <p:grpSpPr>
            <a:xfrm>
              <a:off x="4709710" y="2528025"/>
              <a:ext cx="333558" cy="317686"/>
              <a:chOff x="0" y="0"/>
              <a:chExt cx="917178" cy="916402"/>
            </a:xfrm>
          </p:grpSpPr>
          <p:sp>
            <p:nvSpPr>
              <p:cNvPr id="217" name="椭圆 1">
                <a:extLst>
                  <a:ext uri="{FF2B5EF4-FFF2-40B4-BE49-F238E27FC236}">
                    <a16:creationId xmlns:a16="http://schemas.microsoft.com/office/drawing/2014/main" id="{21FE8F48-AB88-E04E-A91C-3D64628A4E3D}"/>
                  </a:ext>
                </a:extLst>
              </p:cNvPr>
              <p:cNvSpPr/>
              <p:nvPr/>
            </p:nvSpPr>
            <p:spPr>
              <a:xfrm>
                <a:off x="0" y="0"/>
                <a:ext cx="917179" cy="916403"/>
              </a:xfrm>
              <a:prstGeom prst="ellipse">
                <a:avLst/>
              </a:prstGeom>
              <a:gradFill flip="none" rotWithShape="1">
                <a:gsLst>
                  <a:gs pos="0">
                    <a:srgbClr val="F4FFF0">
                      <a:alpha val="0"/>
                    </a:srgbClr>
                  </a:gs>
                  <a:gs pos="100000">
                    <a:srgbClr val="FE761A">
                      <a:alpha val="20000"/>
                    </a:srgbClr>
                  </a:gs>
                </a:gsLst>
                <a:path path="shape">
                  <a:fillToRect l="49451" t="49125" r="50548" b="50874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18" name="椭圆 4">
                <a:extLst>
                  <a:ext uri="{FF2B5EF4-FFF2-40B4-BE49-F238E27FC236}">
                    <a16:creationId xmlns:a16="http://schemas.microsoft.com/office/drawing/2014/main" id="{A2C0057C-FF21-E541-AEFA-1B3F065E7294}"/>
                  </a:ext>
                </a:extLst>
              </p:cNvPr>
              <p:cNvSpPr/>
              <p:nvPr/>
            </p:nvSpPr>
            <p:spPr>
              <a:xfrm>
                <a:off x="327428" y="327039"/>
                <a:ext cx="262323" cy="262323"/>
              </a:xfrm>
              <a:prstGeom prst="ellipse">
                <a:avLst/>
              </a:prstGeom>
              <a:noFill/>
              <a:ln w="3175" cap="flat">
                <a:solidFill>
                  <a:srgbClr val="FE761A"/>
                </a:solidFill>
                <a:prstDash val="solid"/>
                <a:round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19" name="椭圆 4">
                <a:extLst>
                  <a:ext uri="{FF2B5EF4-FFF2-40B4-BE49-F238E27FC236}">
                    <a16:creationId xmlns:a16="http://schemas.microsoft.com/office/drawing/2014/main" id="{0F460D14-F93F-334B-A109-079E74AE6F9F}"/>
                  </a:ext>
                </a:extLst>
              </p:cNvPr>
              <p:cNvSpPr/>
              <p:nvPr/>
            </p:nvSpPr>
            <p:spPr>
              <a:xfrm>
                <a:off x="414034" y="413646"/>
                <a:ext cx="89111" cy="89110"/>
              </a:xfrm>
              <a:prstGeom prst="ellipse">
                <a:avLst/>
              </a:prstGeom>
              <a:solidFill>
                <a:srgbClr val="FE761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</p:grpSp>
        <p:grpSp>
          <p:nvGrpSpPr>
            <p:cNvPr id="203" name="成组">
              <a:extLst>
                <a:ext uri="{FF2B5EF4-FFF2-40B4-BE49-F238E27FC236}">
                  <a16:creationId xmlns:a16="http://schemas.microsoft.com/office/drawing/2014/main" id="{AD7B510E-8FD7-974D-BFD2-DA24A33B4F66}"/>
                </a:ext>
              </a:extLst>
            </p:cNvPr>
            <p:cNvGrpSpPr/>
            <p:nvPr/>
          </p:nvGrpSpPr>
          <p:grpSpPr>
            <a:xfrm>
              <a:off x="4841895" y="2471505"/>
              <a:ext cx="302959" cy="288543"/>
              <a:chOff x="0" y="0"/>
              <a:chExt cx="833040" cy="832336"/>
            </a:xfrm>
          </p:grpSpPr>
          <p:sp>
            <p:nvSpPr>
              <p:cNvPr id="214" name="椭圆 1">
                <a:extLst>
                  <a:ext uri="{FF2B5EF4-FFF2-40B4-BE49-F238E27FC236}">
                    <a16:creationId xmlns:a16="http://schemas.microsoft.com/office/drawing/2014/main" id="{F886190E-FB23-3048-9802-CC48C36A8007}"/>
                  </a:ext>
                </a:extLst>
              </p:cNvPr>
              <p:cNvSpPr/>
              <p:nvPr/>
            </p:nvSpPr>
            <p:spPr>
              <a:xfrm>
                <a:off x="0" y="0"/>
                <a:ext cx="833041" cy="832337"/>
              </a:xfrm>
              <a:prstGeom prst="ellipse">
                <a:avLst/>
              </a:prstGeom>
              <a:gradFill flip="none" rotWithShape="1">
                <a:gsLst>
                  <a:gs pos="0">
                    <a:srgbClr val="F4FFF0">
                      <a:alpha val="0"/>
                    </a:srgbClr>
                  </a:gs>
                  <a:gs pos="100000">
                    <a:srgbClr val="FE761A">
                      <a:alpha val="20000"/>
                    </a:srgbClr>
                  </a:gs>
                </a:gsLst>
                <a:path path="shape">
                  <a:fillToRect l="49451" t="49125" r="50548" b="50874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15" name="椭圆 4">
                <a:extLst>
                  <a:ext uri="{FF2B5EF4-FFF2-40B4-BE49-F238E27FC236}">
                    <a16:creationId xmlns:a16="http://schemas.microsoft.com/office/drawing/2014/main" id="{2996532F-666B-3644-B148-0A7392770A71}"/>
                  </a:ext>
                </a:extLst>
              </p:cNvPr>
              <p:cNvSpPr/>
              <p:nvPr/>
            </p:nvSpPr>
            <p:spPr>
              <a:xfrm>
                <a:off x="297391" y="297038"/>
                <a:ext cx="238259" cy="238259"/>
              </a:xfrm>
              <a:prstGeom prst="ellipse">
                <a:avLst/>
              </a:prstGeom>
              <a:noFill/>
              <a:ln w="3175" cap="flat">
                <a:solidFill>
                  <a:srgbClr val="FE761A"/>
                </a:solidFill>
                <a:prstDash val="solid"/>
                <a:round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  <p:sp>
            <p:nvSpPr>
              <p:cNvPr id="216" name="椭圆 4">
                <a:extLst>
                  <a:ext uri="{FF2B5EF4-FFF2-40B4-BE49-F238E27FC236}">
                    <a16:creationId xmlns:a16="http://schemas.microsoft.com/office/drawing/2014/main" id="{0028929D-5BB9-5241-963D-85E0AD817D2D}"/>
                  </a:ext>
                </a:extLst>
              </p:cNvPr>
              <p:cNvSpPr/>
              <p:nvPr/>
            </p:nvSpPr>
            <p:spPr>
              <a:xfrm>
                <a:off x="376053" y="375700"/>
                <a:ext cx="80935" cy="80936"/>
              </a:xfrm>
              <a:prstGeom prst="ellipse">
                <a:avLst/>
              </a:prstGeom>
              <a:solidFill>
                <a:srgbClr val="FE761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3821" tIns="23821" rIns="23821" bIns="23821" numCol="1" anchor="ctr">
                <a:noAutofit/>
              </a:bodyPr>
              <a:lstStyle/>
              <a:p>
                <a:pPr defTabSz="476402" hangingPunct="0">
                  <a:defRPr sz="3400" b="0">
                    <a:solidFill>
                      <a:srgbClr val="21242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719" kern="0">
                  <a:solidFill>
                    <a:srgbClr val="21242A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"/>
                </a:endParaRPr>
              </a:p>
            </p:txBody>
          </p:sp>
        </p:grpSp>
        <p:pic>
          <p:nvPicPr>
            <p:cNvPr id="152" name="图片 192" descr="图片 192">
              <a:extLst>
                <a:ext uri="{FF2B5EF4-FFF2-40B4-BE49-F238E27FC236}">
                  <a16:creationId xmlns:a16="http://schemas.microsoft.com/office/drawing/2014/main" id="{7A65D39D-1915-D843-A2D7-7D2F82069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1893841"/>
              <a:ext cx="6217920" cy="2870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08" name="成组">
              <a:extLst>
                <a:ext uri="{FF2B5EF4-FFF2-40B4-BE49-F238E27FC236}">
                  <a16:creationId xmlns:a16="http://schemas.microsoft.com/office/drawing/2014/main" id="{39408F37-B042-B747-9193-77DB865D4742}"/>
                </a:ext>
              </a:extLst>
            </p:cNvPr>
            <p:cNvGrpSpPr/>
            <p:nvPr/>
          </p:nvGrpSpPr>
          <p:grpSpPr>
            <a:xfrm>
              <a:off x="2636989" y="4540310"/>
              <a:ext cx="2845542" cy="321294"/>
              <a:chOff x="-170331" y="0"/>
              <a:chExt cx="7824349" cy="926810"/>
            </a:xfrm>
          </p:grpSpPr>
          <p:sp>
            <p:nvSpPr>
              <p:cNvPr id="209" name="文本框 106">
                <a:extLst>
                  <a:ext uri="{FF2B5EF4-FFF2-40B4-BE49-F238E27FC236}">
                    <a16:creationId xmlns:a16="http://schemas.microsoft.com/office/drawing/2014/main" id="{2B5C13B1-05F4-0F42-9112-9697318F4C55}"/>
                  </a:ext>
                </a:extLst>
              </p:cNvPr>
              <p:cNvSpPr txBox="1"/>
              <p:nvPr/>
            </p:nvSpPr>
            <p:spPr>
              <a:xfrm>
                <a:off x="222360" y="0"/>
                <a:ext cx="7431658" cy="9268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23821" tIns="23821" rIns="23821" bIns="23821" numCol="1" anchor="t">
                <a:noAutofit/>
              </a:bodyPr>
              <a:lstStyle>
                <a:lvl1pPr algn="l" defTabSz="1828800">
                  <a:defRPr sz="1400" b="0">
                    <a:solidFill>
                      <a:srgbClr val="21242A"/>
                    </a:solidFill>
                    <a:latin typeface="Roboto Regular"/>
                    <a:ea typeface="Roboto Regular"/>
                    <a:cs typeface="Roboto Regular"/>
                    <a:sym typeface="Roboto Regular"/>
                  </a:defRPr>
                </a:lvl1pPr>
              </a:lstStyle>
              <a:p>
                <a:pPr defTabSz="476402" hangingPunct="0">
                  <a:defRPr/>
                </a:pPr>
                <a:r>
                  <a:rPr sz="2000" kern="0" dirty="0">
                    <a:solidFill>
                      <a:schemeClr val="tx1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Available Region</a:t>
                </a:r>
              </a:p>
            </p:txBody>
          </p:sp>
          <p:grpSp>
            <p:nvGrpSpPr>
              <p:cNvPr id="210" name="成组">
                <a:extLst>
                  <a:ext uri="{FF2B5EF4-FFF2-40B4-BE49-F238E27FC236}">
                    <a16:creationId xmlns:a16="http://schemas.microsoft.com/office/drawing/2014/main" id="{93A64777-9D4F-324D-A061-0E3A063B4813}"/>
                  </a:ext>
                </a:extLst>
              </p:cNvPr>
              <p:cNvGrpSpPr/>
              <p:nvPr/>
            </p:nvGrpSpPr>
            <p:grpSpPr>
              <a:xfrm>
                <a:off x="-170331" y="41124"/>
                <a:ext cx="347512" cy="364564"/>
                <a:chOff x="93965" y="100088"/>
                <a:chExt cx="347511" cy="364562"/>
              </a:xfrm>
            </p:grpSpPr>
            <p:sp>
              <p:nvSpPr>
                <p:cNvPr id="211" name="椭圆 1">
                  <a:extLst>
                    <a:ext uri="{FF2B5EF4-FFF2-40B4-BE49-F238E27FC236}">
                      <a16:creationId xmlns:a16="http://schemas.microsoft.com/office/drawing/2014/main" id="{B48ADDE3-02B5-5345-8688-3D9E7E09629A}"/>
                    </a:ext>
                  </a:extLst>
                </p:cNvPr>
                <p:cNvSpPr/>
                <p:nvPr/>
              </p:nvSpPr>
              <p:spPr>
                <a:xfrm>
                  <a:off x="93965" y="100088"/>
                  <a:ext cx="347511" cy="36456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4FFF0">
                        <a:alpha val="0"/>
                      </a:srgbClr>
                    </a:gs>
                    <a:gs pos="100000">
                      <a:srgbClr val="FE761A">
                        <a:alpha val="20000"/>
                      </a:srgbClr>
                    </a:gs>
                  </a:gsLst>
                  <a:path path="shape">
                    <a:fillToRect l="49451" t="49125" r="50548" b="50874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23821" tIns="23821" rIns="23821" bIns="23821" numCol="1" anchor="ctr">
                  <a:noAutofit/>
                </a:bodyPr>
                <a:lstStyle/>
                <a:p>
                  <a:pPr defTabSz="476402" hangingPunct="0">
                    <a:defRPr sz="3400" b="0">
                      <a:solidFill>
                        <a:srgbClr val="21242A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1719" kern="0">
                    <a:solidFill>
                      <a:srgbClr val="21242A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  <a:sym typeface="Helvetica"/>
                  </a:endParaRPr>
                </a:p>
              </p:txBody>
            </p:sp>
            <p:sp>
              <p:nvSpPr>
                <p:cNvPr id="212" name="椭圆 4">
                  <a:extLst>
                    <a:ext uri="{FF2B5EF4-FFF2-40B4-BE49-F238E27FC236}">
                      <a16:creationId xmlns:a16="http://schemas.microsoft.com/office/drawing/2014/main" id="{3A178B1D-3BAC-5741-98FF-72E7EEDCACAE}"/>
                    </a:ext>
                  </a:extLst>
                </p:cNvPr>
                <p:cNvSpPr/>
                <p:nvPr/>
              </p:nvSpPr>
              <p:spPr>
                <a:xfrm>
                  <a:off x="193251" y="204248"/>
                  <a:ext cx="148934" cy="156242"/>
                </a:xfrm>
                <a:prstGeom prst="ellipse">
                  <a:avLst/>
                </a:prstGeom>
                <a:noFill/>
                <a:ln w="3175" cap="flat">
                  <a:solidFill>
                    <a:srgbClr val="FE761A"/>
                  </a:solidFill>
                  <a:prstDash val="solid"/>
                  <a:round/>
                </a:ln>
                <a:effectLst/>
              </p:spPr>
              <p:txBody>
                <a:bodyPr wrap="square" lIns="23821" tIns="23821" rIns="23821" bIns="23821" numCol="1" anchor="ctr">
                  <a:noAutofit/>
                </a:bodyPr>
                <a:lstStyle/>
                <a:p>
                  <a:pPr defTabSz="476402" hangingPunct="0">
                    <a:defRPr sz="3400" b="0">
                      <a:solidFill>
                        <a:srgbClr val="21242A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1719" kern="0">
                    <a:solidFill>
                      <a:srgbClr val="21242A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  <a:sym typeface="Helvetica"/>
                  </a:endParaRPr>
                </a:p>
              </p:txBody>
            </p:sp>
            <p:sp>
              <p:nvSpPr>
                <p:cNvPr id="213" name="椭圆 4">
                  <a:extLst>
                    <a:ext uri="{FF2B5EF4-FFF2-40B4-BE49-F238E27FC236}">
                      <a16:creationId xmlns:a16="http://schemas.microsoft.com/office/drawing/2014/main" id="{6333C4EE-67EA-F24F-A3F1-CEB19F0ABD5E}"/>
                    </a:ext>
                  </a:extLst>
                </p:cNvPr>
                <p:cNvSpPr/>
                <p:nvPr/>
              </p:nvSpPr>
              <p:spPr>
                <a:xfrm>
                  <a:off x="227543" y="243308"/>
                  <a:ext cx="74467" cy="78121"/>
                </a:xfrm>
                <a:prstGeom prst="ellipse">
                  <a:avLst/>
                </a:prstGeom>
                <a:solidFill>
                  <a:srgbClr val="FE761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3821" tIns="23821" rIns="23821" bIns="23821" numCol="1" anchor="ctr">
                  <a:noAutofit/>
                </a:bodyPr>
                <a:lstStyle/>
                <a:p>
                  <a:pPr defTabSz="476402" hangingPunct="0">
                    <a:defRPr sz="3400" b="0">
                      <a:solidFill>
                        <a:srgbClr val="21242A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sz="1719" kern="0" dirty="0">
                    <a:solidFill>
                      <a:srgbClr val="21242A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  <a:sym typeface="Helvetica"/>
                  </a:endParaRP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FA81663-535F-B2CF-DFF1-3806FCA04108}"/>
              </a:ext>
            </a:extLst>
          </p:cNvPr>
          <p:cNvSpPr txBox="1"/>
          <p:nvPr/>
        </p:nvSpPr>
        <p:spPr>
          <a:xfrm>
            <a:off x="5898976" y="1686357"/>
            <a:ext cx="6127924" cy="43384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than</a:t>
            </a:r>
            <a:r>
              <a:rPr lang="zh-CN" altLang="en-US" sz="2400" dirty="0"/>
              <a:t> </a:t>
            </a:r>
            <a:r>
              <a:rPr lang="en-US" altLang="zh-CN" sz="2400" dirty="0"/>
              <a:t>2 million customers spanned</a:t>
            </a:r>
            <a:r>
              <a:rPr lang="zh-CN" altLang="en-US" sz="2400" dirty="0"/>
              <a:t> </a:t>
            </a:r>
            <a:r>
              <a:rPr lang="en-US" altLang="zh-CN" sz="2400" dirty="0"/>
              <a:t>across</a:t>
            </a:r>
            <a:r>
              <a:rPr lang="zh-CN" altLang="en-US" sz="2400" dirty="0"/>
              <a:t> </a:t>
            </a:r>
            <a:r>
              <a:rPr lang="en-US" altLang="zh-CN" sz="2400" dirty="0"/>
              <a:t>200+</a:t>
            </a:r>
            <a:r>
              <a:rPr lang="zh-CN" altLang="en-US" sz="2400" dirty="0"/>
              <a:t> </a:t>
            </a:r>
            <a:r>
              <a:rPr lang="en-US" altLang="zh-CN" sz="2400" dirty="0"/>
              <a:t>countries and regions</a:t>
            </a:r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28</a:t>
            </a:r>
            <a:r>
              <a:rPr lang="zh-CN" altLang="en-US" sz="2400" dirty="0"/>
              <a:t> </a:t>
            </a:r>
            <a:r>
              <a:rPr lang="en-US" altLang="zh-CN" sz="2400" dirty="0"/>
              <a:t>Regions &amp;</a:t>
            </a:r>
            <a:r>
              <a:rPr lang="zh-CN" altLang="en-US" sz="2400" dirty="0"/>
              <a:t> </a:t>
            </a:r>
            <a:r>
              <a:rPr lang="en-US" altLang="zh-CN" sz="2400" dirty="0"/>
              <a:t>85</a:t>
            </a:r>
            <a:r>
              <a:rPr lang="zh-CN" altLang="en-US" sz="2400" dirty="0"/>
              <a:t> </a:t>
            </a:r>
            <a:r>
              <a:rPr lang="en-US" altLang="zh-CN" sz="2400" dirty="0"/>
              <a:t>Availability</a:t>
            </a:r>
            <a:r>
              <a:rPr lang="zh-CN" altLang="en-US" sz="2400" dirty="0"/>
              <a:t> </a:t>
            </a:r>
            <a:r>
              <a:rPr lang="en-US" altLang="zh-CN" sz="2400" dirty="0"/>
              <a:t>Zones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2800+</a:t>
            </a:r>
            <a:r>
              <a:rPr lang="zh-CN" altLang="en-US" sz="2400" dirty="0"/>
              <a:t> </a:t>
            </a:r>
            <a:r>
              <a:rPr lang="en-US" altLang="zh-CN" sz="2400" dirty="0"/>
              <a:t>CDN</a:t>
            </a:r>
            <a:r>
              <a:rPr lang="zh-CN" altLang="en-US" sz="2400" dirty="0"/>
              <a:t> </a:t>
            </a:r>
            <a:r>
              <a:rPr lang="en-US" altLang="zh-CN" sz="2400" dirty="0"/>
              <a:t>Nodes,</a:t>
            </a:r>
            <a:r>
              <a:rPr lang="zh-CN" altLang="en-US" sz="2400" dirty="0"/>
              <a:t> </a:t>
            </a:r>
            <a:r>
              <a:rPr lang="en-US" altLang="zh-CN" sz="2400" dirty="0"/>
              <a:t>150+</a:t>
            </a:r>
            <a:r>
              <a:rPr lang="zh-CN" altLang="en-US" sz="2400" dirty="0"/>
              <a:t> </a:t>
            </a:r>
            <a:r>
              <a:rPr lang="en-US" altLang="zh-CN" sz="2400" dirty="0" err="1"/>
              <a:t>Tbps</a:t>
            </a:r>
            <a:r>
              <a:rPr lang="zh-CN" altLang="en-US" sz="2400" dirty="0"/>
              <a:t> </a:t>
            </a:r>
            <a:r>
              <a:rPr lang="en-US" altLang="zh-CN" sz="2400" dirty="0"/>
              <a:t>bandwidth</a:t>
            </a:r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Massive</a:t>
            </a:r>
            <a:r>
              <a:rPr lang="zh-CN" altLang="en-US" sz="2400" dirty="0"/>
              <a:t> </a:t>
            </a:r>
            <a:r>
              <a:rPr lang="en-US" altLang="zh-CN" sz="2400" dirty="0"/>
              <a:t>storage</a:t>
            </a:r>
            <a:r>
              <a:rPr lang="zh-CN" altLang="en-US" sz="2400" dirty="0"/>
              <a:t> </a:t>
            </a:r>
            <a:r>
              <a:rPr lang="en-US" altLang="zh-CN" sz="2400" dirty="0"/>
              <a:t>--</a:t>
            </a:r>
            <a:r>
              <a:rPr lang="zh-CN" altLang="en-US" sz="2400" dirty="0"/>
              <a:t> </a:t>
            </a:r>
            <a:r>
              <a:rPr lang="en-US" altLang="zh-CN" sz="2400" dirty="0"/>
              <a:t>10s of exabytes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10s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trillions of objects stored</a:t>
            </a:r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F2C699-9B36-F51C-5C7E-9074970B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81" y="247608"/>
            <a:ext cx="10254823" cy="54064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0" dirty="0"/>
              <a:t>Alibaba</a:t>
            </a:r>
            <a:r>
              <a:rPr lang="zh-CN" altLang="en-US" b="0" dirty="0"/>
              <a:t> </a:t>
            </a:r>
            <a:r>
              <a:rPr lang="en-US" altLang="zh-CN" b="0" dirty="0"/>
              <a:t>Cloud</a:t>
            </a:r>
            <a:r>
              <a:rPr lang="zh-CN" altLang="en-US" b="0" dirty="0"/>
              <a:t> </a:t>
            </a:r>
            <a:r>
              <a:rPr lang="en-US" altLang="zh-CN" b="0" dirty="0"/>
              <a:t>-- Some Stats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84604FC-0033-5A6B-DC77-7455CDDAD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874C40-842E-482E-B7D7-617D4DE72E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26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B470-9DDE-9BD2-9689-FFD182EE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51" y="248085"/>
            <a:ext cx="10515600" cy="655524"/>
          </a:xfrm>
        </p:spPr>
        <p:txBody>
          <a:bodyPr/>
          <a:lstStyle/>
          <a:p>
            <a:pPr algn="ctr"/>
            <a:r>
              <a:rPr lang="en-US" altLang="zh-CN" b="0" dirty="0"/>
              <a:t>Solar</a:t>
            </a:r>
            <a:r>
              <a:rPr lang="zh-CN" altLang="en-US" b="0" dirty="0"/>
              <a:t> </a:t>
            </a:r>
            <a:r>
              <a:rPr lang="en-US" altLang="zh-CN" b="0" dirty="0"/>
              <a:t>improves I/O performance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C32A7-B29A-B62B-8C40-3E61C971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65B4-2F52-774C-9D0B-86A588CD56AB}" type="slidenum">
              <a:rPr lang="en-US" smtClean="0"/>
              <a:t>19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EE57FB-E9FA-76CE-5E33-3A44914F9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457893"/>
            <a:ext cx="5960681" cy="35332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44705C-BEF6-550C-E2D6-9B00FD0F0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549062"/>
            <a:ext cx="5669768" cy="3350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E02F48-0A24-6E29-5419-2D018B4AB31B}"/>
              </a:ext>
            </a:extLst>
          </p:cNvPr>
          <p:cNvSpPr txBox="1"/>
          <p:nvPr/>
        </p:nvSpPr>
        <p:spPr>
          <a:xfrm>
            <a:off x="1839141" y="1227060"/>
            <a:ext cx="3770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4KB Read (95th percentile)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235044-7B78-9CB9-B812-11A7F5246253}"/>
              </a:ext>
            </a:extLst>
          </p:cNvPr>
          <p:cNvCxnSpPr>
            <a:cxnSpLocks/>
          </p:cNvCxnSpPr>
          <p:nvPr/>
        </p:nvCxnSpPr>
        <p:spPr>
          <a:xfrm>
            <a:off x="5015814" y="3224496"/>
            <a:ext cx="0" cy="4616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D24837-1068-D711-E57C-62F4B1C1375C}"/>
              </a:ext>
            </a:extLst>
          </p:cNvPr>
          <p:cNvSpPr txBox="1"/>
          <p:nvPr/>
        </p:nvSpPr>
        <p:spPr>
          <a:xfrm>
            <a:off x="5043488" y="3261292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40%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DF16EA-BA20-50B3-224C-B63B0EDAD176}"/>
              </a:ext>
            </a:extLst>
          </p:cNvPr>
          <p:cNvCxnSpPr>
            <a:cxnSpLocks/>
          </p:cNvCxnSpPr>
          <p:nvPr/>
        </p:nvCxnSpPr>
        <p:spPr>
          <a:xfrm>
            <a:off x="3850010" y="3224496"/>
            <a:ext cx="1759907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16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855A-8825-ED41-3A37-54B58FCA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0" dirty="0"/>
              <a:t>Evolution</a:t>
            </a:r>
            <a:r>
              <a:rPr lang="zh-CN" altLang="en-US" b="0" dirty="0"/>
              <a:t> </a:t>
            </a:r>
            <a:r>
              <a:rPr lang="en-US" altLang="zh-CN" b="0" dirty="0"/>
              <a:t>of</a:t>
            </a:r>
            <a:r>
              <a:rPr lang="zh-CN" altLang="en-US" b="0" dirty="0"/>
              <a:t> </a:t>
            </a:r>
            <a:r>
              <a:rPr lang="en-US" altLang="zh-CN" b="0" dirty="0"/>
              <a:t>ESSD</a:t>
            </a:r>
            <a:r>
              <a:rPr lang="zh-CN" altLang="en-US" b="0" dirty="0"/>
              <a:t> </a:t>
            </a:r>
            <a:r>
              <a:rPr lang="en-US" altLang="zh-CN" b="0" dirty="0"/>
              <a:t>performance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A2367-9F40-241B-EC38-DF743CF8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65B4-2F52-774C-9D0B-86A588CD56AB}" type="slidenum">
              <a:rPr lang="en-US" smtClean="0"/>
              <a:t>20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A738C6-6BEC-A173-6035-4A2DB1F13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428" y="1438011"/>
            <a:ext cx="6503143" cy="39819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C6E673-DF75-054F-3FF1-F2D02832D285}"/>
              </a:ext>
            </a:extLst>
          </p:cNvPr>
          <p:cNvSpPr txBox="1"/>
          <p:nvPr/>
        </p:nvSpPr>
        <p:spPr>
          <a:xfrm>
            <a:off x="1272714" y="5816446"/>
            <a:ext cx="10190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Network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stack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reduced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I/O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latency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by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72%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and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tripled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the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IOPS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9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AB58-2AA1-DF0E-D3C0-D58730E9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0" dirty="0"/>
              <a:t>Lessons</a:t>
            </a:r>
            <a:r>
              <a:rPr lang="zh-CN" altLang="en-US" b="0" dirty="0"/>
              <a:t> </a:t>
            </a:r>
            <a:r>
              <a:rPr lang="en-US" altLang="zh-CN" b="0" dirty="0"/>
              <a:t>learnt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479A3-ACE1-F2DF-5BBE-DBA916719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20" y="1124466"/>
            <a:ext cx="11481760" cy="5311058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loaded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plane</a:t>
            </a:r>
          </a:p>
          <a:p>
            <a:pPr lvl="1"/>
            <a:r>
              <a:rPr lang="en-US" altLang="zh-CN" dirty="0"/>
              <a:t>P</a:t>
            </a:r>
            <a:r>
              <a:rPr lang="en-US" dirty="0"/>
              <a:t>ath selection</a:t>
            </a:r>
            <a:r>
              <a:rPr lang="en-US" altLang="zh-CN" dirty="0"/>
              <a:t>,</a:t>
            </a:r>
            <a:r>
              <a:rPr lang="en-US" dirty="0"/>
              <a:t> congestion control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etc.,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intensive</a:t>
            </a: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Bypassing</a:t>
            </a:r>
            <a:r>
              <a:rPr lang="zh-CN" altLang="en-US" dirty="0"/>
              <a:t> </a:t>
            </a:r>
            <a:r>
              <a:rPr lang="en-US" altLang="zh-CN" dirty="0"/>
              <a:t>onboard</a:t>
            </a:r>
            <a:r>
              <a:rPr lang="zh-CN" altLang="en-US" dirty="0"/>
              <a:t> </a:t>
            </a:r>
            <a:r>
              <a:rPr lang="en-US" altLang="zh-CN" dirty="0"/>
              <a:t>PCIe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long-term</a:t>
            </a:r>
            <a:r>
              <a:rPr lang="zh-CN" altLang="en-US" dirty="0"/>
              <a:t> </a:t>
            </a:r>
            <a:r>
              <a:rPr lang="en-US" altLang="zh-CN" dirty="0"/>
              <a:t>requirement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offload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DMA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Should reduce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risk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  <a:r>
              <a:rPr lang="zh-CN" altLang="en-US" dirty="0"/>
              <a:t> </a:t>
            </a:r>
            <a:r>
              <a:rPr lang="en-US" altLang="zh-CN" dirty="0"/>
              <a:t>brought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jumbo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</a:p>
          <a:p>
            <a:pPr lvl="1"/>
            <a:r>
              <a:rPr lang="en-US" altLang="zh-CN" dirty="0"/>
              <a:t>Single flow: 4KB</a:t>
            </a:r>
            <a:r>
              <a:rPr lang="zh-CN" altLang="en-US" dirty="0"/>
              <a:t> </a:t>
            </a:r>
            <a:r>
              <a:rPr lang="en-US" altLang="zh-CN" dirty="0"/>
              <a:t>MTU</a:t>
            </a:r>
            <a:r>
              <a:rPr lang="zh-CN" altLang="en-US" dirty="0"/>
              <a:t> ✕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path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µs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12.8Gbps</a:t>
            </a:r>
          </a:p>
          <a:p>
            <a:pPr lvl="1"/>
            <a:r>
              <a:rPr lang="en-US" altLang="zh-CN" dirty="0"/>
              <a:t>Require a fine-grained congestion control (e.g., HPCC (SIGCOMM’19))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A30AE-2CCC-666C-C1C9-E13DA42B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65B4-2F52-774C-9D0B-86A588CD56A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9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8441-7860-98C1-0545-3FCCDFFB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520" y="3297582"/>
            <a:ext cx="10515600" cy="540649"/>
          </a:xfrm>
        </p:spPr>
        <p:txBody>
          <a:bodyPr/>
          <a:lstStyle/>
          <a:p>
            <a:r>
              <a:rPr lang="en-US" sz="4000" dirty="0"/>
              <a:t>Than</a:t>
            </a:r>
            <a:r>
              <a:rPr lang="en-US" altLang="zh-CN" sz="4000" dirty="0"/>
              <a:t>ks!</a:t>
            </a:r>
            <a:endParaRPr lang="en-US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5D124-6CAD-244E-952E-616C953AAEC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921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B7CE-8271-739E-B11F-02EBC5119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81" y="109997"/>
            <a:ext cx="10515600" cy="655524"/>
          </a:xfrm>
        </p:spPr>
        <p:txBody>
          <a:bodyPr/>
          <a:lstStyle/>
          <a:p>
            <a:pPr algn="ctr"/>
            <a:r>
              <a:rPr lang="en-US" altLang="zh-CN" sz="3200" b="0" dirty="0"/>
              <a:t>The c</a:t>
            </a:r>
            <a:r>
              <a:rPr lang="en-US" sz="3200" b="0" dirty="0"/>
              <a:t>ompute-storage separation of EBS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2C848-A8EA-0BFE-F781-927888C1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65B4-2F52-774C-9D0B-86A588CD56AB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E94D7B-710E-D47E-D691-42008FF3BB82}"/>
              </a:ext>
            </a:extLst>
          </p:cNvPr>
          <p:cNvSpPr/>
          <p:nvPr/>
        </p:nvSpPr>
        <p:spPr>
          <a:xfrm>
            <a:off x="6238926" y="1489446"/>
            <a:ext cx="5298104" cy="4548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477C43-2A50-D0A8-56FF-4C14AF820076}"/>
              </a:ext>
            </a:extLst>
          </p:cNvPr>
          <p:cNvSpPr/>
          <p:nvPr/>
        </p:nvSpPr>
        <p:spPr>
          <a:xfrm>
            <a:off x="681640" y="1489445"/>
            <a:ext cx="3741218" cy="4548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52756-00E0-77B1-980E-B7A1836E486C}"/>
              </a:ext>
            </a:extLst>
          </p:cNvPr>
          <p:cNvSpPr txBox="1"/>
          <p:nvPr/>
        </p:nvSpPr>
        <p:spPr>
          <a:xfrm>
            <a:off x="1337713" y="913704"/>
            <a:ext cx="2464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Compute Cluster</a:t>
            </a:r>
            <a:endParaRPr kumimoji="1" lang="zh-CN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4AE10-4DFF-4424-BCE0-6D6274CD5AA7}"/>
              </a:ext>
            </a:extLst>
          </p:cNvPr>
          <p:cNvSpPr txBox="1"/>
          <p:nvPr/>
        </p:nvSpPr>
        <p:spPr>
          <a:xfrm>
            <a:off x="7761900" y="938367"/>
            <a:ext cx="2252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Storage Cluster</a:t>
            </a:r>
            <a:endParaRPr kumimoji="1" lang="zh-CN" altLang="en-US" sz="2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38BF855-5917-886D-8BD5-10B1FD855A51}"/>
              </a:ext>
            </a:extLst>
          </p:cNvPr>
          <p:cNvSpPr/>
          <p:nvPr/>
        </p:nvSpPr>
        <p:spPr>
          <a:xfrm>
            <a:off x="6524560" y="2438145"/>
            <a:ext cx="1152144" cy="7315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Block</a:t>
            </a:r>
          </a:p>
          <a:p>
            <a:pPr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Server</a:t>
            </a:r>
            <a:endParaRPr lang="en-US" sz="2400" baseline="-25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813338-7796-AF97-9628-DE3F6214E01D}"/>
              </a:ext>
            </a:extLst>
          </p:cNvPr>
          <p:cNvSpPr/>
          <p:nvPr/>
        </p:nvSpPr>
        <p:spPr>
          <a:xfrm>
            <a:off x="9404175" y="1823996"/>
            <a:ext cx="1152144" cy="7315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Chunk</a:t>
            </a:r>
          </a:p>
          <a:p>
            <a:pPr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Server</a:t>
            </a:r>
            <a:endParaRPr lang="en-US" sz="2400" baseline="-25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D6EA198-3DCA-5DB7-A5CF-C8A45EBEF6F5}"/>
              </a:ext>
            </a:extLst>
          </p:cNvPr>
          <p:cNvSpPr/>
          <p:nvPr/>
        </p:nvSpPr>
        <p:spPr>
          <a:xfrm>
            <a:off x="9404175" y="2852537"/>
            <a:ext cx="1152144" cy="7315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Chunk</a:t>
            </a:r>
          </a:p>
          <a:p>
            <a:pPr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Server</a:t>
            </a:r>
            <a:endParaRPr lang="en-US" sz="2400" baseline="-250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E3B120-429E-0F42-A3BF-8AB0444018DF}"/>
              </a:ext>
            </a:extLst>
          </p:cNvPr>
          <p:cNvCxnSpPr>
            <a:cxnSpLocks/>
            <a:stCxn id="10" idx="3"/>
            <a:endCxn id="134" idx="2"/>
          </p:cNvCxnSpPr>
          <p:nvPr/>
        </p:nvCxnSpPr>
        <p:spPr>
          <a:xfrm>
            <a:off x="10556319" y="2189756"/>
            <a:ext cx="179313" cy="15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9EF2B0-A9C1-C62A-F0AB-5AA26EB3A714}"/>
              </a:ext>
            </a:extLst>
          </p:cNvPr>
          <p:cNvCxnSpPr>
            <a:cxnSpLocks/>
            <a:stCxn id="11" idx="3"/>
            <a:endCxn id="130" idx="2"/>
          </p:cNvCxnSpPr>
          <p:nvPr/>
        </p:nvCxnSpPr>
        <p:spPr>
          <a:xfrm>
            <a:off x="10556319" y="3218297"/>
            <a:ext cx="1851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43E1F01-91F6-1476-5CD0-3B11DD8CAD31}"/>
              </a:ext>
            </a:extLst>
          </p:cNvPr>
          <p:cNvSpPr/>
          <p:nvPr/>
        </p:nvSpPr>
        <p:spPr>
          <a:xfrm>
            <a:off x="9404175" y="4682234"/>
            <a:ext cx="1152144" cy="7315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Chunk</a:t>
            </a:r>
          </a:p>
          <a:p>
            <a:pPr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Server</a:t>
            </a:r>
            <a:endParaRPr lang="en-US" sz="2400" baseline="-25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F82200-A386-1711-99B0-FA476A7D34E0}"/>
              </a:ext>
            </a:extLst>
          </p:cNvPr>
          <p:cNvSpPr/>
          <p:nvPr/>
        </p:nvSpPr>
        <p:spPr>
          <a:xfrm>
            <a:off x="6524560" y="4339312"/>
            <a:ext cx="1152144" cy="7315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Block</a:t>
            </a:r>
          </a:p>
          <a:p>
            <a:pPr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Server</a:t>
            </a:r>
            <a:endParaRPr lang="en-US" sz="2400" baseline="-25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724E7-B4F4-C3EC-0025-3A4730CA8665}"/>
              </a:ext>
            </a:extLst>
          </p:cNvPr>
          <p:cNvSpPr txBox="1"/>
          <p:nvPr/>
        </p:nvSpPr>
        <p:spPr>
          <a:xfrm>
            <a:off x="1946417" y="3548324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● </a:t>
            </a:r>
            <a:r>
              <a:rPr lang="zh-CN" altLang="en-US" sz="1400" dirty="0"/>
              <a:t>  </a:t>
            </a:r>
            <a:r>
              <a:rPr lang="en-US" sz="1400" dirty="0"/>
              <a:t>● </a:t>
            </a:r>
            <a:r>
              <a:rPr lang="zh-CN" altLang="en-US" sz="1400" dirty="0"/>
              <a:t>  </a:t>
            </a:r>
            <a:r>
              <a:rPr lang="en-US" sz="1400" dirty="0"/>
              <a:t>●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A6F5C1-3682-8538-7CB4-16F5FF042CD7}"/>
              </a:ext>
            </a:extLst>
          </p:cNvPr>
          <p:cNvSpPr txBox="1"/>
          <p:nvPr/>
        </p:nvSpPr>
        <p:spPr>
          <a:xfrm>
            <a:off x="9404175" y="3902082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● </a:t>
            </a:r>
            <a:r>
              <a:rPr lang="zh-CN" altLang="en-US" sz="1400" dirty="0"/>
              <a:t>   </a:t>
            </a:r>
            <a:r>
              <a:rPr lang="en-US" sz="1400" dirty="0"/>
              <a:t>● </a:t>
            </a:r>
            <a:r>
              <a:rPr lang="zh-CN" altLang="en-US" sz="1400" dirty="0"/>
              <a:t>   </a:t>
            </a:r>
            <a:r>
              <a:rPr lang="en-US" sz="1400" dirty="0"/>
              <a:t>●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993237-E943-E7D5-B0B5-BA331AA35A4D}"/>
              </a:ext>
            </a:extLst>
          </p:cNvPr>
          <p:cNvCxnSpPr>
            <a:cxnSpLocks/>
            <a:stCxn id="16" idx="3"/>
            <a:endCxn id="126" idx="2"/>
          </p:cNvCxnSpPr>
          <p:nvPr/>
        </p:nvCxnSpPr>
        <p:spPr>
          <a:xfrm>
            <a:off x="10556319" y="5047994"/>
            <a:ext cx="179313" cy="5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464C3D1-DED8-9822-6D44-0A769BA2A1E4}"/>
              </a:ext>
            </a:extLst>
          </p:cNvPr>
          <p:cNvSpPr txBox="1"/>
          <p:nvPr/>
        </p:nvSpPr>
        <p:spPr>
          <a:xfrm>
            <a:off x="681640" y="1559155"/>
            <a:ext cx="246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Compute Server</a:t>
            </a:r>
            <a:endParaRPr kumimoji="1" lang="zh-CN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72CE85-1DDC-2622-A005-33FDC137BEF9}"/>
              </a:ext>
            </a:extLst>
          </p:cNvPr>
          <p:cNvSpPr txBox="1"/>
          <p:nvPr/>
        </p:nvSpPr>
        <p:spPr>
          <a:xfrm>
            <a:off x="10584961" y="4370265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Disk</a:t>
            </a:r>
            <a:endParaRPr kumimoji="1" lang="zh-CN" alt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77246D-C50B-6154-E625-C65ABC54BC91}"/>
              </a:ext>
            </a:extLst>
          </p:cNvPr>
          <p:cNvSpPr txBox="1"/>
          <p:nvPr/>
        </p:nvSpPr>
        <p:spPr>
          <a:xfrm>
            <a:off x="6529185" y="3458929"/>
            <a:ext cx="1146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●</a:t>
            </a:r>
            <a:r>
              <a:rPr lang="zh-CN" altLang="en-US" sz="1400" dirty="0"/>
              <a:t>   </a:t>
            </a:r>
            <a:r>
              <a:rPr lang="en-US" sz="1400" dirty="0"/>
              <a:t> ●</a:t>
            </a:r>
            <a:r>
              <a:rPr lang="zh-CN" altLang="en-US" sz="1400" dirty="0"/>
              <a:t>   </a:t>
            </a:r>
            <a:r>
              <a:rPr lang="en-US" sz="1400" dirty="0"/>
              <a:t> ●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EB772D4-9142-5165-8407-FC7F4D8D6DC2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7676704" y="4705072"/>
            <a:ext cx="1727471" cy="342922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FCE8AE-79E9-F002-DDCF-C96F727B9941}"/>
              </a:ext>
            </a:extLst>
          </p:cNvPr>
          <p:cNvCxnSpPr>
            <a:cxnSpLocks/>
            <a:stCxn id="11" idx="1"/>
            <a:endCxn id="17" idx="3"/>
          </p:cNvCxnSpPr>
          <p:nvPr/>
        </p:nvCxnSpPr>
        <p:spPr>
          <a:xfrm flipH="1">
            <a:off x="7676704" y="3218297"/>
            <a:ext cx="1727471" cy="1486775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56BCA3-CB42-AE89-4E3E-E010DA131A7D}"/>
              </a:ext>
            </a:extLst>
          </p:cNvPr>
          <p:cNvCxnSpPr>
            <a:cxnSpLocks/>
            <a:stCxn id="10" idx="1"/>
            <a:endCxn id="17" idx="3"/>
          </p:cNvCxnSpPr>
          <p:nvPr/>
        </p:nvCxnSpPr>
        <p:spPr>
          <a:xfrm flipH="1">
            <a:off x="7676704" y="2189756"/>
            <a:ext cx="1727471" cy="2515316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408F65-F36A-C11D-2F9D-59E178FEDAB1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 flipV="1">
            <a:off x="7676704" y="2803905"/>
            <a:ext cx="1727471" cy="414392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28A2C4-1402-C19B-92A8-B10BC10925AC}"/>
              </a:ext>
            </a:extLst>
          </p:cNvPr>
          <p:cNvCxnSpPr>
            <a:cxnSpLocks/>
            <a:stCxn id="16" idx="1"/>
            <a:endCxn id="9" idx="3"/>
          </p:cNvCxnSpPr>
          <p:nvPr/>
        </p:nvCxnSpPr>
        <p:spPr>
          <a:xfrm flipH="1" flipV="1">
            <a:off x="7676704" y="2803905"/>
            <a:ext cx="1727471" cy="2244089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B4894A-C17F-AF8B-FEFB-6B53C3367B91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7676704" y="2189756"/>
            <a:ext cx="1727471" cy="614149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E7BF7E-1153-C1B9-9811-AFD491880428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flipH="1">
            <a:off x="7676704" y="4055971"/>
            <a:ext cx="1727471" cy="6491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E206A6-47DB-82FD-2A86-8CB52D661288}"/>
              </a:ext>
            </a:extLst>
          </p:cNvPr>
          <p:cNvCxnSpPr>
            <a:cxnSpLocks/>
            <a:stCxn id="19" idx="1"/>
            <a:endCxn id="9" idx="3"/>
          </p:cNvCxnSpPr>
          <p:nvPr/>
        </p:nvCxnSpPr>
        <p:spPr>
          <a:xfrm flipH="1" flipV="1">
            <a:off x="7676704" y="2803905"/>
            <a:ext cx="1727471" cy="1252066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455ABB3-2BF7-7A73-4DFB-B1C806E42030}"/>
              </a:ext>
            </a:extLst>
          </p:cNvPr>
          <p:cNvSpPr/>
          <p:nvPr/>
        </p:nvSpPr>
        <p:spPr>
          <a:xfrm rot="16200000">
            <a:off x="1809031" y="1112469"/>
            <a:ext cx="1465515" cy="3132743"/>
          </a:xfrm>
          <a:prstGeom prst="rect">
            <a:avLst/>
          </a:prstGeom>
          <a:solidFill>
            <a:schemeClr val="bg2">
              <a:lumMod val="90000"/>
              <a:alpha val="80000"/>
            </a:schemeClr>
          </a:solidFill>
          <a:ln w="127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6012" tIns="96012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B2B3BF1-341D-D6EB-234E-AF97F1336B5C}"/>
              </a:ext>
            </a:extLst>
          </p:cNvPr>
          <p:cNvSpPr/>
          <p:nvPr/>
        </p:nvSpPr>
        <p:spPr>
          <a:xfrm>
            <a:off x="2407950" y="2911325"/>
            <a:ext cx="1479392" cy="38404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vSwitch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CBB706F-6F05-027D-C7E8-DFB621741B5A}"/>
              </a:ext>
            </a:extLst>
          </p:cNvPr>
          <p:cNvSpPr/>
          <p:nvPr/>
        </p:nvSpPr>
        <p:spPr>
          <a:xfrm>
            <a:off x="1151962" y="2927797"/>
            <a:ext cx="717160" cy="3438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VM</a:t>
            </a:r>
            <a:r>
              <a:rPr lang="en-US" sz="2400" baseline="-25000" dirty="0">
                <a:solidFill>
                  <a:schemeClr val="tx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2552CDC-6238-162D-B588-978B7955582A}"/>
              </a:ext>
            </a:extLst>
          </p:cNvPr>
          <p:cNvSpPr/>
          <p:nvPr/>
        </p:nvSpPr>
        <p:spPr>
          <a:xfrm>
            <a:off x="2407949" y="2041988"/>
            <a:ext cx="1489547" cy="7315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</a:rPr>
              <a:t>Storage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Agent</a:t>
            </a: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</a:rPr>
              <a:t>(SA)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AA4C55A-2878-F0A2-4B30-FC78DE759359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1869123" y="2407748"/>
            <a:ext cx="538826" cy="691963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621FEC-852D-205C-590F-29AD201E047D}"/>
              </a:ext>
            </a:extLst>
          </p:cNvPr>
          <p:cNvCxnSpPr>
            <a:cxnSpLocks/>
            <a:stCxn id="53" idx="1"/>
            <a:endCxn id="56" idx="3"/>
          </p:cNvCxnSpPr>
          <p:nvPr/>
        </p:nvCxnSpPr>
        <p:spPr>
          <a:xfrm flipH="1" flipV="1">
            <a:off x="1858707" y="2255449"/>
            <a:ext cx="549242" cy="152299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5ACE7524-191B-BFA0-3ABA-2861E4B46CB4}"/>
              </a:ext>
            </a:extLst>
          </p:cNvPr>
          <p:cNvSpPr/>
          <p:nvPr/>
        </p:nvSpPr>
        <p:spPr>
          <a:xfrm>
            <a:off x="1141546" y="2083536"/>
            <a:ext cx="717161" cy="3438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VM</a:t>
            </a:r>
            <a:r>
              <a:rPr lang="en-US" sz="2400" baseline="-25000" dirty="0">
                <a:solidFill>
                  <a:schemeClr val="tx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6763DB-FB75-193D-D5BF-899036C52E72}"/>
              </a:ext>
            </a:extLst>
          </p:cNvPr>
          <p:cNvSpPr txBox="1"/>
          <p:nvPr/>
        </p:nvSpPr>
        <p:spPr>
          <a:xfrm rot="16200000">
            <a:off x="1203586" y="2480583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 . 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626CE63-417B-1E19-B888-2DDBCB2AB1B5}"/>
              </a:ext>
            </a:extLst>
          </p:cNvPr>
          <p:cNvCxnSpPr>
            <a:cxnSpLocks/>
            <a:stCxn id="52" idx="3"/>
            <a:endCxn id="51" idx="1"/>
          </p:cNvCxnSpPr>
          <p:nvPr/>
        </p:nvCxnSpPr>
        <p:spPr>
          <a:xfrm>
            <a:off x="1869122" y="3099712"/>
            <a:ext cx="538828" cy="3638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D08263-C6A6-3B77-EAA5-218DA9204E39}"/>
              </a:ext>
            </a:extLst>
          </p:cNvPr>
          <p:cNvCxnSpPr>
            <a:cxnSpLocks/>
            <a:stCxn id="56" idx="3"/>
            <a:endCxn id="51" idx="1"/>
          </p:cNvCxnSpPr>
          <p:nvPr/>
        </p:nvCxnSpPr>
        <p:spPr>
          <a:xfrm>
            <a:off x="1858707" y="2255450"/>
            <a:ext cx="549243" cy="8479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E181F1-586E-7E35-7E36-0C6AB299BF90}"/>
              </a:ext>
            </a:extLst>
          </p:cNvPr>
          <p:cNvCxnSpPr>
            <a:cxnSpLocks/>
            <a:stCxn id="45" idx="2"/>
            <a:endCxn id="53" idx="1"/>
          </p:cNvCxnSpPr>
          <p:nvPr/>
        </p:nvCxnSpPr>
        <p:spPr>
          <a:xfrm flipV="1">
            <a:off x="1712700" y="2407749"/>
            <a:ext cx="695249" cy="303666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4282E54-57B1-FCF2-68E2-9A49B7CBD4C5}"/>
              </a:ext>
            </a:extLst>
          </p:cNvPr>
          <p:cNvCxnSpPr>
            <a:cxnSpLocks/>
            <a:stCxn id="45" idx="2"/>
            <a:endCxn id="51" idx="1"/>
          </p:cNvCxnSpPr>
          <p:nvPr/>
        </p:nvCxnSpPr>
        <p:spPr>
          <a:xfrm>
            <a:off x="1712700" y="2711415"/>
            <a:ext cx="695250" cy="391935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0FA70BF-96D6-02BF-071B-5231DFECEAAD}"/>
              </a:ext>
            </a:extLst>
          </p:cNvPr>
          <p:cNvSpPr/>
          <p:nvPr/>
        </p:nvSpPr>
        <p:spPr>
          <a:xfrm rot="16200000">
            <a:off x="1802441" y="3397902"/>
            <a:ext cx="1465515" cy="3145924"/>
          </a:xfrm>
          <a:prstGeom prst="rect">
            <a:avLst/>
          </a:prstGeom>
          <a:solidFill>
            <a:schemeClr val="bg2">
              <a:lumMod val="90000"/>
              <a:alpha val="80000"/>
            </a:schemeClr>
          </a:solidFill>
          <a:ln w="127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6012" tIns="96012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A7D1E83-A588-8B22-0C3F-CA138EF63F74}"/>
              </a:ext>
            </a:extLst>
          </p:cNvPr>
          <p:cNvSpPr/>
          <p:nvPr/>
        </p:nvSpPr>
        <p:spPr>
          <a:xfrm>
            <a:off x="2413479" y="5188117"/>
            <a:ext cx="1479392" cy="38404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vSwitch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E62CAA6-BB4F-37EB-97AB-9099714E24D9}"/>
              </a:ext>
            </a:extLst>
          </p:cNvPr>
          <p:cNvSpPr/>
          <p:nvPr/>
        </p:nvSpPr>
        <p:spPr>
          <a:xfrm>
            <a:off x="1138782" y="5219819"/>
            <a:ext cx="717160" cy="3438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VM</a:t>
            </a:r>
            <a:r>
              <a:rPr lang="en-US" sz="2400" baseline="-25000" dirty="0">
                <a:solidFill>
                  <a:schemeClr val="tx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AD6D2691-6C60-483E-0F66-FE3F17754EA4}"/>
              </a:ext>
            </a:extLst>
          </p:cNvPr>
          <p:cNvSpPr/>
          <p:nvPr/>
        </p:nvSpPr>
        <p:spPr>
          <a:xfrm>
            <a:off x="2402563" y="4311088"/>
            <a:ext cx="1489548" cy="7315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</a:rPr>
              <a:t>Storage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Agent</a:t>
            </a: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</a:rPr>
              <a:t>(SA)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EC91F2B-EC2D-A87F-DE07-660AA2A87AA5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1855942" y="4676848"/>
            <a:ext cx="546621" cy="714885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BBEC488-F653-224A-5334-FB49E55C6EFB}"/>
              </a:ext>
            </a:extLst>
          </p:cNvPr>
          <p:cNvCxnSpPr>
            <a:cxnSpLocks/>
            <a:stCxn id="67" idx="1"/>
            <a:endCxn id="70" idx="3"/>
          </p:cNvCxnSpPr>
          <p:nvPr/>
        </p:nvCxnSpPr>
        <p:spPr>
          <a:xfrm flipH="1" flipV="1">
            <a:off x="1845526" y="4547472"/>
            <a:ext cx="557036" cy="129376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64BFFFDE-F1B1-152B-1ED5-C1DF515D9D8E}"/>
              </a:ext>
            </a:extLst>
          </p:cNvPr>
          <p:cNvSpPr/>
          <p:nvPr/>
        </p:nvSpPr>
        <p:spPr>
          <a:xfrm>
            <a:off x="1128365" y="4375558"/>
            <a:ext cx="717161" cy="3438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VM</a:t>
            </a:r>
            <a:r>
              <a:rPr lang="en-US" sz="2400" baseline="-25000" dirty="0">
                <a:solidFill>
                  <a:schemeClr val="tx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6B9913-44F7-14F8-B288-B533C842D633}"/>
              </a:ext>
            </a:extLst>
          </p:cNvPr>
          <p:cNvSpPr txBox="1"/>
          <p:nvPr/>
        </p:nvSpPr>
        <p:spPr>
          <a:xfrm rot="16200000">
            <a:off x="1190404" y="4772604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 . .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3C36DD-BC7E-3022-B434-83B28087076B}"/>
              </a:ext>
            </a:extLst>
          </p:cNvPr>
          <p:cNvCxnSpPr>
            <a:cxnSpLocks/>
            <a:stCxn id="66" idx="3"/>
            <a:endCxn id="65" idx="1"/>
          </p:cNvCxnSpPr>
          <p:nvPr/>
        </p:nvCxnSpPr>
        <p:spPr>
          <a:xfrm flipV="1">
            <a:off x="1855942" y="5380141"/>
            <a:ext cx="557537" cy="11592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C5E684C-5D91-E34F-43FD-1ADBAC1B20D6}"/>
              </a:ext>
            </a:extLst>
          </p:cNvPr>
          <p:cNvCxnSpPr>
            <a:cxnSpLocks/>
            <a:stCxn id="70" idx="3"/>
            <a:endCxn id="65" idx="1"/>
          </p:cNvCxnSpPr>
          <p:nvPr/>
        </p:nvCxnSpPr>
        <p:spPr>
          <a:xfrm>
            <a:off x="1845526" y="4547472"/>
            <a:ext cx="567952" cy="832669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BB05070-9A9F-48E2-9BE9-446E7EDE5D0B}"/>
              </a:ext>
            </a:extLst>
          </p:cNvPr>
          <p:cNvCxnSpPr>
            <a:cxnSpLocks/>
            <a:stCxn id="59" idx="2"/>
            <a:endCxn id="67" idx="1"/>
          </p:cNvCxnSpPr>
          <p:nvPr/>
        </p:nvCxnSpPr>
        <p:spPr>
          <a:xfrm flipV="1">
            <a:off x="1699518" y="4676848"/>
            <a:ext cx="703045" cy="326588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EAB82C5-9CCD-CF36-3CB6-43408DDF16DE}"/>
              </a:ext>
            </a:extLst>
          </p:cNvPr>
          <p:cNvCxnSpPr>
            <a:cxnSpLocks/>
            <a:stCxn id="59" idx="2"/>
            <a:endCxn id="65" idx="1"/>
          </p:cNvCxnSpPr>
          <p:nvPr/>
        </p:nvCxnSpPr>
        <p:spPr>
          <a:xfrm>
            <a:off x="1699518" y="5003436"/>
            <a:ext cx="713961" cy="376705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6EC274E-11F8-67E5-4619-728FE176DAB4}"/>
              </a:ext>
            </a:extLst>
          </p:cNvPr>
          <p:cNvCxnSpPr>
            <a:cxnSpLocks/>
            <a:stCxn id="67" idx="3"/>
            <a:endCxn id="26" idx="1"/>
          </p:cNvCxnSpPr>
          <p:nvPr/>
        </p:nvCxnSpPr>
        <p:spPr>
          <a:xfrm flipV="1">
            <a:off x="3892111" y="3612818"/>
            <a:ext cx="2637074" cy="106403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127">
            <a:extLst>
              <a:ext uri="{FF2B5EF4-FFF2-40B4-BE49-F238E27FC236}">
                <a16:creationId xmlns:a16="http://schemas.microsoft.com/office/drawing/2014/main" id="{CED921B8-1974-192A-F907-38514BA24408}"/>
              </a:ext>
            </a:extLst>
          </p:cNvPr>
          <p:cNvCxnSpPr>
            <a:cxnSpLocks/>
            <a:stCxn id="51" idx="3"/>
            <a:endCxn id="65" idx="3"/>
          </p:cNvCxnSpPr>
          <p:nvPr/>
        </p:nvCxnSpPr>
        <p:spPr>
          <a:xfrm>
            <a:off x="3887342" y="3103350"/>
            <a:ext cx="5529" cy="2276791"/>
          </a:xfrm>
          <a:prstGeom prst="bentConnector3">
            <a:avLst>
              <a:gd name="adj1" fmla="val 7179725"/>
            </a:avLst>
          </a:prstGeom>
          <a:ln w="28575">
            <a:solidFill>
              <a:schemeClr val="accent5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CD8220E-7FA5-4431-1892-4767190DCCCC}"/>
              </a:ext>
            </a:extLst>
          </p:cNvPr>
          <p:cNvSpPr txBox="1"/>
          <p:nvPr/>
        </p:nvSpPr>
        <p:spPr>
          <a:xfrm>
            <a:off x="4108161" y="5329982"/>
            <a:ext cx="2303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0070C0"/>
                </a:solidFill>
              </a:rPr>
              <a:t>Compute traffic</a:t>
            </a:r>
            <a:endParaRPr kumimoji="1"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77" name="TextBox 161">
            <a:extLst>
              <a:ext uri="{FF2B5EF4-FFF2-40B4-BE49-F238E27FC236}">
                <a16:creationId xmlns:a16="http://schemas.microsoft.com/office/drawing/2014/main" id="{E8205B3F-7BCA-A3FD-8379-44AA9FEA366B}"/>
              </a:ext>
            </a:extLst>
          </p:cNvPr>
          <p:cNvSpPr txBox="1"/>
          <p:nvPr/>
        </p:nvSpPr>
        <p:spPr>
          <a:xfrm>
            <a:off x="654970" y="3829066"/>
            <a:ext cx="246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Compute Server</a:t>
            </a:r>
            <a:endParaRPr kumimoji="1" lang="zh-CN" altLang="en-US" sz="2400" dirty="0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B0DEEEC-F2E2-5B69-FFB5-8BFC8C492F68}"/>
              </a:ext>
            </a:extLst>
          </p:cNvPr>
          <p:cNvGrpSpPr/>
          <p:nvPr/>
        </p:nvGrpSpPr>
        <p:grpSpPr>
          <a:xfrm>
            <a:off x="10735632" y="4824518"/>
            <a:ext cx="457200" cy="457200"/>
            <a:chOff x="874109" y="5211609"/>
            <a:chExt cx="914400" cy="721057"/>
          </a:xfrm>
          <a:solidFill>
            <a:schemeClr val="accent1"/>
          </a:solidFill>
        </p:grpSpPr>
        <p:sp>
          <p:nvSpPr>
            <p:cNvPr id="125" name="Can 124">
              <a:extLst>
                <a:ext uri="{FF2B5EF4-FFF2-40B4-BE49-F238E27FC236}">
                  <a16:creationId xmlns:a16="http://schemas.microsoft.com/office/drawing/2014/main" id="{F8276B21-4E58-60B5-4B17-9AD5E544DACA}"/>
                </a:ext>
              </a:extLst>
            </p:cNvPr>
            <p:cNvSpPr/>
            <p:nvPr/>
          </p:nvSpPr>
          <p:spPr>
            <a:xfrm>
              <a:off x="874109" y="5624722"/>
              <a:ext cx="914400" cy="307944"/>
            </a:xfrm>
            <a:prstGeom prst="can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Can 125">
              <a:extLst>
                <a:ext uri="{FF2B5EF4-FFF2-40B4-BE49-F238E27FC236}">
                  <a16:creationId xmlns:a16="http://schemas.microsoft.com/office/drawing/2014/main" id="{AF6537D2-BBF8-614A-EFBB-77F8961780AA}"/>
                </a:ext>
              </a:extLst>
            </p:cNvPr>
            <p:cNvSpPr/>
            <p:nvPr/>
          </p:nvSpPr>
          <p:spPr>
            <a:xfrm>
              <a:off x="874109" y="5418166"/>
              <a:ext cx="914400" cy="307944"/>
            </a:xfrm>
            <a:prstGeom prst="can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Can 126">
              <a:extLst>
                <a:ext uri="{FF2B5EF4-FFF2-40B4-BE49-F238E27FC236}">
                  <a16:creationId xmlns:a16="http://schemas.microsoft.com/office/drawing/2014/main" id="{5ACF7635-C48B-F68B-0B77-75E4D22B12EE}"/>
                </a:ext>
              </a:extLst>
            </p:cNvPr>
            <p:cNvSpPr/>
            <p:nvPr/>
          </p:nvSpPr>
          <p:spPr>
            <a:xfrm>
              <a:off x="874109" y="5211609"/>
              <a:ext cx="914400" cy="307944"/>
            </a:xfrm>
            <a:prstGeom prst="can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EA33236-93CB-8BF0-7806-02116A44A489}"/>
              </a:ext>
            </a:extLst>
          </p:cNvPr>
          <p:cNvGrpSpPr/>
          <p:nvPr/>
        </p:nvGrpSpPr>
        <p:grpSpPr>
          <a:xfrm>
            <a:off x="10741508" y="2989697"/>
            <a:ext cx="457200" cy="457200"/>
            <a:chOff x="874109" y="5211609"/>
            <a:chExt cx="914400" cy="721057"/>
          </a:xfrm>
          <a:solidFill>
            <a:schemeClr val="accent1"/>
          </a:solidFill>
        </p:grpSpPr>
        <p:sp>
          <p:nvSpPr>
            <p:cNvPr id="129" name="Can 128">
              <a:extLst>
                <a:ext uri="{FF2B5EF4-FFF2-40B4-BE49-F238E27FC236}">
                  <a16:creationId xmlns:a16="http://schemas.microsoft.com/office/drawing/2014/main" id="{C31E2BC3-74F9-1754-9D12-BC0583F84B83}"/>
                </a:ext>
              </a:extLst>
            </p:cNvPr>
            <p:cNvSpPr/>
            <p:nvPr/>
          </p:nvSpPr>
          <p:spPr>
            <a:xfrm>
              <a:off x="874109" y="5624722"/>
              <a:ext cx="914400" cy="307944"/>
            </a:xfrm>
            <a:prstGeom prst="can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Can 129">
              <a:extLst>
                <a:ext uri="{FF2B5EF4-FFF2-40B4-BE49-F238E27FC236}">
                  <a16:creationId xmlns:a16="http://schemas.microsoft.com/office/drawing/2014/main" id="{3EE5C713-B91C-140D-3DA0-A21985649FD5}"/>
                </a:ext>
              </a:extLst>
            </p:cNvPr>
            <p:cNvSpPr/>
            <p:nvPr/>
          </p:nvSpPr>
          <p:spPr>
            <a:xfrm>
              <a:off x="874109" y="5418166"/>
              <a:ext cx="914400" cy="307944"/>
            </a:xfrm>
            <a:prstGeom prst="can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Can 130">
              <a:extLst>
                <a:ext uri="{FF2B5EF4-FFF2-40B4-BE49-F238E27FC236}">
                  <a16:creationId xmlns:a16="http://schemas.microsoft.com/office/drawing/2014/main" id="{EB126356-18B4-5FBB-4FE1-E25D2672EDD9}"/>
                </a:ext>
              </a:extLst>
            </p:cNvPr>
            <p:cNvSpPr/>
            <p:nvPr/>
          </p:nvSpPr>
          <p:spPr>
            <a:xfrm>
              <a:off x="874109" y="5211609"/>
              <a:ext cx="914400" cy="307944"/>
            </a:xfrm>
            <a:prstGeom prst="can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D6C8D9C-9043-3E29-4C9F-AC18F14FBBFF}"/>
              </a:ext>
            </a:extLst>
          </p:cNvPr>
          <p:cNvGrpSpPr/>
          <p:nvPr/>
        </p:nvGrpSpPr>
        <p:grpSpPr>
          <a:xfrm>
            <a:off x="10735632" y="1976327"/>
            <a:ext cx="457200" cy="457200"/>
            <a:chOff x="874109" y="5211609"/>
            <a:chExt cx="914400" cy="721057"/>
          </a:xfrm>
          <a:solidFill>
            <a:schemeClr val="accent1"/>
          </a:solidFill>
        </p:grpSpPr>
        <p:sp>
          <p:nvSpPr>
            <p:cNvPr id="133" name="Can 132">
              <a:extLst>
                <a:ext uri="{FF2B5EF4-FFF2-40B4-BE49-F238E27FC236}">
                  <a16:creationId xmlns:a16="http://schemas.microsoft.com/office/drawing/2014/main" id="{63E77053-12EC-B1B5-E74C-56E6F29897F3}"/>
                </a:ext>
              </a:extLst>
            </p:cNvPr>
            <p:cNvSpPr/>
            <p:nvPr/>
          </p:nvSpPr>
          <p:spPr>
            <a:xfrm>
              <a:off x="874109" y="5624722"/>
              <a:ext cx="914400" cy="307944"/>
            </a:xfrm>
            <a:prstGeom prst="can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Can 133">
              <a:extLst>
                <a:ext uri="{FF2B5EF4-FFF2-40B4-BE49-F238E27FC236}">
                  <a16:creationId xmlns:a16="http://schemas.microsoft.com/office/drawing/2014/main" id="{DA795528-C896-5672-4273-EE76C189A10C}"/>
                </a:ext>
              </a:extLst>
            </p:cNvPr>
            <p:cNvSpPr/>
            <p:nvPr/>
          </p:nvSpPr>
          <p:spPr>
            <a:xfrm>
              <a:off x="874109" y="5418166"/>
              <a:ext cx="914400" cy="307944"/>
            </a:xfrm>
            <a:prstGeom prst="can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Can 134">
              <a:extLst>
                <a:ext uri="{FF2B5EF4-FFF2-40B4-BE49-F238E27FC236}">
                  <a16:creationId xmlns:a16="http://schemas.microsoft.com/office/drawing/2014/main" id="{EB043444-3C38-08A8-6730-675F9F448BF7}"/>
                </a:ext>
              </a:extLst>
            </p:cNvPr>
            <p:cNvSpPr/>
            <p:nvPr/>
          </p:nvSpPr>
          <p:spPr>
            <a:xfrm>
              <a:off x="874109" y="5211609"/>
              <a:ext cx="914400" cy="307944"/>
            </a:xfrm>
            <a:prstGeom prst="can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03BD33-542E-770B-97EE-D21D149757E4}"/>
              </a:ext>
            </a:extLst>
          </p:cNvPr>
          <p:cNvCxnSpPr>
            <a:cxnSpLocks/>
            <a:stCxn id="53" idx="3"/>
            <a:endCxn id="9" idx="1"/>
          </p:cNvCxnSpPr>
          <p:nvPr/>
        </p:nvCxnSpPr>
        <p:spPr>
          <a:xfrm>
            <a:off x="3897496" y="2407749"/>
            <a:ext cx="2627064" cy="39615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AD4F212-4DB4-2A9E-E2CB-98E5DB8AE4DB}"/>
              </a:ext>
            </a:extLst>
          </p:cNvPr>
          <p:cNvCxnSpPr>
            <a:cxnSpLocks/>
            <a:stCxn id="53" idx="3"/>
            <a:endCxn id="17" idx="1"/>
          </p:cNvCxnSpPr>
          <p:nvPr/>
        </p:nvCxnSpPr>
        <p:spPr>
          <a:xfrm>
            <a:off x="3897496" y="2407749"/>
            <a:ext cx="2627064" cy="229732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EF18ED-7BFF-B527-17B8-52FB7DA837DB}"/>
              </a:ext>
            </a:extLst>
          </p:cNvPr>
          <p:cNvCxnSpPr>
            <a:cxnSpLocks/>
            <a:stCxn id="53" idx="3"/>
            <a:endCxn id="26" idx="1"/>
          </p:cNvCxnSpPr>
          <p:nvPr/>
        </p:nvCxnSpPr>
        <p:spPr>
          <a:xfrm>
            <a:off x="3897496" y="2407748"/>
            <a:ext cx="2631689" cy="120507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9A9A70B-2797-602C-03B1-72AD3E1A3804}"/>
              </a:ext>
            </a:extLst>
          </p:cNvPr>
          <p:cNvCxnSpPr>
            <a:cxnSpLocks/>
            <a:stCxn id="9" idx="1"/>
            <a:endCxn id="67" idx="3"/>
          </p:cNvCxnSpPr>
          <p:nvPr/>
        </p:nvCxnSpPr>
        <p:spPr>
          <a:xfrm flipH="1">
            <a:off x="3892111" y="2803905"/>
            <a:ext cx="2632449" cy="187294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46AEB0E-33DF-8F6F-DFF8-861129658519}"/>
              </a:ext>
            </a:extLst>
          </p:cNvPr>
          <p:cNvCxnSpPr>
            <a:cxnSpLocks/>
            <a:stCxn id="17" idx="1"/>
            <a:endCxn id="67" idx="3"/>
          </p:cNvCxnSpPr>
          <p:nvPr/>
        </p:nvCxnSpPr>
        <p:spPr>
          <a:xfrm flipH="1" flipV="1">
            <a:off x="3892111" y="4676848"/>
            <a:ext cx="2632449" cy="2822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6FF206C5-298A-9412-D703-256BF7BAA8CC}"/>
              </a:ext>
            </a:extLst>
          </p:cNvPr>
          <p:cNvSpPr txBox="1"/>
          <p:nvPr/>
        </p:nvSpPr>
        <p:spPr>
          <a:xfrm>
            <a:off x="4076809" y="1898003"/>
            <a:ext cx="2091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2">
                    <a:lumMod val="75000"/>
                  </a:schemeClr>
                </a:solidFill>
              </a:rPr>
              <a:t>Storage traffic</a:t>
            </a:r>
            <a:endParaRPr kumimoji="1" lang="zh-CN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22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 animBg="1"/>
      <p:bldP spid="16" grpId="0" animBg="1"/>
      <p:bldP spid="17" grpId="0" animBg="1"/>
      <p:bldP spid="18" grpId="0"/>
      <p:bldP spid="19" grpId="0"/>
      <p:bldP spid="24" grpId="0"/>
      <p:bldP spid="25" grpId="0"/>
      <p:bldP spid="26" grpId="0"/>
      <p:bldP spid="50" grpId="0" animBg="1"/>
      <p:bldP spid="51" grpId="0" animBg="1"/>
      <p:bldP spid="52" grpId="0" animBg="1"/>
      <p:bldP spid="53" grpId="0" animBg="1"/>
      <p:bldP spid="56" grpId="0" animBg="1"/>
      <p:bldP spid="45" grpId="0"/>
      <p:bldP spid="64" grpId="0" animBg="1"/>
      <p:bldP spid="65" grpId="0" animBg="1"/>
      <p:bldP spid="66" grpId="0" animBg="1"/>
      <p:bldP spid="67" grpId="0" animBg="1"/>
      <p:bldP spid="70" grpId="0" animBg="1"/>
      <p:bldP spid="59" grpId="0"/>
      <p:bldP spid="75" grpId="0"/>
      <p:bldP spid="77" grpId="0"/>
      <p:bldP spid="2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B7CE-8271-739E-B11F-02EBC5119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81" y="109997"/>
            <a:ext cx="10515600" cy="655524"/>
          </a:xfrm>
        </p:spPr>
        <p:txBody>
          <a:bodyPr/>
          <a:lstStyle/>
          <a:p>
            <a:pPr algn="ctr"/>
            <a:r>
              <a:rPr lang="en-US" altLang="zh-CN" sz="3200" b="0" dirty="0"/>
              <a:t>The c</a:t>
            </a:r>
            <a:r>
              <a:rPr lang="en-US" sz="3200" b="0" dirty="0"/>
              <a:t>ompute-storage separation of EBS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2C848-A8EA-0BFE-F781-927888C1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65B4-2F52-774C-9D0B-86A588CD56AB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E94D7B-710E-D47E-D691-42008FF3BB82}"/>
              </a:ext>
            </a:extLst>
          </p:cNvPr>
          <p:cNvSpPr/>
          <p:nvPr/>
        </p:nvSpPr>
        <p:spPr>
          <a:xfrm>
            <a:off x="6226400" y="1494990"/>
            <a:ext cx="5298104" cy="4548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477C43-2A50-D0A8-56FF-4C14AF820076}"/>
              </a:ext>
            </a:extLst>
          </p:cNvPr>
          <p:cNvSpPr/>
          <p:nvPr/>
        </p:nvSpPr>
        <p:spPr>
          <a:xfrm>
            <a:off x="669114" y="1494989"/>
            <a:ext cx="3741218" cy="4548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52756-00E0-77B1-980E-B7A1836E486C}"/>
              </a:ext>
            </a:extLst>
          </p:cNvPr>
          <p:cNvSpPr txBox="1"/>
          <p:nvPr/>
        </p:nvSpPr>
        <p:spPr>
          <a:xfrm>
            <a:off x="1325187" y="919248"/>
            <a:ext cx="2464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Compute Cluster</a:t>
            </a:r>
            <a:endParaRPr kumimoji="1" lang="zh-CN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4AE10-4DFF-4424-BCE0-6D6274CD5AA7}"/>
              </a:ext>
            </a:extLst>
          </p:cNvPr>
          <p:cNvSpPr txBox="1"/>
          <p:nvPr/>
        </p:nvSpPr>
        <p:spPr>
          <a:xfrm>
            <a:off x="7749374" y="943911"/>
            <a:ext cx="2252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Storage Cluster</a:t>
            </a:r>
            <a:endParaRPr kumimoji="1" lang="zh-CN" altLang="en-US" sz="2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38BF855-5917-886D-8BD5-10B1FD855A51}"/>
              </a:ext>
            </a:extLst>
          </p:cNvPr>
          <p:cNvSpPr/>
          <p:nvPr/>
        </p:nvSpPr>
        <p:spPr>
          <a:xfrm>
            <a:off x="6512034" y="2443689"/>
            <a:ext cx="1152144" cy="7315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Block</a:t>
            </a:r>
          </a:p>
          <a:p>
            <a:pPr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Server</a:t>
            </a:r>
            <a:endParaRPr lang="en-US" sz="2400" baseline="-25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813338-7796-AF97-9628-DE3F6214E01D}"/>
              </a:ext>
            </a:extLst>
          </p:cNvPr>
          <p:cNvSpPr/>
          <p:nvPr/>
        </p:nvSpPr>
        <p:spPr>
          <a:xfrm>
            <a:off x="9391649" y="1829540"/>
            <a:ext cx="1152144" cy="7315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Chunk</a:t>
            </a:r>
          </a:p>
          <a:p>
            <a:pPr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Server</a:t>
            </a:r>
            <a:endParaRPr lang="en-US" sz="2400" baseline="-25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D6EA198-3DCA-5DB7-A5CF-C8A45EBEF6F5}"/>
              </a:ext>
            </a:extLst>
          </p:cNvPr>
          <p:cNvSpPr/>
          <p:nvPr/>
        </p:nvSpPr>
        <p:spPr>
          <a:xfrm>
            <a:off x="9391649" y="2858081"/>
            <a:ext cx="1152144" cy="7315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Chunk</a:t>
            </a:r>
          </a:p>
          <a:p>
            <a:pPr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Server</a:t>
            </a:r>
            <a:endParaRPr lang="en-US" sz="2400" baseline="-250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E3B120-429E-0F42-A3BF-8AB0444018DF}"/>
              </a:ext>
            </a:extLst>
          </p:cNvPr>
          <p:cNvCxnSpPr>
            <a:cxnSpLocks/>
            <a:stCxn id="10" idx="3"/>
            <a:endCxn id="134" idx="2"/>
          </p:cNvCxnSpPr>
          <p:nvPr/>
        </p:nvCxnSpPr>
        <p:spPr>
          <a:xfrm>
            <a:off x="10543793" y="2195300"/>
            <a:ext cx="179313" cy="15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9EF2B0-A9C1-C62A-F0AB-5AA26EB3A714}"/>
              </a:ext>
            </a:extLst>
          </p:cNvPr>
          <p:cNvCxnSpPr>
            <a:cxnSpLocks/>
            <a:stCxn id="11" idx="3"/>
            <a:endCxn id="130" idx="2"/>
          </p:cNvCxnSpPr>
          <p:nvPr/>
        </p:nvCxnSpPr>
        <p:spPr>
          <a:xfrm>
            <a:off x="10543793" y="3223841"/>
            <a:ext cx="1851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43E1F01-91F6-1476-5CD0-3B11DD8CAD31}"/>
              </a:ext>
            </a:extLst>
          </p:cNvPr>
          <p:cNvSpPr/>
          <p:nvPr/>
        </p:nvSpPr>
        <p:spPr>
          <a:xfrm>
            <a:off x="9391649" y="4687778"/>
            <a:ext cx="1152144" cy="7315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Chunk</a:t>
            </a:r>
          </a:p>
          <a:p>
            <a:pPr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Server</a:t>
            </a:r>
            <a:endParaRPr lang="en-US" sz="2400" baseline="-25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F82200-A386-1711-99B0-FA476A7D34E0}"/>
              </a:ext>
            </a:extLst>
          </p:cNvPr>
          <p:cNvSpPr/>
          <p:nvPr/>
        </p:nvSpPr>
        <p:spPr>
          <a:xfrm>
            <a:off x="6512034" y="4344856"/>
            <a:ext cx="1152144" cy="7315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Block</a:t>
            </a:r>
          </a:p>
          <a:p>
            <a:pPr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Server</a:t>
            </a:r>
            <a:endParaRPr lang="en-US" sz="2400" baseline="-25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724E7-B4F4-C3EC-0025-3A4730CA8665}"/>
              </a:ext>
            </a:extLst>
          </p:cNvPr>
          <p:cNvSpPr txBox="1"/>
          <p:nvPr/>
        </p:nvSpPr>
        <p:spPr>
          <a:xfrm>
            <a:off x="1933891" y="355386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● </a:t>
            </a:r>
            <a:r>
              <a:rPr lang="zh-CN" altLang="en-US" sz="1400" dirty="0"/>
              <a:t>  </a:t>
            </a:r>
            <a:r>
              <a:rPr lang="en-US" sz="1400" dirty="0"/>
              <a:t>● </a:t>
            </a:r>
            <a:r>
              <a:rPr lang="zh-CN" altLang="en-US" sz="1400" dirty="0"/>
              <a:t>  </a:t>
            </a:r>
            <a:r>
              <a:rPr lang="en-US" sz="1400" dirty="0"/>
              <a:t>●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A6F5C1-3682-8538-7CB4-16F5FF042CD7}"/>
              </a:ext>
            </a:extLst>
          </p:cNvPr>
          <p:cNvSpPr txBox="1"/>
          <p:nvPr/>
        </p:nvSpPr>
        <p:spPr>
          <a:xfrm>
            <a:off x="9391649" y="3907626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● </a:t>
            </a:r>
            <a:r>
              <a:rPr lang="zh-CN" altLang="en-US" sz="1400" dirty="0"/>
              <a:t>   </a:t>
            </a:r>
            <a:r>
              <a:rPr lang="en-US" sz="1400" dirty="0"/>
              <a:t>● </a:t>
            </a:r>
            <a:r>
              <a:rPr lang="zh-CN" altLang="en-US" sz="1400" dirty="0"/>
              <a:t>   </a:t>
            </a:r>
            <a:r>
              <a:rPr lang="en-US" sz="1400" dirty="0"/>
              <a:t>●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993237-E943-E7D5-B0B5-BA331AA35A4D}"/>
              </a:ext>
            </a:extLst>
          </p:cNvPr>
          <p:cNvCxnSpPr>
            <a:cxnSpLocks/>
            <a:stCxn id="16" idx="3"/>
            <a:endCxn id="126" idx="2"/>
          </p:cNvCxnSpPr>
          <p:nvPr/>
        </p:nvCxnSpPr>
        <p:spPr>
          <a:xfrm>
            <a:off x="10543793" y="5053538"/>
            <a:ext cx="179313" cy="5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464C3D1-DED8-9822-6D44-0A769BA2A1E4}"/>
              </a:ext>
            </a:extLst>
          </p:cNvPr>
          <p:cNvSpPr txBox="1"/>
          <p:nvPr/>
        </p:nvSpPr>
        <p:spPr>
          <a:xfrm>
            <a:off x="669114" y="1564699"/>
            <a:ext cx="246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Compute Server</a:t>
            </a:r>
            <a:endParaRPr kumimoji="1" lang="zh-CN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72CE85-1DDC-2622-A005-33FDC137BEF9}"/>
              </a:ext>
            </a:extLst>
          </p:cNvPr>
          <p:cNvSpPr txBox="1"/>
          <p:nvPr/>
        </p:nvSpPr>
        <p:spPr>
          <a:xfrm>
            <a:off x="10572435" y="4375809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Disk</a:t>
            </a:r>
            <a:endParaRPr kumimoji="1" lang="zh-CN" alt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77246D-C50B-6154-E625-C65ABC54BC91}"/>
              </a:ext>
            </a:extLst>
          </p:cNvPr>
          <p:cNvSpPr txBox="1"/>
          <p:nvPr/>
        </p:nvSpPr>
        <p:spPr>
          <a:xfrm>
            <a:off x="6516659" y="3464473"/>
            <a:ext cx="1146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●</a:t>
            </a:r>
            <a:r>
              <a:rPr lang="zh-CN" altLang="en-US" sz="1400" dirty="0"/>
              <a:t>   </a:t>
            </a:r>
            <a:r>
              <a:rPr lang="en-US" sz="1400" dirty="0"/>
              <a:t> ●</a:t>
            </a:r>
            <a:r>
              <a:rPr lang="zh-CN" altLang="en-US" sz="1400" dirty="0"/>
              <a:t>   </a:t>
            </a:r>
            <a:r>
              <a:rPr lang="en-US" sz="1400" dirty="0"/>
              <a:t> ●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EB772D4-9142-5165-8407-FC7F4D8D6DC2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7664178" y="4710616"/>
            <a:ext cx="1727471" cy="342922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FCE8AE-79E9-F002-DDCF-C96F727B9941}"/>
              </a:ext>
            </a:extLst>
          </p:cNvPr>
          <p:cNvCxnSpPr>
            <a:cxnSpLocks/>
            <a:stCxn id="11" idx="1"/>
            <a:endCxn id="17" idx="3"/>
          </p:cNvCxnSpPr>
          <p:nvPr/>
        </p:nvCxnSpPr>
        <p:spPr>
          <a:xfrm flipH="1">
            <a:off x="7664178" y="3223841"/>
            <a:ext cx="1727471" cy="1486775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56BCA3-CB42-AE89-4E3E-E010DA131A7D}"/>
              </a:ext>
            </a:extLst>
          </p:cNvPr>
          <p:cNvCxnSpPr>
            <a:cxnSpLocks/>
            <a:stCxn id="10" idx="1"/>
            <a:endCxn id="17" idx="3"/>
          </p:cNvCxnSpPr>
          <p:nvPr/>
        </p:nvCxnSpPr>
        <p:spPr>
          <a:xfrm flipH="1">
            <a:off x="7664178" y="2195300"/>
            <a:ext cx="1727471" cy="2515316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408F65-F36A-C11D-2F9D-59E178FEDAB1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 flipV="1">
            <a:off x="7664178" y="2809449"/>
            <a:ext cx="1727471" cy="414392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28A2C4-1402-C19B-92A8-B10BC10925AC}"/>
              </a:ext>
            </a:extLst>
          </p:cNvPr>
          <p:cNvCxnSpPr>
            <a:cxnSpLocks/>
            <a:stCxn id="16" idx="1"/>
            <a:endCxn id="9" idx="3"/>
          </p:cNvCxnSpPr>
          <p:nvPr/>
        </p:nvCxnSpPr>
        <p:spPr>
          <a:xfrm flipH="1" flipV="1">
            <a:off x="7664178" y="2809449"/>
            <a:ext cx="1727471" cy="2244089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B4894A-C17F-AF8B-FEFB-6B53C3367B91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7664178" y="2195300"/>
            <a:ext cx="1727471" cy="614149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E7BF7E-1153-C1B9-9811-AFD491880428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flipH="1">
            <a:off x="7664178" y="4061515"/>
            <a:ext cx="1727471" cy="6491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E206A6-47DB-82FD-2A86-8CB52D661288}"/>
              </a:ext>
            </a:extLst>
          </p:cNvPr>
          <p:cNvCxnSpPr>
            <a:cxnSpLocks/>
            <a:stCxn id="19" idx="1"/>
            <a:endCxn id="9" idx="3"/>
          </p:cNvCxnSpPr>
          <p:nvPr/>
        </p:nvCxnSpPr>
        <p:spPr>
          <a:xfrm flipH="1" flipV="1">
            <a:off x="7664178" y="2809449"/>
            <a:ext cx="1727471" cy="1252066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ECA73B3-35C9-B234-FD3F-6A1074DC5FBE}"/>
              </a:ext>
            </a:extLst>
          </p:cNvPr>
          <p:cNvGrpSpPr/>
          <p:nvPr/>
        </p:nvGrpSpPr>
        <p:grpSpPr>
          <a:xfrm>
            <a:off x="962891" y="1951627"/>
            <a:ext cx="3132743" cy="1465515"/>
            <a:chOff x="1702340" y="1401415"/>
            <a:chExt cx="2983565" cy="1395729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8E472E6-AD4C-B443-43CC-80A698830052}"/>
                </a:ext>
              </a:extLst>
            </p:cNvPr>
            <p:cNvGrpSpPr/>
            <p:nvPr/>
          </p:nvGrpSpPr>
          <p:grpSpPr>
            <a:xfrm rot="16200000">
              <a:off x="2496258" y="607497"/>
              <a:ext cx="1395729" cy="2983565"/>
              <a:chOff x="1163480" y="2941509"/>
              <a:chExt cx="1154313" cy="2082858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55ABB3-2BF7-7A73-4DFB-B1C806E42030}"/>
                  </a:ext>
                </a:extLst>
              </p:cNvPr>
              <p:cNvSpPr/>
              <p:nvPr/>
            </p:nvSpPr>
            <p:spPr>
              <a:xfrm>
                <a:off x="1163480" y="2941509"/>
                <a:ext cx="1154313" cy="2082858"/>
              </a:xfrm>
              <a:prstGeom prst="rect">
                <a:avLst/>
              </a:prstGeom>
              <a:solidFill>
                <a:schemeClr val="bg2">
                  <a:lumMod val="90000"/>
                  <a:alpha val="80000"/>
                </a:schemeClr>
              </a:solidFill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6012" tIns="96012" rIns="0" bIns="0"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 b="1" dirty="0"/>
              </a:p>
            </p:txBody>
          </p:sp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4B2B3BF1-341D-D6EB-234E-AF97F1336B5C}"/>
                  </a:ext>
                </a:extLst>
              </p:cNvPr>
              <p:cNvSpPr/>
              <p:nvPr/>
            </p:nvSpPr>
            <p:spPr>
              <a:xfrm rot="5400000">
                <a:off x="914473" y="4234505"/>
                <a:ext cx="983599" cy="30249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solidFill>
                      <a:schemeClr val="tx1"/>
                    </a:solidFill>
                  </a:rPr>
                  <a:t>vSwitch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CCBB706F-6F05-027D-C7E8-DFB621741B5A}"/>
                  </a:ext>
                </a:extLst>
              </p:cNvPr>
              <p:cNvSpPr/>
              <p:nvPr/>
            </p:nvSpPr>
            <p:spPr>
              <a:xfrm rot="5400000">
                <a:off x="1170730" y="3161888"/>
                <a:ext cx="476816" cy="27081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chemeClr val="tx2">
                        <a:lumMod val="50000"/>
                      </a:schemeClr>
                    </a:solidFill>
                  </a:rPr>
                  <a:t>VM</a:t>
                </a:r>
                <a:r>
                  <a:rPr lang="en-US" sz="2400" baseline="-25000" dirty="0">
                    <a:solidFill>
                      <a:schemeClr val="tx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42552CDC-6238-162D-B588-978B7955582A}"/>
                  </a:ext>
                </a:extLst>
              </p:cNvPr>
              <p:cNvSpPr/>
              <p:nvPr/>
            </p:nvSpPr>
            <p:spPr>
              <a:xfrm rot="5400000">
                <a:off x="1458987" y="4101037"/>
                <a:ext cx="990351" cy="576182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Storage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Agent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(SA)</a:t>
                </a:r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DAA4C55A-2878-F0A2-4B30-FC78DE759359}"/>
                  </a:ext>
                </a:extLst>
              </p:cNvPr>
              <p:cNvCxnSpPr>
                <a:cxnSpLocks/>
                <a:stCxn id="52" idx="3"/>
                <a:endCxn id="53" idx="1"/>
              </p:cNvCxnSpPr>
              <p:nvPr/>
            </p:nvCxnSpPr>
            <p:spPr>
              <a:xfrm rot="5400000" flipV="1">
                <a:off x="1502526" y="3442316"/>
                <a:ext cx="358248" cy="5450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miter lim="800000"/>
                <a:headEnd type="triangl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52621FEC-852D-205C-590F-29AD201E047D}"/>
                  </a:ext>
                </a:extLst>
              </p:cNvPr>
              <p:cNvCxnSpPr>
                <a:cxnSpLocks/>
                <a:stCxn id="53" idx="1"/>
                <a:endCxn id="56" idx="3"/>
              </p:cNvCxnSpPr>
              <p:nvPr/>
            </p:nvCxnSpPr>
            <p:spPr>
              <a:xfrm rot="5400000" flipH="1" flipV="1">
                <a:off x="1831555" y="3651387"/>
                <a:ext cx="365173" cy="11995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miter lim="800000"/>
                <a:headEnd type="triangl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5ACE7524-191B-BFA0-3ABA-2861E4B46CB4}"/>
                  </a:ext>
                </a:extLst>
              </p:cNvPr>
              <p:cNvSpPr/>
              <p:nvPr/>
            </p:nvSpPr>
            <p:spPr>
              <a:xfrm rot="5400000">
                <a:off x="1835712" y="3154963"/>
                <a:ext cx="476817" cy="27081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chemeClr val="tx2">
                        <a:lumMod val="50000"/>
                      </a:schemeClr>
                    </a:solidFill>
                  </a:rPr>
                  <a:t>VM</a:t>
                </a:r>
                <a:r>
                  <a:rPr lang="en-US" sz="2400" baseline="-25000" dirty="0">
                    <a:solidFill>
                      <a:schemeClr val="tx2">
                        <a:lumMod val="50000"/>
                      </a:schemeClr>
                    </a:solidFill>
                  </a:rPr>
                  <a:t>N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A6763DB-FB75-193D-D5BF-899036C52E72}"/>
                </a:ext>
              </a:extLst>
            </p:cNvPr>
            <p:cNvSpPr txBox="1"/>
            <p:nvPr/>
          </p:nvSpPr>
          <p:spPr>
            <a:xfrm rot="16200000">
              <a:off x="1919644" y="1910463"/>
              <a:ext cx="530060" cy="4396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 . .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626CE63-417B-1E19-B888-2DDBCB2AB1B5}"/>
                </a:ext>
              </a:extLst>
            </p:cNvPr>
            <p:cNvCxnSpPr>
              <a:cxnSpLocks/>
              <a:stCxn id="52" idx="3"/>
              <a:endCxn id="51" idx="1"/>
            </p:cNvCxnSpPr>
            <p:nvPr/>
          </p:nvCxnSpPr>
          <p:spPr>
            <a:xfrm>
              <a:off x="2553488" y="2500110"/>
              <a:ext cx="513170" cy="3465"/>
            </a:xfrm>
            <a:prstGeom prst="straightConnector1">
              <a:avLst/>
            </a:prstGeom>
            <a:ln w="19050">
              <a:solidFill>
                <a:schemeClr val="tx1"/>
              </a:solidFill>
              <a:miter lim="800000"/>
              <a:headEnd type="triangl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6D08263-C6A6-3B77-EAA5-218DA9204E39}"/>
                </a:ext>
              </a:extLst>
            </p:cNvPr>
            <p:cNvCxnSpPr>
              <a:cxnSpLocks/>
              <a:stCxn id="56" idx="3"/>
              <a:endCxn id="51" idx="1"/>
            </p:cNvCxnSpPr>
            <p:nvPr/>
          </p:nvCxnSpPr>
          <p:spPr>
            <a:xfrm>
              <a:off x="2543569" y="1696050"/>
              <a:ext cx="523089" cy="807524"/>
            </a:xfrm>
            <a:prstGeom prst="straightConnector1">
              <a:avLst/>
            </a:prstGeom>
            <a:ln w="19050">
              <a:solidFill>
                <a:schemeClr val="tx1"/>
              </a:solidFill>
              <a:miter lim="800000"/>
              <a:headEnd type="triangl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1E181F1-586E-7E35-7E36-0C6AB299BF90}"/>
                </a:ext>
              </a:extLst>
            </p:cNvPr>
            <p:cNvCxnSpPr>
              <a:cxnSpLocks/>
              <a:stCxn id="45" idx="2"/>
              <a:endCxn id="53" idx="1"/>
            </p:cNvCxnSpPr>
            <p:nvPr/>
          </p:nvCxnSpPr>
          <p:spPr>
            <a:xfrm flipV="1">
              <a:off x="2404514" y="1841097"/>
              <a:ext cx="662142" cy="289206"/>
            </a:xfrm>
            <a:prstGeom prst="straightConnector1">
              <a:avLst/>
            </a:prstGeom>
            <a:ln w="19050">
              <a:solidFill>
                <a:schemeClr val="tx1"/>
              </a:solidFill>
              <a:miter lim="800000"/>
              <a:headEnd type="triangl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4282E54-57B1-FCF2-68E2-9A49B7CBD4C5}"/>
                </a:ext>
              </a:extLst>
            </p:cNvPr>
            <p:cNvCxnSpPr>
              <a:cxnSpLocks/>
              <a:stCxn id="45" idx="2"/>
              <a:endCxn id="51" idx="1"/>
            </p:cNvCxnSpPr>
            <p:nvPr/>
          </p:nvCxnSpPr>
          <p:spPr>
            <a:xfrm>
              <a:off x="2404514" y="2130303"/>
              <a:ext cx="662143" cy="373272"/>
            </a:xfrm>
            <a:prstGeom prst="straightConnector1">
              <a:avLst/>
            </a:prstGeom>
            <a:ln w="19050">
              <a:solidFill>
                <a:schemeClr val="tx1"/>
              </a:solidFill>
              <a:miter lim="800000"/>
              <a:headEnd type="triangl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55D0B7-402D-9FA9-EBEF-6FBA0F421785}"/>
              </a:ext>
            </a:extLst>
          </p:cNvPr>
          <p:cNvGrpSpPr/>
          <p:nvPr/>
        </p:nvGrpSpPr>
        <p:grpSpPr>
          <a:xfrm>
            <a:off x="949711" y="4243650"/>
            <a:ext cx="3145924" cy="1465515"/>
            <a:chOff x="1702342" y="1401417"/>
            <a:chExt cx="2996118" cy="1395729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7A0C849-A24C-6A49-B852-99D9A0B3AFC3}"/>
                </a:ext>
              </a:extLst>
            </p:cNvPr>
            <p:cNvGrpSpPr/>
            <p:nvPr/>
          </p:nvGrpSpPr>
          <p:grpSpPr>
            <a:xfrm rot="16200000">
              <a:off x="2502536" y="601223"/>
              <a:ext cx="1395729" cy="2996118"/>
              <a:chOff x="1163479" y="2941509"/>
              <a:chExt cx="1154313" cy="2091621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0FA70BF-96D6-02BF-071B-5231DFECEAAD}"/>
                  </a:ext>
                </a:extLst>
              </p:cNvPr>
              <p:cNvSpPr/>
              <p:nvPr/>
            </p:nvSpPr>
            <p:spPr>
              <a:xfrm>
                <a:off x="1163479" y="2941509"/>
                <a:ext cx="1154313" cy="2091621"/>
              </a:xfrm>
              <a:prstGeom prst="rect">
                <a:avLst/>
              </a:prstGeom>
              <a:solidFill>
                <a:schemeClr val="bg2">
                  <a:lumMod val="90000"/>
                  <a:alpha val="80000"/>
                </a:schemeClr>
              </a:solidFill>
              <a:ln w="12700">
                <a:solidFill>
                  <a:schemeClr val="accent4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6012" tIns="96012" rIns="0" bIns="0"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 b="1" dirty="0"/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AA7D1E83-A588-8B22-0C3F-CA138EF63F74}"/>
                  </a:ext>
                </a:extLst>
              </p:cNvPr>
              <p:cNvSpPr/>
              <p:nvPr/>
            </p:nvSpPr>
            <p:spPr>
              <a:xfrm rot="5400000">
                <a:off x="926469" y="4246944"/>
                <a:ext cx="983599" cy="30249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solidFill>
                      <a:schemeClr val="tx1"/>
                    </a:solidFill>
                  </a:rPr>
                  <a:t>vSwitch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3E62CAA6-BB4F-37EB-97AB-9099714E24D9}"/>
                  </a:ext>
                </a:extLst>
              </p:cNvPr>
              <p:cNvSpPr/>
              <p:nvPr/>
            </p:nvSpPr>
            <p:spPr>
              <a:xfrm rot="5400000">
                <a:off x="1170730" y="3161888"/>
                <a:ext cx="476816" cy="27081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chemeClr val="tx2">
                        <a:lumMod val="50000"/>
                      </a:schemeClr>
                    </a:solidFill>
                  </a:rPr>
                  <a:t>VM</a:t>
                </a:r>
                <a:r>
                  <a:rPr lang="en-US" sz="2400" baseline="-25000" dirty="0">
                    <a:solidFill>
                      <a:schemeClr val="tx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AD6D2691-6C60-483E-0F66-FE3F17754EA4}"/>
                  </a:ext>
                </a:extLst>
              </p:cNvPr>
              <p:cNvSpPr/>
              <p:nvPr/>
            </p:nvSpPr>
            <p:spPr>
              <a:xfrm rot="5400000">
                <a:off x="1477042" y="4106219"/>
                <a:ext cx="990351" cy="576182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Storage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Agent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(SA)</a:t>
                </a:r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8EC91F2B-EC2D-A87F-DE07-660AA2A87AA5}"/>
                  </a:ext>
                </a:extLst>
              </p:cNvPr>
              <p:cNvCxnSpPr>
                <a:cxnSpLocks/>
                <a:stCxn id="66" idx="3"/>
                <a:endCxn id="67" idx="1"/>
              </p:cNvCxnSpPr>
              <p:nvPr/>
            </p:nvCxnSpPr>
            <p:spPr>
              <a:xfrm rot="5400000" flipV="1">
                <a:off x="1508963" y="3435880"/>
                <a:ext cx="363430" cy="5630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miter lim="800000"/>
                <a:headEnd type="triangl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DBBEC488-F653-224A-5334-FB49E55C6EFB}"/>
                  </a:ext>
                </a:extLst>
              </p:cNvPr>
              <p:cNvCxnSpPr>
                <a:cxnSpLocks/>
                <a:stCxn id="67" idx="1"/>
                <a:endCxn id="70" idx="3"/>
              </p:cNvCxnSpPr>
              <p:nvPr/>
            </p:nvCxnSpPr>
            <p:spPr>
              <a:xfrm rot="5400000" flipH="1" flipV="1">
                <a:off x="1837991" y="3663005"/>
                <a:ext cx="370355" cy="1019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miter lim="800000"/>
                <a:headEnd type="triangl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64BFFFDE-F1B1-152B-1ED5-C1DF515D9D8E}"/>
                  </a:ext>
                </a:extLst>
              </p:cNvPr>
              <p:cNvSpPr/>
              <p:nvPr/>
            </p:nvSpPr>
            <p:spPr>
              <a:xfrm rot="5400000">
                <a:off x="1835712" y="3154963"/>
                <a:ext cx="476817" cy="27081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chemeClr val="tx2">
                        <a:lumMod val="50000"/>
                      </a:schemeClr>
                    </a:solidFill>
                  </a:rPr>
                  <a:t>VM</a:t>
                </a:r>
                <a:r>
                  <a:rPr lang="en-US" sz="2400" baseline="-25000" dirty="0">
                    <a:solidFill>
                      <a:schemeClr val="tx2">
                        <a:lumMod val="50000"/>
                      </a:schemeClr>
                    </a:solidFill>
                  </a:rPr>
                  <a:t>N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56B9913-44F7-14F8-B288-B533C842D633}"/>
                </a:ext>
              </a:extLst>
            </p:cNvPr>
            <p:cNvSpPr txBox="1"/>
            <p:nvPr/>
          </p:nvSpPr>
          <p:spPr>
            <a:xfrm rot="16200000">
              <a:off x="1919644" y="1910463"/>
              <a:ext cx="530060" cy="4396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 . .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33C36DD-BC7E-3022-B434-83B28087076B}"/>
                </a:ext>
              </a:extLst>
            </p:cNvPr>
            <p:cNvCxnSpPr>
              <a:cxnSpLocks/>
              <a:stCxn id="66" idx="3"/>
              <a:endCxn id="65" idx="1"/>
            </p:cNvCxnSpPr>
            <p:nvPr/>
          </p:nvCxnSpPr>
          <p:spPr>
            <a:xfrm flipV="1">
              <a:off x="2553490" y="2489070"/>
              <a:ext cx="530988" cy="11040"/>
            </a:xfrm>
            <a:prstGeom prst="straightConnector1">
              <a:avLst/>
            </a:prstGeom>
            <a:ln w="19050">
              <a:solidFill>
                <a:schemeClr val="tx1"/>
              </a:solidFill>
              <a:miter lim="800000"/>
              <a:headEnd type="triangl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C5E684C-5D91-E34F-43FD-1ADBAC1B20D6}"/>
                </a:ext>
              </a:extLst>
            </p:cNvPr>
            <p:cNvCxnSpPr>
              <a:cxnSpLocks/>
              <a:stCxn id="70" idx="3"/>
              <a:endCxn id="65" idx="1"/>
            </p:cNvCxnSpPr>
            <p:nvPr/>
          </p:nvCxnSpPr>
          <p:spPr>
            <a:xfrm>
              <a:off x="2543570" y="1696051"/>
              <a:ext cx="540907" cy="793018"/>
            </a:xfrm>
            <a:prstGeom prst="straightConnector1">
              <a:avLst/>
            </a:prstGeom>
            <a:ln w="19050">
              <a:solidFill>
                <a:schemeClr val="tx1"/>
              </a:solidFill>
              <a:miter lim="800000"/>
              <a:headEnd type="triangl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BB05070-9A9F-48E2-9BE9-446E7EDE5D0B}"/>
                </a:ext>
              </a:extLst>
            </p:cNvPr>
            <p:cNvCxnSpPr>
              <a:cxnSpLocks/>
              <a:stCxn id="59" idx="2"/>
              <a:endCxn id="67" idx="1"/>
            </p:cNvCxnSpPr>
            <p:nvPr/>
          </p:nvCxnSpPr>
          <p:spPr>
            <a:xfrm flipV="1">
              <a:off x="2404514" y="1819267"/>
              <a:ext cx="669567" cy="311036"/>
            </a:xfrm>
            <a:prstGeom prst="straightConnector1">
              <a:avLst/>
            </a:prstGeom>
            <a:ln w="19050">
              <a:solidFill>
                <a:schemeClr val="tx1"/>
              </a:solidFill>
              <a:miter lim="800000"/>
              <a:headEnd type="triangl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EAB82C5-9CCD-CF36-3CB6-43408DDF16DE}"/>
                </a:ext>
              </a:extLst>
            </p:cNvPr>
            <p:cNvCxnSpPr>
              <a:cxnSpLocks/>
              <a:stCxn id="59" idx="2"/>
              <a:endCxn id="65" idx="1"/>
            </p:cNvCxnSpPr>
            <p:nvPr/>
          </p:nvCxnSpPr>
          <p:spPr>
            <a:xfrm>
              <a:off x="2404514" y="2130303"/>
              <a:ext cx="679963" cy="358767"/>
            </a:xfrm>
            <a:prstGeom prst="straightConnector1">
              <a:avLst/>
            </a:prstGeom>
            <a:ln w="19050">
              <a:solidFill>
                <a:schemeClr val="tx1"/>
              </a:solidFill>
              <a:miter lim="800000"/>
              <a:headEnd type="triangl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6EC274E-11F8-67E5-4619-728FE176DAB4}"/>
              </a:ext>
            </a:extLst>
          </p:cNvPr>
          <p:cNvCxnSpPr>
            <a:cxnSpLocks/>
            <a:stCxn id="67" idx="3"/>
            <a:endCxn id="26" idx="1"/>
          </p:cNvCxnSpPr>
          <p:nvPr/>
        </p:nvCxnSpPr>
        <p:spPr>
          <a:xfrm flipV="1">
            <a:off x="3879585" y="3618362"/>
            <a:ext cx="2637074" cy="106403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127">
            <a:extLst>
              <a:ext uri="{FF2B5EF4-FFF2-40B4-BE49-F238E27FC236}">
                <a16:creationId xmlns:a16="http://schemas.microsoft.com/office/drawing/2014/main" id="{CED921B8-1974-192A-F907-38514BA24408}"/>
              </a:ext>
            </a:extLst>
          </p:cNvPr>
          <p:cNvCxnSpPr>
            <a:cxnSpLocks/>
            <a:stCxn id="51" idx="3"/>
            <a:endCxn id="65" idx="3"/>
          </p:cNvCxnSpPr>
          <p:nvPr/>
        </p:nvCxnSpPr>
        <p:spPr>
          <a:xfrm>
            <a:off x="3874816" y="3108894"/>
            <a:ext cx="5529" cy="2276791"/>
          </a:xfrm>
          <a:prstGeom prst="bentConnector3">
            <a:avLst>
              <a:gd name="adj1" fmla="val 7179725"/>
            </a:avLst>
          </a:prstGeom>
          <a:ln w="28575">
            <a:solidFill>
              <a:schemeClr val="accent5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CD8220E-7FA5-4431-1892-4767190DCCCC}"/>
              </a:ext>
            </a:extLst>
          </p:cNvPr>
          <p:cNvSpPr txBox="1"/>
          <p:nvPr/>
        </p:nvSpPr>
        <p:spPr>
          <a:xfrm>
            <a:off x="4095635" y="5335526"/>
            <a:ext cx="2303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0070C0"/>
                </a:solidFill>
              </a:rPr>
              <a:t>Compute traffic</a:t>
            </a:r>
            <a:endParaRPr kumimoji="1"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77" name="TextBox 161">
            <a:extLst>
              <a:ext uri="{FF2B5EF4-FFF2-40B4-BE49-F238E27FC236}">
                <a16:creationId xmlns:a16="http://schemas.microsoft.com/office/drawing/2014/main" id="{E8205B3F-7BCA-A3FD-8379-44AA9FEA366B}"/>
              </a:ext>
            </a:extLst>
          </p:cNvPr>
          <p:cNvSpPr txBox="1"/>
          <p:nvPr/>
        </p:nvSpPr>
        <p:spPr>
          <a:xfrm>
            <a:off x="642444" y="3834610"/>
            <a:ext cx="246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Compute Server</a:t>
            </a:r>
            <a:endParaRPr kumimoji="1" lang="zh-CN" altLang="en-US" sz="2400" dirty="0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B0DEEEC-F2E2-5B69-FFB5-8BFC8C492F68}"/>
              </a:ext>
            </a:extLst>
          </p:cNvPr>
          <p:cNvGrpSpPr/>
          <p:nvPr/>
        </p:nvGrpSpPr>
        <p:grpSpPr>
          <a:xfrm>
            <a:off x="10723106" y="4830062"/>
            <a:ext cx="457200" cy="457200"/>
            <a:chOff x="874109" y="5211609"/>
            <a:chExt cx="914400" cy="721057"/>
          </a:xfrm>
          <a:solidFill>
            <a:schemeClr val="accent1"/>
          </a:solidFill>
        </p:grpSpPr>
        <p:sp>
          <p:nvSpPr>
            <p:cNvPr id="125" name="Can 124">
              <a:extLst>
                <a:ext uri="{FF2B5EF4-FFF2-40B4-BE49-F238E27FC236}">
                  <a16:creationId xmlns:a16="http://schemas.microsoft.com/office/drawing/2014/main" id="{F8276B21-4E58-60B5-4B17-9AD5E544DACA}"/>
                </a:ext>
              </a:extLst>
            </p:cNvPr>
            <p:cNvSpPr/>
            <p:nvPr/>
          </p:nvSpPr>
          <p:spPr>
            <a:xfrm>
              <a:off x="874109" y="5624722"/>
              <a:ext cx="914400" cy="307944"/>
            </a:xfrm>
            <a:prstGeom prst="can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Can 125">
              <a:extLst>
                <a:ext uri="{FF2B5EF4-FFF2-40B4-BE49-F238E27FC236}">
                  <a16:creationId xmlns:a16="http://schemas.microsoft.com/office/drawing/2014/main" id="{AF6537D2-BBF8-614A-EFBB-77F8961780AA}"/>
                </a:ext>
              </a:extLst>
            </p:cNvPr>
            <p:cNvSpPr/>
            <p:nvPr/>
          </p:nvSpPr>
          <p:spPr>
            <a:xfrm>
              <a:off x="874109" y="5418166"/>
              <a:ext cx="914400" cy="307944"/>
            </a:xfrm>
            <a:prstGeom prst="can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Can 126">
              <a:extLst>
                <a:ext uri="{FF2B5EF4-FFF2-40B4-BE49-F238E27FC236}">
                  <a16:creationId xmlns:a16="http://schemas.microsoft.com/office/drawing/2014/main" id="{5ACF7635-C48B-F68B-0B77-75E4D22B12EE}"/>
                </a:ext>
              </a:extLst>
            </p:cNvPr>
            <p:cNvSpPr/>
            <p:nvPr/>
          </p:nvSpPr>
          <p:spPr>
            <a:xfrm>
              <a:off x="874109" y="5211609"/>
              <a:ext cx="914400" cy="307944"/>
            </a:xfrm>
            <a:prstGeom prst="can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EA33236-93CB-8BF0-7806-02116A44A489}"/>
              </a:ext>
            </a:extLst>
          </p:cNvPr>
          <p:cNvGrpSpPr/>
          <p:nvPr/>
        </p:nvGrpSpPr>
        <p:grpSpPr>
          <a:xfrm>
            <a:off x="10728982" y="2995241"/>
            <a:ext cx="457200" cy="457200"/>
            <a:chOff x="874109" y="5211609"/>
            <a:chExt cx="914400" cy="721057"/>
          </a:xfrm>
          <a:solidFill>
            <a:schemeClr val="accent1"/>
          </a:solidFill>
        </p:grpSpPr>
        <p:sp>
          <p:nvSpPr>
            <p:cNvPr id="129" name="Can 128">
              <a:extLst>
                <a:ext uri="{FF2B5EF4-FFF2-40B4-BE49-F238E27FC236}">
                  <a16:creationId xmlns:a16="http://schemas.microsoft.com/office/drawing/2014/main" id="{C31E2BC3-74F9-1754-9D12-BC0583F84B83}"/>
                </a:ext>
              </a:extLst>
            </p:cNvPr>
            <p:cNvSpPr/>
            <p:nvPr/>
          </p:nvSpPr>
          <p:spPr>
            <a:xfrm>
              <a:off x="874109" y="5624722"/>
              <a:ext cx="914400" cy="307944"/>
            </a:xfrm>
            <a:prstGeom prst="can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Can 129">
              <a:extLst>
                <a:ext uri="{FF2B5EF4-FFF2-40B4-BE49-F238E27FC236}">
                  <a16:creationId xmlns:a16="http://schemas.microsoft.com/office/drawing/2014/main" id="{3EE5C713-B91C-140D-3DA0-A21985649FD5}"/>
                </a:ext>
              </a:extLst>
            </p:cNvPr>
            <p:cNvSpPr/>
            <p:nvPr/>
          </p:nvSpPr>
          <p:spPr>
            <a:xfrm>
              <a:off x="874109" y="5418166"/>
              <a:ext cx="914400" cy="307944"/>
            </a:xfrm>
            <a:prstGeom prst="can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Can 130">
              <a:extLst>
                <a:ext uri="{FF2B5EF4-FFF2-40B4-BE49-F238E27FC236}">
                  <a16:creationId xmlns:a16="http://schemas.microsoft.com/office/drawing/2014/main" id="{EB126356-18B4-5FBB-4FE1-E25D2672EDD9}"/>
                </a:ext>
              </a:extLst>
            </p:cNvPr>
            <p:cNvSpPr/>
            <p:nvPr/>
          </p:nvSpPr>
          <p:spPr>
            <a:xfrm>
              <a:off x="874109" y="5211609"/>
              <a:ext cx="914400" cy="307944"/>
            </a:xfrm>
            <a:prstGeom prst="can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D6C8D9C-9043-3E29-4C9F-AC18F14FBBFF}"/>
              </a:ext>
            </a:extLst>
          </p:cNvPr>
          <p:cNvGrpSpPr/>
          <p:nvPr/>
        </p:nvGrpSpPr>
        <p:grpSpPr>
          <a:xfrm>
            <a:off x="10723106" y="1981871"/>
            <a:ext cx="457200" cy="457200"/>
            <a:chOff x="874109" y="5211609"/>
            <a:chExt cx="914400" cy="721057"/>
          </a:xfrm>
          <a:solidFill>
            <a:schemeClr val="accent1"/>
          </a:solidFill>
        </p:grpSpPr>
        <p:sp>
          <p:nvSpPr>
            <p:cNvPr id="133" name="Can 132">
              <a:extLst>
                <a:ext uri="{FF2B5EF4-FFF2-40B4-BE49-F238E27FC236}">
                  <a16:creationId xmlns:a16="http://schemas.microsoft.com/office/drawing/2014/main" id="{63E77053-12EC-B1B5-E74C-56E6F29897F3}"/>
                </a:ext>
              </a:extLst>
            </p:cNvPr>
            <p:cNvSpPr/>
            <p:nvPr/>
          </p:nvSpPr>
          <p:spPr>
            <a:xfrm>
              <a:off x="874109" y="5624722"/>
              <a:ext cx="914400" cy="307944"/>
            </a:xfrm>
            <a:prstGeom prst="can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Can 133">
              <a:extLst>
                <a:ext uri="{FF2B5EF4-FFF2-40B4-BE49-F238E27FC236}">
                  <a16:creationId xmlns:a16="http://schemas.microsoft.com/office/drawing/2014/main" id="{DA795528-C896-5672-4273-EE76C189A10C}"/>
                </a:ext>
              </a:extLst>
            </p:cNvPr>
            <p:cNvSpPr/>
            <p:nvPr/>
          </p:nvSpPr>
          <p:spPr>
            <a:xfrm>
              <a:off x="874109" y="5418166"/>
              <a:ext cx="914400" cy="307944"/>
            </a:xfrm>
            <a:prstGeom prst="can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Can 134">
              <a:extLst>
                <a:ext uri="{FF2B5EF4-FFF2-40B4-BE49-F238E27FC236}">
                  <a16:creationId xmlns:a16="http://schemas.microsoft.com/office/drawing/2014/main" id="{EB043444-3C38-08A8-6730-675F9F448BF7}"/>
                </a:ext>
              </a:extLst>
            </p:cNvPr>
            <p:cNvSpPr/>
            <p:nvPr/>
          </p:nvSpPr>
          <p:spPr>
            <a:xfrm>
              <a:off x="874109" y="5211609"/>
              <a:ext cx="914400" cy="307944"/>
            </a:xfrm>
            <a:prstGeom prst="can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03BD33-542E-770B-97EE-D21D149757E4}"/>
              </a:ext>
            </a:extLst>
          </p:cNvPr>
          <p:cNvCxnSpPr>
            <a:cxnSpLocks/>
            <a:stCxn id="53" idx="3"/>
            <a:endCxn id="9" idx="1"/>
          </p:cNvCxnSpPr>
          <p:nvPr/>
        </p:nvCxnSpPr>
        <p:spPr>
          <a:xfrm>
            <a:off x="3884970" y="2413293"/>
            <a:ext cx="2627064" cy="39615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AD4F212-4DB4-2A9E-E2CB-98E5DB8AE4DB}"/>
              </a:ext>
            </a:extLst>
          </p:cNvPr>
          <p:cNvCxnSpPr>
            <a:cxnSpLocks/>
            <a:stCxn id="53" idx="3"/>
            <a:endCxn id="17" idx="1"/>
          </p:cNvCxnSpPr>
          <p:nvPr/>
        </p:nvCxnSpPr>
        <p:spPr>
          <a:xfrm>
            <a:off x="3884970" y="2413293"/>
            <a:ext cx="2627064" cy="229732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EF18ED-7BFF-B527-17B8-52FB7DA837DB}"/>
              </a:ext>
            </a:extLst>
          </p:cNvPr>
          <p:cNvCxnSpPr>
            <a:cxnSpLocks/>
            <a:stCxn id="53" idx="3"/>
            <a:endCxn id="26" idx="1"/>
          </p:cNvCxnSpPr>
          <p:nvPr/>
        </p:nvCxnSpPr>
        <p:spPr>
          <a:xfrm>
            <a:off x="3884970" y="2413292"/>
            <a:ext cx="2631689" cy="120507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9A9A70B-2797-602C-03B1-72AD3E1A3804}"/>
              </a:ext>
            </a:extLst>
          </p:cNvPr>
          <p:cNvCxnSpPr>
            <a:cxnSpLocks/>
            <a:stCxn id="9" idx="1"/>
            <a:endCxn id="67" idx="3"/>
          </p:cNvCxnSpPr>
          <p:nvPr/>
        </p:nvCxnSpPr>
        <p:spPr>
          <a:xfrm flipH="1">
            <a:off x="3879585" y="2809449"/>
            <a:ext cx="2632449" cy="187294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46AEB0E-33DF-8F6F-DFF8-861129658519}"/>
              </a:ext>
            </a:extLst>
          </p:cNvPr>
          <p:cNvCxnSpPr>
            <a:cxnSpLocks/>
            <a:stCxn id="17" idx="1"/>
            <a:endCxn id="67" idx="3"/>
          </p:cNvCxnSpPr>
          <p:nvPr/>
        </p:nvCxnSpPr>
        <p:spPr>
          <a:xfrm flipH="1" flipV="1">
            <a:off x="3879585" y="4682392"/>
            <a:ext cx="2632449" cy="2822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472A698-4583-BFE3-C163-213813EB0610}"/>
              </a:ext>
            </a:extLst>
          </p:cNvPr>
          <p:cNvSpPr/>
          <p:nvPr/>
        </p:nvSpPr>
        <p:spPr>
          <a:xfrm>
            <a:off x="7663434" y="1836952"/>
            <a:ext cx="1743758" cy="3859213"/>
          </a:xfrm>
          <a:prstGeom prst="rect">
            <a:avLst/>
          </a:prstGeom>
          <a:solidFill>
            <a:schemeClr val="bg1">
              <a:lumMod val="85000"/>
              <a:alpha val="8979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tx1"/>
                </a:solidFill>
              </a:rPr>
              <a:t>Backend Network </a:t>
            </a:r>
          </a:p>
          <a:p>
            <a:pPr algn="ctr"/>
            <a:r>
              <a:rPr kumimoji="1" lang="en-US" altLang="zh-CN" sz="2400" b="1" dirty="0">
                <a:solidFill>
                  <a:schemeClr val="tx1"/>
                </a:solidFill>
              </a:rPr>
              <a:t>(BN)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C2E85D-060D-8B10-34B1-71DAEFC53706}"/>
              </a:ext>
            </a:extLst>
          </p:cNvPr>
          <p:cNvSpPr txBox="1"/>
          <p:nvPr/>
        </p:nvSpPr>
        <p:spPr>
          <a:xfrm>
            <a:off x="1712700" y="6196815"/>
            <a:ext cx="8460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Network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becomes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important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for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I/O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operations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69432B-E047-A841-8DC6-3B26B817D8AC}"/>
              </a:ext>
            </a:extLst>
          </p:cNvPr>
          <p:cNvSpPr txBox="1"/>
          <p:nvPr/>
        </p:nvSpPr>
        <p:spPr>
          <a:xfrm>
            <a:off x="4064283" y="1903547"/>
            <a:ext cx="2091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2">
                    <a:lumMod val="75000"/>
                  </a:schemeClr>
                </a:solidFill>
              </a:rPr>
              <a:t>Storage traffic</a:t>
            </a:r>
            <a:endParaRPr kumimoji="1" lang="zh-CN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8DDF0601-EBC2-79F9-E0CF-BB7E023627D0}"/>
              </a:ext>
            </a:extLst>
          </p:cNvPr>
          <p:cNvSpPr/>
          <p:nvPr/>
        </p:nvSpPr>
        <p:spPr>
          <a:xfrm>
            <a:off x="3901486" y="1771606"/>
            <a:ext cx="2600604" cy="3948627"/>
          </a:xfrm>
          <a:prstGeom prst="rect">
            <a:avLst/>
          </a:prstGeom>
          <a:solidFill>
            <a:schemeClr val="bg1">
              <a:lumMod val="85000"/>
              <a:alpha val="8979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tx1"/>
                </a:solidFill>
              </a:rPr>
              <a:t>Frontend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 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Network </a:t>
            </a:r>
          </a:p>
          <a:p>
            <a:pPr algn="ctr"/>
            <a:r>
              <a:rPr kumimoji="1" lang="en-US" altLang="zh-CN" sz="2400" b="1" dirty="0">
                <a:solidFill>
                  <a:schemeClr val="tx1"/>
                </a:solidFill>
              </a:rPr>
              <a:t>(FN)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8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3" grpId="0"/>
      <p:bldP spid="2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B775-D4FC-EA98-4854-4951C751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762" y="209179"/>
            <a:ext cx="10515600" cy="655524"/>
          </a:xfrm>
        </p:spPr>
        <p:txBody>
          <a:bodyPr/>
          <a:lstStyle/>
          <a:p>
            <a:pPr algn="ctr"/>
            <a:r>
              <a:rPr lang="en-US" sz="3200" b="0" dirty="0"/>
              <a:t>Traffic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35321-BF12-F40E-FF13-0A7534C8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65B4-2F52-774C-9D0B-86A588CD56AB}" type="slidenum">
              <a:rPr lang="en-US" smtClean="0"/>
              <a:t>4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26B19F6-4348-3C27-518F-65C613BF2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20" y="1132958"/>
            <a:ext cx="5394960" cy="332141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F420072-A7FE-E099-9C20-AB775E812B65}"/>
              </a:ext>
            </a:extLst>
          </p:cNvPr>
          <p:cNvSpPr txBox="1"/>
          <p:nvPr/>
        </p:nvSpPr>
        <p:spPr>
          <a:xfrm>
            <a:off x="1195878" y="4831942"/>
            <a:ext cx="3698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EBS</a:t>
            </a:r>
            <a:r>
              <a:rPr lang="zh-CN" altLang="en-US" sz="2400" dirty="0"/>
              <a:t> </a:t>
            </a:r>
            <a:r>
              <a:rPr lang="en-US" altLang="zh-CN" sz="2400" dirty="0"/>
              <a:t>takes</a:t>
            </a:r>
            <a:r>
              <a:rPr lang="zh-CN" altLang="en-US" sz="2400" dirty="0"/>
              <a:t> </a:t>
            </a:r>
            <a:r>
              <a:rPr lang="en-US" altLang="zh-CN" sz="2400" dirty="0"/>
              <a:t>~60%</a:t>
            </a:r>
            <a:r>
              <a:rPr lang="en-US" sz="2400" dirty="0"/>
              <a:t> DC traffic</a:t>
            </a:r>
          </a:p>
          <a:p>
            <a:r>
              <a:rPr lang="en-US" sz="2400" dirty="0"/>
              <a:t>Write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Read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4:1</a:t>
            </a:r>
            <a:endParaRPr lang="en-US" sz="2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3B18D4F-6F9A-2C9F-F1C3-2EE7AF89A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79308"/>
            <a:ext cx="6035040" cy="361083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4BD1FB-CCE1-A7FB-F875-AE2EE0674E2C}"/>
              </a:ext>
            </a:extLst>
          </p:cNvPr>
          <p:cNvSpPr txBox="1"/>
          <p:nvPr/>
        </p:nvSpPr>
        <p:spPr>
          <a:xfrm>
            <a:off x="6732708" y="5016607"/>
            <a:ext cx="5202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~</a:t>
            </a:r>
            <a:r>
              <a:rPr lang="en-US" sz="2400" dirty="0"/>
              <a:t>40% of the flows are up to 4K bytes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D7A3AB-9C80-97EF-87A3-5827DBA9105F}"/>
              </a:ext>
            </a:extLst>
          </p:cNvPr>
          <p:cNvSpPr txBox="1"/>
          <p:nvPr/>
        </p:nvSpPr>
        <p:spPr>
          <a:xfrm>
            <a:off x="1324226" y="5931194"/>
            <a:ext cx="975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</a:rPr>
              <a:t>EBS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has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high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traffic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volume,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but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is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highly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fan-out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and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latency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sensitive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07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6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815A-C87D-BE69-F73E-E50E4251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19" y="235728"/>
            <a:ext cx="11263093" cy="655524"/>
          </a:xfrm>
        </p:spPr>
        <p:txBody>
          <a:bodyPr/>
          <a:lstStyle/>
          <a:p>
            <a:pPr algn="ctr"/>
            <a:r>
              <a:rPr lang="en-US" altLang="zh-CN" sz="3200" b="0" dirty="0"/>
              <a:t>Trend </a:t>
            </a:r>
            <a:r>
              <a:rPr lang="en-US" sz="3200" b="0" dirty="0"/>
              <a:t>: </a:t>
            </a:r>
            <a:r>
              <a:rPr lang="en-US" altLang="zh-CN" sz="3200" b="0" dirty="0"/>
              <a:t>k</a:t>
            </a:r>
            <a:r>
              <a:rPr lang="en-US" sz="3200" b="0" dirty="0"/>
              <a:t>ernel TCP cannot </a:t>
            </a:r>
            <a:r>
              <a:rPr lang="en-US" altLang="zh-CN" sz="3200" b="0" dirty="0"/>
              <a:t>match</a:t>
            </a:r>
            <a:r>
              <a:rPr lang="en-US" sz="3200" b="0" dirty="0"/>
              <a:t> </a:t>
            </a:r>
            <a:r>
              <a:rPr lang="en-US" altLang="zh-CN" sz="3200" b="0" dirty="0"/>
              <a:t>SSD’s</a:t>
            </a:r>
            <a:r>
              <a:rPr lang="zh-CN" altLang="en-US" sz="3200" b="0" dirty="0"/>
              <a:t> </a:t>
            </a:r>
            <a:r>
              <a:rPr lang="en-US" altLang="zh-CN" sz="3200" b="0" dirty="0"/>
              <a:t>high-speed</a:t>
            </a:r>
            <a:endParaRPr lang="en-US" sz="3200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09278-10BA-84C1-4F9E-8327B64D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65B4-2F52-774C-9D0B-86A588CD56AB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022DB-1CAA-082C-3864-7700CF5CD7D1}"/>
              </a:ext>
            </a:extLst>
          </p:cNvPr>
          <p:cNvSpPr txBox="1"/>
          <p:nvPr/>
        </p:nvSpPr>
        <p:spPr>
          <a:xfrm>
            <a:off x="2734139" y="5678737"/>
            <a:ext cx="4183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432FF"/>
                </a:solidFill>
              </a:rPr>
              <a:t>Software (user-level TCP)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D17E8-F0EE-1340-311F-933D3489A302}"/>
              </a:ext>
            </a:extLst>
          </p:cNvPr>
          <p:cNvSpPr txBox="1"/>
          <p:nvPr/>
        </p:nvSpPr>
        <p:spPr>
          <a:xfrm>
            <a:off x="7684395" y="5703250"/>
            <a:ext cx="3039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Hardware (RDMA)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5821F6-68C6-528C-D4EF-809492584CE6}"/>
              </a:ext>
            </a:extLst>
          </p:cNvPr>
          <p:cNvCxnSpPr/>
          <p:nvPr/>
        </p:nvCxnSpPr>
        <p:spPr>
          <a:xfrm>
            <a:off x="4507607" y="5079431"/>
            <a:ext cx="0" cy="5612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135D56-A081-84B8-AE20-FF9481BFD0BA}"/>
              </a:ext>
            </a:extLst>
          </p:cNvPr>
          <p:cNvCxnSpPr/>
          <p:nvPr/>
        </p:nvCxnSpPr>
        <p:spPr>
          <a:xfrm>
            <a:off x="9204267" y="5079431"/>
            <a:ext cx="0" cy="5612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190B226-CBFF-2B4F-6992-4ED2C11F068F}"/>
              </a:ext>
            </a:extLst>
          </p:cNvPr>
          <p:cNvSpPr/>
          <p:nvPr/>
        </p:nvSpPr>
        <p:spPr>
          <a:xfrm>
            <a:off x="464452" y="1562537"/>
            <a:ext cx="2269686" cy="4316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/>
              <a:t>Requirement</a:t>
            </a:r>
            <a:r>
              <a:rPr lang="zh-CN" altLang="en-US" sz="2400" b="1" dirty="0"/>
              <a:t> </a:t>
            </a:r>
            <a:endParaRPr lang="en-US" sz="2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32EF46-776B-7374-27B7-90AD5F8B7A11}"/>
              </a:ext>
            </a:extLst>
          </p:cNvPr>
          <p:cNvSpPr/>
          <p:nvPr/>
        </p:nvSpPr>
        <p:spPr>
          <a:xfrm>
            <a:off x="464452" y="2052122"/>
            <a:ext cx="2269686" cy="13528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</a:rPr>
              <a:t>Scalability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8DC0D9-E2F4-0724-405E-1587F2A829C3}"/>
              </a:ext>
            </a:extLst>
          </p:cNvPr>
          <p:cNvSpPr/>
          <p:nvPr/>
        </p:nvSpPr>
        <p:spPr>
          <a:xfrm>
            <a:off x="464452" y="3451639"/>
            <a:ext cx="2269686" cy="1352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</a:rPr>
              <a:t>Interoperability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7A8015-D835-247F-B73F-1F74B2885135}"/>
              </a:ext>
            </a:extLst>
          </p:cNvPr>
          <p:cNvSpPr/>
          <p:nvPr/>
        </p:nvSpPr>
        <p:spPr>
          <a:xfrm>
            <a:off x="2782997" y="3451639"/>
            <a:ext cx="4004862" cy="1352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Strong compatibility to connect different clusters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EE89DF-A6CF-F729-9E68-D92FDA7E1D01}"/>
              </a:ext>
            </a:extLst>
          </p:cNvPr>
          <p:cNvSpPr/>
          <p:nvPr/>
        </p:nvSpPr>
        <p:spPr>
          <a:xfrm>
            <a:off x="2782999" y="2052122"/>
            <a:ext cx="4004861" cy="13528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10K~100K of conns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Extensive inter-DC access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A221BE-5E1E-3CF8-F7F7-FB6C129EBD7F}"/>
              </a:ext>
            </a:extLst>
          </p:cNvPr>
          <p:cNvSpPr/>
          <p:nvPr/>
        </p:nvSpPr>
        <p:spPr>
          <a:xfrm>
            <a:off x="2782999" y="1562537"/>
            <a:ext cx="4004860" cy="4316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/>
              <a:t>FN</a:t>
            </a:r>
            <a:r>
              <a:rPr lang="zh-CN" altLang="en-US" sz="2400" b="1" dirty="0"/>
              <a:t> </a:t>
            </a:r>
            <a:endParaRPr lang="en-US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B8C3C2-17BA-2627-EAAE-1A4F3FA5F0A1}"/>
              </a:ext>
            </a:extLst>
          </p:cNvPr>
          <p:cNvSpPr/>
          <p:nvPr/>
        </p:nvSpPr>
        <p:spPr>
          <a:xfrm>
            <a:off x="6836719" y="1562537"/>
            <a:ext cx="4766461" cy="4316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/>
              <a:t>BN</a:t>
            </a:r>
            <a:r>
              <a:rPr lang="zh-CN" altLang="en-US" sz="2400" b="1" dirty="0"/>
              <a:t> </a:t>
            </a:r>
            <a:endParaRPr lang="en-US" sz="24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07D55F-DD52-1431-BBF1-AA4AB366067F}"/>
              </a:ext>
            </a:extLst>
          </p:cNvPr>
          <p:cNvSpPr/>
          <p:nvPr/>
        </p:nvSpPr>
        <p:spPr>
          <a:xfrm>
            <a:off x="6851743" y="2052122"/>
            <a:ext cx="4766461" cy="13528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Scale up instead of scale 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Limit the failure domain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330B32-1C0F-198A-471E-78DFC92622CA}"/>
              </a:ext>
            </a:extLst>
          </p:cNvPr>
          <p:cNvSpPr/>
          <p:nvPr/>
        </p:nvSpPr>
        <p:spPr>
          <a:xfrm>
            <a:off x="6851743" y="3451639"/>
            <a:ext cx="4766462" cy="1352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Consistent config within cluster</a:t>
            </a:r>
          </a:p>
        </p:txBody>
      </p:sp>
    </p:spTree>
    <p:extLst>
      <p:ext uri="{BB962C8B-B14F-4D97-AF65-F5344CB8AC3E}">
        <p14:creationId xmlns:p14="http://schemas.microsoft.com/office/powerpoint/2010/main" val="5217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FCD8-C051-7147-113B-4B01A50C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/>
              <a:t>LUNA: user-level TCP for EBS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42BA57-8877-ABD2-7080-781A23C27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66016" y="1642829"/>
            <a:ext cx="6239090" cy="38503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C9FC2-0986-21FE-8E0C-A1C8BAA7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65B4-2F52-774C-9D0B-86A588CD56AB}" type="slidenum">
              <a:rPr lang="en-US" smtClean="0"/>
              <a:t>6</a:t>
            </a:fld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1B46BB-23CE-74DD-D708-C98171C9D6FC}"/>
              </a:ext>
            </a:extLst>
          </p:cNvPr>
          <p:cNvCxnSpPr>
            <a:cxnSpLocks/>
          </p:cNvCxnSpPr>
          <p:nvPr/>
        </p:nvCxnSpPr>
        <p:spPr>
          <a:xfrm>
            <a:off x="9630449" y="2399689"/>
            <a:ext cx="0" cy="20116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FE8915-977D-D4B0-D21D-1DC97C871300}"/>
              </a:ext>
            </a:extLst>
          </p:cNvPr>
          <p:cNvCxnSpPr>
            <a:cxnSpLocks/>
          </p:cNvCxnSpPr>
          <p:nvPr/>
        </p:nvCxnSpPr>
        <p:spPr>
          <a:xfrm>
            <a:off x="8195006" y="2399689"/>
            <a:ext cx="1759907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CEFE9A-47EE-ECFA-7679-10328289BC74}"/>
              </a:ext>
            </a:extLst>
          </p:cNvPr>
          <p:cNvSpPr txBox="1"/>
          <p:nvPr/>
        </p:nvSpPr>
        <p:spPr>
          <a:xfrm>
            <a:off x="9630449" y="2822002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80%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E0C540-03A1-BC75-42D0-9E9E0EFA9AE8}"/>
              </a:ext>
            </a:extLst>
          </p:cNvPr>
          <p:cNvSpPr txBox="1"/>
          <p:nvPr/>
        </p:nvSpPr>
        <p:spPr>
          <a:xfrm>
            <a:off x="127365" y="1389034"/>
            <a:ext cx="8210389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Across layer optimizations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Run-to-complete with zero-copy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Lock-free and share-nothing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R</a:t>
            </a:r>
            <a:r>
              <a:rPr lang="en-US" sz="2800" dirty="0"/>
              <a:t>eleased ESSD in 2018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1M IOPS and 100µs latency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4 cores for 200Gbps w/ 4KB blocks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Lessons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SA is becoming the bottleneck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Software is unsustainable with the increasing speed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Common network failures can be disasters to storage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1A515C-41FF-7AE7-A484-60BB7FE3E427}"/>
              </a:ext>
            </a:extLst>
          </p:cNvPr>
          <p:cNvSpPr/>
          <p:nvPr/>
        </p:nvSpPr>
        <p:spPr>
          <a:xfrm>
            <a:off x="10414304" y="3176464"/>
            <a:ext cx="456416" cy="18334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31765-F8AA-FBC7-FC63-5E13B4FF1ADF}"/>
              </a:ext>
            </a:extLst>
          </p:cNvPr>
          <p:cNvSpPr txBox="1"/>
          <p:nvPr/>
        </p:nvSpPr>
        <p:spPr>
          <a:xfrm>
            <a:off x="7643041" y="1368056"/>
            <a:ext cx="3770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4KB Read (95th percentile)</a:t>
            </a:r>
          </a:p>
        </p:txBody>
      </p:sp>
    </p:spTree>
    <p:extLst>
      <p:ext uri="{BB962C8B-B14F-4D97-AF65-F5344CB8AC3E}">
        <p14:creationId xmlns:p14="http://schemas.microsoft.com/office/powerpoint/2010/main" val="311677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2B03-903D-A35A-E57E-4A7086ED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0" dirty="0"/>
              <a:t>Trend</a:t>
            </a:r>
            <a:r>
              <a:rPr lang="en-US" b="0" dirty="0"/>
              <a:t>: </a:t>
            </a:r>
            <a:r>
              <a:rPr lang="en-US" altLang="zh-CN" b="0" dirty="0"/>
              <a:t>t</a:t>
            </a:r>
            <a:r>
              <a:rPr lang="en-US" b="0" dirty="0"/>
              <a:t>he rise of bare-metal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D18DD-EDC4-128C-7E51-8DC320A2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65B4-2F52-774C-9D0B-86A588CD56AB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1E40B2-5D71-CEAF-1E64-E09387726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326" y="5285072"/>
            <a:ext cx="12204325" cy="1337200"/>
          </a:xfrm>
        </p:spPr>
        <p:txBody>
          <a:bodyPr numCol="3"/>
          <a:lstStyle/>
          <a:p>
            <a:r>
              <a:rPr lang="en-US" dirty="0"/>
              <a:t>Flexibility</a:t>
            </a:r>
          </a:p>
          <a:p>
            <a:pPr lvl="1"/>
            <a:r>
              <a:rPr lang="en-US" dirty="0"/>
              <a:t>No or custom virtual</a:t>
            </a:r>
          </a:p>
          <a:p>
            <a:pPr lvl="1"/>
            <a:r>
              <a:rPr lang="en-US" dirty="0"/>
              <a:t>Custom H/W platform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Agility</a:t>
            </a:r>
          </a:p>
          <a:p>
            <a:pPr lvl="1"/>
            <a:r>
              <a:rPr lang="en-US" dirty="0"/>
              <a:t>Limited overhead</a:t>
            </a:r>
          </a:p>
          <a:p>
            <a:pPr lvl="1"/>
            <a:r>
              <a:rPr lang="en-US" dirty="0"/>
              <a:t>Lightweight and fast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Isolation and security</a:t>
            </a:r>
          </a:p>
          <a:p>
            <a:pPr lvl="1"/>
            <a:r>
              <a:rPr lang="en-US" dirty="0"/>
              <a:t>Performance isolation</a:t>
            </a:r>
          </a:p>
          <a:p>
            <a:pPr lvl="1"/>
            <a:r>
              <a:rPr lang="en-US" dirty="0"/>
              <a:t>No side-channel attacks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C2FFBC-F005-5B2E-D55B-F11AB26CCCCE}"/>
              </a:ext>
            </a:extLst>
          </p:cNvPr>
          <p:cNvSpPr/>
          <p:nvPr/>
        </p:nvSpPr>
        <p:spPr>
          <a:xfrm>
            <a:off x="1633823" y="1034391"/>
            <a:ext cx="4508446" cy="1808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A14594-EBE8-AAA4-8FF0-DF012C8C32D0}"/>
              </a:ext>
            </a:extLst>
          </p:cNvPr>
          <p:cNvSpPr/>
          <p:nvPr/>
        </p:nvSpPr>
        <p:spPr>
          <a:xfrm>
            <a:off x="2076882" y="3919285"/>
            <a:ext cx="4065387" cy="7331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Dedicated hardware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F431A6-51EE-B905-4FE0-FD0A250853AE}"/>
              </a:ext>
            </a:extLst>
          </p:cNvPr>
          <p:cNvSpPr/>
          <p:nvPr/>
        </p:nvSpPr>
        <p:spPr>
          <a:xfrm>
            <a:off x="6995278" y="3203417"/>
            <a:ext cx="4922237" cy="16268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Programmable hardware (ALI-DPU)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D454C1-08F4-F5B2-5DD1-ADCA4A9D397C}"/>
              </a:ext>
            </a:extLst>
          </p:cNvPr>
          <p:cNvSpPr/>
          <p:nvPr/>
        </p:nvSpPr>
        <p:spPr>
          <a:xfrm>
            <a:off x="7198479" y="1034391"/>
            <a:ext cx="4508446" cy="17210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Bare-metal machine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859AC1-71D8-8204-B698-FA981E8CEA92}"/>
              </a:ext>
            </a:extLst>
          </p:cNvPr>
          <p:cNvSpPr txBox="1"/>
          <p:nvPr/>
        </p:nvSpPr>
        <p:spPr>
          <a:xfrm>
            <a:off x="140418" y="1481676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Host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6329653-753E-DF54-3A6E-0CFB7DFBFE93}"/>
              </a:ext>
            </a:extLst>
          </p:cNvPr>
          <p:cNvSpPr/>
          <p:nvPr/>
        </p:nvSpPr>
        <p:spPr>
          <a:xfrm>
            <a:off x="6434248" y="2457508"/>
            <a:ext cx="472251" cy="990235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BDFE91-1BB1-F6BD-6DE5-F4B23BA5AB6D}"/>
              </a:ext>
            </a:extLst>
          </p:cNvPr>
          <p:cNvSpPr/>
          <p:nvPr/>
        </p:nvSpPr>
        <p:spPr>
          <a:xfrm>
            <a:off x="2009570" y="1223179"/>
            <a:ext cx="73152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D1F332-80FF-3D9C-28BA-13DC4A779CEB}"/>
              </a:ext>
            </a:extLst>
          </p:cNvPr>
          <p:cNvSpPr/>
          <p:nvPr/>
        </p:nvSpPr>
        <p:spPr>
          <a:xfrm>
            <a:off x="3049753" y="1223179"/>
            <a:ext cx="73152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762E2D-1AF9-FF14-EC97-9A2A8B1CD9F2}"/>
              </a:ext>
            </a:extLst>
          </p:cNvPr>
          <p:cNvSpPr/>
          <p:nvPr/>
        </p:nvSpPr>
        <p:spPr>
          <a:xfrm>
            <a:off x="4089936" y="1223179"/>
            <a:ext cx="73152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9EF051-8D95-9C81-C1AB-7F57C4988861}"/>
              </a:ext>
            </a:extLst>
          </p:cNvPr>
          <p:cNvSpPr/>
          <p:nvPr/>
        </p:nvSpPr>
        <p:spPr>
          <a:xfrm>
            <a:off x="5130120" y="1223179"/>
            <a:ext cx="73152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VM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8C75C-B543-D1B5-ED66-4E67C6DA12E2}"/>
              </a:ext>
            </a:extLst>
          </p:cNvPr>
          <p:cNvGrpSpPr/>
          <p:nvPr/>
        </p:nvGrpSpPr>
        <p:grpSpPr>
          <a:xfrm>
            <a:off x="1744941" y="1792060"/>
            <a:ext cx="4217576" cy="990136"/>
            <a:chOff x="1261492" y="2067231"/>
            <a:chExt cx="4217576" cy="9901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3CAF5D-5FE2-D2DD-8988-8B7C397B9B92}"/>
                </a:ext>
              </a:extLst>
            </p:cNvPr>
            <p:cNvSpPr/>
            <p:nvPr/>
          </p:nvSpPr>
          <p:spPr>
            <a:xfrm>
              <a:off x="1261492" y="2067231"/>
              <a:ext cx="4217576" cy="9901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Cloud Infrastructure services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C0C017-9AE6-05C2-8F5E-2F6BB5D93CF0}"/>
                </a:ext>
              </a:extLst>
            </p:cNvPr>
            <p:cNvSpPr/>
            <p:nvPr/>
          </p:nvSpPr>
          <p:spPr>
            <a:xfrm>
              <a:off x="1389973" y="2563096"/>
              <a:ext cx="128016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Compute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3B0F447-48E0-06E3-253A-D436CAF4247B}"/>
                </a:ext>
              </a:extLst>
            </p:cNvPr>
            <p:cNvSpPr/>
            <p:nvPr/>
          </p:nvSpPr>
          <p:spPr>
            <a:xfrm>
              <a:off x="2744003" y="2563096"/>
              <a:ext cx="128016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Network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AEF113-87A0-4AD7-F93D-11CA132965D8}"/>
                </a:ext>
              </a:extLst>
            </p:cNvPr>
            <p:cNvSpPr/>
            <p:nvPr/>
          </p:nvSpPr>
          <p:spPr>
            <a:xfrm>
              <a:off x="4098031" y="2563096"/>
              <a:ext cx="128016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Storage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B857DD6-169B-8BC9-9F96-61F71D6838A8}"/>
              </a:ext>
            </a:extLst>
          </p:cNvPr>
          <p:cNvSpPr txBox="1"/>
          <p:nvPr/>
        </p:nvSpPr>
        <p:spPr>
          <a:xfrm>
            <a:off x="-12326" y="3874246"/>
            <a:ext cx="2146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Infra hardware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8A4C8B8-D504-8FCB-C244-9051C703DC8F}"/>
              </a:ext>
            </a:extLst>
          </p:cNvPr>
          <p:cNvGrpSpPr/>
          <p:nvPr/>
        </p:nvGrpSpPr>
        <p:grpSpPr>
          <a:xfrm>
            <a:off x="7367846" y="3717584"/>
            <a:ext cx="4217576" cy="1020041"/>
            <a:chOff x="1261492" y="2037325"/>
            <a:chExt cx="4217576" cy="102004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47D48E8-C427-1886-E396-4F9F028E0FCD}"/>
                </a:ext>
              </a:extLst>
            </p:cNvPr>
            <p:cNvSpPr/>
            <p:nvPr/>
          </p:nvSpPr>
          <p:spPr>
            <a:xfrm>
              <a:off x="1261492" y="2037325"/>
              <a:ext cx="4217576" cy="1020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Cloud Infrastructure services</a:t>
              </a: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4774BD5-611D-08B5-0BC5-2CECAF29A9C9}"/>
                </a:ext>
              </a:extLst>
            </p:cNvPr>
            <p:cNvSpPr/>
            <p:nvPr/>
          </p:nvSpPr>
          <p:spPr>
            <a:xfrm>
              <a:off x="1389973" y="2563096"/>
              <a:ext cx="128016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Compute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5053263-4768-9EBB-AE48-7AB3E813C350}"/>
                </a:ext>
              </a:extLst>
            </p:cNvPr>
            <p:cNvSpPr/>
            <p:nvPr/>
          </p:nvSpPr>
          <p:spPr>
            <a:xfrm>
              <a:off x="2744003" y="2563096"/>
              <a:ext cx="128016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Network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FDC37FF-28A2-AD89-C4DC-357C78F98DF2}"/>
                </a:ext>
              </a:extLst>
            </p:cNvPr>
            <p:cNvSpPr/>
            <p:nvPr/>
          </p:nvSpPr>
          <p:spPr>
            <a:xfrm>
              <a:off x="4098031" y="2563096"/>
              <a:ext cx="128016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Storage</a:t>
              </a: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81F2DAF-91DE-1926-FFC7-F8730918F92B}"/>
              </a:ext>
            </a:extLst>
          </p:cNvPr>
          <p:cNvCxnSpPr/>
          <p:nvPr/>
        </p:nvCxnSpPr>
        <p:spPr>
          <a:xfrm>
            <a:off x="71284" y="2905443"/>
            <a:ext cx="1204943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22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0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6B05-9279-29E1-8098-732933A1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/>
              <a:t>Challenges to EBS in bare-metal clouds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11A65-D06E-DDFC-4456-C2EE3F326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20" y="891252"/>
            <a:ext cx="10895472" cy="888564"/>
          </a:xfrm>
        </p:spPr>
        <p:txBody>
          <a:bodyPr/>
          <a:lstStyle/>
          <a:p>
            <a:r>
              <a:rPr lang="en-US" dirty="0"/>
              <a:t>EBS has to run inside the ALI-DPU with resource constraint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31786-C3B8-A83C-6311-9FF9C92E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65B4-2F52-774C-9D0B-86A588CD56AB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DBA31-27D5-5197-1C80-7CB65FE14844}"/>
              </a:ext>
            </a:extLst>
          </p:cNvPr>
          <p:cNvSpPr txBox="1"/>
          <p:nvPr/>
        </p:nvSpPr>
        <p:spPr>
          <a:xfrm>
            <a:off x="1192226" y="1593236"/>
            <a:ext cx="2005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PCIe to Host</a:t>
            </a:r>
            <a:endParaRPr kumimoji="1" lang="zh-CN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0F71F-97FF-5C22-C6EA-7497AE5B2824}"/>
              </a:ext>
            </a:extLst>
          </p:cNvPr>
          <p:cNvSpPr txBox="1"/>
          <p:nvPr/>
        </p:nvSpPr>
        <p:spPr>
          <a:xfrm>
            <a:off x="1151375" y="3660701"/>
            <a:ext cx="2263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Integrated PCIe</a:t>
            </a:r>
            <a:endParaRPr kumimoji="1" lang="zh-CN" alt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3EF36-9B52-B276-B230-0FF20612B40C}"/>
              </a:ext>
            </a:extLst>
          </p:cNvPr>
          <p:cNvCxnSpPr>
            <a:cxnSpLocks/>
          </p:cNvCxnSpPr>
          <p:nvPr/>
        </p:nvCxnSpPr>
        <p:spPr>
          <a:xfrm flipV="1">
            <a:off x="1746449" y="1994804"/>
            <a:ext cx="0" cy="914400"/>
          </a:xfrm>
          <a:prstGeom prst="straightConnector1">
            <a:avLst/>
          </a:prstGeom>
          <a:ln w="38100">
            <a:solidFill>
              <a:schemeClr val="accent1"/>
            </a:solidFill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757F69-15FD-43D6-36B8-49011DD327A0}"/>
              </a:ext>
            </a:extLst>
          </p:cNvPr>
          <p:cNvCxnSpPr>
            <a:cxnSpLocks/>
          </p:cNvCxnSpPr>
          <p:nvPr/>
        </p:nvCxnSpPr>
        <p:spPr>
          <a:xfrm>
            <a:off x="2059692" y="1994804"/>
            <a:ext cx="0" cy="914400"/>
          </a:xfrm>
          <a:prstGeom prst="straightConnector1">
            <a:avLst/>
          </a:prstGeom>
          <a:ln w="38100">
            <a:solidFill>
              <a:srgbClr val="C00000"/>
            </a:solidFill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D10226-E4AB-CEE4-0AA2-C4F257E3ECD2}"/>
              </a:ext>
            </a:extLst>
          </p:cNvPr>
          <p:cNvGrpSpPr/>
          <p:nvPr/>
        </p:nvGrpSpPr>
        <p:grpSpPr>
          <a:xfrm>
            <a:off x="1169968" y="1779816"/>
            <a:ext cx="4621650" cy="3472071"/>
            <a:chOff x="1169968" y="1779816"/>
            <a:chExt cx="4621650" cy="34720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EBDD96-DCB3-A703-9CAB-B2BB30BC4B72}"/>
                </a:ext>
              </a:extLst>
            </p:cNvPr>
            <p:cNvSpPr txBox="1"/>
            <p:nvPr/>
          </p:nvSpPr>
          <p:spPr>
            <a:xfrm>
              <a:off x="4053436" y="1779816"/>
              <a:ext cx="17381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/>
                <a:t>ALI-DPU</a:t>
              </a:r>
              <a:endParaRPr kumimoji="1" lang="zh-CN" alt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EB9EB0-25BB-75BB-09AC-F53672016C2C}"/>
                </a:ext>
              </a:extLst>
            </p:cNvPr>
            <p:cNvSpPr txBox="1"/>
            <p:nvPr/>
          </p:nvSpPr>
          <p:spPr>
            <a:xfrm>
              <a:off x="3287270" y="2271107"/>
              <a:ext cx="7601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CPU</a:t>
              </a:r>
              <a:endParaRPr kumimoji="1" lang="zh-CN" altLang="en-US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E47E6DD-7384-1528-78FC-551FA6B60639}"/>
                </a:ext>
              </a:extLst>
            </p:cNvPr>
            <p:cNvGrpSpPr/>
            <p:nvPr/>
          </p:nvGrpSpPr>
          <p:grpSpPr>
            <a:xfrm>
              <a:off x="1169968" y="2269124"/>
              <a:ext cx="4009630" cy="2982763"/>
              <a:chOff x="1169968" y="2269124"/>
              <a:chExt cx="4009630" cy="298276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8A1C60A-CE6B-1CC7-7A9B-98D3F293B5CF}"/>
                  </a:ext>
                </a:extLst>
              </p:cNvPr>
              <p:cNvSpPr/>
              <p:nvPr/>
            </p:nvSpPr>
            <p:spPr>
              <a:xfrm>
                <a:off x="1169968" y="2269124"/>
                <a:ext cx="4009630" cy="2982763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2B051E6-C62F-F4F8-530C-F65BFF1C6F40}"/>
                  </a:ext>
                </a:extLst>
              </p:cNvPr>
              <p:cNvSpPr/>
              <p:nvPr/>
            </p:nvSpPr>
            <p:spPr>
              <a:xfrm>
                <a:off x="1323378" y="2909204"/>
                <a:ext cx="1280160" cy="3657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dirty="0"/>
                  <a:t>DMA</a:t>
                </a:r>
                <a:endParaRPr kumimoji="1" lang="zh-CN" altLang="en-US" sz="24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5BF718F-EB4A-B1E4-F70A-8FC9B09A3C60}"/>
                  </a:ext>
                </a:extLst>
              </p:cNvPr>
              <p:cNvSpPr/>
              <p:nvPr/>
            </p:nvSpPr>
            <p:spPr>
              <a:xfrm>
                <a:off x="1321171" y="4680960"/>
                <a:ext cx="1280160" cy="36576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dirty="0"/>
                  <a:t>NIC</a:t>
                </a:r>
                <a:endParaRPr kumimoji="1" lang="zh-CN" altLang="en-US" sz="2400" dirty="0"/>
              </a:p>
            </p:txBody>
          </p:sp>
          <p:sp>
            <p:nvSpPr>
              <p:cNvPr id="41" name="Can 40">
                <a:extLst>
                  <a:ext uri="{FF2B5EF4-FFF2-40B4-BE49-F238E27FC236}">
                    <a16:creationId xmlns:a16="http://schemas.microsoft.com/office/drawing/2014/main" id="{ED24999D-D461-BEB9-DA76-0041A2EC8DB8}"/>
                  </a:ext>
                </a:extLst>
              </p:cNvPr>
              <p:cNvSpPr/>
              <p:nvPr/>
            </p:nvSpPr>
            <p:spPr>
              <a:xfrm>
                <a:off x="3560239" y="4606995"/>
                <a:ext cx="1487039" cy="457199"/>
              </a:xfrm>
              <a:prstGeom prst="ca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BD5827AE-A88D-BCF5-75B5-62A0A32E0013}"/>
                  </a:ext>
                </a:extLst>
              </p:cNvPr>
              <p:cNvSpPr/>
              <p:nvPr/>
            </p:nvSpPr>
            <p:spPr>
              <a:xfrm>
                <a:off x="3431666" y="2641141"/>
                <a:ext cx="1635037" cy="1544164"/>
              </a:xfrm>
              <a:prstGeom prst="roundRect">
                <a:avLst>
                  <a:gd name="adj" fmla="val 14218"/>
                </a:avLst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1C422F8-7E18-6A91-CDAD-B4604948B4A2}"/>
                  </a:ext>
                </a:extLst>
              </p:cNvPr>
              <p:cNvSpPr/>
              <p:nvPr/>
            </p:nvSpPr>
            <p:spPr>
              <a:xfrm>
                <a:off x="3604254" y="2822221"/>
                <a:ext cx="1380192" cy="3657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dirty="0"/>
                  <a:t>SA</a:t>
                </a:r>
                <a:endParaRPr kumimoji="1" lang="zh-CN" altLang="en-US" sz="2400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EFC150E-20FB-E24F-B46A-F8BAC236823B}"/>
                  </a:ext>
                </a:extLst>
              </p:cNvPr>
              <p:cNvSpPr/>
              <p:nvPr/>
            </p:nvSpPr>
            <p:spPr>
              <a:xfrm>
                <a:off x="3579644" y="3597837"/>
                <a:ext cx="1380192" cy="365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dirty="0"/>
                  <a:t>LUNA</a:t>
                </a:r>
                <a:endParaRPr kumimoji="1" lang="zh-CN" altLang="en-US" sz="2400" dirty="0"/>
              </a:p>
            </p:txBody>
          </p:sp>
        </p:grpSp>
      </p:grpSp>
      <p:cxnSp>
        <p:nvCxnSpPr>
          <p:cNvPr id="47" name="Straight Arrow Connector 78">
            <a:extLst>
              <a:ext uri="{FF2B5EF4-FFF2-40B4-BE49-F238E27FC236}">
                <a16:creationId xmlns:a16="http://schemas.microsoft.com/office/drawing/2014/main" id="{A7A7146D-6C0A-E5CB-A1F1-400D9CA7809E}"/>
              </a:ext>
            </a:extLst>
          </p:cNvPr>
          <p:cNvCxnSpPr>
            <a:cxnSpLocks/>
          </p:cNvCxnSpPr>
          <p:nvPr/>
        </p:nvCxnSpPr>
        <p:spPr>
          <a:xfrm>
            <a:off x="4429326" y="3963116"/>
            <a:ext cx="0" cy="640080"/>
          </a:xfrm>
          <a:prstGeom prst="straightConnector1">
            <a:avLst/>
          </a:prstGeom>
          <a:ln w="38100">
            <a:solidFill>
              <a:srgbClr val="C00000"/>
            </a:solidFill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78">
            <a:extLst>
              <a:ext uri="{FF2B5EF4-FFF2-40B4-BE49-F238E27FC236}">
                <a16:creationId xmlns:a16="http://schemas.microsoft.com/office/drawing/2014/main" id="{BEEA1C6F-4E66-3C25-F302-429E51C3688E}"/>
              </a:ext>
            </a:extLst>
          </p:cNvPr>
          <p:cNvCxnSpPr>
            <a:cxnSpLocks/>
          </p:cNvCxnSpPr>
          <p:nvPr/>
        </p:nvCxnSpPr>
        <p:spPr>
          <a:xfrm flipV="1">
            <a:off x="4129056" y="3963116"/>
            <a:ext cx="0" cy="640080"/>
          </a:xfrm>
          <a:prstGeom prst="straightConnector1">
            <a:avLst/>
          </a:prstGeom>
          <a:ln w="38100">
            <a:solidFill>
              <a:schemeClr val="accent1"/>
            </a:solidFill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43">
            <a:extLst>
              <a:ext uri="{FF2B5EF4-FFF2-40B4-BE49-F238E27FC236}">
                <a16:creationId xmlns:a16="http://schemas.microsoft.com/office/drawing/2014/main" id="{EE7C5EF7-EA13-0367-ECD0-752DBB6BAEC3}"/>
              </a:ext>
            </a:extLst>
          </p:cNvPr>
          <p:cNvCxnSpPr>
            <a:cxnSpLocks/>
          </p:cNvCxnSpPr>
          <p:nvPr/>
        </p:nvCxnSpPr>
        <p:spPr>
          <a:xfrm flipH="1" flipV="1">
            <a:off x="2681478" y="4941327"/>
            <a:ext cx="822960" cy="0"/>
          </a:xfrm>
          <a:prstGeom prst="straightConnector1">
            <a:avLst/>
          </a:prstGeom>
          <a:ln w="38100">
            <a:solidFill>
              <a:srgbClr val="C00000"/>
            </a:solidFill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232321-00A8-89D5-7B78-BDBBD848DBB1}"/>
              </a:ext>
            </a:extLst>
          </p:cNvPr>
          <p:cNvCxnSpPr>
            <a:cxnSpLocks/>
          </p:cNvCxnSpPr>
          <p:nvPr/>
        </p:nvCxnSpPr>
        <p:spPr>
          <a:xfrm>
            <a:off x="2681478" y="4815797"/>
            <a:ext cx="822960" cy="0"/>
          </a:xfrm>
          <a:prstGeom prst="straightConnector1">
            <a:avLst/>
          </a:prstGeom>
          <a:ln w="38100">
            <a:solidFill>
              <a:schemeClr val="accent1"/>
            </a:solidFill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43">
            <a:extLst>
              <a:ext uri="{FF2B5EF4-FFF2-40B4-BE49-F238E27FC236}">
                <a16:creationId xmlns:a16="http://schemas.microsoft.com/office/drawing/2014/main" id="{42396CA9-79A1-D34B-C4A6-8AAC60ED35A0}"/>
              </a:ext>
            </a:extLst>
          </p:cNvPr>
          <p:cNvCxnSpPr>
            <a:cxnSpLocks/>
          </p:cNvCxnSpPr>
          <p:nvPr/>
        </p:nvCxnSpPr>
        <p:spPr>
          <a:xfrm flipV="1">
            <a:off x="2668420" y="3012250"/>
            <a:ext cx="822960" cy="1"/>
          </a:xfrm>
          <a:prstGeom prst="straightConnector1">
            <a:avLst/>
          </a:prstGeom>
          <a:ln w="38100">
            <a:solidFill>
              <a:srgbClr val="C00000"/>
            </a:solidFill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713427-0E63-8289-7D47-760507A03165}"/>
              </a:ext>
            </a:extLst>
          </p:cNvPr>
          <p:cNvCxnSpPr>
            <a:cxnSpLocks/>
          </p:cNvCxnSpPr>
          <p:nvPr/>
        </p:nvCxnSpPr>
        <p:spPr>
          <a:xfrm flipH="1" flipV="1">
            <a:off x="2653987" y="3175229"/>
            <a:ext cx="822960" cy="0"/>
          </a:xfrm>
          <a:prstGeom prst="straightConnector1">
            <a:avLst/>
          </a:prstGeom>
          <a:ln w="38100">
            <a:solidFill>
              <a:schemeClr val="accent1"/>
            </a:solidFill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427D76-5A0A-7175-6020-AF9AAB05FFD3}"/>
              </a:ext>
            </a:extLst>
          </p:cNvPr>
          <p:cNvCxnSpPr>
            <a:cxnSpLocks/>
          </p:cNvCxnSpPr>
          <p:nvPr/>
        </p:nvCxnSpPr>
        <p:spPr>
          <a:xfrm flipH="1" flipV="1">
            <a:off x="1845391" y="5092026"/>
            <a:ext cx="2" cy="457200"/>
          </a:xfrm>
          <a:prstGeom prst="straightConnector1">
            <a:avLst/>
          </a:prstGeom>
          <a:ln w="38100">
            <a:solidFill>
              <a:schemeClr val="accent1"/>
            </a:solidFill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43">
            <a:extLst>
              <a:ext uri="{FF2B5EF4-FFF2-40B4-BE49-F238E27FC236}">
                <a16:creationId xmlns:a16="http://schemas.microsoft.com/office/drawing/2014/main" id="{2B2C525C-0F93-6309-C7C1-9134F05C5175}"/>
              </a:ext>
            </a:extLst>
          </p:cNvPr>
          <p:cNvCxnSpPr>
            <a:cxnSpLocks/>
          </p:cNvCxnSpPr>
          <p:nvPr/>
        </p:nvCxnSpPr>
        <p:spPr>
          <a:xfrm>
            <a:off x="2158636" y="5092026"/>
            <a:ext cx="0" cy="457200"/>
          </a:xfrm>
          <a:prstGeom prst="straightConnector1">
            <a:avLst/>
          </a:prstGeom>
          <a:ln w="38100">
            <a:solidFill>
              <a:srgbClr val="C00000"/>
            </a:solidFill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4">
            <a:extLst>
              <a:ext uri="{FF2B5EF4-FFF2-40B4-BE49-F238E27FC236}">
                <a16:creationId xmlns:a16="http://schemas.microsoft.com/office/drawing/2014/main" id="{6E0516D0-19EC-AFA2-2747-E6EFA59AD9CC}"/>
              </a:ext>
            </a:extLst>
          </p:cNvPr>
          <p:cNvCxnSpPr>
            <a:cxnSpLocks/>
          </p:cNvCxnSpPr>
          <p:nvPr/>
        </p:nvCxnSpPr>
        <p:spPr>
          <a:xfrm flipV="1">
            <a:off x="2700353" y="3261086"/>
            <a:ext cx="215417" cy="399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123">
            <a:extLst>
              <a:ext uri="{FF2B5EF4-FFF2-40B4-BE49-F238E27FC236}">
                <a16:creationId xmlns:a16="http://schemas.microsoft.com/office/drawing/2014/main" id="{6CC5A787-E8CA-1F25-62DF-04A1896B6BD7}"/>
              </a:ext>
            </a:extLst>
          </p:cNvPr>
          <p:cNvCxnSpPr>
            <a:cxnSpLocks/>
          </p:cNvCxnSpPr>
          <p:nvPr/>
        </p:nvCxnSpPr>
        <p:spPr>
          <a:xfrm>
            <a:off x="2794290" y="4122366"/>
            <a:ext cx="121480" cy="550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794" name="Picture 2" descr="Fire Icon Images | Free Vectors, Stock Photos &amp; PSD">
            <a:extLst>
              <a:ext uri="{FF2B5EF4-FFF2-40B4-BE49-F238E27FC236}">
                <a16:creationId xmlns:a16="http://schemas.microsoft.com/office/drawing/2014/main" id="{768B1FA0-8A22-4739-366F-B35B3EFB70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0" t="11833" r="32653" b="9933"/>
          <a:stretch/>
        </p:blipFill>
        <p:spPr bwMode="auto">
          <a:xfrm>
            <a:off x="2908397" y="3292386"/>
            <a:ext cx="365760" cy="48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ire Icon Images | Free Vectors, Stock Photos &amp; PSD">
            <a:extLst>
              <a:ext uri="{FF2B5EF4-FFF2-40B4-BE49-F238E27FC236}">
                <a16:creationId xmlns:a16="http://schemas.microsoft.com/office/drawing/2014/main" id="{1C753E4A-85CD-9EB9-E739-B488A7C176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0" t="11833" r="32653" b="9933"/>
          <a:stretch/>
        </p:blipFill>
        <p:spPr bwMode="auto">
          <a:xfrm>
            <a:off x="3999937" y="2306316"/>
            <a:ext cx="365760" cy="48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BBC2922-BED2-F384-49C9-770125241AEC}"/>
              </a:ext>
            </a:extLst>
          </p:cNvPr>
          <p:cNvSpPr txBox="1"/>
          <p:nvPr/>
        </p:nvSpPr>
        <p:spPr>
          <a:xfrm>
            <a:off x="764092" y="5824507"/>
            <a:ext cx="4628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CPU overhead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Limited throughput </a:t>
            </a:r>
          </a:p>
        </p:txBody>
      </p:sp>
      <p:cxnSp>
        <p:nvCxnSpPr>
          <p:cNvPr id="44" name="Straight Arrow Connector 78">
            <a:extLst>
              <a:ext uri="{FF2B5EF4-FFF2-40B4-BE49-F238E27FC236}">
                <a16:creationId xmlns:a16="http://schemas.microsoft.com/office/drawing/2014/main" id="{C37728EB-DCC2-7EF7-0B6C-9F9F8EDE2A62}"/>
              </a:ext>
            </a:extLst>
          </p:cNvPr>
          <p:cNvCxnSpPr>
            <a:cxnSpLocks/>
          </p:cNvCxnSpPr>
          <p:nvPr/>
        </p:nvCxnSpPr>
        <p:spPr>
          <a:xfrm>
            <a:off x="4429326" y="3196915"/>
            <a:ext cx="0" cy="457200"/>
          </a:xfrm>
          <a:prstGeom prst="straightConnector1">
            <a:avLst/>
          </a:prstGeom>
          <a:ln w="38100">
            <a:solidFill>
              <a:srgbClr val="C00000"/>
            </a:solidFill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78">
            <a:extLst>
              <a:ext uri="{FF2B5EF4-FFF2-40B4-BE49-F238E27FC236}">
                <a16:creationId xmlns:a16="http://schemas.microsoft.com/office/drawing/2014/main" id="{D220A155-E562-E2BF-137F-9D06B38D22E1}"/>
              </a:ext>
            </a:extLst>
          </p:cNvPr>
          <p:cNvCxnSpPr>
            <a:cxnSpLocks/>
          </p:cNvCxnSpPr>
          <p:nvPr/>
        </p:nvCxnSpPr>
        <p:spPr>
          <a:xfrm flipV="1">
            <a:off x="4129056" y="3196915"/>
            <a:ext cx="0" cy="457200"/>
          </a:xfrm>
          <a:prstGeom prst="straightConnector1">
            <a:avLst/>
          </a:prstGeom>
          <a:ln w="38100">
            <a:solidFill>
              <a:schemeClr val="accent1"/>
            </a:solidFill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89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阿里云20200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86500</TotalTime>
  <Words>1161</Words>
  <Application>Microsoft Macintosh PowerPoint</Application>
  <PresentationFormat>Widescreen</PresentationFormat>
  <Paragraphs>456</Paragraphs>
  <Slides>23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Alibaba PuHuiTi B</vt:lpstr>
      <vt:lpstr>Alibaba PuHuiTi R</vt:lpstr>
      <vt:lpstr>等线</vt:lpstr>
      <vt:lpstr>Microsoft YaHei</vt:lpstr>
      <vt:lpstr>Microsoft YaHei</vt:lpstr>
      <vt:lpstr>Arial</vt:lpstr>
      <vt:lpstr>Calibri</vt:lpstr>
      <vt:lpstr>Segoe UI</vt:lpstr>
      <vt:lpstr>webwppDefTheme</vt:lpstr>
      <vt:lpstr>阿里云202007</vt:lpstr>
      <vt:lpstr>think-cell 幻灯片</vt:lpstr>
      <vt:lpstr>PowerPoint Presentation</vt:lpstr>
      <vt:lpstr>Alibaba Cloud -- Some Stats</vt:lpstr>
      <vt:lpstr>The compute-storage separation of EBS</vt:lpstr>
      <vt:lpstr>The compute-storage separation of EBS</vt:lpstr>
      <vt:lpstr>Traffic patterns</vt:lpstr>
      <vt:lpstr>Trend : kernel TCP cannot match SSD’s high-speed</vt:lpstr>
      <vt:lpstr>LUNA: user-level TCP for EBS</vt:lpstr>
      <vt:lpstr>Trend: the rise of bare-metal cloud</vt:lpstr>
      <vt:lpstr>Challenges to EBS in bare-metal clouds</vt:lpstr>
      <vt:lpstr>Challenges to EBS in bare-metal clouds</vt:lpstr>
      <vt:lpstr>Solar: offload EBS’ data path</vt:lpstr>
      <vt:lpstr>The fusion of storage and network</vt:lpstr>
      <vt:lpstr>The fusion of storage and network</vt:lpstr>
      <vt:lpstr>The fusion of storage and network</vt:lpstr>
      <vt:lpstr>READ request</vt:lpstr>
      <vt:lpstr>READ request</vt:lpstr>
      <vt:lpstr>READ request</vt:lpstr>
      <vt:lpstr>READ request</vt:lpstr>
      <vt:lpstr>READ request</vt:lpstr>
      <vt:lpstr>Solar improves I/O performance</vt:lpstr>
      <vt:lpstr>Evolution of ESSD performance</vt:lpstr>
      <vt:lpstr>Lessons learnt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云智能FY22 年度晋升方案</dc:title>
  <dc:creator>Microsoft Office User</dc:creator>
  <cp:lastModifiedBy>Rui Miao</cp:lastModifiedBy>
  <cp:revision>4162</cp:revision>
  <dcterms:created xsi:type="dcterms:W3CDTF">2021-05-25T07:46:54Z</dcterms:created>
  <dcterms:modified xsi:type="dcterms:W3CDTF">2022-08-26T08:19:41Z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