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97" r:id="rId2"/>
    <p:sldId id="296" r:id="rId3"/>
    <p:sldId id="298" r:id="rId4"/>
    <p:sldId id="318" r:id="rId5"/>
    <p:sldId id="309" r:id="rId6"/>
    <p:sldId id="311" r:id="rId7"/>
    <p:sldId id="312" r:id="rId8"/>
    <p:sldId id="313" r:id="rId9"/>
    <p:sldId id="314" r:id="rId10"/>
    <p:sldId id="315" r:id="rId11"/>
    <p:sldId id="317" r:id="rId12"/>
    <p:sldId id="299" r:id="rId13"/>
    <p:sldId id="300" r:id="rId14"/>
    <p:sldId id="310" r:id="rId15"/>
    <p:sldId id="301" r:id="rId16"/>
    <p:sldId id="303" r:id="rId17"/>
    <p:sldId id="304" r:id="rId18"/>
    <p:sldId id="305" r:id="rId19"/>
    <p:sldId id="306" r:id="rId20"/>
    <p:sldId id="307" r:id="rId21"/>
    <p:sldId id="308" r:id="rId22"/>
    <p:sldId id="28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A125"/>
    <a:srgbClr val="333333"/>
    <a:srgbClr val="CCFFCC"/>
    <a:srgbClr val="A0D565"/>
    <a:srgbClr val="C5C5C5"/>
    <a:srgbClr val="C0C0C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853" autoAdjust="0"/>
  </p:normalViewPr>
  <p:slideViewPr>
    <p:cSldViewPr>
      <p:cViewPr varScale="1">
        <p:scale>
          <a:sx n="83" d="100"/>
          <a:sy n="83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141374-FA39-4ADB-A1A3-D679027DA3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978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33"/>
          <p:cNvSpPr>
            <a:spLocks noChangeArrowheads="1"/>
          </p:cNvSpPr>
          <p:nvPr/>
        </p:nvSpPr>
        <p:spPr bwMode="gray">
          <a:xfrm>
            <a:off x="85725" y="74613"/>
            <a:ext cx="8982075" cy="1857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4" name="Picture 76" descr="图片1副本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40200" y="4509120"/>
            <a:ext cx="719138" cy="7000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77" descr="F0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388591" y="5300663"/>
            <a:ext cx="714230" cy="7000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78" descr="手机外壳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903392" y="4532313"/>
            <a:ext cx="710991" cy="696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79" descr="手机"/>
          <p:cNvPicPr>
            <a:picLocks noChangeAspect="1" noChangeArrowheads="1"/>
          </p:cNvPicPr>
          <p:nvPr userDrawn="1"/>
        </p:nvPicPr>
        <p:blipFill>
          <a:blip r:embed="rId5">
            <a:lum contrast="-12000"/>
          </a:blip>
          <a:srcRect/>
          <a:stretch>
            <a:fillRect/>
          </a:stretch>
        </p:blipFill>
        <p:spPr bwMode="auto">
          <a:xfrm>
            <a:off x="1692275" y="5300663"/>
            <a:ext cx="719138" cy="720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81" descr="车尾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692275" y="3716338"/>
            <a:ext cx="719138" cy="7000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2" descr="手机2"/>
          <p:cNvPicPr>
            <a:picLocks noChangeAspect="1" noChangeArrowheads="1"/>
          </p:cNvPicPr>
          <p:nvPr userDrawn="1"/>
        </p:nvPicPr>
        <p:blipFill>
          <a:blip r:embed="rId7">
            <a:lum contrast="-12000"/>
          </a:blip>
          <a:srcRect/>
          <a:stretch>
            <a:fillRect/>
          </a:stretch>
        </p:blipFill>
        <p:spPr bwMode="auto">
          <a:xfrm>
            <a:off x="2484438" y="4508500"/>
            <a:ext cx="792162" cy="720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85" descr="鼎新艺体 小副本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-252413" y="115888"/>
            <a:ext cx="23256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pic>
        <p:nvPicPr>
          <p:cNvPr id="11" name="Picture 88" descr="新vi基础副本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7451725" y="6397625"/>
            <a:ext cx="15843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33" descr="byd logo副本.png"/>
          <p:cNvPicPr>
            <a:picLocks noChangeAspect="1"/>
          </p:cNvPicPr>
          <p:nvPr userDrawn="1"/>
        </p:nvPicPr>
        <p:blipFill>
          <a:blip r:embed="rId10">
            <a:lum bright="10000"/>
          </a:blip>
          <a:srcRect/>
          <a:stretch>
            <a:fillRect/>
          </a:stretch>
        </p:blipFill>
        <p:spPr bwMode="auto">
          <a:xfrm>
            <a:off x="179388" y="6308725"/>
            <a:ext cx="38258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42"/>
          <p:cNvSpPr>
            <a:spLocks noChangeArrowheads="1"/>
          </p:cNvSpPr>
          <p:nvPr userDrawn="1"/>
        </p:nvSpPr>
        <p:spPr bwMode="gray">
          <a:xfrm>
            <a:off x="3348038" y="4510088"/>
            <a:ext cx="741362" cy="719137"/>
          </a:xfrm>
          <a:prstGeom prst="rect">
            <a:avLst/>
          </a:prstGeom>
          <a:solidFill>
            <a:srgbClr val="D7D7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Rectangle 50"/>
          <p:cNvSpPr>
            <a:spLocks noChangeArrowheads="1"/>
          </p:cNvSpPr>
          <p:nvPr userDrawn="1"/>
        </p:nvSpPr>
        <p:spPr bwMode="gray">
          <a:xfrm>
            <a:off x="128588" y="4511675"/>
            <a:ext cx="741362" cy="7175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" name="Rectangle 86"/>
          <p:cNvSpPr>
            <a:spLocks noChangeArrowheads="1"/>
          </p:cNvSpPr>
          <p:nvPr userDrawn="1"/>
        </p:nvSpPr>
        <p:spPr bwMode="gray">
          <a:xfrm>
            <a:off x="1670050" y="4508500"/>
            <a:ext cx="741363" cy="720725"/>
          </a:xfrm>
          <a:prstGeom prst="rect">
            <a:avLst/>
          </a:prstGeom>
          <a:solidFill>
            <a:srgbClr val="80CB35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" name="Rectangle 87"/>
          <p:cNvSpPr>
            <a:spLocks noChangeArrowheads="1"/>
          </p:cNvSpPr>
          <p:nvPr userDrawn="1"/>
        </p:nvSpPr>
        <p:spPr bwMode="gray">
          <a:xfrm>
            <a:off x="2484438" y="5300663"/>
            <a:ext cx="792162" cy="742950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7" name="Rectangle 56"/>
          <p:cNvSpPr>
            <a:spLocks noChangeArrowheads="1"/>
          </p:cNvSpPr>
          <p:nvPr userDrawn="1"/>
        </p:nvSpPr>
        <p:spPr bwMode="gray">
          <a:xfrm>
            <a:off x="2484438" y="3716338"/>
            <a:ext cx="792162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8" name="图片 14" descr="byd logo- -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 bwMode="auto">
          <a:xfrm>
            <a:off x="2339752" y="3717032"/>
            <a:ext cx="1080120" cy="802590"/>
          </a:xfrm>
          <a:prstGeom prst="roundRect">
            <a:avLst>
              <a:gd name="adj" fmla="val 17949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</p:spPr>
      </p:pic>
      <p:sp>
        <p:nvSpPr>
          <p:cNvPr id="19" name="Rectangle 54"/>
          <p:cNvSpPr>
            <a:spLocks noChangeArrowheads="1"/>
          </p:cNvSpPr>
          <p:nvPr userDrawn="1"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0" name="Picture 43" descr="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文本占位符 30"/>
          <p:cNvSpPr>
            <a:spLocks noGrp="1"/>
          </p:cNvSpPr>
          <p:nvPr>
            <p:ph type="body" sz="quarter" idx="10" hasCustomPrompt="1"/>
          </p:nvPr>
        </p:nvSpPr>
        <p:spPr>
          <a:xfrm>
            <a:off x="6443663" y="4508500"/>
            <a:ext cx="2160587" cy="360363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点击此处添加姓名</a:t>
            </a:r>
            <a:endParaRPr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6444208" y="5084861"/>
            <a:ext cx="2160587" cy="360363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点击此处添加部门</a:t>
            </a:r>
            <a:endParaRPr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 hasCustomPrompt="1"/>
          </p:nvPr>
        </p:nvSpPr>
        <p:spPr>
          <a:xfrm>
            <a:off x="6444208" y="5661248"/>
            <a:ext cx="2160587" cy="360363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点击此处添加日期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896" y="332656"/>
            <a:ext cx="8229600" cy="706090"/>
          </a:xfrm>
          <a:prstGeom prst="rect">
            <a:avLst/>
          </a:prstGeom>
        </p:spPr>
        <p:txBody>
          <a:bodyPr/>
          <a:lstStyle>
            <a:lvl1pPr>
              <a:defRPr sz="3600" b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内容占位符 63"/>
          <p:cNvSpPr>
            <a:spLocks noGrp="1"/>
          </p:cNvSpPr>
          <p:nvPr>
            <p:ph sz="quarter" idx="12" hasCustomPrompt="1"/>
          </p:nvPr>
        </p:nvSpPr>
        <p:spPr>
          <a:xfrm>
            <a:off x="2916238" y="1430685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65" name="内容占位符 63"/>
          <p:cNvSpPr>
            <a:spLocks noGrp="1"/>
          </p:cNvSpPr>
          <p:nvPr>
            <p:ph sz="quarter" idx="13" hasCustomPrompt="1"/>
          </p:nvPr>
        </p:nvSpPr>
        <p:spPr>
          <a:xfrm>
            <a:off x="2915816" y="2223368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66" name="内容占位符 63"/>
          <p:cNvSpPr>
            <a:spLocks noGrp="1"/>
          </p:cNvSpPr>
          <p:nvPr>
            <p:ph sz="quarter" idx="14" hasCustomPrompt="1"/>
          </p:nvPr>
        </p:nvSpPr>
        <p:spPr>
          <a:xfrm>
            <a:off x="2915816" y="3015456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67" name="内容占位符 63"/>
          <p:cNvSpPr>
            <a:spLocks noGrp="1"/>
          </p:cNvSpPr>
          <p:nvPr>
            <p:ph sz="quarter" idx="15" hasCustomPrompt="1"/>
          </p:nvPr>
        </p:nvSpPr>
        <p:spPr>
          <a:xfrm>
            <a:off x="2915816" y="3807222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68" name="内容占位符 63"/>
          <p:cNvSpPr>
            <a:spLocks noGrp="1"/>
          </p:cNvSpPr>
          <p:nvPr>
            <p:ph sz="quarter" idx="16" hasCustomPrompt="1"/>
          </p:nvPr>
        </p:nvSpPr>
        <p:spPr>
          <a:xfrm>
            <a:off x="2915816" y="4599632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69" name="内容占位符 63"/>
          <p:cNvSpPr>
            <a:spLocks noGrp="1"/>
          </p:cNvSpPr>
          <p:nvPr>
            <p:ph sz="quarter" idx="17" hasCustomPrompt="1"/>
          </p:nvPr>
        </p:nvSpPr>
        <p:spPr>
          <a:xfrm>
            <a:off x="2915816" y="5391720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71" name="内容占位符 70"/>
          <p:cNvSpPr>
            <a:spLocks noGrp="1"/>
          </p:cNvSpPr>
          <p:nvPr>
            <p:ph sz="quarter" idx="18" hasCustomPrompt="1"/>
          </p:nvPr>
        </p:nvSpPr>
        <p:spPr>
          <a:xfrm>
            <a:off x="2555776" y="476672"/>
            <a:ext cx="4032448" cy="720725"/>
          </a:xfrm>
          <a:prstGeom prst="rect">
            <a:avLst/>
          </a:prstGeom>
        </p:spPr>
        <p:txBody>
          <a:bodyPr/>
          <a:lstStyle>
            <a:lvl1pPr algn="ctr">
              <a:buNone/>
              <a:defRPr sz="3200">
                <a:latin typeface="华文行楷" pitchFamily="2" charset="-122"/>
                <a:ea typeface="华文行楷" pitchFamily="2" charset="-122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4" name="图片 13" descr="图片1佛挡杀佛的说法收到发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7624" y="1844824"/>
            <a:ext cx="6840760" cy="2304256"/>
          </a:xfrm>
          <a:prstGeom prst="rect">
            <a:avLst/>
          </a:prstGeom>
        </p:spPr>
      </p:pic>
      <p:sp>
        <p:nvSpPr>
          <p:cNvPr id="17" name="内容占位符 16"/>
          <p:cNvSpPr>
            <a:spLocks noGrp="1"/>
          </p:cNvSpPr>
          <p:nvPr>
            <p:ph sz="quarter" idx="12" hasCustomPrompt="1"/>
          </p:nvPr>
        </p:nvSpPr>
        <p:spPr>
          <a:xfrm>
            <a:off x="1763688" y="2780928"/>
            <a:ext cx="5400600" cy="576063"/>
          </a:xfrm>
          <a:prstGeom prst="rect">
            <a:avLst/>
          </a:prstGeom>
        </p:spPr>
        <p:txBody>
          <a:bodyPr/>
          <a:lstStyle>
            <a:lvl1pPr algn="ctr">
              <a:buNone/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单击此处编辑章节标题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6408712" cy="504056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rgbClr val="333333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2400">
                <a:latin typeface="黑体" pitchFamily="2" charset="-122"/>
                <a:ea typeface="黑体" pitchFamily="2" charset="-122"/>
              </a:defRPr>
            </a:lvl1pPr>
            <a:lvl2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  <a:defRPr sz="20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Clr>
                <a:srgbClr val="FF0000"/>
              </a:buCl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600" b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2400">
                <a:latin typeface="楷体_GB2312" pitchFamily="49" charset="-122"/>
                <a:ea typeface="楷体_GB2312" pitchFamily="49" charset="-122"/>
              </a:defRPr>
            </a:lvl1pPr>
            <a:lvl2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  <a:defRPr sz="2400">
                <a:solidFill>
                  <a:srgbClr val="0070C0"/>
                </a:solidFill>
              </a:defRPr>
            </a:lvl2pPr>
            <a:lvl3pPr>
              <a:buClr>
                <a:srgbClr val="FF0000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2400">
                <a:latin typeface="楷体_GB2312" pitchFamily="49" charset="-122"/>
                <a:ea typeface="楷体_GB2312" pitchFamily="49" charset="-122"/>
              </a:defRPr>
            </a:lvl1pPr>
            <a:lvl2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  <a:defRPr sz="2400">
                <a:solidFill>
                  <a:srgbClr val="0070C0"/>
                </a:solidFill>
              </a:defRPr>
            </a:lvl2pPr>
            <a:lvl3pPr>
              <a:buClr>
                <a:srgbClr val="FF0000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346646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3600" b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896" y="404664"/>
            <a:ext cx="8229600" cy="706090"/>
          </a:xfrm>
          <a:prstGeom prst="rect">
            <a:avLst/>
          </a:prstGeom>
        </p:spPr>
        <p:txBody>
          <a:bodyPr/>
          <a:lstStyle>
            <a:lvl1pPr>
              <a:defRPr sz="3600" b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9" descr="新vi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79388" y="2565400"/>
            <a:ext cx="87852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日期占位符 15"/>
          <p:cNvSpPr>
            <a:spLocks noGrp="1"/>
          </p:cNvSpPr>
          <p:nvPr>
            <p:ph type="dt" sz="half" idx="2"/>
          </p:nvPr>
        </p:nvSpPr>
        <p:spPr>
          <a:xfrm>
            <a:off x="2771775" y="62372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5148263" y="6237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E6EEBA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Freeform 25"/>
          <p:cNvSpPr>
            <a:spLocks/>
          </p:cNvSpPr>
          <p:nvPr userDrawn="1"/>
        </p:nvSpPr>
        <p:spPr bwMode="gray">
          <a:xfrm rot="10800000">
            <a:off x="95821" y="56433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" name="Freeform 26"/>
          <p:cNvSpPr>
            <a:spLocks/>
          </p:cNvSpPr>
          <p:nvPr userDrawn="1"/>
        </p:nvSpPr>
        <p:spPr bwMode="gray">
          <a:xfrm rot="10800000">
            <a:off x="95821" y="100883"/>
            <a:ext cx="8975725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" name="Rectangle 32"/>
          <p:cNvSpPr>
            <a:spLocks noChangeArrowheads="1"/>
          </p:cNvSpPr>
          <p:nvPr userDrawn="1"/>
        </p:nvSpPr>
        <p:spPr bwMode="gray">
          <a:xfrm rot="10800000" flipV="1">
            <a:off x="95821" y="44625"/>
            <a:ext cx="8977313" cy="555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1" name="Picture 39" descr="图片1副本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20434" y="139949"/>
            <a:ext cx="191398" cy="18665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22" name="Picture 40" descr="F0"/>
          <p:cNvPicPr>
            <a:picLocks noChangeAspect="1" noChangeArrowheads="1"/>
          </p:cNvPicPr>
          <p:nvPr userDrawn="1"/>
        </p:nvPicPr>
        <p:blipFill>
          <a:blip r:embed="rId17" cstate="print"/>
          <a:stretch>
            <a:fillRect/>
          </a:stretch>
        </p:blipFill>
        <p:spPr bwMode="auto">
          <a:xfrm>
            <a:off x="7905666" y="139949"/>
            <a:ext cx="194726" cy="19087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23" name="Picture 41" descr="手机2"/>
          <p:cNvPicPr>
            <a:picLocks noChangeAspect="1" noChangeArrowheads="1"/>
          </p:cNvPicPr>
          <p:nvPr userDrawn="1"/>
        </p:nvPicPr>
        <p:blipFill>
          <a:blip r:embed="rId18" cstate="print">
            <a:lum contrast="-10000"/>
          </a:blip>
          <a:srcRect/>
          <a:stretch>
            <a:fillRect/>
          </a:stretch>
        </p:blipFill>
        <p:spPr bwMode="auto">
          <a:xfrm>
            <a:off x="7332402" y="139949"/>
            <a:ext cx="191926" cy="18665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24" name="图片 14" descr="byd logo- -.png"/>
          <p:cNvPicPr>
            <a:picLocks noChangeAspect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948264" y="116632"/>
            <a:ext cx="360040" cy="24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9" descr="图片1副本"/>
          <p:cNvPicPr>
            <a:picLocks noChangeAspect="1" noChangeArrowheads="1"/>
          </p:cNvPicPr>
          <p:nvPr userDrawn="1"/>
        </p:nvPicPr>
        <p:blipFill>
          <a:blip r:embed="rId20" cstate="print"/>
          <a:stretch>
            <a:fillRect/>
          </a:stretch>
        </p:blipFill>
        <p:spPr bwMode="auto">
          <a:xfrm>
            <a:off x="8485058" y="139969"/>
            <a:ext cx="191398" cy="18661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26" name="Picture 40" descr="F0"/>
          <p:cNvPicPr>
            <a:picLocks noChangeAspect="1" noChangeArrowheads="1"/>
          </p:cNvPicPr>
          <p:nvPr userDrawn="1"/>
        </p:nvPicPr>
        <p:blipFill>
          <a:blip r:embed="rId21" cstate="print"/>
          <a:stretch>
            <a:fillRect/>
          </a:stretch>
        </p:blipFill>
        <p:spPr bwMode="auto">
          <a:xfrm>
            <a:off x="8757564" y="139949"/>
            <a:ext cx="197452" cy="19087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27" name="Picture 41" descr="手机2"/>
          <p:cNvPicPr>
            <a:picLocks noChangeAspect="1" noChangeArrowheads="1"/>
          </p:cNvPicPr>
          <p:nvPr userDrawn="1"/>
        </p:nvPicPr>
        <p:blipFill>
          <a:blip r:embed="rId22" cstate="print"/>
          <a:stretch>
            <a:fillRect/>
          </a:stretch>
        </p:blipFill>
        <p:spPr bwMode="auto">
          <a:xfrm>
            <a:off x="8198001" y="139949"/>
            <a:ext cx="190423" cy="18665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41" name="Freeform 25"/>
          <p:cNvSpPr>
            <a:spLocks/>
          </p:cNvSpPr>
          <p:nvPr userDrawn="1"/>
        </p:nvSpPr>
        <p:spPr bwMode="gray">
          <a:xfrm>
            <a:off x="95250" y="6481589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gradFill flip="none" rotWithShape="1">
            <a:gsLst>
              <a:gs pos="0">
                <a:schemeClr val="dk2">
                  <a:shade val="30000"/>
                  <a:satMod val="115000"/>
                </a:schemeClr>
              </a:gs>
              <a:gs pos="50000">
                <a:schemeClr val="dk2">
                  <a:shade val="67500"/>
                  <a:satMod val="115000"/>
                </a:schemeClr>
              </a:gs>
              <a:gs pos="100000">
                <a:schemeClr val="dk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divot"/>
          </a:sp3d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2" name="Rectangle 32"/>
          <p:cNvSpPr>
            <a:spLocks noChangeArrowheads="1"/>
          </p:cNvSpPr>
          <p:nvPr userDrawn="1"/>
        </p:nvSpPr>
        <p:spPr bwMode="gray">
          <a:xfrm flipV="1">
            <a:off x="95250" y="6757814"/>
            <a:ext cx="8977313" cy="555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 userDrawn="1"/>
        </p:nvSpPr>
        <p:spPr bwMode="auto">
          <a:xfrm>
            <a:off x="34925" y="6487939"/>
            <a:ext cx="41767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             廉洁</a:t>
            </a:r>
            <a:r>
              <a:rPr lang="en-US" altLang="zh-CN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诚信</a:t>
            </a:r>
            <a:r>
              <a:rPr lang="en-US" altLang="zh-CN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专业</a:t>
            </a:r>
            <a:r>
              <a:rPr lang="en-US" altLang="zh-CN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高效</a:t>
            </a:r>
            <a:endParaRPr lang="zh-CN" altLang="en-US" sz="1300" dirty="0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47" name="内容占位符 9" descr="LOGO图小图.png"/>
          <p:cNvPicPr>
            <a:picLocks noChangeAspect="1"/>
          </p:cNvPicPr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251520" y="6525344"/>
            <a:ext cx="313980" cy="216024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929" r:id="rId1"/>
    <p:sldLayoutId id="2147483941" r:id="rId2"/>
    <p:sldLayoutId id="2147483942" r:id="rId3"/>
    <p:sldLayoutId id="2147483930" r:id="rId4"/>
    <p:sldLayoutId id="2147483940" r:id="rId5"/>
    <p:sldLayoutId id="2147483931" r:id="rId6"/>
    <p:sldLayoutId id="2147483932" r:id="rId7"/>
    <p:sldLayoutId id="2147483933" r:id="rId8"/>
    <p:sldLayoutId id="2147483934" r:id="rId9"/>
    <p:sldLayoutId id="2147483936" r:id="rId10"/>
    <p:sldLayoutId id="2147483937" r:id="rId11"/>
    <p:sldLayoutId id="2147483938" r:id="rId12"/>
    <p:sldLayoutId id="2147483939" r:id="rId13"/>
  </p:sldLayoutIdLst>
  <p:transition>
    <p:split orient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1913" y="1703388"/>
            <a:ext cx="6553200" cy="107721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rPr>
              <a:t>BYD</a:t>
            </a:r>
            <a:r>
              <a:rPr lang="zh-CN" altLang="en-US" sz="3200" b="1" dirty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rPr>
              <a:t>供应商门户报价操作</a:t>
            </a:r>
            <a:r>
              <a:rPr lang="zh-CN" altLang="en-US" sz="3200" b="1" dirty="0" smtClean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rPr>
              <a:t>手册</a:t>
            </a:r>
            <a:endParaRPr lang="en-US" altLang="zh-CN" sz="3200" b="1" dirty="0" smtClean="0">
              <a:solidFill>
                <a:srgbClr val="FFFFFF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defRPr/>
            </a:pPr>
            <a:r>
              <a:rPr lang="en-US" altLang="zh-CN" sz="3200" b="1" dirty="0" smtClean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3200" b="1" dirty="0" smtClean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rPr>
              <a:t>最新详尽版</a:t>
            </a:r>
            <a:r>
              <a:rPr lang="en-US" altLang="zh-CN" sz="3200" b="1" dirty="0" smtClean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en-US" altLang="zh-CN" sz="3200" b="1" dirty="0">
              <a:solidFill>
                <a:srgbClr val="FFFFFF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80728"/>
            <a:ext cx="9144000" cy="5519898"/>
          </a:xfrm>
          <a:prstGeom prst="rect">
            <a:avLst/>
          </a:prstGeom>
        </p:spPr>
      </p:pic>
      <p:sp>
        <p:nvSpPr>
          <p:cNvPr id="5" name="文本框 1"/>
          <p:cNvSpPr txBox="1"/>
          <p:nvPr/>
        </p:nvSpPr>
        <p:spPr bwMode="auto">
          <a:xfrm>
            <a:off x="149586" y="408296"/>
            <a:ext cx="859887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1-1-5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点击右上角的“提交”按钮，即可完成报价；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9"/>
          <p:cNvSpPr/>
          <p:nvPr/>
        </p:nvSpPr>
        <p:spPr>
          <a:xfrm>
            <a:off x="8316416" y="1844824"/>
            <a:ext cx="683568" cy="315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7051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8280920" cy="1938992"/>
          </a:xfrm>
          <a:prstGeom prst="rect">
            <a:avLst/>
          </a:prstGeom>
          <a:solidFill>
            <a:srgbClr val="FFFF0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进入报价项目信息的方式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打开工作列表的消息提醒，点击对应的项目询价消息进入！（此处注意消息主体点开后，点了“是”就不会在工作列表中了，如果需要再次查看请点击左侧列表中的“洽谈报价主页”）；</a:t>
            </a:r>
            <a:endParaRPr lang="en-US" altLang="zh-CN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4" y="2283225"/>
            <a:ext cx="8136904" cy="4574775"/>
          </a:xfrm>
          <a:prstGeom prst="rect">
            <a:avLst/>
          </a:prstGeom>
        </p:spPr>
      </p:pic>
      <p:sp>
        <p:nvSpPr>
          <p:cNvPr id="7" name="矩形 9"/>
          <p:cNvSpPr/>
          <p:nvPr/>
        </p:nvSpPr>
        <p:spPr>
          <a:xfrm>
            <a:off x="3779912" y="4012184"/>
            <a:ext cx="2736304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9011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 rotWithShape="1">
          <a:blip r:embed="rId2"/>
          <a:srcRect t="12780"/>
          <a:stretch/>
        </p:blipFill>
        <p:spPr bwMode="auto">
          <a:xfrm>
            <a:off x="78604" y="1412777"/>
            <a:ext cx="8963796" cy="46085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矩形 3"/>
          <p:cNvSpPr/>
          <p:nvPr/>
        </p:nvSpPr>
        <p:spPr>
          <a:xfrm>
            <a:off x="1907704" y="3861048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文本框 1"/>
          <p:cNvSpPr txBox="1"/>
          <p:nvPr/>
        </p:nvSpPr>
        <p:spPr bwMode="auto">
          <a:xfrm>
            <a:off x="149586" y="408296"/>
            <a:ext cx="859887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1-2-1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工作列表的消息提醒，点击对应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的项目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询价消息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进入到如下界面！点击下图中的“洽谈详细信息”，即可进入报价界面；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48913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 rotWithShape="1">
          <a:blip r:embed="rId2"/>
          <a:srcRect t="12451"/>
          <a:stretch/>
        </p:blipFill>
        <p:spPr bwMode="auto">
          <a:xfrm>
            <a:off x="264549" y="1196752"/>
            <a:ext cx="8844724" cy="46639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矩形 3"/>
          <p:cNvSpPr/>
          <p:nvPr/>
        </p:nvSpPr>
        <p:spPr>
          <a:xfrm>
            <a:off x="7866011" y="2132856"/>
            <a:ext cx="84772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文本框 1"/>
          <p:cNvSpPr txBox="1"/>
          <p:nvPr/>
        </p:nvSpPr>
        <p:spPr bwMode="auto">
          <a:xfrm>
            <a:off x="149586" y="408296"/>
            <a:ext cx="859887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1-2-2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在报价界面，在右上角的“活动”下拉框中选择“创建报价”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点击执行，开始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报价；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58793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628800"/>
            <a:ext cx="9108504" cy="5121033"/>
          </a:xfrm>
          <a:prstGeom prst="rect">
            <a:avLst/>
          </a:prstGeom>
        </p:spPr>
      </p:pic>
      <p:sp>
        <p:nvSpPr>
          <p:cNvPr id="5" name="文本框 1"/>
          <p:cNvSpPr txBox="1"/>
          <p:nvPr/>
        </p:nvSpPr>
        <p:spPr bwMode="auto">
          <a:xfrm>
            <a:off x="149586" y="408296"/>
            <a:ext cx="8598877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1-2-3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 “题头”页签信息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：报价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有效日期，通知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采购员内容等。还可以在下方的“添加附件”按钮处，根据采购员的要求，上传报价的参考资料，比如报价单、技术要求文件等；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3"/>
          <p:cNvSpPr/>
          <p:nvPr/>
        </p:nvSpPr>
        <p:spPr>
          <a:xfrm>
            <a:off x="-9737" y="292494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矩形 3"/>
          <p:cNvSpPr/>
          <p:nvPr/>
        </p:nvSpPr>
        <p:spPr>
          <a:xfrm>
            <a:off x="35496" y="4081304"/>
            <a:ext cx="720080" cy="211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119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9" y="1556792"/>
            <a:ext cx="9050371" cy="5088349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411760" y="4221088"/>
            <a:ext cx="1800225" cy="3143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文本框 1"/>
          <p:cNvSpPr txBox="1"/>
          <p:nvPr/>
        </p:nvSpPr>
        <p:spPr bwMode="auto">
          <a:xfrm>
            <a:off x="149586" y="408296"/>
            <a:ext cx="8598877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1-2-3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 “题头”页签信息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：报价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有效日期，通知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采购员内容等。还可以在下方的“添加附件”按钮处，根据采购员的要求，上传报价的参考资料，比如报价单、技术要求文件等；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3"/>
          <p:cNvSpPr/>
          <p:nvPr/>
        </p:nvSpPr>
        <p:spPr>
          <a:xfrm>
            <a:off x="8377131" y="2348880"/>
            <a:ext cx="720080" cy="211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2301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 rotWithShape="1">
          <a:blip r:embed="rId2"/>
          <a:srcRect t="13043"/>
          <a:stretch/>
        </p:blipFill>
        <p:spPr bwMode="auto">
          <a:xfrm>
            <a:off x="149586" y="1116182"/>
            <a:ext cx="8774835" cy="53105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2708920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48064" y="3483006"/>
            <a:ext cx="720080" cy="684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64288" y="3478183"/>
            <a:ext cx="720080" cy="684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文本框 1"/>
          <p:cNvSpPr txBox="1"/>
          <p:nvPr/>
        </p:nvSpPr>
        <p:spPr bwMode="auto">
          <a:xfrm>
            <a:off x="149586" y="408296"/>
            <a:ext cx="859887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1-2-4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“行”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页签信息：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直接在“报价”栏位输入供应商报价的单价，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承诺日期（此次报价承诺的交货期）。</a:t>
            </a:r>
          </a:p>
        </p:txBody>
      </p:sp>
    </p:spTree>
    <p:extLst>
      <p:ext uri="{BB962C8B-B14F-4D97-AF65-F5344CB8AC3E}">
        <p14:creationId xmlns:p14="http://schemas.microsoft.com/office/powerpoint/2010/main" val="354906790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191772" y="490059"/>
            <a:ext cx="792088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1-2-4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 “行”页签信息：每一行后面的图标表示该行需要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回应报价物料项目的具体属性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信息，请添加更新下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的“铅笔形”按钮进入填写具体的报价属性信息。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 rotWithShape="1">
          <a:blip r:embed="rId2"/>
          <a:srcRect t="12941"/>
          <a:stretch/>
        </p:blipFill>
        <p:spPr bwMode="auto">
          <a:xfrm>
            <a:off x="105092" y="1516107"/>
            <a:ext cx="8908279" cy="5058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矩形 3"/>
          <p:cNvSpPr/>
          <p:nvPr/>
        </p:nvSpPr>
        <p:spPr>
          <a:xfrm>
            <a:off x="1115616" y="3869986"/>
            <a:ext cx="288032" cy="262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32440" y="3869986"/>
            <a:ext cx="288032" cy="262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3409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191772" y="490059"/>
            <a:ext cx="792088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1-2-4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 “行”页签信息：输入属性报价值，也可以针对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该报价行上传说明附件文档。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：上传附件，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请务必正确选择附件所属类别（技术或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商业等）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pic>
        <p:nvPicPr>
          <p:cNvPr id="3" name="图片 2"/>
          <p:cNvPicPr/>
          <p:nvPr/>
        </p:nvPicPr>
        <p:blipFill rotWithShape="1">
          <a:blip r:embed="rId2"/>
          <a:srcRect t="16002"/>
          <a:stretch/>
        </p:blipFill>
        <p:spPr>
          <a:xfrm>
            <a:off x="191772" y="1690388"/>
            <a:ext cx="8772716" cy="48349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03848" y="4149081"/>
            <a:ext cx="2016224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9519" y="5805264"/>
            <a:ext cx="135814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7295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191772" y="490059"/>
            <a:ext cx="79208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1-2-5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完毕，点击继续，上下操作功能相同。</a:t>
            </a:r>
          </a:p>
        </p:txBody>
      </p:sp>
      <p:pic>
        <p:nvPicPr>
          <p:cNvPr id="3" name="图片 2"/>
          <p:cNvPicPr/>
          <p:nvPr/>
        </p:nvPicPr>
        <p:blipFill rotWithShape="1">
          <a:blip r:embed="rId2"/>
          <a:srcRect t="13043"/>
          <a:stretch/>
        </p:blipFill>
        <p:spPr bwMode="auto">
          <a:xfrm>
            <a:off x="191772" y="1556792"/>
            <a:ext cx="8844724" cy="5040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/>
          <p:cNvSpPr/>
          <p:nvPr/>
        </p:nvSpPr>
        <p:spPr>
          <a:xfrm>
            <a:off x="8604448" y="2564904"/>
            <a:ext cx="43204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061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7164" t="9078" r="4487" b="9970"/>
          <a:stretch/>
        </p:blipFill>
        <p:spPr>
          <a:xfrm>
            <a:off x="87085" y="1420327"/>
            <a:ext cx="8955314" cy="5024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 bwMode="auto">
          <a:xfrm>
            <a:off x="118502" y="404664"/>
            <a:ext cx="889248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供应商使用账号密码</a:t>
            </a:r>
            <a:r>
              <a:rPr lang="zh-CN" altLang="zh-CN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sz="2000" b="1" u="sng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u="sng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http://sp.byd.com.cn</a:t>
            </a:r>
            <a:r>
              <a:rPr lang="en-US" altLang="zh-CN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u="sng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u="sng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账号为供应商邮箱，密码来自系统自动发送的邮件中，默认为</a:t>
            </a:r>
            <a:r>
              <a:rPr lang="en-US" altLang="zh-CN" sz="2000" b="1" u="sng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u="sng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的数字字母符号组合密码，用户第一次登录需修改为自己的密码。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00192" y="2420888"/>
            <a:ext cx="2304256" cy="1872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191771" y="490059"/>
            <a:ext cx="867055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1-2-6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报价完成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。回应状态有效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说明供应商该报价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有效，如报价已拟定未提交则回应状态显示为拟定。</a:t>
            </a:r>
          </a:p>
        </p:txBody>
      </p:sp>
      <p:pic>
        <p:nvPicPr>
          <p:cNvPr id="3" name="图片 2"/>
          <p:cNvPicPr/>
          <p:nvPr/>
        </p:nvPicPr>
        <p:blipFill rotWithShape="1">
          <a:blip r:embed="rId2"/>
          <a:srcRect t="12821"/>
          <a:stretch/>
        </p:blipFill>
        <p:spPr bwMode="auto">
          <a:xfrm>
            <a:off x="134437" y="1391193"/>
            <a:ext cx="8878933" cy="51837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矩形 3"/>
          <p:cNvSpPr/>
          <p:nvPr/>
        </p:nvSpPr>
        <p:spPr>
          <a:xfrm>
            <a:off x="8430277" y="2840676"/>
            <a:ext cx="43204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495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 bwMode="auto">
          <a:xfrm>
            <a:off x="191772" y="490059"/>
            <a:ext cx="86287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1-2-7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在洽谈报价主页，已经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报价的洽谈显示在上方“您的有效回应和处理中的回应”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。供应商可以在报价期内再次报价，新的报价将替代旧的报价，旧报价将会失效。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t="12451"/>
          <a:stretch/>
        </p:blipFill>
        <p:spPr bwMode="auto">
          <a:xfrm>
            <a:off x="191772" y="1736679"/>
            <a:ext cx="8821599" cy="5012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/>
          <p:cNvSpPr/>
          <p:nvPr/>
        </p:nvSpPr>
        <p:spPr>
          <a:xfrm>
            <a:off x="251290" y="3501008"/>
            <a:ext cx="3024566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1290" y="3068960"/>
            <a:ext cx="1224366" cy="220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1345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156075" y="2819400"/>
            <a:ext cx="4987925" cy="1041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zh-CN" sz="6000" dirty="0" smtClean="0">
                <a:solidFill>
                  <a:srgbClr val="000000"/>
                </a:solidFill>
                <a:ea typeface="宋体" pitchFamily="2" charset="-122"/>
              </a:rPr>
              <a:t>Thank You!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" y="1856149"/>
            <a:ext cx="9241879" cy="5196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 bwMode="auto">
          <a:xfrm>
            <a:off x="149587" y="224933"/>
            <a:ext cx="8484684" cy="1631216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两种方式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进入到询价项目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（重要！！！）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点击左侧列表中的“洽谈报价主页”进入到报价界面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工作列表的消息提醒，点击对应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的项目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询价消息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进入！（此处注意：消息主题点开后，点了右上角的“是”或“确定”就不会在工作列表中了，如果需要再次查看请点击左侧列表中的“洽谈报价主页”）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9912" y="3861048"/>
            <a:ext cx="2736304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矩形 9"/>
          <p:cNvSpPr/>
          <p:nvPr/>
        </p:nvSpPr>
        <p:spPr>
          <a:xfrm>
            <a:off x="755576" y="4005064"/>
            <a:ext cx="864096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664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478" y="620688"/>
            <a:ext cx="8280920" cy="1200329"/>
          </a:xfrm>
          <a:prstGeom prst="rect">
            <a:avLst/>
          </a:prstGeom>
          <a:solidFill>
            <a:srgbClr val="FFFF0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进入报价项目信息的方式：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点击左侧列表中的“洽谈报价主页”进入到报价界面；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2132856"/>
            <a:ext cx="7940757" cy="4464496"/>
          </a:xfrm>
          <a:prstGeom prst="rect">
            <a:avLst/>
          </a:prstGeom>
        </p:spPr>
      </p:pic>
      <p:sp>
        <p:nvSpPr>
          <p:cNvPr id="4" name="矩形 5"/>
          <p:cNvSpPr/>
          <p:nvPr/>
        </p:nvSpPr>
        <p:spPr>
          <a:xfrm>
            <a:off x="971600" y="3789040"/>
            <a:ext cx="122436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474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5" y="1427584"/>
            <a:ext cx="9112780" cy="5025752"/>
          </a:xfrm>
          <a:prstGeom prst="rect">
            <a:avLst/>
          </a:prstGeom>
        </p:spPr>
      </p:pic>
      <p:sp>
        <p:nvSpPr>
          <p:cNvPr id="6" name="矩形 9"/>
          <p:cNvSpPr/>
          <p:nvPr/>
        </p:nvSpPr>
        <p:spPr>
          <a:xfrm>
            <a:off x="31220" y="2708920"/>
            <a:ext cx="580340" cy="1008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文本框 1"/>
          <p:cNvSpPr txBox="1"/>
          <p:nvPr/>
        </p:nvSpPr>
        <p:spPr bwMode="auto">
          <a:xfrm>
            <a:off x="149586" y="408296"/>
            <a:ext cx="859887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1-1-1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点击“洽谈报价主页”后，进去如下界面，点击对应询价项目的回应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编号进入报价，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图；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51050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1" y="1883378"/>
            <a:ext cx="8059762" cy="4531403"/>
          </a:xfrm>
          <a:prstGeom prst="rect">
            <a:avLst/>
          </a:prstGeom>
        </p:spPr>
      </p:pic>
      <p:sp>
        <p:nvSpPr>
          <p:cNvPr id="5" name="文本框 1"/>
          <p:cNvSpPr txBox="1"/>
          <p:nvPr/>
        </p:nvSpPr>
        <p:spPr bwMode="auto">
          <a:xfrm>
            <a:off x="149586" y="408296"/>
            <a:ext cx="8598877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1-1-2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“回应编号”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后，进去如下界面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，类似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1-1-2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步骤的操作，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“题头”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页签信息：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输入报价有效截止日期、通知采购员内容等，并且可以上传添加供应商报价参考文件等，然后点击“行”的页签，输入“行”中要求的报价信息；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9"/>
          <p:cNvSpPr/>
          <p:nvPr/>
        </p:nvSpPr>
        <p:spPr>
          <a:xfrm>
            <a:off x="5753918" y="3501008"/>
            <a:ext cx="93610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矩形 9"/>
          <p:cNvSpPr/>
          <p:nvPr/>
        </p:nvSpPr>
        <p:spPr>
          <a:xfrm>
            <a:off x="5789438" y="3832671"/>
            <a:ext cx="2304256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矩形 9"/>
          <p:cNvSpPr/>
          <p:nvPr/>
        </p:nvSpPr>
        <p:spPr>
          <a:xfrm>
            <a:off x="325811" y="4365104"/>
            <a:ext cx="649076" cy="237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6264" y="3310079"/>
            <a:ext cx="339377" cy="237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018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2" y="1731735"/>
            <a:ext cx="8388424" cy="4716185"/>
          </a:xfrm>
          <a:prstGeom prst="rect">
            <a:avLst/>
          </a:prstGeom>
        </p:spPr>
      </p:pic>
      <p:sp>
        <p:nvSpPr>
          <p:cNvPr id="7" name="文本框 1"/>
          <p:cNvSpPr txBox="1"/>
          <p:nvPr/>
        </p:nvSpPr>
        <p:spPr bwMode="auto">
          <a:xfrm>
            <a:off x="149586" y="408296"/>
            <a:ext cx="8598877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1-1-3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输入“行”页签信息：进去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如下界面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，类似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1-1-4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的操作，在“报价”栏位输入供应商报价的单价，承诺日期等，然后如果有红色圆圈标识的行，需要点击右侧的更新“铅笔形”按钮，输入具体的属性报价信息后点右上角的应用即可保存完成报价；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9"/>
          <p:cNvSpPr/>
          <p:nvPr/>
        </p:nvSpPr>
        <p:spPr>
          <a:xfrm>
            <a:off x="539552" y="2936253"/>
            <a:ext cx="339377" cy="237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矩形 9"/>
          <p:cNvSpPr/>
          <p:nvPr/>
        </p:nvSpPr>
        <p:spPr>
          <a:xfrm>
            <a:off x="4932040" y="3663277"/>
            <a:ext cx="648072" cy="197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矩形 9"/>
          <p:cNvSpPr/>
          <p:nvPr/>
        </p:nvSpPr>
        <p:spPr>
          <a:xfrm>
            <a:off x="8139182" y="3663277"/>
            <a:ext cx="504054" cy="197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矩形 9"/>
          <p:cNvSpPr/>
          <p:nvPr/>
        </p:nvSpPr>
        <p:spPr>
          <a:xfrm>
            <a:off x="6876256" y="3663277"/>
            <a:ext cx="648072" cy="197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矩形 9"/>
          <p:cNvSpPr/>
          <p:nvPr/>
        </p:nvSpPr>
        <p:spPr>
          <a:xfrm>
            <a:off x="7995164" y="2499734"/>
            <a:ext cx="648072" cy="197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036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 bwMode="auto">
          <a:xfrm>
            <a:off x="149586" y="408296"/>
            <a:ext cx="8598877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1-1-3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输入“行”页签信息：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进去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如下界面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，类似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1-1-4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的操作，在“报价”栏位输入供应商报价的单价，承诺日期等，然后如果有红色圆圈标识的行，需要点击右侧的更新“铅笔形”按钮，输入具体的属性报价信息后点右上角的应用即可保存报价；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0" y="1706459"/>
            <a:ext cx="8298650" cy="4665712"/>
          </a:xfrm>
          <a:prstGeom prst="rect">
            <a:avLst/>
          </a:prstGeom>
        </p:spPr>
      </p:pic>
      <p:sp>
        <p:nvSpPr>
          <p:cNvPr id="4" name="矩形 9"/>
          <p:cNvSpPr/>
          <p:nvPr/>
        </p:nvSpPr>
        <p:spPr>
          <a:xfrm>
            <a:off x="5796136" y="3041917"/>
            <a:ext cx="1152128" cy="315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矩形 9"/>
          <p:cNvSpPr/>
          <p:nvPr/>
        </p:nvSpPr>
        <p:spPr>
          <a:xfrm>
            <a:off x="3172076" y="3688515"/>
            <a:ext cx="2408036" cy="20447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6788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72379"/>
            <a:ext cx="9144000" cy="5276989"/>
          </a:xfrm>
          <a:prstGeom prst="rect">
            <a:avLst/>
          </a:prstGeom>
        </p:spPr>
      </p:pic>
      <p:sp>
        <p:nvSpPr>
          <p:cNvPr id="5" name="文本框 1"/>
          <p:cNvSpPr txBox="1"/>
          <p:nvPr/>
        </p:nvSpPr>
        <p:spPr bwMode="auto">
          <a:xfrm>
            <a:off x="149586" y="408296"/>
            <a:ext cx="859887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1-1-4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完成“行”页签要求的信息后，点击右上角的“继续”按钮；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9"/>
          <p:cNvSpPr/>
          <p:nvPr/>
        </p:nvSpPr>
        <p:spPr>
          <a:xfrm>
            <a:off x="8460432" y="2420888"/>
            <a:ext cx="683568" cy="315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470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绿">
  <a:themeElements>
    <a:clrScheme name="国外精美动态PPT模板之绿芽(白色背景)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国外精美动态PPT模板之绿芽(白色背景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 algn="ctr">
          <a:noFill/>
          <a:miter lim="800000"/>
          <a:headEnd/>
          <a:tailEnd/>
        </a:ln>
      </a:spPr>
      <a:bodyPr wrap="none">
        <a:spAutoFit/>
      </a:bodyPr>
      <a:lstStyle>
        <a:defPPr eaLnBrk="0" hangingPunct="0">
          <a:defRPr sz="2400" dirty="0">
            <a:solidFill>
              <a:srgbClr val="000000"/>
            </a:solidFill>
            <a:ea typeface="宋体" pitchFamily="2" charset="-122"/>
          </a:defRPr>
        </a:defPPr>
      </a:lstStyle>
    </a:txDef>
  </a:objectDefaults>
  <a:extraClrSchemeLst>
    <a:extraClrScheme>
      <a:clrScheme name="国外精美动态PPT模板之绿芽(白色背景)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国外精美动态PPT模板之绿芽(白色背景)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国外精美动态PPT模板之绿芽(白色背景)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2705</TotalTime>
  <Words>840</Words>
  <Application>Microsoft Office PowerPoint</Application>
  <PresentationFormat>全屏显示(4:3)</PresentationFormat>
  <Paragraphs>29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黑体</vt:lpstr>
      <vt:lpstr>华文行楷</vt:lpstr>
      <vt:lpstr>华文楷体</vt:lpstr>
      <vt:lpstr>华文新魏</vt:lpstr>
      <vt:lpstr>楷体_GB2312</vt:lpstr>
      <vt:lpstr>宋体</vt:lpstr>
      <vt:lpstr>微软雅黑</vt:lpstr>
      <vt:lpstr>Arial</vt:lpstr>
      <vt:lpstr>Wingdings</vt:lpstr>
      <vt:lpstr>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Company>BYD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zy1209864</dc:creator>
  <cp:lastModifiedBy>Leo Sheng Huang</cp:lastModifiedBy>
  <cp:revision>275</cp:revision>
  <dcterms:created xsi:type="dcterms:W3CDTF">2010-10-25T01:05:14Z</dcterms:created>
  <dcterms:modified xsi:type="dcterms:W3CDTF">2015-10-30T02:50:31Z</dcterms:modified>
</cp:coreProperties>
</file>