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F1F664-680C-43E6-89FA-FDF3A67AEE64}" type="datetimeFigureOut">
              <a:rPr lang="zh-CN" altLang="en-US" smtClean="0"/>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4FA00-38BC-477D-91E5-676D535BD08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1F664-680C-43E6-89FA-FDF3A67AEE64}" type="datetimeFigureOut">
              <a:rPr lang="zh-CN" altLang="en-US" smtClean="0"/>
              <a:t>2019/10/25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4FA00-38BC-477D-91E5-676D535BD0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ln>
            <a:solidFill>
              <a:schemeClr val="accent1"/>
            </a:solidFill>
          </a:ln>
        </p:spPr>
        <p:txBody>
          <a:bodyPr/>
          <a:lstStyle/>
          <a:p>
            <a:r>
              <a:rPr lang="zh-CN" altLang="en-US" dirty="0" smtClean="0">
                <a:latin typeface="华文新魏" pitchFamily="2" charset="-122"/>
                <a:ea typeface="华文新魏" pitchFamily="2" charset="-122"/>
              </a:rPr>
              <a:t>人力资本错配下的决策：优先创新驱动还是优先产业升级？</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normAutofit/>
          </a:bodyPr>
          <a:lstStyle/>
          <a:p>
            <a:r>
              <a:rPr lang="zh-CN" altLang="en-US" sz="2400" dirty="0" smtClean="0">
                <a:solidFill>
                  <a:schemeClr val="tx1"/>
                </a:solidFill>
                <a:latin typeface="+mn-ea"/>
              </a:rPr>
              <a:t>李静 楠玉</a:t>
            </a:r>
            <a:endParaRPr lang="zh-CN" altLang="en-US" sz="2400" dirty="0">
              <a:solidFill>
                <a:schemeClr val="tx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r>
              <a:rPr lang="zh-CN" altLang="en-US" dirty="0" smtClean="0"/>
              <a:t>理论分析</a:t>
            </a:r>
            <a:endParaRPr lang="zh-CN" altLang="en-US" dirty="0"/>
          </a:p>
        </p:txBody>
      </p:sp>
      <p:sp>
        <p:nvSpPr>
          <p:cNvPr id="5" name="TextBox 4"/>
          <p:cNvSpPr txBox="1"/>
          <p:nvPr/>
        </p:nvSpPr>
        <p:spPr>
          <a:xfrm>
            <a:off x="500034" y="1928802"/>
            <a:ext cx="8001056" cy="3046988"/>
          </a:xfrm>
          <a:prstGeom prst="rect">
            <a:avLst/>
          </a:prstGeom>
          <a:noFill/>
        </p:spPr>
        <p:txBody>
          <a:bodyPr wrap="square" rtlCol="0">
            <a:spAutoFit/>
          </a:bodyPr>
          <a:lstStyle/>
          <a:p>
            <a:r>
              <a:rPr lang="zh-CN" altLang="en-US" sz="2400" dirty="0" smtClean="0">
                <a:solidFill>
                  <a:srgbClr val="C00000"/>
                </a:solidFill>
                <a:latin typeface="华文新魏" pitchFamily="2" charset="-122"/>
                <a:ea typeface="华文新魏" pitchFamily="2" charset="-122"/>
              </a:rPr>
              <a:t>命题</a:t>
            </a:r>
            <a:r>
              <a:rPr lang="en-US" altLang="zh-CN" sz="2400" dirty="0" smtClean="0">
                <a:solidFill>
                  <a:srgbClr val="C00000"/>
                </a:solidFill>
                <a:latin typeface="华文新魏" pitchFamily="2" charset="-122"/>
                <a:ea typeface="华文新魏" pitchFamily="2" charset="-122"/>
              </a:rPr>
              <a:t>1</a:t>
            </a:r>
            <a:r>
              <a:rPr lang="zh-CN" altLang="en-US" sz="2400" dirty="0" smtClean="0">
                <a:solidFill>
                  <a:srgbClr val="C00000"/>
                </a:solidFill>
                <a:latin typeface="华文新魏" pitchFamily="2" charset="-122"/>
                <a:ea typeface="华文新魏" pitchFamily="2" charset="-122"/>
              </a:rPr>
              <a:t>：</a:t>
            </a:r>
            <a:r>
              <a:rPr lang="zh-CN" altLang="en-US" sz="2400" dirty="0" smtClean="0">
                <a:latin typeface="华文新魏" pitchFamily="2" charset="-122"/>
                <a:ea typeface="华文新魏" pitchFamily="2" charset="-122"/>
              </a:rPr>
              <a:t>如果市场完备，后发国家和发达国家之间的人力资本差异不变，当</a:t>
            </a:r>
            <a:r>
              <a:rPr lang="en-US" altLang="zh-CN" sz="2400" dirty="0" smtClean="0">
                <a:latin typeface="华文新魏" pitchFamily="2" charset="-122"/>
                <a:ea typeface="华文新魏" pitchFamily="2" charset="-122"/>
              </a:rPr>
              <a:t>Y</a:t>
            </a:r>
            <a:r>
              <a:rPr lang="zh-CN" altLang="en-US" sz="2400" dirty="0" smtClean="0">
                <a:latin typeface="华文新魏" pitchFamily="2" charset="-122"/>
                <a:ea typeface="华文新魏" pitchFamily="2" charset="-122"/>
              </a:rPr>
              <a:t>的相对价格大于某一程度时，初始人力资本差异将造成国家间的产业结构差异，此时人力资本没有错配，高质量劳动力从事技术密集型产业和研发，不从事劳动密集型产业。但两国的人均收入却因为长期存在的比较优势而不可趋同，即后发国家永远追赶不上发达国家。</a:t>
            </a:r>
            <a:endParaRPr lang="en-US" altLang="zh-CN" sz="2400" dirty="0" smtClean="0">
              <a:latin typeface="华文新魏" pitchFamily="2" charset="-122"/>
              <a:ea typeface="华文新魏" pitchFamily="2" charset="-122"/>
            </a:endParaRPr>
          </a:p>
          <a:p>
            <a:endParaRPr lang="en-US" altLang="zh-CN" sz="2400" dirty="0" smtClean="0">
              <a:latin typeface="华文新魏" pitchFamily="2" charset="-122"/>
              <a:ea typeface="华文新魏" pitchFamily="2" charset="-122"/>
            </a:endParaRPr>
          </a:p>
          <a:p>
            <a:pPr algn="ctr"/>
            <a:r>
              <a:rPr lang="zh-CN" altLang="en-US" sz="2400" dirty="0" smtClean="0">
                <a:solidFill>
                  <a:srgbClr val="C00000"/>
                </a:solidFill>
                <a:latin typeface="华文新魏" pitchFamily="2" charset="-122"/>
                <a:ea typeface="华文新魏" pitchFamily="2" charset="-122"/>
              </a:rPr>
              <a:t>改变产业结构，才能实现收入赶超！</a:t>
            </a:r>
            <a:endParaRPr lang="zh-CN" altLang="en-US" sz="2400" dirty="0">
              <a:solidFill>
                <a:srgbClr val="C0000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57200" y="1600201"/>
            <a:ext cx="8229600" cy="1471610"/>
          </a:xfrm>
        </p:spPr>
        <p:txBody>
          <a:bodyPr>
            <a:normAutofit/>
          </a:bodyPr>
          <a:lstStyle/>
          <a:p>
            <a:r>
              <a:rPr lang="zh-CN" altLang="en-US" sz="2400" dirty="0" smtClean="0">
                <a:latin typeface="华文新魏" pitchFamily="2" charset="-122"/>
                <a:ea typeface="华文新魏" pitchFamily="2" charset="-122"/>
              </a:rPr>
              <a:t>优先产业结构调整还是优先研发？</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定义“</a:t>
            </a:r>
            <a:r>
              <a:rPr lang="zh-CN" altLang="en-US" sz="2400" dirty="0" smtClean="0">
                <a:latin typeface="华文新魏" pitchFamily="2" charset="-122"/>
                <a:ea typeface="华文新魏" pitchFamily="2" charset="-122"/>
              </a:rPr>
              <a:t>经济转型</a:t>
            </a:r>
            <a:r>
              <a:rPr lang="zh-CN" altLang="en-US" sz="2400" dirty="0" smtClean="0">
                <a:latin typeface="华文新魏" pitchFamily="2" charset="-122"/>
                <a:ea typeface="华文新魏" pitchFamily="2" charset="-122"/>
              </a:rPr>
              <a:t>”：从</a:t>
            </a:r>
            <a:r>
              <a:rPr lang="zh-CN" altLang="en-US" sz="2400" dirty="0" smtClean="0">
                <a:solidFill>
                  <a:srgbClr val="C00000"/>
                </a:solidFill>
                <a:latin typeface="华文新魏" pitchFamily="2" charset="-122"/>
                <a:ea typeface="华文新魏" pitchFamily="2" charset="-122"/>
              </a:rPr>
              <a:t>人力资本存量不足</a:t>
            </a:r>
            <a:r>
              <a:rPr lang="zh-CN" altLang="en-US" sz="2400" dirty="0" smtClean="0">
                <a:latin typeface="华文新魏" pitchFamily="2" charset="-122"/>
                <a:ea typeface="华文新魏" pitchFamily="2" charset="-122"/>
              </a:rPr>
              <a:t>到</a:t>
            </a:r>
            <a:r>
              <a:rPr lang="zh-CN" altLang="en-US" sz="2400" dirty="0" smtClean="0">
                <a:solidFill>
                  <a:srgbClr val="C00000"/>
                </a:solidFill>
                <a:latin typeface="华文新魏" pitchFamily="2" charset="-122"/>
                <a:ea typeface="华文新魏" pitchFamily="2" charset="-122"/>
              </a:rPr>
              <a:t>没有人力资本错配</a:t>
            </a:r>
            <a:r>
              <a:rPr lang="zh-CN" altLang="en-US" sz="2400" dirty="0" smtClean="0">
                <a:latin typeface="华文新魏" pitchFamily="2" charset="-122"/>
                <a:ea typeface="华文新魏" pitchFamily="2" charset="-122"/>
              </a:rPr>
              <a:t>，经济转型有以下两条路径：</a:t>
            </a:r>
            <a:endParaRPr lang="zh-CN" altLang="en-US" sz="2400" dirty="0">
              <a:latin typeface="华文新魏" pitchFamily="2" charset="-122"/>
              <a:ea typeface="华文新魏" pitchFamily="2" charset="-122"/>
            </a:endParaRPr>
          </a:p>
        </p:txBody>
      </p:sp>
      <p:pic>
        <p:nvPicPr>
          <p:cNvPr id="8194" name="Picture 2"/>
          <p:cNvPicPr>
            <a:picLocks noChangeAspect="1" noChangeArrowheads="1"/>
          </p:cNvPicPr>
          <p:nvPr/>
        </p:nvPicPr>
        <p:blipFill>
          <a:blip r:embed="rId2"/>
          <a:srcRect/>
          <a:stretch>
            <a:fillRect/>
          </a:stretch>
        </p:blipFill>
        <p:spPr bwMode="auto">
          <a:xfrm>
            <a:off x="642910" y="3214686"/>
            <a:ext cx="7786710" cy="1416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57200" y="1600201"/>
            <a:ext cx="8229600" cy="2185990"/>
          </a:xfrm>
        </p:spPr>
        <p:txBody>
          <a:bodyPr>
            <a:normAutofit/>
          </a:bodyPr>
          <a:lstStyle/>
          <a:p>
            <a:r>
              <a:rPr lang="zh-CN" altLang="en-US" sz="2400" dirty="0" smtClean="0">
                <a:latin typeface="华文新魏" pitchFamily="2" charset="-122"/>
                <a:ea typeface="华文新魏" pitchFamily="2" charset="-122"/>
              </a:rPr>
              <a:t>单个人力资本生产</a:t>
            </a:r>
            <a:r>
              <a:rPr lang="en-US" altLang="zh-CN" sz="2400" dirty="0" smtClean="0">
                <a:latin typeface="华文新魏" pitchFamily="2" charset="-122"/>
                <a:ea typeface="华文新魏" pitchFamily="2" charset="-122"/>
              </a:rPr>
              <a:t>Z</a:t>
            </a:r>
            <a:r>
              <a:rPr lang="zh-CN" altLang="en-US" sz="2400" dirty="0" smtClean="0">
                <a:latin typeface="华文新魏" pitchFamily="2" charset="-122"/>
                <a:ea typeface="华文新魏" pitchFamily="2" charset="-122"/>
              </a:rPr>
              <a:t>的收入，也是后发国家新增人力资本发生</a:t>
            </a:r>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型错配时的收入，都是</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当人力资本进入后发国家的高新技术产业，高技术产品</a:t>
            </a:r>
            <a:r>
              <a:rPr lang="en-US" altLang="zh-CN" sz="2400" dirty="0" smtClean="0">
                <a:latin typeface="华文新魏" pitchFamily="2" charset="-122"/>
                <a:ea typeface="华文新魏" pitchFamily="2" charset="-122"/>
              </a:rPr>
              <a:t>Y</a:t>
            </a:r>
            <a:r>
              <a:rPr lang="zh-CN" altLang="en-US" sz="2400" dirty="0" smtClean="0">
                <a:latin typeface="华文新魏" pitchFamily="2" charset="-122"/>
                <a:ea typeface="华文新魏" pitchFamily="2" charset="-122"/>
              </a:rPr>
              <a:t>流入后发国家，价格（大于发达国家）即</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由（</a:t>
            </a:r>
            <a:r>
              <a:rPr lang="en-US" altLang="zh-CN" sz="2400" dirty="0" smtClean="0">
                <a:latin typeface="华文新魏" pitchFamily="2" charset="-122"/>
                <a:ea typeface="华文新魏" pitchFamily="2" charset="-122"/>
              </a:rPr>
              <a:t>8</a:t>
            </a:r>
            <a:r>
              <a:rPr lang="zh-CN" altLang="en-US" sz="2400" dirty="0" smtClean="0">
                <a:latin typeface="华文新魏" pitchFamily="2" charset="-122"/>
                <a:ea typeface="华文新魏" pitchFamily="2" charset="-122"/>
              </a:rPr>
              <a:t>）式</a:t>
            </a:r>
            <a:endParaRPr lang="zh-CN" altLang="en-US" sz="2400" dirty="0">
              <a:latin typeface="华文新魏" pitchFamily="2" charset="-122"/>
              <a:ea typeface="华文新魏" pitchFamily="2" charset="-122"/>
            </a:endParaRPr>
          </a:p>
        </p:txBody>
      </p:sp>
      <p:pic>
        <p:nvPicPr>
          <p:cNvPr id="9218" name="Picture 2"/>
          <p:cNvPicPr>
            <a:picLocks noChangeAspect="1" noChangeArrowheads="1"/>
          </p:cNvPicPr>
          <p:nvPr/>
        </p:nvPicPr>
        <p:blipFill>
          <a:blip r:embed="rId2"/>
          <a:srcRect/>
          <a:stretch>
            <a:fillRect/>
          </a:stretch>
        </p:blipFill>
        <p:spPr bwMode="auto">
          <a:xfrm>
            <a:off x="4714876" y="2000240"/>
            <a:ext cx="357190" cy="428628"/>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6500826" y="2786058"/>
            <a:ext cx="1047751" cy="401139"/>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28596" y="3714752"/>
            <a:ext cx="8429684" cy="510340"/>
          </a:xfrm>
          <a:prstGeom prst="rect">
            <a:avLst/>
          </a:prstGeom>
          <a:noFill/>
          <a:ln w="9525">
            <a:noFill/>
            <a:miter lim="800000"/>
            <a:headEnd/>
            <a:tailEnd/>
          </a:ln>
          <a:effectLst/>
        </p:spPr>
      </p:pic>
      <p:sp>
        <p:nvSpPr>
          <p:cNvPr id="8" name="TextBox 7"/>
          <p:cNvSpPr txBox="1"/>
          <p:nvPr/>
        </p:nvSpPr>
        <p:spPr>
          <a:xfrm>
            <a:off x="428596" y="4357694"/>
            <a:ext cx="7643866" cy="461665"/>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2400" dirty="0">
                <a:latin typeface="华文新魏" pitchFamily="2" charset="-122"/>
                <a:ea typeface="华文新魏" pitchFamily="2" charset="-122"/>
              </a:rPr>
              <a:t>后发国家生产</a:t>
            </a:r>
            <a:r>
              <a:rPr lang="en-US" altLang="zh-CN" sz="2400" dirty="0">
                <a:latin typeface="华文新魏" pitchFamily="2" charset="-122"/>
                <a:ea typeface="华文新魏" pitchFamily="2" charset="-122"/>
              </a:rPr>
              <a:t>Y</a:t>
            </a:r>
            <a:r>
              <a:rPr lang="zh-CN" altLang="en-US" sz="2400" dirty="0">
                <a:latin typeface="华文新魏" pitchFamily="2" charset="-122"/>
                <a:ea typeface="华文新魏" pitchFamily="2" charset="-122"/>
              </a:rPr>
              <a:t>产品的人力资本收入是</a:t>
            </a:r>
          </a:p>
        </p:txBody>
      </p:sp>
      <p:pic>
        <p:nvPicPr>
          <p:cNvPr id="9221" name="Picture 5"/>
          <p:cNvPicPr>
            <a:picLocks noChangeAspect="1" noChangeArrowheads="1"/>
          </p:cNvPicPr>
          <p:nvPr/>
        </p:nvPicPr>
        <p:blipFill>
          <a:blip r:embed="rId5"/>
          <a:srcRect/>
          <a:stretch>
            <a:fillRect/>
          </a:stretch>
        </p:blipFill>
        <p:spPr bwMode="auto">
          <a:xfrm>
            <a:off x="3500430" y="4929198"/>
            <a:ext cx="1785949" cy="478990"/>
          </a:xfrm>
          <a:prstGeom prst="rect">
            <a:avLst/>
          </a:prstGeom>
          <a:noFill/>
          <a:ln w="9525">
            <a:noFill/>
            <a:miter lim="800000"/>
            <a:headEnd/>
            <a:tailEnd/>
          </a:ln>
          <a:effectLst/>
        </p:spPr>
      </p:pic>
      <p:sp>
        <p:nvSpPr>
          <p:cNvPr id="10" name="TextBox 9"/>
          <p:cNvSpPr txBox="1"/>
          <p:nvPr/>
        </p:nvSpPr>
        <p:spPr>
          <a:xfrm>
            <a:off x="500034" y="5500702"/>
            <a:ext cx="7643866" cy="830997"/>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2400" dirty="0" smtClean="0">
                <a:latin typeface="华文新魏" pitchFamily="2" charset="-122"/>
                <a:ea typeface="华文新魏" pitchFamily="2" charset="-122"/>
              </a:rPr>
              <a:t>生产</a:t>
            </a:r>
            <a:r>
              <a:rPr lang="en-US" altLang="zh-CN" sz="2400" dirty="0" smtClean="0">
                <a:latin typeface="华文新魏" pitchFamily="2" charset="-122"/>
                <a:ea typeface="华文新魏" pitchFamily="2" charset="-122"/>
              </a:rPr>
              <a:t>Y</a:t>
            </a:r>
            <a:r>
              <a:rPr lang="zh-CN" altLang="en-US" sz="2400" dirty="0" smtClean="0">
                <a:latin typeface="华文新魏" pitchFamily="2" charset="-122"/>
                <a:ea typeface="华文新魏" pitchFamily="2" charset="-122"/>
              </a:rPr>
              <a:t>高技术产品的收入大于生产</a:t>
            </a:r>
            <a:r>
              <a:rPr lang="en-US" altLang="zh-CN" sz="2400" dirty="0" smtClean="0">
                <a:latin typeface="华文新魏" pitchFamily="2" charset="-122"/>
                <a:ea typeface="华文新魏" pitchFamily="2" charset="-122"/>
              </a:rPr>
              <a:t>Z</a:t>
            </a:r>
            <a:r>
              <a:rPr lang="zh-CN" altLang="en-US" sz="2400" dirty="0" smtClean="0">
                <a:latin typeface="华文新魏" pitchFamily="2" charset="-122"/>
                <a:ea typeface="华文新魏" pitchFamily="2" charset="-122"/>
              </a:rPr>
              <a:t>低技术产品的收入，因此不会出现</a:t>
            </a:r>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型错配</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57200" y="1600201"/>
            <a:ext cx="8229600" cy="614353"/>
          </a:xfrm>
        </p:spPr>
        <p:txBody>
          <a:bodyPr>
            <a:normAutofit/>
          </a:bodyPr>
          <a:lstStyle/>
          <a:p>
            <a:r>
              <a:rPr lang="zh-CN" altLang="en-US" sz="2400" dirty="0" smtClean="0">
                <a:latin typeface="华文新魏" pitchFamily="2" charset="-122"/>
                <a:ea typeface="华文新魏" pitchFamily="2" charset="-122"/>
              </a:rPr>
              <a:t>如果进行研发，人力资本所预期的研发成功的瞬时利润是</a:t>
            </a:r>
            <a:endParaRPr lang="zh-CN" altLang="en-US" sz="2400" dirty="0">
              <a:latin typeface="华文新魏" pitchFamily="2" charset="-122"/>
              <a:ea typeface="华文新魏" pitchFamily="2" charset="-122"/>
            </a:endParaRPr>
          </a:p>
        </p:txBody>
      </p:sp>
      <p:pic>
        <p:nvPicPr>
          <p:cNvPr id="10242" name="Picture 2"/>
          <p:cNvPicPr>
            <a:picLocks noChangeAspect="1" noChangeArrowheads="1"/>
          </p:cNvPicPr>
          <p:nvPr/>
        </p:nvPicPr>
        <p:blipFill>
          <a:blip r:embed="rId2"/>
          <a:srcRect/>
          <a:stretch>
            <a:fillRect/>
          </a:stretch>
        </p:blipFill>
        <p:spPr bwMode="auto">
          <a:xfrm>
            <a:off x="2071670" y="2214554"/>
            <a:ext cx="5000635" cy="510269"/>
          </a:xfrm>
          <a:prstGeom prst="rect">
            <a:avLst/>
          </a:prstGeom>
          <a:noFill/>
          <a:ln w="9525">
            <a:noFill/>
            <a:miter lim="800000"/>
            <a:headEnd/>
            <a:tailEnd/>
          </a:ln>
          <a:effectLst/>
        </p:spPr>
      </p:pic>
      <p:sp>
        <p:nvSpPr>
          <p:cNvPr id="5" name="内容占位符 2"/>
          <p:cNvSpPr txBox="1">
            <a:spLocks/>
          </p:cNvSpPr>
          <p:nvPr/>
        </p:nvSpPr>
        <p:spPr>
          <a:xfrm>
            <a:off x="428596" y="2857496"/>
            <a:ext cx="8229600" cy="8572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当单个人力资本的研发收入大于生产</a:t>
            </a:r>
            <a:r>
              <a:rPr kumimoji="0" lang="en-US" altLang="zh-CN" sz="24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Y</a:t>
            </a:r>
            <a:r>
              <a:rPr kumimoji="0" lang="zh-CN" altLang="en-US" sz="24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产品的收入时，才会有人选择研发，即</a:t>
            </a:r>
          </a:p>
        </p:txBody>
      </p:sp>
      <p:pic>
        <p:nvPicPr>
          <p:cNvPr id="10243" name="Picture 3"/>
          <p:cNvPicPr>
            <a:picLocks noChangeAspect="1" noChangeArrowheads="1"/>
          </p:cNvPicPr>
          <p:nvPr/>
        </p:nvPicPr>
        <p:blipFill>
          <a:blip r:embed="rId3"/>
          <a:srcRect/>
          <a:stretch>
            <a:fillRect/>
          </a:stretch>
        </p:blipFill>
        <p:spPr bwMode="auto">
          <a:xfrm>
            <a:off x="3143240" y="3786190"/>
            <a:ext cx="2214578" cy="5203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57200" y="1600200"/>
            <a:ext cx="8229600" cy="3971939"/>
          </a:xfrm>
        </p:spPr>
        <p:txBody>
          <a:bodyPr>
            <a:normAutofit/>
          </a:bodyPr>
          <a:lstStyle/>
          <a:p>
            <a:r>
              <a:rPr lang="zh-CN" altLang="en-US" sz="2400" dirty="0" smtClean="0">
                <a:latin typeface="华文新魏" pitchFamily="2" charset="-122"/>
                <a:ea typeface="华文新魏" pitchFamily="2" charset="-122"/>
              </a:rPr>
              <a:t>命题</a:t>
            </a:r>
            <a:r>
              <a:rPr lang="en-US" altLang="zh-CN" sz="2400" dirty="0" smtClean="0">
                <a:latin typeface="华文新魏" pitchFamily="2" charset="-122"/>
                <a:ea typeface="华文新魏" pitchFamily="2" charset="-122"/>
              </a:rPr>
              <a:t>2</a:t>
            </a:r>
            <a:r>
              <a:rPr lang="zh-CN" altLang="en-US" sz="2400" dirty="0" smtClean="0">
                <a:latin typeface="华文新魏" pitchFamily="2" charset="-122"/>
                <a:ea typeface="华文新魏" pitchFamily="2" charset="-122"/>
              </a:rPr>
              <a:t>：如果技术密集型产业没有进入门槛，人力资本会在工资激励下出现“</a:t>
            </a:r>
            <a:r>
              <a:rPr lang="en-US" altLang="zh-CN" sz="2400" dirty="0" smtClean="0">
                <a:latin typeface="华文新魏" pitchFamily="2" charset="-122"/>
                <a:ea typeface="华文新魏" pitchFamily="2" charset="-122"/>
              </a:rPr>
              <a:t>2</a:t>
            </a:r>
            <a:r>
              <a:rPr lang="zh-CN" altLang="en-US" sz="2400" dirty="0" smtClean="0">
                <a:latin typeface="华文新魏" pitchFamily="2" charset="-122"/>
                <a:ea typeface="华文新魏" pitchFamily="2" charset="-122"/>
              </a:rPr>
              <a:t>型错配”。</a:t>
            </a:r>
            <a:endParaRPr lang="en-US" altLang="zh-CN" sz="2400" dirty="0" smtClean="0">
              <a:latin typeface="华文新魏" pitchFamily="2" charset="-122"/>
              <a:ea typeface="华文新魏" pitchFamily="2" charset="-122"/>
            </a:endParaRPr>
          </a:p>
          <a:p>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命题</a:t>
            </a:r>
            <a:r>
              <a:rPr lang="en-US" altLang="zh-CN" sz="2400" dirty="0" smtClean="0">
                <a:latin typeface="华文新魏" pitchFamily="2" charset="-122"/>
                <a:ea typeface="华文新魏" pitchFamily="2" charset="-122"/>
              </a:rPr>
              <a:t>3</a:t>
            </a:r>
            <a:r>
              <a:rPr lang="zh-CN" altLang="en-US" sz="2400" dirty="0" smtClean="0">
                <a:latin typeface="华文新魏" pitchFamily="2" charset="-122"/>
                <a:ea typeface="华文新魏" pitchFamily="2" charset="-122"/>
              </a:rPr>
              <a:t>：如果技术密集型产业存在高门槛（大量货币资本，改变国家贸易协定），则会出现“</a:t>
            </a:r>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型错配”，应创新驱动，但需持续补贴。</a:t>
            </a:r>
            <a:endParaRPr lang="en-US" altLang="zh-CN" sz="2400" dirty="0" smtClean="0">
              <a:latin typeface="华文新魏" pitchFamily="2" charset="-122"/>
              <a:ea typeface="华文新魏" pitchFamily="2" charset="-122"/>
            </a:endParaRPr>
          </a:p>
          <a:p>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主要看</a:t>
            </a:r>
            <a:endParaRPr lang="zh-CN" altLang="en-US" sz="2400" dirty="0">
              <a:latin typeface="华文新魏" pitchFamily="2" charset="-122"/>
              <a:ea typeface="华文新魏" pitchFamily="2" charset="-122"/>
            </a:endParaRPr>
          </a:p>
        </p:txBody>
      </p:sp>
      <p:pic>
        <p:nvPicPr>
          <p:cNvPr id="11267" name="Picture 3"/>
          <p:cNvPicPr>
            <a:picLocks noChangeAspect="1" noChangeArrowheads="1"/>
          </p:cNvPicPr>
          <p:nvPr/>
        </p:nvPicPr>
        <p:blipFill>
          <a:blip r:embed="rId2"/>
          <a:srcRect/>
          <a:stretch>
            <a:fillRect/>
          </a:stretch>
        </p:blipFill>
        <p:spPr bwMode="auto">
          <a:xfrm>
            <a:off x="1928794" y="4429132"/>
            <a:ext cx="218211" cy="428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latin typeface="华文新魏" pitchFamily="2" charset="-122"/>
                <a:ea typeface="华文新魏" pitchFamily="2" charset="-122"/>
              </a:rPr>
              <a:t>理论部分的核心结论：后发国家的经济转型伴随着人力资本与产业结构错配，市场存在优先作好产业升级的动力。因此，中国应该顺应市场规律，</a:t>
            </a:r>
            <a:r>
              <a:rPr lang="zh-CN" altLang="en-US" sz="2400" dirty="0" smtClean="0">
                <a:solidFill>
                  <a:srgbClr val="C00000"/>
                </a:solidFill>
                <a:latin typeface="华文新魏" pitchFamily="2" charset="-122"/>
                <a:ea typeface="华文新魏" pitchFamily="2" charset="-122"/>
              </a:rPr>
              <a:t>先升级产业结构， 再加大研发投入实现创新驱动</a:t>
            </a:r>
            <a:r>
              <a:rPr lang="zh-CN" altLang="en-US" sz="2400" dirty="0" smtClean="0">
                <a:latin typeface="华文新魏" pitchFamily="2" charset="-122"/>
                <a:ea typeface="华文新魏" pitchFamily="2" charset="-122"/>
              </a:rPr>
              <a:t>。</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产业结构升级</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人力资本进入高新产业</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高技术行业的人力资本比重增长率</a:t>
            </a:r>
            <a:r>
              <a:rPr lang="en-US" altLang="zh-CN" sz="2400" dirty="0" err="1" smtClean="0">
                <a:latin typeface="华文新魏" pitchFamily="2" charset="-122"/>
                <a:ea typeface="华文新魏" pitchFamily="2" charset="-122"/>
              </a:rPr>
              <a:t>hsm</a:t>
            </a:r>
            <a:endParaRPr lang="en-US" altLang="zh-CN" sz="2400" dirty="0" smtClean="0">
              <a:latin typeface="华文新魏" pitchFamily="2" charset="-122"/>
              <a:ea typeface="华文新魏" pitchFamily="2" charset="-122"/>
            </a:endParaRPr>
          </a:p>
          <a:p>
            <a:r>
              <a:rPr lang="zh-CN" altLang="en-US" sz="2400" dirty="0">
                <a:latin typeface="华文新魏" pitchFamily="2" charset="-122"/>
                <a:ea typeface="华文新魏" pitchFamily="2" charset="-122"/>
              </a:rPr>
              <a:t>创新</a:t>
            </a:r>
            <a:r>
              <a:rPr lang="zh-CN" altLang="en-US" sz="2400" dirty="0" smtClean="0">
                <a:latin typeface="华文新魏" pitchFamily="2" charset="-122"/>
                <a:ea typeface="华文新魏" pitchFamily="2" charset="-122"/>
              </a:rPr>
              <a:t>驱动</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人力资本进行研发部门</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行业研发部门人力资本增长率</a:t>
            </a:r>
            <a:r>
              <a:rPr lang="en-US" altLang="zh-CN" sz="2400" dirty="0" err="1" smtClean="0">
                <a:latin typeface="华文新魏" pitchFamily="2" charset="-122"/>
                <a:ea typeface="华文新魏" pitchFamily="2" charset="-122"/>
              </a:rPr>
              <a:t>hrd</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若</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对产业产出增长的正向作用显著高于</a:t>
            </a:r>
            <a:r>
              <a:rPr lang="en-US" altLang="zh-CN" sz="2400" dirty="0" err="1" smtClean="0">
                <a:latin typeface="华文新魏" pitchFamily="2" charset="-122"/>
                <a:ea typeface="华文新魏" pitchFamily="2" charset="-122"/>
              </a:rPr>
              <a:t>hrd</a:t>
            </a:r>
            <a:r>
              <a:rPr lang="zh-CN" altLang="en-US" sz="2400" dirty="0" smtClean="0">
                <a:latin typeface="华文新魏" pitchFamily="2" charset="-122"/>
                <a:ea typeface="华文新魏" pitchFamily="2" charset="-122"/>
              </a:rPr>
              <a:t>，则与本文的理论分析相符，应优先升级产业结构。</a:t>
            </a:r>
            <a:endParaRPr lang="en-US" altLang="zh-CN" sz="2400" dirty="0" smtClean="0">
              <a:latin typeface="华文新魏" pitchFamily="2" charset="-122"/>
              <a:ea typeface="华文新魏" pitchFamily="2" charset="-122"/>
            </a:endParaRPr>
          </a:p>
          <a:p>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a:xfrm>
            <a:off x="457200" y="1600200"/>
            <a:ext cx="8229600" cy="1543048"/>
          </a:xfrm>
        </p:spPr>
        <p:txBody>
          <a:bodyPr>
            <a:normAutofit/>
          </a:bodyPr>
          <a:lstStyle/>
          <a:p>
            <a:r>
              <a:rPr lang="zh-CN" altLang="en-US" sz="2400" dirty="0" smtClean="0">
                <a:latin typeface="华文新魏" pitchFamily="2" charset="-122"/>
                <a:ea typeface="华文新魏" pitchFamily="2" charset="-122"/>
              </a:rPr>
              <a:t>基于互补关系的实证模型：</a:t>
            </a:r>
            <a:endParaRPr lang="en-US" altLang="zh-CN" sz="2400" dirty="0" smtClean="0">
              <a:latin typeface="华文新魏" pitchFamily="2" charset="-122"/>
              <a:ea typeface="华文新魏" pitchFamily="2" charset="-122"/>
            </a:endParaRPr>
          </a:p>
          <a:p>
            <a:r>
              <a:rPr lang="en-US" altLang="zh-CN" sz="2400" dirty="0" smtClean="0">
                <a:latin typeface="华文新魏" pitchFamily="2" charset="-122"/>
                <a:ea typeface="华文新魏" pitchFamily="2" charset="-122"/>
              </a:rPr>
              <a:t>y</a:t>
            </a:r>
            <a:r>
              <a:rPr lang="zh-CN" altLang="en-US" sz="2400" dirty="0" smtClean="0">
                <a:latin typeface="华文新魏" pitchFamily="2" charset="-122"/>
                <a:ea typeface="华文新魏" pitchFamily="2" charset="-122"/>
              </a:rPr>
              <a:t>代表行业产出增长率</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参数解释</a:t>
            </a:r>
            <a:endParaRPr lang="zh-CN" altLang="en-US" sz="2400" dirty="0">
              <a:latin typeface="华文新魏" pitchFamily="2" charset="-122"/>
              <a:ea typeface="华文新魏" pitchFamily="2" charset="-122"/>
            </a:endParaRPr>
          </a:p>
        </p:txBody>
      </p:sp>
      <p:pic>
        <p:nvPicPr>
          <p:cNvPr id="12290" name="Picture 2"/>
          <p:cNvPicPr>
            <a:picLocks noChangeAspect="1" noChangeArrowheads="1"/>
          </p:cNvPicPr>
          <p:nvPr/>
        </p:nvPicPr>
        <p:blipFill>
          <a:blip r:embed="rId2"/>
          <a:srcRect/>
          <a:stretch>
            <a:fillRect/>
          </a:stretch>
        </p:blipFill>
        <p:spPr bwMode="auto">
          <a:xfrm>
            <a:off x="357158" y="3071810"/>
            <a:ext cx="8643998" cy="8673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实证分析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latin typeface="华文新魏" pitchFamily="2" charset="-122"/>
                <a:ea typeface="华文新魏" pitchFamily="2" charset="-122"/>
              </a:rPr>
              <a:t>控制变量：</a:t>
            </a:r>
            <a:endParaRPr lang="en-US" altLang="zh-CN" sz="2400" dirty="0" smtClean="0">
              <a:latin typeface="华文新魏" pitchFamily="2" charset="-122"/>
              <a:ea typeface="华文新魏" pitchFamily="2" charset="-122"/>
            </a:endParaRPr>
          </a:p>
          <a:p>
            <a:r>
              <a:rPr lang="zh-CN" altLang="en-US" sz="2400" dirty="0">
                <a:latin typeface="华文新魏" pitchFamily="2" charset="-122"/>
                <a:ea typeface="华文新魏" pitchFamily="2" charset="-122"/>
              </a:rPr>
              <a:t>产业外部经济</a:t>
            </a:r>
            <a:r>
              <a:rPr lang="zh-CN" altLang="en-US" sz="2400" dirty="0" smtClean="0">
                <a:latin typeface="华文新魏" pitchFamily="2" charset="-122"/>
                <a:ea typeface="华文新魏" pitchFamily="2" charset="-122"/>
              </a:rPr>
              <a:t>规模</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产业总销售收入的对数值</a:t>
            </a:r>
            <a:endParaRPr lang="en-US" altLang="zh-CN" sz="2400" dirty="0" smtClean="0">
              <a:latin typeface="华文新魏" pitchFamily="2" charset="-122"/>
              <a:ea typeface="华文新魏" pitchFamily="2" charset="-122"/>
            </a:endParaRPr>
          </a:p>
          <a:p>
            <a:r>
              <a:rPr lang="zh-CN" altLang="en-US" sz="2400" dirty="0">
                <a:latin typeface="华文新魏" pitchFamily="2" charset="-122"/>
                <a:ea typeface="华文新魏" pitchFamily="2" charset="-122"/>
              </a:rPr>
              <a:t>对外开放</a:t>
            </a:r>
            <a:r>
              <a:rPr lang="zh-CN" altLang="en-US" sz="2400" dirty="0" smtClean="0">
                <a:latin typeface="华文新魏" pitchFamily="2" charset="-122"/>
                <a:ea typeface="华文新魏" pitchFamily="2" charset="-122"/>
              </a:rPr>
              <a:t>度</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进出口总额与实际产出比值</a:t>
            </a:r>
            <a:endParaRPr lang="en-US" altLang="zh-CN" sz="2400" dirty="0" smtClean="0">
              <a:latin typeface="华文新魏" pitchFamily="2" charset="-122"/>
              <a:ea typeface="华文新魏" pitchFamily="2" charset="-122"/>
            </a:endParaRPr>
          </a:p>
          <a:p>
            <a:r>
              <a:rPr lang="zh-CN" altLang="en-US" sz="2400" dirty="0">
                <a:latin typeface="华文新魏" pitchFamily="2" charset="-122"/>
                <a:ea typeface="华文新魏" pitchFamily="2" charset="-122"/>
              </a:rPr>
              <a:t>产业研发</a:t>
            </a:r>
            <a:r>
              <a:rPr lang="zh-CN" altLang="en-US" sz="2400" dirty="0" smtClean="0">
                <a:latin typeface="华文新魏" pitchFamily="2" charset="-122"/>
                <a:ea typeface="华文新魏" pitchFamily="2" charset="-122"/>
              </a:rPr>
              <a:t>强度</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研发投入与实际产出比值</a:t>
            </a:r>
            <a:endParaRPr lang="en-US" altLang="zh-CN" sz="2400" dirty="0" smtClean="0">
              <a:latin typeface="华文新魏" pitchFamily="2" charset="-122"/>
              <a:ea typeface="华文新魏" pitchFamily="2" charset="-122"/>
            </a:endParaRPr>
          </a:p>
          <a:p>
            <a:r>
              <a:rPr lang="zh-CN" altLang="en-US" sz="2400" dirty="0">
                <a:latin typeface="华文新魏" pitchFamily="2" charset="-122"/>
                <a:ea typeface="华文新魏" pitchFamily="2" charset="-122"/>
              </a:rPr>
              <a:t>技术引进</a:t>
            </a:r>
            <a:r>
              <a:rPr lang="zh-CN" altLang="en-US" sz="2400" dirty="0" smtClean="0">
                <a:latin typeface="华文新魏" pitchFamily="2" charset="-122"/>
                <a:ea typeface="华文新魏" pitchFamily="2" charset="-122"/>
              </a:rPr>
              <a:t>水平</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企业技术引进经费支出对数值</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汇率</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价格调节器</a:t>
            </a:r>
            <a:endParaRPr lang="en-US" altLang="zh-CN" sz="2400" dirty="0" smtClean="0">
              <a:latin typeface="华文新魏" pitchFamily="2" charset="-122"/>
              <a:ea typeface="华文新魏" pitchFamily="2" charset="-122"/>
            </a:endParaRPr>
          </a:p>
          <a:p>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根据中国国家统计局公布的产业统计分类目录，选择高技术产业五大类</a:t>
            </a:r>
            <a:r>
              <a:rPr lang="en-US" altLang="zh-CN" sz="2400" dirty="0" smtClean="0">
                <a:latin typeface="华文新魏" pitchFamily="2" charset="-122"/>
                <a:ea typeface="华文新魏" pitchFamily="2" charset="-122"/>
              </a:rPr>
              <a:t>23</a:t>
            </a:r>
            <a:r>
              <a:rPr lang="zh-CN" altLang="en-US" sz="2400" dirty="0" smtClean="0">
                <a:latin typeface="华文新魏" pitchFamily="2" charset="-122"/>
                <a:ea typeface="华文新魏" pitchFamily="2" charset="-122"/>
              </a:rPr>
              <a:t>个行业</a:t>
            </a:r>
            <a:r>
              <a:rPr lang="en-US" altLang="zh-CN" sz="2400" dirty="0" smtClean="0">
                <a:latin typeface="华文新魏" pitchFamily="2" charset="-122"/>
                <a:ea typeface="华文新魏" pitchFamily="2" charset="-122"/>
              </a:rPr>
              <a:t>2000-2015</a:t>
            </a:r>
            <a:r>
              <a:rPr lang="zh-CN" altLang="en-US" sz="2400" dirty="0" smtClean="0">
                <a:latin typeface="华文新魏" pitchFamily="2" charset="-122"/>
                <a:ea typeface="华文新魏" pitchFamily="2" charset="-122"/>
              </a:rPr>
              <a:t>年为样本</a:t>
            </a:r>
            <a:endParaRPr lang="en-US" altLang="zh-CN" sz="2400" dirty="0" smtClean="0">
              <a:latin typeface="华文新魏" pitchFamily="2" charset="-122"/>
              <a:ea typeface="华文新魏" pitchFamily="2" charset="-122"/>
            </a:endParaRPr>
          </a:p>
          <a:p>
            <a:r>
              <a:rPr lang="en-US" altLang="zh-CN" sz="2400" dirty="0" smtClean="0">
                <a:latin typeface="华文新魏" pitchFamily="2" charset="-122"/>
                <a:ea typeface="华文新魏" pitchFamily="2" charset="-122"/>
              </a:rPr>
              <a:t>OLS</a:t>
            </a:r>
            <a:r>
              <a:rPr lang="zh-CN" altLang="en-US" sz="2400" dirty="0" smtClean="0">
                <a:latin typeface="华文新魏" pitchFamily="2" charset="-122"/>
                <a:ea typeface="华文新魏" pitchFamily="2" charset="-122"/>
              </a:rPr>
              <a:t>估计</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142976" y="571480"/>
            <a:ext cx="6642100" cy="177165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214414" y="2357430"/>
            <a:ext cx="6597650" cy="334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214414" y="428604"/>
            <a:ext cx="6610350" cy="37909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1285852" y="4214818"/>
            <a:ext cx="6559550" cy="217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问题提出</a:t>
            </a:r>
            <a:endParaRPr lang="zh-CN" altLang="en-US" dirty="0"/>
          </a:p>
        </p:txBody>
      </p:sp>
      <p:sp>
        <p:nvSpPr>
          <p:cNvPr id="3" name="内容占位符 2"/>
          <p:cNvSpPr>
            <a:spLocks noGrp="1"/>
          </p:cNvSpPr>
          <p:nvPr>
            <p:ph idx="1"/>
          </p:nvPr>
        </p:nvSpPr>
        <p:spPr>
          <a:xfrm>
            <a:off x="457200" y="1357298"/>
            <a:ext cx="8229600" cy="4768865"/>
          </a:xfrm>
        </p:spPr>
        <p:txBody>
          <a:bodyPr>
            <a:noAutofit/>
          </a:bodyPr>
          <a:lstStyle/>
          <a:p>
            <a:r>
              <a:rPr lang="zh-CN" altLang="en-US" sz="2000" dirty="0">
                <a:solidFill>
                  <a:srgbClr val="C00000"/>
                </a:solidFill>
                <a:latin typeface="华文新魏" pitchFamily="2" charset="-122"/>
                <a:ea typeface="华文新魏" pitchFamily="2" charset="-122"/>
              </a:rPr>
              <a:t>改革开放之初</a:t>
            </a:r>
            <a:r>
              <a:rPr lang="zh-CN" altLang="en-US" sz="2000" dirty="0" smtClean="0">
                <a:solidFill>
                  <a:srgbClr val="C00000"/>
                </a:solidFill>
                <a:latin typeface="华文新魏" pitchFamily="2" charset="-122"/>
                <a:ea typeface="华文新魏" pitchFamily="2" charset="-122"/>
              </a:rPr>
              <a:t>，</a:t>
            </a:r>
            <a:r>
              <a:rPr lang="zh-CN" altLang="en-US" sz="2000" dirty="0" smtClean="0">
                <a:latin typeface="华文新魏" pitchFamily="2" charset="-122"/>
                <a:ea typeface="华文新魏" pitchFamily="2" charset="-122"/>
              </a:rPr>
              <a:t>中国</a:t>
            </a:r>
            <a:r>
              <a:rPr lang="zh-CN" altLang="en-US" sz="2000" dirty="0">
                <a:latin typeface="华文新魏" pitchFamily="2" charset="-122"/>
                <a:ea typeface="华文新魏" pitchFamily="2" charset="-122"/>
              </a:rPr>
              <a:t>充分利用了当时丰富劳动力资源禀赋的 成本优势</a:t>
            </a:r>
            <a:r>
              <a:rPr lang="zh-CN" altLang="en-US" sz="2000" dirty="0" smtClean="0">
                <a:latin typeface="华文新魏" pitchFamily="2" charset="-122"/>
                <a:ea typeface="华文新魏" pitchFamily="2" charset="-122"/>
              </a:rPr>
              <a:t>，成功</a:t>
            </a:r>
            <a:r>
              <a:rPr lang="zh-CN" altLang="en-US" sz="2000" dirty="0">
                <a:latin typeface="华文新魏" pitchFamily="2" charset="-122"/>
                <a:ea typeface="华文新魏" pitchFamily="2" charset="-122"/>
              </a:rPr>
              <a:t>促成了从计划经济时代重工业为主导的产业结构向面向市场的以轻工业为主导</a:t>
            </a:r>
            <a:r>
              <a:rPr lang="zh-CN" altLang="en-US" sz="2000" dirty="0" smtClean="0">
                <a:latin typeface="华文新魏" pitchFamily="2" charset="-122"/>
                <a:ea typeface="华文新魏" pitchFamily="2" charset="-122"/>
              </a:rPr>
              <a:t>的</a:t>
            </a:r>
            <a:r>
              <a:rPr lang="zh-CN" altLang="en-US" sz="2000" dirty="0" smtClean="0">
                <a:solidFill>
                  <a:srgbClr val="C00000"/>
                </a:solidFill>
                <a:latin typeface="华文新魏" pitchFamily="2" charset="-122"/>
                <a:ea typeface="华文新魏" pitchFamily="2" charset="-122"/>
              </a:rPr>
              <a:t>劳动密集型</a:t>
            </a:r>
            <a:r>
              <a:rPr lang="zh-CN" altLang="en-US" sz="2000" dirty="0">
                <a:solidFill>
                  <a:srgbClr val="C00000"/>
                </a:solidFill>
                <a:latin typeface="华文新魏" pitchFamily="2" charset="-122"/>
                <a:ea typeface="华文新魏" pitchFamily="2" charset="-122"/>
              </a:rPr>
              <a:t>产业结构</a:t>
            </a:r>
            <a:r>
              <a:rPr lang="zh-CN" altLang="en-US" sz="2000" dirty="0">
                <a:latin typeface="华文新魏" pitchFamily="2" charset="-122"/>
                <a:ea typeface="华文新魏" pitchFamily="2" charset="-122"/>
              </a:rPr>
              <a:t>的转型</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r>
              <a:rPr lang="zh-CN" altLang="en-US" sz="2000" dirty="0" smtClean="0">
                <a:solidFill>
                  <a:srgbClr val="C00000"/>
                </a:solidFill>
                <a:latin typeface="华文新魏" pitchFamily="2" charset="-122"/>
                <a:ea typeface="华文新魏" pitchFamily="2" charset="-122"/>
              </a:rPr>
              <a:t>今天，</a:t>
            </a:r>
            <a:r>
              <a:rPr lang="zh-CN" altLang="en-US" sz="2000" dirty="0" smtClean="0">
                <a:latin typeface="华文新魏" pitchFamily="2" charset="-122"/>
                <a:ea typeface="华文新魏" pitchFamily="2" charset="-122"/>
              </a:rPr>
              <a:t>中国</a:t>
            </a:r>
            <a:r>
              <a:rPr lang="zh-CN" altLang="en-US" sz="2000" dirty="0">
                <a:latin typeface="华文新魏" pitchFamily="2" charset="-122"/>
                <a:ea typeface="华文新魏" pitchFamily="2" charset="-122"/>
              </a:rPr>
              <a:t>产业结构开始二次</a:t>
            </a:r>
            <a:r>
              <a:rPr lang="zh-CN" altLang="en-US" sz="2000" dirty="0" smtClean="0">
                <a:latin typeface="华文新魏" pitchFamily="2" charset="-122"/>
                <a:ea typeface="华文新魏" pitchFamily="2" charset="-122"/>
              </a:rPr>
              <a:t>转型，将</a:t>
            </a:r>
            <a:r>
              <a:rPr lang="zh-CN" altLang="en-US" sz="2000" dirty="0">
                <a:latin typeface="华文新魏" pitchFamily="2" charset="-122"/>
                <a:ea typeface="华文新魏" pitchFamily="2" charset="-122"/>
              </a:rPr>
              <a:t>劳动和资本密集型产业为主导的产业结构转变为</a:t>
            </a:r>
            <a:r>
              <a:rPr lang="zh-CN" altLang="en-US" sz="2000" dirty="0">
                <a:solidFill>
                  <a:srgbClr val="C00000"/>
                </a:solidFill>
                <a:latin typeface="华文新魏" pitchFamily="2" charset="-122"/>
                <a:ea typeface="华文新魏" pitchFamily="2" charset="-122"/>
              </a:rPr>
              <a:t>知识和技术密集型为主导的产业结构</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r>
              <a:rPr lang="zh-CN" altLang="en-US" sz="2000" dirty="0" smtClean="0">
                <a:solidFill>
                  <a:srgbClr val="C00000"/>
                </a:solidFill>
                <a:latin typeface="华文新魏" pitchFamily="2" charset="-122"/>
                <a:ea typeface="华文新魏" pitchFamily="2" charset="-122"/>
              </a:rPr>
              <a:t>当前</a:t>
            </a:r>
            <a:r>
              <a:rPr lang="zh-CN" altLang="en-US" sz="2000" dirty="0">
                <a:solidFill>
                  <a:srgbClr val="C00000"/>
                </a:solidFill>
                <a:latin typeface="华文新魏" pitchFamily="2" charset="-122"/>
                <a:ea typeface="华文新魏" pitchFamily="2" charset="-122"/>
              </a:rPr>
              <a:t>的问题是</a:t>
            </a:r>
            <a:r>
              <a:rPr lang="zh-CN" altLang="en-US" sz="2000" dirty="0" smtClean="0">
                <a:solidFill>
                  <a:srgbClr val="C00000"/>
                </a:solidFill>
                <a:latin typeface="华文新魏" pitchFamily="2" charset="-122"/>
                <a:ea typeface="华文新魏" pitchFamily="2" charset="-122"/>
              </a:rPr>
              <a:t>，</a:t>
            </a:r>
            <a:r>
              <a:rPr lang="zh-CN" altLang="en-US" sz="2000" dirty="0" smtClean="0">
                <a:latin typeface="华文新魏" pitchFamily="2" charset="-122"/>
                <a:ea typeface="华文新魏" pitchFamily="2" charset="-122"/>
              </a:rPr>
              <a:t>现有</a:t>
            </a:r>
            <a:r>
              <a:rPr lang="zh-CN" altLang="en-US" sz="2000" dirty="0">
                <a:latin typeface="华文新魏" pitchFamily="2" charset="-122"/>
                <a:ea typeface="华文新魏" pitchFamily="2" charset="-122"/>
              </a:rPr>
              <a:t>的人力资本与新型产业结构之间的配置难以达到完美状态</a:t>
            </a:r>
            <a:r>
              <a:rPr lang="zh-CN" altLang="en-US"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人力资本虽然在数量上初具规模，但知识产业</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研发 部门</a:t>
            </a:r>
            <a:r>
              <a:rPr lang="en-US" altLang="zh-CN" sz="2000" dirty="0" smtClean="0">
                <a:latin typeface="华文新魏" pitchFamily="2" charset="-122"/>
                <a:ea typeface="华文新魏" pitchFamily="2" charset="-122"/>
              </a:rPr>
              <a:t>)</a:t>
            </a:r>
            <a:r>
              <a:rPr lang="zh-CN" altLang="en-US" sz="2000" dirty="0" smtClean="0">
                <a:latin typeface="华文新魏" pitchFamily="2" charset="-122"/>
                <a:ea typeface="华文新魏" pitchFamily="2" charset="-122"/>
              </a:rPr>
              <a:t>的发展和技术密集型产业发展之间存在对人力资本的竞争，后发国家（中国）的经济转型伴随人力资本与产业结构错配，其占有决策应当是利用好有限的人力资本开展创新驱动还是进行产业升级</a:t>
            </a:r>
            <a:r>
              <a:rPr lang="en-US" altLang="zh-CN" sz="2000" dirty="0" smtClean="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r>
              <a:rPr lang="zh-CN" altLang="en-US" sz="2000" dirty="0" smtClean="0">
                <a:solidFill>
                  <a:srgbClr val="C00000"/>
                </a:solidFill>
                <a:latin typeface="华文新魏" pitchFamily="2" charset="-122"/>
                <a:ea typeface="华文新魏" pitchFamily="2" charset="-122"/>
              </a:rPr>
              <a:t>本文论点：</a:t>
            </a:r>
            <a:r>
              <a:rPr lang="zh-CN" altLang="en-US" sz="2000" dirty="0" smtClean="0">
                <a:latin typeface="华文新魏" pitchFamily="2" charset="-122"/>
                <a:ea typeface="华文新魏" pitchFamily="2" charset="-122"/>
              </a:rPr>
              <a:t>当前经济转型的战略应是</a:t>
            </a:r>
            <a:r>
              <a:rPr lang="zh-CN" altLang="en-US" sz="2000" dirty="0" smtClean="0">
                <a:solidFill>
                  <a:srgbClr val="C00000"/>
                </a:solidFill>
                <a:latin typeface="华文新魏" pitchFamily="2" charset="-122"/>
                <a:ea typeface="华文新魏" pitchFamily="2" charset="-122"/>
              </a:rPr>
              <a:t>优先发展技术密集型产业</a:t>
            </a:r>
            <a:r>
              <a:rPr lang="en-US" altLang="zh-CN" sz="2000" dirty="0" smtClean="0">
                <a:solidFill>
                  <a:srgbClr val="C00000"/>
                </a:solidFill>
                <a:latin typeface="华文新魏" pitchFamily="2" charset="-122"/>
                <a:ea typeface="华文新魏" pitchFamily="2" charset="-122"/>
              </a:rPr>
              <a:t>(</a:t>
            </a:r>
            <a:r>
              <a:rPr lang="zh-CN" altLang="en-US" sz="2000" dirty="0" smtClean="0">
                <a:solidFill>
                  <a:srgbClr val="C00000"/>
                </a:solidFill>
                <a:latin typeface="华文新魏" pitchFamily="2" charset="-122"/>
                <a:ea typeface="华文新魏" pitchFamily="2" charset="-122"/>
              </a:rPr>
              <a:t>产业升级</a:t>
            </a:r>
            <a:r>
              <a:rPr lang="en-US" altLang="zh-CN" sz="2000" dirty="0" smtClean="0">
                <a:solidFill>
                  <a:srgbClr val="C00000"/>
                </a:solidFill>
                <a:latin typeface="华文新魏" pitchFamily="2" charset="-122"/>
                <a:ea typeface="华文新魏" pitchFamily="2" charset="-122"/>
              </a:rPr>
              <a:t>)</a:t>
            </a:r>
            <a:r>
              <a:rPr lang="zh-CN" altLang="en-US" sz="2000" dirty="0" smtClean="0">
                <a:solidFill>
                  <a:srgbClr val="C00000"/>
                </a:solidFill>
                <a:latin typeface="华文新魏" pitchFamily="2" charset="-122"/>
                <a:ea typeface="华文新魏" pitchFamily="2" charset="-122"/>
              </a:rPr>
              <a:t>且允许人力资本错配，而不是立刻实施与发达国家相同的人力资本配置结构并强调研发创新。</a:t>
            </a:r>
            <a:endParaRPr lang="en-US" altLang="zh-CN" sz="2000" dirty="0" smtClean="0">
              <a:solidFill>
                <a:srgbClr val="C00000"/>
              </a:solidFill>
              <a:latin typeface="华文新魏" pitchFamily="2" charset="-122"/>
              <a:ea typeface="华文新魏" pitchFamily="2" charset="-122"/>
            </a:endParaRPr>
          </a:p>
          <a:p>
            <a:endParaRPr lang="en-US" altLang="zh-CN" sz="2400" dirty="0" smtClean="0">
              <a:latin typeface="华文新魏" pitchFamily="2" charset="-122"/>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latin typeface="华文新魏" pitchFamily="2" charset="-122"/>
                <a:ea typeface="华文新魏" pitchFamily="2" charset="-122"/>
              </a:rPr>
              <a:t>通过式（</a:t>
            </a:r>
            <a:r>
              <a:rPr lang="en-US" altLang="zh-CN" sz="2400" dirty="0" smtClean="0">
                <a:latin typeface="华文新魏" pitchFamily="2" charset="-122"/>
                <a:ea typeface="华文新魏" pitchFamily="2" charset="-122"/>
              </a:rPr>
              <a:t>15</a:t>
            </a:r>
            <a:r>
              <a:rPr lang="zh-CN" altLang="en-US" sz="2400" dirty="0" smtClean="0">
                <a:latin typeface="华文新魏" pitchFamily="2" charset="-122"/>
                <a:ea typeface="华文新魏" pitchFamily="2" charset="-122"/>
              </a:rPr>
              <a:t>）和（</a:t>
            </a:r>
            <a:r>
              <a:rPr lang="en-US" altLang="zh-CN" sz="2400" dirty="0" smtClean="0">
                <a:latin typeface="华文新魏" pitchFamily="2" charset="-122"/>
                <a:ea typeface="华文新魏" pitchFamily="2" charset="-122"/>
              </a:rPr>
              <a:t>16</a:t>
            </a:r>
            <a:r>
              <a:rPr lang="zh-CN" altLang="en-US" sz="2400" dirty="0" smtClean="0">
                <a:latin typeface="华文新魏" pitchFamily="2" charset="-122"/>
                <a:ea typeface="华文新魏" pitchFamily="2" charset="-122"/>
              </a:rPr>
              <a:t>）估计表明</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基于中国处于经济转型期的事实，将人力资本进入高新产业对产业产出增长的正向作用显著高于人力资本进入研发部门的作用。</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并且，在不改变最终产品的比较优势的情况下，仅通过自主创新， 让后发国家跨越经济转型期的结论是否定的。这意味着，在人力资本与产业结构错配的情境下，如果过多的强调自主创新，而忽视产业结构升级，可能会导致既没有创新也没有产业升级的局面。</a:t>
            </a:r>
            <a:endParaRPr lang="en-US" altLang="zh-CN" sz="2400" dirty="0" smtClean="0">
              <a:latin typeface="华文新魏" pitchFamily="2" charset="-122"/>
              <a:ea typeface="华文新魏" pitchFamily="2" charset="-122"/>
            </a:endParaRPr>
          </a:p>
          <a:p>
            <a:r>
              <a:rPr lang="zh-CN" altLang="en-US" sz="2400" dirty="0" smtClean="0">
                <a:latin typeface="华文新魏" pitchFamily="2" charset="-122"/>
                <a:ea typeface="华文新魏" pitchFamily="2" charset="-122"/>
              </a:rPr>
              <a:t>以上实证结果与理论分析一致。</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642918"/>
          </a:xfrm>
        </p:spPr>
        <p:txBody>
          <a:bodyPr>
            <a:normAutofit/>
          </a:bodyPr>
          <a:lstStyle/>
          <a:p>
            <a:r>
              <a:rPr lang="zh-CN" altLang="en-US" sz="2800" dirty="0" smtClean="0"/>
              <a:t>稳健性检验</a:t>
            </a:r>
            <a:endParaRPr lang="zh-CN" altLang="en-US" sz="2800" dirty="0"/>
          </a:p>
        </p:txBody>
      </p:sp>
      <p:sp>
        <p:nvSpPr>
          <p:cNvPr id="3" name="内容占位符 2"/>
          <p:cNvSpPr>
            <a:spLocks noGrp="1"/>
          </p:cNvSpPr>
          <p:nvPr>
            <p:ph idx="1"/>
          </p:nvPr>
        </p:nvSpPr>
        <p:spPr>
          <a:xfrm>
            <a:off x="500034" y="571480"/>
            <a:ext cx="8229600" cy="971543"/>
          </a:xfrm>
        </p:spPr>
        <p:txBody>
          <a:bodyPr>
            <a:normAutofit/>
          </a:bodyPr>
          <a:lstStyle/>
          <a:p>
            <a:r>
              <a:rPr lang="en-US" altLang="zh-CN" sz="2400" dirty="0" smtClean="0">
                <a:latin typeface="华文新魏" pitchFamily="2" charset="-122"/>
                <a:ea typeface="华文新魏" pitchFamily="2" charset="-122"/>
              </a:rPr>
              <a:t>1.</a:t>
            </a:r>
            <a:r>
              <a:rPr lang="zh-CN" altLang="en-US" sz="2400" dirty="0" smtClean="0">
                <a:latin typeface="华文新魏" pitchFamily="2" charset="-122"/>
                <a:ea typeface="华文新魏" pitchFamily="2" charset="-122"/>
              </a:rPr>
              <a:t>样本极端值影响</a:t>
            </a:r>
            <a:r>
              <a:rPr lang="en-US" altLang="zh-CN" sz="2400" dirty="0" smtClean="0">
                <a:latin typeface="华文新魏" pitchFamily="2" charset="-122"/>
                <a:ea typeface="华文新魏" pitchFamily="2" charset="-122"/>
              </a:rPr>
              <a:t>—OLS</a:t>
            </a:r>
            <a:r>
              <a:rPr lang="zh-CN" altLang="en-US" sz="2400" dirty="0" smtClean="0">
                <a:latin typeface="华文新魏" pitchFamily="2" charset="-122"/>
                <a:ea typeface="华文新魏" pitchFamily="2" charset="-122"/>
              </a:rPr>
              <a:t>估计易受到样本极端值影响，因此采用分位数估计进行检验。</a:t>
            </a:r>
            <a:endParaRPr lang="zh-CN" altLang="en-US" sz="2400" dirty="0">
              <a:latin typeface="华文新魏" pitchFamily="2" charset="-122"/>
              <a:ea typeface="华文新魏" pitchFamily="2" charset="-122"/>
            </a:endParaRPr>
          </a:p>
        </p:txBody>
      </p:sp>
      <p:pic>
        <p:nvPicPr>
          <p:cNvPr id="15362" name="Picture 2"/>
          <p:cNvPicPr>
            <a:picLocks noChangeAspect="1" noChangeArrowheads="1"/>
          </p:cNvPicPr>
          <p:nvPr/>
        </p:nvPicPr>
        <p:blipFill>
          <a:blip r:embed="rId2"/>
          <a:srcRect/>
          <a:stretch>
            <a:fillRect/>
          </a:stretch>
        </p:blipFill>
        <p:spPr bwMode="auto">
          <a:xfrm>
            <a:off x="1285852" y="1428736"/>
            <a:ext cx="6534150"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9"/>
            <a:ext cx="8229600" cy="1000132"/>
          </a:xfrm>
        </p:spPr>
        <p:txBody>
          <a:bodyPr>
            <a:normAutofit/>
          </a:bodyPr>
          <a:lstStyle/>
          <a:p>
            <a:r>
              <a:rPr lang="en-US" altLang="zh-CN" sz="2400" dirty="0" smtClean="0">
                <a:latin typeface="华文新魏" pitchFamily="2" charset="-122"/>
                <a:ea typeface="华文新魏" pitchFamily="2" charset="-122"/>
              </a:rPr>
              <a:t>2.</a:t>
            </a:r>
            <a:r>
              <a:rPr lang="zh-CN" altLang="en-US" sz="2400" dirty="0" smtClean="0">
                <a:latin typeface="华文新魏" pitchFamily="2" charset="-122"/>
                <a:ea typeface="华文新魏" pitchFamily="2" charset="-122"/>
              </a:rPr>
              <a:t>内生性问题</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可能存在双向因果，因此选择滞后一期的</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和滞后一期的</a:t>
            </a:r>
            <a:r>
              <a:rPr lang="en-US" altLang="zh-CN" sz="2400" dirty="0" err="1" smtClean="0">
                <a:latin typeface="华文新魏" pitchFamily="2" charset="-122"/>
                <a:ea typeface="华文新魏" pitchFamily="2" charset="-122"/>
              </a:rPr>
              <a:t>hrd</a:t>
            </a:r>
            <a:r>
              <a:rPr lang="zh-CN" altLang="en-US" sz="2400" dirty="0" smtClean="0">
                <a:latin typeface="华文新魏" pitchFamily="2" charset="-122"/>
                <a:ea typeface="华文新魏" pitchFamily="2" charset="-122"/>
              </a:rPr>
              <a:t>作为各自的工具变量。</a:t>
            </a:r>
            <a:endParaRPr lang="zh-CN" altLang="en-US" sz="2400" dirty="0">
              <a:latin typeface="华文新魏" pitchFamily="2" charset="-122"/>
              <a:ea typeface="华文新魏" pitchFamily="2" charset="-122"/>
            </a:endParaRPr>
          </a:p>
        </p:txBody>
      </p:sp>
      <p:sp>
        <p:nvSpPr>
          <p:cNvPr id="4" name="标题 1"/>
          <p:cNvSpPr>
            <a:spLocks noGrp="1"/>
          </p:cNvSpPr>
          <p:nvPr>
            <p:ph type="title"/>
          </p:nvPr>
        </p:nvSpPr>
        <p:spPr>
          <a:xfrm>
            <a:off x="500034" y="0"/>
            <a:ext cx="8229600" cy="654032"/>
          </a:xfrm>
        </p:spPr>
        <p:txBody>
          <a:bodyPr>
            <a:normAutofit/>
          </a:bodyPr>
          <a:lstStyle/>
          <a:p>
            <a:r>
              <a:rPr lang="zh-CN" altLang="en-US" sz="2800" dirty="0" smtClean="0"/>
              <a:t>稳健性检验</a:t>
            </a:r>
            <a:endParaRPr lang="zh-CN" altLang="en-US" sz="2800" dirty="0"/>
          </a:p>
        </p:txBody>
      </p:sp>
      <p:pic>
        <p:nvPicPr>
          <p:cNvPr id="16386" name="Picture 2"/>
          <p:cNvPicPr>
            <a:picLocks noChangeAspect="1" noChangeArrowheads="1"/>
          </p:cNvPicPr>
          <p:nvPr/>
        </p:nvPicPr>
        <p:blipFill>
          <a:blip r:embed="rId2"/>
          <a:srcRect/>
          <a:stretch>
            <a:fillRect/>
          </a:stretch>
        </p:blipFill>
        <p:spPr bwMode="auto">
          <a:xfrm>
            <a:off x="1285852" y="1571612"/>
            <a:ext cx="6591300" cy="475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57158" y="1285860"/>
            <a:ext cx="8229600" cy="2143140"/>
          </a:xfrm>
        </p:spPr>
        <p:txBody>
          <a:bodyPr>
            <a:noAutofit/>
          </a:bodyPr>
          <a:lstStyle/>
          <a:p>
            <a:r>
              <a:rPr lang="en-US" altLang="zh-CN" sz="2400" dirty="0" smtClean="0">
                <a:latin typeface="华文新魏" pitchFamily="2" charset="-122"/>
                <a:ea typeface="华文新魏" pitchFamily="2" charset="-122"/>
              </a:rPr>
              <a:t>3.</a:t>
            </a:r>
            <a:r>
              <a:rPr lang="zh-CN" altLang="en-US" sz="2400" dirty="0" smtClean="0">
                <a:latin typeface="华文新魏" pitchFamily="2" charset="-122"/>
                <a:ea typeface="华文新魏" pitchFamily="2" charset="-122"/>
              </a:rPr>
              <a:t>反事实检验</a:t>
            </a:r>
            <a:r>
              <a:rPr lang="en-US" altLang="zh-CN" sz="2400" dirty="0" smtClean="0">
                <a:latin typeface="华文新魏" pitchFamily="2" charset="-122"/>
                <a:ea typeface="华文新魏" pitchFamily="2" charset="-122"/>
              </a:rPr>
              <a:t>—</a:t>
            </a:r>
            <a:r>
              <a:rPr lang="zh-CN" altLang="en-US" sz="2400" dirty="0" smtClean="0">
                <a:latin typeface="华文新魏" pitchFamily="2" charset="-122"/>
                <a:ea typeface="华文新魏" pitchFamily="2" charset="-122"/>
              </a:rPr>
              <a:t>式（</a:t>
            </a:r>
            <a:r>
              <a:rPr lang="en-US" altLang="zh-CN" sz="2400" dirty="0" smtClean="0">
                <a:latin typeface="华文新魏" pitchFamily="2" charset="-122"/>
                <a:ea typeface="华文新魏" pitchFamily="2" charset="-122"/>
              </a:rPr>
              <a:t>16</a:t>
            </a:r>
            <a:r>
              <a:rPr lang="zh-CN" altLang="en-US" sz="2400" dirty="0" smtClean="0">
                <a:latin typeface="华文新魏" pitchFamily="2" charset="-122"/>
                <a:ea typeface="华文新魏" pitchFamily="2" charset="-122"/>
              </a:rPr>
              <a:t>）已经体现了反事实检验，但可能因为</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和</a:t>
            </a:r>
            <a:r>
              <a:rPr lang="en-US" altLang="zh-CN" sz="2400" dirty="0" err="1" smtClean="0">
                <a:latin typeface="华文新魏" pitchFamily="2" charset="-122"/>
                <a:ea typeface="华文新魏" pitchFamily="2" charset="-122"/>
              </a:rPr>
              <a:t>hrd</a:t>
            </a:r>
            <a:r>
              <a:rPr lang="zh-CN" altLang="en-US" sz="2400" dirty="0" smtClean="0">
                <a:latin typeface="华文新魏" pitchFamily="2" charset="-122"/>
                <a:ea typeface="华文新魏" pitchFamily="2" charset="-122"/>
              </a:rPr>
              <a:t>在每年都有很大相关性，造成估计结果偏误，因此，采取</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平均值处理方式降低</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和</a:t>
            </a:r>
            <a:r>
              <a:rPr lang="en-US" altLang="zh-CN" sz="2400" dirty="0" err="1" smtClean="0">
                <a:latin typeface="华文新魏" pitchFamily="2" charset="-122"/>
                <a:ea typeface="华文新魏" pitchFamily="2" charset="-122"/>
              </a:rPr>
              <a:t>hrd</a:t>
            </a:r>
            <a:r>
              <a:rPr lang="zh-CN" altLang="en-US" sz="2400" dirty="0" smtClean="0">
                <a:latin typeface="华文新魏" pitchFamily="2" charset="-122"/>
                <a:ea typeface="华文新魏" pitchFamily="2" charset="-122"/>
              </a:rPr>
              <a:t>之间的相关性，并用指示函数</a:t>
            </a:r>
            <a:r>
              <a:rPr lang="en-US" altLang="zh-CN" sz="2400" dirty="0" smtClean="0">
                <a:latin typeface="华文新魏" pitchFamily="2" charset="-122"/>
                <a:ea typeface="华文新魏" pitchFamily="2" charset="-122"/>
              </a:rPr>
              <a:t>I</a:t>
            </a:r>
            <a:r>
              <a:rPr lang="zh-CN" altLang="en-US" sz="2400" dirty="0" smtClean="0">
                <a:latin typeface="华文新魏" pitchFamily="2" charset="-122"/>
                <a:ea typeface="华文新魏" pitchFamily="2" charset="-122"/>
              </a:rPr>
              <a:t>去除变量间的相关性，再用</a:t>
            </a:r>
            <a:r>
              <a:rPr lang="en-US" altLang="zh-CN" sz="2400" dirty="0" err="1" smtClean="0">
                <a:latin typeface="华文新魏" pitchFamily="2" charset="-122"/>
                <a:ea typeface="华文新魏" pitchFamily="2" charset="-122"/>
              </a:rPr>
              <a:t>hrd</a:t>
            </a:r>
            <a:r>
              <a:rPr lang="zh-CN" altLang="en-US" sz="2400" dirty="0" smtClean="0">
                <a:latin typeface="华文新魏" pitchFamily="2" charset="-122"/>
                <a:ea typeface="华文新魏" pitchFamily="2" charset="-122"/>
              </a:rPr>
              <a:t>大于</a:t>
            </a:r>
            <a:r>
              <a:rPr lang="en-US" altLang="zh-CN" sz="2400" dirty="0" err="1" smtClean="0">
                <a:latin typeface="华文新魏" pitchFamily="2" charset="-122"/>
                <a:ea typeface="华文新魏" pitchFamily="2" charset="-122"/>
              </a:rPr>
              <a:t>hsm</a:t>
            </a:r>
            <a:r>
              <a:rPr lang="zh-CN" altLang="en-US" sz="2400" dirty="0" smtClean="0">
                <a:latin typeface="华文新魏" pitchFamily="2" charset="-122"/>
                <a:ea typeface="华文新魏" pitchFamily="2" charset="-122"/>
              </a:rPr>
              <a:t>均值做反事实检验，构建结构模型如下：</a:t>
            </a:r>
            <a:endParaRPr lang="zh-CN" altLang="en-US" sz="2400" dirty="0">
              <a:latin typeface="华文新魏" pitchFamily="2" charset="-122"/>
              <a:ea typeface="华文新魏" pitchFamily="2" charset="-122"/>
            </a:endParaRPr>
          </a:p>
        </p:txBody>
      </p:sp>
      <p:sp>
        <p:nvSpPr>
          <p:cNvPr id="5" name="标题 1"/>
          <p:cNvSpPr>
            <a:spLocks noGrp="1"/>
          </p:cNvSpPr>
          <p:nvPr>
            <p:ph type="title"/>
          </p:nvPr>
        </p:nvSpPr>
        <p:spPr>
          <a:xfrm>
            <a:off x="428596" y="428604"/>
            <a:ext cx="8229600" cy="654032"/>
          </a:xfrm>
        </p:spPr>
        <p:txBody>
          <a:bodyPr>
            <a:normAutofit/>
          </a:bodyPr>
          <a:lstStyle/>
          <a:p>
            <a:r>
              <a:rPr lang="zh-CN" altLang="en-US" sz="2800" dirty="0" smtClean="0"/>
              <a:t>稳健性检验</a:t>
            </a:r>
            <a:endParaRPr lang="zh-CN" altLang="en-US" sz="2800" dirty="0"/>
          </a:p>
        </p:txBody>
      </p:sp>
      <p:pic>
        <p:nvPicPr>
          <p:cNvPr id="17410" name="Picture 2"/>
          <p:cNvPicPr>
            <a:picLocks noChangeAspect="1" noChangeArrowheads="1"/>
          </p:cNvPicPr>
          <p:nvPr/>
        </p:nvPicPr>
        <p:blipFill>
          <a:blip r:embed="rId2"/>
          <a:srcRect/>
          <a:stretch>
            <a:fillRect/>
          </a:stretch>
        </p:blipFill>
        <p:spPr bwMode="auto">
          <a:xfrm>
            <a:off x="714348" y="3429000"/>
            <a:ext cx="7865324" cy="500066"/>
          </a:xfrm>
          <a:prstGeom prst="rect">
            <a:avLst/>
          </a:prstGeom>
          <a:noFill/>
          <a:ln w="9525">
            <a:noFill/>
            <a:miter lim="800000"/>
            <a:headEnd/>
            <a:tailEnd/>
          </a:ln>
          <a:effectLst/>
        </p:spPr>
      </p:pic>
      <p:sp>
        <p:nvSpPr>
          <p:cNvPr id="7" name="TextBox 6"/>
          <p:cNvSpPr txBox="1"/>
          <p:nvPr/>
        </p:nvSpPr>
        <p:spPr>
          <a:xfrm>
            <a:off x="714348" y="4286256"/>
            <a:ext cx="5143536" cy="461665"/>
          </a:xfrm>
          <a:prstGeom prst="rect">
            <a:avLst/>
          </a:prstGeom>
          <a:noFill/>
        </p:spPr>
        <p:txBody>
          <a:bodyPr wrap="square" rtlCol="0">
            <a:spAutoFit/>
          </a:bodyPr>
          <a:lstStyle/>
          <a:p>
            <a:r>
              <a:rPr lang="zh-CN" altLang="en-US" sz="2400" dirty="0" smtClean="0">
                <a:latin typeface="华文新魏" pitchFamily="2" charset="-122"/>
                <a:ea typeface="华文新魏" pitchFamily="2" charset="-122"/>
              </a:rPr>
              <a:t>系数分析</a:t>
            </a:r>
            <a:endParaRPr lang="zh-CN" altLang="en-US" sz="24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357290" y="500042"/>
            <a:ext cx="6640538" cy="56697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28596" y="1285860"/>
            <a:ext cx="8229600" cy="542916"/>
          </a:xfrm>
        </p:spPr>
        <p:txBody>
          <a:bodyPr>
            <a:normAutofit/>
          </a:bodyPr>
          <a:lstStyle/>
          <a:p>
            <a:r>
              <a:rPr lang="zh-CN" altLang="en-US" sz="2400" dirty="0" smtClean="0">
                <a:latin typeface="华文新魏" pitchFamily="2" charset="-122"/>
                <a:ea typeface="华文新魏" pitchFamily="2" charset="-122"/>
              </a:rPr>
              <a:t>理论模型设定：</a:t>
            </a:r>
            <a:endParaRPr lang="en-US" altLang="zh-CN" sz="2400" dirty="0" smtClean="0">
              <a:latin typeface="华文新魏" pitchFamily="2" charset="-122"/>
              <a:ea typeface="华文新魏" pitchFamily="2" charset="-122"/>
            </a:endParaRPr>
          </a:p>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714348" y="1857364"/>
            <a:ext cx="7692862" cy="457200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28596" y="1357298"/>
            <a:ext cx="8229600" cy="785818"/>
          </a:xfrm>
        </p:spPr>
        <p:txBody>
          <a:bodyPr>
            <a:noAutofit/>
          </a:bodyPr>
          <a:lstStyle/>
          <a:p>
            <a:r>
              <a:rPr lang="zh-CN" altLang="en-US" sz="2400" dirty="0" smtClean="0">
                <a:latin typeface="华文新魏" pitchFamily="2" charset="-122"/>
                <a:ea typeface="华文新魏" pitchFamily="2" charset="-122"/>
              </a:rPr>
              <a:t>基本模型：</a:t>
            </a:r>
            <a:endParaRPr lang="en-US" altLang="zh-CN" sz="2400" dirty="0" smtClean="0">
              <a:latin typeface="华文新魏" pitchFamily="2" charset="-122"/>
              <a:ea typeface="华文新魏" pitchFamily="2" charset="-122"/>
            </a:endParaRPr>
          </a:p>
          <a:p>
            <a:r>
              <a:rPr lang="en-US" altLang="zh-CN" sz="2400" dirty="0" smtClean="0">
                <a:latin typeface="华文新魏" pitchFamily="2" charset="-122"/>
                <a:ea typeface="华文新魏" pitchFamily="2" charset="-122"/>
              </a:rPr>
              <a:t>1.</a:t>
            </a:r>
            <a:r>
              <a:rPr lang="zh-CN" altLang="en-US" sz="2400" dirty="0">
                <a:latin typeface="华文新魏" pitchFamily="2" charset="-122"/>
                <a:ea typeface="华文新魏" pitchFamily="2" charset="-122"/>
              </a:rPr>
              <a:t>最终产品生产</a:t>
            </a:r>
          </a:p>
        </p:txBody>
      </p:sp>
      <p:pic>
        <p:nvPicPr>
          <p:cNvPr id="2052" name="Picture 4"/>
          <p:cNvPicPr>
            <a:picLocks noChangeAspect="1" noChangeArrowheads="1"/>
          </p:cNvPicPr>
          <p:nvPr/>
        </p:nvPicPr>
        <p:blipFill>
          <a:blip r:embed="rId2"/>
          <a:srcRect/>
          <a:stretch>
            <a:fillRect/>
          </a:stretch>
        </p:blipFill>
        <p:spPr bwMode="auto">
          <a:xfrm>
            <a:off x="1285852" y="3286124"/>
            <a:ext cx="1071570" cy="44313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643174" y="3286124"/>
            <a:ext cx="1814518" cy="428428"/>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4714876" y="3286124"/>
            <a:ext cx="1609725" cy="4953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6643702" y="3286124"/>
            <a:ext cx="1428760" cy="476253"/>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1571604" y="2571744"/>
            <a:ext cx="6254750" cy="565150"/>
          </a:xfrm>
          <a:prstGeom prst="rect">
            <a:avLst/>
          </a:prstGeom>
          <a:noFill/>
          <a:ln w="9525">
            <a:noFill/>
            <a:miter lim="800000"/>
            <a:headEnd/>
            <a:tailEnd/>
          </a:ln>
          <a:effectLst/>
        </p:spPr>
      </p:pic>
      <p:sp>
        <p:nvSpPr>
          <p:cNvPr id="11" name="内容占位符 2"/>
          <p:cNvSpPr txBox="1">
            <a:spLocks/>
          </p:cNvSpPr>
          <p:nvPr/>
        </p:nvSpPr>
        <p:spPr>
          <a:xfrm>
            <a:off x="500034" y="4071942"/>
            <a:ext cx="8229600" cy="8572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400" dirty="0" smtClean="0">
                <a:latin typeface="华文新魏" pitchFamily="2" charset="-122"/>
                <a:ea typeface="华文新魏" pitchFamily="2" charset="-122"/>
              </a:rPr>
              <a:t>2.</a:t>
            </a:r>
            <a:r>
              <a:rPr lang="zh-CN" altLang="en-US" sz="2400" dirty="0" smtClean="0">
                <a:latin typeface="华文新魏" pitchFamily="2" charset="-122"/>
                <a:ea typeface="华文新魏" pitchFamily="2" charset="-122"/>
              </a:rPr>
              <a:t>流动性和价格相等条件</a:t>
            </a:r>
            <a:endParaRPr lang="en-US" altLang="zh-CN" sz="2400" dirty="0" smtClean="0">
              <a:latin typeface="华文新魏" pitchFamily="2" charset="-122"/>
              <a:ea typeface="华文新魏"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产业结构差异和比较优势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sp>
        <p:nvSpPr>
          <p:cNvPr id="3" name="内容占位符 2"/>
          <p:cNvSpPr>
            <a:spLocks noGrp="1"/>
          </p:cNvSpPr>
          <p:nvPr>
            <p:ph idx="1"/>
          </p:nvPr>
        </p:nvSpPr>
        <p:spPr>
          <a:xfrm>
            <a:off x="457200" y="1600201"/>
            <a:ext cx="8229600" cy="614354"/>
          </a:xfrm>
        </p:spPr>
        <p:txBody>
          <a:bodyPr>
            <a:normAutofit/>
          </a:bodyPr>
          <a:lstStyle/>
          <a:p>
            <a:r>
              <a:rPr lang="zh-CN" altLang="en-US" sz="2400" dirty="0" smtClean="0">
                <a:latin typeface="华文新魏" pitchFamily="2" charset="-122"/>
                <a:ea typeface="华文新魏" pitchFamily="2" charset="-122"/>
              </a:rPr>
              <a:t>产业结构差异下的增长路径：</a:t>
            </a:r>
            <a:endParaRPr lang="zh-CN" altLang="en-US" sz="2400" dirty="0">
              <a:latin typeface="华文新魏" pitchFamily="2" charset="-122"/>
              <a:ea typeface="华文新魏" pitchFamily="2" charset="-122"/>
            </a:endParaRPr>
          </a:p>
        </p:txBody>
      </p:sp>
      <p:pic>
        <p:nvPicPr>
          <p:cNvPr id="3074" name="Picture 2"/>
          <p:cNvPicPr>
            <a:picLocks noChangeAspect="1" noChangeArrowheads="1"/>
          </p:cNvPicPr>
          <p:nvPr/>
        </p:nvPicPr>
        <p:blipFill>
          <a:blip r:embed="rId2"/>
          <a:srcRect/>
          <a:stretch>
            <a:fillRect/>
          </a:stretch>
        </p:blipFill>
        <p:spPr bwMode="auto">
          <a:xfrm>
            <a:off x="714348" y="2285992"/>
            <a:ext cx="8001056" cy="12948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71538" y="3786190"/>
            <a:ext cx="7743847" cy="774919"/>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00034" y="4857760"/>
            <a:ext cx="8475145" cy="642942"/>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142977" y="5572142"/>
            <a:ext cx="2928957" cy="476056"/>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5357818" y="5500703"/>
            <a:ext cx="1095733"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928662" y="2285992"/>
            <a:ext cx="7524070" cy="42862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85786" y="3000372"/>
            <a:ext cx="7643866" cy="1235803"/>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285852" y="4429132"/>
            <a:ext cx="7143800" cy="6371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理论分析</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3071802" y="1571612"/>
            <a:ext cx="2857520" cy="489125"/>
          </a:xfrm>
          <a:prstGeom prst="rect">
            <a:avLst/>
          </a:prstGeom>
          <a:noFill/>
          <a:ln w="9525">
            <a:noFill/>
            <a:miter lim="800000"/>
            <a:headEnd/>
            <a:tailEnd/>
          </a:ln>
          <a:effectLst/>
        </p:spPr>
      </p:pic>
      <p:sp>
        <p:nvSpPr>
          <p:cNvPr id="6" name="内容占位符 2"/>
          <p:cNvSpPr txBox="1">
            <a:spLocks/>
          </p:cNvSpPr>
          <p:nvPr/>
        </p:nvSpPr>
        <p:spPr>
          <a:xfrm>
            <a:off x="571472" y="2214554"/>
            <a:ext cx="8229600" cy="5429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dirty="0">
                <a:latin typeface="华文新魏" pitchFamily="2" charset="-122"/>
                <a:ea typeface="华文新魏" pitchFamily="2" charset="-122"/>
              </a:rPr>
              <a:t>将上式带入（</a:t>
            </a:r>
            <a:r>
              <a:rPr lang="en-US" altLang="zh-CN" sz="2400" dirty="0">
                <a:latin typeface="华文新魏" pitchFamily="2" charset="-122"/>
                <a:ea typeface="华文新魏" pitchFamily="2" charset="-122"/>
              </a:rPr>
              <a:t>4</a:t>
            </a:r>
            <a:r>
              <a:rPr lang="zh-CN" altLang="en-US" sz="2400" dirty="0">
                <a:latin typeface="华文新魏" pitchFamily="2" charset="-122"/>
                <a:ea typeface="华文新魏" pitchFamily="2" charset="-122"/>
              </a:rPr>
              <a:t>）式再代入（</a:t>
            </a:r>
            <a:r>
              <a:rPr lang="en-US" altLang="zh-CN" sz="2400" dirty="0">
                <a:latin typeface="华文新魏" pitchFamily="2" charset="-122"/>
                <a:ea typeface="华文新魏" pitchFamily="2" charset="-122"/>
              </a:rPr>
              <a:t>2</a:t>
            </a:r>
            <a:r>
              <a:rPr lang="zh-CN" altLang="en-US" sz="2400" dirty="0">
                <a:latin typeface="华文新魏" pitchFamily="2" charset="-122"/>
                <a:ea typeface="华文新魏" pitchFamily="2" charset="-122"/>
              </a:rPr>
              <a:t>）式：</a:t>
            </a:r>
          </a:p>
        </p:txBody>
      </p:sp>
      <p:pic>
        <p:nvPicPr>
          <p:cNvPr id="5123" name="Picture 3"/>
          <p:cNvPicPr>
            <a:picLocks noChangeAspect="1" noChangeArrowheads="1"/>
          </p:cNvPicPr>
          <p:nvPr/>
        </p:nvPicPr>
        <p:blipFill>
          <a:blip r:embed="rId3"/>
          <a:srcRect/>
          <a:stretch>
            <a:fillRect/>
          </a:stretch>
        </p:blipFill>
        <p:spPr bwMode="auto">
          <a:xfrm>
            <a:off x="500034" y="2786058"/>
            <a:ext cx="8215370" cy="51034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857224" y="3571876"/>
            <a:ext cx="3071833" cy="469221"/>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4214810" y="3571876"/>
            <a:ext cx="1785950" cy="472934"/>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a:srcRect/>
          <a:stretch>
            <a:fillRect/>
          </a:stretch>
        </p:blipFill>
        <p:spPr bwMode="auto">
          <a:xfrm>
            <a:off x="6357950" y="3571876"/>
            <a:ext cx="1747840" cy="416453"/>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a:srcRect/>
          <a:stretch>
            <a:fillRect/>
          </a:stretch>
        </p:blipFill>
        <p:spPr bwMode="auto">
          <a:xfrm>
            <a:off x="1071538" y="4357694"/>
            <a:ext cx="7715304" cy="480704"/>
          </a:xfrm>
          <a:prstGeom prst="rect">
            <a:avLst/>
          </a:prstGeom>
          <a:noFill/>
          <a:ln w="9525">
            <a:noFill/>
            <a:miter lim="800000"/>
            <a:headEnd/>
            <a:tailEnd/>
          </a:ln>
          <a:effectLst/>
        </p:spPr>
      </p:pic>
      <p:pic>
        <p:nvPicPr>
          <p:cNvPr id="5128" name="Picture 8"/>
          <p:cNvPicPr>
            <a:picLocks noChangeAspect="1" noChangeArrowheads="1"/>
          </p:cNvPicPr>
          <p:nvPr/>
        </p:nvPicPr>
        <p:blipFill>
          <a:blip r:embed="rId8"/>
          <a:srcRect/>
          <a:stretch>
            <a:fillRect/>
          </a:stretch>
        </p:blipFill>
        <p:spPr bwMode="auto">
          <a:xfrm>
            <a:off x="2428860" y="4929198"/>
            <a:ext cx="6418432"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dirty="0" smtClean="0"/>
              <a:t>理论分析</a:t>
            </a:r>
            <a:endParaRPr lang="zh-CN" altLang="en-US" dirty="0"/>
          </a:p>
        </p:txBody>
      </p:sp>
      <p:pic>
        <p:nvPicPr>
          <p:cNvPr id="9" name="Picture 2"/>
          <p:cNvPicPr>
            <a:picLocks noChangeAspect="1" noChangeArrowheads="1"/>
          </p:cNvPicPr>
          <p:nvPr/>
        </p:nvPicPr>
        <p:blipFill>
          <a:blip r:embed="rId2"/>
          <a:srcRect/>
          <a:stretch>
            <a:fillRect/>
          </a:stretch>
        </p:blipFill>
        <p:spPr bwMode="auto">
          <a:xfrm>
            <a:off x="3000364" y="1571612"/>
            <a:ext cx="2857520" cy="489125"/>
          </a:xfrm>
          <a:prstGeom prst="rect">
            <a:avLst/>
          </a:prstGeom>
          <a:noFill/>
          <a:ln w="9525">
            <a:noFill/>
            <a:miter lim="800000"/>
            <a:headEnd/>
            <a:tailEnd/>
          </a:ln>
          <a:effectLst/>
        </p:spPr>
      </p:pic>
      <p:sp>
        <p:nvSpPr>
          <p:cNvPr id="10" name="内容占位符 2"/>
          <p:cNvSpPr txBox="1">
            <a:spLocks/>
          </p:cNvSpPr>
          <p:nvPr/>
        </p:nvSpPr>
        <p:spPr>
          <a:xfrm>
            <a:off x="428596" y="2143116"/>
            <a:ext cx="8229600" cy="5429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dirty="0">
                <a:latin typeface="华文新魏" pitchFamily="2" charset="-122"/>
                <a:ea typeface="华文新魏" pitchFamily="2" charset="-122"/>
              </a:rPr>
              <a:t>将上式带入</a:t>
            </a:r>
            <a:r>
              <a:rPr lang="zh-CN" altLang="en-US" sz="2400" dirty="0" smtClean="0">
                <a:latin typeface="华文新魏" pitchFamily="2" charset="-122"/>
                <a:ea typeface="华文新魏" pitchFamily="2" charset="-122"/>
              </a:rPr>
              <a:t>（</a:t>
            </a:r>
            <a:r>
              <a:rPr lang="en-US" altLang="zh-CN" sz="2400" dirty="0" smtClean="0">
                <a:latin typeface="华文新魏" pitchFamily="2" charset="-122"/>
                <a:ea typeface="华文新魏" pitchFamily="2" charset="-122"/>
              </a:rPr>
              <a:t>3</a:t>
            </a:r>
            <a:r>
              <a:rPr lang="zh-CN" altLang="en-US" sz="2400" dirty="0" smtClean="0">
                <a:latin typeface="华文新魏" pitchFamily="2" charset="-122"/>
                <a:ea typeface="华文新魏" pitchFamily="2" charset="-122"/>
              </a:rPr>
              <a:t>）式：</a:t>
            </a:r>
            <a:endParaRPr lang="zh-CN" altLang="en-US" sz="2400" dirty="0">
              <a:latin typeface="华文新魏" pitchFamily="2" charset="-122"/>
              <a:ea typeface="华文新魏" pitchFamily="2" charset="-122"/>
            </a:endParaRPr>
          </a:p>
        </p:txBody>
      </p:sp>
      <p:pic>
        <p:nvPicPr>
          <p:cNvPr id="6146" name="Picture 2"/>
          <p:cNvPicPr>
            <a:picLocks noChangeAspect="1" noChangeArrowheads="1"/>
          </p:cNvPicPr>
          <p:nvPr/>
        </p:nvPicPr>
        <p:blipFill>
          <a:blip r:embed="rId3"/>
          <a:srcRect/>
          <a:stretch>
            <a:fillRect/>
          </a:stretch>
        </p:blipFill>
        <p:spPr bwMode="auto">
          <a:xfrm>
            <a:off x="285720" y="2714620"/>
            <a:ext cx="8715404" cy="537988"/>
          </a:xfrm>
          <a:prstGeom prst="rect">
            <a:avLst/>
          </a:prstGeom>
          <a:noFill/>
          <a:ln w="9525">
            <a:noFill/>
            <a:miter lim="800000"/>
            <a:headEnd/>
            <a:tailEnd/>
          </a:ln>
          <a:effectLst/>
        </p:spPr>
      </p:pic>
      <p:sp>
        <p:nvSpPr>
          <p:cNvPr id="12" name="内容占位符 2"/>
          <p:cNvSpPr txBox="1">
            <a:spLocks/>
          </p:cNvSpPr>
          <p:nvPr/>
        </p:nvSpPr>
        <p:spPr>
          <a:xfrm>
            <a:off x="500034" y="3429000"/>
            <a:ext cx="8229600" cy="5429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dirty="0" smtClean="0">
                <a:latin typeface="华文新魏" pitchFamily="2" charset="-122"/>
                <a:ea typeface="华文新魏" pitchFamily="2" charset="-122"/>
              </a:rPr>
              <a:t>由（</a:t>
            </a:r>
            <a:r>
              <a:rPr lang="en-US" altLang="zh-CN" sz="2400" dirty="0" smtClean="0">
                <a:latin typeface="华文新魏" pitchFamily="2" charset="-122"/>
                <a:ea typeface="华文新魏" pitchFamily="2" charset="-122"/>
              </a:rPr>
              <a:t>10</a:t>
            </a:r>
            <a:r>
              <a:rPr lang="zh-CN" altLang="en-US" sz="2400" dirty="0" smtClean="0">
                <a:latin typeface="华文新魏" pitchFamily="2" charset="-122"/>
                <a:ea typeface="华文新魏" pitchFamily="2" charset="-122"/>
              </a:rPr>
              <a:t>）式：</a:t>
            </a:r>
            <a:endParaRPr lang="zh-CN" altLang="en-US" sz="2400" dirty="0">
              <a:latin typeface="华文新魏" pitchFamily="2" charset="-122"/>
              <a:ea typeface="华文新魏" pitchFamily="2" charset="-122"/>
            </a:endParaRPr>
          </a:p>
        </p:txBody>
      </p:sp>
      <p:pic>
        <p:nvPicPr>
          <p:cNvPr id="13" name="Picture 8"/>
          <p:cNvPicPr>
            <a:picLocks noChangeAspect="1" noChangeArrowheads="1"/>
          </p:cNvPicPr>
          <p:nvPr/>
        </p:nvPicPr>
        <p:blipFill>
          <a:blip r:embed="rId4"/>
          <a:srcRect/>
          <a:stretch>
            <a:fillRect/>
          </a:stretch>
        </p:blipFill>
        <p:spPr bwMode="auto">
          <a:xfrm>
            <a:off x="1928794" y="4071942"/>
            <a:ext cx="7060275" cy="785818"/>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1214414" y="5072074"/>
            <a:ext cx="657621" cy="428628"/>
          </a:xfrm>
          <a:prstGeom prst="rect">
            <a:avLst/>
          </a:prstGeom>
          <a:noFill/>
          <a:ln w="9525">
            <a:noFill/>
            <a:miter lim="800000"/>
            <a:headEnd/>
            <a:tailEnd/>
          </a:ln>
          <a:effectLst/>
        </p:spPr>
      </p:pic>
      <p:pic>
        <p:nvPicPr>
          <p:cNvPr id="6148" name="Picture 4"/>
          <p:cNvPicPr>
            <a:picLocks noChangeAspect="1" noChangeArrowheads="1"/>
          </p:cNvPicPr>
          <p:nvPr/>
        </p:nvPicPr>
        <p:blipFill>
          <a:blip r:embed="rId6"/>
          <a:srcRect/>
          <a:stretch>
            <a:fillRect/>
          </a:stretch>
        </p:blipFill>
        <p:spPr bwMode="auto">
          <a:xfrm>
            <a:off x="2285984" y="5072074"/>
            <a:ext cx="1071569" cy="382290"/>
          </a:xfrm>
          <a:prstGeom prst="rect">
            <a:avLst/>
          </a:prstGeom>
          <a:noFill/>
          <a:ln w="9525">
            <a:noFill/>
            <a:miter lim="800000"/>
            <a:headEnd/>
            <a:tailEnd/>
          </a:ln>
          <a:effectLst/>
        </p:spPr>
      </p:pic>
      <p:pic>
        <p:nvPicPr>
          <p:cNvPr id="6149" name="Picture 5"/>
          <p:cNvPicPr>
            <a:picLocks noChangeAspect="1" noChangeArrowheads="1"/>
          </p:cNvPicPr>
          <p:nvPr/>
        </p:nvPicPr>
        <p:blipFill>
          <a:blip r:embed="rId7"/>
          <a:srcRect/>
          <a:stretch>
            <a:fillRect/>
          </a:stretch>
        </p:blipFill>
        <p:spPr bwMode="auto">
          <a:xfrm>
            <a:off x="3929058" y="5072074"/>
            <a:ext cx="657684" cy="357190"/>
          </a:xfrm>
          <a:prstGeom prst="rect">
            <a:avLst/>
          </a:prstGeom>
          <a:noFill/>
          <a:ln w="9525">
            <a:noFill/>
            <a:miter lim="800000"/>
            <a:headEnd/>
            <a:tailEnd/>
          </a:ln>
          <a:effectLst/>
        </p:spPr>
      </p:pic>
      <p:pic>
        <p:nvPicPr>
          <p:cNvPr id="6150" name="Picture 6"/>
          <p:cNvPicPr>
            <a:picLocks noChangeAspect="1" noChangeArrowheads="1"/>
          </p:cNvPicPr>
          <p:nvPr/>
        </p:nvPicPr>
        <p:blipFill>
          <a:blip r:embed="rId8"/>
          <a:srcRect/>
          <a:stretch>
            <a:fillRect/>
          </a:stretch>
        </p:blipFill>
        <p:spPr bwMode="auto">
          <a:xfrm>
            <a:off x="1285852" y="5500702"/>
            <a:ext cx="7702550" cy="75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r>
              <a:rPr lang="zh-CN" altLang="en-US" dirty="0" smtClean="0"/>
              <a:t>理论分析</a:t>
            </a:r>
            <a:endParaRPr lang="zh-CN" altLang="en-US" dirty="0"/>
          </a:p>
        </p:txBody>
      </p:sp>
      <p:sp>
        <p:nvSpPr>
          <p:cNvPr id="5" name="内容占位符 2"/>
          <p:cNvSpPr>
            <a:spLocks noGrp="1"/>
          </p:cNvSpPr>
          <p:nvPr>
            <p:ph idx="1"/>
          </p:nvPr>
        </p:nvSpPr>
        <p:spPr>
          <a:xfrm>
            <a:off x="457200" y="1600201"/>
            <a:ext cx="8229600" cy="542915"/>
          </a:xfrm>
        </p:spPr>
        <p:txBody>
          <a:bodyPr/>
          <a:lstStyle/>
          <a:p>
            <a:r>
              <a:rPr lang="zh-CN" altLang="en-US" sz="2400" dirty="0" smtClean="0">
                <a:latin typeface="华文新魏" pitchFamily="2" charset="-122"/>
                <a:ea typeface="华文新魏" pitchFamily="2" charset="-122"/>
              </a:rPr>
              <a:t>发达国家的人均收入是</a:t>
            </a:r>
          </a:p>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500166" y="2143116"/>
            <a:ext cx="4786346" cy="50679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786050" y="4357694"/>
            <a:ext cx="2643206" cy="569834"/>
          </a:xfrm>
          <a:prstGeom prst="rect">
            <a:avLst/>
          </a:prstGeom>
          <a:noFill/>
          <a:ln w="9525">
            <a:noFill/>
            <a:miter lim="800000"/>
            <a:headEnd/>
            <a:tailEnd/>
          </a:ln>
          <a:effectLst/>
        </p:spPr>
      </p:pic>
      <p:sp>
        <p:nvSpPr>
          <p:cNvPr id="8" name="内容占位符 2"/>
          <p:cNvSpPr txBox="1">
            <a:spLocks/>
          </p:cNvSpPr>
          <p:nvPr/>
        </p:nvSpPr>
        <p:spPr>
          <a:xfrm>
            <a:off x="357158" y="2714620"/>
            <a:ext cx="8229600" cy="5429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400" dirty="0" smtClean="0">
                <a:latin typeface="华文新魏" pitchFamily="2" charset="-122"/>
                <a:ea typeface="华文新魏" pitchFamily="2" charset="-122"/>
              </a:rPr>
              <a:t>根据式（</a:t>
            </a:r>
            <a:r>
              <a:rPr lang="en-US" altLang="zh-CN" sz="2400" dirty="0" smtClean="0">
                <a:latin typeface="华文新魏" pitchFamily="2" charset="-122"/>
                <a:ea typeface="华文新魏" pitchFamily="2" charset="-122"/>
              </a:rPr>
              <a:t>8</a:t>
            </a:r>
            <a:r>
              <a:rPr lang="zh-CN" altLang="en-US" sz="2400" dirty="0" smtClean="0">
                <a:latin typeface="华文新魏" pitchFamily="2" charset="-122"/>
                <a:ea typeface="华文新魏" pitchFamily="2" charset="-122"/>
              </a:rPr>
              <a:t>）和（</a:t>
            </a:r>
            <a:r>
              <a:rPr lang="en-US" altLang="zh-CN" sz="2400" dirty="0" smtClean="0">
                <a:latin typeface="华文新魏" pitchFamily="2" charset="-122"/>
                <a:ea typeface="华文新魏" pitchFamily="2" charset="-122"/>
              </a:rPr>
              <a:t>11</a:t>
            </a:r>
            <a:r>
              <a:rPr lang="zh-CN" altLang="en-US" sz="2400" dirty="0" smtClean="0">
                <a:latin typeface="华文新魏" pitchFamily="2" charset="-122"/>
                <a:ea typeface="华文新魏" pitchFamily="2" charset="-122"/>
              </a:rPr>
              <a:t>），高质量与低质量劳动力工资比是</a:t>
            </a:r>
            <a:endParaRPr lang="zh-CN" altLang="en-US" sz="2400" dirty="0">
              <a:latin typeface="华文新魏" pitchFamily="2" charset="-122"/>
              <a:ea typeface="华文新魏" pitchFamily="2" charset="-122"/>
            </a:endParaRPr>
          </a:p>
        </p:txBody>
      </p:sp>
      <p:pic>
        <p:nvPicPr>
          <p:cNvPr id="9" name="Picture 3"/>
          <p:cNvPicPr>
            <a:picLocks noChangeAspect="1" noChangeArrowheads="1"/>
          </p:cNvPicPr>
          <p:nvPr/>
        </p:nvPicPr>
        <p:blipFill>
          <a:blip r:embed="rId4"/>
          <a:srcRect/>
          <a:stretch>
            <a:fillRect/>
          </a:stretch>
        </p:blipFill>
        <p:spPr bwMode="auto">
          <a:xfrm>
            <a:off x="500034" y="3214686"/>
            <a:ext cx="8286808" cy="505902"/>
          </a:xfrm>
          <a:prstGeom prst="rect">
            <a:avLst/>
          </a:prstGeom>
          <a:noFill/>
          <a:ln w="9525">
            <a:noFill/>
            <a:miter lim="800000"/>
            <a:headEnd/>
            <a:tailEnd/>
          </a:ln>
          <a:effectLst/>
        </p:spPr>
      </p:pic>
      <p:pic>
        <p:nvPicPr>
          <p:cNvPr id="10" name="Picture 2"/>
          <p:cNvPicPr>
            <a:picLocks noChangeAspect="1" noChangeArrowheads="1"/>
          </p:cNvPicPr>
          <p:nvPr/>
        </p:nvPicPr>
        <p:blipFill>
          <a:blip r:embed="rId5"/>
          <a:srcRect/>
          <a:stretch>
            <a:fillRect/>
          </a:stretch>
        </p:blipFill>
        <p:spPr bwMode="auto">
          <a:xfrm>
            <a:off x="285720" y="3786190"/>
            <a:ext cx="8715404" cy="537988"/>
          </a:xfrm>
          <a:prstGeom prst="rect">
            <a:avLst/>
          </a:prstGeom>
          <a:noFill/>
          <a:ln w="9525">
            <a:noFill/>
            <a:miter lim="800000"/>
            <a:headEnd/>
            <a:tailEnd/>
          </a:ln>
          <a:effectLst/>
        </p:spPr>
      </p:pic>
      <p:pic>
        <p:nvPicPr>
          <p:cNvPr id="7172" name="Picture 4"/>
          <p:cNvPicPr>
            <a:picLocks noChangeAspect="1" noChangeArrowheads="1"/>
          </p:cNvPicPr>
          <p:nvPr/>
        </p:nvPicPr>
        <p:blipFill>
          <a:blip r:embed="rId6"/>
          <a:srcRect/>
          <a:stretch>
            <a:fillRect/>
          </a:stretch>
        </p:blipFill>
        <p:spPr bwMode="auto">
          <a:xfrm>
            <a:off x="214282" y="5000636"/>
            <a:ext cx="8929718" cy="1091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1085</Words>
  <Application>Microsoft Office PowerPoint</Application>
  <PresentationFormat>全屏显示(4:3)</PresentationFormat>
  <Paragraphs>78</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人力资本错配下的决策：优先创新驱动还是优先产业升级？</vt:lpstr>
      <vt:lpstr>问题提出</vt:lpstr>
      <vt:lpstr>理论分析</vt:lpstr>
      <vt:lpstr>理论分析</vt:lpstr>
      <vt:lpstr>理论分析</vt:lpstr>
      <vt:lpstr>理论分析</vt:lpstr>
      <vt:lpstr>理论分析</vt:lpstr>
      <vt:lpstr>理论分析</vt:lpstr>
      <vt:lpstr>理论分析</vt:lpstr>
      <vt:lpstr>理论分析</vt:lpstr>
      <vt:lpstr>理论分析</vt:lpstr>
      <vt:lpstr>理论分析</vt:lpstr>
      <vt:lpstr>理论分析</vt:lpstr>
      <vt:lpstr>理论分析</vt:lpstr>
      <vt:lpstr>实证分析</vt:lpstr>
      <vt:lpstr>实证分析</vt:lpstr>
      <vt:lpstr>实证分析</vt:lpstr>
      <vt:lpstr>幻灯片 18</vt:lpstr>
      <vt:lpstr>幻灯片 19</vt:lpstr>
      <vt:lpstr>结果分析</vt:lpstr>
      <vt:lpstr>稳健性检验</vt:lpstr>
      <vt:lpstr>稳健性检验</vt:lpstr>
      <vt:lpstr>稳健性检验</vt:lpstr>
      <vt:lpstr>幻灯片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人力资本错配下的决策：优先创新驱动还是优先产业升级？</dc:title>
  <dc:creator>dell</dc:creator>
  <cp:lastModifiedBy>dell</cp:lastModifiedBy>
  <cp:revision>12</cp:revision>
  <dcterms:created xsi:type="dcterms:W3CDTF">2019-10-25T06:21:51Z</dcterms:created>
  <dcterms:modified xsi:type="dcterms:W3CDTF">2019-10-25T08:12:37Z</dcterms:modified>
</cp:coreProperties>
</file>