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7"/>
  </p:notesMasterIdLst>
  <p:sldIdLst>
    <p:sldId id="257" r:id="rId4"/>
    <p:sldId id="1365" r:id="rId5"/>
    <p:sldId id="258" r:id="rId6"/>
    <p:sldId id="1367" r:id="rId7"/>
    <p:sldId id="1368" r:id="rId8"/>
    <p:sldId id="1369" r:id="rId9"/>
    <p:sldId id="1370" r:id="rId10"/>
    <p:sldId id="1371" r:id="rId11"/>
    <p:sldId id="1372" r:id="rId12"/>
    <p:sldId id="1373" r:id="rId13"/>
    <p:sldId id="1374" r:id="rId14"/>
    <p:sldId id="1375" r:id="rId15"/>
    <p:sldId id="1376" r:id="rId16"/>
    <p:sldId id="1377" r:id="rId17"/>
    <p:sldId id="1378" r:id="rId18"/>
    <p:sldId id="1379" r:id="rId19"/>
    <p:sldId id="1380" r:id="rId20"/>
    <p:sldId id="1381" r:id="rId21"/>
    <p:sldId id="1382" r:id="rId22"/>
    <p:sldId id="1383" r:id="rId23"/>
    <p:sldId id="1384" r:id="rId24"/>
    <p:sldId id="1385" r:id="rId25"/>
    <p:sldId id="138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8"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0E193-3560-4476-B3F1-63B04433CA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9AC3A-0E78-4218-9A40-D4A091395AD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519B0E7-2E5B-4938-A192-B7ED51B174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BB1D8D-2577-4A32-BE04-0385A367EFA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9B0E7-2E5B-4938-A192-B7ED51B1745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B1D8D-2577-4A32-BE04-0385A367EF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9B0E7-2E5B-4938-A192-B7ED51B1745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B1D8D-2577-4A32-BE04-0385A367EF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3.xml"/><Relationship Id="rId7" Type="http://schemas.openxmlformats.org/officeDocument/2006/relationships/image" Target="../media/image7.wmf"/><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2.png"/><Relationship Id="rId3" Type="http://schemas.openxmlformats.org/officeDocument/2006/relationships/tags" Target="../tags/tag15.xml"/><Relationship Id="rId2" Type="http://schemas.openxmlformats.org/officeDocument/2006/relationships/image" Target="../media/image1.png"/><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0.wmf"/><Relationship Id="rId7" Type="http://schemas.openxmlformats.org/officeDocument/2006/relationships/oleObject" Target="../embeddings/oleObject2.bin"/><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 Id="rId3" Type="http://schemas.openxmlformats.org/officeDocument/2006/relationships/tags" Target="../tags/tag17.xml"/><Relationship Id="rId2" Type="http://schemas.openxmlformats.org/officeDocument/2006/relationships/image" Target="../media/image1.png"/><Relationship Id="rId10" Type="http://schemas.openxmlformats.org/officeDocument/2006/relationships/vmlDrawing" Target="../drawings/vmlDrawing2.v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png"/><Relationship Id="rId3" Type="http://schemas.openxmlformats.org/officeDocument/2006/relationships/tags" Target="../tags/tag19.xml"/><Relationship Id="rId2" Type="http://schemas.openxmlformats.org/officeDocument/2006/relationships/image" Target="../media/image1.png"/><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 Id="rId3" Type="http://schemas.openxmlformats.org/officeDocument/2006/relationships/tags" Target="../tags/tag21.xml"/><Relationship Id="rId2" Type="http://schemas.openxmlformats.org/officeDocument/2006/relationships/image" Target="../media/image1.png"/><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2.png"/><Relationship Id="rId3" Type="http://schemas.openxmlformats.org/officeDocument/2006/relationships/tags" Target="../tags/tag23.xml"/><Relationship Id="rId2" Type="http://schemas.openxmlformats.org/officeDocument/2006/relationships/image" Target="../media/image1.png"/><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2.png"/><Relationship Id="rId3" Type="http://schemas.openxmlformats.org/officeDocument/2006/relationships/tags" Target="../tags/tag25.xml"/><Relationship Id="rId2" Type="http://schemas.openxmlformats.org/officeDocument/2006/relationships/image" Target="../media/image1.png"/><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2.png"/><Relationship Id="rId3" Type="http://schemas.openxmlformats.org/officeDocument/2006/relationships/tags" Target="../tags/tag27.xml"/><Relationship Id="rId2" Type="http://schemas.openxmlformats.org/officeDocument/2006/relationships/image" Target="../media/image1.png"/><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2.png"/><Relationship Id="rId3" Type="http://schemas.openxmlformats.org/officeDocument/2006/relationships/tags" Target="../tags/tag29.xml"/><Relationship Id="rId2" Type="http://schemas.openxmlformats.org/officeDocument/2006/relationships/image" Target="../media/image1.png"/><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png"/><Relationship Id="rId3" Type="http://schemas.openxmlformats.org/officeDocument/2006/relationships/tags" Target="../tags/tag31.xml"/><Relationship Id="rId2" Type="http://schemas.openxmlformats.org/officeDocument/2006/relationships/image" Target="../media/image1.png"/><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image" Target="../media/image1.png"/><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2.png"/><Relationship Id="rId3" Type="http://schemas.openxmlformats.org/officeDocument/2006/relationships/tags" Target="../tags/tag35.xml"/><Relationship Id="rId2" Type="http://schemas.openxmlformats.org/officeDocument/2006/relationships/image" Target="../media/image1.png"/><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 Id="rId3" Type="http://schemas.openxmlformats.org/officeDocument/2006/relationships/tags" Target="../tags/tag37.xml"/><Relationship Id="rId2" Type="http://schemas.openxmlformats.org/officeDocument/2006/relationships/image" Target="../media/image1.png"/><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png"/><Relationship Id="rId3" Type="http://schemas.openxmlformats.org/officeDocument/2006/relationships/tags" Target="../tags/tag39.xml"/><Relationship Id="rId2" Type="http://schemas.openxmlformats.org/officeDocument/2006/relationships/image" Target="../media/image1.png"/><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image" Target="../media/image1.png"/><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png"/><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png"/><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png"/><Relationship Id="rId3" Type="http://schemas.openxmlformats.org/officeDocument/2006/relationships/tags" Target="../tags/tag8.xml"/><Relationship Id="rId2" Type="http://schemas.openxmlformats.org/officeDocument/2006/relationships/image" Target="../media/image1.png"/><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png"/><Relationship Id="rId3" Type="http://schemas.openxmlformats.org/officeDocument/2006/relationships/tags" Target="../tags/tag10.xml"/><Relationship Id="rId2" Type="http://schemas.openxmlformats.org/officeDocument/2006/relationships/image" Target="../media/image1.pn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tags" Target="../tags/tag12.xml"/><Relationship Id="rId2" Type="http://schemas.openxmlformats.org/officeDocument/2006/relationships/image" Target="../media/image1.png"/><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68020" y="2040890"/>
            <a:ext cx="10717530" cy="3076575"/>
          </a:xfrm>
          <a:prstGeom prst="rect">
            <a:avLst/>
          </a:prstGeom>
          <a:noFill/>
        </p:spPr>
        <p:txBody>
          <a:bodyPr wrap="square" rtlCol="0">
            <a:spAutoFit/>
          </a:bodyPr>
          <a:lstStyle/>
          <a:p>
            <a:pPr algn="ctr"/>
            <a:r>
              <a:rPr lang="en-US" altLang="zh-CN" sz="5400" b="1" dirty="0">
                <a:latin typeface="Times New Roman" panose="02020603050405020304" pitchFamily="18" charset="0"/>
                <a:cs typeface="Times New Roman" panose="02020603050405020304" pitchFamily="18" charset="0"/>
              </a:rPr>
              <a:t>数字经济、普惠金融与包容性增长</a:t>
            </a:r>
            <a:endParaRPr lang="en-US" altLang="zh-CN" sz="5400" b="1" dirty="0">
              <a:latin typeface="Times New Roman" panose="02020603050405020304" pitchFamily="18" charset="0"/>
              <a:cs typeface="Times New Roman" panose="02020603050405020304" pitchFamily="18" charset="0"/>
            </a:endParaRPr>
          </a:p>
          <a:p>
            <a:pPr algn="ctr"/>
            <a:endParaRPr lang="zh-CN" altLang="en-US" sz="2800" b="1" dirty="0">
              <a:latin typeface="仿宋" panose="02010609060101010101" charset="-122"/>
              <a:ea typeface="仿宋" panose="02010609060101010101" charset="-122"/>
              <a:cs typeface="仿宋" panose="02010609060101010101" charset="-122"/>
            </a:endParaRPr>
          </a:p>
          <a:p>
            <a:pPr algn="ctr"/>
            <a:r>
              <a:rPr lang="zh-CN" altLang="en-US" sz="2800" b="1" dirty="0">
                <a:latin typeface="仿宋" panose="02010609060101010101" charset="-122"/>
                <a:ea typeface="仿宋" panose="02010609060101010101" charset="-122"/>
                <a:cs typeface="仿宋" panose="02010609060101010101" charset="-122"/>
              </a:rPr>
              <a:t>（</a:t>
            </a:r>
            <a:r>
              <a:rPr lang="en-US" altLang="zh-CN" sz="2800" b="1" dirty="0">
                <a:latin typeface="仿宋" panose="02010609060101010101" charset="-122"/>
                <a:ea typeface="仿宋" panose="02010609060101010101" charset="-122"/>
                <a:cs typeface="仿宋" panose="02010609060101010101" charset="-122"/>
                <a:sym typeface="+mn-ea"/>
              </a:rPr>
              <a:t>张 勋 万广华 张佳佳 何宗樾</a:t>
            </a:r>
            <a:r>
              <a:rPr lang="zh-CN" altLang="en-US" sz="2800" b="1" dirty="0">
                <a:latin typeface="仿宋" panose="02010609060101010101" charset="-122"/>
                <a:ea typeface="仿宋" panose="02010609060101010101" charset="-122"/>
                <a:cs typeface="仿宋" panose="02010609060101010101" charset="-122"/>
                <a:sym typeface="+mn-ea"/>
              </a:rPr>
              <a:t>；经济研究</a:t>
            </a:r>
            <a:r>
              <a:rPr lang="zh-CN" altLang="en-US" sz="2800" b="1" dirty="0">
                <a:latin typeface="仿宋" panose="02010609060101010101" charset="-122"/>
                <a:ea typeface="仿宋" panose="02010609060101010101" charset="-122"/>
                <a:cs typeface="仿宋" panose="02010609060101010101" charset="-122"/>
              </a:rPr>
              <a:t>）</a:t>
            </a:r>
            <a:endParaRPr lang="zh-CN" altLang="en-US" sz="2800" b="1" dirty="0">
              <a:latin typeface="仿宋" panose="02010609060101010101" charset="-122"/>
              <a:ea typeface="仿宋" panose="02010609060101010101" charset="-122"/>
              <a:cs typeface="仿宋" panose="02010609060101010101" charset="-122"/>
            </a:endParaRPr>
          </a:p>
          <a:p>
            <a:pPr algn="ctr"/>
            <a:endParaRPr lang="zh-CN" altLang="en-US" sz="2800" b="1" dirty="0">
              <a:latin typeface="仿宋" panose="02010609060101010101" charset="-122"/>
              <a:ea typeface="仿宋" panose="02010609060101010101" charset="-122"/>
              <a:cs typeface="仿宋" panose="02010609060101010101" charset="-122"/>
            </a:endParaRPr>
          </a:p>
          <a:p>
            <a:pPr algn="ctr"/>
            <a:r>
              <a:rPr lang="zh-CN" altLang="en-US" sz="2800" b="1" dirty="0">
                <a:latin typeface="仿宋" panose="02010609060101010101" charset="-122"/>
                <a:ea typeface="仿宋" panose="02010609060101010101" charset="-122"/>
                <a:cs typeface="仿宋" panose="02010609060101010101" charset="-122"/>
              </a:rPr>
              <a:t>汇报人：褚翠翠</a:t>
            </a:r>
            <a:endParaRPr lang="zh-CN" altLang="en-US" sz="2800" b="1" dirty="0">
              <a:latin typeface="仿宋" panose="02010609060101010101" charset="-122"/>
              <a:ea typeface="仿宋" panose="02010609060101010101" charset="-122"/>
              <a:cs typeface="仿宋" panose="02010609060101010101" charset="-122"/>
            </a:endParaRPr>
          </a:p>
          <a:p>
            <a:pPr algn="ctr"/>
            <a:r>
              <a:rPr lang="en-US" altLang="zh-CN" sz="2800" b="1" dirty="0">
                <a:latin typeface="仿宋" panose="02010609060101010101" charset="-122"/>
                <a:ea typeface="仿宋" panose="02010609060101010101" charset="-122"/>
                <a:cs typeface="仿宋" panose="02010609060101010101" charset="-122"/>
              </a:rPr>
              <a:t>2020.01.03</a:t>
            </a:r>
            <a:endParaRPr lang="en-US" altLang="zh-CN" sz="2800"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4385" y="1438275"/>
            <a:ext cx="9098915" cy="6862445"/>
          </a:xfrm>
          <a:prstGeom prst="rect">
            <a:avLst/>
          </a:prstGeom>
          <a:noFill/>
        </p:spPr>
        <p:txBody>
          <a:bodyPr wrap="square" rtlCol="0">
            <a:spAutoFit/>
          </a:bodyPr>
          <a:p>
            <a:r>
              <a:rPr lang="zh-CN" altLang="en-US" sz="2000" b="1">
                <a:latin typeface="仿宋" panose="02010609060101010101" charset="-122"/>
                <a:ea typeface="仿宋" panose="02010609060101010101" charset="-122"/>
              </a:rPr>
              <a:t>四、实证策略和数据</a:t>
            </a:r>
            <a:endParaRPr lang="zh-CN" altLang="en-US" sz="2000" b="1">
              <a:latin typeface="仿宋" panose="02010609060101010101" charset="-122"/>
              <a:ea typeface="仿宋" panose="02010609060101010101" charset="-122"/>
            </a:endParaRPr>
          </a:p>
          <a:p>
            <a:r>
              <a:rPr lang="en-US" altLang="zh-CN" sz="2000">
                <a:latin typeface="仿宋" panose="02010609060101010101" charset="-122"/>
                <a:ea typeface="仿宋" panose="02010609060101010101" charset="-122"/>
              </a:rPr>
              <a:t>1</a:t>
            </a:r>
            <a:r>
              <a:rPr lang="zh-CN" altLang="en-US" sz="2000">
                <a:latin typeface="仿宋" panose="02010609060101010101" charset="-122"/>
                <a:ea typeface="仿宋" panose="02010609060101010101" charset="-122"/>
              </a:rPr>
              <a:t>、模型设定: 数字金融与包容性增长</a:t>
            </a:r>
            <a:endParaRPr lang="zh-CN" altLang="en-US" sz="2000">
              <a:latin typeface="仿宋" panose="02010609060101010101" charset="-122"/>
              <a:ea typeface="仿宋" panose="02010609060101010101" charset="-122"/>
            </a:endParaRPr>
          </a:p>
          <a:p>
            <a:endParaRPr lang="zh-CN" altLang="en-US" sz="2000" b="1">
              <a:latin typeface="仿宋" panose="02010609060101010101" charset="-122"/>
              <a:ea typeface="仿宋" panose="02010609060101010101" charset="-122"/>
            </a:endParaRPr>
          </a:p>
          <a:p>
            <a:endParaRPr lang="zh-CN" altLang="en-US" sz="2000">
              <a:latin typeface="仿宋" panose="02010609060101010101" charset="-122"/>
              <a:ea typeface="仿宋" panose="02010609060101010101" charset="-122"/>
            </a:endParaRPr>
          </a:p>
          <a:p>
            <a:r>
              <a:rPr lang="zh-CN" altLang="en-US" sz="2000">
                <a:latin typeface="仿宋" panose="02010609060101010101" charset="-122"/>
                <a:ea typeface="仿宋" panose="02010609060101010101" charset="-122"/>
              </a:rPr>
              <a:t>注：减弱反向因果的可能性，将数字金融发展指数滞后一期。  衡量数字金融</a:t>
            </a:r>
            <a:endParaRPr lang="zh-CN" altLang="en-US" sz="2000">
              <a:latin typeface="仿宋" panose="02010609060101010101" charset="-122"/>
              <a:ea typeface="仿宋" panose="02010609060101010101" charset="-122"/>
            </a:endParaRPr>
          </a:p>
          <a:p>
            <a:r>
              <a:rPr lang="zh-CN" altLang="en-US" sz="2000">
                <a:latin typeface="仿宋" panose="02010609060101010101" charset="-122"/>
                <a:ea typeface="仿宋" panose="02010609060101010101" charset="-122"/>
              </a:rPr>
              <a:t>的发展对家庭收入的总体影响。</a:t>
            </a:r>
            <a:endParaRPr lang="zh-CN" altLang="en-US" sz="2000">
              <a:latin typeface="仿宋" panose="02010609060101010101" charset="-122"/>
              <a:ea typeface="仿宋" panose="02010609060101010101" charset="-122"/>
            </a:endParaRPr>
          </a:p>
          <a:p>
            <a:r>
              <a:rPr lang="zh-CN" altLang="en-US" sz="2000">
                <a:latin typeface="仿宋" panose="02010609060101010101" charset="-122"/>
                <a:ea typeface="仿宋" panose="02010609060101010101" charset="-122"/>
              </a:rPr>
              <a:t>控制变量：</a:t>
            </a:r>
            <a:endParaRPr lang="zh-CN" altLang="en-US" sz="2000">
              <a:latin typeface="仿宋" panose="02010609060101010101" charset="-122"/>
              <a:ea typeface="仿宋" panose="02010609060101010101" charset="-122"/>
            </a:endParaRPr>
          </a:p>
          <a:p>
            <a:r>
              <a:rPr lang="en-US" altLang="zh-CN" sz="2000">
                <a:latin typeface="仿宋" panose="02010609060101010101" charset="-122"/>
                <a:ea typeface="仿宋" panose="02010609060101010101" charset="-122"/>
              </a:rPr>
              <a:t>—</a:t>
            </a:r>
            <a:r>
              <a:rPr lang="zh-CN" altLang="en-US" sz="2000">
                <a:latin typeface="仿宋" panose="02010609060101010101" charset="-122"/>
                <a:ea typeface="仿宋" panose="02010609060101010101" charset="-122"/>
              </a:rPr>
              <a:t>户主层面：性别、年龄、教育年限、政治面貌、婚姻</a:t>
            </a:r>
            <a:r>
              <a:rPr lang="zh-CN" altLang="en-US" sz="2000">
                <a:latin typeface="仿宋" panose="02010609060101010101" charset="-122"/>
                <a:ea typeface="仿宋" panose="02010609060101010101" charset="-122"/>
              </a:rPr>
              <a:t>状况和健康水平。</a:t>
            </a:r>
            <a:endParaRPr lang="zh-CN" altLang="en-US" sz="2000">
              <a:latin typeface="仿宋" panose="02010609060101010101" charset="-122"/>
              <a:ea typeface="仿宋" panose="02010609060101010101" charset="-122"/>
            </a:endParaRPr>
          </a:p>
          <a:p>
            <a:r>
              <a:rPr lang="zh-CN" altLang="en-US" sz="2000">
                <a:latin typeface="仿宋" panose="02010609060101010101" charset="-122"/>
                <a:ea typeface="仿宋" panose="02010609060101010101" charset="-122"/>
              </a:rPr>
              <a:t>      为了缓解遗漏变量偏误，控制了年龄的平方项。</a:t>
            </a:r>
            <a:endParaRPr lang="zh-CN" altLang="en-US" sz="2000">
              <a:latin typeface="仿宋" panose="02010609060101010101" charset="-122"/>
              <a:ea typeface="仿宋" panose="02010609060101010101" charset="-122"/>
            </a:endParaRPr>
          </a:p>
          <a:p>
            <a:r>
              <a:rPr lang="zh-CN" altLang="en-US" sz="2000">
                <a:latin typeface="仿宋" panose="02010609060101010101" charset="-122"/>
                <a:ea typeface="仿宋" panose="02010609060101010101" charset="-122"/>
              </a:rPr>
              <a:t>      控制了是否使用互联网和手机的虚拟变量。</a:t>
            </a:r>
            <a:endParaRPr lang="zh-CN" altLang="en-US" sz="2000">
              <a:latin typeface="仿宋" panose="02010609060101010101" charset="-122"/>
              <a:ea typeface="仿宋" panose="02010609060101010101" charset="-122"/>
            </a:endParaRPr>
          </a:p>
          <a:p>
            <a:r>
              <a:rPr lang="en-US" altLang="zh-CN" sz="2000">
                <a:latin typeface="仿宋" panose="02010609060101010101" charset="-122"/>
                <a:ea typeface="仿宋" panose="02010609060101010101" charset="-122"/>
              </a:rPr>
              <a:t>—</a:t>
            </a:r>
            <a:r>
              <a:rPr lang="zh-CN" altLang="en-US" sz="2000">
                <a:latin typeface="仿宋" panose="02010609060101010101" charset="-122"/>
                <a:ea typeface="仿宋" panose="02010609060101010101" charset="-122"/>
              </a:rPr>
              <a:t>家庭整体层面：家庭规模、家庭中的少儿人数比例和老年人数比例。</a:t>
            </a:r>
            <a:endParaRPr lang="zh-CN" altLang="en-US" sz="2000">
              <a:latin typeface="仿宋" panose="02010609060101010101" charset="-122"/>
              <a:ea typeface="仿宋" panose="02010609060101010101" charset="-122"/>
            </a:endParaRPr>
          </a:p>
          <a:p>
            <a:r>
              <a:rPr lang="zh-CN" altLang="en-US" sz="2000">
                <a:latin typeface="仿宋" panose="02010609060101010101" charset="-122"/>
                <a:ea typeface="仿宋" panose="02010609060101010101" charset="-122"/>
              </a:rPr>
              <a:t>      银行贷款规模（传统金融发展的衡量）</a:t>
            </a:r>
            <a:endParaRPr lang="zh-CN" altLang="en-US" sz="2000">
              <a:latin typeface="仿宋" panose="02010609060101010101" charset="-122"/>
              <a:ea typeface="仿宋" panose="02010609060101010101" charset="-122"/>
            </a:endParaRPr>
          </a:p>
          <a:p>
            <a:r>
              <a:rPr lang="zh-CN" altLang="en-US" sz="2000">
                <a:latin typeface="仿宋" panose="02010609060101010101" charset="-122"/>
                <a:ea typeface="仿宋" panose="02010609060101010101" charset="-122"/>
              </a:rPr>
              <a:t>      模型还加入了所在村、镇或居委会的总人口和经济状况。</a:t>
            </a:r>
            <a:endParaRPr lang="zh-CN" altLang="en-US" sz="2000">
              <a:latin typeface="仿宋" panose="02010609060101010101" charset="-122"/>
              <a:ea typeface="仿宋" panose="02010609060101010101" charset="-122"/>
            </a:endParaRPr>
          </a:p>
          <a:p>
            <a:r>
              <a:rPr lang="en-US" altLang="zh-CN" sz="2000">
                <a:latin typeface="仿宋" panose="02010609060101010101" charset="-122"/>
                <a:ea typeface="仿宋" panose="02010609060101010101" charset="-122"/>
              </a:rPr>
              <a:t>·</a:t>
            </a:r>
            <a:r>
              <a:rPr lang="zh-CN" altLang="en-US" sz="2000">
                <a:latin typeface="仿宋" panose="02010609060101010101" charset="-122"/>
                <a:ea typeface="仿宋" panose="02010609060101010101" charset="-122"/>
              </a:rPr>
              <a:t>在模型（</a:t>
            </a:r>
            <a:r>
              <a:rPr lang="en-US" altLang="zh-CN" sz="2000">
                <a:latin typeface="仿宋" panose="02010609060101010101" charset="-122"/>
                <a:ea typeface="仿宋" panose="02010609060101010101" charset="-122"/>
              </a:rPr>
              <a:t>1</a:t>
            </a:r>
            <a:r>
              <a:rPr lang="zh-CN" altLang="en-US" sz="2000">
                <a:latin typeface="仿宋" panose="02010609060101010101" charset="-122"/>
                <a:ea typeface="仿宋" panose="02010609060101010101" charset="-122"/>
              </a:rPr>
              <a:t>）的框架下采取了分样本和分位数回归探讨数字金融发展在城乡之间、区域之间、城市之间和城乡内部的收入分配效应，解析数字金融与包容性增长的关系。</a:t>
            </a:r>
            <a:endParaRPr lang="zh-CN" altLang="en-US" sz="2000" b="1">
              <a:latin typeface="仿宋" panose="02010609060101010101" charset="-122"/>
              <a:ea typeface="仿宋" panose="02010609060101010101" charset="-122"/>
            </a:endParaRPr>
          </a:p>
          <a:p>
            <a:endParaRPr lang="zh-CN" altLang="en-US" sz="2000" b="1">
              <a:latin typeface="仿宋" panose="02010609060101010101" charset="-122"/>
              <a:ea typeface="仿宋" panose="02010609060101010101" charset="-122"/>
            </a:endParaRPr>
          </a:p>
          <a:p>
            <a:endParaRPr lang="zh-CN" altLang="en-US" sz="2000" b="1">
              <a:latin typeface="仿宋" panose="02010609060101010101" charset="-122"/>
              <a:ea typeface="仿宋" panose="02010609060101010101" charset="-122"/>
            </a:endParaRPr>
          </a:p>
          <a:p>
            <a:endParaRPr lang="zh-CN" altLang="en-US" sz="2000" b="1">
              <a:latin typeface="仿宋" panose="02010609060101010101" charset="-122"/>
              <a:ea typeface="仿宋" panose="02010609060101010101" charset="-122"/>
            </a:endParaRPr>
          </a:p>
          <a:p>
            <a:endParaRPr lang="zh-CN" altLang="en-US" sz="2000" b="1">
              <a:latin typeface="仿宋" panose="02010609060101010101" charset="-122"/>
              <a:ea typeface="仿宋" panose="02010609060101010101" charset="-122"/>
            </a:endParaRPr>
          </a:p>
          <a:p>
            <a:endParaRPr lang="zh-CN" altLang="en-US" sz="2000" b="1">
              <a:latin typeface="仿宋" panose="02010609060101010101" charset="-122"/>
              <a:ea typeface="仿宋" panose="02010609060101010101" charset="-122"/>
            </a:endParaRPr>
          </a:p>
          <a:p>
            <a:endParaRPr lang="zh-CN" altLang="en-US" sz="2000" b="1">
              <a:latin typeface="仿宋" panose="02010609060101010101" charset="-122"/>
              <a:ea typeface="仿宋" panose="02010609060101010101" charset="-122"/>
            </a:endParaRPr>
          </a:p>
        </p:txBody>
      </p:sp>
      <p:pic>
        <p:nvPicPr>
          <p:cNvPr id="7" name="图片 6"/>
          <p:cNvPicPr>
            <a:picLocks noChangeAspect="1"/>
          </p:cNvPicPr>
          <p:nvPr/>
        </p:nvPicPr>
        <p:blipFill>
          <a:blip r:embed="rId5"/>
          <a:stretch>
            <a:fillRect/>
          </a:stretch>
        </p:blipFill>
        <p:spPr>
          <a:xfrm>
            <a:off x="1071245" y="2296795"/>
            <a:ext cx="4486275" cy="329565"/>
          </a:xfrm>
          <a:prstGeom prst="rect">
            <a:avLst/>
          </a:prstGeom>
        </p:spPr>
      </p:pic>
      <p:sp>
        <p:nvSpPr>
          <p:cNvPr id="8" name="矩形 7"/>
          <p:cNvSpPr/>
          <p:nvPr/>
        </p:nvSpPr>
        <p:spPr>
          <a:xfrm>
            <a:off x="2838450" y="2296795"/>
            <a:ext cx="505460" cy="30289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 name="对象 8">
            <a:hlinkClick r:id="" action="ppaction://ole?verb="/>
          </p:cNvPr>
          <p:cNvGraphicFramePr>
            <a:graphicFrameLocks noChangeAspect="1"/>
          </p:cNvGraphicFramePr>
          <p:nvPr/>
        </p:nvGraphicFramePr>
        <p:xfrm>
          <a:off x="7724140" y="2599690"/>
          <a:ext cx="302260" cy="453390"/>
        </p:xfrm>
        <a:graphic>
          <a:graphicData uri="http://schemas.openxmlformats.org/presentationml/2006/ole">
            <mc:AlternateContent xmlns:mc="http://schemas.openxmlformats.org/markup-compatibility/2006">
              <mc:Choice xmlns:v="urn:schemas-microsoft-com:vml" Requires="v">
                <p:oleObj spid="_x0000_s1025" name="" r:id="rId6" imgW="152400" imgH="228600" progId="Equation.KSEE3">
                  <p:embed/>
                </p:oleObj>
              </mc:Choice>
              <mc:Fallback>
                <p:oleObj name="" r:id="rId6" imgW="152400" imgH="228600" progId="Equation.KSEE3">
                  <p:embed/>
                  <p:pic>
                    <p:nvPicPr>
                      <p:cNvPr id="0" name="图片 1024"/>
                      <p:cNvPicPr/>
                      <p:nvPr/>
                    </p:nvPicPr>
                    <p:blipFill>
                      <a:blip r:embed="rId7"/>
                      <a:stretch>
                        <a:fillRect/>
                      </a:stretch>
                    </p:blipFill>
                    <p:spPr>
                      <a:xfrm>
                        <a:off x="7724140" y="2599690"/>
                        <a:ext cx="302260" cy="45339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34340" y="1438910"/>
            <a:ext cx="10919460" cy="5079365"/>
          </a:xfrm>
        </p:spPr>
        <p:txBody>
          <a:bodyPr/>
          <a:p>
            <a:pPr marL="0" indent="0">
              <a:buNone/>
            </a:pPr>
            <a:r>
              <a:rPr lang="zh-CN" altLang="en-US" sz="2000">
                <a:latin typeface="仿宋" panose="02010609060101010101" charset="-122"/>
                <a:ea typeface="仿宋" panose="02010609060101010101" charset="-122"/>
              </a:rPr>
              <a:t>2、传导机制: 数字金融与家庭创业</a:t>
            </a:r>
            <a:endParaRPr lang="zh-CN" altLang="en-US" sz="2000">
              <a:latin typeface="仿宋" panose="02010609060101010101" charset="-122"/>
              <a:ea typeface="仿宋" panose="02010609060101010101" charset="-122"/>
            </a:endParaRPr>
          </a:p>
          <a:p>
            <a:pPr marL="0" indent="0">
              <a:buNone/>
            </a:pPr>
            <a:endParaRPr lang="zh-CN" altLang="en-US" sz="2000">
              <a:latin typeface="仿宋" panose="02010609060101010101" charset="-122"/>
              <a:ea typeface="仿宋" panose="02010609060101010101" charset="-122"/>
            </a:endParaRPr>
          </a:p>
          <a:p>
            <a:pPr marL="0" indent="0">
              <a:buNone/>
            </a:pPr>
            <a:endParaRPr lang="zh-CN" altLang="en-US" sz="2000">
              <a:latin typeface="仿宋" panose="02010609060101010101" charset="-122"/>
              <a:ea typeface="仿宋" panose="02010609060101010101" charset="-122"/>
            </a:endParaRPr>
          </a:p>
          <a:p>
            <a:pPr marL="0" indent="0">
              <a:buNone/>
            </a:pPr>
            <a:r>
              <a:rPr lang="zh-CN" altLang="en-US" sz="2000">
                <a:latin typeface="仿宋" panose="02010609060101010101" charset="-122"/>
                <a:ea typeface="仿宋" panose="02010609060101010101" charset="-122"/>
              </a:rPr>
              <a:t>潜在变量     可以 理解为创业带来的净福利或者效用，当潜在变量大于</a:t>
            </a:r>
            <a:r>
              <a:rPr lang="en-US" altLang="zh-CN" sz="2000">
                <a:latin typeface="仿宋" panose="02010609060101010101" charset="-122"/>
                <a:ea typeface="仿宋" panose="02010609060101010101" charset="-122"/>
              </a:rPr>
              <a:t>0</a:t>
            </a:r>
            <a:r>
              <a:rPr lang="zh-CN" altLang="en-US" sz="2000">
                <a:latin typeface="仿宋" panose="02010609060101010101" charset="-122"/>
                <a:ea typeface="仿宋" panose="02010609060101010101" charset="-122"/>
              </a:rPr>
              <a:t>时，家庭选择创业; 否则，家庭选择不创业。</a:t>
            </a:r>
            <a:endParaRPr lang="zh-CN" altLang="en-US" sz="2000">
              <a:latin typeface="仿宋" panose="02010609060101010101" charset="-122"/>
              <a:ea typeface="仿宋" panose="02010609060101010101" charset="-122"/>
            </a:endParaRPr>
          </a:p>
          <a:p>
            <a:pPr marL="0" indent="0">
              <a:buNone/>
            </a:pPr>
            <a:r>
              <a:rPr lang="zh-CN" altLang="en-US" sz="2000">
                <a:latin typeface="仿宋" panose="02010609060101010101" charset="-122"/>
                <a:ea typeface="仿宋" panose="02010609060101010101" charset="-122"/>
              </a:rPr>
              <a:t>系数  衡量数字金融发展对家庭创业的总体影响。</a:t>
            </a:r>
            <a:endParaRPr lang="zh-CN" altLang="en-US" sz="2000">
              <a:latin typeface="仿宋" panose="02010609060101010101" charset="-122"/>
              <a:ea typeface="仿宋" panose="02010609060101010101" charset="-122"/>
            </a:endParaRPr>
          </a:p>
          <a:p>
            <a:pPr marL="0" indent="0">
              <a:buNone/>
            </a:pPr>
            <a:endParaRPr lang="en-US" altLang="zh-CN" sz="2000">
              <a:latin typeface="仿宋" panose="02010609060101010101" charset="-122"/>
              <a:ea typeface="仿宋" panose="02010609060101010101" charset="-122"/>
            </a:endParaRPr>
          </a:p>
          <a:p>
            <a:pPr marL="0" indent="0">
              <a:buNone/>
            </a:pPr>
            <a:r>
              <a:rPr lang="en-US" altLang="zh-CN" sz="2000">
                <a:latin typeface="仿宋" panose="02010609060101010101" charset="-122"/>
                <a:ea typeface="仿宋" panose="02010609060101010101" charset="-122"/>
              </a:rPr>
              <a:t>3</a:t>
            </a:r>
            <a:r>
              <a:rPr lang="zh-CN" altLang="en-US" sz="2000">
                <a:latin typeface="仿宋" panose="02010609060101010101" charset="-122"/>
                <a:ea typeface="仿宋" panose="02010609060101010101" charset="-122"/>
              </a:rPr>
              <a:t>、数据</a:t>
            </a:r>
            <a:endParaRPr lang="zh-CN" altLang="en-US" sz="2000">
              <a:latin typeface="仿宋" panose="02010609060101010101" charset="-122"/>
              <a:ea typeface="仿宋" panose="02010609060101010101" charset="-122"/>
            </a:endParaRPr>
          </a:p>
          <a:p>
            <a:pPr marL="0" indent="0">
              <a:buNone/>
            </a:pPr>
            <a:r>
              <a:rPr lang="zh-CN" altLang="en-US" sz="2000">
                <a:latin typeface="仿宋" panose="02010609060101010101" charset="-122"/>
                <a:ea typeface="仿宋" panose="02010609060101010101" charset="-122"/>
              </a:rPr>
              <a:t>第一部分数据来自中国数字普惠金融指数，样本区间为 2011—2018 年。</a:t>
            </a:r>
            <a:endParaRPr lang="zh-CN" altLang="en-US" sz="2000">
              <a:latin typeface="仿宋" panose="02010609060101010101" charset="-122"/>
              <a:ea typeface="仿宋" panose="02010609060101010101" charset="-122"/>
            </a:endParaRPr>
          </a:p>
          <a:p>
            <a:pPr marL="0" indent="0">
              <a:buNone/>
            </a:pPr>
            <a:r>
              <a:rPr lang="zh-CN" altLang="en-US" sz="2000">
                <a:latin typeface="仿宋" panose="02010609060101010101" charset="-122"/>
                <a:ea typeface="仿宋" panose="02010609060101010101" charset="-122"/>
              </a:rPr>
              <a:t>第二部分数据来自北京大学中国社会科学调查中心的中国家庭追踪调查(CFPS)。主要使用了三个层面的数据：个人层面、家庭层面和社区层面。</a:t>
            </a:r>
            <a:endParaRPr lang="zh-CN" altLang="en-US" sz="2000">
              <a:latin typeface="仿宋" panose="02010609060101010101" charset="-122"/>
              <a:ea typeface="仿宋" panose="02010609060101010101" charset="-122"/>
            </a:endParaRPr>
          </a:p>
          <a:p>
            <a:pPr marL="0" indent="0">
              <a:buNone/>
            </a:pPr>
            <a:r>
              <a:rPr lang="zh-CN" altLang="en-US" sz="2000">
                <a:latin typeface="仿宋" panose="02010609060101010101" charset="-122"/>
                <a:ea typeface="仿宋" panose="02010609060101010101" charset="-122"/>
              </a:rPr>
              <a:t>将上述两部分数据依据城市进行合并，最终获得的样本为2012、2014和2016年的家庭数据，    以及2011、2013和2015年的数字普惠金融发展指数（滞后一期）。</a:t>
            </a:r>
            <a:endParaRPr lang="zh-CN" altLang="en-US" sz="2000">
              <a:latin typeface="仿宋" panose="02010609060101010101" charset="-122"/>
              <a:ea typeface="仿宋" panose="02010609060101010101" charset="-122"/>
            </a:endParaRPr>
          </a:p>
          <a:p>
            <a:pPr marL="0" indent="0">
              <a:buNone/>
            </a:pPr>
            <a:endParaRPr lang="zh-CN" altLang="en-US" sz="2000">
              <a:latin typeface="仿宋" panose="02010609060101010101" charset="-122"/>
              <a:ea typeface="仿宋" panose="02010609060101010101" charset="-122"/>
            </a:endParaRPr>
          </a:p>
        </p:txBody>
      </p:sp>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a:stretch>
            <a:fillRect/>
          </a:stretch>
        </p:blipFill>
        <p:spPr>
          <a:xfrm>
            <a:off x="745490" y="1922780"/>
            <a:ext cx="7267575" cy="638175"/>
          </a:xfrm>
          <a:prstGeom prst="rect">
            <a:avLst/>
          </a:prstGeom>
        </p:spPr>
      </p:pic>
      <p:pic>
        <p:nvPicPr>
          <p:cNvPr id="5" name="图片 4"/>
          <p:cNvPicPr>
            <a:picLocks noChangeAspect="1"/>
          </p:cNvPicPr>
          <p:nvPr/>
        </p:nvPicPr>
        <p:blipFill>
          <a:blip r:embed="rId6"/>
          <a:stretch>
            <a:fillRect/>
          </a:stretch>
        </p:blipFill>
        <p:spPr>
          <a:xfrm>
            <a:off x="1604645" y="2650490"/>
            <a:ext cx="1228725" cy="295910"/>
          </a:xfrm>
          <a:prstGeom prst="rect">
            <a:avLst/>
          </a:prstGeom>
        </p:spPr>
      </p:pic>
      <p:graphicFrame>
        <p:nvGraphicFramePr>
          <p:cNvPr id="7" name="对象 6">
            <a:hlinkClick r:id="" action="ppaction://ole?verb="/>
          </p:cNvPr>
          <p:cNvGraphicFramePr>
            <a:graphicFrameLocks noChangeAspect="1"/>
          </p:cNvGraphicFramePr>
          <p:nvPr/>
        </p:nvGraphicFramePr>
        <p:xfrm>
          <a:off x="1028065" y="3326130"/>
          <a:ext cx="257175" cy="356870"/>
        </p:xfrm>
        <a:graphic>
          <a:graphicData uri="http://schemas.openxmlformats.org/presentationml/2006/ole">
            <mc:AlternateContent xmlns:mc="http://schemas.openxmlformats.org/markup-compatibility/2006">
              <mc:Choice xmlns:v="urn:schemas-microsoft-com:vml" Requires="v">
                <p:oleObj spid="_x0000_s2049" name="" r:id="rId7" imgW="165100" imgH="228600" progId="Equation.KSEE3">
                  <p:embed/>
                </p:oleObj>
              </mc:Choice>
              <mc:Fallback>
                <p:oleObj name="" r:id="rId7" imgW="165100" imgH="228600" progId="Equation.KSEE3">
                  <p:embed/>
                  <p:pic>
                    <p:nvPicPr>
                      <p:cNvPr id="0" name="图片 2048"/>
                      <p:cNvPicPr/>
                      <p:nvPr/>
                    </p:nvPicPr>
                    <p:blipFill>
                      <a:blip r:embed="rId8"/>
                      <a:stretch>
                        <a:fillRect/>
                      </a:stretch>
                    </p:blipFill>
                    <p:spPr>
                      <a:xfrm>
                        <a:off x="1028065" y="3326130"/>
                        <a:ext cx="257175" cy="35687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6860" y="1430020"/>
            <a:ext cx="6815455" cy="3476625"/>
          </a:xfrm>
          <a:prstGeom prst="rect">
            <a:avLst/>
          </a:prstGeom>
          <a:noFill/>
        </p:spPr>
        <p:txBody>
          <a:bodyPr wrap="square" rtlCol="0">
            <a:spAutoFit/>
          </a:bodyPr>
          <a:p>
            <a:r>
              <a:rPr lang="zh-CN" altLang="en-US" sz="2000">
                <a:latin typeface="仿宋" panose="02010609060101010101" charset="-122"/>
                <a:ea typeface="仿宋" panose="02010609060101010101" charset="-122"/>
                <a:cs typeface="仿宋" panose="02010609060101010101" charset="-122"/>
              </a:rPr>
              <a:t>层面的数据: ( 1) 基于成人问卷的个人信息，包括个人的性别、年龄、民族、婚姻状况、受教育年限、互联网和手机的使用等;</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( 2) 基于家庭问卷和家庭关系问卷的家庭信息，包括家</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庭规模、抚养比、家庭纯收入等; </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( 3) 基于社区问卷的村/居( 委会) 信息，包括村/居总人口、村/居经</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济状况等。</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将上述两部分数据依据城市进行合并，最终获得的样本为 2012 年、2014 年和 2016 年的家庭数据，以及 2011 年、2013 年和 2015 年的数字普惠金融发展指数（滞后一期）</a:t>
            </a:r>
            <a:endParaRPr lang="zh-CN" altLang="en-US" sz="20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a:stretch>
            <a:fillRect/>
          </a:stretch>
        </p:blipFill>
        <p:spPr>
          <a:xfrm>
            <a:off x="470535" y="1323975"/>
            <a:ext cx="6512560" cy="4047490"/>
          </a:xfrm>
          <a:prstGeom prst="rect">
            <a:avLst/>
          </a:prstGeom>
        </p:spPr>
      </p:pic>
      <p:pic>
        <p:nvPicPr>
          <p:cNvPr id="5" name="图片 4"/>
          <p:cNvPicPr>
            <a:picLocks noChangeAspect="1"/>
          </p:cNvPicPr>
          <p:nvPr/>
        </p:nvPicPr>
        <p:blipFill>
          <a:blip r:embed="rId6"/>
          <a:stretch>
            <a:fillRect/>
          </a:stretch>
        </p:blipFill>
        <p:spPr>
          <a:xfrm>
            <a:off x="469900" y="5371465"/>
            <a:ext cx="6513195" cy="1486535"/>
          </a:xfrm>
          <a:prstGeom prst="rect">
            <a:avLst/>
          </a:prstGeom>
        </p:spPr>
      </p:pic>
      <p:sp>
        <p:nvSpPr>
          <p:cNvPr id="7" name="文本框 6"/>
          <p:cNvSpPr txBox="1"/>
          <p:nvPr/>
        </p:nvSpPr>
        <p:spPr>
          <a:xfrm>
            <a:off x="7205980" y="2326005"/>
            <a:ext cx="3962400" cy="2861310"/>
          </a:xfrm>
          <a:prstGeom prst="rect">
            <a:avLst/>
          </a:prstGeom>
          <a:noFill/>
        </p:spPr>
        <p:txBody>
          <a:bodyPr wrap="square" rtlCol="0">
            <a:spAutoFit/>
          </a:bodyPr>
          <a:p>
            <a:r>
              <a:rPr lang="zh-CN" altLang="en-US" sz="2000">
                <a:latin typeface="仿宋" panose="02010609060101010101" charset="-122"/>
                <a:ea typeface="仿宋" panose="02010609060101010101" charset="-122"/>
                <a:cs typeface="仿宋" panose="02010609060101010101" charset="-122"/>
              </a:rPr>
              <a:t>表</a:t>
            </a:r>
            <a:r>
              <a:rPr lang="en-US" altLang="zh-CN" sz="2000">
                <a:latin typeface="仿宋" panose="02010609060101010101" charset="-122"/>
                <a:ea typeface="仿宋" panose="02010609060101010101" charset="-122"/>
                <a:cs typeface="仿宋" panose="02010609060101010101" charset="-122"/>
              </a:rPr>
              <a:t>3</a:t>
            </a:r>
            <a:r>
              <a:rPr lang="zh-CN" altLang="en-US" sz="2000">
                <a:latin typeface="仿宋" panose="02010609060101010101" charset="-122"/>
                <a:ea typeface="仿宋" panose="02010609060101010101" charset="-122"/>
                <a:cs typeface="仿宋" panose="02010609060101010101" charset="-122"/>
              </a:rPr>
              <a:t>给出了变量的描述性统计。可以看出，2012—2016 年间，家庭收入有一定提升；</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sym typeface="+mn-ea"/>
              </a:rPr>
              <a:t>    新创业家庭的比例以及</a:t>
            </a:r>
            <a:r>
              <a:rPr lang="zh-CN" altLang="en-US" sz="2000">
                <a:solidFill>
                  <a:srgbClr val="FF0000"/>
                </a:solidFill>
                <a:latin typeface="仿宋" panose="02010609060101010101" charset="-122"/>
                <a:ea typeface="仿宋" panose="02010609060101010101" charset="-122"/>
                <a:cs typeface="仿宋" panose="02010609060101010101" charset="-122"/>
              </a:rPr>
              <a:t>处于创业状态家庭的比例</a:t>
            </a:r>
            <a:r>
              <a:rPr lang="zh-CN" altLang="en-US" sz="2000">
                <a:latin typeface="仿宋" panose="02010609060101010101" charset="-122"/>
                <a:ea typeface="仿宋" panose="02010609060101010101" charset="-122"/>
                <a:cs typeface="仿宋" panose="02010609060101010101" charset="-122"/>
              </a:rPr>
              <a:t>都有所下降。</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数字普惠金融发展指数均值有较大程度的提升</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从2011年的 53</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248增加到2015年173</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607</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滞后一期</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a:t>
            </a:r>
            <a:endParaRPr lang="zh-CN" altLang="en-US" sz="2000">
              <a:latin typeface="仿宋" panose="02010609060101010101" charset="-122"/>
              <a:ea typeface="仿宋" panose="02010609060101010101" charset="-122"/>
              <a:cs typeface="仿宋" panose="02010609060101010101" charset="-122"/>
            </a:endParaRPr>
          </a:p>
        </p:txBody>
      </p:sp>
      <p:sp>
        <p:nvSpPr>
          <p:cNvPr id="8" name="矩形 7"/>
          <p:cNvSpPr/>
          <p:nvPr/>
        </p:nvSpPr>
        <p:spPr>
          <a:xfrm>
            <a:off x="414655" y="2818130"/>
            <a:ext cx="2057400" cy="18986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1320" y="1430020"/>
            <a:ext cx="3282950" cy="5200650"/>
          </a:xfrm>
          <a:prstGeom prst="rect">
            <a:avLst/>
          </a:prstGeom>
          <a:noFill/>
        </p:spPr>
        <p:txBody>
          <a:bodyPr wrap="square" rtlCol="0">
            <a:spAutoFit/>
          </a:bodyPr>
          <a:p>
            <a:r>
              <a:rPr lang="zh-CN" altLang="en-US" sz="2000" b="1">
                <a:latin typeface="仿宋" panose="02010609060101010101" charset="-122"/>
                <a:ea typeface="仿宋" panose="02010609060101010101" charset="-122"/>
                <a:cs typeface="仿宋" panose="02010609060101010101" charset="-122"/>
              </a:rPr>
              <a:t>五、数字金融与包容性增长</a:t>
            </a:r>
            <a:endParaRPr lang="zh-CN" altLang="en-US" sz="2000">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1</a:t>
            </a:r>
            <a:r>
              <a:rPr lang="zh-CN" altLang="en-US" sz="2000">
                <a:latin typeface="仿宋" panose="02010609060101010101" charset="-122"/>
                <a:ea typeface="仿宋" panose="02010609060101010101" charset="-122"/>
                <a:cs typeface="仿宋" panose="02010609060101010101" charset="-122"/>
              </a:rPr>
              <a:t>、数字金融与家庭收入</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(1)只考虑了数字金融发展(滞后一期)与家庭收入的单变量关系，(2)到(4)列，逐步控制了家庭户主特征、家庭整体特征和所在地区的经济特征。</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所有回归中数字金融发展的系数均为正且在统计上显著，表明从整体而言，数字金融的发展有助于提升家庭收入。</a:t>
            </a:r>
            <a:endParaRPr lang="zh-CN" altLang="en-US"/>
          </a:p>
          <a:p>
            <a:endParaRPr lang="zh-CN" altLang="en-US"/>
          </a:p>
          <a:p>
            <a:endParaRPr lang="zh-CN" altLang="en-US"/>
          </a:p>
          <a:p>
            <a:endParaRPr lang="zh-CN" altLang="en-US"/>
          </a:p>
          <a:p>
            <a:endParaRPr lang="zh-CN" altLang="en-US"/>
          </a:p>
        </p:txBody>
      </p:sp>
      <p:pic>
        <p:nvPicPr>
          <p:cNvPr id="5" name="图片 4"/>
          <p:cNvPicPr>
            <a:picLocks noChangeAspect="1"/>
          </p:cNvPicPr>
          <p:nvPr/>
        </p:nvPicPr>
        <p:blipFill>
          <a:blip r:embed="rId5"/>
          <a:srcRect t="8905" r="7246" b="-8905"/>
          <a:stretch>
            <a:fillRect/>
          </a:stretch>
        </p:blipFill>
        <p:spPr>
          <a:xfrm>
            <a:off x="3845560" y="1430020"/>
            <a:ext cx="8241665" cy="36868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65430" y="1462405"/>
            <a:ext cx="4429125" cy="5939155"/>
          </a:xfrm>
          <a:prstGeom prst="rect">
            <a:avLst/>
          </a:prstGeom>
          <a:noFill/>
        </p:spPr>
        <p:txBody>
          <a:bodyPr wrap="square" rtlCol="0">
            <a:spAutoFit/>
          </a:bodyPr>
          <a:p>
            <a:r>
              <a:rPr lang="en-US" altLang="zh-CN" sz="2000">
                <a:latin typeface="仿宋" panose="02010609060101010101" charset="-122"/>
                <a:ea typeface="仿宋" panose="02010609060101010101" charset="-122"/>
                <a:cs typeface="仿宋" panose="02010609060101010101" charset="-122"/>
              </a:rPr>
              <a:t>2</a:t>
            </a:r>
            <a:r>
              <a:rPr lang="zh-CN" altLang="en-US" sz="2000">
                <a:latin typeface="仿宋" panose="02010609060101010101" charset="-122"/>
                <a:ea typeface="仿宋" panose="02010609060101010101" charset="-122"/>
                <a:cs typeface="仿宋" panose="02010609060101010101" charset="-122"/>
              </a:rPr>
              <a:t>、数字金融发展与包容性增长( 或收入不均等)</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以数字金融发展与城乡差距的关系作为代表，来考察数字金融发展与包容性增长( 或收入不均等) 的关系。</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(1)、(2)列是基于农村居民的模型</a:t>
            </a:r>
            <a:r>
              <a:rPr lang="en-US" altLang="zh-CN" sz="2000">
                <a:latin typeface="仿宋" panose="02010609060101010101" charset="-122"/>
                <a:ea typeface="仿宋" panose="02010609060101010101" charset="-122"/>
                <a:cs typeface="仿宋" panose="02010609060101010101" charset="-122"/>
              </a:rPr>
              <a:t>1</a:t>
            </a:r>
            <a:r>
              <a:rPr lang="zh-CN" altLang="en-US" sz="2000">
                <a:latin typeface="仿宋" panose="02010609060101010101" charset="-122"/>
                <a:ea typeface="仿宋" panose="02010609060101010101" charset="-122"/>
                <a:cs typeface="仿宋" panose="02010609060101010101" charset="-122"/>
              </a:rPr>
              <a:t>结果，(3)、(4)列是基于城镇居民的结果。</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结果表明：数字金融的发展仅对农村居民的家庭收入有显著的正向影响，对城镇居民的影响并不显著。</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中国的城乡收入差距构成了中国收入不均等的绝大比例，因此，数字金融对农村居民收入的提高有利于改善中国整体的收入分配状况。</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p:txBody>
      </p:sp>
      <p:pic>
        <p:nvPicPr>
          <p:cNvPr id="5" name="图片 4"/>
          <p:cNvPicPr>
            <a:picLocks noChangeAspect="1"/>
          </p:cNvPicPr>
          <p:nvPr/>
        </p:nvPicPr>
        <p:blipFill>
          <a:blip r:embed="rId5"/>
          <a:stretch>
            <a:fillRect/>
          </a:stretch>
        </p:blipFill>
        <p:spPr>
          <a:xfrm>
            <a:off x="4799965" y="1463040"/>
            <a:ext cx="7392035" cy="3117850"/>
          </a:xfrm>
          <a:prstGeom prst="rect">
            <a:avLst/>
          </a:prstGeom>
        </p:spPr>
      </p:pic>
      <p:sp>
        <p:nvSpPr>
          <p:cNvPr id="7" name="文本框 6"/>
          <p:cNvSpPr txBox="1"/>
          <p:nvPr/>
        </p:nvSpPr>
        <p:spPr>
          <a:xfrm>
            <a:off x="4989195" y="4580890"/>
            <a:ext cx="5211445" cy="922020"/>
          </a:xfrm>
          <a:prstGeom prst="rect">
            <a:avLst/>
          </a:prstGeom>
          <a:noFill/>
        </p:spPr>
        <p:txBody>
          <a:bodyPr wrap="square" rtlCol="0">
            <a:spAutoFit/>
          </a:bodyPr>
          <a:p>
            <a:r>
              <a:rPr lang="en-US" altLang="zh-CN">
                <a:latin typeface="仿宋" panose="02010609060101010101" charset="-122"/>
                <a:ea typeface="仿宋" panose="02010609060101010101" charset="-122"/>
              </a:rPr>
              <a:t>    </a:t>
            </a:r>
            <a:r>
              <a:rPr lang="zh-CN" altLang="en-US">
                <a:latin typeface="仿宋" panose="02010609060101010101" charset="-122"/>
                <a:ea typeface="仿宋" panose="02010609060101010101" charset="-122"/>
              </a:rPr>
              <a:t>在未报告的结果中发现数字金融发展缩小了中部和东部之间的收入差距，以及农村内部的不均等，从而促进了中国的包容性增长。</a:t>
            </a:r>
            <a:endParaRPr lang="zh-CN" altLang="en-US">
              <a:latin typeface="仿宋" panose="02010609060101010101" charset="-122"/>
              <a:ea typeface="仿宋"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0220" y="1480185"/>
            <a:ext cx="4419600" cy="5846445"/>
          </a:xfrm>
          <a:prstGeom prst="rect">
            <a:avLst/>
          </a:prstGeom>
          <a:noFill/>
        </p:spPr>
        <p:txBody>
          <a:bodyPr wrap="square" rtlCol="0">
            <a:spAutoFit/>
          </a:bodyPr>
          <a:p>
            <a:r>
              <a:rPr lang="zh-CN" altLang="en-US" sz="2000" b="1">
                <a:latin typeface="仿宋" panose="02010609060101010101" charset="-122"/>
                <a:ea typeface="仿宋" panose="02010609060101010101" charset="-122"/>
                <a:cs typeface="仿宋" panose="02010609060101010101" charset="-122"/>
              </a:rPr>
              <a:t>六、传导机制: 数字金融的发展与家庭创业</a:t>
            </a:r>
            <a:endParaRPr lang="zh-CN" altLang="en-US" sz="2000">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1</a:t>
            </a:r>
            <a:r>
              <a:rPr lang="zh-CN" altLang="en-US" sz="2000">
                <a:latin typeface="仿宋" panose="02010609060101010101" charset="-122"/>
                <a:ea typeface="仿宋" panose="02010609060101010101" charset="-122"/>
                <a:cs typeface="仿宋" panose="02010609060101010101" charset="-122"/>
              </a:rPr>
              <a:t>、数字金融发展与家庭创业的基准分析</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第(1)列只考虑了数字金融发展程度指标; 第(2)至(4) 列逐步控制了家庭户主特征、家庭整体特征和所在地区的特征。</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数字金融发展的系数基本不显著，表明从整体而言，中国的数字金融发展对居民创业行为的影响有限。</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但这并不一定表明数字金融的发展对所有居民的影响都不显著。</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因此，文章进一步考察了中国的数字金融发展是否对城乡居民的创业行为产生了不同的影响。</a:t>
            </a:r>
            <a:endParaRPr lang="zh-CN" altLang="en-US" sz="2000">
              <a:latin typeface="仿宋" panose="02010609060101010101" charset="-122"/>
              <a:ea typeface="仿宋" panose="02010609060101010101" charset="-122"/>
              <a:cs typeface="仿宋" panose="02010609060101010101" charset="-122"/>
            </a:endParaRPr>
          </a:p>
          <a:p>
            <a:endParaRPr lang="zh-CN" altLang="en-US"/>
          </a:p>
          <a:p>
            <a:endParaRPr lang="zh-CN" altLang="en-US"/>
          </a:p>
          <a:p>
            <a:endParaRPr lang="zh-CN" altLang="en-US"/>
          </a:p>
        </p:txBody>
      </p:sp>
      <p:pic>
        <p:nvPicPr>
          <p:cNvPr id="5" name="图片 4"/>
          <p:cNvPicPr>
            <a:picLocks noChangeAspect="1"/>
          </p:cNvPicPr>
          <p:nvPr/>
        </p:nvPicPr>
        <p:blipFill>
          <a:blip r:embed="rId5"/>
          <a:stretch>
            <a:fillRect/>
          </a:stretch>
        </p:blipFill>
        <p:spPr>
          <a:xfrm>
            <a:off x="4808855" y="1337310"/>
            <a:ext cx="7291070" cy="2937510"/>
          </a:xfrm>
          <a:prstGeom prst="rect">
            <a:avLst/>
          </a:prstGeom>
        </p:spPr>
      </p:pic>
      <p:sp>
        <p:nvSpPr>
          <p:cNvPr id="7" name="矩形 6"/>
          <p:cNvSpPr/>
          <p:nvPr/>
        </p:nvSpPr>
        <p:spPr>
          <a:xfrm>
            <a:off x="6701155" y="1998345"/>
            <a:ext cx="5389245" cy="52959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a:stretch>
            <a:fillRect/>
          </a:stretch>
        </p:blipFill>
        <p:spPr>
          <a:xfrm>
            <a:off x="4523740" y="1470025"/>
            <a:ext cx="7566025" cy="3597275"/>
          </a:xfrm>
          <a:prstGeom prst="rect">
            <a:avLst/>
          </a:prstGeom>
        </p:spPr>
      </p:pic>
      <p:sp>
        <p:nvSpPr>
          <p:cNvPr id="5" name="文本框 4"/>
          <p:cNvSpPr txBox="1"/>
          <p:nvPr/>
        </p:nvSpPr>
        <p:spPr>
          <a:xfrm>
            <a:off x="405130" y="1560830"/>
            <a:ext cx="3627755" cy="4092575"/>
          </a:xfrm>
          <a:prstGeom prst="rect">
            <a:avLst/>
          </a:prstGeom>
          <a:noFill/>
        </p:spPr>
        <p:txBody>
          <a:bodyPr wrap="square" rtlCol="0">
            <a:spAutoFit/>
          </a:bodyPr>
          <a:p>
            <a:r>
              <a:rPr lang="en-US" altLang="zh-CN" sz="2000">
                <a:latin typeface="仿宋" panose="02010609060101010101" charset="-122"/>
                <a:ea typeface="仿宋" panose="02010609060101010101" charset="-122"/>
                <a:cs typeface="仿宋" panose="02010609060101010101" charset="-122"/>
              </a:rPr>
              <a:t>2</a:t>
            </a:r>
            <a:r>
              <a:rPr lang="zh-CN" altLang="en-US" sz="2000">
                <a:latin typeface="仿宋" panose="02010609060101010101" charset="-122"/>
                <a:ea typeface="仿宋" panose="02010609060101010101" charset="-122"/>
                <a:cs typeface="仿宋" panose="02010609060101010101" charset="-122"/>
              </a:rPr>
              <a:t>、数字金融发展影响家庭创业的城乡差异</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(1)、(2)列是基于农村样本的结果，(3)、(4)列是基于城镇样本的结果。</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结果表明：数字金融发展仅对农村居民的创业行为有显著的正向影响，对城镇居民的影响为负，但不显著。</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这也与前文数字金融发展提升了农村居民家庭收入，从而有助于实现包容性增长的发现相呼应。</a:t>
            </a:r>
            <a:endParaRPr lang="zh-CN" altLang="en-US" sz="20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54685" y="1859280"/>
            <a:ext cx="7964170" cy="3476625"/>
          </a:xfrm>
          <a:prstGeom prst="rect">
            <a:avLst/>
          </a:prstGeom>
          <a:noFill/>
        </p:spPr>
        <p:txBody>
          <a:bodyPr wrap="square" rtlCol="0">
            <a:spAutoFit/>
          </a:bodyPr>
          <a:p>
            <a:r>
              <a:rPr lang="zh-CN" altLang="en-US" sz="2000" b="1">
                <a:latin typeface="仿宋" panose="02010609060101010101" charset="-122"/>
                <a:ea typeface="仿宋" panose="02010609060101010101" charset="-122"/>
                <a:cs typeface="仿宋" panose="02010609060101010101" charset="-122"/>
              </a:rPr>
              <a:t>稳健性检验：</a:t>
            </a:r>
            <a:r>
              <a:rPr lang="en-US" altLang="zh-CN" sz="2000" b="1">
                <a:latin typeface="仿宋" panose="02010609060101010101" charset="-122"/>
                <a:ea typeface="仿宋" panose="02010609060101010101" charset="-122"/>
                <a:cs typeface="仿宋" panose="02010609060101010101" charset="-122"/>
              </a:rPr>
              <a:t> </a:t>
            </a:r>
            <a:r>
              <a:rPr lang="en-US" altLang="zh-CN"/>
              <a:t>  </a:t>
            </a:r>
            <a:endParaRPr lang="en-US" altLang="zh-CN"/>
          </a:p>
          <a:p>
            <a:r>
              <a:rPr lang="zh-CN" altLang="en-US" sz="2000">
                <a:latin typeface="仿宋" panose="02010609060101010101" charset="-122"/>
                <a:ea typeface="仿宋" panose="02010609060101010101" charset="-122"/>
                <a:cs typeface="仿宋" panose="02010609060101010101" charset="-122"/>
              </a:rPr>
              <a:t>    为了保证基准分析的可信性，也为了验证数字金融与家庭创业之间的因果联系，在未报告的回归中，还进行了一系列稳健性检验。</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其中，为了应对模型设定偏误，选用了 logit 模型、线性概率模型和条件 logit 模型的方法;</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为了应对测量误差偏误，采用了腾讯集团所构建的中国“互联网 + ”数字经济指数; </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为了克服内生性偏误，我们选取了家庭所在地区与杭州的球面距离以及家庭所在地区与省会的球面距离两类工具变量。</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所有的结果( 可以向第一作者索取) 均表明，数字金融发展显著地促进了农村家庭创业，表明本文的分析结果是稳健的。</a:t>
            </a:r>
            <a:endParaRPr lang="zh-CN" altLang="en-US" sz="20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7825" y="1569085"/>
            <a:ext cx="5528310" cy="4399915"/>
          </a:xfrm>
          <a:prstGeom prst="rect">
            <a:avLst/>
          </a:prstGeom>
          <a:noFill/>
        </p:spPr>
        <p:txBody>
          <a:bodyPr wrap="square" rtlCol="0">
            <a:spAutoFit/>
          </a:bodyPr>
          <a:p>
            <a:r>
              <a:rPr lang="en-US" altLang="zh-CN" sz="2000" b="1">
                <a:latin typeface="仿宋" panose="02010609060101010101" charset="-122"/>
                <a:ea typeface="仿宋" panose="02010609060101010101" charset="-122"/>
                <a:cs typeface="仿宋" panose="02010609060101010101" charset="-122"/>
              </a:rPr>
              <a:t>3</a:t>
            </a:r>
            <a:r>
              <a:rPr lang="zh-CN" altLang="en-US" sz="2000" b="1">
                <a:latin typeface="仿宋" panose="02010609060101010101" charset="-122"/>
                <a:ea typeface="仿宋" panose="02010609060101010101" charset="-122"/>
                <a:cs typeface="仿宋" panose="02010609060101010101" charset="-122"/>
              </a:rPr>
              <a:t>、异质性分析：谁从数字金融发展中获益更多?</a:t>
            </a:r>
            <a:endParaRPr lang="zh-CN" altLang="en-US"/>
          </a:p>
          <a:p>
            <a:r>
              <a:rPr lang="zh-CN" altLang="en-US"/>
              <a:t>       </a:t>
            </a:r>
            <a:r>
              <a:rPr lang="zh-CN" altLang="en-US" sz="2000">
                <a:latin typeface="仿宋" panose="02010609060101010101" charset="-122"/>
                <a:ea typeface="仿宋" panose="02010609060101010101" charset="-122"/>
                <a:cs typeface="仿宋" panose="02010609060101010101" charset="-122"/>
              </a:rPr>
              <a:t>根据对现有文献的梳理，本文将农村家庭按照物质资本、人力资本和社会资本进行分组，分别考察数字金融发展对不同资本拥有者的影响。</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a:t>
            </a:r>
            <a:r>
              <a:rPr lang="en-US" altLang="zh-CN" sz="2000">
                <a:latin typeface="仿宋" panose="02010609060101010101" charset="-122"/>
                <a:ea typeface="仿宋" panose="02010609060101010101" charset="-122"/>
                <a:cs typeface="仿宋" panose="02010609060101010101" charset="-122"/>
              </a:rPr>
              <a:t>1</a:t>
            </a:r>
            <a:r>
              <a:rPr lang="zh-CN" altLang="en-US" sz="2000">
                <a:latin typeface="仿宋" panose="02010609060101010101" charset="-122"/>
                <a:ea typeface="仿宋" panose="02010609060101010101" charset="-122"/>
                <a:cs typeface="仿宋" panose="02010609060101010101" charset="-122"/>
              </a:rPr>
              <a:t>）、物质资本的异质性</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以家庭纯收入作为物质资本的代理变量，将农村家庭分为低收入组和高收入组。</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结果表明：数字金融的发展仅帮助提升低收入组家庭的创业概率，对高收入组家庭的影响不显著。这与前文的发现是一致的。</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可以说，数字金融的发展特别有益于物质资本匮乏的农村家庭，充分体现了其包容性。</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p:txBody>
      </p:sp>
      <p:pic>
        <p:nvPicPr>
          <p:cNvPr id="5" name="图片 4"/>
          <p:cNvPicPr>
            <a:picLocks noChangeAspect="1"/>
          </p:cNvPicPr>
          <p:nvPr/>
        </p:nvPicPr>
        <p:blipFill>
          <a:blip r:embed="rId5"/>
          <a:stretch>
            <a:fillRect/>
          </a:stretch>
        </p:blipFill>
        <p:spPr>
          <a:xfrm>
            <a:off x="5906770" y="1456055"/>
            <a:ext cx="6181090" cy="3364865"/>
          </a:xfrm>
          <a:prstGeom prst="rect">
            <a:avLst/>
          </a:prstGeom>
        </p:spPr>
      </p:pic>
      <p:sp>
        <p:nvSpPr>
          <p:cNvPr id="7" name="文本框 6"/>
          <p:cNvSpPr txBox="1"/>
          <p:nvPr/>
        </p:nvSpPr>
        <p:spPr>
          <a:xfrm>
            <a:off x="377190" y="5582920"/>
            <a:ext cx="7829550" cy="1322070"/>
          </a:xfrm>
          <a:prstGeom prst="rect">
            <a:avLst/>
          </a:prstGeom>
          <a:noFill/>
        </p:spPr>
        <p:txBody>
          <a:bodyPr wrap="square" rtlCol="0">
            <a:spAutoFit/>
          </a:bodyPr>
          <a:p>
            <a:r>
              <a:rPr lang="en-US" altLang="zh-CN" sz="2000">
                <a:latin typeface="仿宋" panose="02010609060101010101" charset="-122"/>
                <a:ea typeface="仿宋" panose="02010609060101010101" charset="-122"/>
                <a:cs typeface="仿宋" panose="02010609060101010101" charset="-122"/>
                <a:sym typeface="+mn-ea"/>
              </a:rPr>
              <a:t>   </a:t>
            </a:r>
            <a:r>
              <a:rPr lang="zh-CN" altLang="en-US" sz="2000">
                <a:latin typeface="仿宋" panose="02010609060101010101" charset="-122"/>
                <a:ea typeface="仿宋" panose="02010609060101010101" charset="-122"/>
                <a:cs typeface="仿宋" panose="02010609060101010101" charset="-122"/>
                <a:sym typeface="+mn-ea"/>
              </a:rPr>
              <a:t>本文还采用家庭拥有的土地资产价值来衡量物质资本，发现结论依旧稳健: 数字金融的发展仅有助于提升低禀赋家庭的创业概率，而对高资产价值组家庭没有影响，进一步体现了包容性。</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p:txBody>
      </p:sp>
      <p:sp>
        <p:nvSpPr>
          <p:cNvPr id="8" name="矩形 7"/>
          <p:cNvSpPr/>
          <p:nvPr/>
        </p:nvSpPr>
        <p:spPr>
          <a:xfrm>
            <a:off x="7369810" y="2288540"/>
            <a:ext cx="2372995" cy="54229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687195"/>
            <a:ext cx="10515600" cy="4351338"/>
          </a:xfrm>
        </p:spPr>
        <p:txBody>
          <a:bodyPr/>
          <a:p>
            <a:pPr marL="0" indent="0">
              <a:buNone/>
            </a:pPr>
            <a:r>
              <a:rPr lang="zh-CN" altLang="en-US" sz="2400">
                <a:latin typeface="仿宋" panose="02010609060101010101" charset="-122"/>
                <a:ea typeface="仿宋" panose="02010609060101010101" charset="-122"/>
                <a:cs typeface="仿宋" panose="02010609060101010101" charset="-122"/>
              </a:rPr>
              <a:t>内容摘要：</a:t>
            </a:r>
            <a:endParaRPr lang="zh-CN" altLang="en-US" sz="2400">
              <a:latin typeface="仿宋" panose="02010609060101010101" charset="-122"/>
              <a:ea typeface="仿宋" panose="02010609060101010101" charset="-122"/>
              <a:cs typeface="仿宋" panose="02010609060101010101" charset="-122"/>
            </a:endParaRPr>
          </a:p>
          <a:p>
            <a:pPr marL="0" indent="0">
              <a:buNone/>
            </a:pPr>
            <a:r>
              <a:rPr lang="en-US" altLang="zh-CN" sz="2400">
                <a:latin typeface="仿宋" panose="02010609060101010101" charset="-122"/>
                <a:ea typeface="仿宋" panose="02010609060101010101" charset="-122"/>
                <a:cs typeface="仿宋" panose="02010609060101010101" charset="-122"/>
              </a:rPr>
              <a:t>·</a:t>
            </a:r>
            <a:r>
              <a:rPr lang="zh-CN" altLang="en-US" sz="2400">
                <a:latin typeface="仿宋" panose="02010609060101010101" charset="-122"/>
                <a:ea typeface="仿宋" panose="02010609060101010101" charset="-122"/>
                <a:cs typeface="仿宋" panose="02010609060101010101" charset="-122"/>
              </a:rPr>
              <a:t>中国得益于互联网革命，实现了数字经济和数字金融的快速发展。</a:t>
            </a:r>
            <a:endParaRPr lang="zh-CN" altLang="en-US" sz="2400">
              <a:latin typeface="仿宋" panose="02010609060101010101" charset="-122"/>
              <a:ea typeface="仿宋" panose="02010609060101010101" charset="-122"/>
              <a:cs typeface="仿宋" panose="02010609060101010101" charset="-122"/>
            </a:endParaRPr>
          </a:p>
          <a:p>
            <a:pPr marL="0" indent="0">
              <a:buNone/>
            </a:pPr>
            <a:r>
              <a:rPr lang="en-US" altLang="zh-CN" sz="2400">
                <a:latin typeface="仿宋" panose="02010609060101010101" charset="-122"/>
                <a:ea typeface="仿宋" panose="02010609060101010101" charset="-122"/>
                <a:cs typeface="仿宋" panose="02010609060101010101" charset="-122"/>
              </a:rPr>
              <a:t>·</a:t>
            </a:r>
            <a:r>
              <a:rPr lang="zh-CN" altLang="en-US" sz="2400">
                <a:latin typeface="仿宋" panose="02010609060101010101" charset="-122"/>
                <a:ea typeface="仿宋" panose="02010609060101010101" charset="-122"/>
                <a:cs typeface="仿宋" panose="02010609060101010101" charset="-122"/>
              </a:rPr>
              <a:t>文章将</a:t>
            </a:r>
            <a:r>
              <a:rPr lang="en-US" altLang="zh-CN" sz="2400">
                <a:latin typeface="仿宋" panose="02010609060101010101" charset="-122"/>
                <a:ea typeface="仿宋" panose="02010609060101010101" charset="-122"/>
                <a:cs typeface="仿宋" panose="02010609060101010101" charset="-122"/>
              </a:rPr>
              <a:t>中国数字普惠金融指数和中国家庭追踪调查( CFPS) 数据相结合</a:t>
            </a:r>
            <a:r>
              <a:rPr lang="zh-CN" altLang="en-US" sz="2400">
                <a:latin typeface="仿宋" panose="02010609060101010101" charset="-122"/>
                <a:ea typeface="仿宋" panose="02010609060101010101" charset="-122"/>
                <a:cs typeface="仿宋" panose="02010609060101010101" charset="-122"/>
              </a:rPr>
              <a:t>，</a:t>
            </a:r>
            <a:r>
              <a:rPr lang="en-US" altLang="zh-CN" sz="2400">
                <a:latin typeface="仿宋" panose="02010609060101010101" charset="-122"/>
                <a:ea typeface="仿宋" panose="02010609060101010101" charset="-122"/>
                <a:cs typeface="仿宋" panose="02010609060101010101" charset="-122"/>
              </a:rPr>
              <a:t>评估互联网革命所推动的数字金融的发展对包容性增长的影响。</a:t>
            </a:r>
            <a:endParaRPr lang="en-US" altLang="zh-CN" sz="2400">
              <a:latin typeface="仿宋" panose="02010609060101010101" charset="-122"/>
              <a:ea typeface="仿宋" panose="02010609060101010101" charset="-122"/>
              <a:cs typeface="仿宋" panose="02010609060101010101" charset="-122"/>
            </a:endParaRPr>
          </a:p>
          <a:p>
            <a:pPr marL="0" indent="0">
              <a:buNone/>
            </a:pPr>
            <a:r>
              <a:rPr lang="en-US" altLang="zh-CN" sz="2400">
                <a:latin typeface="仿宋" panose="02010609060101010101" charset="-122"/>
                <a:ea typeface="仿宋" panose="02010609060101010101" charset="-122"/>
                <a:cs typeface="仿宋" panose="02010609060101010101" charset="-122"/>
              </a:rPr>
              <a:t>·</a:t>
            </a:r>
            <a:r>
              <a:rPr lang="zh-CN" altLang="en-US" sz="2400">
                <a:latin typeface="仿宋" panose="02010609060101010101" charset="-122"/>
                <a:ea typeface="仿宋" panose="02010609060101010101" charset="-122"/>
                <a:cs typeface="仿宋" panose="02010609060101010101" charset="-122"/>
              </a:rPr>
              <a:t>研究发现：</a:t>
            </a:r>
            <a:r>
              <a:rPr lang="zh-CN" altLang="en-US" sz="2400">
                <a:latin typeface="Calibri" panose="020F0502020204030204" charset="0"/>
                <a:ea typeface="仿宋" panose="02010609060101010101" charset="-122"/>
                <a:cs typeface="仿宋" panose="02010609060101010101" charset="-122"/>
              </a:rPr>
              <a:t>①</a:t>
            </a:r>
            <a:r>
              <a:rPr lang="zh-CN" altLang="en-US" sz="2400">
                <a:latin typeface="仿宋" panose="02010609060101010101" charset="-122"/>
                <a:ea typeface="仿宋" panose="02010609060101010101" charset="-122"/>
                <a:cs typeface="仿宋" panose="02010609060101010101" charset="-122"/>
              </a:rPr>
              <a:t>数字金融促进了中国的包容性增长。</a:t>
            </a:r>
            <a:endParaRPr lang="zh-CN" altLang="en-US" sz="2400">
              <a:latin typeface="仿宋" panose="02010609060101010101" charset="-122"/>
              <a:ea typeface="仿宋" panose="02010609060101010101" charset="-122"/>
              <a:cs typeface="仿宋" panose="02010609060101010101" charset="-122"/>
            </a:endParaRPr>
          </a:p>
          <a:p>
            <a:pPr marL="0" indent="0">
              <a:buNone/>
            </a:pPr>
            <a:r>
              <a:rPr lang="zh-CN" altLang="en-US" sz="2400">
                <a:latin typeface="仿宋" panose="02010609060101010101" charset="-122"/>
                <a:ea typeface="仿宋" panose="02010609060101010101" charset="-122"/>
                <a:cs typeface="仿宋" panose="02010609060101010101" charset="-122"/>
              </a:rPr>
              <a:t>            </a:t>
            </a:r>
            <a:r>
              <a:rPr lang="zh-CN" altLang="en-US" sz="2400">
                <a:latin typeface="Calibri" panose="020F0502020204030204" charset="0"/>
                <a:ea typeface="仿宋" panose="02010609060101010101" charset="-122"/>
                <a:cs typeface="仿宋" panose="02010609060101010101" charset="-122"/>
              </a:rPr>
              <a:t>②</a:t>
            </a:r>
            <a:r>
              <a:rPr lang="zh-CN" altLang="en-US" sz="2400">
                <a:latin typeface="仿宋" panose="02010609060101010101" charset="-122"/>
                <a:ea typeface="仿宋" panose="02010609060101010101" charset="-122"/>
                <a:cs typeface="仿宋" panose="02010609060101010101" charset="-122"/>
              </a:rPr>
              <a:t>数字金融通过改善创业机会促进包容性增长。</a:t>
            </a:r>
            <a:endParaRPr lang="zh-CN" altLang="en-US" sz="2400">
              <a:latin typeface="仿宋" panose="02010609060101010101" charset="-122"/>
              <a:ea typeface="仿宋" panose="02010609060101010101" charset="-122"/>
              <a:cs typeface="仿宋" panose="02010609060101010101" charset="-122"/>
            </a:endParaRPr>
          </a:p>
          <a:p>
            <a:pPr marL="0" indent="0" algn="ctr">
              <a:buNone/>
            </a:pPr>
            <a:r>
              <a:rPr lang="zh-CN" altLang="en-US" sz="2400">
                <a:latin typeface="仿宋" panose="02010609060101010101" charset="-122"/>
                <a:ea typeface="仿宋" panose="02010609060101010101" charset="-122"/>
                <a:cs typeface="仿宋" panose="02010609060101010101" charset="-122"/>
              </a:rPr>
              <a:t>          </a:t>
            </a:r>
            <a:r>
              <a:rPr lang="zh-CN" altLang="en-US" sz="2400">
                <a:latin typeface="仿宋" panose="02010609060101010101" charset="-122"/>
                <a:ea typeface="仿宋" panose="02010609060101010101" charset="-122"/>
                <a:cs typeface="仿宋" panose="02010609060101010101" charset="-122"/>
              </a:rPr>
              <a:t>③异质性分析表明，数字金融对于低物质资本或低社会资本家                      庭的创业行为的促进作用更大。</a:t>
            </a:r>
            <a:endParaRPr lang="zh-CN" altLang="en-US" sz="2400">
              <a:latin typeface="仿宋" panose="02010609060101010101" charset="-122"/>
              <a:ea typeface="仿宋" panose="02010609060101010101" charset="-122"/>
              <a:cs typeface="仿宋" panose="02010609060101010101" charset="-122"/>
            </a:endParaRPr>
          </a:p>
          <a:p>
            <a:pPr marL="0" indent="0">
              <a:buNone/>
            </a:pPr>
            <a:r>
              <a:rPr lang="zh-CN" altLang="en-US" sz="2400">
                <a:latin typeface="仿宋" panose="02010609060101010101" charset="-122"/>
                <a:ea typeface="仿宋" panose="02010609060101010101" charset="-122"/>
                <a:cs typeface="仿宋" panose="02010609060101010101" charset="-122"/>
              </a:rPr>
              <a:t>       </a:t>
            </a:r>
            <a:endParaRPr lang="zh-CN" altLang="en-US" sz="2400">
              <a:latin typeface="仿宋" panose="02010609060101010101" charset="-122"/>
              <a:ea typeface="仿宋" panose="02010609060101010101" charset="-122"/>
              <a:cs typeface="仿宋" panose="02010609060101010101" charset="-122"/>
            </a:endParaRPr>
          </a:p>
        </p:txBody>
      </p:sp>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0840" y="1578610"/>
            <a:ext cx="4218940" cy="5015865"/>
          </a:xfrm>
          <a:prstGeom prst="rect">
            <a:avLst/>
          </a:prstGeom>
          <a:noFill/>
        </p:spPr>
        <p:txBody>
          <a:bodyPr wrap="square" rtlCol="0" anchor="t">
            <a:spAutoFit/>
          </a:bodyPr>
          <a:p>
            <a:r>
              <a:rPr lang="zh-CN" altLang="en-US" sz="2000">
                <a:latin typeface="仿宋" panose="02010609060101010101" charset="-122"/>
                <a:ea typeface="仿宋" panose="02010609060101010101" charset="-122"/>
                <a:cs typeface="仿宋" panose="02010609060101010101" charset="-122"/>
              </a:rPr>
              <a:t>（</a:t>
            </a:r>
            <a:r>
              <a:rPr lang="en-US" altLang="zh-CN" sz="2000">
                <a:latin typeface="仿宋" panose="02010609060101010101" charset="-122"/>
                <a:ea typeface="仿宋" panose="02010609060101010101" charset="-122"/>
                <a:cs typeface="仿宋" panose="02010609060101010101" charset="-122"/>
              </a:rPr>
              <a:t>2</a:t>
            </a:r>
            <a:r>
              <a:rPr lang="zh-CN" altLang="en-US" sz="2000">
                <a:latin typeface="仿宋" panose="02010609060101010101" charset="-122"/>
                <a:ea typeface="仿宋" panose="02010609060101010101" charset="-122"/>
                <a:cs typeface="仿宋" panose="02010609060101010101" charset="-122"/>
              </a:rPr>
              <a:t>）、人力资本的异质性</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基于户主的受教育年限，将数据分为低教育组(小学及以下) 和高教育组(初中及以上) ，分别估计创业模型。</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结果表明：数字金融的发展对农村居民创业的促进作用主要体现在高教育组群上。</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虽然没有体现出包容性。但这与预期相符合，因为数字金融以互联网技术为支撑，需要一定的文化水平和自学能力。另外，创业本身需要一定的知识储备，较低教育水平的家庭在这方面相对欠缺。</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本节内容也强调了人力资本在“大众创业”时代的重要性。</a:t>
            </a:r>
            <a:endParaRPr lang="zh-CN" altLang="en-US" sz="2000">
              <a:latin typeface="仿宋" panose="02010609060101010101" charset="-122"/>
              <a:ea typeface="仿宋" panose="02010609060101010101" charset="-122"/>
              <a:cs typeface="仿宋" panose="02010609060101010101" charset="-122"/>
            </a:endParaRPr>
          </a:p>
        </p:txBody>
      </p:sp>
      <p:pic>
        <p:nvPicPr>
          <p:cNvPr id="5" name="图片 4"/>
          <p:cNvPicPr>
            <a:picLocks noChangeAspect="1"/>
          </p:cNvPicPr>
          <p:nvPr/>
        </p:nvPicPr>
        <p:blipFill>
          <a:blip r:embed="rId5"/>
          <a:stretch>
            <a:fillRect/>
          </a:stretch>
        </p:blipFill>
        <p:spPr>
          <a:xfrm>
            <a:off x="5069840" y="1450975"/>
            <a:ext cx="7027545" cy="3391535"/>
          </a:xfrm>
          <a:prstGeom prst="rect">
            <a:avLst/>
          </a:prstGeom>
        </p:spPr>
      </p:pic>
      <p:sp>
        <p:nvSpPr>
          <p:cNvPr id="7" name="矩形 6"/>
          <p:cNvSpPr/>
          <p:nvPr/>
        </p:nvSpPr>
        <p:spPr>
          <a:xfrm>
            <a:off x="9603740" y="2288540"/>
            <a:ext cx="2297430" cy="52959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405120" y="1537335"/>
            <a:ext cx="6568440" cy="3056890"/>
            <a:chOff x="3942" y="3375"/>
            <a:chExt cx="11178" cy="4814"/>
          </a:xfrm>
        </p:grpSpPr>
        <p:pic>
          <p:nvPicPr>
            <p:cNvPr id="2" name="图片 1"/>
            <p:cNvPicPr>
              <a:picLocks noChangeAspect="1"/>
            </p:cNvPicPr>
            <p:nvPr/>
          </p:nvPicPr>
          <p:blipFill>
            <a:blip r:embed="rId5"/>
            <a:stretch>
              <a:fillRect/>
            </a:stretch>
          </p:blipFill>
          <p:spPr>
            <a:xfrm>
              <a:off x="4080" y="3375"/>
              <a:ext cx="11040" cy="4050"/>
            </a:xfrm>
            <a:prstGeom prst="rect">
              <a:avLst/>
            </a:prstGeom>
          </p:spPr>
        </p:pic>
        <p:pic>
          <p:nvPicPr>
            <p:cNvPr id="5" name="图片 4"/>
            <p:cNvPicPr>
              <a:picLocks noChangeAspect="1"/>
            </p:cNvPicPr>
            <p:nvPr/>
          </p:nvPicPr>
          <p:blipFill>
            <a:blip r:embed="rId6"/>
            <a:stretch>
              <a:fillRect/>
            </a:stretch>
          </p:blipFill>
          <p:spPr>
            <a:xfrm>
              <a:off x="3942" y="7365"/>
              <a:ext cx="11178" cy="825"/>
            </a:xfrm>
            <a:prstGeom prst="rect">
              <a:avLst/>
            </a:prstGeom>
          </p:spPr>
        </p:pic>
      </p:grpSp>
      <p:sp>
        <p:nvSpPr>
          <p:cNvPr id="8" name="文本框 7"/>
          <p:cNvSpPr txBox="1"/>
          <p:nvPr/>
        </p:nvSpPr>
        <p:spPr>
          <a:xfrm>
            <a:off x="445770" y="1537335"/>
            <a:ext cx="4568190" cy="3784600"/>
          </a:xfrm>
          <a:prstGeom prst="rect">
            <a:avLst/>
          </a:prstGeom>
          <a:noFill/>
        </p:spPr>
        <p:txBody>
          <a:bodyPr wrap="square" rtlCol="0">
            <a:spAutoFit/>
          </a:bodyPr>
          <a:p>
            <a:r>
              <a:rPr lang="zh-CN" altLang="en-US" sz="2000">
                <a:latin typeface="仿宋" panose="02010609060101010101" charset="-122"/>
                <a:ea typeface="仿宋" panose="02010609060101010101" charset="-122"/>
                <a:cs typeface="仿宋" panose="02010609060101010101" charset="-122"/>
              </a:rPr>
              <a:t>（</a:t>
            </a:r>
            <a:r>
              <a:rPr lang="en-US" altLang="zh-CN" sz="2000">
                <a:latin typeface="仿宋" panose="02010609060101010101" charset="-122"/>
                <a:ea typeface="仿宋" panose="02010609060101010101" charset="-122"/>
                <a:cs typeface="仿宋" panose="02010609060101010101" charset="-122"/>
              </a:rPr>
              <a:t>3</a:t>
            </a:r>
            <a:r>
              <a:rPr lang="zh-CN" altLang="en-US" sz="2000">
                <a:latin typeface="仿宋" panose="02010609060101010101" charset="-122"/>
                <a:ea typeface="仿宋" panose="02010609060101010101" charset="-122"/>
                <a:cs typeface="仿宋" panose="02010609060101010101" charset="-122"/>
              </a:rPr>
              <a:t>）、社会资本的异质性</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本文采用家庭是否具有私人转移支付收入作为衡量社会资本的代理指标，并据此将数据分为两组。具有私人转移支付收入，说明家庭与外部来往密切，进入高社会资本祖。</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结果表明，数字金融的发展显著地提升了低社会资本组的创业概率，对高社会资本组的作用不显著。</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可以说，数字金融的发展能够降低农村居民对社会资本的依赖性。</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42290" y="1517015"/>
            <a:ext cx="10008235" cy="4707890"/>
          </a:xfrm>
          <a:prstGeom prst="rect">
            <a:avLst/>
          </a:prstGeom>
          <a:noFill/>
        </p:spPr>
        <p:txBody>
          <a:bodyPr wrap="square" rtlCol="0">
            <a:spAutoFit/>
          </a:bodyPr>
          <a:p>
            <a:r>
              <a:rPr lang="zh-CN" altLang="en-US" sz="2000" b="1">
                <a:latin typeface="仿宋" panose="02010609060101010101" charset="-122"/>
                <a:ea typeface="仿宋" panose="02010609060101010101" charset="-122"/>
                <a:cs typeface="仿宋" panose="02010609060101010101" charset="-122"/>
              </a:rPr>
              <a:t>研究结论：</a:t>
            </a:r>
            <a:endParaRPr lang="zh-CN" altLang="en-US" sz="2000" b="1">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1</a:t>
            </a:r>
            <a:r>
              <a:rPr lang="zh-CN" altLang="en-US" sz="2000">
                <a:latin typeface="仿宋" panose="02010609060101010101" charset="-122"/>
                <a:ea typeface="仿宋" panose="02010609060101010101" charset="-122"/>
                <a:cs typeface="仿宋" panose="02010609060101010101" charset="-122"/>
              </a:rPr>
              <a:t>、数字金融的发展提升了家庭收入，并且农村低收入群体得益更为显著。表明，数字金融的发展有利于中国实现包容性增长。</a:t>
            </a:r>
            <a:endParaRPr lang="zh-CN" altLang="en-US" sz="2000">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2</a:t>
            </a:r>
            <a:r>
              <a:rPr lang="zh-CN" altLang="en-US" sz="2000">
                <a:latin typeface="仿宋" panose="02010609060101010101" charset="-122"/>
                <a:ea typeface="仿宋" panose="02010609060101010101" charset="-122"/>
                <a:cs typeface="仿宋" panose="02010609060101010101" charset="-122"/>
              </a:rPr>
              <a:t>、传导机制的研究表明：数字金融的发展更加有助于农村居民而不是城镇居民创业。</a:t>
            </a:r>
            <a:endParaRPr lang="zh-CN" altLang="en-US" sz="2000">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3</a:t>
            </a:r>
            <a:r>
              <a:rPr lang="zh-CN" altLang="en-US" sz="2000">
                <a:latin typeface="仿宋" panose="02010609060101010101" charset="-122"/>
                <a:ea typeface="仿宋" panose="02010609060101010101" charset="-122"/>
                <a:cs typeface="仿宋" panose="02010609060101010101" charset="-122"/>
              </a:rPr>
              <a:t>、异质性分析表明数字金融有助于提升农村低收入家庭和低社会资本家庭的创业概率，进而帮助改善农村内部的收入分配状况。</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以上结果证实了互联网革命下数字金融的包容效应。</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r>
              <a:rPr lang="zh-CN" altLang="en-US" sz="2000" b="1">
                <a:latin typeface="仿宋" panose="02010609060101010101" charset="-122"/>
                <a:ea typeface="仿宋" panose="02010609060101010101" charset="-122"/>
                <a:cs typeface="仿宋" panose="02010609060101010101" charset="-122"/>
              </a:rPr>
              <a:t>政策建议：</a:t>
            </a:r>
            <a:endParaRPr lang="zh-CN" altLang="en-US" sz="2000" b="1">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1</a:t>
            </a:r>
            <a:r>
              <a:rPr lang="zh-CN" altLang="en-US"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继续推进数字金融的发展，强化其在创业、增收和改善收入分配上的作用。</a:t>
            </a:r>
            <a:endParaRPr lang="zh-CN" altLang="en-US" sz="2000">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2</a:t>
            </a:r>
            <a:r>
              <a:rPr lang="zh-CN" altLang="en-US" sz="2000">
                <a:latin typeface="仿宋" panose="02010609060101010101" charset="-122"/>
                <a:ea typeface="仿宋" panose="02010609060101010101" charset="-122"/>
                <a:cs typeface="仿宋" panose="02010609060101010101" charset="-122"/>
              </a:rPr>
              <a:t>、推进</a:t>
            </a:r>
            <a:r>
              <a:rPr lang="zh-CN" altLang="en-US" sz="2000">
                <a:latin typeface="仿宋" panose="02010609060101010101" charset="-122"/>
                <a:ea typeface="仿宋" panose="02010609060101010101" charset="-122"/>
                <a:cs typeface="仿宋" panose="02010609060101010101" charset="-122"/>
              </a:rPr>
              <a:t>数字金融发展的同时，要注重农村居民人力资本水平的提升，使得农村居民更好地享有数字金融所带来的普惠性。</a:t>
            </a:r>
            <a:endParaRPr lang="zh-CN" altLang="en-US" sz="2000">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3</a:t>
            </a:r>
            <a:r>
              <a:rPr lang="zh-CN" altLang="en-US" sz="2000">
                <a:latin typeface="仿宋" panose="02010609060101010101" charset="-122"/>
                <a:ea typeface="仿宋" panose="02010609060101010101" charset="-122"/>
                <a:cs typeface="仿宋" panose="02010609060101010101" charset="-122"/>
              </a:rPr>
              <a:t>、在</a:t>
            </a:r>
            <a:r>
              <a:rPr lang="zh-CN" altLang="en-US" sz="2000">
                <a:latin typeface="仿宋" panose="02010609060101010101" charset="-122"/>
                <a:ea typeface="仿宋" panose="02010609060101010101" charset="-122"/>
                <a:cs typeface="仿宋" panose="02010609060101010101" charset="-122"/>
              </a:rPr>
              <a:t>具体推进数字金融发展，尤其是为创业家庭提供借贷服务时，也需要强化甄别机制，确保有限信贷资源的优化配置。</a:t>
            </a:r>
            <a:endParaRPr lang="zh-CN" altLang="en-US" sz="20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74135" y="2739390"/>
            <a:ext cx="4241800" cy="1568450"/>
          </a:xfrm>
          <a:prstGeom prst="rect">
            <a:avLst/>
          </a:prstGeom>
          <a:noFill/>
        </p:spPr>
        <p:txBody>
          <a:bodyPr wrap="square" rtlCol="0" anchor="t">
            <a:spAutoFit/>
          </a:bodyPr>
          <a:p>
            <a:r>
              <a:rPr lang="zh-CN" altLang="en-US" sz="9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新宋体" panose="02010609030101010101" charset="-122"/>
                <a:ea typeface="新宋体" panose="02010609030101010101" charset="-122"/>
                <a:sym typeface="+mn-ea"/>
              </a:rPr>
              <a:t>谢 谢！</a:t>
            </a:r>
            <a:endParaRPr lang="zh-CN" altLang="en-US" sz="9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新宋体" panose="02010609030101010101" charset="-122"/>
              <a:ea typeface="新宋体" panose="02010609030101010101" charset="-122"/>
              <a:sym typeface="+mn-ea"/>
            </a:endParaRPr>
          </a:p>
        </p:txBody>
      </p:sp>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700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84521"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257724" y="1645638"/>
            <a:ext cx="978746" cy="461665"/>
          </a:xfrm>
          <a:prstGeom prst="rect">
            <a:avLst/>
          </a:prstGeom>
          <a:noFill/>
        </p:spPr>
        <p:txBody>
          <a:bodyPr wrap="square" rtlCol="0">
            <a:spAutoFit/>
          </a:bodyPr>
          <a:p>
            <a:r>
              <a:rPr lang="en-US" altLang="zh-CN" sz="2400" dirty="0">
                <a:solidFill>
                  <a:schemeClr val="bg1"/>
                </a:solidFill>
                <a:latin typeface="华文细黑" panose="02010600040101010101" pitchFamily="2" charset="-122"/>
              </a:rPr>
              <a:t>01</a:t>
            </a:r>
            <a:endParaRPr lang="zh-CN" altLang="en-US" sz="2400" dirty="0">
              <a:solidFill>
                <a:schemeClr val="bg1"/>
              </a:solidFill>
              <a:latin typeface="华文细黑" panose="02010600040101010101" pitchFamily="2" charset="-122"/>
            </a:endParaRPr>
          </a:p>
        </p:txBody>
      </p:sp>
      <p:sp>
        <p:nvSpPr>
          <p:cNvPr id="30" name="等腰三角形 29"/>
          <p:cNvSpPr/>
          <p:nvPr/>
        </p:nvSpPr>
        <p:spPr>
          <a:xfrm rot="8129421">
            <a:off x="1605888" y="2030808"/>
            <a:ext cx="235707" cy="23570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dirty="0">
              <a:solidFill>
                <a:schemeClr val="bg1"/>
              </a:solidFill>
              <a:latin typeface="华文细黑" panose="02010600040101010101" pitchFamily="2" charset="-122"/>
            </a:endParaRPr>
          </a:p>
        </p:txBody>
      </p:sp>
      <p:grpSp>
        <p:nvGrpSpPr>
          <p:cNvPr id="23" name="组合 22"/>
          <p:cNvGrpSpPr/>
          <p:nvPr/>
        </p:nvGrpSpPr>
        <p:grpSpPr>
          <a:xfrm rot="0">
            <a:off x="1495425" y="2384425"/>
            <a:ext cx="3334385" cy="792480"/>
            <a:chOff x="1234228" y="2476142"/>
            <a:chExt cx="3334592" cy="981086"/>
          </a:xfrm>
          <a:noFill/>
        </p:grpSpPr>
        <p:sp>
          <p:nvSpPr>
            <p:cNvPr id="24" name="文本框 23"/>
            <p:cNvSpPr txBox="1"/>
            <p:nvPr/>
          </p:nvSpPr>
          <p:spPr>
            <a:xfrm>
              <a:off x="1234228" y="2476142"/>
              <a:ext cx="978746" cy="570005"/>
            </a:xfrm>
            <a:prstGeom prst="rect">
              <a:avLst/>
            </a:prstGeom>
            <a:grpFill/>
          </p:spPr>
          <p:txBody>
            <a:bodyPr wrap="square" rtlCol="0">
              <a:spAutoFit/>
            </a:bodyPr>
            <a:p>
              <a:r>
                <a:rPr lang="en-US" altLang="zh-CN" sz="2400" dirty="0">
                  <a:solidFill>
                    <a:schemeClr val="tx1"/>
                  </a:solidFill>
                  <a:latin typeface="华文细黑" panose="02010600040101010101" pitchFamily="2" charset="-122"/>
                </a:rPr>
                <a:t>02</a:t>
              </a:r>
              <a:endParaRPr lang="en-US" altLang="zh-CN" sz="2400" dirty="0">
                <a:solidFill>
                  <a:schemeClr val="tx1"/>
                </a:solidFill>
                <a:latin typeface="华文细黑" panose="02010600040101010101" pitchFamily="2" charset="-122"/>
              </a:endParaRPr>
            </a:p>
          </p:txBody>
        </p:sp>
        <p:cxnSp>
          <p:nvCxnSpPr>
            <p:cNvPr id="25" name="直接连接符 29"/>
            <p:cNvCxnSpPr/>
            <p:nvPr/>
          </p:nvCxnSpPr>
          <p:spPr>
            <a:xfrm flipH="1">
              <a:off x="1474908" y="2785911"/>
              <a:ext cx="361337" cy="444211"/>
            </a:xfrm>
            <a:prstGeom prst="line">
              <a:avLst/>
            </a:prstGeom>
            <a:grpFill/>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874606" y="2887223"/>
              <a:ext cx="2694214" cy="570005"/>
            </a:xfrm>
            <a:prstGeom prst="rect">
              <a:avLst/>
            </a:prstGeom>
            <a:solidFill>
              <a:schemeClr val="bg1">
                <a:alpha val="90000"/>
              </a:schemeClr>
            </a:solidFill>
          </p:spPr>
          <p:txBody>
            <a:bodyPr wrap="square" rtlCol="0">
              <a:spAutoFit/>
            </a:bodyPr>
            <a:p>
              <a:r>
                <a:rPr lang="zh-CN" altLang="en-US" sz="2400" dirty="0">
                  <a:ln/>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rPr>
                <a:t>文献综述</a:t>
              </a:r>
              <a:endParaRPr lang="zh-CN" altLang="en-US" sz="2400" dirty="0">
                <a:ln/>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endParaRPr>
            </a:p>
          </p:txBody>
        </p:sp>
        <p:sp>
          <p:nvSpPr>
            <p:cNvPr id="38" name="等腰三角形 37"/>
            <p:cNvSpPr/>
            <p:nvPr/>
          </p:nvSpPr>
          <p:spPr>
            <a:xfrm rot="8129421">
              <a:off x="1605888" y="2955658"/>
              <a:ext cx="235707" cy="235707"/>
            </a:xfrm>
            <a:prstGeom prst="triangle">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dirty="0">
                <a:solidFill>
                  <a:schemeClr val="bg1"/>
                </a:solidFill>
                <a:latin typeface="华文细黑" panose="02010600040101010101" pitchFamily="2" charset="-122"/>
              </a:endParaRPr>
            </a:p>
          </p:txBody>
        </p:sp>
      </p:grpSp>
      <p:grpSp>
        <p:nvGrpSpPr>
          <p:cNvPr id="31" name="组合 30"/>
          <p:cNvGrpSpPr/>
          <p:nvPr/>
        </p:nvGrpSpPr>
        <p:grpSpPr>
          <a:xfrm rot="0">
            <a:off x="1495425" y="1467485"/>
            <a:ext cx="3334385" cy="792480"/>
            <a:chOff x="1234228" y="2476142"/>
            <a:chExt cx="3334592" cy="981086"/>
          </a:xfrm>
          <a:noFill/>
        </p:grpSpPr>
        <p:sp>
          <p:nvSpPr>
            <p:cNvPr id="32" name="文本框 31"/>
            <p:cNvSpPr txBox="1"/>
            <p:nvPr/>
          </p:nvSpPr>
          <p:spPr>
            <a:xfrm>
              <a:off x="1234228" y="2476142"/>
              <a:ext cx="978746" cy="570005"/>
            </a:xfrm>
            <a:prstGeom prst="rect">
              <a:avLst/>
            </a:prstGeom>
            <a:grpFill/>
          </p:spPr>
          <p:txBody>
            <a:bodyPr wrap="square" rtlCol="0">
              <a:spAutoFit/>
            </a:bodyPr>
            <a:p>
              <a:r>
                <a:rPr lang="en-US" altLang="zh-CN" sz="2400" dirty="0">
                  <a:solidFill>
                    <a:schemeClr val="tx1"/>
                  </a:solidFill>
                  <a:latin typeface="华文细黑" panose="02010600040101010101" pitchFamily="2" charset="-122"/>
                </a:rPr>
                <a:t>01</a:t>
              </a:r>
              <a:endParaRPr lang="en-US" altLang="zh-CN" sz="2400" dirty="0">
                <a:solidFill>
                  <a:schemeClr val="tx1"/>
                </a:solidFill>
                <a:latin typeface="华文细黑" panose="02010600040101010101" pitchFamily="2" charset="-122"/>
              </a:endParaRPr>
            </a:p>
          </p:txBody>
        </p:sp>
        <p:cxnSp>
          <p:nvCxnSpPr>
            <p:cNvPr id="33" name="直接连接符 29"/>
            <p:cNvCxnSpPr/>
            <p:nvPr/>
          </p:nvCxnSpPr>
          <p:spPr>
            <a:xfrm flipH="1">
              <a:off x="1474908" y="2785911"/>
              <a:ext cx="361337" cy="444211"/>
            </a:xfrm>
            <a:prstGeom prst="line">
              <a:avLst/>
            </a:prstGeom>
            <a:grpFill/>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874606" y="2887223"/>
              <a:ext cx="2694214" cy="570005"/>
            </a:xfrm>
            <a:prstGeom prst="rect">
              <a:avLst/>
            </a:prstGeom>
            <a:solidFill>
              <a:schemeClr val="bg1">
                <a:alpha val="90000"/>
              </a:schemeClr>
            </a:solidFill>
          </p:spPr>
          <p:txBody>
            <a:bodyPr wrap="square" rtlCol="0">
              <a:spAutoFit/>
            </a:bodyPr>
            <a:p>
              <a:r>
                <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rPr>
                <a:t>引  言</a:t>
              </a:r>
              <a:endPar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endParaRPr>
            </a:p>
          </p:txBody>
        </p:sp>
        <p:sp>
          <p:nvSpPr>
            <p:cNvPr id="36" name="等腰三角形 35"/>
            <p:cNvSpPr/>
            <p:nvPr/>
          </p:nvSpPr>
          <p:spPr>
            <a:xfrm rot="8129421">
              <a:off x="1605888" y="2955658"/>
              <a:ext cx="235707" cy="235707"/>
            </a:xfrm>
            <a:prstGeom prst="triangle">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dirty="0">
                <a:solidFill>
                  <a:schemeClr val="bg1"/>
                </a:solidFill>
                <a:latin typeface="华文细黑" panose="02010600040101010101" pitchFamily="2" charset="-122"/>
              </a:endParaRPr>
            </a:p>
          </p:txBody>
        </p:sp>
      </p:grpSp>
      <p:grpSp>
        <p:nvGrpSpPr>
          <p:cNvPr id="50" name="组合 49"/>
          <p:cNvGrpSpPr/>
          <p:nvPr/>
        </p:nvGrpSpPr>
        <p:grpSpPr>
          <a:xfrm rot="0">
            <a:off x="1355725" y="3354070"/>
            <a:ext cx="4355465" cy="792480"/>
            <a:chOff x="1234228" y="2476142"/>
            <a:chExt cx="4713926" cy="980978"/>
          </a:xfrm>
          <a:noFill/>
        </p:grpSpPr>
        <p:sp>
          <p:nvSpPr>
            <p:cNvPr id="51" name="文本框 50"/>
            <p:cNvSpPr txBox="1"/>
            <p:nvPr/>
          </p:nvSpPr>
          <p:spPr>
            <a:xfrm>
              <a:off x="1234228" y="2476142"/>
              <a:ext cx="978746" cy="569879"/>
            </a:xfrm>
            <a:prstGeom prst="rect">
              <a:avLst/>
            </a:prstGeom>
            <a:grpFill/>
          </p:spPr>
          <p:txBody>
            <a:bodyPr wrap="square" rtlCol="0">
              <a:spAutoFit/>
            </a:bodyPr>
            <a:p>
              <a:r>
                <a:rPr lang="en-US" altLang="zh-CN" sz="2400" dirty="0">
                  <a:solidFill>
                    <a:schemeClr val="tx1"/>
                  </a:solidFill>
                  <a:latin typeface="华文细黑" panose="02010600040101010101" pitchFamily="2" charset="-122"/>
                </a:rPr>
                <a:t>03</a:t>
              </a:r>
              <a:endParaRPr lang="en-US" altLang="zh-CN" sz="2400" dirty="0">
                <a:solidFill>
                  <a:schemeClr val="tx1"/>
                </a:solidFill>
                <a:latin typeface="华文细黑" panose="02010600040101010101" pitchFamily="2" charset="-122"/>
              </a:endParaRPr>
            </a:p>
          </p:txBody>
        </p:sp>
        <p:cxnSp>
          <p:nvCxnSpPr>
            <p:cNvPr id="52" name="直接连接符 29"/>
            <p:cNvCxnSpPr/>
            <p:nvPr/>
          </p:nvCxnSpPr>
          <p:spPr>
            <a:xfrm flipH="1">
              <a:off x="1474908" y="2785911"/>
              <a:ext cx="361337" cy="444211"/>
            </a:xfrm>
            <a:prstGeom prst="line">
              <a:avLst/>
            </a:prstGeom>
            <a:grpFill/>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1874756" y="2887241"/>
              <a:ext cx="4073398" cy="569879"/>
            </a:xfrm>
            <a:prstGeom prst="rect">
              <a:avLst/>
            </a:prstGeom>
            <a:solidFill>
              <a:schemeClr val="bg1">
                <a:alpha val="90000"/>
              </a:schemeClr>
            </a:solidFill>
          </p:spPr>
          <p:txBody>
            <a:bodyPr wrap="square" rtlCol="0">
              <a:spAutoFit/>
            </a:bodyPr>
            <a:p>
              <a:r>
                <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rPr>
                <a:t>数字金融在中国的发展</a:t>
              </a:r>
              <a:endPar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endParaRPr>
            </a:p>
          </p:txBody>
        </p:sp>
        <p:sp>
          <p:nvSpPr>
            <p:cNvPr id="54" name="等腰三角形 53"/>
            <p:cNvSpPr/>
            <p:nvPr/>
          </p:nvSpPr>
          <p:spPr>
            <a:xfrm rot="8129421">
              <a:off x="1605888" y="2955658"/>
              <a:ext cx="235707" cy="235707"/>
            </a:xfrm>
            <a:prstGeom prst="triangle">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dirty="0">
                <a:solidFill>
                  <a:schemeClr val="bg1"/>
                </a:solidFill>
                <a:latin typeface="华文细黑" panose="02010600040101010101" pitchFamily="2" charset="-122"/>
              </a:endParaRPr>
            </a:p>
          </p:txBody>
        </p:sp>
      </p:grpSp>
      <p:grpSp>
        <p:nvGrpSpPr>
          <p:cNvPr id="55" name="组合 54"/>
          <p:cNvGrpSpPr/>
          <p:nvPr/>
        </p:nvGrpSpPr>
        <p:grpSpPr>
          <a:xfrm rot="0">
            <a:off x="1355725" y="4414520"/>
            <a:ext cx="4360545" cy="792480"/>
            <a:chOff x="1234228" y="2476142"/>
            <a:chExt cx="4719424" cy="980978"/>
          </a:xfrm>
          <a:noFill/>
        </p:grpSpPr>
        <p:sp>
          <p:nvSpPr>
            <p:cNvPr id="56" name="文本框 55"/>
            <p:cNvSpPr txBox="1"/>
            <p:nvPr/>
          </p:nvSpPr>
          <p:spPr>
            <a:xfrm>
              <a:off x="1234228" y="2476142"/>
              <a:ext cx="978746" cy="569879"/>
            </a:xfrm>
            <a:prstGeom prst="rect">
              <a:avLst/>
            </a:prstGeom>
            <a:grpFill/>
          </p:spPr>
          <p:txBody>
            <a:bodyPr wrap="square" rtlCol="0">
              <a:spAutoFit/>
            </a:bodyPr>
            <a:p>
              <a:r>
                <a:rPr lang="en-US" altLang="zh-CN" sz="2400" dirty="0">
                  <a:solidFill>
                    <a:schemeClr val="tx1"/>
                  </a:solidFill>
                  <a:latin typeface="华文细黑" panose="02010600040101010101" pitchFamily="2" charset="-122"/>
                </a:rPr>
                <a:t>04</a:t>
              </a:r>
              <a:endParaRPr lang="en-US" altLang="zh-CN" sz="2400" dirty="0">
                <a:solidFill>
                  <a:schemeClr val="tx1"/>
                </a:solidFill>
                <a:latin typeface="华文细黑" panose="02010600040101010101" pitchFamily="2" charset="-122"/>
              </a:endParaRPr>
            </a:p>
          </p:txBody>
        </p:sp>
        <p:cxnSp>
          <p:nvCxnSpPr>
            <p:cNvPr id="57" name="直接连接符 29"/>
            <p:cNvCxnSpPr/>
            <p:nvPr/>
          </p:nvCxnSpPr>
          <p:spPr>
            <a:xfrm flipH="1">
              <a:off x="1474908" y="2785911"/>
              <a:ext cx="361337" cy="444211"/>
            </a:xfrm>
            <a:prstGeom prst="line">
              <a:avLst/>
            </a:prstGeom>
            <a:grpFill/>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874756" y="2887241"/>
              <a:ext cx="4073398" cy="569879"/>
            </a:xfrm>
            <a:prstGeom prst="rect">
              <a:avLst/>
            </a:prstGeom>
            <a:solidFill>
              <a:schemeClr val="bg1">
                <a:alpha val="90000"/>
              </a:schemeClr>
            </a:solidFill>
          </p:spPr>
          <p:txBody>
            <a:bodyPr wrap="square" rtlCol="0">
              <a:spAutoFit/>
            </a:bodyPr>
            <a:p>
              <a:r>
                <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rPr>
                <a:t>实证策略和数据</a:t>
              </a:r>
              <a:endPar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endParaRPr>
            </a:p>
          </p:txBody>
        </p:sp>
        <p:sp>
          <p:nvSpPr>
            <p:cNvPr id="59" name="等腰三角形 58"/>
            <p:cNvSpPr/>
            <p:nvPr/>
          </p:nvSpPr>
          <p:spPr>
            <a:xfrm rot="8129421">
              <a:off x="1605888" y="2955658"/>
              <a:ext cx="235707" cy="235707"/>
            </a:xfrm>
            <a:prstGeom prst="triangle">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dirty="0">
                <a:solidFill>
                  <a:schemeClr val="bg1"/>
                </a:solidFill>
                <a:latin typeface="华文细黑" panose="02010600040101010101" pitchFamily="2" charset="-122"/>
              </a:endParaRPr>
            </a:p>
          </p:txBody>
        </p:sp>
        <p:sp>
          <p:nvSpPr>
            <p:cNvPr id="77" name="文本框 76"/>
            <p:cNvSpPr txBox="1"/>
            <p:nvPr/>
          </p:nvSpPr>
          <p:spPr>
            <a:xfrm>
              <a:off x="1239726" y="2476142"/>
              <a:ext cx="978746" cy="569879"/>
            </a:xfrm>
            <a:prstGeom prst="rect">
              <a:avLst/>
            </a:prstGeom>
            <a:noFill/>
          </p:spPr>
          <p:txBody>
            <a:bodyPr wrap="square" rtlCol="0">
              <a:spAutoFit/>
            </a:bodyPr>
            <a:p>
              <a:r>
                <a:rPr lang="en-US" altLang="zh-CN" sz="2400" dirty="0">
                  <a:solidFill>
                    <a:schemeClr val="tx1"/>
                  </a:solidFill>
                  <a:latin typeface="华文细黑" panose="02010600040101010101" pitchFamily="2" charset="-122"/>
                </a:rPr>
                <a:t>04</a:t>
              </a:r>
              <a:endParaRPr lang="en-US" altLang="zh-CN" sz="2400" dirty="0">
                <a:solidFill>
                  <a:schemeClr val="tx1"/>
                </a:solidFill>
                <a:latin typeface="华文细黑" panose="02010600040101010101" pitchFamily="2" charset="-122"/>
              </a:endParaRPr>
            </a:p>
          </p:txBody>
        </p:sp>
        <p:sp>
          <p:nvSpPr>
            <p:cNvPr id="78" name="文本框 77"/>
            <p:cNvSpPr txBox="1"/>
            <p:nvPr/>
          </p:nvSpPr>
          <p:spPr>
            <a:xfrm>
              <a:off x="1880254" y="2887241"/>
              <a:ext cx="4073398" cy="569879"/>
            </a:xfrm>
            <a:prstGeom prst="rect">
              <a:avLst/>
            </a:prstGeom>
            <a:solidFill>
              <a:schemeClr val="bg1">
                <a:alpha val="90000"/>
              </a:schemeClr>
            </a:solidFill>
          </p:spPr>
          <p:txBody>
            <a:bodyPr wrap="square" rtlCol="0">
              <a:spAutoFit/>
            </a:bodyPr>
            <a:p>
              <a:r>
                <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rPr>
                <a:t>实证策略和数据</a:t>
              </a:r>
              <a:endPar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endParaRPr>
            </a:p>
          </p:txBody>
        </p:sp>
        <p:sp>
          <p:nvSpPr>
            <p:cNvPr id="79" name="等腰三角形 78"/>
            <p:cNvSpPr/>
            <p:nvPr/>
          </p:nvSpPr>
          <p:spPr>
            <a:xfrm rot="8129421">
              <a:off x="1611386" y="2955658"/>
              <a:ext cx="235707" cy="235707"/>
            </a:xfrm>
            <a:prstGeom prst="triangle">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dirty="0">
                <a:solidFill>
                  <a:schemeClr val="bg1"/>
                </a:solidFill>
                <a:latin typeface="华文细黑" panose="02010600040101010101" pitchFamily="2" charset="-122"/>
              </a:endParaRPr>
            </a:p>
          </p:txBody>
        </p:sp>
      </p:grpSp>
      <p:grpSp>
        <p:nvGrpSpPr>
          <p:cNvPr id="76" name="组合 75"/>
          <p:cNvGrpSpPr/>
          <p:nvPr/>
        </p:nvGrpSpPr>
        <p:grpSpPr>
          <a:xfrm>
            <a:off x="6326505" y="1422400"/>
            <a:ext cx="4796790" cy="2889885"/>
            <a:chOff x="10381" y="2301"/>
            <a:chExt cx="7554" cy="4551"/>
          </a:xfrm>
        </p:grpSpPr>
        <p:grpSp>
          <p:nvGrpSpPr>
            <p:cNvPr id="60" name="组合 59"/>
            <p:cNvGrpSpPr/>
            <p:nvPr/>
          </p:nvGrpSpPr>
          <p:grpSpPr>
            <a:xfrm>
              <a:off x="10381" y="2301"/>
              <a:ext cx="6859" cy="1248"/>
              <a:chOff x="1234228" y="2476142"/>
              <a:chExt cx="4713926" cy="980978"/>
            </a:xfrm>
            <a:noFill/>
          </p:grpSpPr>
          <p:sp>
            <p:nvSpPr>
              <p:cNvPr id="61" name="文本框 60"/>
              <p:cNvSpPr txBox="1"/>
              <p:nvPr/>
            </p:nvSpPr>
            <p:spPr>
              <a:xfrm>
                <a:off x="1234228" y="2476142"/>
                <a:ext cx="978746" cy="569879"/>
              </a:xfrm>
              <a:prstGeom prst="rect">
                <a:avLst/>
              </a:prstGeom>
              <a:grpFill/>
            </p:spPr>
            <p:txBody>
              <a:bodyPr wrap="square" rtlCol="0">
                <a:spAutoFit/>
              </a:bodyPr>
              <a:p>
                <a:r>
                  <a:rPr lang="en-US" altLang="zh-CN" sz="2400" dirty="0">
                    <a:solidFill>
                      <a:schemeClr val="tx1"/>
                    </a:solidFill>
                    <a:latin typeface="华文细黑" panose="02010600040101010101" pitchFamily="2" charset="-122"/>
                  </a:rPr>
                  <a:t>05</a:t>
                </a:r>
                <a:endParaRPr lang="en-US" altLang="zh-CN" sz="2400" dirty="0">
                  <a:solidFill>
                    <a:schemeClr val="tx1"/>
                  </a:solidFill>
                  <a:latin typeface="华文细黑" panose="02010600040101010101" pitchFamily="2" charset="-122"/>
                </a:endParaRPr>
              </a:p>
            </p:txBody>
          </p:sp>
          <p:cxnSp>
            <p:nvCxnSpPr>
              <p:cNvPr id="62" name="直接连接符 29"/>
              <p:cNvCxnSpPr/>
              <p:nvPr/>
            </p:nvCxnSpPr>
            <p:spPr>
              <a:xfrm flipH="1">
                <a:off x="1474908" y="2785911"/>
                <a:ext cx="361337" cy="444211"/>
              </a:xfrm>
              <a:prstGeom prst="line">
                <a:avLst/>
              </a:prstGeom>
              <a:grpFill/>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874756" y="2887241"/>
                <a:ext cx="4073398" cy="569879"/>
              </a:xfrm>
              <a:prstGeom prst="rect">
                <a:avLst/>
              </a:prstGeom>
              <a:solidFill>
                <a:schemeClr val="bg1">
                  <a:alpha val="90000"/>
                </a:schemeClr>
              </a:solidFill>
            </p:spPr>
            <p:txBody>
              <a:bodyPr wrap="square" rtlCol="0">
                <a:spAutoFit/>
              </a:bodyPr>
              <a:p>
                <a:r>
                  <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rPr>
                  <a:t>数字金融与包容性增长</a:t>
                </a:r>
                <a:endPar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endParaRPr>
              </a:p>
            </p:txBody>
          </p:sp>
          <p:sp>
            <p:nvSpPr>
              <p:cNvPr id="64" name="等腰三角形 63"/>
              <p:cNvSpPr/>
              <p:nvPr/>
            </p:nvSpPr>
            <p:spPr>
              <a:xfrm rot="8129421">
                <a:off x="1605888" y="2955658"/>
                <a:ext cx="235707" cy="235707"/>
              </a:xfrm>
              <a:prstGeom prst="triangle">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dirty="0">
                  <a:solidFill>
                    <a:schemeClr val="bg1"/>
                  </a:solidFill>
                  <a:latin typeface="华文细黑" panose="02010600040101010101" pitchFamily="2" charset="-122"/>
                </a:endParaRPr>
              </a:p>
            </p:txBody>
          </p:sp>
        </p:grpSp>
        <p:grpSp>
          <p:nvGrpSpPr>
            <p:cNvPr id="65" name="组合 64"/>
            <p:cNvGrpSpPr/>
            <p:nvPr/>
          </p:nvGrpSpPr>
          <p:grpSpPr>
            <a:xfrm>
              <a:off x="10381" y="3881"/>
              <a:ext cx="7554" cy="1248"/>
              <a:chOff x="1234228" y="2476142"/>
              <a:chExt cx="5191573" cy="980978"/>
            </a:xfrm>
            <a:noFill/>
          </p:grpSpPr>
          <p:sp>
            <p:nvSpPr>
              <p:cNvPr id="66" name="文本框 65"/>
              <p:cNvSpPr txBox="1"/>
              <p:nvPr/>
            </p:nvSpPr>
            <p:spPr>
              <a:xfrm>
                <a:off x="1234228" y="2476142"/>
                <a:ext cx="978746" cy="569879"/>
              </a:xfrm>
              <a:prstGeom prst="rect">
                <a:avLst/>
              </a:prstGeom>
              <a:grpFill/>
            </p:spPr>
            <p:txBody>
              <a:bodyPr wrap="square" rtlCol="0">
                <a:spAutoFit/>
              </a:bodyPr>
              <a:p>
                <a:r>
                  <a:rPr lang="en-US" altLang="zh-CN" sz="2400" dirty="0">
                    <a:solidFill>
                      <a:schemeClr val="tx1"/>
                    </a:solidFill>
                    <a:latin typeface="华文细黑" panose="02010600040101010101" pitchFamily="2" charset="-122"/>
                  </a:rPr>
                  <a:t>06</a:t>
                </a:r>
                <a:endParaRPr lang="en-US" altLang="zh-CN" sz="2400" dirty="0">
                  <a:solidFill>
                    <a:schemeClr val="tx1"/>
                  </a:solidFill>
                  <a:latin typeface="华文细黑" panose="02010600040101010101" pitchFamily="2" charset="-122"/>
                </a:endParaRPr>
              </a:p>
            </p:txBody>
          </p:sp>
          <p:cxnSp>
            <p:nvCxnSpPr>
              <p:cNvPr id="67" name="直接连接符 29"/>
              <p:cNvCxnSpPr/>
              <p:nvPr/>
            </p:nvCxnSpPr>
            <p:spPr>
              <a:xfrm flipH="1">
                <a:off x="1474908" y="2785911"/>
                <a:ext cx="361337" cy="444211"/>
              </a:xfrm>
              <a:prstGeom prst="line">
                <a:avLst/>
              </a:prstGeom>
              <a:grpFill/>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874756" y="2887241"/>
                <a:ext cx="4551045" cy="569879"/>
              </a:xfrm>
              <a:prstGeom prst="rect">
                <a:avLst/>
              </a:prstGeom>
              <a:solidFill>
                <a:schemeClr val="bg1">
                  <a:alpha val="90000"/>
                </a:schemeClr>
              </a:solidFill>
            </p:spPr>
            <p:txBody>
              <a:bodyPr wrap="square" rtlCol="0">
                <a:spAutoFit/>
              </a:bodyPr>
              <a:p>
                <a:r>
                  <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rPr>
                  <a:t>传导机制：数字金融与创业</a:t>
                </a:r>
                <a:endPar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endParaRPr>
              </a:p>
            </p:txBody>
          </p:sp>
          <p:sp>
            <p:nvSpPr>
              <p:cNvPr id="69" name="等腰三角形 68"/>
              <p:cNvSpPr/>
              <p:nvPr/>
            </p:nvSpPr>
            <p:spPr>
              <a:xfrm rot="8129421">
                <a:off x="1605888" y="2955658"/>
                <a:ext cx="235707" cy="235707"/>
              </a:xfrm>
              <a:prstGeom prst="triangle">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dirty="0">
                  <a:solidFill>
                    <a:schemeClr val="bg1"/>
                  </a:solidFill>
                  <a:latin typeface="华文细黑" panose="02010600040101010101" pitchFamily="2" charset="-122"/>
                </a:endParaRPr>
              </a:p>
            </p:txBody>
          </p:sp>
        </p:grpSp>
        <p:grpSp>
          <p:nvGrpSpPr>
            <p:cNvPr id="70" name="组合 69"/>
            <p:cNvGrpSpPr/>
            <p:nvPr/>
          </p:nvGrpSpPr>
          <p:grpSpPr>
            <a:xfrm>
              <a:off x="10381" y="5604"/>
              <a:ext cx="6859" cy="1248"/>
              <a:chOff x="1234228" y="2476142"/>
              <a:chExt cx="4713926" cy="980978"/>
            </a:xfrm>
            <a:noFill/>
          </p:grpSpPr>
          <p:sp>
            <p:nvSpPr>
              <p:cNvPr id="71" name="文本框 70"/>
              <p:cNvSpPr txBox="1"/>
              <p:nvPr/>
            </p:nvSpPr>
            <p:spPr>
              <a:xfrm>
                <a:off x="1234228" y="2476142"/>
                <a:ext cx="978746" cy="569879"/>
              </a:xfrm>
              <a:prstGeom prst="rect">
                <a:avLst/>
              </a:prstGeom>
              <a:grpFill/>
            </p:spPr>
            <p:txBody>
              <a:bodyPr wrap="square" rtlCol="0">
                <a:spAutoFit/>
              </a:bodyPr>
              <a:p>
                <a:r>
                  <a:rPr lang="en-US" altLang="zh-CN" sz="2400" dirty="0">
                    <a:solidFill>
                      <a:schemeClr val="tx1"/>
                    </a:solidFill>
                    <a:latin typeface="华文细黑" panose="02010600040101010101" pitchFamily="2" charset="-122"/>
                  </a:rPr>
                  <a:t>07</a:t>
                </a:r>
                <a:endParaRPr lang="en-US" altLang="zh-CN" sz="2400" dirty="0">
                  <a:solidFill>
                    <a:schemeClr val="tx1"/>
                  </a:solidFill>
                  <a:latin typeface="华文细黑" panose="02010600040101010101" pitchFamily="2" charset="-122"/>
                </a:endParaRPr>
              </a:p>
            </p:txBody>
          </p:sp>
          <p:cxnSp>
            <p:nvCxnSpPr>
              <p:cNvPr id="72" name="直接连接符 29"/>
              <p:cNvCxnSpPr/>
              <p:nvPr/>
            </p:nvCxnSpPr>
            <p:spPr>
              <a:xfrm flipH="1">
                <a:off x="1474908" y="2785911"/>
                <a:ext cx="361337" cy="444211"/>
              </a:xfrm>
              <a:prstGeom prst="line">
                <a:avLst/>
              </a:prstGeom>
              <a:grpFill/>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874756" y="2887241"/>
                <a:ext cx="4073398" cy="569879"/>
              </a:xfrm>
              <a:prstGeom prst="rect">
                <a:avLst/>
              </a:prstGeom>
              <a:solidFill>
                <a:schemeClr val="bg1">
                  <a:alpha val="90000"/>
                </a:schemeClr>
              </a:solidFill>
            </p:spPr>
            <p:txBody>
              <a:bodyPr wrap="square" rtlCol="0">
                <a:spAutoFit/>
              </a:bodyPr>
              <a:p>
                <a:r>
                  <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rPr>
                  <a:t>总结</a:t>
                </a:r>
                <a:endParaRPr lang="zh-CN" altLang="en-US" sz="2400"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endParaRPr>
              </a:p>
            </p:txBody>
          </p:sp>
          <p:sp>
            <p:nvSpPr>
              <p:cNvPr id="74" name="等腰三角形 73"/>
              <p:cNvSpPr/>
              <p:nvPr/>
            </p:nvSpPr>
            <p:spPr>
              <a:xfrm rot="8129421">
                <a:off x="1605888" y="2955658"/>
                <a:ext cx="235707" cy="235707"/>
              </a:xfrm>
              <a:prstGeom prst="triangle">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dirty="0">
                  <a:solidFill>
                    <a:schemeClr val="bg1"/>
                  </a:solidFill>
                  <a:latin typeface="华文细黑" panose="02010600040101010101" pitchFamily="2" charset="-122"/>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7235" y="1442085"/>
            <a:ext cx="10352405" cy="3973830"/>
          </a:xfrm>
          <a:solidFill>
            <a:schemeClr val="bg1">
              <a:alpha val="90000"/>
            </a:schemeClr>
          </a:solidFill>
        </p:spPr>
        <p:txBody>
          <a:bodyPr>
            <a:normAutofit fontScale="70000"/>
          </a:bodyPr>
          <a:p>
            <a:pPr marL="0" indent="0">
              <a:buNone/>
            </a:pPr>
            <a:r>
              <a:rPr lang="zh-CN" altLang="en-US" b="1">
                <a:latin typeface="仿宋" panose="02010609060101010101" charset="-122"/>
                <a:ea typeface="仿宋" panose="02010609060101010101" charset="-122"/>
              </a:rPr>
              <a:t>一、引 言</a:t>
            </a:r>
            <a:endParaRPr lang="zh-CN" altLang="en-US" b="1">
              <a:latin typeface="仿宋" panose="02010609060101010101" charset="-122"/>
              <a:ea typeface="仿宋" panose="02010609060101010101" charset="-122"/>
            </a:endParaRPr>
          </a:p>
          <a:p>
            <a:pPr marL="0" indent="0" fontAlgn="auto">
              <a:lnSpc>
                <a:spcPct val="120000"/>
              </a:lnSpc>
              <a:buNone/>
            </a:pPr>
            <a:r>
              <a:rPr lang="en-US" altLang="zh-CN" sz="3000">
                <a:latin typeface="仿宋" panose="02010609060101010101" charset="-122"/>
                <a:ea typeface="仿宋" panose="02010609060101010101" charset="-122"/>
              </a:rPr>
              <a:t>·</a:t>
            </a:r>
            <a:r>
              <a:rPr lang="zh-CN" altLang="en-US" sz="3000">
                <a:latin typeface="仿宋" panose="02010609060101010101" charset="-122"/>
                <a:ea typeface="仿宋" panose="02010609060101010101" charset="-122"/>
              </a:rPr>
              <a:t>从经济学的角度，互联网革命的影响可以归结到效率（</a:t>
            </a:r>
            <a:r>
              <a:rPr lang="zh-CN" altLang="en-US" sz="3000">
                <a:latin typeface="仿宋" panose="02010609060101010101" charset="-122"/>
                <a:ea typeface="仿宋" panose="02010609060101010101" charset="-122"/>
                <a:sym typeface="+mn-ea"/>
              </a:rPr>
              <a:t>增长</a:t>
            </a:r>
            <a:r>
              <a:rPr lang="zh-CN" altLang="en-US" sz="3000">
                <a:latin typeface="仿宋" panose="02010609060101010101" charset="-122"/>
                <a:ea typeface="仿宋" panose="02010609060101010101" charset="-122"/>
              </a:rPr>
              <a:t>）和公平（</a:t>
            </a:r>
            <a:r>
              <a:rPr lang="zh-CN" altLang="en-US" sz="3000">
                <a:latin typeface="仿宋" panose="02010609060101010101" charset="-122"/>
                <a:ea typeface="仿宋" panose="02010609060101010101" charset="-122"/>
                <a:sym typeface="+mn-ea"/>
              </a:rPr>
              <a:t>收入分配</a:t>
            </a:r>
            <a:r>
              <a:rPr lang="zh-CN" altLang="en-US" sz="3000">
                <a:latin typeface="仿宋" panose="02010609060101010101" charset="-122"/>
                <a:ea typeface="仿宋" panose="02010609060101010101" charset="-122"/>
              </a:rPr>
              <a:t>）两方面。</a:t>
            </a:r>
            <a:endParaRPr lang="zh-CN" altLang="en-US" sz="3000">
              <a:latin typeface="仿宋" panose="02010609060101010101" charset="-122"/>
              <a:ea typeface="仿宋" panose="02010609060101010101" charset="-122"/>
            </a:endParaRPr>
          </a:p>
          <a:p>
            <a:pPr marL="0" indent="0" fontAlgn="auto">
              <a:lnSpc>
                <a:spcPct val="120000"/>
              </a:lnSpc>
              <a:buNone/>
            </a:pPr>
            <a:r>
              <a:rPr lang="en-US" altLang="zh-CN" sz="3000">
                <a:latin typeface="仿宋" panose="02010609060101010101" charset="-122"/>
                <a:ea typeface="仿宋" panose="02010609060101010101" charset="-122"/>
              </a:rPr>
              <a:t>·</a:t>
            </a:r>
            <a:r>
              <a:rPr lang="zh-CN" altLang="en-US" sz="3000">
                <a:latin typeface="仿宋" panose="02010609060101010101" charset="-122"/>
                <a:ea typeface="仿宋" panose="02010609060101010101" charset="-122"/>
              </a:rPr>
              <a:t>中国尤其得益于互联网革命，依托于信息、大数据和云计算等创新技术，中国的数字经济经历了快速发展，如支付宝、微信支付等。这大幅改善了金融服务的可得性和便利性，特别是对于</a:t>
            </a:r>
            <a:r>
              <a:rPr lang="zh-CN" altLang="en-US" sz="3000">
                <a:solidFill>
                  <a:srgbClr val="FF0000"/>
                </a:solidFill>
                <a:latin typeface="仿宋" panose="02010609060101010101" charset="-122"/>
                <a:ea typeface="仿宋" panose="02010609060101010101" charset="-122"/>
              </a:rPr>
              <a:t>原先无法接触到金融市场的群体</a:t>
            </a:r>
            <a:r>
              <a:rPr lang="zh-CN" altLang="en-US" sz="3000">
                <a:latin typeface="仿宋" panose="02010609060101010101" charset="-122"/>
                <a:ea typeface="仿宋" panose="02010609060101010101" charset="-122"/>
              </a:rPr>
              <a:t>而言，从而推动了中国的普惠金融发展。</a:t>
            </a:r>
            <a:endParaRPr lang="zh-CN" altLang="en-US" sz="3000">
              <a:latin typeface="仿宋" panose="02010609060101010101" charset="-122"/>
              <a:ea typeface="仿宋" panose="02010609060101010101" charset="-122"/>
            </a:endParaRPr>
          </a:p>
          <a:p>
            <a:pPr marL="0" indent="0" fontAlgn="auto">
              <a:lnSpc>
                <a:spcPct val="120000"/>
              </a:lnSpc>
              <a:buNone/>
            </a:pPr>
            <a:r>
              <a:rPr lang="en-US" altLang="zh-CN" sz="3000">
                <a:latin typeface="仿宋" panose="02010609060101010101" charset="-122"/>
                <a:ea typeface="仿宋" panose="02010609060101010101" charset="-122"/>
              </a:rPr>
              <a:t>·包容性增长</a:t>
            </a:r>
            <a:r>
              <a:rPr lang="zh-CN" altLang="en-US" sz="3000">
                <a:latin typeface="仿宋" panose="02010609060101010101" charset="-122"/>
                <a:ea typeface="仿宋" panose="02010609060101010101" charset="-122"/>
              </a:rPr>
              <a:t>：某因素</a:t>
            </a:r>
            <a:r>
              <a:rPr lang="zh-CN" altLang="en-US" sz="3000">
                <a:latin typeface="仿宋" panose="02010609060101010101" charset="-122"/>
                <a:ea typeface="仿宋" panose="02010609060101010101" charset="-122"/>
                <a:sym typeface="+mn-ea"/>
              </a:rPr>
              <a:t>对收入的增长影响为正且相对贫穷的人获益更多，称该因素带来了包容性增长。</a:t>
            </a:r>
            <a:r>
              <a:rPr lang="zh-CN" altLang="en-US" sz="3000">
                <a:latin typeface="仿宋" panose="02010609060101010101" charset="-122"/>
                <a:ea typeface="仿宋" panose="02010609060101010101" charset="-122"/>
              </a:rPr>
              <a:t>既强调效率又注重公平；</a:t>
            </a:r>
            <a:r>
              <a:rPr lang="en-US" altLang="zh-CN" sz="3000">
                <a:latin typeface="仿宋" panose="02010609060101010101" charset="-122"/>
                <a:ea typeface="仿宋" panose="02010609060101010101" charset="-122"/>
              </a:rPr>
              <a:t>是2016年杭州G20峰会的主题之一</a:t>
            </a:r>
            <a:r>
              <a:rPr lang="zh-CN" altLang="en-US" sz="3000">
                <a:latin typeface="仿宋" panose="02010609060101010101" charset="-122"/>
                <a:ea typeface="仿宋" panose="02010609060101010101" charset="-122"/>
              </a:rPr>
              <a:t>。</a:t>
            </a:r>
            <a:endParaRPr lang="zh-CN" altLang="en-US" sz="2400">
              <a:latin typeface="仿宋" panose="02010609060101010101" charset="-122"/>
              <a:ea typeface="仿宋" panose="02010609060101010101" charset="-122"/>
            </a:endParaRPr>
          </a:p>
          <a:p>
            <a:pPr marL="0" indent="0" fontAlgn="auto">
              <a:lnSpc>
                <a:spcPct val="120000"/>
              </a:lnSpc>
              <a:buNone/>
            </a:pPr>
            <a:endParaRPr lang="en-US" altLang="zh-CN" sz="2400">
              <a:latin typeface="仿宋" panose="02010609060101010101" charset="-122"/>
              <a:ea typeface="仿宋" panose="02010609060101010101" charset="-122"/>
            </a:endParaRPr>
          </a:p>
        </p:txBody>
      </p:sp>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37235" y="4998720"/>
            <a:ext cx="7592060" cy="1198880"/>
          </a:xfrm>
          <a:prstGeom prst="rect">
            <a:avLst/>
          </a:prstGeom>
          <a:noFill/>
        </p:spPr>
        <p:txBody>
          <a:bodyPr wrap="square" rtlCol="0">
            <a:spAutoFit/>
          </a:bodyPr>
          <a:p>
            <a:pPr marL="0" indent="0" fontAlgn="auto">
              <a:lnSpc>
                <a:spcPct val="120000"/>
              </a:lnSpc>
              <a:buNone/>
            </a:pPr>
            <a:r>
              <a:rPr lang="en-US" altLang="zh-CN" sz="2000">
                <a:latin typeface="仿宋" panose="02010609060101010101" charset="-122"/>
                <a:ea typeface="仿宋" panose="02010609060101010101" charset="-122"/>
                <a:sym typeface="+mn-ea"/>
              </a:rPr>
              <a:t>·基于以上背景，本文首次将中国数字普惠金融指数和中国家庭追踪调查( CFPS) 数据相结合，评估以互联网革命所推动的数字金融发展对包容性增长的影响。</a:t>
            </a:r>
            <a:endParaRPr lang="en-US" altLang="zh-CN" sz="2000">
              <a:latin typeface="仿宋" panose="02010609060101010101" charset="-122"/>
              <a:ea typeface="仿宋" panose="0201060906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74040" y="1435100"/>
            <a:ext cx="11207115" cy="4133215"/>
          </a:xfrm>
        </p:spPr>
        <p:txBody>
          <a:bodyPr>
            <a:normAutofit fontScale="90000" lnSpcReduction="20000"/>
          </a:bodyPr>
          <a:p>
            <a:pPr marL="0" indent="0">
              <a:buNone/>
            </a:pPr>
            <a:r>
              <a:rPr lang="zh-CN" altLang="en-US" sz="2400" b="1">
                <a:latin typeface="仿宋" panose="02010609060101010101" charset="-122"/>
                <a:ea typeface="仿宋" panose="02010609060101010101" charset="-122"/>
              </a:rPr>
              <a:t>二、文献综述</a:t>
            </a:r>
            <a:endParaRPr lang="zh-CN" altLang="en-US" sz="2400" b="1">
              <a:latin typeface="仿宋" panose="02010609060101010101" charset="-122"/>
              <a:ea typeface="仿宋" panose="02010609060101010101" charset="-122"/>
            </a:endParaRPr>
          </a:p>
          <a:p>
            <a:pPr marL="0" indent="0" fontAlgn="auto">
              <a:lnSpc>
                <a:spcPct val="120000"/>
              </a:lnSpc>
              <a:buNone/>
            </a:pPr>
            <a:r>
              <a:rPr lang="en-US" altLang="zh-CN" sz="2400">
                <a:latin typeface="仿宋" panose="02010609060101010101" charset="-122"/>
                <a:ea typeface="仿宋" panose="02010609060101010101" charset="-122"/>
              </a:rPr>
              <a:t>·</a:t>
            </a:r>
            <a:r>
              <a:rPr lang="zh-CN" altLang="en-US" sz="2400">
                <a:latin typeface="Times New Roman" panose="02020603050405020304" pitchFamily="18" charset="0"/>
                <a:ea typeface="仿宋" panose="02010609060101010101" charset="-122"/>
                <a:cs typeface="Times New Roman" panose="02020603050405020304" pitchFamily="18" charset="0"/>
              </a:rPr>
              <a:t>金融发展的效应：金融发展有助于经济增长、优化资源配置、降低风险（King ＆ Levine，1993; Ｒajan ＆ Zingales，1998；Levine，2005等）；数字经济有助于实现普惠金融，从而推动经济增长（李继尊，2015；焦瑾璞，2014；郭峰等，2019）。</a:t>
            </a:r>
            <a:endParaRPr lang="zh-CN" altLang="en-US" sz="2400">
              <a:latin typeface="Times New Roman" panose="02020603050405020304" pitchFamily="18" charset="0"/>
              <a:ea typeface="仿宋" panose="02010609060101010101" charset="-122"/>
              <a:cs typeface="Times New Roman" panose="02020603050405020304" pitchFamily="18" charset="0"/>
            </a:endParaRPr>
          </a:p>
          <a:p>
            <a:pPr marL="0" indent="0" fontAlgn="auto">
              <a:lnSpc>
                <a:spcPct val="120000"/>
              </a:lnSpc>
              <a:buNone/>
            </a:pPr>
            <a:r>
              <a:rPr lang="en-US" altLang="zh-CN" sz="2400">
                <a:latin typeface="仿宋" panose="02010609060101010101" charset="-122"/>
                <a:ea typeface="仿宋" panose="02010609060101010101" charset="-122"/>
              </a:rPr>
              <a:t>·</a:t>
            </a:r>
            <a:r>
              <a:rPr lang="zh-CN" altLang="en-US" sz="2400">
                <a:latin typeface="Times New Roman" panose="02020603050405020304" pitchFamily="18" charset="0"/>
                <a:ea typeface="仿宋" panose="02010609060101010101" charset="-122"/>
                <a:cs typeface="Times New Roman" panose="02020603050405020304" pitchFamily="18" charset="0"/>
              </a:rPr>
              <a:t>有关包容性增长：相关研究甚少，根据Kapoor(2013)和宋晓玲(2017)，似乎可以得出数字金融发展具有包容性增长效应的结论，但有待进一步考究。</a:t>
            </a:r>
            <a:endParaRPr lang="zh-CN" altLang="en-US" sz="2400">
              <a:latin typeface="Times New Roman" panose="02020603050405020304" pitchFamily="18" charset="0"/>
              <a:ea typeface="仿宋" panose="02010609060101010101" charset="-122"/>
              <a:cs typeface="Times New Roman" panose="02020603050405020304" pitchFamily="18" charset="0"/>
            </a:endParaRPr>
          </a:p>
          <a:p>
            <a:pPr marL="0" indent="0" fontAlgn="auto">
              <a:lnSpc>
                <a:spcPct val="120000"/>
              </a:lnSpc>
              <a:buNone/>
            </a:pPr>
            <a:r>
              <a:rPr lang="en-US" altLang="zh-CN" sz="2400">
                <a:latin typeface="仿宋" panose="02010609060101010101" charset="-122"/>
                <a:ea typeface="仿宋" panose="02010609060101010101" charset="-122"/>
              </a:rPr>
              <a:t>·</a:t>
            </a:r>
            <a:r>
              <a:rPr lang="zh-CN" altLang="en-US" sz="2400">
                <a:latin typeface="Times New Roman" panose="02020603050405020304" pitchFamily="18" charset="0"/>
                <a:ea typeface="仿宋" panose="02010609060101010101" charset="-122"/>
                <a:cs typeface="Times New Roman" panose="02020603050405020304" pitchFamily="18" charset="0"/>
              </a:rPr>
              <a:t>有关家庭创业：影响创业的微观因素包括创业者的性别</a:t>
            </a:r>
            <a:r>
              <a:rPr lang="zh-CN" altLang="en-US" sz="2400">
                <a:latin typeface="Times New Roman" panose="02020603050405020304" pitchFamily="18" charset="0"/>
                <a:ea typeface="仿宋" panose="02010609060101010101" charset="-122"/>
                <a:cs typeface="Times New Roman" panose="02020603050405020304" pitchFamily="18" charset="0"/>
                <a:sym typeface="+mn-ea"/>
              </a:rPr>
              <a:t>、年龄、人力资本水平、社会资本水平、工作经历、风险偏好程度等（</a:t>
            </a:r>
            <a:r>
              <a:rPr lang="zh-CN" altLang="en-US" sz="2400">
                <a:latin typeface="Times New Roman" panose="02020603050405020304" pitchFamily="18" charset="0"/>
                <a:ea typeface="仿宋" panose="02010609060101010101" charset="-122"/>
                <a:cs typeface="Times New Roman" panose="02020603050405020304" pitchFamily="18" charset="0"/>
              </a:rPr>
              <a:t>Ｒosenthal＆Strange，2012；Ｒees＆Shah，1986；Lazear，2005；胡金焱和张博，2014; 周广肃等，2015）等。影响创业的宏观因素则是创业者所处的政治经济文化以及社会环境(Djankov，2002；吴晓瑜等，2014; 周广肃等，2015)。</a:t>
            </a:r>
            <a:endParaRPr lang="zh-CN" altLang="en-US" sz="2400">
              <a:latin typeface="Times New Roman" panose="02020603050405020304" pitchFamily="18" charset="0"/>
              <a:ea typeface="仿宋" panose="02010609060101010101" charset="-122"/>
              <a:cs typeface="Times New Roman" panose="02020603050405020304" pitchFamily="18" charset="0"/>
            </a:endParaRPr>
          </a:p>
        </p:txBody>
      </p:sp>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4040" y="5114290"/>
            <a:ext cx="8958580" cy="1014730"/>
          </a:xfrm>
          <a:prstGeom prst="rect">
            <a:avLst/>
          </a:prstGeom>
          <a:noFill/>
        </p:spPr>
        <p:txBody>
          <a:bodyPr wrap="square" rtlCol="0">
            <a:spAutoFit/>
          </a:bodyPr>
          <a:p>
            <a:pPr fontAlgn="auto"/>
            <a:r>
              <a:rPr lang="zh-CN" altLang="en-US" sz="2000">
                <a:latin typeface="Times New Roman" panose="02020603050405020304" pitchFamily="18" charset="0"/>
                <a:ea typeface="仿宋" panose="02010609060101010101" charset="-122"/>
                <a:cs typeface="Times New Roman" panose="02020603050405020304" pitchFamily="18" charset="0"/>
                <a:sym typeface="+mn-ea"/>
              </a:rPr>
              <a:t>国外文献也表明，创业不但可以促进创新和长期经济增长(Baumol，1968; King ＆ Levine，1993; Samila＆Sorenson，2011) ，还可以解决就业问题( De Mel et al.，2008)。</a:t>
            </a:r>
            <a:endParaRPr lang="zh-CN" altLang="en-US" sz="2000">
              <a:latin typeface="Times New Roman" panose="02020603050405020304" pitchFamily="18" charset="0"/>
              <a:ea typeface="仿宋" panose="02010609060101010101"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91185" y="1543685"/>
            <a:ext cx="10703560" cy="3784600"/>
          </a:xfrm>
          <a:prstGeom prst="rect">
            <a:avLst/>
          </a:prstGeom>
          <a:noFill/>
        </p:spPr>
        <p:txBody>
          <a:bodyPr wrap="square" rtlCol="0">
            <a:spAutoFit/>
          </a:bodyPr>
          <a:p>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数字金融与创业：以往研究没有涉及数字金融与创业的关系，但关于金融发展与创业关系的研究可以为本文提供借鉴。信贷约束会对创业产生负向影</a:t>
            </a:r>
            <a:r>
              <a:rPr lang="zh-CN" altLang="en-US" sz="2000">
                <a:latin typeface="Times New Roman" panose="02020603050405020304" pitchFamily="18" charset="0"/>
                <a:ea typeface="仿宋" panose="02010609060101010101" charset="-122"/>
                <a:cs typeface="Times New Roman" panose="02020603050405020304" pitchFamily="18" charset="0"/>
              </a:rPr>
              <a:t>响（ Evans ＆ Jovanovic，1989; Nykvist， 2008; Karaivanov，2012) 。金融发展可以通过有效配置资源、缓解潜在创业者的流动性约束来促进创业活动( Bianchi，2010) 。</a:t>
            </a:r>
            <a:endParaRPr lang="zh-CN" altLang="en-US" sz="2000">
              <a:latin typeface="Times New Roman" panose="02020603050405020304" pitchFamily="18" charset="0"/>
              <a:ea typeface="仿宋" panose="02010609060101010101" charset="-122"/>
              <a:cs typeface="Times New Roman" panose="02020603050405020304" pitchFamily="18" charset="0"/>
            </a:endParaRPr>
          </a:p>
          <a:p>
            <a:r>
              <a:rPr lang="zh-CN" altLang="en-US" sz="2000">
                <a:latin typeface="Times New Roman" panose="02020603050405020304" pitchFamily="18" charset="0"/>
                <a:ea typeface="仿宋" panose="02010609060101010101" charset="-122"/>
                <a:cs typeface="Times New Roman" panose="02020603050405020304" pitchFamily="18" charset="0"/>
              </a:rPr>
              <a:t>因而，本文预期数字经济和数字金融有益于家庭创业，从而</a:t>
            </a:r>
            <a:r>
              <a:rPr lang="zh-CN" altLang="en-US" sz="2000">
                <a:latin typeface="仿宋" panose="02010609060101010101" charset="-122"/>
                <a:ea typeface="仿宋" panose="02010609060101010101" charset="-122"/>
                <a:cs typeface="仿宋" panose="02010609060101010101" charset="-122"/>
              </a:rPr>
              <a:t>帮助实现创业机会的均等化和包容性增长。</a:t>
            </a:r>
            <a:endParaRPr lang="zh-CN" altLang="en-US" sz="2000">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创新点：</a:t>
            </a:r>
            <a:r>
              <a:rPr lang="en-US" altLang="zh-CN" sz="2000">
                <a:latin typeface="仿宋" panose="02010609060101010101" charset="-122"/>
                <a:ea typeface="仿宋" panose="02010609060101010101" charset="-122"/>
                <a:cs typeface="仿宋" panose="02010609060101010101" charset="-122"/>
              </a:rPr>
              <a:t>1</a:t>
            </a:r>
            <a:r>
              <a:rPr lang="zh-CN" altLang="en-US" sz="2000">
                <a:latin typeface="仿宋" panose="02010609060101010101" charset="-122"/>
                <a:ea typeface="仿宋" panose="02010609060101010101" charset="-122"/>
                <a:cs typeface="仿宋" panose="02010609060101010101" charset="-122"/>
              </a:rPr>
              <a:t>、首次利用中国数字普惠金融指数，研究数字经济和数字金融发展与包容性增长 的关系。</a:t>
            </a:r>
            <a:endParaRPr lang="zh-CN" altLang="en-US" sz="2000">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          2</a:t>
            </a:r>
            <a:r>
              <a:rPr lang="zh-CN" altLang="en-US"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将中国数字普惠金融指数与中国家庭追踪调查数据(CFPS)相结合，从微观层面考察数字金融对居民收入和居民创业的影响。</a:t>
            </a:r>
            <a:endParaRPr lang="zh-CN" altLang="en-US" sz="2000">
              <a:latin typeface="仿宋" panose="02010609060101010101" charset="-122"/>
              <a:ea typeface="仿宋" panose="02010609060101010101" charset="-122"/>
              <a:cs typeface="仿宋" panose="02010609060101010101" charset="-122"/>
            </a:endParaRPr>
          </a:p>
          <a:p>
            <a:r>
              <a:rPr lang="en-US" altLang="zh-CN" sz="2000">
                <a:latin typeface="仿宋" panose="02010609060101010101" charset="-122"/>
                <a:ea typeface="仿宋" panose="02010609060101010101" charset="-122"/>
                <a:cs typeface="仿宋" panose="02010609060101010101" charset="-122"/>
              </a:rPr>
              <a:t>          3</a:t>
            </a:r>
            <a:r>
              <a:rPr lang="zh-CN" altLang="en-US" sz="2000">
                <a:latin typeface="仿宋" panose="02010609060101010101" charset="-122"/>
                <a:ea typeface="仿宋" panose="02010609060101010101" charset="-122"/>
                <a:cs typeface="仿宋" panose="02010609060101010101" charset="-122"/>
              </a:rPr>
              <a:t>、本文进一步地</a:t>
            </a:r>
            <a:r>
              <a:rPr lang="zh-CN" altLang="en-US" sz="2000">
                <a:latin typeface="仿宋" panose="02010609060101010101" charset="-122"/>
                <a:ea typeface="仿宋" panose="02010609060101010101" charset="-122"/>
                <a:cs typeface="仿宋" panose="02010609060101010101" charset="-122"/>
              </a:rPr>
              <a:t>挖掘数字金融是如何通过物质资本、人力资本和社会资本的异质性影响居民的创业行为。</a:t>
            </a:r>
            <a:endParaRPr lang="zh-CN" altLang="en-US" sz="20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29030" y="1489075"/>
            <a:ext cx="8835390" cy="3938270"/>
          </a:xfrm>
          <a:prstGeom prst="rect">
            <a:avLst/>
          </a:prstGeom>
          <a:noFill/>
        </p:spPr>
        <p:txBody>
          <a:bodyPr wrap="square" rtlCol="0">
            <a:spAutoFit/>
          </a:bodyPr>
          <a:p>
            <a:r>
              <a:rPr lang="zh-CN" altLang="en-US" sz="2000" b="1">
                <a:latin typeface="仿宋" panose="02010609060101010101" charset="-122"/>
                <a:ea typeface="仿宋" panose="02010609060101010101" charset="-122"/>
              </a:rPr>
              <a:t>三、数字金融在中国的发展</a:t>
            </a:r>
            <a:endParaRPr lang="zh-CN" altLang="en-US" sz="2000" b="1">
              <a:latin typeface="仿宋" panose="02010609060101010101" charset="-122"/>
              <a:ea typeface="仿宋" panose="02010609060101010101" charset="-122"/>
            </a:endParaRPr>
          </a:p>
          <a:p>
            <a:pPr fontAlgn="auto">
              <a:lnSpc>
                <a:spcPct val="150000"/>
              </a:lnSpc>
            </a:pPr>
            <a:r>
              <a:rPr lang="zh-CN" altLang="en-US" sz="2000">
                <a:latin typeface="仿宋" panose="02010609060101010101" charset="-122"/>
                <a:ea typeface="仿宋" panose="02010609060101010101" charset="-122"/>
              </a:rPr>
              <a:t>    中国数字金融起步于公益性小额信贷，后来扩展为支付、信贷等多业务的综合金融服务，并由于网络和移动通讯等的广泛应用而得到长足发展。与传统金融相比，数字金融的触达性更广，更加有利地推动了中国普惠金融的发展。</a:t>
            </a:r>
            <a:endParaRPr lang="zh-CN" altLang="en-US" sz="2000">
              <a:latin typeface="仿宋" panose="02010609060101010101" charset="-122"/>
              <a:ea typeface="仿宋" panose="02010609060101010101" charset="-122"/>
            </a:endParaRPr>
          </a:p>
          <a:p>
            <a:pPr fontAlgn="auto">
              <a:lnSpc>
                <a:spcPct val="150000"/>
              </a:lnSpc>
            </a:pPr>
            <a:r>
              <a:rPr lang="zh-CN" altLang="en-US" sz="2000">
                <a:latin typeface="仿宋" panose="02010609060101010101" charset="-122"/>
                <a:ea typeface="仿宋" panose="02010609060101010101" charset="-122"/>
              </a:rPr>
              <a:t>    本文使用的数据来自于北京大学数字金融研究中心和蚂蚁金服集团共同编制中国数字普惠金融指数。该指数始于2011年，被用于分析中国数字金融的发展状况及其经济效应。表</a:t>
            </a:r>
            <a:r>
              <a:rPr lang="en-US" altLang="zh-CN" sz="2000">
                <a:latin typeface="仿宋" panose="02010609060101010101" charset="-122"/>
                <a:ea typeface="仿宋" panose="02010609060101010101" charset="-122"/>
              </a:rPr>
              <a:t>1</a:t>
            </a:r>
            <a:r>
              <a:rPr lang="zh-CN" altLang="en-US" sz="2000">
                <a:latin typeface="仿宋" panose="02010609060101010101" charset="-122"/>
                <a:ea typeface="仿宋" panose="02010609060101010101" charset="-122"/>
              </a:rPr>
              <a:t>给出了该指数构建的具体指标，主要包括覆盖广度、使用深度和数字支持服务程度三方面。</a:t>
            </a:r>
            <a:endParaRPr lang="zh-CN" altLang="en-US" sz="2000">
              <a:latin typeface="仿宋" panose="02010609060101010101" charset="-122"/>
              <a:ea typeface="仿宋" panose="02010609060101010101" charset="-122"/>
            </a:endParaRPr>
          </a:p>
          <a:p>
            <a:endParaRPr lang="zh-CN" altLang="en-US" sz="2000">
              <a:latin typeface="仿宋" panose="02010609060101010101" charset="-122"/>
              <a:ea typeface="仿宋"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a:stretch>
            <a:fillRect/>
          </a:stretch>
        </p:blipFill>
        <p:spPr>
          <a:xfrm>
            <a:off x="520065" y="1337310"/>
            <a:ext cx="5648325" cy="5295900"/>
          </a:xfrm>
          <a:prstGeom prst="rect">
            <a:avLst/>
          </a:prstGeom>
        </p:spPr>
      </p:pic>
      <p:pic>
        <p:nvPicPr>
          <p:cNvPr id="8" name="图片 7"/>
          <p:cNvPicPr>
            <a:picLocks noChangeAspect="1"/>
          </p:cNvPicPr>
          <p:nvPr/>
        </p:nvPicPr>
        <p:blipFill>
          <a:blip r:embed="rId6"/>
          <a:stretch>
            <a:fillRect/>
          </a:stretch>
        </p:blipFill>
        <p:spPr>
          <a:xfrm>
            <a:off x="6173470" y="1337310"/>
            <a:ext cx="5686425" cy="2686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30109" y="163129"/>
            <a:ext cx="4177977" cy="1174350"/>
          </a:xfrm>
          <a:prstGeom prst="rect">
            <a:avLst/>
          </a:prstGeom>
        </p:spPr>
      </p:pic>
      <p:cxnSp>
        <p:nvCxnSpPr>
          <p:cNvPr id="6" name="直接连接符 5"/>
          <p:cNvCxnSpPr/>
          <p:nvPr/>
        </p:nvCxnSpPr>
        <p:spPr>
          <a:xfrm>
            <a:off x="130109" y="1337479"/>
            <a:ext cx="1172979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3667125" y="1476375"/>
            <a:ext cx="8524875" cy="5219700"/>
          </a:xfrm>
          <a:prstGeom prst="rect">
            <a:avLst/>
          </a:prstGeom>
        </p:spPr>
      </p:pic>
      <p:sp>
        <p:nvSpPr>
          <p:cNvPr id="5" name="文本框 4"/>
          <p:cNvSpPr txBox="1"/>
          <p:nvPr/>
        </p:nvSpPr>
        <p:spPr>
          <a:xfrm>
            <a:off x="130175" y="2483485"/>
            <a:ext cx="3536950" cy="3476625"/>
          </a:xfrm>
          <a:prstGeom prst="rect">
            <a:avLst/>
          </a:prstGeom>
          <a:noFill/>
        </p:spPr>
        <p:txBody>
          <a:bodyPr wrap="square" rtlCol="0">
            <a:spAutoFit/>
          </a:bodyPr>
          <a:p>
            <a:r>
              <a:rPr lang="en-US" altLang="zh-CN" sz="2000">
                <a:latin typeface="仿宋" panose="02010609060101010101" charset="-122"/>
                <a:ea typeface="仿宋" panose="02010609060101010101" charset="-122"/>
                <a:cs typeface="仿宋" panose="02010609060101010101" charset="-122"/>
              </a:rPr>
              <a:t>    </a:t>
            </a:r>
            <a:r>
              <a:rPr lang="zh-CN" altLang="en-US" sz="2000">
                <a:latin typeface="仿宋" panose="02010609060101010101" charset="-122"/>
                <a:ea typeface="仿宋" panose="02010609060101010101" charset="-122"/>
                <a:cs typeface="仿宋" panose="02010609060101010101" charset="-122"/>
              </a:rPr>
              <a:t>右表给出了2011年和2018年各省的数字普惠金融指数。</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全国数字普惠金融指数从2011年的40上升到2018年的 300</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21，各省的指数也均有较大幅度的增长，表明中国的数字金融经历了快速发展。</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    与</a:t>
            </a:r>
            <a:r>
              <a:rPr lang="en-US" altLang="zh-CN" sz="2000">
                <a:latin typeface="仿宋" panose="02010609060101010101" charset="-122"/>
                <a:ea typeface="仿宋" panose="02010609060101010101" charset="-122"/>
                <a:cs typeface="仿宋" panose="02010609060101010101" charset="-122"/>
              </a:rPr>
              <a:t>2011</a:t>
            </a:r>
            <a:r>
              <a:rPr lang="zh-CN" altLang="en-US" sz="2000">
                <a:latin typeface="仿宋" panose="02010609060101010101" charset="-122"/>
                <a:ea typeface="仿宋" panose="02010609060101010101" charset="-122"/>
                <a:cs typeface="仿宋" panose="02010609060101010101" charset="-122"/>
              </a:rPr>
              <a:t>年相比，</a:t>
            </a:r>
            <a:r>
              <a:rPr lang="en-US" altLang="zh-CN" sz="2000">
                <a:latin typeface="仿宋" panose="02010609060101010101" charset="-122"/>
                <a:ea typeface="仿宋" panose="02010609060101010101" charset="-122"/>
                <a:cs typeface="仿宋" panose="02010609060101010101" charset="-122"/>
              </a:rPr>
              <a:t>2018</a:t>
            </a:r>
            <a:r>
              <a:rPr lang="zh-CN" altLang="en-US" sz="2000">
                <a:latin typeface="仿宋" panose="02010609060101010101" charset="-122"/>
                <a:ea typeface="仿宋" panose="02010609060101010101" charset="-122"/>
                <a:cs typeface="仿宋" panose="02010609060101010101" charset="-122"/>
              </a:rPr>
              <a:t>年各省的指数与全国平均水平相差更小，表明我国的数字金融发</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展具有普惠性。</a:t>
            </a:r>
            <a:endParaRPr lang="zh-CN" altLang="en-US" sz="20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2610,&quot;width&quot;:9237.4992125984245}"/>
</p:tagLst>
</file>

<file path=ppt/tags/tag10.xml><?xml version="1.0" encoding="utf-8"?>
<p:tagLst xmlns:p="http://schemas.openxmlformats.org/presentationml/2006/main">
  <p:tag name="KSO_WM_UNIT_PLACING_PICTURE_USER_VIEWPORT" val="{&quot;height&quot;:1849.3700787401574,&quot;width&quot;:6579.4913385826767}"/>
</p:tagLst>
</file>

<file path=ppt/tags/tag11.xml><?xml version="1.0" encoding="utf-8"?>
<p:tagLst xmlns:p="http://schemas.openxmlformats.org/presentationml/2006/main">
  <p:tag name="KSO_WM_UNIT_PLACING_PICTURE_USER_VIEWPORT" val="{&quot;height&quot;:2610,&quot;width&quot;:9237.4992125984245}"/>
</p:tagLst>
</file>

<file path=ppt/tags/tag12.xml><?xml version="1.0" encoding="utf-8"?>
<p:tagLst xmlns:p="http://schemas.openxmlformats.org/presentationml/2006/main">
  <p:tag name="KSO_WM_UNIT_PLACING_PICTURE_USER_VIEWPORT" val="{&quot;height&quot;:1849.3700787401574,&quot;width&quot;:6579.4913385826767}"/>
</p:tagLst>
</file>

<file path=ppt/tags/tag13.xml><?xml version="1.0" encoding="utf-8"?>
<p:tagLst xmlns:p="http://schemas.openxmlformats.org/presentationml/2006/main">
  <p:tag name="KSO_WM_UNIT_PLACING_PICTURE_USER_VIEWPORT" val="{&quot;height&quot;:1849.3700787401574,&quot;width&quot;:6579.4913385826767}"/>
</p:tagLst>
</file>

<file path=ppt/tags/tag14.xml><?xml version="1.0" encoding="utf-8"?>
<p:tagLst xmlns:p="http://schemas.openxmlformats.org/presentationml/2006/main">
  <p:tag name="KSO_WM_UNIT_PLACING_PICTURE_USER_VIEWPORT" val="{&quot;height&quot;:2610,&quot;width&quot;:9237.4992125984245}"/>
</p:tagLst>
</file>

<file path=ppt/tags/tag15.xml><?xml version="1.0" encoding="utf-8"?>
<p:tagLst xmlns:p="http://schemas.openxmlformats.org/presentationml/2006/main">
  <p:tag name="KSO_WM_UNIT_PLACING_PICTURE_USER_VIEWPORT" val="{&quot;height&quot;:1849.3700787401574,&quot;width&quot;:6579.4913385826767}"/>
</p:tagLst>
</file>

<file path=ppt/tags/tag16.xml><?xml version="1.0" encoding="utf-8"?>
<p:tagLst xmlns:p="http://schemas.openxmlformats.org/presentationml/2006/main">
  <p:tag name="KSO_WM_UNIT_PLACING_PICTURE_USER_VIEWPORT" val="{&quot;height&quot;:2610,&quot;width&quot;:9237.4992125984245}"/>
</p:tagLst>
</file>

<file path=ppt/tags/tag17.xml><?xml version="1.0" encoding="utf-8"?>
<p:tagLst xmlns:p="http://schemas.openxmlformats.org/presentationml/2006/main">
  <p:tag name="KSO_WM_UNIT_PLACING_PICTURE_USER_VIEWPORT" val="{&quot;height&quot;:1849.3700787401574,&quot;width&quot;:6579.4913385826767}"/>
</p:tagLst>
</file>

<file path=ppt/tags/tag18.xml><?xml version="1.0" encoding="utf-8"?>
<p:tagLst xmlns:p="http://schemas.openxmlformats.org/presentationml/2006/main">
  <p:tag name="KSO_WM_UNIT_PLACING_PICTURE_USER_VIEWPORT" val="{&quot;height&quot;:2610,&quot;width&quot;:9237.4992125984245}"/>
</p:tagLst>
</file>

<file path=ppt/tags/tag19.xml><?xml version="1.0" encoding="utf-8"?>
<p:tagLst xmlns:p="http://schemas.openxmlformats.org/presentationml/2006/main">
  <p:tag name="KSO_WM_UNIT_PLACING_PICTURE_USER_VIEWPORT" val="{&quot;height&quot;:1849.3700787401574,&quot;width&quot;:6579.4913385826767}"/>
</p:tagLst>
</file>

<file path=ppt/tags/tag2.xml><?xml version="1.0" encoding="utf-8"?>
<p:tagLst xmlns:p="http://schemas.openxmlformats.org/presentationml/2006/main">
  <p:tag name="KSO_WM_UNIT_PLACING_PICTURE_USER_VIEWPORT" val="{&quot;height&quot;:1849.3700787401574,&quot;width&quot;:6579.4913385826767}"/>
</p:tagLst>
</file>

<file path=ppt/tags/tag20.xml><?xml version="1.0" encoding="utf-8"?>
<p:tagLst xmlns:p="http://schemas.openxmlformats.org/presentationml/2006/main">
  <p:tag name="KSO_WM_UNIT_PLACING_PICTURE_USER_VIEWPORT" val="{&quot;height&quot;:2610,&quot;width&quot;:9237.4992125984245}"/>
</p:tagLst>
</file>

<file path=ppt/tags/tag21.xml><?xml version="1.0" encoding="utf-8"?>
<p:tagLst xmlns:p="http://schemas.openxmlformats.org/presentationml/2006/main">
  <p:tag name="KSO_WM_UNIT_PLACING_PICTURE_USER_VIEWPORT" val="{&quot;height&quot;:1849.3700787401574,&quot;width&quot;:6579.4913385826767}"/>
</p:tagLst>
</file>

<file path=ppt/tags/tag22.xml><?xml version="1.0" encoding="utf-8"?>
<p:tagLst xmlns:p="http://schemas.openxmlformats.org/presentationml/2006/main">
  <p:tag name="KSO_WM_UNIT_PLACING_PICTURE_USER_VIEWPORT" val="{&quot;height&quot;:2610,&quot;width&quot;:9237.4992125984245}"/>
</p:tagLst>
</file>

<file path=ppt/tags/tag23.xml><?xml version="1.0" encoding="utf-8"?>
<p:tagLst xmlns:p="http://schemas.openxmlformats.org/presentationml/2006/main">
  <p:tag name="KSO_WM_UNIT_PLACING_PICTURE_USER_VIEWPORT" val="{&quot;height&quot;:1849.3700787401574,&quot;width&quot;:6579.4913385826767}"/>
</p:tagLst>
</file>

<file path=ppt/tags/tag24.xml><?xml version="1.0" encoding="utf-8"?>
<p:tagLst xmlns:p="http://schemas.openxmlformats.org/presentationml/2006/main">
  <p:tag name="KSO_WM_UNIT_PLACING_PICTURE_USER_VIEWPORT" val="{&quot;height&quot;:2610,&quot;width&quot;:9237.4992125984245}"/>
</p:tagLst>
</file>

<file path=ppt/tags/tag25.xml><?xml version="1.0" encoding="utf-8"?>
<p:tagLst xmlns:p="http://schemas.openxmlformats.org/presentationml/2006/main">
  <p:tag name="KSO_WM_UNIT_PLACING_PICTURE_USER_VIEWPORT" val="{&quot;height&quot;:1849.3700787401574,&quot;width&quot;:6579.4913385826767}"/>
</p:tagLst>
</file>

<file path=ppt/tags/tag26.xml><?xml version="1.0" encoding="utf-8"?>
<p:tagLst xmlns:p="http://schemas.openxmlformats.org/presentationml/2006/main">
  <p:tag name="KSO_WM_UNIT_PLACING_PICTURE_USER_VIEWPORT" val="{&quot;height&quot;:2610,&quot;width&quot;:9237.4992125984245}"/>
</p:tagLst>
</file>

<file path=ppt/tags/tag27.xml><?xml version="1.0" encoding="utf-8"?>
<p:tagLst xmlns:p="http://schemas.openxmlformats.org/presentationml/2006/main">
  <p:tag name="KSO_WM_UNIT_PLACING_PICTURE_USER_VIEWPORT" val="{&quot;height&quot;:1849.3700787401574,&quot;width&quot;:6579.4913385826767}"/>
</p:tagLst>
</file>

<file path=ppt/tags/tag28.xml><?xml version="1.0" encoding="utf-8"?>
<p:tagLst xmlns:p="http://schemas.openxmlformats.org/presentationml/2006/main">
  <p:tag name="KSO_WM_UNIT_PLACING_PICTURE_USER_VIEWPORT" val="{&quot;height&quot;:2610,&quot;width&quot;:9237.4992125984245}"/>
</p:tagLst>
</file>

<file path=ppt/tags/tag29.xml><?xml version="1.0" encoding="utf-8"?>
<p:tagLst xmlns:p="http://schemas.openxmlformats.org/presentationml/2006/main">
  <p:tag name="KSO_WM_UNIT_PLACING_PICTURE_USER_VIEWPORT" val="{&quot;height&quot;:1849.3700787401574,&quot;width&quot;:6579.4913385826767}"/>
</p:tagLst>
</file>

<file path=ppt/tags/tag3.xml><?xml version="1.0" encoding="utf-8"?>
<p:tagLst xmlns:p="http://schemas.openxmlformats.org/presentationml/2006/main">
  <p:tag name="KSO_WM_UNIT_PLACING_PICTURE_USER_VIEWPORT" val="{&quot;height&quot;:2610,&quot;width&quot;:9237.4992125984245}"/>
</p:tagLst>
</file>

<file path=ppt/tags/tag30.xml><?xml version="1.0" encoding="utf-8"?>
<p:tagLst xmlns:p="http://schemas.openxmlformats.org/presentationml/2006/main">
  <p:tag name="KSO_WM_UNIT_PLACING_PICTURE_USER_VIEWPORT" val="{&quot;height&quot;:2610,&quot;width&quot;:9237.4992125984245}"/>
</p:tagLst>
</file>

<file path=ppt/tags/tag31.xml><?xml version="1.0" encoding="utf-8"?>
<p:tagLst xmlns:p="http://schemas.openxmlformats.org/presentationml/2006/main">
  <p:tag name="KSO_WM_UNIT_PLACING_PICTURE_USER_VIEWPORT" val="{&quot;height&quot;:1849.3700787401574,&quot;width&quot;:6579.4913385826767}"/>
</p:tagLst>
</file>

<file path=ppt/tags/tag32.xml><?xml version="1.0" encoding="utf-8"?>
<p:tagLst xmlns:p="http://schemas.openxmlformats.org/presentationml/2006/main">
  <p:tag name="KSO_WM_UNIT_PLACING_PICTURE_USER_VIEWPORT" val="{&quot;height&quot;:2610,&quot;width&quot;:9237.4992125984245}"/>
</p:tagLst>
</file>

<file path=ppt/tags/tag33.xml><?xml version="1.0" encoding="utf-8"?>
<p:tagLst xmlns:p="http://schemas.openxmlformats.org/presentationml/2006/main">
  <p:tag name="KSO_WM_UNIT_PLACING_PICTURE_USER_VIEWPORT" val="{&quot;height&quot;:1849.3700787401574,&quot;width&quot;:6579.4913385826767}"/>
</p:tagLst>
</file>

<file path=ppt/tags/tag34.xml><?xml version="1.0" encoding="utf-8"?>
<p:tagLst xmlns:p="http://schemas.openxmlformats.org/presentationml/2006/main">
  <p:tag name="KSO_WM_UNIT_PLACING_PICTURE_USER_VIEWPORT" val="{&quot;height&quot;:2610,&quot;width&quot;:9237.4992125984245}"/>
</p:tagLst>
</file>

<file path=ppt/tags/tag35.xml><?xml version="1.0" encoding="utf-8"?>
<p:tagLst xmlns:p="http://schemas.openxmlformats.org/presentationml/2006/main">
  <p:tag name="KSO_WM_UNIT_PLACING_PICTURE_USER_VIEWPORT" val="{&quot;height&quot;:1849.3700787401574,&quot;width&quot;:6579.4913385826767}"/>
</p:tagLst>
</file>

<file path=ppt/tags/tag36.xml><?xml version="1.0" encoding="utf-8"?>
<p:tagLst xmlns:p="http://schemas.openxmlformats.org/presentationml/2006/main">
  <p:tag name="KSO_WM_UNIT_PLACING_PICTURE_USER_VIEWPORT" val="{&quot;height&quot;:2610,&quot;width&quot;:9237.4992125984245}"/>
</p:tagLst>
</file>

<file path=ppt/tags/tag37.xml><?xml version="1.0" encoding="utf-8"?>
<p:tagLst xmlns:p="http://schemas.openxmlformats.org/presentationml/2006/main">
  <p:tag name="KSO_WM_UNIT_PLACING_PICTURE_USER_VIEWPORT" val="{&quot;height&quot;:1849.3700787401574,&quot;width&quot;:6579.4913385826767}"/>
</p:tagLst>
</file>

<file path=ppt/tags/tag38.xml><?xml version="1.0" encoding="utf-8"?>
<p:tagLst xmlns:p="http://schemas.openxmlformats.org/presentationml/2006/main">
  <p:tag name="KSO_WM_UNIT_PLACING_PICTURE_USER_VIEWPORT" val="{&quot;height&quot;:2610,&quot;width&quot;:9237.4992125984245}"/>
</p:tagLst>
</file>

<file path=ppt/tags/tag39.xml><?xml version="1.0" encoding="utf-8"?>
<p:tagLst xmlns:p="http://schemas.openxmlformats.org/presentationml/2006/main">
  <p:tag name="KSO_WM_UNIT_PLACING_PICTURE_USER_VIEWPORT" val="{&quot;height&quot;:1849.3700787401574,&quot;width&quot;:6579.4913385826767}"/>
</p:tagLst>
</file>

<file path=ppt/tags/tag4.xml><?xml version="1.0" encoding="utf-8"?>
<p:tagLst xmlns:p="http://schemas.openxmlformats.org/presentationml/2006/main">
  <p:tag name="KSO_WM_UNIT_PLACING_PICTURE_USER_VIEWPORT" val="{&quot;height&quot;:1849.3700787401574,&quot;width&quot;:6579.4913385826767}"/>
</p:tagLst>
</file>

<file path=ppt/tags/tag40.xml><?xml version="1.0" encoding="utf-8"?>
<p:tagLst xmlns:p="http://schemas.openxmlformats.org/presentationml/2006/main">
  <p:tag name="KSO_WM_UNIT_PLACING_PICTURE_USER_VIEWPORT" val="{&quot;height&quot;:2610,&quot;width&quot;:9237.4992125984245}"/>
</p:tagLst>
</file>

<file path=ppt/tags/tag41.xml><?xml version="1.0" encoding="utf-8"?>
<p:tagLst xmlns:p="http://schemas.openxmlformats.org/presentationml/2006/main">
  <p:tag name="KSO_WM_UNIT_PLACING_PICTURE_USER_VIEWPORT" val="{&quot;height&quot;:1849.3700787401574,&quot;width&quot;:6579.4913385826767}"/>
</p:tagLst>
</file>

<file path=ppt/tags/tag5.xml><?xml version="1.0" encoding="utf-8"?>
<p:tagLst xmlns:p="http://schemas.openxmlformats.org/presentationml/2006/main">
  <p:tag name="KSO_WM_UNIT_PLACING_PICTURE_USER_VIEWPORT" val="{&quot;height&quot;:2610,&quot;width&quot;:9237.4992125984245}"/>
</p:tagLst>
</file>

<file path=ppt/tags/tag6.xml><?xml version="1.0" encoding="utf-8"?>
<p:tagLst xmlns:p="http://schemas.openxmlformats.org/presentationml/2006/main">
  <p:tag name="KSO_WM_UNIT_PLACING_PICTURE_USER_VIEWPORT" val="{&quot;height&quot;:1849.3700787401574,&quot;width&quot;:6579.4913385826767}"/>
</p:tagLst>
</file>

<file path=ppt/tags/tag7.xml><?xml version="1.0" encoding="utf-8"?>
<p:tagLst xmlns:p="http://schemas.openxmlformats.org/presentationml/2006/main">
  <p:tag name="KSO_WM_UNIT_PLACING_PICTURE_USER_VIEWPORT" val="{&quot;height&quot;:2610,&quot;width&quot;:9237.4992125984245}"/>
</p:tagLst>
</file>

<file path=ppt/tags/tag8.xml><?xml version="1.0" encoding="utf-8"?>
<p:tagLst xmlns:p="http://schemas.openxmlformats.org/presentationml/2006/main">
  <p:tag name="KSO_WM_UNIT_PLACING_PICTURE_USER_VIEWPORT" val="{&quot;height&quot;:1849.3700787401574,&quot;width&quot;:6579.4913385826767}"/>
</p:tagLst>
</file>

<file path=ppt/tags/tag9.xml><?xml version="1.0" encoding="utf-8"?>
<p:tagLst xmlns:p="http://schemas.openxmlformats.org/presentationml/2006/main">
  <p:tag name="KSO_WM_UNIT_PLACING_PICTURE_USER_VIEWPORT" val="{&quot;height&quot;:2610,&quot;width&quot;:9237.49921259842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5141</Words>
  <Application>WPS 演示</Application>
  <PresentationFormat>宽屏</PresentationFormat>
  <Paragraphs>205</Paragraphs>
  <Slides>23</Slides>
  <Notes>12</Notes>
  <HiddenSlides>0</HiddenSlides>
  <MMClips>7</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23</vt:i4>
      </vt:variant>
    </vt:vector>
  </HeadingPairs>
  <TitlesOfParts>
    <vt:vector size="41" baseType="lpstr">
      <vt:lpstr>Arial</vt:lpstr>
      <vt:lpstr>宋体</vt:lpstr>
      <vt:lpstr>Wingdings</vt:lpstr>
      <vt:lpstr>Times New Roman</vt:lpstr>
      <vt:lpstr>Arial Unicode MS</vt:lpstr>
      <vt:lpstr>微软雅黑</vt:lpstr>
      <vt:lpstr>等线 Light</vt:lpstr>
      <vt:lpstr>等线</vt:lpstr>
      <vt:lpstr>楷体_GB2312</vt:lpstr>
      <vt:lpstr>新宋体</vt:lpstr>
      <vt:lpstr>仿宋</vt:lpstr>
      <vt:lpstr>华文细黑</vt:lpstr>
      <vt:lpstr>Calibri</vt:lpstr>
      <vt:lpstr>华文中宋</vt:lpstr>
      <vt:lpstr>Office 主题​​</vt:lpstr>
      <vt:lpstr>1_Office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淏淼</dc:creator>
  <cp:lastModifiedBy>TONG</cp:lastModifiedBy>
  <cp:revision>132</cp:revision>
  <dcterms:created xsi:type="dcterms:W3CDTF">2019-12-24T23:37:00Z</dcterms:created>
  <dcterms:modified xsi:type="dcterms:W3CDTF">2020-01-03T09:08:26Z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