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71" r:id="rId9"/>
    <p:sldId id="272" r:id="rId10"/>
    <p:sldId id="262" r:id="rId11"/>
    <p:sldId id="263" r:id="rId12"/>
    <p:sldId id="264" r:id="rId13"/>
    <p:sldId id="265" r:id="rId14"/>
    <p:sldId id="266" r:id="rId15"/>
    <p:sldId id="267" r:id="rId16"/>
    <p:sldId id="273" r:id="rId17"/>
    <p:sldId id="268"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43B4279-6966-4B32-9D1D-05769D16B4E9}" type="datetimeFigureOut">
              <a:rPr lang="zh-CN" altLang="en-US" smtClean="0"/>
              <a:t>2019/12/6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D7D1D3-CDA7-4FC7-8424-BC22297AA3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B4279-6966-4B32-9D1D-05769D16B4E9}" type="datetimeFigureOut">
              <a:rPr lang="zh-CN" altLang="en-US" smtClean="0"/>
              <a:t>2019/12/6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7D1D3-CDA7-4FC7-8424-BC22297AA3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chemeClr val="accent5">
                    <a:lumMod val="50000"/>
                  </a:schemeClr>
                </a:solidFill>
                <a:latin typeface="华文楷体" pitchFamily="2" charset="-122"/>
                <a:ea typeface="华文楷体" pitchFamily="2" charset="-122"/>
              </a:rPr>
              <a:t>空气污染与劳动力的空间流动</a:t>
            </a:r>
            <a:endParaRPr lang="zh-CN" altLang="en-US" b="1" dirty="0">
              <a:solidFill>
                <a:schemeClr val="accent5">
                  <a:lumMod val="50000"/>
                </a:schemeClr>
              </a:solidFill>
              <a:latin typeface="华文楷体" pitchFamily="2" charset="-122"/>
              <a:ea typeface="华文楷体" pitchFamily="2" charset="-122"/>
            </a:endParaRPr>
          </a:p>
        </p:txBody>
      </p:sp>
      <p:sp>
        <p:nvSpPr>
          <p:cNvPr id="3" name="副标题 2"/>
          <p:cNvSpPr>
            <a:spLocks noGrp="1"/>
          </p:cNvSpPr>
          <p:nvPr>
            <p:ph type="subTitle" idx="1"/>
          </p:nvPr>
        </p:nvSpPr>
        <p:spPr>
          <a:xfrm>
            <a:off x="1071538" y="3429000"/>
            <a:ext cx="7072362" cy="1752600"/>
          </a:xfrm>
        </p:spPr>
        <p:txBody>
          <a:bodyPr>
            <a:normAutofit/>
          </a:bodyPr>
          <a:lstStyle/>
          <a:p>
            <a:r>
              <a:rPr lang="en-US" altLang="zh-CN" sz="2800" b="1" dirty="0" smtClean="0"/>
              <a:t>——</a:t>
            </a:r>
            <a:r>
              <a:rPr lang="zh-CN" altLang="en-US" sz="2800" b="1" dirty="0" smtClean="0"/>
              <a:t>基于流动人口就业选址行为的研究</a:t>
            </a:r>
            <a:endParaRPr lang="zh-CN" altLang="en-US" sz="2800" b="1" dirty="0"/>
          </a:p>
        </p:txBody>
      </p:sp>
      <p:sp>
        <p:nvSpPr>
          <p:cNvPr id="4" name="TextBox 3"/>
          <p:cNvSpPr txBox="1"/>
          <p:nvPr/>
        </p:nvSpPr>
        <p:spPr>
          <a:xfrm>
            <a:off x="3643306" y="5286388"/>
            <a:ext cx="2714644" cy="461665"/>
          </a:xfrm>
          <a:prstGeom prst="rect">
            <a:avLst/>
          </a:prstGeom>
          <a:noFill/>
        </p:spPr>
        <p:txBody>
          <a:bodyPr wrap="square" rtlCol="0">
            <a:spAutoFit/>
          </a:bodyPr>
          <a:lstStyle/>
          <a:p>
            <a:r>
              <a:rPr lang="en-US" altLang="zh-CN" sz="2400" dirty="0" smtClean="0">
                <a:latin typeface="华文楷体" pitchFamily="2" charset="-122"/>
                <a:ea typeface="华文楷体" pitchFamily="2" charset="-122"/>
              </a:rPr>
              <a:t>2019</a:t>
            </a:r>
            <a:r>
              <a:rPr lang="zh-CN" altLang="en-US" sz="2400" dirty="0" smtClean="0">
                <a:latin typeface="华文楷体" pitchFamily="2" charset="-122"/>
                <a:ea typeface="华文楷体" pitchFamily="2" charset="-122"/>
              </a:rPr>
              <a:t>年</a:t>
            </a:r>
            <a:r>
              <a:rPr lang="en-US" altLang="zh-CN" sz="2400" dirty="0" smtClean="0">
                <a:latin typeface="华文楷体" pitchFamily="2" charset="-122"/>
                <a:ea typeface="华文楷体" pitchFamily="2" charset="-122"/>
              </a:rPr>
              <a:t>12</a:t>
            </a:r>
            <a:r>
              <a:rPr lang="zh-CN" altLang="en-US" sz="2400" dirty="0" smtClean="0">
                <a:latin typeface="华文楷体" pitchFamily="2" charset="-122"/>
                <a:ea typeface="华文楷体" pitchFamily="2" charset="-122"/>
              </a:rPr>
              <a:t>月</a:t>
            </a:r>
            <a:r>
              <a:rPr lang="en-US" altLang="zh-CN" sz="2400" dirty="0" smtClean="0">
                <a:latin typeface="华文楷体" pitchFamily="2" charset="-122"/>
                <a:ea typeface="华文楷体" pitchFamily="2" charset="-122"/>
              </a:rPr>
              <a:t>6</a:t>
            </a:r>
            <a:r>
              <a:rPr lang="zh-CN" altLang="en-US" sz="2400" dirty="0" smtClean="0">
                <a:latin typeface="华文楷体" pitchFamily="2" charset="-122"/>
                <a:ea typeface="华文楷体" pitchFamily="2" charset="-122"/>
              </a:rPr>
              <a:t>日</a:t>
            </a:r>
            <a:endParaRPr lang="zh-CN" altLang="en-US" sz="2400" dirty="0">
              <a:latin typeface="华文楷体" pitchFamily="2" charset="-122"/>
              <a:ea typeface="华文楷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变量选取</a:t>
            </a:r>
            <a:endParaRPr lang="zh-CN" altLang="en-US" dirty="0"/>
          </a:p>
        </p:txBody>
      </p:sp>
      <p:sp>
        <p:nvSpPr>
          <p:cNvPr id="3" name="内容占位符 2"/>
          <p:cNvSpPr>
            <a:spLocks noGrp="1"/>
          </p:cNvSpPr>
          <p:nvPr>
            <p:ph idx="1"/>
          </p:nvPr>
        </p:nvSpPr>
        <p:spPr>
          <a:xfrm>
            <a:off x="457200" y="1600201"/>
            <a:ext cx="8229600" cy="2471742"/>
          </a:xfrm>
        </p:spPr>
        <p:txBody>
          <a:bodyPr>
            <a:normAutofit/>
          </a:bodyPr>
          <a:lstStyle/>
          <a:p>
            <a:r>
              <a:rPr lang="en-US" altLang="zh-CN" sz="1800" dirty="0" smtClean="0">
                <a:latin typeface="华文楷体" pitchFamily="2" charset="-122"/>
                <a:ea typeface="华文楷体" pitchFamily="2" charset="-122"/>
              </a:rPr>
              <a:t>3.</a:t>
            </a:r>
            <a:r>
              <a:rPr lang="zh-CN" altLang="en-US" sz="1800" dirty="0" smtClean="0">
                <a:latin typeface="华文楷体" pitchFamily="2" charset="-122"/>
                <a:ea typeface="华文楷体" pitchFamily="2" charset="-122"/>
              </a:rPr>
              <a:t>工具变量</a:t>
            </a:r>
            <a:r>
              <a:rPr lang="en-US" altLang="zh-CN" sz="1800" dirty="0" smtClean="0">
                <a:latin typeface="华文楷体" pitchFamily="2" charset="-122"/>
                <a:ea typeface="华文楷体" pitchFamily="2" charset="-122"/>
              </a:rPr>
              <a:t>——</a:t>
            </a:r>
            <a:r>
              <a:rPr lang="zh-CN" altLang="en-US" sz="1800" dirty="0" smtClean="0">
                <a:latin typeface="华文楷体" pitchFamily="2" charset="-122"/>
                <a:ea typeface="华文楷体" pitchFamily="2" charset="-122"/>
              </a:rPr>
              <a:t>空气流动系数</a:t>
            </a:r>
            <a:r>
              <a:rPr lang="zh-CN" altLang="en-US" sz="1800" dirty="0">
                <a:latin typeface="华文楷体" pitchFamily="2" charset="-122"/>
                <a:ea typeface="华文楷体" pitchFamily="2" charset="-122"/>
              </a:rPr>
              <a:t>数</a:t>
            </a:r>
            <a:r>
              <a:rPr lang="zh-CN" altLang="en-US" sz="1800" dirty="0" smtClean="0">
                <a:latin typeface="华文楷体" pitchFamily="2" charset="-122"/>
                <a:ea typeface="华文楷体" pitchFamily="2" charset="-122"/>
              </a:rPr>
              <a:t>（</a:t>
            </a:r>
            <a:r>
              <a:rPr lang="en-US" altLang="zh-CN" sz="1800" dirty="0" err="1" smtClean="0">
                <a:latin typeface="华文楷体" pitchFamily="2" charset="-122"/>
                <a:ea typeface="华文楷体" pitchFamily="2" charset="-122"/>
              </a:rPr>
              <a:t>vc</a:t>
            </a:r>
            <a:r>
              <a:rPr lang="zh-CN" altLang="en-US" sz="1800" dirty="0" smtClean="0">
                <a:latin typeface="华文楷体" pitchFamily="2" charset="-122"/>
                <a:ea typeface="华文楷体" pitchFamily="2" charset="-122"/>
              </a:rPr>
              <a:t> ）</a:t>
            </a:r>
            <a:endParaRPr lang="en-US" altLang="zh-CN" sz="1800" dirty="0" smtClean="0">
              <a:latin typeface="华文楷体" pitchFamily="2" charset="-122"/>
              <a:ea typeface="华文楷体" pitchFamily="2" charset="-122"/>
            </a:endParaRPr>
          </a:p>
          <a:p>
            <a:r>
              <a:rPr lang="zh-CN" altLang="en-US" sz="1800" dirty="0">
                <a:latin typeface="华文楷体" pitchFamily="2" charset="-122"/>
                <a:ea typeface="华文楷体" pitchFamily="2" charset="-122"/>
              </a:rPr>
              <a:t>尽管采用</a:t>
            </a:r>
            <a:r>
              <a:rPr lang="zh-CN" altLang="en-US" sz="1800" dirty="0" smtClean="0">
                <a:latin typeface="华文楷体" pitchFamily="2" charset="-122"/>
                <a:ea typeface="华文楷体" pitchFamily="2" charset="-122"/>
              </a:rPr>
              <a:t>条件</a:t>
            </a:r>
            <a:r>
              <a:rPr lang="en-US" altLang="zh-CN" sz="1800" dirty="0" err="1" smtClean="0">
                <a:latin typeface="华文楷体" pitchFamily="2" charset="-122"/>
                <a:ea typeface="华文楷体" pitchFamily="2" charset="-122"/>
              </a:rPr>
              <a:t>logit</a:t>
            </a:r>
            <a:r>
              <a:rPr lang="zh-CN" altLang="en-US" sz="1800" dirty="0" smtClean="0">
                <a:latin typeface="华文楷体" pitchFamily="2" charset="-122"/>
                <a:ea typeface="华文楷体" pitchFamily="2" charset="-122"/>
              </a:rPr>
              <a:t>模型</a:t>
            </a:r>
            <a:r>
              <a:rPr lang="zh-CN" altLang="en-US" sz="1800" dirty="0">
                <a:latin typeface="华文楷体" pitchFamily="2" charset="-122"/>
                <a:ea typeface="华文楷体" pitchFamily="2" charset="-122"/>
              </a:rPr>
              <a:t>能够控制个体固定效应，避免了个体层面的遗漏变量问题，但城市</a:t>
            </a:r>
            <a:r>
              <a:rPr lang="zh-CN" altLang="en-US" sz="1800" dirty="0" smtClean="0">
                <a:latin typeface="华文楷体" pitchFamily="2" charset="-122"/>
                <a:ea typeface="华文楷体" pitchFamily="2" charset="-122"/>
              </a:rPr>
              <a:t>层面</a:t>
            </a:r>
            <a:r>
              <a:rPr lang="zh-CN" altLang="en-US" sz="1800" dirty="0">
                <a:latin typeface="华文楷体" pitchFamily="2" charset="-122"/>
                <a:ea typeface="华文楷体" pitchFamily="2" charset="-122"/>
              </a:rPr>
              <a:t>影响流动人口选址决策的因素较为复杂，模型中难以控制完全，可能存在其他不可观测因素，</a:t>
            </a:r>
            <a:r>
              <a:rPr lang="zh-CN" altLang="en-US" sz="1800" dirty="0" smtClean="0">
                <a:latin typeface="华文楷体" pitchFamily="2" charset="-122"/>
                <a:ea typeface="华文楷体" pitchFamily="2" charset="-122"/>
              </a:rPr>
              <a:t>会同</a:t>
            </a:r>
            <a:r>
              <a:rPr lang="zh-CN" altLang="en-US" sz="1800" dirty="0">
                <a:latin typeface="华文楷体" pitchFamily="2" charset="-122"/>
                <a:ea typeface="华文楷体" pitchFamily="2" charset="-122"/>
              </a:rPr>
              <a:t>时影响备选城市的空气污染和流动人口迁入，即存在缺失变量问题。此外，考虑到空气污染</a:t>
            </a:r>
            <a:r>
              <a:rPr lang="zh-CN" altLang="en-US" sz="1800" dirty="0" smtClean="0">
                <a:latin typeface="华文楷体" pitchFamily="2" charset="-122"/>
                <a:ea typeface="华文楷体" pitchFamily="2" charset="-122"/>
              </a:rPr>
              <a:t>很大程度</a:t>
            </a:r>
            <a:r>
              <a:rPr lang="zh-CN" altLang="en-US" sz="1800" dirty="0">
                <a:latin typeface="华文楷体" pitchFamily="2" charset="-122"/>
                <a:ea typeface="华文楷体" pitchFamily="2" charset="-122"/>
              </a:rPr>
              <a:t>上受到城市经济活动、人口聚集的影响，控制变量中的城市经济、人口以及公共服务特征</a:t>
            </a:r>
            <a:r>
              <a:rPr lang="zh-CN" altLang="en-US" sz="1800" dirty="0" smtClean="0">
                <a:latin typeface="华文楷体" pitchFamily="2" charset="-122"/>
                <a:ea typeface="华文楷体" pitchFamily="2" charset="-122"/>
              </a:rPr>
              <a:t>都会和</a:t>
            </a:r>
            <a:r>
              <a:rPr lang="zh-CN" altLang="en-US" sz="1800" dirty="0">
                <a:latin typeface="华文楷体" pitchFamily="2" charset="-122"/>
                <a:ea typeface="华文楷体" pitchFamily="2" charset="-122"/>
              </a:rPr>
              <a:t>当地空气污染水平有强相关性，这将导致空气污染与其他城市特征的回归系数在数值上呈</a:t>
            </a:r>
            <a:r>
              <a:rPr lang="zh-CN" altLang="en-US" sz="1800" dirty="0" smtClean="0">
                <a:latin typeface="华文楷体" pitchFamily="2" charset="-122"/>
                <a:ea typeface="华文楷体" pitchFamily="2" charset="-122"/>
              </a:rPr>
              <a:t>替代关系</a:t>
            </a:r>
            <a:r>
              <a:rPr lang="zh-CN" altLang="en-US" sz="1800" dirty="0">
                <a:latin typeface="华文楷体" pitchFamily="2" charset="-122"/>
                <a:ea typeface="华文楷体" pitchFamily="2" charset="-122"/>
              </a:rPr>
              <a:t>。</a:t>
            </a:r>
          </a:p>
        </p:txBody>
      </p:sp>
      <p:pic>
        <p:nvPicPr>
          <p:cNvPr id="5122" name="Picture 2"/>
          <p:cNvPicPr>
            <a:picLocks noChangeAspect="1" noChangeArrowheads="1"/>
          </p:cNvPicPr>
          <p:nvPr/>
        </p:nvPicPr>
        <p:blipFill>
          <a:blip r:embed="rId2"/>
          <a:srcRect/>
          <a:stretch>
            <a:fillRect/>
          </a:stretch>
        </p:blipFill>
        <p:spPr bwMode="auto">
          <a:xfrm>
            <a:off x="642910" y="4143380"/>
            <a:ext cx="8047434" cy="157163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42852"/>
            <a:ext cx="5357850" cy="1169551"/>
          </a:xfrm>
          <a:prstGeom prst="rect">
            <a:avLst/>
          </a:prstGeom>
          <a:noFill/>
          <a:ln>
            <a:solidFill>
              <a:schemeClr val="accent1"/>
            </a:solidFill>
          </a:ln>
        </p:spPr>
        <p:txBody>
          <a:bodyPr wrap="square" rtlCol="0">
            <a:spAutoFit/>
          </a:bodyPr>
          <a:lstStyle/>
          <a:p>
            <a:r>
              <a:rPr lang="zh-CN" altLang="en-US" sz="1400" dirty="0" smtClean="0">
                <a:latin typeface="华文楷体" pitchFamily="2" charset="-122"/>
                <a:ea typeface="华文楷体" pitchFamily="2" charset="-122"/>
              </a:rPr>
              <a:t>对比</a:t>
            </a:r>
            <a:r>
              <a:rPr lang="en-US" altLang="zh-CN" sz="1400" dirty="0" smtClean="0">
                <a:latin typeface="华文楷体" pitchFamily="2" charset="-122"/>
                <a:ea typeface="华文楷体" pitchFamily="2" charset="-122"/>
              </a:rPr>
              <a:t>PM2.5</a:t>
            </a:r>
            <a:r>
              <a:rPr lang="zh-CN" altLang="en-US" sz="1400" dirty="0" smtClean="0">
                <a:latin typeface="华文楷体" pitchFamily="2" charset="-122"/>
                <a:ea typeface="华文楷体" pitchFamily="2" charset="-122"/>
              </a:rPr>
              <a:t>浓度</a:t>
            </a:r>
            <a:r>
              <a:rPr lang="zh-CN" altLang="en-US" sz="1400" dirty="0">
                <a:latin typeface="华文楷体" pitchFamily="2" charset="-122"/>
                <a:ea typeface="华文楷体" pitchFamily="2" charset="-122"/>
              </a:rPr>
              <a:t>和家庭预期收入对流动人口选址概率的影响可以</a:t>
            </a:r>
            <a:r>
              <a:rPr lang="zh-CN" altLang="en-US" sz="1400" dirty="0" smtClean="0">
                <a:latin typeface="华文楷体" pitchFamily="2" charset="-122"/>
                <a:ea typeface="华文楷体" pitchFamily="2" charset="-122"/>
              </a:rPr>
              <a:t>发现，</a:t>
            </a:r>
            <a:r>
              <a:rPr lang="en-US" altLang="zh-CN" sz="1400" dirty="0" smtClean="0">
                <a:latin typeface="华文楷体" pitchFamily="2" charset="-122"/>
                <a:ea typeface="华文楷体" pitchFamily="2" charset="-122"/>
              </a:rPr>
              <a:t>PM2.5</a:t>
            </a:r>
            <a:r>
              <a:rPr lang="zh-CN" altLang="en-US" sz="1400" dirty="0" smtClean="0">
                <a:latin typeface="华文楷体" pitchFamily="2" charset="-122"/>
                <a:ea typeface="华文楷体" pitchFamily="2" charset="-122"/>
              </a:rPr>
              <a:t>浓度增加</a:t>
            </a:r>
            <a:r>
              <a:rPr lang="en-US" altLang="zh-CN" sz="1400" dirty="0" smtClean="0">
                <a:latin typeface="华文楷体" pitchFamily="2" charset="-122"/>
                <a:ea typeface="华文楷体" pitchFamily="2" charset="-122"/>
              </a:rPr>
              <a:t>1</a:t>
            </a:r>
            <a:r>
              <a:rPr lang="zh-CN" altLang="en-US" sz="1400" dirty="0" smtClean="0">
                <a:latin typeface="华文楷体" pitchFamily="2" charset="-122"/>
                <a:ea typeface="华文楷体" pitchFamily="2" charset="-122"/>
              </a:rPr>
              <a:t> </a:t>
            </a:r>
            <a:r>
              <a:rPr lang="en-US" altLang="zh-CN" sz="1400" dirty="0">
                <a:latin typeface="华文楷体" pitchFamily="2" charset="-122"/>
                <a:ea typeface="华文楷体" pitchFamily="2" charset="-122"/>
              </a:rPr>
              <a:t>μ</a:t>
            </a:r>
            <a:r>
              <a:rPr lang="zh-CN" altLang="en-US" sz="1400" dirty="0">
                <a:latin typeface="华文楷体" pitchFamily="2" charset="-122"/>
                <a:ea typeface="华文楷体" pitchFamily="2" charset="-122"/>
              </a:rPr>
              <a:t>ｇ／ ｍ３ 对流动人口的负向影响，大概相当于家庭收入水平</a:t>
            </a:r>
            <a:r>
              <a:rPr lang="zh-CN" altLang="en-US" sz="1400" dirty="0" smtClean="0">
                <a:latin typeface="华文楷体" pitchFamily="2" charset="-122"/>
                <a:ea typeface="华文楷体" pitchFamily="2" charset="-122"/>
              </a:rPr>
              <a:t>上升</a:t>
            </a:r>
            <a:r>
              <a:rPr lang="en-US" altLang="zh-CN" sz="1400" dirty="0" smtClean="0">
                <a:latin typeface="华文楷体" pitchFamily="2" charset="-122"/>
                <a:ea typeface="华文楷体" pitchFamily="2" charset="-122"/>
              </a:rPr>
              <a:t>326</a:t>
            </a:r>
            <a:r>
              <a:rPr lang="zh-CN" altLang="en-US" sz="1400" dirty="0" smtClean="0">
                <a:latin typeface="华文楷体" pitchFamily="2" charset="-122"/>
                <a:ea typeface="华文楷体" pitchFamily="2" charset="-122"/>
              </a:rPr>
              <a:t>元</a:t>
            </a:r>
            <a:r>
              <a:rPr lang="zh-CN" altLang="en-US" sz="1400" dirty="0">
                <a:latin typeface="华文楷体" pitchFamily="2" charset="-122"/>
                <a:ea typeface="华文楷体" pitchFamily="2" charset="-122"/>
              </a:rPr>
              <a:t>／ 月（</a:t>
            </a:r>
            <a:r>
              <a:rPr lang="zh-CN" altLang="en-US" sz="1400" dirty="0" smtClean="0">
                <a:latin typeface="华文楷体" pitchFamily="2" charset="-122"/>
                <a:ea typeface="华文楷体" pitchFamily="2" charset="-122"/>
              </a:rPr>
              <a:t>等于</a:t>
            </a:r>
            <a:r>
              <a:rPr lang="en-US" altLang="zh-CN" sz="1400" dirty="0" smtClean="0">
                <a:latin typeface="华文楷体" pitchFamily="2" charset="-122"/>
                <a:ea typeface="华文楷体" pitchFamily="2" charset="-122"/>
              </a:rPr>
              <a:t>0.00118/0.00362</a:t>
            </a:r>
            <a:r>
              <a:rPr lang="zh-CN" altLang="en-US" sz="1400" dirty="0" smtClean="0">
                <a:latin typeface="华文楷体" pitchFamily="2" charset="-122"/>
                <a:ea typeface="华文楷体" pitchFamily="2" charset="-122"/>
              </a:rPr>
              <a:t>*</a:t>
            </a:r>
            <a:r>
              <a:rPr lang="en-US" altLang="zh-CN" sz="1400" dirty="0" smtClean="0">
                <a:latin typeface="华文楷体" pitchFamily="2" charset="-122"/>
                <a:ea typeface="华文楷体" pitchFamily="2" charset="-122"/>
              </a:rPr>
              <a:t>1000</a:t>
            </a:r>
            <a:r>
              <a:rPr lang="zh-CN" altLang="en-US" sz="1400" dirty="0" smtClean="0">
                <a:latin typeface="华文楷体" pitchFamily="2" charset="-122"/>
                <a:ea typeface="华文楷体" pitchFamily="2" charset="-122"/>
              </a:rPr>
              <a:t>） </a:t>
            </a:r>
            <a:r>
              <a:rPr lang="zh-CN" altLang="en-US" sz="1400" dirty="0">
                <a:latin typeface="华文楷体" pitchFamily="2" charset="-122"/>
                <a:ea typeface="华文楷体" pitchFamily="2" charset="-122"/>
              </a:rPr>
              <a:t>对流动人口的吸引作用</a:t>
            </a:r>
            <a:r>
              <a:rPr lang="zh-CN" altLang="en-US" sz="1400" dirty="0" smtClean="0">
                <a:latin typeface="华文楷体" pitchFamily="2" charset="-122"/>
                <a:ea typeface="华文楷体" pitchFamily="2" charset="-122"/>
              </a:rPr>
              <a:t>。即流动人口</a:t>
            </a:r>
            <a:r>
              <a:rPr lang="zh-CN" altLang="en-US" sz="1400" dirty="0">
                <a:latin typeface="华文楷体" pitchFamily="2" charset="-122"/>
                <a:ea typeface="华文楷体" pitchFamily="2" charset="-122"/>
              </a:rPr>
              <a:t>对于每</a:t>
            </a:r>
            <a:r>
              <a:rPr lang="zh-CN" altLang="en-US" sz="1400" dirty="0" smtClean="0">
                <a:latin typeface="华文楷体" pitchFamily="2" charset="-122"/>
                <a:ea typeface="华文楷体" pitchFamily="2" charset="-122"/>
              </a:rPr>
              <a:t>单位</a:t>
            </a:r>
            <a:r>
              <a:rPr lang="en-US" altLang="zh-CN" sz="1400" dirty="0" smtClean="0">
                <a:latin typeface="华文楷体" pitchFamily="2" charset="-122"/>
                <a:ea typeface="华文楷体" pitchFamily="2" charset="-122"/>
              </a:rPr>
              <a:t>PM2.5</a:t>
            </a:r>
            <a:r>
              <a:rPr lang="zh-CN" altLang="en-US" sz="1400" dirty="0" smtClean="0">
                <a:latin typeface="华文楷体" pitchFamily="2" charset="-122"/>
                <a:ea typeface="华文楷体" pitchFamily="2" charset="-122"/>
              </a:rPr>
              <a:t>浓度</a:t>
            </a:r>
            <a:r>
              <a:rPr lang="zh-CN" altLang="en-US" sz="1400" dirty="0">
                <a:latin typeface="华文楷体" pitchFamily="2" charset="-122"/>
                <a:ea typeface="华文楷体" pitchFamily="2" charset="-122"/>
              </a:rPr>
              <a:t>减少（空气质量提升）的支付意愿约</a:t>
            </a:r>
            <a:r>
              <a:rPr lang="zh-CN" altLang="en-US" sz="1400" dirty="0" smtClean="0">
                <a:latin typeface="华文楷体" pitchFamily="2" charset="-122"/>
                <a:ea typeface="华文楷体" pitchFamily="2" charset="-122"/>
              </a:rPr>
              <a:t>为</a:t>
            </a:r>
            <a:r>
              <a:rPr lang="en-US" altLang="zh-CN" sz="1400" dirty="0" smtClean="0">
                <a:latin typeface="华文楷体" pitchFamily="2" charset="-122"/>
                <a:ea typeface="华文楷体" pitchFamily="2" charset="-122"/>
              </a:rPr>
              <a:t>326</a:t>
            </a:r>
            <a:r>
              <a:rPr lang="zh-CN" altLang="en-US" sz="1400" dirty="0" smtClean="0">
                <a:latin typeface="华文楷体" pitchFamily="2" charset="-122"/>
                <a:ea typeface="华文楷体" pitchFamily="2" charset="-122"/>
              </a:rPr>
              <a:t>元</a:t>
            </a:r>
            <a:r>
              <a:rPr lang="zh-CN" altLang="en-US" sz="1400" dirty="0">
                <a:latin typeface="华文楷体" pitchFamily="2" charset="-122"/>
                <a:ea typeface="华文楷体" pitchFamily="2" charset="-122"/>
              </a:rPr>
              <a:t>／ 月。</a:t>
            </a:r>
          </a:p>
        </p:txBody>
      </p:sp>
      <p:grpSp>
        <p:nvGrpSpPr>
          <p:cNvPr id="25" name="组合 24"/>
          <p:cNvGrpSpPr/>
          <p:nvPr/>
        </p:nvGrpSpPr>
        <p:grpSpPr>
          <a:xfrm>
            <a:off x="0" y="142852"/>
            <a:ext cx="9001156" cy="6715148"/>
            <a:chOff x="0" y="142852"/>
            <a:chExt cx="9001156" cy="6715148"/>
          </a:xfrm>
        </p:grpSpPr>
        <p:pic>
          <p:nvPicPr>
            <p:cNvPr id="6146" name="Picture 2"/>
            <p:cNvPicPr>
              <a:picLocks noChangeAspect="1" noChangeArrowheads="1"/>
            </p:cNvPicPr>
            <p:nvPr/>
          </p:nvPicPr>
          <p:blipFill>
            <a:blip r:embed="rId2"/>
            <a:srcRect/>
            <a:stretch>
              <a:fillRect/>
            </a:stretch>
          </p:blipFill>
          <p:spPr bwMode="auto">
            <a:xfrm>
              <a:off x="0" y="1373666"/>
              <a:ext cx="7143800" cy="5484334"/>
            </a:xfrm>
            <a:prstGeom prst="rect">
              <a:avLst/>
            </a:prstGeom>
            <a:noFill/>
            <a:ln w="9525">
              <a:noFill/>
              <a:miter lim="800000"/>
              <a:headEnd/>
              <a:tailEnd/>
            </a:ln>
            <a:effectLst/>
          </p:spPr>
        </p:pic>
        <p:cxnSp>
          <p:nvCxnSpPr>
            <p:cNvPr id="8" name="直接箭头连接符 7"/>
            <p:cNvCxnSpPr>
              <a:stCxn id="6" idx="2"/>
              <a:endCxn id="9" idx="0"/>
            </p:cNvCxnSpPr>
            <p:nvPr/>
          </p:nvCxnSpPr>
          <p:spPr>
            <a:xfrm rot="16200000" flipH="1">
              <a:off x="2406429" y="1584899"/>
              <a:ext cx="973589" cy="42859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71736" y="2285992"/>
              <a:ext cx="107157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571604" y="4143380"/>
              <a:ext cx="1857388" cy="338554"/>
            </a:xfrm>
            <a:prstGeom prst="rect">
              <a:avLst/>
            </a:prstGeom>
            <a:noFill/>
            <a:ln w="15875">
              <a:solidFill>
                <a:schemeClr val="accent1">
                  <a:shade val="95000"/>
                  <a:satMod val="105000"/>
                </a:schemeClr>
              </a:solidFill>
            </a:ln>
          </p:spPr>
          <p:txBody>
            <a:bodyPr wrap="square" rtlCol="0">
              <a:spAutoFit/>
            </a:bodyPr>
            <a:lstStyle/>
            <a:p>
              <a:r>
                <a:rPr lang="zh-CN" altLang="en-US" sz="1600" dirty="0" smtClean="0">
                  <a:ln w="12700">
                    <a:solidFill>
                      <a:schemeClr val="tx2">
                        <a:satMod val="155000"/>
                      </a:schemeClr>
                    </a:solidFill>
                    <a:prstDash val="solid"/>
                  </a:ln>
                  <a:solidFill>
                    <a:srgbClr val="FF0000"/>
                  </a:solidFill>
                  <a:latin typeface="华文楷体" pitchFamily="2" charset="-122"/>
                  <a:ea typeface="华文楷体" pitchFamily="2" charset="-122"/>
                </a:rPr>
                <a:t>直接报告边际影响</a:t>
              </a:r>
              <a:endParaRPr lang="zh-CN" altLang="en-US" sz="1600" dirty="0">
                <a:ln w="12700">
                  <a:solidFill>
                    <a:schemeClr val="tx2">
                      <a:satMod val="155000"/>
                    </a:schemeClr>
                  </a:solidFill>
                  <a:prstDash val="solid"/>
                </a:ln>
                <a:solidFill>
                  <a:srgbClr val="FF0000"/>
                </a:solidFill>
                <a:latin typeface="华文楷体" pitchFamily="2" charset="-122"/>
                <a:ea typeface="华文楷体" pitchFamily="2" charset="-122"/>
              </a:endParaRPr>
            </a:p>
          </p:txBody>
        </p:sp>
        <p:sp>
          <p:nvSpPr>
            <p:cNvPr id="11" name="TextBox 10"/>
            <p:cNvSpPr txBox="1"/>
            <p:nvPr/>
          </p:nvSpPr>
          <p:spPr>
            <a:xfrm>
              <a:off x="5429256" y="142852"/>
              <a:ext cx="3571900" cy="1077218"/>
            </a:xfrm>
            <a:prstGeom prst="rect">
              <a:avLst/>
            </a:prstGeom>
            <a:noFill/>
            <a:ln w="12700">
              <a:solidFill>
                <a:schemeClr val="accent1">
                  <a:shade val="95000"/>
                  <a:satMod val="105000"/>
                </a:schemeClr>
              </a:solidFill>
            </a:ln>
          </p:spPr>
          <p:txBody>
            <a:bodyPr wrap="square" rtlCol="0">
              <a:spAutoFit/>
            </a:bodyPr>
            <a:lstStyle/>
            <a:p>
              <a:r>
                <a:rPr lang="zh-CN" altLang="en-US" sz="1600" dirty="0" smtClean="0">
                  <a:latin typeface="华文楷体" pitchFamily="2" charset="-122"/>
                  <a:ea typeface="华文楷体" pitchFamily="2" charset="-122"/>
                </a:rPr>
                <a:t>第（</a:t>
              </a:r>
              <a:r>
                <a:rPr lang="en-US" altLang="zh-CN" sz="1600" dirty="0" smtClean="0">
                  <a:latin typeface="华文楷体" pitchFamily="2" charset="-122"/>
                  <a:ea typeface="华文楷体" pitchFamily="2" charset="-122"/>
                </a:rPr>
                <a:t>3</a:t>
              </a:r>
              <a:r>
                <a:rPr lang="zh-CN" altLang="en-US" sz="1600" dirty="0" smtClean="0">
                  <a:latin typeface="华文楷体" pitchFamily="2" charset="-122"/>
                  <a:ea typeface="华文楷体" pitchFamily="2" charset="-122"/>
                </a:rPr>
                <a:t>）列加入城市特征变量，</a:t>
              </a:r>
              <a:r>
                <a:rPr lang="en-US" altLang="zh-CN" sz="1600" dirty="0" smtClean="0">
                  <a:latin typeface="华文楷体" pitchFamily="2" charset="-122"/>
                  <a:ea typeface="华文楷体" pitchFamily="2" charset="-122"/>
                </a:rPr>
                <a:t>pm</a:t>
              </a:r>
              <a:r>
                <a:rPr lang="zh-CN" altLang="en-US" sz="1600" dirty="0" smtClean="0">
                  <a:latin typeface="华文楷体" pitchFamily="2" charset="-122"/>
                  <a:ea typeface="华文楷体" pitchFamily="2" charset="-122"/>
                </a:rPr>
                <a:t>系数变小，较高的经济发展水平和良好的公共服务质量能够显著提升对流动人口的吸引力。</a:t>
              </a:r>
              <a:endParaRPr lang="zh-CN" altLang="en-US" sz="1600" dirty="0">
                <a:latin typeface="华文楷体" pitchFamily="2" charset="-122"/>
                <a:ea typeface="华文楷体" pitchFamily="2" charset="-122"/>
              </a:endParaRPr>
            </a:p>
          </p:txBody>
        </p:sp>
        <p:cxnSp>
          <p:nvCxnSpPr>
            <p:cNvPr id="13" name="直接箭头连接符 12"/>
            <p:cNvCxnSpPr>
              <a:stCxn id="11" idx="2"/>
            </p:cNvCxnSpPr>
            <p:nvPr/>
          </p:nvCxnSpPr>
          <p:spPr>
            <a:xfrm rot="5400000">
              <a:off x="5360642" y="217114"/>
              <a:ext cx="851608" cy="28575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43768" y="1428736"/>
              <a:ext cx="1785950" cy="2308324"/>
            </a:xfrm>
            <a:prstGeom prst="rect">
              <a:avLst/>
            </a:prstGeom>
            <a:noFill/>
            <a:ln w="12700">
              <a:solidFill>
                <a:schemeClr val="accent1">
                  <a:shade val="95000"/>
                  <a:satMod val="105000"/>
                </a:schemeClr>
              </a:solidFill>
            </a:ln>
          </p:spPr>
          <p:txBody>
            <a:bodyPr wrap="square" rtlCol="0">
              <a:spAutoFit/>
            </a:bodyPr>
            <a:lstStyle/>
            <a:p>
              <a:r>
                <a:rPr lang="zh-CN" altLang="en-US" sz="1600" dirty="0" smtClean="0">
                  <a:latin typeface="华文楷体" pitchFamily="2" charset="-122"/>
                  <a:ea typeface="华文楷体" pitchFamily="2" charset="-122"/>
                </a:rPr>
                <a:t>加入就业地与流动人口家乡省份的地缘关系变量，</a:t>
              </a:r>
              <a:r>
                <a:rPr lang="zh-CN" altLang="en-US" sz="1600" dirty="0">
                  <a:latin typeface="华文楷体" pitchFamily="2" charset="-122"/>
                  <a:ea typeface="华文楷体" pitchFamily="2" charset="-122"/>
                </a:rPr>
                <a:t>与家乡空间距离越近、同乡比例越高，以及方言距离越大的城市，对于流动人口的</a:t>
              </a:r>
              <a:r>
                <a:rPr lang="zh-CN" altLang="en-US" sz="1600" dirty="0" smtClean="0">
                  <a:latin typeface="华文楷体" pitchFamily="2" charset="-122"/>
                  <a:ea typeface="华文楷体" pitchFamily="2" charset="-122"/>
                </a:rPr>
                <a:t>吸引力</a:t>
              </a:r>
              <a:r>
                <a:rPr lang="zh-CN" altLang="en-US" sz="1600" dirty="0">
                  <a:latin typeface="华文楷体" pitchFamily="2" charset="-122"/>
                  <a:ea typeface="华文楷体" pitchFamily="2" charset="-122"/>
                </a:rPr>
                <a:t>明显更高。</a:t>
              </a:r>
            </a:p>
          </p:txBody>
        </p:sp>
        <p:cxnSp>
          <p:nvCxnSpPr>
            <p:cNvPr id="19" name="直接箭头连接符 18"/>
            <p:cNvCxnSpPr>
              <a:stCxn id="17" idx="1"/>
            </p:cNvCxnSpPr>
            <p:nvPr/>
          </p:nvCxnSpPr>
          <p:spPr>
            <a:xfrm rot="10800000">
              <a:off x="5500694" y="2143116"/>
              <a:ext cx="1643074" cy="43978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15206" y="4143380"/>
              <a:ext cx="1643074" cy="830997"/>
            </a:xfrm>
            <a:prstGeom prst="rect">
              <a:avLst/>
            </a:prstGeom>
            <a:noFill/>
            <a:ln w="12700">
              <a:solidFill>
                <a:schemeClr val="accent1">
                  <a:shade val="95000"/>
                  <a:satMod val="105000"/>
                </a:schemeClr>
              </a:solidFill>
            </a:ln>
          </p:spPr>
          <p:txBody>
            <a:bodyPr wrap="square" rtlCol="0">
              <a:spAutoFit/>
            </a:bodyPr>
            <a:lstStyle/>
            <a:p>
              <a:r>
                <a:rPr lang="en-US" altLang="zh-CN" sz="1600" dirty="0" smtClean="0">
                  <a:latin typeface="华文楷体" pitchFamily="2" charset="-122"/>
                  <a:ea typeface="华文楷体" pitchFamily="2" charset="-122"/>
                </a:rPr>
                <a:t>pm</a:t>
              </a:r>
              <a:r>
                <a:rPr lang="zh-CN" altLang="en-US" sz="1600" dirty="0" smtClean="0">
                  <a:latin typeface="华文楷体" pitchFamily="2" charset="-122"/>
                  <a:ea typeface="华文楷体" pitchFamily="2" charset="-122"/>
                </a:rPr>
                <a:t>系数依旧为负，但明显增大，剥离了测量误差。</a:t>
              </a:r>
              <a:endParaRPr lang="zh-CN" altLang="en-US" sz="1600" dirty="0">
                <a:latin typeface="华文楷体" pitchFamily="2" charset="-122"/>
                <a:ea typeface="华文楷体" pitchFamily="2" charset="-122"/>
              </a:endParaRPr>
            </a:p>
          </p:txBody>
        </p:sp>
        <p:cxnSp>
          <p:nvCxnSpPr>
            <p:cNvPr id="24" name="直接箭头连接符 23"/>
            <p:cNvCxnSpPr>
              <a:stCxn id="22" idx="1"/>
            </p:cNvCxnSpPr>
            <p:nvPr/>
          </p:nvCxnSpPr>
          <p:spPr>
            <a:xfrm rot="10800000">
              <a:off x="6643702" y="2143117"/>
              <a:ext cx="571504" cy="241576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4303713"/>
            <a:ext cx="8229600" cy="2554287"/>
          </a:xfrm>
        </p:spPr>
        <p:txBody>
          <a:bodyPr>
            <a:normAutofit/>
          </a:bodyPr>
          <a:lstStyle/>
          <a:p>
            <a:r>
              <a:rPr lang="zh-CN" altLang="en-US" sz="1600" dirty="0">
                <a:latin typeface="华文楷体" pitchFamily="2" charset="-122"/>
                <a:ea typeface="华文楷体" pitchFamily="2" charset="-122"/>
              </a:rPr>
              <a:t>首先计算了研究期内每个城市</a:t>
            </a:r>
            <a:r>
              <a:rPr lang="zh-CN" altLang="en-US" sz="1600" dirty="0" smtClean="0">
                <a:latin typeface="华文楷体" pitchFamily="2" charset="-122"/>
                <a:ea typeface="华文楷体" pitchFamily="2" charset="-122"/>
              </a:rPr>
              <a:t>的</a:t>
            </a:r>
            <a:r>
              <a:rPr lang="en-US" altLang="zh-CN" sz="1600" dirty="0" smtClean="0">
                <a:latin typeface="华文楷体" pitchFamily="2" charset="-122"/>
                <a:ea typeface="华文楷体" pitchFamily="2" charset="-122"/>
              </a:rPr>
              <a:t>PM2.5</a:t>
            </a:r>
            <a:r>
              <a:rPr lang="zh-CN" altLang="en-US" sz="1600" dirty="0" smtClean="0">
                <a:latin typeface="华文楷体" pitchFamily="2" charset="-122"/>
                <a:ea typeface="华文楷体" pitchFamily="2" charset="-122"/>
              </a:rPr>
              <a:t>浓度变化和</a:t>
            </a:r>
            <a:r>
              <a:rPr lang="zh-CN" altLang="en-US" sz="1600" dirty="0">
                <a:latin typeface="华文楷体" pitchFamily="2" charset="-122"/>
                <a:ea typeface="华文楷体" pitchFamily="2" charset="-122"/>
              </a:rPr>
              <a:t>流动人口的家庭净收入变化；然后利用</a:t>
            </a:r>
            <a:r>
              <a:rPr lang="zh-CN" altLang="en-US" sz="1600" dirty="0" smtClean="0">
                <a:latin typeface="华文楷体" pitchFamily="2" charset="-122"/>
                <a:ea typeface="华文楷体" pitchFamily="2" charset="-122"/>
              </a:rPr>
              <a:t>表</a:t>
            </a:r>
            <a:r>
              <a:rPr lang="en-US" altLang="zh-CN" sz="1600" dirty="0" smtClean="0">
                <a:latin typeface="华文楷体" pitchFamily="2" charset="-122"/>
                <a:ea typeface="华文楷体" pitchFamily="2" charset="-122"/>
              </a:rPr>
              <a:t>3</a:t>
            </a:r>
            <a:r>
              <a:rPr lang="zh-CN" altLang="en-US" sz="1600" dirty="0" smtClean="0">
                <a:latin typeface="华文楷体" pitchFamily="2" charset="-122"/>
                <a:ea typeface="华文楷体" pitchFamily="2" charset="-122"/>
              </a:rPr>
              <a:t>第（</a:t>
            </a:r>
            <a:r>
              <a:rPr lang="en-US" altLang="zh-CN" sz="1600" dirty="0" smtClean="0">
                <a:latin typeface="华文楷体" pitchFamily="2" charset="-122"/>
                <a:ea typeface="华文楷体" pitchFamily="2" charset="-122"/>
              </a:rPr>
              <a:t>2</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列估计得到的边际效应分别</a:t>
            </a:r>
            <a:r>
              <a:rPr lang="zh-CN" altLang="en-US" sz="1600" dirty="0" smtClean="0">
                <a:latin typeface="华文楷体" pitchFamily="2" charset="-122"/>
                <a:ea typeface="华文楷体" pitchFamily="2" charset="-122"/>
              </a:rPr>
              <a:t>计算</a:t>
            </a:r>
            <a:r>
              <a:rPr lang="en-US" altLang="zh-CN" sz="1600" dirty="0" smtClean="0">
                <a:latin typeface="华文楷体" pitchFamily="2" charset="-122"/>
                <a:ea typeface="华文楷体" pitchFamily="2" charset="-122"/>
              </a:rPr>
              <a:t>PM2.5</a:t>
            </a:r>
            <a:r>
              <a:rPr lang="zh-CN" altLang="en-US" sz="1600" dirty="0" smtClean="0">
                <a:latin typeface="华文楷体" pitchFamily="2" charset="-122"/>
                <a:ea typeface="华文楷体" pitchFamily="2" charset="-122"/>
              </a:rPr>
              <a:t>浓度和</a:t>
            </a:r>
            <a:r>
              <a:rPr lang="zh-CN" altLang="en-US" sz="1600" dirty="0">
                <a:latin typeface="华文楷体" pitchFamily="2" charset="-122"/>
                <a:ea typeface="华文楷体" pitchFamily="2" charset="-122"/>
              </a:rPr>
              <a:t>家庭净收入变化带来的流动人口</a:t>
            </a:r>
            <a:r>
              <a:rPr lang="zh-CN" altLang="en-US" sz="1600" dirty="0" smtClean="0">
                <a:latin typeface="华文楷体" pitchFamily="2" charset="-122"/>
                <a:ea typeface="华文楷体" pitchFamily="2" charset="-122"/>
              </a:rPr>
              <a:t>选址</a:t>
            </a:r>
            <a:r>
              <a:rPr lang="zh-CN" altLang="en-US" sz="1600" dirty="0">
                <a:latin typeface="华文楷体" pitchFamily="2" charset="-122"/>
                <a:ea typeface="华文楷体" pitchFamily="2" charset="-122"/>
              </a:rPr>
              <a:t>概率的变化</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r>
              <a:rPr lang="zh-CN" altLang="en-US" sz="1600" dirty="0">
                <a:latin typeface="华文楷体" pitchFamily="2" charset="-122"/>
                <a:ea typeface="华文楷体" pitchFamily="2" charset="-122"/>
              </a:rPr>
              <a:t>可以看出：第一，</a:t>
            </a:r>
            <a:r>
              <a:rPr lang="zh-CN" altLang="en-US" sz="1600" dirty="0" smtClean="0">
                <a:latin typeface="华文楷体" pitchFamily="2" charset="-122"/>
                <a:ea typeface="华文楷体" pitchFamily="2" charset="-122"/>
              </a:rPr>
              <a:t>大部分</a:t>
            </a:r>
            <a:r>
              <a:rPr lang="zh-CN" altLang="en-US" sz="1600" dirty="0">
                <a:latin typeface="华文楷体" pitchFamily="2" charset="-122"/>
                <a:ea typeface="华文楷体" pitchFamily="2" charset="-122"/>
              </a:rPr>
              <a:t>城市集中</a:t>
            </a:r>
            <a:r>
              <a:rPr lang="zh-CN" altLang="en-US" sz="1600" dirty="0" smtClean="0">
                <a:latin typeface="华文楷体" pitchFamily="2" charset="-122"/>
                <a:ea typeface="华文楷体" pitchFamily="2" charset="-122"/>
              </a:rPr>
              <a:t>在</a:t>
            </a:r>
            <a:r>
              <a:rPr lang="en-US" altLang="zh-CN" sz="1600" dirty="0" smtClean="0">
                <a:latin typeface="华文楷体" pitchFamily="2" charset="-122"/>
                <a:ea typeface="华文楷体" pitchFamily="2" charset="-122"/>
              </a:rPr>
              <a:t>45°</a:t>
            </a:r>
            <a:r>
              <a:rPr lang="zh-CN" altLang="en-US" sz="1600" dirty="0">
                <a:latin typeface="华文楷体" pitchFamily="2" charset="-122"/>
                <a:ea typeface="华文楷体" pitchFamily="2" charset="-122"/>
              </a:rPr>
              <a:t>线附近，</a:t>
            </a:r>
            <a:r>
              <a:rPr lang="zh-CN" altLang="en-US" sz="1600" dirty="0" smtClean="0">
                <a:latin typeface="华文楷体" pitchFamily="2" charset="-122"/>
                <a:ea typeface="华文楷体" pitchFamily="2" charset="-122"/>
              </a:rPr>
              <a:t>表明</a:t>
            </a:r>
            <a:r>
              <a:rPr lang="en-US" altLang="zh-CN" sz="1600" dirty="0" smtClean="0">
                <a:latin typeface="华文楷体" pitchFamily="2" charset="-122"/>
                <a:ea typeface="华文楷体" pitchFamily="2" charset="-122"/>
              </a:rPr>
              <a:t>2011</a:t>
            </a:r>
            <a:r>
              <a:rPr lang="zh-CN" altLang="en-US" sz="1600" dirty="0" smtClean="0">
                <a:latin typeface="华文楷体" pitchFamily="2" charset="-122"/>
                <a:ea typeface="华文楷体" pitchFamily="2" charset="-122"/>
              </a:rPr>
              <a:t>年</a:t>
            </a:r>
            <a:r>
              <a:rPr lang="zh-CN" altLang="en-US" sz="1600" dirty="0">
                <a:latin typeface="华文楷体" pitchFamily="2" charset="-122"/>
                <a:ea typeface="华文楷体" pitchFamily="2" charset="-122"/>
              </a:rPr>
              <a:t>以来由于空气质量变化导致的流动人口流动已经逐渐</a:t>
            </a:r>
            <a:r>
              <a:rPr lang="zh-CN" altLang="en-US" sz="1600" dirty="0" smtClean="0">
                <a:latin typeface="华文楷体" pitchFamily="2" charset="-122"/>
                <a:ea typeface="华文楷体" pitchFamily="2" charset="-122"/>
              </a:rPr>
              <a:t>接近收入</a:t>
            </a:r>
            <a:r>
              <a:rPr lang="zh-CN" altLang="en-US" sz="1600" dirty="0">
                <a:latin typeface="华文楷体" pitchFamily="2" charset="-122"/>
                <a:ea typeface="华文楷体" pitchFamily="2" charset="-122"/>
              </a:rPr>
              <a:t>变化带来的影响。第二，在北京、广州、杭州等大城市，尽管收入增长对于流动人口的吸引力</a:t>
            </a:r>
            <a:r>
              <a:rPr lang="zh-CN" altLang="en-US" sz="1600" dirty="0" smtClean="0">
                <a:latin typeface="华文楷体" pitchFamily="2" charset="-122"/>
                <a:ea typeface="华文楷体" pitchFamily="2" charset="-122"/>
              </a:rPr>
              <a:t>仍然</a:t>
            </a:r>
            <a:r>
              <a:rPr lang="zh-CN" altLang="en-US" sz="1600" dirty="0">
                <a:latin typeface="华文楷体" pitchFamily="2" charset="-122"/>
                <a:ea typeface="华文楷体" pitchFamily="2" charset="-122"/>
              </a:rPr>
              <a:t>占据主导地位，但是空气质量下降对流动人口就业选址的负向影响已经相当于收入效应</a:t>
            </a:r>
            <a:r>
              <a:rPr lang="zh-CN" altLang="en-US" sz="1600" dirty="0" smtClean="0">
                <a:latin typeface="华文楷体" pitchFamily="2" charset="-122"/>
                <a:ea typeface="华文楷体" pitchFamily="2" charset="-122"/>
              </a:rPr>
              <a:t>的</a:t>
            </a:r>
            <a:r>
              <a:rPr lang="en-US" altLang="zh-CN" sz="1600" dirty="0" smtClean="0">
                <a:latin typeface="华文楷体" pitchFamily="2" charset="-122"/>
                <a:ea typeface="华文楷体" pitchFamily="2" charset="-122"/>
              </a:rPr>
              <a:t>30</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成为限制劳动力供给的重要因素。第三，在成都、重庆、西宁、济南等收入增幅较小或为负</a:t>
            </a:r>
            <a:r>
              <a:rPr lang="zh-CN" altLang="en-US" sz="1600" dirty="0" smtClean="0">
                <a:latin typeface="华文楷体" pitchFamily="2" charset="-122"/>
                <a:ea typeface="华文楷体" pitchFamily="2" charset="-122"/>
              </a:rPr>
              <a:t>的城市</a:t>
            </a:r>
            <a:r>
              <a:rPr lang="zh-CN" altLang="en-US" sz="1600" dirty="0">
                <a:latin typeface="华文楷体" pitchFamily="2" charset="-122"/>
                <a:ea typeface="华文楷体" pitchFamily="2" charset="-122"/>
              </a:rPr>
              <a:t>，空气质量改善成为了它们进一步吸引劳动力的重要筹码。</a:t>
            </a:r>
          </a:p>
        </p:txBody>
      </p:sp>
      <p:pic>
        <p:nvPicPr>
          <p:cNvPr id="7170" name="Picture 2"/>
          <p:cNvPicPr>
            <a:picLocks noChangeAspect="1" noChangeArrowheads="1"/>
          </p:cNvPicPr>
          <p:nvPr/>
        </p:nvPicPr>
        <p:blipFill>
          <a:blip r:embed="rId2"/>
          <a:srcRect/>
          <a:stretch>
            <a:fillRect/>
          </a:stretch>
        </p:blipFill>
        <p:spPr bwMode="auto">
          <a:xfrm>
            <a:off x="1857356" y="214290"/>
            <a:ext cx="5143536" cy="409230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14290"/>
            <a:ext cx="2571768" cy="3643338"/>
          </a:xfrm>
          <a:ln w="12700">
            <a:solidFill>
              <a:schemeClr val="accent1">
                <a:shade val="95000"/>
                <a:satMod val="105000"/>
              </a:schemeClr>
            </a:solidFill>
          </a:ln>
        </p:spPr>
        <p:txBody>
          <a:bodyPr>
            <a:noAutofit/>
          </a:bodyPr>
          <a:lstStyle/>
          <a:p>
            <a:r>
              <a:rPr lang="zh-CN" altLang="en-US" sz="1600" dirty="0">
                <a:latin typeface="华文楷体" pitchFamily="2" charset="-122"/>
                <a:ea typeface="华文楷体" pitchFamily="2" charset="-122"/>
              </a:rPr>
              <a:t>空气污染对于流动人口就业选址的影响随着年龄的增加逐渐变大</a:t>
            </a:r>
            <a:r>
              <a:rPr lang="zh-CN" altLang="en-US" sz="1600" dirty="0" smtClean="0">
                <a:latin typeface="华文楷体" pitchFamily="2" charset="-122"/>
                <a:ea typeface="华文楷体" pitchFamily="2" charset="-122"/>
              </a:rPr>
              <a:t>。第一</a:t>
            </a:r>
            <a:r>
              <a:rPr lang="zh-CN" altLang="en-US" sz="1600" dirty="0">
                <a:latin typeface="华文楷体" pitchFamily="2" charset="-122"/>
                <a:ea typeface="华文楷体" pitchFamily="2" charset="-122"/>
              </a:rPr>
              <a:t>，年轻</a:t>
            </a:r>
            <a:r>
              <a:rPr lang="zh-CN" altLang="en-US" sz="1600" dirty="0" smtClean="0">
                <a:latin typeface="华文楷体" pitchFamily="2" charset="-122"/>
                <a:ea typeface="华文楷体" pitchFamily="2" charset="-122"/>
              </a:rPr>
              <a:t>流动人口更注重现实</a:t>
            </a:r>
            <a:r>
              <a:rPr lang="zh-CN" altLang="en-US" sz="1600" dirty="0">
                <a:latin typeface="华文楷体" pitchFamily="2" charset="-122"/>
                <a:ea typeface="华文楷体" pitchFamily="2" charset="-122"/>
              </a:rPr>
              <a:t>的经济收益，</a:t>
            </a:r>
            <a:r>
              <a:rPr lang="zh-CN" altLang="en-US" sz="1600" dirty="0" smtClean="0">
                <a:latin typeface="华文楷体" pitchFamily="2" charset="-122"/>
                <a:ea typeface="华文楷体" pitchFamily="2" charset="-122"/>
              </a:rPr>
              <a:t>而年龄大则</a:t>
            </a:r>
            <a:r>
              <a:rPr lang="zh-CN" altLang="en-US" sz="1600" dirty="0">
                <a:latin typeface="华文楷体" pitchFamily="2" charset="-122"/>
                <a:ea typeface="华文楷体" pitchFamily="2" charset="-122"/>
              </a:rPr>
              <a:t>更多的注重</a:t>
            </a:r>
            <a:r>
              <a:rPr lang="zh-CN" altLang="en-US" sz="1600" dirty="0" smtClean="0">
                <a:latin typeface="华文楷体" pitchFamily="2" charset="-122"/>
                <a:ea typeface="华文楷体" pitchFamily="2" charset="-122"/>
              </a:rPr>
              <a:t>生活质量。</a:t>
            </a:r>
            <a:r>
              <a:rPr lang="zh-CN" altLang="en-US" sz="1600" dirty="0">
                <a:latin typeface="华文楷体" pitchFamily="2" charset="-122"/>
                <a:ea typeface="华文楷体" pitchFamily="2" charset="-122"/>
              </a:rPr>
              <a:t>第二，年龄越大流动人口的身体健康状况也会越差</a:t>
            </a:r>
            <a:r>
              <a:rPr lang="zh-CN" altLang="en-US" sz="1600" dirty="0" smtClean="0">
                <a:latin typeface="华文楷体" pitchFamily="2" charset="-122"/>
                <a:ea typeface="华文楷体" pitchFamily="2" charset="-122"/>
              </a:rPr>
              <a:t>，对于空气</a:t>
            </a:r>
            <a:r>
              <a:rPr lang="zh-CN" altLang="en-US" sz="1600" dirty="0">
                <a:latin typeface="华文楷体" pitchFamily="2" charset="-122"/>
                <a:ea typeface="华文楷体" pitchFamily="2" charset="-122"/>
              </a:rPr>
              <a:t>污染也越敏感。第三，中老年流动人口工作相对稳定</a:t>
            </a:r>
            <a:r>
              <a:rPr lang="zh-CN" altLang="en-US" sz="1600" dirty="0" smtClean="0">
                <a:latin typeface="华文楷体" pitchFamily="2" charset="-122"/>
                <a:ea typeface="华文楷体" pitchFamily="2" charset="-122"/>
              </a:rPr>
              <a:t>，在</a:t>
            </a:r>
            <a:r>
              <a:rPr lang="zh-CN" altLang="en-US" sz="1600" dirty="0">
                <a:latin typeface="华文楷体" pitchFamily="2" charset="-122"/>
                <a:ea typeface="华文楷体" pitchFamily="2" charset="-122"/>
              </a:rPr>
              <a:t>选址时要考虑到长期的效用影响，故对于短期内难以改变的</a:t>
            </a:r>
            <a:r>
              <a:rPr lang="zh-CN" altLang="en-US" sz="1600" dirty="0" smtClean="0">
                <a:latin typeface="华文楷体" pitchFamily="2" charset="-122"/>
                <a:ea typeface="华文楷体" pitchFamily="2" charset="-122"/>
              </a:rPr>
              <a:t>因素如空气污染，就</a:t>
            </a:r>
            <a:r>
              <a:rPr lang="zh-CN" altLang="en-US" sz="1600" dirty="0">
                <a:latin typeface="华文楷体" pitchFamily="2" charset="-122"/>
                <a:ea typeface="华文楷体" pitchFamily="2" charset="-122"/>
              </a:rPr>
              <a:t>会</a:t>
            </a:r>
            <a:r>
              <a:rPr lang="zh-CN" altLang="en-US" sz="1600" dirty="0" smtClean="0">
                <a:latin typeface="华文楷体" pitchFamily="2" charset="-122"/>
                <a:ea typeface="华文楷体" pitchFamily="2" charset="-122"/>
              </a:rPr>
              <a:t>更加</a:t>
            </a:r>
            <a:r>
              <a:rPr lang="zh-CN" altLang="en-US" sz="1600" dirty="0">
                <a:latin typeface="华文楷体" pitchFamily="2" charset="-122"/>
                <a:ea typeface="华文楷体" pitchFamily="2" charset="-122"/>
              </a:rPr>
              <a:t>重视。</a:t>
            </a:r>
          </a:p>
        </p:txBody>
      </p:sp>
      <p:pic>
        <p:nvPicPr>
          <p:cNvPr id="8194" name="Picture 2"/>
          <p:cNvPicPr>
            <a:picLocks noChangeAspect="1" noChangeArrowheads="1"/>
          </p:cNvPicPr>
          <p:nvPr/>
        </p:nvPicPr>
        <p:blipFill>
          <a:blip r:embed="rId2"/>
          <a:srcRect/>
          <a:stretch>
            <a:fillRect/>
          </a:stretch>
        </p:blipFill>
        <p:spPr bwMode="auto">
          <a:xfrm>
            <a:off x="0" y="0"/>
            <a:ext cx="6357950" cy="335151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0" y="3357562"/>
            <a:ext cx="6357950" cy="3286124"/>
          </a:xfrm>
          <a:prstGeom prst="rect">
            <a:avLst/>
          </a:prstGeom>
          <a:noFill/>
          <a:ln w="9525">
            <a:noFill/>
            <a:miter lim="800000"/>
            <a:headEnd/>
            <a:tailEnd/>
          </a:ln>
          <a:effectLst/>
        </p:spPr>
      </p:pic>
      <p:sp>
        <p:nvSpPr>
          <p:cNvPr id="6" name="TextBox 5"/>
          <p:cNvSpPr txBox="1"/>
          <p:nvPr/>
        </p:nvSpPr>
        <p:spPr>
          <a:xfrm>
            <a:off x="6572264" y="4286256"/>
            <a:ext cx="2428892" cy="1815882"/>
          </a:xfrm>
          <a:prstGeom prst="rect">
            <a:avLst/>
          </a:prstGeom>
          <a:noFill/>
          <a:ln>
            <a:solidFill>
              <a:schemeClr val="accent1">
                <a:shade val="95000"/>
                <a:satMod val="105000"/>
              </a:schemeClr>
            </a:solidFill>
          </a:ln>
        </p:spPr>
        <p:txBody>
          <a:bodyPr wrap="square" rtlCol="0">
            <a:spAutoFit/>
          </a:bodyPr>
          <a:lstStyle/>
          <a:p>
            <a:r>
              <a:rPr lang="zh-CN" altLang="en-US" sz="1600" dirty="0">
                <a:latin typeface="华文楷体" pitchFamily="2" charset="-122"/>
                <a:ea typeface="华文楷体" pitchFamily="2" charset="-122"/>
              </a:rPr>
              <a:t>受教育水平越</a:t>
            </a:r>
            <a:r>
              <a:rPr lang="zh-CN" altLang="en-US" sz="1600" dirty="0" smtClean="0">
                <a:latin typeface="华文楷体" pitchFamily="2" charset="-122"/>
                <a:ea typeface="华文楷体" pitchFamily="2" charset="-122"/>
              </a:rPr>
              <a:t>高的</a:t>
            </a:r>
            <a:r>
              <a:rPr lang="zh-CN" altLang="en-US" sz="1600" dirty="0">
                <a:latin typeface="华文楷体" pitchFamily="2" charset="-122"/>
                <a:ea typeface="华文楷体" pitchFamily="2" charset="-122"/>
              </a:rPr>
              <a:t>流动人口对于空气污染对个人身体健康带来的影响能够有更加准确的判断，同时他们也会有</a:t>
            </a:r>
            <a:r>
              <a:rPr lang="zh-CN" altLang="en-US" sz="1600" dirty="0" smtClean="0">
                <a:latin typeface="华文楷体" pitchFamily="2" charset="-122"/>
                <a:ea typeface="华文楷体" pitchFamily="2" charset="-122"/>
              </a:rPr>
              <a:t>更多</a:t>
            </a:r>
            <a:r>
              <a:rPr lang="zh-CN" altLang="en-US" sz="1600" dirty="0">
                <a:latin typeface="华文楷体" pitchFamily="2" charset="-122"/>
                <a:ea typeface="华文楷体" pitchFamily="2" charset="-122"/>
              </a:rPr>
              <a:t>的就业选择，受到劳动力市场需求的影响</a:t>
            </a:r>
            <a:r>
              <a:rPr lang="zh-CN" altLang="en-US" sz="1600" dirty="0" smtClean="0">
                <a:latin typeface="华文楷体" pitchFamily="2" charset="-122"/>
                <a:ea typeface="华文楷体" pitchFamily="2" charset="-122"/>
              </a:rPr>
              <a:t>较小</a:t>
            </a:r>
            <a:r>
              <a:rPr lang="zh-CN" altLang="en-US" sz="1600" dirty="0">
                <a:latin typeface="华文楷体" pitchFamily="2" charset="-122"/>
                <a:ea typeface="华文楷体"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142852"/>
            <a:ext cx="6143636" cy="320639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0" y="3429000"/>
            <a:ext cx="6215074" cy="3301758"/>
          </a:xfrm>
          <a:prstGeom prst="rect">
            <a:avLst/>
          </a:prstGeom>
          <a:noFill/>
          <a:ln w="9525">
            <a:noFill/>
            <a:miter lim="800000"/>
            <a:headEnd/>
            <a:tailEnd/>
          </a:ln>
          <a:effectLst/>
        </p:spPr>
      </p:pic>
      <p:sp>
        <p:nvSpPr>
          <p:cNvPr id="6" name="TextBox 5"/>
          <p:cNvSpPr txBox="1"/>
          <p:nvPr/>
        </p:nvSpPr>
        <p:spPr>
          <a:xfrm>
            <a:off x="6429388" y="357166"/>
            <a:ext cx="2286016" cy="2554545"/>
          </a:xfrm>
          <a:prstGeom prst="rect">
            <a:avLst/>
          </a:prstGeom>
          <a:noFill/>
          <a:ln>
            <a:solidFill>
              <a:schemeClr val="accent1">
                <a:shade val="95000"/>
                <a:satMod val="105000"/>
              </a:schemeClr>
            </a:solidFill>
          </a:ln>
        </p:spPr>
        <p:txBody>
          <a:bodyPr wrap="square" rtlCol="0">
            <a:spAutoFit/>
          </a:bodyPr>
          <a:lstStyle/>
          <a:p>
            <a:r>
              <a:rPr lang="zh-CN" altLang="en-US" sz="1600" dirty="0">
                <a:latin typeface="华文楷体" pitchFamily="2" charset="-122"/>
                <a:ea typeface="华文楷体" pitchFamily="2" charset="-122"/>
              </a:rPr>
              <a:t>单身</a:t>
            </a:r>
            <a:r>
              <a:rPr lang="zh-CN" altLang="en-US" sz="1600" dirty="0" smtClean="0">
                <a:latin typeface="华文楷体" pitchFamily="2" charset="-122"/>
                <a:ea typeface="华文楷体" pitchFamily="2" charset="-122"/>
              </a:rPr>
              <a:t>流动人口</a:t>
            </a:r>
            <a:r>
              <a:rPr lang="zh-CN" altLang="en-US" sz="1600" dirty="0">
                <a:latin typeface="华文楷体" pitchFamily="2" charset="-122"/>
                <a:ea typeface="华文楷体" pitchFamily="2" charset="-122"/>
              </a:rPr>
              <a:t>由于搬迁成本较低，短期内对于空气污染的敏感性较低；而由于空气污染威胁的普遍存在性</a:t>
            </a:r>
            <a:r>
              <a:rPr lang="zh-CN" altLang="en-US" sz="1600" dirty="0" smtClean="0">
                <a:latin typeface="华文楷体" pitchFamily="2" charset="-122"/>
                <a:ea typeface="华文楷体" pitchFamily="2" charset="-122"/>
              </a:rPr>
              <a:t>，已婚</a:t>
            </a:r>
            <a:r>
              <a:rPr lang="zh-CN" altLang="en-US" sz="1600" dirty="0">
                <a:latin typeface="华文楷体" pitchFamily="2" charset="-122"/>
                <a:ea typeface="华文楷体" pitchFamily="2" charset="-122"/>
              </a:rPr>
              <a:t>和已生育的流动人口在就业地选择时也要考虑对家庭其他成员的影响，从而对于空气污染</a:t>
            </a:r>
            <a:r>
              <a:rPr lang="zh-CN" altLang="en-US" sz="1600" dirty="0" smtClean="0">
                <a:latin typeface="华文楷体" pitchFamily="2" charset="-122"/>
                <a:ea typeface="华文楷体" pitchFamily="2" charset="-122"/>
              </a:rPr>
              <a:t>的敏感性</a:t>
            </a:r>
            <a:r>
              <a:rPr lang="zh-CN" altLang="en-US" sz="1600" dirty="0">
                <a:latin typeface="华文楷体" pitchFamily="2" charset="-122"/>
                <a:ea typeface="华文楷体" pitchFamily="2" charset="-122"/>
              </a:rPr>
              <a:t>显著更高。</a:t>
            </a:r>
          </a:p>
        </p:txBody>
      </p:sp>
      <p:sp>
        <p:nvSpPr>
          <p:cNvPr id="7" name="TextBox 6"/>
          <p:cNvSpPr txBox="1"/>
          <p:nvPr/>
        </p:nvSpPr>
        <p:spPr>
          <a:xfrm>
            <a:off x="6357950" y="3571876"/>
            <a:ext cx="2643206" cy="2800767"/>
          </a:xfrm>
          <a:prstGeom prst="rect">
            <a:avLst/>
          </a:prstGeom>
          <a:noFill/>
          <a:ln>
            <a:solidFill>
              <a:schemeClr val="accent1">
                <a:shade val="95000"/>
                <a:satMod val="105000"/>
              </a:schemeClr>
            </a:solidFill>
          </a:ln>
        </p:spPr>
        <p:txBody>
          <a:bodyPr wrap="square" rtlCol="0">
            <a:spAutoFit/>
          </a:bodyPr>
          <a:lstStyle/>
          <a:p>
            <a:r>
              <a:rPr lang="zh-CN" altLang="en-US" sz="1600" dirty="0">
                <a:latin typeface="华文楷体" pitchFamily="2" charset="-122"/>
                <a:ea typeface="华文楷体" pitchFamily="2" charset="-122"/>
              </a:rPr>
              <a:t>如果流动人口原本生活在空气污染非常严重</a:t>
            </a:r>
            <a:r>
              <a:rPr lang="zh-CN" altLang="en-US" sz="1600" dirty="0" smtClean="0">
                <a:latin typeface="华文楷体" pitchFamily="2" charset="-122"/>
                <a:ea typeface="华文楷体" pitchFamily="2" charset="-122"/>
              </a:rPr>
              <a:t>的地区</a:t>
            </a:r>
            <a:r>
              <a:rPr lang="zh-CN" altLang="en-US" sz="1600" dirty="0">
                <a:latin typeface="华文楷体" pitchFamily="2" charset="-122"/>
                <a:ea typeface="华文楷体" pitchFamily="2" charset="-122"/>
              </a:rPr>
              <a:t>，那么对于空气质量的敏感性可能会更低。根据流动人口户籍所在地前一年</a:t>
            </a:r>
            <a:r>
              <a:rPr lang="zh-CN" altLang="en-US" sz="1600" dirty="0" smtClean="0">
                <a:latin typeface="华文楷体" pitchFamily="2" charset="-122"/>
                <a:ea typeface="华文楷体" pitchFamily="2" charset="-122"/>
              </a:rPr>
              <a:t>的</a:t>
            </a:r>
            <a:r>
              <a:rPr lang="en-US" altLang="zh-CN" sz="1600" dirty="0" smtClean="0">
                <a:latin typeface="华文楷体" pitchFamily="2" charset="-122"/>
                <a:ea typeface="华文楷体" pitchFamily="2" charset="-122"/>
              </a:rPr>
              <a:t>PM2.5</a:t>
            </a:r>
            <a:r>
              <a:rPr lang="zh-CN" altLang="en-US" sz="1600" dirty="0" smtClean="0">
                <a:latin typeface="华文楷体" pitchFamily="2" charset="-122"/>
                <a:ea typeface="华文楷体" pitchFamily="2" charset="-122"/>
              </a:rPr>
              <a:t>浓度将样本</a:t>
            </a:r>
            <a:r>
              <a:rPr lang="zh-CN" altLang="en-US" sz="1600" dirty="0">
                <a:latin typeface="华文楷体" pitchFamily="2" charset="-122"/>
                <a:ea typeface="华文楷体" pitchFamily="2" charset="-122"/>
              </a:rPr>
              <a:t>分成两组，来源地空气质量较差和较好，然后进行分组</a:t>
            </a:r>
            <a:r>
              <a:rPr lang="zh-CN" altLang="en-US" sz="1600" dirty="0" smtClean="0">
                <a:latin typeface="华文楷体" pitchFamily="2" charset="-122"/>
                <a:ea typeface="华文楷体" pitchFamily="2" charset="-122"/>
              </a:rPr>
              <a:t>回归。</a:t>
            </a:r>
            <a:r>
              <a:rPr lang="zh-CN" altLang="en-US" sz="1600" dirty="0">
                <a:latin typeface="华文楷体" pitchFamily="2" charset="-122"/>
                <a:ea typeface="华文楷体" pitchFamily="2" charset="-122"/>
              </a:rPr>
              <a:t>非农业户口的流动人口的</a:t>
            </a:r>
            <a:r>
              <a:rPr lang="zh-CN" altLang="en-US" sz="1600" dirty="0" smtClean="0">
                <a:latin typeface="华文楷体" pitchFamily="2" charset="-122"/>
                <a:ea typeface="华文楷体" pitchFamily="2" charset="-122"/>
              </a:rPr>
              <a:t>选址决策</a:t>
            </a:r>
            <a:r>
              <a:rPr lang="zh-CN" altLang="en-US" sz="1600" dirty="0">
                <a:latin typeface="华文楷体" pitchFamily="2" charset="-122"/>
                <a:ea typeface="华文楷体" pitchFamily="2" charset="-122"/>
              </a:rPr>
              <a:t>受到空气质量的影响程度要高于农业户口群体。</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71538" y="571480"/>
            <a:ext cx="7017598" cy="4143404"/>
          </a:xfrm>
          <a:prstGeom prst="rect">
            <a:avLst/>
          </a:prstGeom>
          <a:noFill/>
          <a:ln w="9525">
            <a:noFill/>
            <a:miter lim="800000"/>
            <a:headEnd/>
            <a:tailEnd/>
          </a:ln>
          <a:effectLst/>
        </p:spPr>
      </p:pic>
      <p:sp>
        <p:nvSpPr>
          <p:cNvPr id="8" name="TextBox 7"/>
          <p:cNvSpPr txBox="1"/>
          <p:nvPr/>
        </p:nvSpPr>
        <p:spPr>
          <a:xfrm>
            <a:off x="857224" y="5072074"/>
            <a:ext cx="7643866" cy="1200329"/>
          </a:xfrm>
          <a:prstGeom prst="rect">
            <a:avLst/>
          </a:prstGeom>
          <a:noFill/>
        </p:spPr>
        <p:txBody>
          <a:bodyPr wrap="square" rtlCol="0">
            <a:spAutoFit/>
          </a:bodyPr>
          <a:lstStyle/>
          <a:p>
            <a:r>
              <a:rPr lang="zh-CN" altLang="en-US" dirty="0">
                <a:latin typeface="华文楷体" pitchFamily="2" charset="-122"/>
                <a:ea typeface="华文楷体" pitchFamily="2" charset="-122"/>
              </a:rPr>
              <a:t>根据调查</a:t>
            </a:r>
            <a:r>
              <a:rPr lang="zh-CN" altLang="en-US" dirty="0" smtClean="0">
                <a:latin typeface="华文楷体" pitchFamily="2" charset="-122"/>
                <a:ea typeface="华文楷体" pitchFamily="2" charset="-122"/>
              </a:rPr>
              <a:t>数</a:t>
            </a:r>
            <a:r>
              <a:rPr lang="zh-CN" altLang="en-US" dirty="0">
                <a:latin typeface="华文楷体" pitchFamily="2" charset="-122"/>
                <a:ea typeface="华文楷体" pitchFamily="2" charset="-122"/>
              </a:rPr>
              <a:t>据给出的最细的职业类型对样本进行分组，具体包括：国家机关、党群组织、企事业单位负责人；</a:t>
            </a:r>
            <a:r>
              <a:rPr lang="zh-CN" altLang="en-US" dirty="0" smtClean="0">
                <a:latin typeface="华文楷体" pitchFamily="2" charset="-122"/>
                <a:ea typeface="华文楷体" pitchFamily="2" charset="-122"/>
              </a:rPr>
              <a:t>专业</a:t>
            </a:r>
            <a:r>
              <a:rPr lang="zh-CN" altLang="en-US" dirty="0">
                <a:latin typeface="华文楷体" pitchFamily="2" charset="-122"/>
                <a:ea typeface="华文楷体" pitchFamily="2" charset="-122"/>
              </a:rPr>
              <a:t>技术人员；公务员、办事人员和有关人员；商业、服务业人员；农、林、牧、渔、水利业生产人员；</a:t>
            </a:r>
            <a:r>
              <a:rPr lang="zh-CN" altLang="en-US" dirty="0" smtClean="0">
                <a:latin typeface="华文楷体" pitchFamily="2" charset="-122"/>
                <a:ea typeface="华文楷体" pitchFamily="2" charset="-122"/>
              </a:rPr>
              <a:t>生产</a:t>
            </a:r>
            <a:r>
              <a:rPr lang="zh-CN" altLang="en-US" dirty="0">
                <a:latin typeface="华文楷体" pitchFamily="2" charset="-122"/>
                <a:ea typeface="华文楷体" pitchFamily="2" charset="-122"/>
              </a:rPr>
              <a:t>、运输设备操作人员及有关人员；无固定职业。</a:t>
            </a:r>
          </a:p>
        </p:txBody>
      </p:sp>
      <p:sp>
        <p:nvSpPr>
          <p:cNvPr id="9" name="TextBox 8"/>
          <p:cNvSpPr txBox="1"/>
          <p:nvPr/>
        </p:nvSpPr>
        <p:spPr>
          <a:xfrm>
            <a:off x="6143636" y="1785926"/>
            <a:ext cx="928694" cy="369332"/>
          </a:xfrm>
          <a:prstGeom prst="rect">
            <a:avLst/>
          </a:prstGeom>
          <a:noFill/>
        </p:spPr>
        <p:txBody>
          <a:bodyPr wrap="square" rtlCol="0">
            <a:spAutoFit/>
          </a:bodyPr>
          <a:lstStyle/>
          <a:p>
            <a:r>
              <a:rPr lang="zh-CN" altLang="en-US" b="1" dirty="0" smtClean="0">
                <a:solidFill>
                  <a:schemeClr val="accent5">
                    <a:lumMod val="50000"/>
                  </a:schemeClr>
                </a:solidFill>
                <a:latin typeface="华文楷体" pitchFamily="2" charset="-122"/>
                <a:ea typeface="华文楷体" pitchFamily="2" charset="-122"/>
              </a:rPr>
              <a:t>最敏感</a:t>
            </a:r>
            <a:endParaRPr lang="zh-CN" altLang="en-US" b="1" dirty="0">
              <a:solidFill>
                <a:schemeClr val="accent5">
                  <a:lumMod val="50000"/>
                </a:schemeClr>
              </a:solidFill>
              <a:latin typeface="华文楷体" pitchFamily="2" charset="-122"/>
              <a:ea typeface="华文楷体" pitchFamily="2" charset="-122"/>
            </a:endParaRPr>
          </a:p>
        </p:txBody>
      </p:sp>
      <p:sp>
        <p:nvSpPr>
          <p:cNvPr id="10" name="TextBox 9"/>
          <p:cNvSpPr txBox="1"/>
          <p:nvPr/>
        </p:nvSpPr>
        <p:spPr>
          <a:xfrm>
            <a:off x="7072330" y="1785926"/>
            <a:ext cx="1214446" cy="369332"/>
          </a:xfrm>
          <a:prstGeom prst="rect">
            <a:avLst/>
          </a:prstGeom>
          <a:noFill/>
        </p:spPr>
        <p:txBody>
          <a:bodyPr wrap="square" rtlCol="0">
            <a:spAutoFit/>
          </a:bodyPr>
          <a:lstStyle/>
          <a:p>
            <a:r>
              <a:rPr lang="zh-CN" altLang="en-US" b="1" dirty="0" smtClean="0">
                <a:solidFill>
                  <a:schemeClr val="accent5">
                    <a:lumMod val="50000"/>
                  </a:schemeClr>
                </a:solidFill>
                <a:latin typeface="华文楷体" pitchFamily="2" charset="-122"/>
                <a:ea typeface="华文楷体" pitchFamily="2" charset="-122"/>
              </a:rPr>
              <a:t>最不敏感</a:t>
            </a:r>
            <a:endParaRPr lang="zh-CN" altLang="en-US" b="1" dirty="0">
              <a:solidFill>
                <a:schemeClr val="accent5">
                  <a:lumMod val="50000"/>
                </a:schemeClr>
              </a:solidFill>
              <a:latin typeface="华文楷体" pitchFamily="2" charset="-122"/>
              <a:ea typeface="华文楷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ph idx="1"/>
          </p:nvPr>
        </p:nvPicPr>
        <p:blipFill>
          <a:blip r:embed="rId2"/>
          <a:srcRect/>
          <a:stretch>
            <a:fillRect/>
          </a:stretch>
        </p:blipFill>
        <p:spPr bwMode="auto">
          <a:xfrm>
            <a:off x="714348" y="928670"/>
            <a:ext cx="7500990" cy="1642186"/>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1142976" y="3786190"/>
            <a:ext cx="7000924" cy="415074"/>
          </a:xfrm>
          <a:prstGeom prst="rect">
            <a:avLst/>
          </a:prstGeom>
          <a:noFill/>
          <a:ln w="9525">
            <a:noFill/>
            <a:miter lim="800000"/>
            <a:headEnd/>
            <a:tailEnd/>
          </a:ln>
          <a:effectLst/>
        </p:spPr>
      </p:pic>
      <p:sp>
        <p:nvSpPr>
          <p:cNvPr id="7" name="TextBox 6"/>
          <p:cNvSpPr txBox="1"/>
          <p:nvPr/>
        </p:nvSpPr>
        <p:spPr>
          <a:xfrm>
            <a:off x="428596" y="142852"/>
            <a:ext cx="8215370" cy="830997"/>
          </a:xfrm>
          <a:prstGeom prst="rect">
            <a:avLst/>
          </a:prstGeom>
          <a:noFill/>
        </p:spPr>
        <p:txBody>
          <a:bodyPr wrap="square" rtlCol="0">
            <a:spAutoFit/>
          </a:bodyPr>
          <a:lstStyle/>
          <a:p>
            <a:r>
              <a:rPr lang="zh-CN" altLang="en-US" sz="1600" dirty="0" smtClean="0">
                <a:latin typeface="华文楷体" pitchFamily="2" charset="-122"/>
                <a:ea typeface="华文楷体" pitchFamily="2" charset="-122"/>
              </a:rPr>
              <a:t>数据来源于</a:t>
            </a:r>
            <a:r>
              <a:rPr lang="zh-CN" altLang="en-US" sz="1600" dirty="0">
                <a:latin typeface="华文楷体" pitchFamily="2" charset="-122"/>
                <a:ea typeface="华文楷体" pitchFamily="2" charset="-122"/>
              </a:rPr>
              <a:t>卫计委在２０１４ 年开展的“</a:t>
            </a:r>
            <a:r>
              <a:rPr lang="zh-CN" altLang="en-US" sz="1600" dirty="0" smtClean="0">
                <a:latin typeface="华文楷体" pitchFamily="2" charset="-122"/>
                <a:ea typeface="华文楷体" pitchFamily="2" charset="-122"/>
              </a:rPr>
              <a:t>社会</a:t>
            </a:r>
            <a:r>
              <a:rPr lang="zh-CN" altLang="en-US" sz="1600" dirty="0">
                <a:latin typeface="华文楷体" pitchFamily="2" charset="-122"/>
                <a:ea typeface="华文楷体" pitchFamily="2" charset="-122"/>
              </a:rPr>
              <a:t>融合与心理健康”</a:t>
            </a:r>
            <a:r>
              <a:rPr lang="zh-CN" altLang="en-US" sz="1600" dirty="0" smtClean="0">
                <a:latin typeface="华文楷体" pitchFamily="2" charset="-122"/>
                <a:ea typeface="华文楷体" pitchFamily="2" charset="-122"/>
              </a:rPr>
              <a:t>调查，该</a:t>
            </a:r>
            <a:r>
              <a:rPr lang="zh-CN" altLang="en-US" sz="1600" dirty="0">
                <a:latin typeface="华文楷体" pitchFamily="2" charset="-122"/>
                <a:ea typeface="华文楷体" pitchFamily="2" charset="-122"/>
              </a:rPr>
              <a:t>项调查主要针对</a:t>
            </a:r>
            <a:r>
              <a:rPr lang="zh-CN" altLang="en-US" sz="1600" dirty="0" smtClean="0">
                <a:latin typeface="华文楷体" pitchFamily="2" charset="-122"/>
                <a:ea typeface="华文楷体" pitchFamily="2" charset="-122"/>
              </a:rPr>
              <a:t>北京市朝阳</a:t>
            </a:r>
            <a:r>
              <a:rPr lang="zh-CN" altLang="en-US" sz="1600" dirty="0">
                <a:latin typeface="华文楷体" pitchFamily="2" charset="-122"/>
                <a:ea typeface="华文楷体" pitchFamily="2" charset="-122"/>
              </a:rPr>
              <a:t>区、浙江省嘉兴市、福建省厦门市、山东省青岛市、河南省郑州市、广东省深圳市和中山市、</a:t>
            </a:r>
            <a:r>
              <a:rPr lang="zh-CN" altLang="en-US" sz="1600" dirty="0" smtClean="0">
                <a:latin typeface="华文楷体" pitchFamily="2" charset="-122"/>
                <a:ea typeface="华文楷体" pitchFamily="2" charset="-122"/>
              </a:rPr>
              <a:t>四川省</a:t>
            </a:r>
            <a:r>
              <a:rPr lang="zh-CN" altLang="en-US" sz="1600" dirty="0">
                <a:latin typeface="华文楷体" pitchFamily="2" charset="-122"/>
                <a:ea typeface="华文楷体" pitchFamily="2" charset="-122"/>
              </a:rPr>
              <a:t>成都市八个城市（区）的流动人口样本进行访问。</a:t>
            </a:r>
          </a:p>
        </p:txBody>
      </p:sp>
      <p:pic>
        <p:nvPicPr>
          <p:cNvPr id="11266" name="Picture 2"/>
          <p:cNvPicPr>
            <a:picLocks noChangeAspect="1" noChangeArrowheads="1"/>
          </p:cNvPicPr>
          <p:nvPr/>
        </p:nvPicPr>
        <p:blipFill>
          <a:blip r:embed="rId4"/>
          <a:srcRect/>
          <a:stretch>
            <a:fillRect/>
          </a:stretch>
        </p:blipFill>
        <p:spPr bwMode="auto">
          <a:xfrm>
            <a:off x="500034" y="2571744"/>
            <a:ext cx="7785814" cy="114300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5"/>
          <a:srcRect/>
          <a:stretch>
            <a:fillRect/>
          </a:stretch>
        </p:blipFill>
        <p:spPr bwMode="auto">
          <a:xfrm>
            <a:off x="571472" y="4357694"/>
            <a:ext cx="7774425" cy="192882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2"/>
          <a:srcRect/>
          <a:stretch>
            <a:fillRect/>
          </a:stretch>
        </p:blipFill>
        <p:spPr bwMode="auto">
          <a:xfrm>
            <a:off x="642910" y="1214422"/>
            <a:ext cx="7924800" cy="2385060"/>
          </a:xfrm>
          <a:prstGeom prst="rect">
            <a:avLst/>
          </a:prstGeom>
          <a:noFill/>
          <a:ln w="9525">
            <a:noFill/>
            <a:miter lim="800000"/>
            <a:headEnd/>
            <a:tailEnd/>
          </a:ln>
          <a:effectLst/>
        </p:spPr>
      </p:pic>
      <p:sp>
        <p:nvSpPr>
          <p:cNvPr id="5" name="TextBox 4"/>
          <p:cNvSpPr txBox="1"/>
          <p:nvPr/>
        </p:nvSpPr>
        <p:spPr>
          <a:xfrm>
            <a:off x="642910" y="4214818"/>
            <a:ext cx="7715304" cy="1200329"/>
          </a:xfrm>
          <a:prstGeom prst="rect">
            <a:avLst/>
          </a:prstGeom>
          <a:noFill/>
        </p:spPr>
        <p:txBody>
          <a:bodyPr wrap="square" rtlCol="0">
            <a:spAutoFit/>
          </a:bodyPr>
          <a:lstStyle/>
          <a:p>
            <a:r>
              <a:rPr lang="zh-CN" altLang="en-US" dirty="0">
                <a:latin typeface="华文楷体" pitchFamily="2" charset="-122"/>
                <a:ea typeface="华文楷体" pitchFamily="2" charset="-122"/>
              </a:rPr>
              <a:t>在控制了收入、年龄、</a:t>
            </a:r>
            <a:r>
              <a:rPr lang="zh-CN" altLang="en-US" dirty="0" smtClean="0">
                <a:latin typeface="华文楷体" pitchFamily="2" charset="-122"/>
                <a:ea typeface="华文楷体" pitchFamily="2" charset="-122"/>
              </a:rPr>
              <a:t>性别等</a:t>
            </a:r>
            <a:r>
              <a:rPr lang="zh-CN" altLang="en-US" dirty="0">
                <a:latin typeface="华文楷体" pitchFamily="2" charset="-122"/>
                <a:ea typeface="华文楷体" pitchFamily="2" charset="-122"/>
              </a:rPr>
              <a:t>个人特征以及城市经济特征的情况下</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PM2.5</a:t>
            </a:r>
            <a:r>
              <a:rPr lang="zh-CN" altLang="en-US" dirty="0" smtClean="0">
                <a:latin typeface="华文楷体" pitchFamily="2" charset="-122"/>
                <a:ea typeface="华文楷体" pitchFamily="2" charset="-122"/>
              </a:rPr>
              <a:t>浓度</a:t>
            </a:r>
            <a:r>
              <a:rPr lang="zh-CN" altLang="en-US" dirty="0">
                <a:latin typeface="华文楷体" pitchFamily="2" charset="-122"/>
                <a:ea typeface="华文楷体" pitchFamily="2" charset="-122"/>
              </a:rPr>
              <a:t>每</a:t>
            </a:r>
            <a:r>
              <a:rPr lang="zh-CN" altLang="en-US" dirty="0" smtClean="0">
                <a:latin typeface="华文楷体" pitchFamily="2" charset="-122"/>
                <a:ea typeface="华文楷体" pitchFamily="2" charset="-122"/>
              </a:rPr>
              <a:t>增加</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a:t>
            </a:r>
            <a:r>
              <a:rPr lang="zh-CN" altLang="en-US" dirty="0">
                <a:latin typeface="华文楷体" pitchFamily="2" charset="-122"/>
                <a:ea typeface="华文楷体" pitchFamily="2" charset="-122"/>
              </a:rPr>
              <a:t>被调查者中认为自己更不</a:t>
            </a:r>
            <a:r>
              <a:rPr lang="zh-CN" altLang="en-US" dirty="0" smtClean="0">
                <a:latin typeface="华文楷体" pitchFamily="2" charset="-122"/>
                <a:ea typeface="华文楷体" pitchFamily="2" charset="-122"/>
              </a:rPr>
              <a:t>容易生病</a:t>
            </a:r>
            <a:r>
              <a:rPr lang="zh-CN" altLang="en-US" dirty="0">
                <a:latin typeface="华文楷体" pitchFamily="2" charset="-122"/>
                <a:ea typeface="华文楷体" pitchFamily="2" charset="-122"/>
              </a:rPr>
              <a:t>的比例将</a:t>
            </a:r>
            <a:r>
              <a:rPr lang="zh-CN" altLang="en-US" dirty="0" smtClean="0">
                <a:latin typeface="华文楷体" pitchFamily="2" charset="-122"/>
                <a:ea typeface="华文楷体" pitchFamily="2" charset="-122"/>
              </a:rPr>
              <a:t>下降</a:t>
            </a:r>
            <a:r>
              <a:rPr lang="en-US" altLang="zh-CN" dirty="0" smtClean="0">
                <a:latin typeface="华文楷体" pitchFamily="2" charset="-122"/>
                <a:ea typeface="华文楷体" pitchFamily="2" charset="-122"/>
              </a:rPr>
              <a:t>1.5</a:t>
            </a:r>
            <a:r>
              <a:rPr lang="zh-CN" altLang="en-US" dirty="0" smtClean="0">
                <a:latin typeface="华文楷体" pitchFamily="2" charset="-122"/>
                <a:ea typeface="华文楷体" pitchFamily="2" charset="-122"/>
              </a:rPr>
              <a:t>个</a:t>
            </a:r>
            <a:r>
              <a:rPr lang="zh-CN" altLang="en-US" dirty="0">
                <a:latin typeface="华文楷体" pitchFamily="2" charset="-122"/>
                <a:ea typeface="华文楷体" pitchFamily="2" charset="-122"/>
              </a:rPr>
              <a:t>百分点，认为自己健康状况有所改善的比例将</a:t>
            </a:r>
            <a:r>
              <a:rPr lang="zh-CN" altLang="en-US" dirty="0" smtClean="0">
                <a:latin typeface="华文楷体" pitchFamily="2" charset="-122"/>
                <a:ea typeface="华文楷体" pitchFamily="2" charset="-122"/>
              </a:rPr>
              <a:t>下降</a:t>
            </a:r>
            <a:r>
              <a:rPr lang="en-US" altLang="zh-CN" dirty="0" smtClean="0">
                <a:latin typeface="华文楷体" pitchFamily="2" charset="-122"/>
                <a:ea typeface="华文楷体" pitchFamily="2" charset="-122"/>
              </a:rPr>
              <a:t>1.4</a:t>
            </a:r>
            <a:r>
              <a:rPr lang="zh-CN" altLang="en-US" dirty="0" smtClean="0">
                <a:latin typeface="华文楷体" pitchFamily="2" charset="-122"/>
                <a:ea typeface="华文楷体" pitchFamily="2" charset="-122"/>
              </a:rPr>
              <a:t>个</a:t>
            </a:r>
            <a:r>
              <a:rPr lang="zh-CN" altLang="en-US" dirty="0">
                <a:latin typeface="华文楷体" pitchFamily="2" charset="-122"/>
                <a:ea typeface="华文楷体" pitchFamily="2" charset="-122"/>
              </a:rPr>
              <a:t>百分点，而</a:t>
            </a:r>
            <a:r>
              <a:rPr lang="zh-CN" altLang="en-US" dirty="0" smtClean="0">
                <a:latin typeface="华文楷体" pitchFamily="2" charset="-122"/>
                <a:ea typeface="华文楷体" pitchFamily="2" charset="-122"/>
              </a:rPr>
              <a:t>认为自己</a:t>
            </a:r>
            <a:r>
              <a:rPr lang="zh-CN" altLang="en-US" dirty="0">
                <a:latin typeface="华文楷体" pitchFamily="2" charset="-122"/>
                <a:ea typeface="华文楷体" pitchFamily="2" charset="-122"/>
              </a:rPr>
              <a:t>健康状况良好的比例将</a:t>
            </a:r>
            <a:r>
              <a:rPr lang="zh-CN" altLang="en-US" dirty="0" smtClean="0">
                <a:latin typeface="华文楷体" pitchFamily="2" charset="-122"/>
                <a:ea typeface="华文楷体" pitchFamily="2" charset="-122"/>
              </a:rPr>
              <a:t>下降</a:t>
            </a:r>
            <a:r>
              <a:rPr lang="en-US" altLang="zh-CN" dirty="0" smtClean="0">
                <a:latin typeface="华文楷体" pitchFamily="2" charset="-122"/>
                <a:ea typeface="华文楷体" pitchFamily="2" charset="-122"/>
              </a:rPr>
              <a:t>0.8</a:t>
            </a:r>
            <a:r>
              <a:rPr lang="zh-CN" altLang="en-US" dirty="0" smtClean="0">
                <a:latin typeface="华文楷体" pitchFamily="2" charset="-122"/>
                <a:ea typeface="华文楷体" pitchFamily="2" charset="-122"/>
              </a:rPr>
              <a:t>个</a:t>
            </a:r>
            <a:r>
              <a:rPr lang="zh-CN" altLang="en-US" dirty="0">
                <a:latin typeface="华文楷体" pitchFamily="2" charset="-122"/>
                <a:ea typeface="华文楷体" pitchFamily="2" charset="-122"/>
              </a:rPr>
              <a:t>百分点。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16793" y="2967335"/>
            <a:ext cx="3179717" cy="923330"/>
          </a:xfrm>
          <a:prstGeom prst="rect">
            <a:avLst/>
          </a:prstGeom>
          <a:noFill/>
        </p:spPr>
        <p:txBody>
          <a:bodyPr wrap="none" lIns="91440" tIns="45720" rIns="91440" bIns="45720">
            <a:spAutoFit/>
          </a:bodyPr>
          <a:lstStyle/>
          <a:p>
            <a:pPr algn="ctr"/>
            <a:r>
              <a:rPr lang="en-US" altLang="zh-CN"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Thanks</a:t>
            </a:r>
            <a:r>
              <a:rPr lang="zh-CN" alt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zh-CN" alt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现实意义</a:t>
            </a:r>
            <a:endParaRPr lang="zh-CN" altLang="en-US" dirty="0"/>
          </a:p>
        </p:txBody>
      </p:sp>
      <p:sp>
        <p:nvSpPr>
          <p:cNvPr id="3" name="内容占位符 2"/>
          <p:cNvSpPr>
            <a:spLocks noGrp="1"/>
          </p:cNvSpPr>
          <p:nvPr>
            <p:ph idx="1"/>
          </p:nvPr>
        </p:nvSpPr>
        <p:spPr>
          <a:xfrm>
            <a:off x="500034" y="1357298"/>
            <a:ext cx="8229600" cy="4525963"/>
          </a:xfrm>
        </p:spPr>
        <p:txBody>
          <a:bodyPr>
            <a:noAutofit/>
          </a:bodyPr>
          <a:lstStyle/>
          <a:p>
            <a:r>
              <a:rPr lang="zh-CN" altLang="en-US" sz="1600" dirty="0">
                <a:latin typeface="华文楷体" pitchFamily="2" charset="-122"/>
                <a:ea typeface="华文楷体" pitchFamily="2" charset="-122"/>
              </a:rPr>
              <a:t>本文聚焦于空气污染和流动人口就业选址行为的关系</a:t>
            </a:r>
            <a:r>
              <a:rPr lang="zh-CN" altLang="en-US" sz="1600" dirty="0" smtClean="0">
                <a:latin typeface="华文楷体" pitchFamily="2" charset="-122"/>
                <a:ea typeface="华文楷体" pitchFamily="2" charset="-122"/>
              </a:rPr>
              <a:t>研究</a:t>
            </a:r>
            <a:endParaRPr lang="en-US" altLang="zh-CN" sz="1600" dirty="0" smtClean="0">
              <a:latin typeface="华文楷体" pitchFamily="2" charset="-122"/>
              <a:ea typeface="华文楷体" pitchFamily="2" charset="-122"/>
            </a:endParaRPr>
          </a:p>
          <a:p>
            <a:endParaRPr lang="en-US" altLang="zh-CN" sz="1600" dirty="0" smtClean="0">
              <a:latin typeface="华文楷体" pitchFamily="2" charset="-122"/>
              <a:ea typeface="华文楷体" pitchFamily="2" charset="-122"/>
            </a:endParaRPr>
          </a:p>
          <a:p>
            <a:r>
              <a:rPr lang="zh-CN" altLang="en-US" sz="1600" dirty="0">
                <a:latin typeface="华文楷体" pitchFamily="2" charset="-122"/>
                <a:ea typeface="华文楷体" pitchFamily="2" charset="-122"/>
              </a:rPr>
              <a:t>首先，流动人口正成为中国区域经济增长的关键动力，充分理解流动人口的选址决策机制，将</a:t>
            </a:r>
            <a:r>
              <a:rPr lang="zh-CN" altLang="en-US" sz="1600" dirty="0" smtClean="0">
                <a:latin typeface="华文楷体" pitchFamily="2" charset="-122"/>
                <a:ea typeface="华文楷体" pitchFamily="2" charset="-122"/>
              </a:rPr>
              <a:t>有助于</a:t>
            </a:r>
            <a:r>
              <a:rPr lang="zh-CN" altLang="en-US" sz="1600" dirty="0">
                <a:latin typeface="华文楷体" pitchFamily="2" charset="-122"/>
                <a:ea typeface="华文楷体" pitchFamily="2" charset="-122"/>
              </a:rPr>
              <a:t>城市政府制定相应的政策吸引流动人口，从而促进本地经济增长。</a:t>
            </a:r>
            <a:r>
              <a:rPr lang="zh-CN" altLang="en-US" sz="1600" dirty="0" smtClean="0">
                <a:latin typeface="华文楷体" pitchFamily="2" charset="-122"/>
                <a:ea typeface="华文楷体" pitchFamily="2" charset="-122"/>
              </a:rPr>
              <a:t>截至</a:t>
            </a:r>
            <a:r>
              <a:rPr lang="en-US" altLang="zh-CN" sz="1600" dirty="0" smtClean="0">
                <a:latin typeface="华文楷体" pitchFamily="2" charset="-122"/>
                <a:ea typeface="华文楷体" pitchFamily="2" charset="-122"/>
              </a:rPr>
              <a:t>2016</a:t>
            </a:r>
            <a:r>
              <a:rPr lang="zh-CN" altLang="en-US" sz="1600" dirty="0" smtClean="0">
                <a:latin typeface="华文楷体" pitchFamily="2" charset="-122"/>
                <a:ea typeface="华文楷体" pitchFamily="2" charset="-122"/>
              </a:rPr>
              <a:t>年底</a:t>
            </a:r>
            <a:r>
              <a:rPr lang="zh-CN" altLang="en-US" sz="1600" dirty="0">
                <a:latin typeface="华文楷体" pitchFamily="2" charset="-122"/>
                <a:ea typeface="华文楷体" pitchFamily="2" charset="-122"/>
              </a:rPr>
              <a:t>全国</a:t>
            </a:r>
            <a:r>
              <a:rPr lang="zh-CN" altLang="en-US" sz="1600" dirty="0" smtClean="0">
                <a:latin typeface="华文楷体" pitchFamily="2" charset="-122"/>
                <a:ea typeface="华文楷体" pitchFamily="2" charset="-122"/>
              </a:rPr>
              <a:t>流动人口共计</a:t>
            </a:r>
            <a:r>
              <a:rPr lang="en-US" altLang="zh-CN" sz="1600" dirty="0" smtClean="0">
                <a:latin typeface="华文楷体" pitchFamily="2" charset="-122"/>
                <a:ea typeface="华文楷体" pitchFamily="2" charset="-122"/>
              </a:rPr>
              <a:t>2.45</a:t>
            </a:r>
            <a:r>
              <a:rPr lang="zh-CN" altLang="en-US" sz="1600" dirty="0" smtClean="0">
                <a:latin typeface="华文楷体" pitchFamily="2" charset="-122"/>
                <a:ea typeface="华文楷体" pitchFamily="2" charset="-122"/>
              </a:rPr>
              <a:t>亿</a:t>
            </a:r>
            <a:r>
              <a:rPr lang="zh-CN" altLang="en-US" sz="1600" dirty="0">
                <a:latin typeface="华文楷体" pitchFamily="2" charset="-122"/>
                <a:ea typeface="华文楷体" pitchFamily="2" charset="-122"/>
              </a:rPr>
              <a:t>人，占总人口</a:t>
            </a:r>
            <a:r>
              <a:rPr lang="zh-CN" altLang="en-US" sz="1600" dirty="0" smtClean="0">
                <a:latin typeface="华文楷体" pitchFamily="2" charset="-122"/>
                <a:ea typeface="华文楷体" pitchFamily="2" charset="-122"/>
              </a:rPr>
              <a:t>的</a:t>
            </a:r>
            <a:r>
              <a:rPr lang="en-US" altLang="zh-CN" sz="1600" dirty="0" smtClean="0">
                <a:latin typeface="华文楷体" pitchFamily="2" charset="-122"/>
                <a:ea typeface="华文楷体" pitchFamily="2" charset="-122"/>
              </a:rPr>
              <a:t>17</a:t>
            </a:r>
            <a:r>
              <a:rPr lang="en-US" altLang="zh-CN" sz="1600" dirty="0" smtClean="0"/>
              <a:t>%</a:t>
            </a:r>
            <a:r>
              <a:rPr lang="zh-CN" altLang="en-US" sz="1600" dirty="0" smtClean="0">
                <a:latin typeface="华文楷体" pitchFamily="2" charset="-122"/>
                <a:ea typeface="华文楷体" pitchFamily="2" charset="-122"/>
              </a:rPr>
              <a:t>（</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中国流动人口发展</a:t>
            </a:r>
            <a:r>
              <a:rPr lang="zh-CN" altLang="en-US" sz="1600" dirty="0" smtClean="0">
                <a:latin typeface="华文楷体" pitchFamily="2" charset="-122"/>
                <a:ea typeface="华文楷体" pitchFamily="2" charset="-122"/>
              </a:rPr>
              <a:t>报告</a:t>
            </a:r>
            <a:r>
              <a:rPr lang="en-US" altLang="zh-CN" sz="1600" dirty="0" smtClean="0">
                <a:latin typeface="华文楷体" pitchFamily="2" charset="-122"/>
                <a:ea typeface="华文楷体" pitchFamily="2" charset="-122"/>
              </a:rPr>
              <a:t>2017》</a:t>
            </a:r>
            <a:r>
              <a:rPr lang="zh-CN" altLang="en-US" sz="1600" dirty="0">
                <a:latin typeface="华文楷体" pitchFamily="2" charset="-122"/>
                <a:ea typeface="华文楷体" pitchFamily="2" charset="-122"/>
              </a:rPr>
              <a:t>）。劳动力跨区域流动为城市</a:t>
            </a:r>
            <a:r>
              <a:rPr lang="zh-CN" altLang="en-US" sz="1600" dirty="0" smtClean="0">
                <a:latin typeface="华文楷体" pitchFamily="2" charset="-122"/>
                <a:ea typeface="华文楷体" pitchFamily="2" charset="-122"/>
              </a:rPr>
              <a:t>制造业</a:t>
            </a:r>
            <a:r>
              <a:rPr lang="zh-CN" altLang="en-US" sz="1600" dirty="0">
                <a:latin typeface="华文楷体" pitchFamily="2" charset="-122"/>
                <a:ea typeface="华文楷体" pitchFamily="2" charset="-122"/>
              </a:rPr>
              <a:t>的发展提供了必需的劳动力供给，进一步促进产业集聚（姚林如和李莉</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2006</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endParaRPr lang="en-US" altLang="zh-CN" sz="1600" dirty="0" smtClean="0">
              <a:latin typeface="华文楷体" pitchFamily="2" charset="-122"/>
              <a:ea typeface="华文楷体" pitchFamily="2" charset="-122"/>
            </a:endParaRPr>
          </a:p>
          <a:p>
            <a:r>
              <a:rPr lang="zh-CN" altLang="en-US" sz="1600" dirty="0">
                <a:latin typeface="华文楷体" pitchFamily="2" charset="-122"/>
                <a:ea typeface="华文楷体" pitchFamily="2" charset="-122"/>
              </a:rPr>
              <a:t>其次，与户籍人口相比，流动人口的就业地选择更加灵活，容易受到城市相关</a:t>
            </a:r>
            <a:r>
              <a:rPr lang="zh-CN" altLang="en-US" sz="1600" dirty="0" smtClean="0">
                <a:latin typeface="华文楷体" pitchFamily="2" charset="-122"/>
                <a:ea typeface="华文楷体" pitchFamily="2" charset="-122"/>
              </a:rPr>
              <a:t>政策的</a:t>
            </a:r>
            <a:r>
              <a:rPr lang="zh-CN" altLang="en-US" sz="1600" dirty="0">
                <a:latin typeface="华文楷体" pitchFamily="2" charset="-122"/>
                <a:ea typeface="华文楷体" pitchFamily="2" charset="-122"/>
              </a:rPr>
              <a:t>影响，因此本文的研究发现空气质量对流动人口就业选址行为有显著影响，对于城市政府和</a:t>
            </a:r>
            <a:r>
              <a:rPr lang="zh-CN" altLang="en-US" sz="1600" dirty="0" smtClean="0">
                <a:latin typeface="华文楷体" pitchFamily="2" charset="-122"/>
                <a:ea typeface="华文楷体" pitchFamily="2" charset="-122"/>
              </a:rPr>
              <a:t>城市管理</a:t>
            </a:r>
            <a:r>
              <a:rPr lang="zh-CN" altLang="en-US" sz="1600" dirty="0">
                <a:latin typeface="华文楷体" pitchFamily="2" charset="-122"/>
                <a:ea typeface="华文楷体" pitchFamily="2" charset="-122"/>
              </a:rPr>
              <a:t>者将更加具有警醒意义</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endParaRPr lang="en-US" altLang="zh-CN" sz="1600" dirty="0" smtClean="0">
              <a:latin typeface="华文楷体" pitchFamily="2" charset="-122"/>
              <a:ea typeface="华文楷体" pitchFamily="2" charset="-122"/>
            </a:endParaRPr>
          </a:p>
          <a:p>
            <a:r>
              <a:rPr lang="zh-CN" altLang="en-US" sz="1600" dirty="0">
                <a:latin typeface="华文楷体" pitchFamily="2" charset="-122"/>
                <a:ea typeface="华文楷体" pitchFamily="2" charset="-122"/>
              </a:rPr>
              <a:t>第三</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2013</a:t>
            </a:r>
            <a:r>
              <a:rPr lang="zh-CN" altLang="en-US" sz="1600" dirty="0" smtClean="0">
                <a:latin typeface="华文楷体" pitchFamily="2" charset="-122"/>
                <a:ea typeface="华文楷体" pitchFamily="2" charset="-122"/>
              </a:rPr>
              <a:t>年</a:t>
            </a:r>
            <a:r>
              <a:rPr lang="zh-CN" altLang="en-US" sz="1600" dirty="0">
                <a:latin typeface="华文楷体" pitchFamily="2" charset="-122"/>
                <a:ea typeface="华文楷体" pitchFamily="2" charset="-122"/>
              </a:rPr>
              <a:t>国务院部署了</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大气污染防治行动计划</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，提出了十</a:t>
            </a:r>
            <a:r>
              <a:rPr lang="zh-CN" altLang="en-US" sz="1600" dirty="0" smtClean="0">
                <a:latin typeface="华文楷体" pitchFamily="2" charset="-122"/>
                <a:ea typeface="华文楷体" pitchFamily="2" charset="-122"/>
              </a:rPr>
              <a:t>条措施</a:t>
            </a:r>
            <a:r>
              <a:rPr lang="zh-CN" altLang="en-US" sz="1600" dirty="0">
                <a:latin typeface="华文楷体" pitchFamily="2" charset="-122"/>
                <a:ea typeface="华文楷体" pitchFamily="2" charset="-122"/>
              </a:rPr>
              <a:t>（简称“大气十条”），该计划被认为是中国有史以来最为严格的大气治理行动计划。为贯彻</a:t>
            </a:r>
            <a:r>
              <a:rPr lang="zh-CN" altLang="en-US" sz="1600" dirty="0" smtClean="0">
                <a:latin typeface="华文楷体" pitchFamily="2" charset="-122"/>
                <a:ea typeface="华文楷体" pitchFamily="2" charset="-122"/>
              </a:rPr>
              <a:t>落实</a:t>
            </a:r>
            <a:r>
              <a:rPr lang="zh-CN" altLang="en-US" sz="1600" dirty="0">
                <a:latin typeface="华文楷体" pitchFamily="2" charset="-122"/>
                <a:ea typeface="华文楷体" pitchFamily="2" charset="-122"/>
              </a:rPr>
              <a:t>国家</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大气污染防治行动计划</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，中国各级政府对于空气污染治理进行了大量投资，例如北京</a:t>
            </a:r>
            <a:r>
              <a:rPr lang="zh-CN" altLang="en-US" sz="1600" dirty="0" smtClean="0">
                <a:latin typeface="华文楷体" pitchFamily="2" charset="-122"/>
                <a:ea typeface="华文楷体" pitchFamily="2" charset="-122"/>
              </a:rPr>
              <a:t>市制</a:t>
            </a:r>
            <a:r>
              <a:rPr lang="zh-CN" altLang="en-US" sz="1600" dirty="0">
                <a:latin typeface="华文楷体" pitchFamily="2" charset="-122"/>
                <a:ea typeface="华文楷体" pitchFamily="2" charset="-122"/>
              </a:rPr>
              <a:t>定了</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五年清洁空气行动计划</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，仅</a:t>
            </a:r>
            <a:r>
              <a:rPr lang="zh-CN" altLang="en-US" sz="1600" dirty="0" smtClean="0">
                <a:latin typeface="华文楷体" pitchFamily="2" charset="-122"/>
                <a:ea typeface="华文楷体" pitchFamily="2" charset="-122"/>
              </a:rPr>
              <a:t>在</a:t>
            </a:r>
            <a:r>
              <a:rPr lang="en-US" altLang="zh-CN" sz="1600" dirty="0" smtClean="0">
                <a:latin typeface="华文楷体" pitchFamily="2" charset="-122"/>
                <a:ea typeface="华文楷体" pitchFamily="2" charset="-122"/>
              </a:rPr>
              <a:t>2015</a:t>
            </a:r>
            <a:r>
              <a:rPr lang="zh-CN" altLang="en-US" sz="1600" dirty="0" smtClean="0">
                <a:latin typeface="华文楷体" pitchFamily="2" charset="-122"/>
                <a:ea typeface="华文楷体" pitchFamily="2" charset="-122"/>
              </a:rPr>
              <a:t> </a:t>
            </a:r>
            <a:r>
              <a:rPr lang="zh-CN" altLang="en-US" sz="1600" dirty="0">
                <a:latin typeface="华文楷体" pitchFamily="2" charset="-122"/>
                <a:ea typeface="华文楷体" pitchFamily="2" charset="-122"/>
              </a:rPr>
              <a:t>年</a:t>
            </a:r>
            <a:r>
              <a:rPr lang="zh-CN" altLang="en-US" sz="1600" dirty="0" smtClean="0">
                <a:latin typeface="华文楷体" pitchFamily="2" charset="-122"/>
                <a:ea typeface="华文楷体" pitchFamily="2" charset="-122"/>
              </a:rPr>
              <a:t>和</a:t>
            </a:r>
            <a:r>
              <a:rPr lang="en-US" altLang="zh-CN" sz="1600" dirty="0" smtClean="0">
                <a:latin typeface="华文楷体" pitchFamily="2" charset="-122"/>
                <a:ea typeface="华文楷体" pitchFamily="2" charset="-122"/>
              </a:rPr>
              <a:t>2016</a:t>
            </a:r>
            <a:r>
              <a:rPr lang="zh-CN" altLang="en-US" sz="1600" dirty="0" smtClean="0">
                <a:latin typeface="华文楷体" pitchFamily="2" charset="-122"/>
                <a:ea typeface="华文楷体" pitchFamily="2" charset="-122"/>
              </a:rPr>
              <a:t>年</a:t>
            </a:r>
            <a:r>
              <a:rPr lang="zh-CN" altLang="en-US" sz="1600" dirty="0">
                <a:latin typeface="华文楷体" pitchFamily="2" charset="-122"/>
                <a:ea typeface="华文楷体" pitchFamily="2" charset="-122"/>
              </a:rPr>
              <a:t>治理投入就超过</a:t>
            </a:r>
            <a:r>
              <a:rPr lang="zh-CN" altLang="en-US" sz="1600" dirty="0" smtClean="0">
                <a:latin typeface="华文楷体" pitchFamily="2" charset="-122"/>
                <a:ea typeface="华文楷体" pitchFamily="2" charset="-122"/>
              </a:rPr>
              <a:t>了</a:t>
            </a:r>
            <a:r>
              <a:rPr lang="en-US" altLang="zh-CN" sz="1600" dirty="0" smtClean="0">
                <a:latin typeface="华文楷体" pitchFamily="2" charset="-122"/>
                <a:ea typeface="华文楷体" pitchFamily="2" charset="-122"/>
              </a:rPr>
              <a:t>300</a:t>
            </a:r>
            <a:r>
              <a:rPr lang="zh-CN" altLang="en-US" sz="1600" dirty="0" smtClean="0">
                <a:latin typeface="华文楷体" pitchFamily="2" charset="-122"/>
                <a:ea typeface="华文楷体" pitchFamily="2" charset="-122"/>
              </a:rPr>
              <a:t> </a:t>
            </a:r>
            <a:r>
              <a:rPr lang="zh-CN" altLang="en-US" sz="1600" dirty="0">
                <a:latin typeface="华文楷体" pitchFamily="2" charset="-122"/>
                <a:ea typeface="华文楷体" pitchFamily="2" charset="-122"/>
              </a:rPr>
              <a:t>亿元。由此可见</a:t>
            </a:r>
            <a:r>
              <a:rPr lang="zh-CN" altLang="en-US" sz="1600" dirty="0" smtClean="0">
                <a:latin typeface="华文楷体" pitchFamily="2" charset="-122"/>
                <a:ea typeface="华文楷体" pitchFamily="2" charset="-122"/>
              </a:rPr>
              <a:t>，准确</a:t>
            </a:r>
            <a:r>
              <a:rPr lang="zh-CN" altLang="en-US" sz="1600" dirty="0">
                <a:latin typeface="华文楷体" pitchFamily="2" charset="-122"/>
                <a:ea typeface="华文楷体" pitchFamily="2" charset="-122"/>
              </a:rPr>
              <a:t>评估空气污染对于流动人口就业选址行为的影响效果，对于全面评价环境污染治理的投资</a:t>
            </a:r>
            <a:r>
              <a:rPr lang="zh-CN" altLang="en-US" sz="1600" dirty="0" smtClean="0">
                <a:latin typeface="华文楷体" pitchFamily="2" charset="-122"/>
                <a:ea typeface="华文楷体" pitchFamily="2" charset="-122"/>
              </a:rPr>
              <a:t>收益</a:t>
            </a:r>
            <a:r>
              <a:rPr lang="zh-CN" altLang="en-US" sz="1600" dirty="0">
                <a:latin typeface="华文楷体" pitchFamily="2" charset="-122"/>
                <a:ea typeface="华文楷体" pitchFamily="2" charset="-122"/>
              </a:rPr>
              <a:t>也具有重要的政策意义。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文献综述</a:t>
            </a:r>
            <a:endParaRPr lang="zh-CN" altLang="en-US" dirty="0"/>
          </a:p>
        </p:txBody>
      </p:sp>
      <p:sp>
        <p:nvSpPr>
          <p:cNvPr id="3" name="内容占位符 2"/>
          <p:cNvSpPr>
            <a:spLocks noGrp="1"/>
          </p:cNvSpPr>
          <p:nvPr>
            <p:ph idx="1"/>
          </p:nvPr>
        </p:nvSpPr>
        <p:spPr>
          <a:xfrm>
            <a:off x="500034" y="1357298"/>
            <a:ext cx="8229600" cy="4525963"/>
          </a:xfrm>
        </p:spPr>
        <p:txBody>
          <a:bodyPr>
            <a:noAutofit/>
          </a:bodyPr>
          <a:lstStyle/>
          <a:p>
            <a:r>
              <a:rPr lang="zh-CN" altLang="en-US" sz="1600" dirty="0">
                <a:latin typeface="华文楷体" pitchFamily="2" charset="-122"/>
                <a:ea typeface="华文楷体" pitchFamily="2" charset="-122"/>
              </a:rPr>
              <a:t>传统的发展</a:t>
            </a:r>
            <a:r>
              <a:rPr lang="zh-CN" altLang="en-US" sz="1600" dirty="0" smtClean="0">
                <a:latin typeface="华文楷体" pitchFamily="2" charset="-122"/>
                <a:ea typeface="华文楷体" pitchFamily="2" charset="-122"/>
              </a:rPr>
              <a:t>经济学和</a:t>
            </a:r>
            <a:r>
              <a:rPr lang="zh-CN" altLang="en-US" sz="1600" dirty="0">
                <a:latin typeface="华文楷体" pitchFamily="2" charset="-122"/>
                <a:ea typeface="华文楷体" pitchFamily="2" charset="-122"/>
              </a:rPr>
              <a:t>新经济地理模型表明，劳动力会更多的选择在非农产业经济比重高、人口规模大、预期收入高</a:t>
            </a:r>
            <a:r>
              <a:rPr lang="zh-CN" altLang="en-US" sz="1600" dirty="0" smtClean="0">
                <a:latin typeface="华文楷体" pitchFamily="2" charset="-122"/>
                <a:ea typeface="华文楷体" pitchFamily="2" charset="-122"/>
              </a:rPr>
              <a:t>的城市</a:t>
            </a:r>
            <a:r>
              <a:rPr lang="zh-CN" altLang="en-US" sz="1600" dirty="0">
                <a:latin typeface="华文楷体" pitchFamily="2" charset="-122"/>
                <a:ea typeface="华文楷体" pitchFamily="2" charset="-122"/>
              </a:rPr>
              <a:t>就业（段成荣</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2001</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王桂新等</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2012</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endParaRPr lang="en-US" altLang="zh-CN" sz="1600" dirty="0" smtClean="0">
              <a:latin typeface="华文楷体" pitchFamily="2" charset="-122"/>
              <a:ea typeface="华文楷体" pitchFamily="2" charset="-122"/>
            </a:endParaRPr>
          </a:p>
          <a:p>
            <a:r>
              <a:rPr lang="zh-CN" altLang="en-US" sz="1600" dirty="0" smtClean="0">
                <a:latin typeface="华文楷体" pitchFamily="2" charset="-122"/>
                <a:ea typeface="华文楷体" pitchFamily="2" charset="-122"/>
              </a:rPr>
              <a:t>城市经济学</a:t>
            </a:r>
            <a:r>
              <a:rPr lang="zh-CN" altLang="en-US" sz="1600" dirty="0">
                <a:latin typeface="华文楷体" pitchFamily="2" charset="-122"/>
                <a:ea typeface="华文楷体" pitchFamily="2" charset="-122"/>
              </a:rPr>
              <a:t>者</a:t>
            </a:r>
            <a:r>
              <a:rPr lang="zh-CN" altLang="en-US" sz="1600" dirty="0" smtClean="0">
                <a:latin typeface="华文楷体" pitchFamily="2" charset="-122"/>
                <a:ea typeface="华文楷体" pitchFamily="2" charset="-122"/>
              </a:rPr>
              <a:t>基于</a:t>
            </a:r>
            <a:r>
              <a:rPr lang="en-US" altLang="zh-CN" sz="1600" dirty="0" err="1" smtClean="0">
                <a:latin typeface="华文楷体" pitchFamily="2" charset="-122"/>
                <a:ea typeface="华文楷体" pitchFamily="2" charset="-122"/>
              </a:rPr>
              <a:t>Tiebout</a:t>
            </a:r>
            <a:r>
              <a:rPr lang="zh-CN" altLang="en-US" sz="1600" dirty="0" smtClean="0">
                <a:latin typeface="华文楷体" pitchFamily="2" charset="-122"/>
                <a:ea typeface="华文楷体" pitchFamily="2" charset="-122"/>
              </a:rPr>
              <a:t>“用脚投票”</a:t>
            </a:r>
            <a:r>
              <a:rPr lang="zh-CN" altLang="en-US" sz="1600" dirty="0">
                <a:latin typeface="华文楷体" pitchFamily="2" charset="-122"/>
                <a:ea typeface="华文楷体" pitchFamily="2" charset="-122"/>
              </a:rPr>
              <a:t>理论，研究</a:t>
            </a:r>
            <a:r>
              <a:rPr lang="zh-CN" altLang="en-US" sz="1600" dirty="0" smtClean="0">
                <a:latin typeface="华文楷体" pitchFamily="2" charset="-122"/>
                <a:ea typeface="华文楷体" pitchFamily="2" charset="-122"/>
              </a:rPr>
              <a:t>发现具有</a:t>
            </a:r>
            <a:r>
              <a:rPr lang="zh-CN" altLang="en-US" sz="1600" dirty="0">
                <a:latin typeface="华文楷体" pitchFamily="2" charset="-122"/>
                <a:ea typeface="华文楷体" pitchFamily="2" charset="-122"/>
              </a:rPr>
              <a:t>更高生活质量的城市更容易吸引劳动力的进入</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Whisleretal.,2008</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。其中公共服务水平，</a:t>
            </a:r>
            <a:r>
              <a:rPr lang="zh-CN" altLang="en-US" sz="1600" dirty="0" smtClean="0">
                <a:latin typeface="华文楷体" pitchFamily="2" charset="-122"/>
                <a:ea typeface="华文楷体" pitchFamily="2" charset="-122"/>
              </a:rPr>
              <a:t>如基础教育</a:t>
            </a:r>
            <a:r>
              <a:rPr lang="zh-CN" altLang="en-US" sz="1600" dirty="0">
                <a:latin typeface="华文楷体" pitchFamily="2" charset="-122"/>
                <a:ea typeface="华文楷体" pitchFamily="2" charset="-122"/>
              </a:rPr>
              <a:t>和医疗水平等，作为生活质量的重要组成因素，会对劳动力的选址行为产生显著影响（</a:t>
            </a:r>
            <a:r>
              <a:rPr lang="zh-CN" altLang="en-US" sz="1600" dirty="0" smtClean="0">
                <a:latin typeface="华文楷体" pitchFamily="2" charset="-122"/>
                <a:ea typeface="华文楷体" pitchFamily="2" charset="-122"/>
              </a:rPr>
              <a:t>夏怡然</a:t>
            </a:r>
            <a:r>
              <a:rPr lang="zh-CN" altLang="en-US" sz="1600" dirty="0">
                <a:latin typeface="华文楷体" pitchFamily="2" charset="-122"/>
                <a:ea typeface="华文楷体" pitchFamily="2" charset="-122"/>
              </a:rPr>
              <a:t>和陆铭</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2015</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endParaRPr lang="en-US" altLang="zh-CN" sz="1600" dirty="0" smtClean="0">
              <a:latin typeface="华文楷体" pitchFamily="2" charset="-122"/>
              <a:ea typeface="华文楷体" pitchFamily="2" charset="-122"/>
            </a:endParaRPr>
          </a:p>
          <a:p>
            <a:r>
              <a:rPr lang="en-US" altLang="zh-CN" sz="1600" dirty="0" err="1" smtClean="0">
                <a:latin typeface="华文楷体" pitchFamily="2" charset="-122"/>
                <a:ea typeface="华文楷体" pitchFamily="2" charset="-122"/>
              </a:rPr>
              <a:t>Qin&amp;Zhu</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2017</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利用“移民”这一关键词的百度搜索指数进行分析发现，空气质量</a:t>
            </a:r>
            <a:r>
              <a:rPr lang="zh-CN" altLang="en-US" sz="1600" dirty="0" smtClean="0">
                <a:latin typeface="华文楷体" pitchFamily="2" charset="-122"/>
                <a:ea typeface="华文楷体" pitchFamily="2" charset="-122"/>
              </a:rPr>
              <a:t>指数每上升</a:t>
            </a:r>
            <a:r>
              <a:rPr lang="en-US" altLang="zh-CN" sz="1600" dirty="0" smtClean="0">
                <a:latin typeface="华文楷体" pitchFamily="2" charset="-122"/>
                <a:ea typeface="华文楷体" pitchFamily="2" charset="-122"/>
              </a:rPr>
              <a:t>100</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人们第二天搜索“移民”的频率会</a:t>
            </a:r>
            <a:r>
              <a:rPr lang="zh-CN" altLang="en-US" sz="1600" dirty="0" smtClean="0">
                <a:latin typeface="华文楷体" pitchFamily="2" charset="-122"/>
                <a:ea typeface="华文楷体" pitchFamily="2" charset="-122"/>
              </a:rPr>
              <a:t>上升</a:t>
            </a:r>
            <a:r>
              <a:rPr lang="en-US" altLang="zh-CN" sz="1600" dirty="0" smtClean="0">
                <a:latin typeface="华文楷体" pitchFamily="2" charset="-122"/>
                <a:ea typeface="华文楷体" pitchFamily="2" charset="-122"/>
              </a:rPr>
              <a:t>23%—48</a:t>
            </a:r>
            <a:r>
              <a:rPr lang="en-US" altLang="zh-CN" sz="1600" dirty="0" smtClean="0">
                <a:latin typeface="华文楷体" pitchFamily="2" charset="-122"/>
                <a:ea typeface="华文楷体" pitchFamily="2" charset="-122"/>
              </a:rPr>
              <a:t>%</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这一结果反映了空气污染对于</a:t>
            </a:r>
            <a:r>
              <a:rPr lang="zh-CN" altLang="en-US" sz="1600" dirty="0" smtClean="0">
                <a:latin typeface="华文楷体" pitchFamily="2" charset="-122"/>
                <a:ea typeface="华文楷体" pitchFamily="2" charset="-122"/>
              </a:rPr>
              <a:t>人们</a:t>
            </a:r>
            <a:r>
              <a:rPr lang="zh-CN" altLang="en-US" sz="1600" dirty="0">
                <a:latin typeface="华文楷体" pitchFamily="2" charset="-122"/>
                <a:ea typeface="华文楷体" pitchFamily="2" charset="-122"/>
              </a:rPr>
              <a:t>移民意愿的影响</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endParaRPr lang="en-US" altLang="zh-CN" sz="1600" dirty="0" smtClean="0">
              <a:latin typeface="华文楷体" pitchFamily="2" charset="-122"/>
              <a:ea typeface="华文楷体" pitchFamily="2" charset="-122"/>
            </a:endParaRPr>
          </a:p>
          <a:p>
            <a:r>
              <a:rPr lang="en-US" altLang="zh-CN" sz="1600" dirty="0" err="1" smtClean="0">
                <a:latin typeface="华文楷体" pitchFamily="2" charset="-122"/>
                <a:ea typeface="华文楷体" pitchFamily="2" charset="-122"/>
              </a:rPr>
              <a:t>Chenetal</a:t>
            </a:r>
            <a:r>
              <a:rPr lang="en-US" altLang="zh-CN" sz="1600" dirty="0" smtClean="0">
                <a:latin typeface="华文楷体" pitchFamily="2" charset="-122"/>
                <a:ea typeface="华文楷体" pitchFamily="2" charset="-122"/>
              </a:rPr>
              <a:t>.</a:t>
            </a:r>
            <a:r>
              <a:rPr lang="zh-CN" altLang="en-US" sz="1600" dirty="0" smtClean="0">
                <a:latin typeface="华文楷体" pitchFamily="2" charset="-122"/>
                <a:ea typeface="华文楷体" pitchFamily="2" charset="-122"/>
              </a:rPr>
              <a:t> （</a:t>
            </a:r>
            <a:r>
              <a:rPr lang="en-US" altLang="zh-CN" sz="1600" dirty="0" smtClean="0">
                <a:latin typeface="华文楷体" pitchFamily="2" charset="-122"/>
                <a:ea typeface="华文楷体" pitchFamily="2" charset="-122"/>
              </a:rPr>
              <a:t>2017</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利用中国人口普查数据研究</a:t>
            </a:r>
            <a:r>
              <a:rPr lang="zh-CN" altLang="en-US" sz="1600" dirty="0" smtClean="0">
                <a:latin typeface="华文楷体" pitchFamily="2" charset="-122"/>
                <a:ea typeface="华文楷体" pitchFamily="2" charset="-122"/>
              </a:rPr>
              <a:t>了</a:t>
            </a:r>
            <a:r>
              <a:rPr lang="en-US" altLang="zh-CN" sz="1600" dirty="0" smtClean="0">
                <a:latin typeface="华文楷体" pitchFamily="2" charset="-122"/>
                <a:ea typeface="华文楷体" pitchFamily="2" charset="-122"/>
              </a:rPr>
              <a:t>1996-2010</a:t>
            </a:r>
            <a:r>
              <a:rPr lang="zh-CN" altLang="en-US" sz="1600" dirty="0" smtClean="0">
                <a:latin typeface="华文楷体" pitchFamily="2" charset="-122"/>
                <a:ea typeface="华文楷体" pitchFamily="2" charset="-122"/>
              </a:rPr>
              <a:t>年</a:t>
            </a:r>
            <a:r>
              <a:rPr lang="zh-CN" altLang="en-US" sz="1600" dirty="0">
                <a:latin typeface="华文楷体" pitchFamily="2" charset="-122"/>
                <a:ea typeface="华文楷体" pitchFamily="2" charset="-122"/>
              </a:rPr>
              <a:t>期间</a:t>
            </a:r>
            <a:r>
              <a:rPr lang="zh-CN" altLang="en-US" sz="1600" dirty="0" smtClean="0">
                <a:latin typeface="华文楷体" pitchFamily="2" charset="-122"/>
                <a:ea typeface="华文楷体" pitchFamily="2" charset="-122"/>
              </a:rPr>
              <a:t>空气污染</a:t>
            </a:r>
            <a:r>
              <a:rPr lang="zh-CN" altLang="en-US" sz="1600" dirty="0">
                <a:latin typeface="华文楷体" pitchFamily="2" charset="-122"/>
                <a:ea typeface="华文楷体" pitchFamily="2" charset="-122"/>
              </a:rPr>
              <a:t>对于中国人口迁移的影响，结果发现研究期内的空气污染变化能够减少一个</a:t>
            </a:r>
            <a:r>
              <a:rPr lang="zh-CN" altLang="en-US" sz="1600" dirty="0" smtClean="0">
                <a:latin typeface="华文楷体" pitchFamily="2" charset="-122"/>
                <a:ea typeface="华文楷体" pitchFamily="2" charset="-122"/>
              </a:rPr>
              <a:t>县城</a:t>
            </a:r>
            <a:r>
              <a:rPr lang="en-US" altLang="zh-CN" sz="1600" dirty="0" smtClean="0">
                <a:latin typeface="华文楷体" pitchFamily="2" charset="-122"/>
                <a:ea typeface="华文楷体" pitchFamily="2" charset="-122"/>
              </a:rPr>
              <a:t>50</a:t>
            </a:r>
            <a:r>
              <a:rPr lang="en-US" altLang="zh-CN" sz="1600" dirty="0" smtClean="0">
                <a:latin typeface="华文楷体" pitchFamily="2" charset="-122"/>
                <a:ea typeface="华文楷体" pitchFamily="2" charset="-122"/>
              </a:rPr>
              <a:t>%</a:t>
            </a:r>
            <a:r>
              <a:rPr lang="zh-CN" altLang="en-US" sz="1600" dirty="0" smtClean="0">
                <a:latin typeface="华文楷体" pitchFamily="2" charset="-122"/>
                <a:ea typeface="华文楷体" pitchFamily="2" charset="-122"/>
              </a:rPr>
              <a:t>的流动人口</a:t>
            </a:r>
            <a:r>
              <a:rPr lang="zh-CN" altLang="en-US" sz="1600" dirty="0">
                <a:latin typeface="华文楷体" pitchFamily="2" charset="-122"/>
                <a:ea typeface="华文楷体" pitchFamily="2" charset="-122"/>
              </a:rPr>
              <a:t>迁入量，最终通过净移出</a:t>
            </a:r>
            <a:r>
              <a:rPr lang="zh-CN" altLang="en-US" sz="1600" dirty="0" smtClean="0">
                <a:latin typeface="华文楷体" pitchFamily="2" charset="-122"/>
                <a:ea typeface="华文楷体" pitchFamily="2" charset="-122"/>
              </a:rPr>
              <a:t>减少</a:t>
            </a:r>
            <a:r>
              <a:rPr lang="en-US" altLang="zh-CN" sz="1600" dirty="0" smtClean="0">
                <a:latin typeface="华文楷体" pitchFamily="2" charset="-122"/>
                <a:ea typeface="华文楷体" pitchFamily="2" charset="-122"/>
              </a:rPr>
              <a:t>5</a:t>
            </a:r>
            <a:r>
              <a:rPr lang="en-US" altLang="zh-CN" sz="1600" dirty="0" smtClean="0">
                <a:latin typeface="华文楷体" pitchFamily="2" charset="-122"/>
                <a:ea typeface="华文楷体" pitchFamily="2" charset="-122"/>
              </a:rPr>
              <a:t>%</a:t>
            </a:r>
            <a:r>
              <a:rPr lang="zh-CN" altLang="en-US" sz="1600" dirty="0" smtClean="0">
                <a:latin typeface="华文楷体" pitchFamily="2" charset="-122"/>
                <a:ea typeface="华文楷体" pitchFamily="2" charset="-122"/>
              </a:rPr>
              <a:t>的</a:t>
            </a:r>
            <a:r>
              <a:rPr lang="zh-CN" altLang="en-US" sz="1600" dirty="0">
                <a:latin typeface="华文楷体" pitchFamily="2" charset="-122"/>
                <a:ea typeface="华文楷体" pitchFamily="2" charset="-122"/>
              </a:rPr>
              <a:t>总人口</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endParaRPr lang="en-US" altLang="zh-CN" sz="1600" dirty="0">
              <a:latin typeface="华文楷体" pitchFamily="2" charset="-122"/>
              <a:ea typeface="华文楷体" pitchFamily="2" charset="-122"/>
            </a:endParaRPr>
          </a:p>
          <a:p>
            <a:r>
              <a:rPr lang="zh-CN" altLang="en-US" sz="1600" dirty="0">
                <a:latin typeface="华文楷体" pitchFamily="2" charset="-122"/>
                <a:ea typeface="华文楷体" pitchFamily="2" charset="-122"/>
              </a:rPr>
              <a:t>李明和张亦然</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2019</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利用中国高校留学生数据</a:t>
            </a:r>
            <a:r>
              <a:rPr lang="zh-CN" altLang="en-US" sz="1600" dirty="0" smtClean="0">
                <a:latin typeface="华文楷体" pitchFamily="2" charset="-122"/>
                <a:ea typeface="华文楷体" pitchFamily="2" charset="-122"/>
              </a:rPr>
              <a:t>研究</a:t>
            </a:r>
            <a:r>
              <a:rPr lang="zh-CN" altLang="en-US" sz="1600" dirty="0">
                <a:latin typeface="华文楷体" pitchFamily="2" charset="-122"/>
                <a:ea typeface="华文楷体" pitchFamily="2" charset="-122"/>
              </a:rPr>
              <a:t>发现，所在城市空气污染越严重的高校，平均在校来华留学生规模越小，表明空气污染推动着</a:t>
            </a:r>
            <a:r>
              <a:rPr lang="zh-CN" altLang="en-US" sz="1600" dirty="0" smtClean="0">
                <a:latin typeface="华文楷体" pitchFamily="2" charset="-122"/>
                <a:ea typeface="华文楷体" pitchFamily="2" charset="-122"/>
              </a:rPr>
              <a:t>人群</a:t>
            </a:r>
            <a:r>
              <a:rPr lang="zh-CN" altLang="en-US" sz="1600" dirty="0">
                <a:latin typeface="华文楷体" pitchFamily="2" charset="-122"/>
                <a:ea typeface="华文楷体" pitchFamily="2" charset="-122"/>
              </a:rPr>
              <a:t>的迁移。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主要贡献</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华文楷体" pitchFamily="2" charset="-122"/>
                <a:ea typeface="华文楷体" pitchFamily="2" charset="-122"/>
              </a:rPr>
              <a:t>现有研究大多基于</a:t>
            </a:r>
            <a:r>
              <a:rPr lang="zh-CN" altLang="en-US" sz="1800" b="1" dirty="0">
                <a:latin typeface="华文楷体" pitchFamily="2" charset="-122"/>
                <a:ea typeface="华文楷体" pitchFamily="2" charset="-122"/>
              </a:rPr>
              <a:t>省份</a:t>
            </a:r>
            <a:r>
              <a:rPr lang="zh-CN" altLang="en-US" sz="1800" b="1" dirty="0" smtClean="0">
                <a:latin typeface="华文楷体" pitchFamily="2" charset="-122"/>
                <a:ea typeface="华文楷体" pitchFamily="2" charset="-122"/>
              </a:rPr>
              <a:t>或城市</a:t>
            </a:r>
            <a:r>
              <a:rPr lang="zh-CN" altLang="en-US" sz="1800" b="1" dirty="0">
                <a:latin typeface="华文楷体" pitchFamily="2" charset="-122"/>
                <a:ea typeface="华文楷体" pitchFamily="2" charset="-122"/>
              </a:rPr>
              <a:t>层面</a:t>
            </a:r>
            <a:r>
              <a:rPr lang="zh-CN" altLang="en-US" sz="1800" dirty="0">
                <a:latin typeface="华文楷体" pitchFamily="2" charset="-122"/>
                <a:ea typeface="华文楷体" pitchFamily="2" charset="-122"/>
              </a:rPr>
              <a:t>的统计数据，通过设计面板数据模型来进行实证分析。由于无法直接观测或者控制</a:t>
            </a:r>
            <a:r>
              <a:rPr lang="zh-CN" altLang="en-US" sz="1800" dirty="0" smtClean="0">
                <a:latin typeface="华文楷体" pitchFamily="2" charset="-122"/>
                <a:ea typeface="华文楷体" pitchFamily="2" charset="-122"/>
              </a:rPr>
              <a:t>劳动力</a:t>
            </a:r>
            <a:r>
              <a:rPr lang="zh-CN" altLang="en-US" sz="1800" dirty="0">
                <a:latin typeface="华文楷体" pitchFamily="2" charset="-122"/>
                <a:ea typeface="华文楷体" pitchFamily="2" charset="-122"/>
              </a:rPr>
              <a:t>的个体</a:t>
            </a:r>
            <a:r>
              <a:rPr lang="zh-CN" altLang="en-US" sz="1800" dirty="0" smtClean="0">
                <a:latin typeface="华文楷体" pitchFamily="2" charset="-122"/>
                <a:ea typeface="华文楷体" pitchFamily="2" charset="-122"/>
              </a:rPr>
              <a:t>特征（</a:t>
            </a:r>
            <a:r>
              <a:rPr lang="zh-CN" altLang="en-US" sz="1800" dirty="0" smtClean="0">
                <a:latin typeface="华文楷体" pitchFamily="2" charset="-122"/>
                <a:ea typeface="华文楷体" pitchFamily="2" charset="-122"/>
              </a:rPr>
              <a:t>缺乏高质量的流动人口数据</a:t>
            </a:r>
            <a:r>
              <a:rPr lang="zh-CN" altLang="en-US" sz="1800" dirty="0" smtClean="0">
                <a:latin typeface="华文楷体" pitchFamily="2" charset="-122"/>
                <a:ea typeface="华文楷体" pitchFamily="2" charset="-122"/>
              </a:rPr>
              <a:t>），</a:t>
            </a:r>
            <a:r>
              <a:rPr lang="zh-CN" altLang="en-US" sz="1800" dirty="0">
                <a:latin typeface="华文楷体" pitchFamily="2" charset="-122"/>
                <a:ea typeface="华文楷体" pitchFamily="2" charset="-122"/>
              </a:rPr>
              <a:t>这类模型在设定时的</a:t>
            </a:r>
            <a:r>
              <a:rPr lang="zh-CN" altLang="en-US" sz="1800" b="1" dirty="0">
                <a:latin typeface="华文楷体" pitchFamily="2" charset="-122"/>
                <a:ea typeface="华文楷体" pitchFamily="2" charset="-122"/>
              </a:rPr>
              <a:t>一个隐含假设是劳动力的选址偏好不随时间和空间发生变化</a:t>
            </a:r>
            <a:r>
              <a:rPr lang="zh-CN" altLang="en-US" sz="1800" dirty="0" smtClean="0">
                <a:latin typeface="华文楷体" pitchFamily="2" charset="-122"/>
                <a:ea typeface="华文楷体" pitchFamily="2" charset="-122"/>
              </a:rPr>
              <a:t>，从而</a:t>
            </a:r>
            <a:r>
              <a:rPr lang="zh-CN" altLang="en-US" sz="1800" dirty="0">
                <a:latin typeface="华文楷体" pitchFamily="2" charset="-122"/>
                <a:ea typeface="华文楷体" pitchFamily="2" charset="-122"/>
              </a:rPr>
              <a:t>可以得到空气污染以及其他区位特征对劳动力就业地选择的影响效应</a:t>
            </a:r>
            <a:r>
              <a:rPr lang="zh-CN" altLang="en-US" sz="1800" dirty="0" smtClean="0">
                <a:latin typeface="华文楷体" pitchFamily="2" charset="-122"/>
                <a:ea typeface="华文楷体" pitchFamily="2" charset="-122"/>
              </a:rPr>
              <a:t>。</a:t>
            </a:r>
            <a:endParaRPr lang="en-US" altLang="zh-CN" sz="1800" dirty="0" smtClean="0">
              <a:latin typeface="华文楷体" pitchFamily="2" charset="-122"/>
              <a:ea typeface="华文楷体" pitchFamily="2" charset="-122"/>
            </a:endParaRPr>
          </a:p>
          <a:p>
            <a:r>
              <a:rPr lang="zh-CN" altLang="en-US" sz="1800" dirty="0" smtClean="0">
                <a:latin typeface="华文楷体" pitchFamily="2" charset="-122"/>
                <a:ea typeface="华文楷体" pitchFamily="2" charset="-122"/>
              </a:rPr>
              <a:t>但是</a:t>
            </a:r>
            <a:r>
              <a:rPr lang="zh-CN" altLang="en-US" sz="1800" dirty="0">
                <a:latin typeface="华文楷体" pitchFamily="2" charset="-122"/>
                <a:ea typeface="华文楷体" pitchFamily="2" charset="-122"/>
              </a:rPr>
              <a:t>，如果劳动力</a:t>
            </a:r>
            <a:r>
              <a:rPr lang="zh-CN" altLang="en-US" sz="1800" dirty="0" smtClean="0">
                <a:latin typeface="华文楷体" pitchFamily="2" charset="-122"/>
                <a:ea typeface="华文楷体" pitchFamily="2" charset="-122"/>
              </a:rPr>
              <a:t>的人口结构特征在某一时间点发生了变化，例如有更多女性或者高技能劳动力进入市场，进而导致劳动力</a:t>
            </a:r>
            <a:r>
              <a:rPr lang="zh-CN" altLang="en-US" sz="1800" dirty="0">
                <a:latin typeface="华文楷体" pitchFamily="2" charset="-122"/>
                <a:ea typeface="华文楷体" pitchFamily="2" charset="-122"/>
              </a:rPr>
              <a:t>对于空气污染的平均偏好增加或降低，那么采用面板数据模型就会面临遗漏变量问题</a:t>
            </a:r>
            <a:r>
              <a:rPr lang="zh-CN" altLang="en-US" sz="1800" dirty="0" smtClean="0">
                <a:latin typeface="华文楷体" pitchFamily="2" charset="-122"/>
                <a:ea typeface="华文楷体" pitchFamily="2" charset="-122"/>
              </a:rPr>
              <a:t>。</a:t>
            </a:r>
            <a:endParaRPr lang="en-US" altLang="zh-CN" sz="1800" dirty="0" smtClean="0">
              <a:latin typeface="华文楷体" pitchFamily="2" charset="-122"/>
              <a:ea typeface="华文楷体" pitchFamily="2" charset="-122"/>
            </a:endParaRPr>
          </a:p>
          <a:p>
            <a:r>
              <a:rPr lang="zh-CN" altLang="en-US" sz="1800" dirty="0" smtClean="0">
                <a:latin typeface="华文楷体" pitchFamily="2" charset="-122"/>
                <a:ea typeface="华文楷体" pitchFamily="2" charset="-122"/>
              </a:rPr>
              <a:t>本文</a:t>
            </a:r>
            <a:r>
              <a:rPr lang="zh-CN" altLang="en-US" sz="1800" dirty="0">
                <a:latin typeface="华文楷体" pitchFamily="2" charset="-122"/>
                <a:ea typeface="华文楷体" pitchFamily="2" charset="-122"/>
              </a:rPr>
              <a:t>在劳动力</a:t>
            </a:r>
            <a:r>
              <a:rPr lang="zh-CN" altLang="en-US" sz="1800" b="1" dirty="0">
                <a:latin typeface="华文楷体" pitchFamily="2" charset="-122"/>
                <a:ea typeface="华文楷体" pitchFamily="2" charset="-122"/>
              </a:rPr>
              <a:t>个体层面</a:t>
            </a:r>
            <a:r>
              <a:rPr lang="zh-CN" altLang="en-US" sz="1800" dirty="0">
                <a:latin typeface="华文楷体" pitchFamily="2" charset="-122"/>
                <a:ea typeface="华文楷体" pitchFamily="2" charset="-122"/>
              </a:rPr>
              <a:t>建立</a:t>
            </a:r>
            <a:r>
              <a:rPr lang="zh-CN" altLang="en-US" sz="1800" dirty="0" smtClean="0">
                <a:latin typeface="华文楷体" pitchFamily="2" charset="-122"/>
                <a:ea typeface="华文楷体" pitchFamily="2" charset="-122"/>
              </a:rPr>
              <a:t>条件</a:t>
            </a:r>
            <a:r>
              <a:rPr lang="en-US" altLang="zh-CN" sz="1800" dirty="0" err="1" smtClean="0">
                <a:latin typeface="华文楷体" pitchFamily="2" charset="-122"/>
                <a:ea typeface="华文楷体" pitchFamily="2" charset="-122"/>
              </a:rPr>
              <a:t>logit</a:t>
            </a:r>
            <a:r>
              <a:rPr lang="zh-CN" altLang="en-US" sz="1800" dirty="0" smtClean="0">
                <a:latin typeface="华文楷体" pitchFamily="2" charset="-122"/>
                <a:ea typeface="华文楷体" pitchFamily="2" charset="-122"/>
              </a:rPr>
              <a:t> </a:t>
            </a:r>
            <a:r>
              <a:rPr lang="zh-CN" altLang="en-US" sz="1800" dirty="0">
                <a:latin typeface="华文楷体" pitchFamily="2" charset="-122"/>
                <a:ea typeface="华文楷体" pitchFamily="2" charset="-122"/>
              </a:rPr>
              <a:t>模型，通过</a:t>
            </a:r>
            <a:r>
              <a:rPr lang="zh-CN" altLang="en-US" sz="1800" b="1" dirty="0">
                <a:latin typeface="华文楷体" pitchFamily="2" charset="-122"/>
                <a:ea typeface="华文楷体" pitchFamily="2" charset="-122"/>
              </a:rPr>
              <a:t>控制个体固定效应避免</a:t>
            </a:r>
            <a:r>
              <a:rPr lang="zh-CN" altLang="en-US" sz="1800" b="1" dirty="0" smtClean="0">
                <a:latin typeface="华文楷体" pitchFamily="2" charset="-122"/>
                <a:ea typeface="华文楷体" pitchFamily="2" charset="-122"/>
              </a:rPr>
              <a:t>劳动力</a:t>
            </a:r>
            <a:r>
              <a:rPr lang="zh-CN" altLang="en-US" sz="1800" b="1" dirty="0">
                <a:latin typeface="华文楷体" pitchFamily="2" charset="-122"/>
                <a:ea typeface="华文楷体" pitchFamily="2" charset="-122"/>
              </a:rPr>
              <a:t>个体特征变量遗漏</a:t>
            </a:r>
            <a:r>
              <a:rPr lang="zh-CN" altLang="en-US" sz="1800" dirty="0">
                <a:latin typeface="华文楷体" pitchFamily="2" charset="-122"/>
                <a:ea typeface="华文楷体" pitchFamily="2" charset="-122"/>
              </a:rPr>
              <a:t>，并</a:t>
            </a:r>
            <a:r>
              <a:rPr lang="zh-CN" altLang="en-US" sz="1800" b="1" dirty="0">
                <a:latin typeface="华文楷体" pitchFamily="2" charset="-122"/>
                <a:ea typeface="华文楷体" pitchFamily="2" charset="-122"/>
              </a:rPr>
              <a:t>利用工具变量法解决了城市层面缺失变量带来的估计偏误</a:t>
            </a:r>
            <a:r>
              <a:rPr lang="zh-CN" altLang="en-US" sz="1800" dirty="0">
                <a:latin typeface="华文楷体" pitchFamily="2" charset="-122"/>
                <a:ea typeface="华文楷体" pitchFamily="2" charset="-122"/>
              </a:rPr>
              <a:t>，能够更加</a:t>
            </a:r>
            <a:r>
              <a:rPr lang="zh-CN" altLang="en-US" sz="1800" dirty="0" smtClean="0">
                <a:latin typeface="华文楷体" pitchFamily="2" charset="-122"/>
                <a:ea typeface="华文楷体" pitchFamily="2" charset="-122"/>
              </a:rPr>
              <a:t>准确</a:t>
            </a:r>
            <a:r>
              <a:rPr lang="zh-CN" altLang="en-US" sz="1800" dirty="0">
                <a:latin typeface="华文楷体" pitchFamily="2" charset="-122"/>
                <a:ea typeface="华文楷体" pitchFamily="2" charset="-122"/>
              </a:rPr>
              <a:t>地度量空气污染对中国劳动力空间选址行为的影响效果。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数据来源</a:t>
            </a:r>
            <a:endParaRPr lang="zh-CN" altLang="en-US" dirty="0"/>
          </a:p>
        </p:txBody>
      </p:sp>
      <p:sp>
        <p:nvSpPr>
          <p:cNvPr id="3" name="内容占位符 2"/>
          <p:cNvSpPr>
            <a:spLocks noGrp="1"/>
          </p:cNvSpPr>
          <p:nvPr>
            <p:ph idx="1"/>
          </p:nvPr>
        </p:nvSpPr>
        <p:spPr/>
        <p:txBody>
          <a:bodyPr>
            <a:normAutofit/>
          </a:bodyPr>
          <a:lstStyle/>
          <a:p>
            <a:r>
              <a:rPr lang="en-US" altLang="zh-CN" sz="1800" dirty="0" smtClean="0">
                <a:latin typeface="华文楷体" pitchFamily="2" charset="-122"/>
                <a:ea typeface="华文楷体" pitchFamily="2" charset="-122"/>
              </a:rPr>
              <a:t>1.</a:t>
            </a:r>
            <a:r>
              <a:rPr lang="zh-CN" altLang="en-US" sz="1800" dirty="0" smtClean="0">
                <a:latin typeface="华文楷体" pitchFamily="2" charset="-122"/>
                <a:ea typeface="华文楷体" pitchFamily="2" charset="-122"/>
              </a:rPr>
              <a:t>空气污染：</a:t>
            </a:r>
            <a:r>
              <a:rPr lang="en-US" altLang="zh-CN" sz="1800" dirty="0" smtClean="0">
                <a:latin typeface="华文楷体" pitchFamily="2" charset="-122"/>
                <a:ea typeface="华文楷体" pitchFamily="2" charset="-122"/>
              </a:rPr>
              <a:t>PM2.5</a:t>
            </a:r>
            <a:r>
              <a:rPr lang="zh-CN" altLang="en-US" sz="1800" dirty="0" smtClean="0">
                <a:latin typeface="华文楷体" pitchFamily="2" charset="-122"/>
                <a:ea typeface="华文楷体" pitchFamily="2" charset="-122"/>
              </a:rPr>
              <a:t>浓度数据，来源于</a:t>
            </a:r>
            <a:r>
              <a:rPr lang="en-US" altLang="zh-CN" sz="1800" dirty="0" err="1" smtClean="0">
                <a:latin typeface="华文楷体" pitchFamily="2" charset="-122"/>
                <a:ea typeface="华文楷体" pitchFamily="2" charset="-122"/>
              </a:rPr>
              <a:t>VanDonkelaaretal</a:t>
            </a:r>
            <a:r>
              <a:rPr lang="en-US" altLang="zh-CN" sz="1800" dirty="0" smtClean="0">
                <a:latin typeface="华文楷体" pitchFamily="2" charset="-122"/>
                <a:ea typeface="华文楷体" pitchFamily="2" charset="-122"/>
              </a:rPr>
              <a:t>.</a:t>
            </a:r>
            <a:r>
              <a:rPr lang="zh-CN" altLang="en-US" sz="1800" dirty="0" smtClean="0">
                <a:latin typeface="华文楷体" pitchFamily="2" charset="-122"/>
                <a:ea typeface="华文楷体" pitchFamily="2" charset="-122"/>
              </a:rPr>
              <a:t> （</a:t>
            </a:r>
            <a:r>
              <a:rPr lang="en-US" altLang="zh-CN" sz="1800" dirty="0" smtClean="0">
                <a:latin typeface="华文楷体" pitchFamily="2" charset="-122"/>
                <a:ea typeface="华文楷体" pitchFamily="2" charset="-122"/>
              </a:rPr>
              <a:t>2016</a:t>
            </a:r>
            <a:r>
              <a:rPr lang="zh-CN" altLang="en-US" sz="1800" dirty="0" smtClean="0">
                <a:latin typeface="华文楷体" pitchFamily="2" charset="-122"/>
                <a:ea typeface="华文楷体" pitchFamily="2" charset="-122"/>
              </a:rPr>
              <a:t>）</a:t>
            </a:r>
            <a:r>
              <a:rPr lang="zh-CN" altLang="en-US" sz="1800" dirty="0">
                <a:latin typeface="华文楷体" pitchFamily="2" charset="-122"/>
                <a:ea typeface="华文楷体" pitchFamily="2" charset="-122"/>
              </a:rPr>
              <a:t>计算的全球</a:t>
            </a:r>
            <a:r>
              <a:rPr lang="zh-CN" altLang="en-US" sz="1800" dirty="0" smtClean="0">
                <a:latin typeface="华文楷体" pitchFamily="2" charset="-122"/>
                <a:ea typeface="华文楷体" pitchFamily="2" charset="-122"/>
              </a:rPr>
              <a:t>年度</a:t>
            </a:r>
            <a:r>
              <a:rPr lang="en-US" altLang="zh-CN" sz="1800" dirty="0" smtClean="0">
                <a:latin typeface="华文楷体" pitchFamily="2" charset="-122"/>
                <a:ea typeface="华文楷体" pitchFamily="2" charset="-122"/>
              </a:rPr>
              <a:t>PM2.5</a:t>
            </a:r>
            <a:r>
              <a:rPr lang="zh-CN" altLang="en-US" sz="1800" dirty="0" smtClean="0">
                <a:latin typeface="华文楷体" pitchFamily="2" charset="-122"/>
                <a:ea typeface="华文楷体" pitchFamily="2" charset="-122"/>
              </a:rPr>
              <a:t>卫星</a:t>
            </a:r>
            <a:r>
              <a:rPr lang="zh-CN" altLang="en-US" sz="1800" dirty="0">
                <a:latin typeface="华文楷体" pitchFamily="2" charset="-122"/>
                <a:ea typeface="华文楷体" pitchFamily="2" charset="-122"/>
              </a:rPr>
              <a:t>栅格数据</a:t>
            </a:r>
            <a:r>
              <a:rPr lang="zh-CN" altLang="en-US" sz="1800" dirty="0" smtClean="0">
                <a:latin typeface="华文楷体" pitchFamily="2" charset="-122"/>
                <a:ea typeface="华文楷体" pitchFamily="2" charset="-122"/>
              </a:rPr>
              <a:t>。</a:t>
            </a:r>
            <a:r>
              <a:rPr lang="zh-CN" altLang="en-US" sz="1800" dirty="0">
                <a:latin typeface="华文楷体" pitchFamily="2" charset="-122"/>
                <a:ea typeface="华文楷体" pitchFamily="2" charset="-122"/>
              </a:rPr>
              <a:t>与经济</a:t>
            </a:r>
            <a:r>
              <a:rPr lang="zh-CN" altLang="en-US" sz="1800" dirty="0" smtClean="0">
                <a:latin typeface="华文楷体" pitchFamily="2" charset="-122"/>
                <a:ea typeface="华文楷体" pitchFamily="2" charset="-122"/>
              </a:rPr>
              <a:t>文献中</a:t>
            </a:r>
            <a:r>
              <a:rPr lang="zh-CN" altLang="en-US" sz="1800" dirty="0">
                <a:latin typeface="华文楷体" pitchFamily="2" charset="-122"/>
                <a:ea typeface="华文楷体" pitchFamily="2" charset="-122"/>
              </a:rPr>
              <a:t>较多使用的哥伦比亚大学社会经济数据和应用中心公布的卫星监测</a:t>
            </a:r>
            <a:r>
              <a:rPr lang="en-US" altLang="zh-CN" sz="1800" dirty="0">
                <a:latin typeface="华文楷体" pitchFamily="2" charset="-122"/>
                <a:ea typeface="华文楷体" pitchFamily="2" charset="-122"/>
              </a:rPr>
              <a:t>PM2. 5 </a:t>
            </a:r>
            <a:r>
              <a:rPr lang="zh-CN" altLang="en-US" sz="1800" dirty="0">
                <a:latin typeface="华文楷体" pitchFamily="2" charset="-122"/>
                <a:ea typeface="华文楷体" pitchFamily="2" charset="-122"/>
              </a:rPr>
              <a:t>浓度数据</a:t>
            </a:r>
            <a:r>
              <a:rPr lang="zh-CN" altLang="en-US" sz="1800" dirty="0" smtClean="0">
                <a:latin typeface="华文楷体" pitchFamily="2" charset="-122"/>
                <a:ea typeface="华文楷体" pitchFamily="2" charset="-122"/>
              </a:rPr>
              <a:t>相比。</a:t>
            </a:r>
            <a:endParaRPr lang="en-US" altLang="zh-CN" sz="1800" dirty="0" smtClean="0">
              <a:latin typeface="华文楷体" pitchFamily="2" charset="-122"/>
              <a:ea typeface="华文楷体" pitchFamily="2" charset="-122"/>
            </a:endParaRPr>
          </a:p>
          <a:p>
            <a:r>
              <a:rPr lang="zh-CN" altLang="en-US" sz="1800" dirty="0" smtClean="0">
                <a:latin typeface="华文楷体" pitchFamily="2" charset="-122"/>
                <a:ea typeface="华文楷体" pitchFamily="2" charset="-122"/>
              </a:rPr>
              <a:t>优势：该数据综合</a:t>
            </a:r>
            <a:r>
              <a:rPr lang="zh-CN" altLang="en-US" sz="1800" dirty="0">
                <a:latin typeface="华文楷体" pitchFamily="2" charset="-122"/>
                <a:ea typeface="华文楷体" pitchFamily="2" charset="-122"/>
              </a:rPr>
              <a:t>运用了间接的卫星监测数据与直接的地面监测数据，同时进一步采用两</a:t>
            </a:r>
            <a:r>
              <a:rPr lang="zh-CN" altLang="en-US" sz="1800" dirty="0" smtClean="0">
                <a:latin typeface="华文楷体" pitchFamily="2" charset="-122"/>
                <a:ea typeface="华文楷体" pitchFamily="2" charset="-122"/>
              </a:rPr>
              <a:t>阶段</a:t>
            </a:r>
            <a:r>
              <a:rPr lang="zh-CN" altLang="en-US" sz="1800" dirty="0">
                <a:latin typeface="华文楷体" pitchFamily="2" charset="-122"/>
                <a:ea typeface="华文楷体" pitchFamily="2" charset="-122"/>
              </a:rPr>
              <a:t>空间统计学模型进行优化，从而更加接近中国雾霾污染水平的真实值。</a:t>
            </a:r>
            <a:endParaRPr lang="en-US" altLang="zh-CN" sz="1800" dirty="0" smtClean="0">
              <a:latin typeface="华文楷体" pitchFamily="2" charset="-122"/>
              <a:ea typeface="华文楷体" pitchFamily="2" charset="-122"/>
            </a:endParaRPr>
          </a:p>
          <a:p>
            <a:r>
              <a:rPr lang="en-US" altLang="zh-CN" sz="1800" dirty="0" smtClean="0">
                <a:latin typeface="华文楷体" pitchFamily="2" charset="-122"/>
                <a:ea typeface="华文楷体" pitchFamily="2" charset="-122"/>
              </a:rPr>
              <a:t>2.</a:t>
            </a:r>
            <a:r>
              <a:rPr lang="zh-CN" altLang="en-US" sz="1800" dirty="0">
                <a:latin typeface="华文楷体" pitchFamily="2" charset="-122"/>
                <a:ea typeface="华文楷体" pitchFamily="2" charset="-122"/>
              </a:rPr>
              <a:t>流动人口数据来自</a:t>
            </a:r>
            <a:r>
              <a:rPr lang="zh-CN" altLang="en-US" sz="1800" dirty="0" smtClean="0">
                <a:latin typeface="华文楷体" pitchFamily="2" charset="-122"/>
                <a:ea typeface="华文楷体" pitchFamily="2" charset="-122"/>
              </a:rPr>
              <a:t>于</a:t>
            </a:r>
            <a:r>
              <a:rPr lang="en-US" altLang="zh-CN" sz="1800" dirty="0" smtClean="0">
                <a:latin typeface="华文楷体" pitchFamily="2" charset="-122"/>
                <a:ea typeface="华文楷体" pitchFamily="2" charset="-122"/>
              </a:rPr>
              <a:t>2011-2015</a:t>
            </a:r>
            <a:r>
              <a:rPr lang="zh-CN" altLang="en-US" sz="1800" dirty="0" smtClean="0">
                <a:latin typeface="华文楷体" pitchFamily="2" charset="-122"/>
                <a:ea typeface="华文楷体" pitchFamily="2" charset="-122"/>
              </a:rPr>
              <a:t>年</a:t>
            </a:r>
            <a:r>
              <a:rPr lang="zh-CN" altLang="en-US" sz="1800" dirty="0">
                <a:latin typeface="华文楷体" pitchFamily="2" charset="-122"/>
                <a:ea typeface="华文楷体" pitchFamily="2" charset="-122"/>
              </a:rPr>
              <a:t>国家卫生和计划生育委员会（以下简称</a:t>
            </a:r>
            <a:r>
              <a:rPr lang="zh-CN" altLang="en-US" sz="1800" dirty="0" smtClean="0">
                <a:latin typeface="华文楷体" pitchFamily="2" charset="-122"/>
                <a:ea typeface="华文楷体" pitchFamily="2" charset="-122"/>
              </a:rPr>
              <a:t>“卫计委”</a:t>
            </a:r>
            <a:r>
              <a:rPr lang="zh-CN" altLang="en-US" sz="1800" dirty="0">
                <a:latin typeface="华文楷体" pitchFamily="2" charset="-122"/>
                <a:ea typeface="华文楷体" pitchFamily="2" charset="-122"/>
              </a:rPr>
              <a:t>）开展的全国流动人口动态监测调查</a:t>
            </a:r>
            <a:r>
              <a:rPr lang="zh-CN" altLang="en-US" sz="1800" dirty="0" smtClean="0">
                <a:latin typeface="华文楷体" pitchFamily="2" charset="-122"/>
                <a:ea typeface="华文楷体" pitchFamily="2" charset="-122"/>
              </a:rPr>
              <a:t>。</a:t>
            </a:r>
            <a:endParaRPr lang="en-US" altLang="zh-CN" sz="1800" dirty="0" smtClean="0">
              <a:latin typeface="华文楷体" pitchFamily="2" charset="-122"/>
              <a:ea typeface="华文楷体" pitchFamily="2" charset="-122"/>
            </a:endParaRPr>
          </a:p>
          <a:p>
            <a:r>
              <a:rPr lang="zh-CN" altLang="en-US" sz="1800" dirty="0" smtClean="0">
                <a:latin typeface="华文楷体" pitchFamily="2" charset="-122"/>
                <a:ea typeface="华文楷体" pitchFamily="2" charset="-122"/>
              </a:rPr>
              <a:t>优势：</a:t>
            </a:r>
            <a:r>
              <a:rPr lang="zh-CN" altLang="en-US" sz="1800" dirty="0" smtClean="0">
                <a:latin typeface="华文楷体" pitchFamily="2" charset="-122"/>
                <a:ea typeface="华文楷体" pitchFamily="2" charset="-122"/>
              </a:rPr>
              <a:t>该数据</a:t>
            </a:r>
            <a:r>
              <a:rPr lang="zh-CN" altLang="en-US" sz="1800" dirty="0" smtClean="0">
                <a:latin typeface="华文楷体" pitchFamily="2" charset="-122"/>
                <a:ea typeface="华文楷体" pitchFamily="2" charset="-122"/>
              </a:rPr>
              <a:t>在于</a:t>
            </a:r>
            <a:r>
              <a:rPr lang="zh-CN" altLang="en-US" sz="1800" dirty="0">
                <a:latin typeface="华文楷体" pitchFamily="2" charset="-122"/>
                <a:ea typeface="华文楷体" pitchFamily="2" charset="-122"/>
              </a:rPr>
              <a:t>给出了流动人口准确的流入时间，也就是我们</a:t>
            </a:r>
            <a:r>
              <a:rPr lang="zh-CN" altLang="en-US" sz="1800" dirty="0" smtClean="0">
                <a:latin typeface="华文楷体" pitchFamily="2" charset="-122"/>
                <a:ea typeface="华文楷体" pitchFamily="2" charset="-122"/>
              </a:rPr>
              <a:t>关注</a:t>
            </a:r>
            <a:r>
              <a:rPr lang="zh-CN" altLang="en-US" sz="1800" dirty="0">
                <a:latin typeface="华文楷体" pitchFamily="2" charset="-122"/>
                <a:ea typeface="华文楷体" pitchFamily="2" charset="-122"/>
              </a:rPr>
              <a:t>的流动人口就业选址的决策时间点。这有利于更加准确的匹配流动人口在进行就业选址决策</a:t>
            </a:r>
            <a:r>
              <a:rPr lang="zh-CN" altLang="en-US" sz="1800" dirty="0" smtClean="0">
                <a:latin typeface="华文楷体" pitchFamily="2" charset="-122"/>
                <a:ea typeface="华文楷体" pitchFamily="2" charset="-122"/>
              </a:rPr>
              <a:t>时考虑</a:t>
            </a:r>
            <a:r>
              <a:rPr lang="zh-CN" altLang="en-US" sz="1800" dirty="0">
                <a:latin typeface="华文楷体" pitchFamily="2" charset="-122"/>
                <a:ea typeface="华文楷体" pitchFamily="2" charset="-122"/>
              </a:rPr>
              <a:t>的关键因素，从而更加准确的捕捉各个因素对流动人口就业选址的影响效果。我们在实证</a:t>
            </a:r>
            <a:r>
              <a:rPr lang="zh-CN" altLang="en-US" sz="1800" dirty="0" smtClean="0">
                <a:latin typeface="华文楷体" pitchFamily="2" charset="-122"/>
                <a:ea typeface="华文楷体" pitchFamily="2" charset="-122"/>
              </a:rPr>
              <a:t>研究</a:t>
            </a:r>
            <a:r>
              <a:rPr lang="zh-CN" altLang="en-US" sz="1800" dirty="0">
                <a:latin typeface="华文楷体" pitchFamily="2" charset="-122"/>
                <a:ea typeface="华文楷体" pitchFamily="2" charset="-122"/>
              </a:rPr>
              <a:t>中只保留了在调查时流入本地时间不超过一年的样本</a:t>
            </a:r>
            <a:r>
              <a:rPr lang="zh-CN" altLang="en-US" sz="1800" dirty="0" smtClean="0">
                <a:latin typeface="华文楷体" pitchFamily="2" charset="-122"/>
                <a:ea typeface="华文楷体" pitchFamily="2" charset="-122"/>
              </a:rPr>
              <a:t>。</a:t>
            </a:r>
            <a:endParaRPr lang="zh-CN" altLang="en-US" sz="1800" dirty="0">
              <a:latin typeface="华文楷体" pitchFamily="2" charset="-122"/>
              <a:ea typeface="华文楷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基准模型</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85786" y="1571612"/>
            <a:ext cx="7726680" cy="7696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42910" y="2643182"/>
            <a:ext cx="8159750" cy="2451100"/>
          </a:xfrm>
          <a:prstGeom prst="rect">
            <a:avLst/>
          </a:prstGeom>
          <a:noFill/>
          <a:ln w="9525">
            <a:noFill/>
            <a:miter lim="800000"/>
            <a:headEnd/>
            <a:tailEnd/>
          </a:ln>
          <a:effectLst/>
        </p:spPr>
      </p:pic>
      <p:sp>
        <p:nvSpPr>
          <p:cNvPr id="6" name="TextBox 5"/>
          <p:cNvSpPr txBox="1"/>
          <p:nvPr/>
        </p:nvSpPr>
        <p:spPr>
          <a:xfrm>
            <a:off x="571472" y="5357826"/>
            <a:ext cx="8215370" cy="923330"/>
          </a:xfrm>
          <a:prstGeom prst="rect">
            <a:avLst/>
          </a:prstGeom>
          <a:noFill/>
        </p:spPr>
        <p:txBody>
          <a:bodyPr wrap="square" rtlCol="0">
            <a:spAutoFit/>
          </a:bodyPr>
          <a:lstStyle/>
          <a:p>
            <a:r>
              <a:rPr lang="zh-CN" altLang="en-US" dirty="0" smtClean="0">
                <a:latin typeface="华文楷体" pitchFamily="2" charset="-122"/>
                <a:ea typeface="华文楷体" pitchFamily="2" charset="-122"/>
              </a:rPr>
              <a:t>除了</a:t>
            </a:r>
            <a:r>
              <a:rPr lang="zh-CN" altLang="en-US" dirty="0">
                <a:latin typeface="华文楷体" pitchFamily="2" charset="-122"/>
                <a:ea typeface="华文楷体" pitchFamily="2" charset="-122"/>
              </a:rPr>
              <a:t>预期净收入变量以外，其他变量均采用滞后一期的形式引入模型，以更加准确地反映</a:t>
            </a:r>
            <a:r>
              <a:rPr lang="zh-CN" altLang="en-US" dirty="0" smtClean="0">
                <a:latin typeface="华文楷体" pitchFamily="2" charset="-122"/>
                <a:ea typeface="华文楷体" pitchFamily="2" charset="-122"/>
              </a:rPr>
              <a:t>对流动人口决策的影响。需要说明的是，该模型在估计时已经加入了个体固定效应，因此不需要再额外控制</a:t>
            </a:r>
            <a:r>
              <a:rPr lang="zh-CN" altLang="en-US" dirty="0">
                <a:latin typeface="华文楷体" pitchFamily="2" charset="-122"/>
                <a:ea typeface="华文楷体" pitchFamily="2" charset="-122"/>
              </a:rPr>
              <a:t>流动人口的个体特征以及流入地特征。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zh-CN" altLang="en-US" dirty="0" smtClean="0"/>
              <a:t>基准模型</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71472" y="857232"/>
            <a:ext cx="8229600" cy="3393913"/>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642910" y="4214818"/>
            <a:ext cx="8159750" cy="24511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变量选取</a:t>
            </a:r>
            <a:endParaRPr lang="zh-CN" altLang="en-US" dirty="0"/>
          </a:p>
        </p:txBody>
      </p:sp>
      <p:sp>
        <p:nvSpPr>
          <p:cNvPr id="3" name="内容占位符 2"/>
          <p:cNvSpPr>
            <a:spLocks noGrp="1"/>
          </p:cNvSpPr>
          <p:nvPr>
            <p:ph idx="1"/>
          </p:nvPr>
        </p:nvSpPr>
        <p:spPr>
          <a:xfrm>
            <a:off x="428596" y="1357298"/>
            <a:ext cx="8229600" cy="4525963"/>
          </a:xfrm>
        </p:spPr>
        <p:txBody>
          <a:bodyPr>
            <a:noAutofit/>
          </a:bodyPr>
          <a:lstStyle/>
          <a:p>
            <a:r>
              <a:rPr lang="en-US" altLang="zh-CN" sz="1600" dirty="0" smtClean="0">
                <a:latin typeface="华文楷体" pitchFamily="2" charset="-122"/>
                <a:ea typeface="华文楷体" pitchFamily="2" charset="-122"/>
              </a:rPr>
              <a:t>1.</a:t>
            </a:r>
            <a:r>
              <a:rPr lang="zh-CN" altLang="en-US" sz="1600" dirty="0" smtClean="0">
                <a:latin typeface="华文楷体" pitchFamily="2" charset="-122"/>
                <a:ea typeface="华文楷体" pitchFamily="2" charset="-122"/>
              </a:rPr>
              <a:t>备选</a:t>
            </a:r>
            <a:r>
              <a:rPr lang="zh-CN" altLang="en-US" sz="1600" dirty="0">
                <a:latin typeface="华文楷体" pitchFamily="2" charset="-122"/>
                <a:ea typeface="华文楷体" pitchFamily="2" charset="-122"/>
              </a:rPr>
              <a:t>城市集</a:t>
            </a:r>
          </a:p>
          <a:p>
            <a:r>
              <a:rPr lang="zh-CN" altLang="en-US" sz="1600" dirty="0" smtClean="0">
                <a:latin typeface="华文楷体" pitchFamily="2" charset="-122"/>
                <a:ea typeface="华文楷体" pitchFamily="2" charset="-122"/>
              </a:rPr>
              <a:t>在</a:t>
            </a:r>
            <a:r>
              <a:rPr lang="zh-CN" altLang="en-US" sz="1600" dirty="0">
                <a:latin typeface="华文楷体" pitchFamily="2" charset="-122"/>
                <a:ea typeface="华文楷体" pitchFamily="2" charset="-122"/>
              </a:rPr>
              <a:t>现实中，由于地理、信息等条件的</a:t>
            </a:r>
            <a:r>
              <a:rPr lang="zh-CN" altLang="en-US" sz="1600" dirty="0" smtClean="0">
                <a:latin typeface="华文楷体" pitchFamily="2" charset="-122"/>
                <a:ea typeface="华文楷体" pitchFamily="2" charset="-122"/>
              </a:rPr>
              <a:t>限制</a:t>
            </a:r>
            <a:r>
              <a:rPr lang="zh-CN" altLang="en-US" sz="1600" dirty="0">
                <a:latin typeface="华文楷体" pitchFamily="2" charset="-122"/>
                <a:ea typeface="华文楷体" pitchFamily="2" charset="-122"/>
              </a:rPr>
              <a:t>，流动人口很难同时掌握所有城市的信息。在面临更多的不确定性时，流动人口倾向于在信息</a:t>
            </a:r>
            <a:r>
              <a:rPr lang="zh-CN" altLang="en-US" sz="1600" dirty="0" smtClean="0">
                <a:latin typeface="华文楷体" pitchFamily="2" charset="-122"/>
                <a:ea typeface="华文楷体" pitchFamily="2" charset="-122"/>
              </a:rPr>
              <a:t>比较</a:t>
            </a:r>
            <a:r>
              <a:rPr lang="zh-CN" altLang="en-US" sz="1600" dirty="0">
                <a:latin typeface="华文楷体" pitchFamily="2" charset="-122"/>
                <a:ea typeface="华文楷体" pitchFamily="2" charset="-122"/>
              </a:rPr>
              <a:t>充分的城市之间进行选择。为此，首先计算来自每个省份的流动人口（按户籍所在地划分）在</a:t>
            </a:r>
            <a:r>
              <a:rPr lang="zh-CN" altLang="en-US" sz="1600" dirty="0" smtClean="0">
                <a:latin typeface="华文楷体" pitchFamily="2" charset="-122"/>
                <a:ea typeface="华文楷体" pitchFamily="2" charset="-122"/>
              </a:rPr>
              <a:t>各个</a:t>
            </a:r>
            <a:r>
              <a:rPr lang="zh-CN" altLang="en-US" sz="1600" dirty="0">
                <a:latin typeface="华文楷体" pitchFamily="2" charset="-122"/>
                <a:ea typeface="华文楷体" pitchFamily="2" charset="-122"/>
              </a:rPr>
              <a:t>城市就业的人数占比，然后根据该比例从大到小对所选城市进行排序并累加，最后将</a:t>
            </a:r>
            <a:r>
              <a:rPr lang="zh-CN" altLang="en-US" sz="1600" dirty="0" smtClean="0">
                <a:latin typeface="华文楷体" pitchFamily="2" charset="-122"/>
                <a:ea typeface="华文楷体" pitchFamily="2" charset="-122"/>
              </a:rPr>
              <a:t>前</a:t>
            </a:r>
            <a:r>
              <a:rPr lang="en-US" altLang="zh-CN" sz="1600" dirty="0" smtClean="0">
                <a:latin typeface="华文楷体" pitchFamily="2" charset="-122"/>
                <a:ea typeface="华文楷体" pitchFamily="2" charset="-122"/>
              </a:rPr>
              <a:t>90%</a:t>
            </a:r>
            <a:r>
              <a:rPr lang="zh-CN" altLang="en-US" sz="1600" dirty="0" smtClean="0">
                <a:latin typeface="华文楷体" pitchFamily="2" charset="-122"/>
                <a:ea typeface="华文楷体" pitchFamily="2" charset="-122"/>
              </a:rPr>
              <a:t>流动人口</a:t>
            </a:r>
            <a:r>
              <a:rPr lang="zh-CN" altLang="en-US" sz="1600" dirty="0">
                <a:latin typeface="华文楷体" pitchFamily="2" charset="-122"/>
                <a:ea typeface="华文楷体" pitchFamily="2" charset="-122"/>
              </a:rPr>
              <a:t>选择的所有城市作为该省份流动人口就业地选择的备选城市集。换句话说，该备选城</a:t>
            </a:r>
            <a:r>
              <a:rPr lang="zh-CN" altLang="en-US" sz="1600" dirty="0" smtClean="0">
                <a:latin typeface="华文楷体" pitchFamily="2" charset="-122"/>
                <a:ea typeface="华文楷体" pitchFamily="2" charset="-122"/>
              </a:rPr>
              <a:t>市集反映</a:t>
            </a:r>
            <a:r>
              <a:rPr lang="zh-CN" altLang="en-US" sz="1600" dirty="0">
                <a:latin typeface="华文楷体" pitchFamily="2" charset="-122"/>
                <a:ea typeface="华文楷体" pitchFamily="2" charset="-122"/>
              </a:rPr>
              <a:t>了本</a:t>
            </a:r>
            <a:r>
              <a:rPr lang="zh-CN" altLang="en-US" sz="1600" dirty="0" smtClean="0">
                <a:latin typeface="华文楷体" pitchFamily="2" charset="-122"/>
                <a:ea typeface="华文楷体" pitchFamily="2" charset="-122"/>
              </a:rPr>
              <a:t>省</a:t>
            </a:r>
            <a:r>
              <a:rPr lang="en-US" altLang="zh-CN" sz="1600" dirty="0" smtClean="0">
                <a:latin typeface="华文楷体" pitchFamily="2" charset="-122"/>
                <a:ea typeface="华文楷体" pitchFamily="2" charset="-122"/>
              </a:rPr>
              <a:t>90%</a:t>
            </a:r>
            <a:r>
              <a:rPr lang="zh-CN" altLang="en-US" sz="1600" dirty="0" smtClean="0">
                <a:latin typeface="华文楷体" pitchFamily="2" charset="-122"/>
                <a:ea typeface="华文楷体" pitchFamily="2" charset="-122"/>
              </a:rPr>
              <a:t>的</a:t>
            </a:r>
            <a:r>
              <a:rPr lang="zh-CN" altLang="en-US" sz="1600" dirty="0">
                <a:latin typeface="华文楷体" pitchFamily="2" charset="-122"/>
                <a:ea typeface="华文楷体" pitchFamily="2" charset="-122"/>
              </a:rPr>
              <a:t>流动人口选择最多的就业地</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r>
              <a:rPr lang="en-US" altLang="zh-CN" sz="1600" dirty="0" smtClean="0">
                <a:latin typeface="华文楷体" pitchFamily="2" charset="-122"/>
                <a:ea typeface="华文楷体" pitchFamily="2" charset="-122"/>
              </a:rPr>
              <a:t>2.</a:t>
            </a:r>
            <a:r>
              <a:rPr lang="zh-CN" altLang="en-US" sz="1600" dirty="0" smtClean="0">
                <a:latin typeface="华文楷体" pitchFamily="2" charset="-122"/>
                <a:ea typeface="华文楷体" pitchFamily="2" charset="-122"/>
              </a:rPr>
              <a:t>控制变量</a:t>
            </a:r>
            <a:endParaRPr lang="en-US" altLang="zh-CN" sz="1600" dirty="0" smtClean="0">
              <a:latin typeface="华文楷体" pitchFamily="2" charset="-122"/>
              <a:ea typeface="华文楷体" pitchFamily="2" charset="-122"/>
            </a:endParaRPr>
          </a:p>
          <a:p>
            <a:r>
              <a:rPr lang="zh-CN" altLang="en-US" sz="1600" dirty="0">
                <a:latin typeface="华文楷体" pitchFamily="2" charset="-122"/>
                <a:ea typeface="华文楷体" pitchFamily="2" charset="-122"/>
              </a:rPr>
              <a:t>第一，流动人口在就业城市的预期</a:t>
            </a:r>
            <a:r>
              <a:rPr lang="zh-CN" altLang="en-US" sz="1600" dirty="0" smtClean="0">
                <a:latin typeface="华文楷体" pitchFamily="2" charset="-122"/>
                <a:ea typeface="华文楷体" pitchFamily="2" charset="-122"/>
              </a:rPr>
              <a:t>净收入</a:t>
            </a:r>
            <a:r>
              <a:rPr lang="en-US" altLang="zh-CN" sz="1600" dirty="0" err="1" smtClean="0">
                <a:latin typeface="华文楷体" pitchFamily="2" charset="-122"/>
                <a:ea typeface="华文楷体" pitchFamily="2" charset="-122"/>
              </a:rPr>
              <a:t>netincome</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即家庭总收入与总支出之差。为了得到</a:t>
            </a:r>
            <a:r>
              <a:rPr lang="zh-CN" altLang="en-US" sz="1600" dirty="0" smtClean="0">
                <a:latin typeface="华文楷体" pitchFamily="2" charset="-122"/>
                <a:ea typeface="华文楷体" pitchFamily="2" charset="-122"/>
              </a:rPr>
              <a:t>每个</a:t>
            </a:r>
            <a:r>
              <a:rPr lang="zh-CN" altLang="en-US" sz="1600" dirty="0">
                <a:latin typeface="华文楷体" pitchFamily="2" charset="-122"/>
                <a:ea typeface="华文楷体" pitchFamily="2" charset="-122"/>
              </a:rPr>
              <a:t>流动人口在各个备选城市的预期净收入，首先分城市估计家庭净收入的决定方程</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endParaRPr lang="en-US" altLang="zh-CN" sz="1600" dirty="0">
              <a:latin typeface="华文楷体" pitchFamily="2" charset="-122"/>
              <a:ea typeface="华文楷体" pitchFamily="2" charset="-122"/>
            </a:endParaRPr>
          </a:p>
          <a:p>
            <a:endParaRPr lang="en-US" altLang="zh-CN" sz="1600" dirty="0" smtClean="0">
              <a:latin typeface="华文楷体" pitchFamily="2" charset="-122"/>
              <a:ea typeface="华文楷体" pitchFamily="2" charset="-122"/>
            </a:endParaRPr>
          </a:p>
          <a:p>
            <a:r>
              <a:rPr lang="zh-CN" altLang="en-US" sz="1600" dirty="0" smtClean="0">
                <a:latin typeface="华文楷体" pitchFamily="2" charset="-122"/>
                <a:ea typeface="华文楷体" pitchFamily="2" charset="-122"/>
              </a:rPr>
              <a:t>其中</a:t>
            </a:r>
            <a:r>
              <a:rPr lang="zh-CN" altLang="en-US" sz="1600" dirty="0">
                <a:latin typeface="华文楷体" pitchFamily="2" charset="-122"/>
                <a:ea typeface="华文楷体" pitchFamily="2" charset="-122"/>
              </a:rPr>
              <a:t>，被解释</a:t>
            </a:r>
            <a:r>
              <a:rPr lang="zh-CN" altLang="en-US" sz="1600" dirty="0" smtClean="0">
                <a:latin typeface="华文楷体" pitchFamily="2" charset="-122"/>
                <a:ea typeface="华文楷体" pitchFamily="2" charset="-122"/>
              </a:rPr>
              <a:t>变量</a:t>
            </a:r>
            <a:r>
              <a:rPr lang="en-US" altLang="zh-CN" sz="1600" dirty="0" err="1" smtClean="0">
                <a:latin typeface="华文楷体" pitchFamily="2" charset="-122"/>
                <a:ea typeface="华文楷体" pitchFamily="2" charset="-122"/>
              </a:rPr>
              <a:t>netincome</a:t>
            </a:r>
            <a:r>
              <a:rPr lang="zh-CN" altLang="en-US" sz="1600" dirty="0" smtClean="0">
                <a:latin typeface="华文楷体" pitchFamily="2" charset="-122"/>
                <a:ea typeface="华文楷体" pitchFamily="2" charset="-122"/>
              </a:rPr>
              <a:t> </a:t>
            </a:r>
            <a:r>
              <a:rPr lang="zh-CN" altLang="en-US" sz="1600" dirty="0">
                <a:latin typeface="华文楷体" pitchFamily="2" charset="-122"/>
                <a:ea typeface="华文楷体" pitchFamily="2" charset="-122"/>
              </a:rPr>
              <a:t>是被调查</a:t>
            </a:r>
            <a:r>
              <a:rPr lang="zh-CN" altLang="en-US" sz="1600" dirty="0" smtClean="0">
                <a:latin typeface="华文楷体" pitchFamily="2" charset="-122"/>
                <a:ea typeface="华文楷体" pitchFamily="2" charset="-122"/>
              </a:rPr>
              <a:t>者</a:t>
            </a:r>
            <a:r>
              <a:rPr lang="en-US" altLang="zh-CN" sz="1600" dirty="0" err="1" smtClean="0">
                <a:latin typeface="华文楷体" pitchFamily="2" charset="-122"/>
                <a:ea typeface="华文楷体" pitchFamily="2" charset="-122"/>
              </a:rPr>
              <a:t>i</a:t>
            </a:r>
            <a:r>
              <a:rPr lang="zh-CN" altLang="en-US" sz="1600" dirty="0" smtClean="0">
                <a:latin typeface="华文楷体" pitchFamily="2" charset="-122"/>
                <a:ea typeface="华文楷体" pitchFamily="2" charset="-122"/>
              </a:rPr>
              <a:t>在年份</a:t>
            </a:r>
            <a:r>
              <a:rPr lang="en-US" altLang="zh-CN" sz="1600" dirty="0" smtClean="0">
                <a:latin typeface="华文楷体" pitchFamily="2" charset="-122"/>
                <a:ea typeface="华文楷体" pitchFamily="2" charset="-122"/>
              </a:rPr>
              <a:t>t</a:t>
            </a:r>
            <a:r>
              <a:rPr lang="zh-CN" altLang="en-US" sz="1600" dirty="0" smtClean="0">
                <a:latin typeface="华文楷体" pitchFamily="2" charset="-122"/>
                <a:ea typeface="华文楷体" pitchFamily="2" charset="-122"/>
              </a:rPr>
              <a:t>实际</a:t>
            </a:r>
            <a:r>
              <a:rPr lang="zh-CN" altLang="en-US" sz="1600" dirty="0">
                <a:latin typeface="华文楷体" pitchFamily="2" charset="-122"/>
                <a:ea typeface="华文楷体" pitchFamily="2" charset="-122"/>
              </a:rPr>
              <a:t>获得的家庭净收入</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X</a:t>
            </a:r>
            <a:r>
              <a:rPr lang="zh-CN" altLang="en-US" sz="1600" dirty="0" smtClean="0">
                <a:latin typeface="华文楷体" pitchFamily="2" charset="-122"/>
                <a:ea typeface="华文楷体" pitchFamily="2" charset="-122"/>
              </a:rPr>
              <a:t> </a:t>
            </a:r>
            <a:r>
              <a:rPr lang="zh-CN" altLang="en-US" sz="1600" dirty="0">
                <a:latin typeface="华文楷体" pitchFamily="2" charset="-122"/>
                <a:ea typeface="华文楷体" pitchFamily="2" charset="-122"/>
              </a:rPr>
              <a:t>代表被调查</a:t>
            </a:r>
            <a:r>
              <a:rPr lang="zh-CN" altLang="en-US" sz="1600" dirty="0" smtClean="0">
                <a:latin typeface="华文楷体" pitchFamily="2" charset="-122"/>
                <a:ea typeface="华文楷体" pitchFamily="2" charset="-122"/>
              </a:rPr>
              <a:t>者</a:t>
            </a:r>
            <a:r>
              <a:rPr lang="en-US" altLang="zh-CN" sz="1600" dirty="0" err="1" smtClean="0">
                <a:latin typeface="华文楷体" pitchFamily="2" charset="-122"/>
                <a:ea typeface="华文楷体" pitchFamily="2" charset="-122"/>
              </a:rPr>
              <a:t>i</a:t>
            </a:r>
            <a:r>
              <a:rPr lang="zh-CN" altLang="en-US" sz="1600" dirty="0" smtClean="0">
                <a:latin typeface="华文楷体" pitchFamily="2" charset="-122"/>
                <a:ea typeface="华文楷体" pitchFamily="2" charset="-122"/>
              </a:rPr>
              <a:t>在年份</a:t>
            </a:r>
            <a:r>
              <a:rPr lang="en-US" altLang="zh-CN" sz="1600" dirty="0" smtClean="0">
                <a:latin typeface="华文楷体" pitchFamily="2" charset="-122"/>
                <a:ea typeface="华文楷体" pitchFamily="2" charset="-122"/>
              </a:rPr>
              <a:t>t</a:t>
            </a:r>
            <a:r>
              <a:rPr lang="zh-CN" altLang="en-US" sz="1600" dirty="0" smtClean="0">
                <a:latin typeface="华文楷体" pitchFamily="2" charset="-122"/>
                <a:ea typeface="华文楷体" pitchFamily="2" charset="-122"/>
              </a:rPr>
              <a:t>时</a:t>
            </a:r>
            <a:r>
              <a:rPr lang="zh-CN" altLang="en-US" sz="1600" dirty="0">
                <a:latin typeface="华文楷体" pitchFamily="2" charset="-122"/>
                <a:ea typeface="华文楷体" pitchFamily="2" charset="-122"/>
              </a:rPr>
              <a:t>个体属性，包括年龄、性别、民族、受教育水平、户口性质、婚姻状态以及户籍所在省份</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Z</a:t>
            </a:r>
            <a:r>
              <a:rPr lang="zh-CN" altLang="en-US" sz="1600" dirty="0" smtClean="0">
                <a:latin typeface="华文楷体" pitchFamily="2" charset="-122"/>
                <a:ea typeface="华文楷体" pitchFamily="2" charset="-122"/>
              </a:rPr>
              <a:t>为个体</a:t>
            </a:r>
            <a:r>
              <a:rPr lang="en-US" altLang="zh-CN" sz="1600" dirty="0" err="1" smtClean="0">
                <a:latin typeface="华文楷体" pitchFamily="2" charset="-122"/>
                <a:ea typeface="华文楷体" pitchFamily="2" charset="-122"/>
              </a:rPr>
              <a:t>i</a:t>
            </a:r>
            <a:r>
              <a:rPr lang="zh-CN" altLang="en-US" sz="1600" dirty="0" smtClean="0">
                <a:latin typeface="华文楷体" pitchFamily="2" charset="-122"/>
                <a:ea typeface="华文楷体" pitchFamily="2" charset="-122"/>
              </a:rPr>
              <a:t>在年份</a:t>
            </a:r>
            <a:r>
              <a:rPr lang="en-US" altLang="zh-CN" sz="1600" dirty="0" smtClean="0">
                <a:latin typeface="华文楷体" pitchFamily="2" charset="-122"/>
                <a:ea typeface="华文楷体" pitchFamily="2" charset="-122"/>
              </a:rPr>
              <a:t>t</a:t>
            </a:r>
            <a:r>
              <a:rPr lang="zh-CN" altLang="en-US" sz="1600" dirty="0" smtClean="0">
                <a:latin typeface="华文楷体" pitchFamily="2" charset="-122"/>
                <a:ea typeface="华文楷体" pitchFamily="2" charset="-122"/>
              </a:rPr>
              <a:t>的</a:t>
            </a:r>
            <a:r>
              <a:rPr lang="zh-CN" altLang="en-US" sz="1600" dirty="0">
                <a:latin typeface="华文楷体" pitchFamily="2" charset="-122"/>
                <a:ea typeface="华文楷体" pitchFamily="2" charset="-122"/>
              </a:rPr>
              <a:t>就业情况，包含所在行业、职业、单位性质和就业身份（分为雇员、雇主、自营</a:t>
            </a:r>
            <a:r>
              <a:rPr lang="zh-CN" altLang="en-US" sz="1600" dirty="0" smtClean="0">
                <a:latin typeface="华文楷体" pitchFamily="2" charset="-122"/>
                <a:ea typeface="华文楷体" pitchFamily="2" charset="-122"/>
              </a:rPr>
              <a:t>劳动者</a:t>
            </a:r>
            <a:r>
              <a:rPr lang="zh-CN" altLang="en-US" sz="1600" dirty="0">
                <a:latin typeface="华文楷体" pitchFamily="2" charset="-122"/>
                <a:ea typeface="华文楷体" pitchFamily="2" charset="-122"/>
              </a:rPr>
              <a:t>和家庭</a:t>
            </a:r>
            <a:r>
              <a:rPr lang="zh-CN" altLang="en-US" sz="1600" dirty="0" smtClean="0">
                <a:latin typeface="华文楷体" pitchFamily="2" charset="-122"/>
                <a:ea typeface="华文楷体" pitchFamily="2" charset="-122"/>
              </a:rPr>
              <a:t>帮工</a:t>
            </a:r>
            <a:r>
              <a:rPr lang="en-US" altLang="zh-CN" sz="1600" dirty="0" smtClean="0">
                <a:latin typeface="华文楷体" pitchFamily="2" charset="-122"/>
                <a:ea typeface="华文楷体" pitchFamily="2" charset="-122"/>
              </a:rPr>
              <a:t>4</a:t>
            </a:r>
            <a:r>
              <a:rPr lang="zh-CN" altLang="en-US" sz="1600" dirty="0" smtClean="0">
                <a:latin typeface="华文楷体" pitchFamily="2" charset="-122"/>
                <a:ea typeface="华文楷体" pitchFamily="2" charset="-122"/>
              </a:rPr>
              <a:t>种</a:t>
            </a:r>
            <a:r>
              <a:rPr lang="zh-CN" altLang="en-US" sz="1600" dirty="0">
                <a:latin typeface="华文楷体" pitchFamily="2" charset="-122"/>
                <a:ea typeface="华文楷体" pitchFamily="2" charset="-122"/>
              </a:rPr>
              <a:t>类型）</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year</a:t>
            </a:r>
            <a:r>
              <a:rPr lang="zh-CN" altLang="en-US" sz="1600" dirty="0" smtClean="0">
                <a:latin typeface="华文楷体" pitchFamily="2" charset="-122"/>
                <a:ea typeface="华文楷体" pitchFamily="2" charset="-122"/>
              </a:rPr>
              <a:t>为</a:t>
            </a:r>
            <a:r>
              <a:rPr lang="zh-CN" altLang="en-US" sz="1600" dirty="0">
                <a:latin typeface="华文楷体" pitchFamily="2" charset="-122"/>
                <a:ea typeface="华文楷体" pitchFamily="2" charset="-122"/>
              </a:rPr>
              <a:t>调查</a:t>
            </a:r>
            <a:r>
              <a:rPr lang="zh-CN" altLang="en-US" sz="1600" dirty="0" smtClean="0">
                <a:latin typeface="华文楷体" pitchFamily="2" charset="-122"/>
                <a:ea typeface="华文楷体" pitchFamily="2" charset="-122"/>
              </a:rPr>
              <a:t>年份</a:t>
            </a:r>
            <a:r>
              <a:rPr lang="en-US" altLang="zh-CN" sz="1600" dirty="0" smtClean="0">
                <a:latin typeface="华文楷体" pitchFamily="2" charset="-122"/>
                <a:ea typeface="华文楷体" pitchFamily="2" charset="-122"/>
              </a:rPr>
              <a:t>t</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这样对于每个城市都可以得到一组估计系数</a:t>
            </a:r>
            <a:r>
              <a:rPr lang="en-US" altLang="zh-CN" sz="1600" dirty="0">
                <a:latin typeface="华文楷体" pitchFamily="2" charset="-122"/>
                <a:ea typeface="华文楷体" pitchFamily="2" charset="-122"/>
              </a:rPr>
              <a:t>β</a:t>
            </a:r>
            <a:r>
              <a:rPr lang="zh-CN" altLang="en-US" sz="1600" dirty="0">
                <a:latin typeface="华文楷体" pitchFamily="2" charset="-122"/>
                <a:ea typeface="华文楷体" pitchFamily="2" charset="-122"/>
              </a:rPr>
              <a:t>。</a:t>
            </a:r>
            <a:r>
              <a:rPr lang="zh-CN" altLang="en-US" sz="1600" dirty="0" smtClean="0">
                <a:latin typeface="华文楷体" pitchFamily="2" charset="-122"/>
                <a:ea typeface="华文楷体" pitchFamily="2" charset="-122"/>
              </a:rPr>
              <a:t>然后</a:t>
            </a:r>
            <a:r>
              <a:rPr lang="zh-CN" altLang="en-US" sz="1600" dirty="0">
                <a:latin typeface="华文楷体" pitchFamily="2" charset="-122"/>
                <a:ea typeface="华文楷体" pitchFamily="2" charset="-122"/>
              </a:rPr>
              <a:t>对于每个</a:t>
            </a:r>
            <a:r>
              <a:rPr lang="zh-CN" altLang="en-US" sz="1600" dirty="0" smtClean="0">
                <a:latin typeface="华文楷体" pitchFamily="2" charset="-122"/>
                <a:ea typeface="华文楷体" pitchFamily="2" charset="-122"/>
              </a:rPr>
              <a:t>流动人口</a:t>
            </a:r>
            <a:r>
              <a:rPr lang="en-US" altLang="zh-CN" sz="1600" dirty="0" err="1" smtClean="0">
                <a:latin typeface="华文楷体" pitchFamily="2" charset="-122"/>
                <a:ea typeface="华文楷体" pitchFamily="2" charset="-122"/>
              </a:rPr>
              <a:t>i</a:t>
            </a:r>
            <a:r>
              <a:rPr lang="zh-CN" altLang="en-US" sz="1600" dirty="0" smtClean="0">
                <a:latin typeface="华文楷体" pitchFamily="2" charset="-122"/>
                <a:ea typeface="华文楷体" pitchFamily="2" charset="-122"/>
              </a:rPr>
              <a:t>和</a:t>
            </a:r>
            <a:r>
              <a:rPr lang="zh-CN" altLang="en-US" sz="1600" dirty="0">
                <a:latin typeface="华文楷体" pitchFamily="2" charset="-122"/>
                <a:ea typeface="华文楷体" pitchFamily="2" charset="-122"/>
              </a:rPr>
              <a:t>其对应的备选</a:t>
            </a:r>
            <a:r>
              <a:rPr lang="zh-CN" altLang="en-US" sz="1600" dirty="0" smtClean="0">
                <a:latin typeface="华文楷体" pitchFamily="2" charset="-122"/>
                <a:ea typeface="华文楷体" pitchFamily="2" charset="-122"/>
              </a:rPr>
              <a:t>城市</a:t>
            </a:r>
            <a:r>
              <a:rPr lang="en-US" altLang="zh-CN" sz="1600" dirty="0" smtClean="0">
                <a:latin typeface="华文楷体" pitchFamily="2" charset="-122"/>
                <a:ea typeface="华文楷体" pitchFamily="2" charset="-122"/>
              </a:rPr>
              <a:t>j</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利用</a:t>
            </a:r>
            <a:r>
              <a:rPr lang="zh-CN" altLang="en-US" sz="1600" dirty="0" smtClean="0">
                <a:latin typeface="华文楷体" pitchFamily="2" charset="-122"/>
                <a:ea typeface="华文楷体" pitchFamily="2" charset="-122"/>
              </a:rPr>
              <a:t>城市</a:t>
            </a:r>
            <a:r>
              <a:rPr lang="en-US" altLang="zh-CN" sz="1600" dirty="0" smtClean="0">
                <a:latin typeface="华文楷体" pitchFamily="2" charset="-122"/>
                <a:ea typeface="华文楷体" pitchFamily="2" charset="-122"/>
              </a:rPr>
              <a:t>j</a:t>
            </a:r>
            <a:r>
              <a:rPr lang="zh-CN" altLang="en-US" sz="1600" dirty="0" smtClean="0">
                <a:latin typeface="华文楷体" pitchFamily="2" charset="-122"/>
                <a:ea typeface="华文楷体" pitchFamily="2" charset="-122"/>
              </a:rPr>
              <a:t>的</a:t>
            </a:r>
            <a:r>
              <a:rPr lang="zh-CN" altLang="en-US" sz="1600" dirty="0">
                <a:latin typeface="华文楷体" pitchFamily="2" charset="-122"/>
                <a:ea typeface="华文楷体" pitchFamily="2" charset="-122"/>
              </a:rPr>
              <a:t>估计系数以及流动人口的个体</a:t>
            </a:r>
            <a:r>
              <a:rPr lang="zh-CN" altLang="en-US" sz="1600" dirty="0" smtClean="0">
                <a:latin typeface="华文楷体" pitchFamily="2" charset="-122"/>
                <a:ea typeface="华文楷体" pitchFamily="2" charset="-122"/>
              </a:rPr>
              <a:t>特征和就业</a:t>
            </a:r>
            <a:r>
              <a:rPr lang="zh-CN" altLang="en-US" sz="1600" dirty="0">
                <a:latin typeface="华文楷体" pitchFamily="2" charset="-122"/>
                <a:ea typeface="华文楷体" pitchFamily="2" charset="-122"/>
              </a:rPr>
              <a:t>情况，就可以计算得到</a:t>
            </a:r>
            <a:r>
              <a:rPr lang="zh-CN" altLang="en-US" sz="1600" dirty="0" smtClean="0">
                <a:latin typeface="华文楷体" pitchFamily="2" charset="-122"/>
                <a:ea typeface="华文楷体" pitchFamily="2" charset="-122"/>
              </a:rPr>
              <a:t>流动人口</a:t>
            </a:r>
            <a:r>
              <a:rPr lang="en-US" altLang="zh-CN" sz="1600" dirty="0" err="1" smtClean="0">
                <a:latin typeface="华文楷体" pitchFamily="2" charset="-122"/>
                <a:ea typeface="华文楷体" pitchFamily="2" charset="-122"/>
              </a:rPr>
              <a:t>i</a:t>
            </a:r>
            <a:r>
              <a:rPr lang="zh-CN" altLang="en-US" sz="1600" dirty="0" smtClean="0">
                <a:latin typeface="华文楷体" pitchFamily="2" charset="-122"/>
                <a:ea typeface="华文楷体" pitchFamily="2" charset="-122"/>
              </a:rPr>
              <a:t>到城市</a:t>
            </a:r>
            <a:r>
              <a:rPr lang="en-US" altLang="zh-CN" sz="1600" dirty="0" smtClean="0">
                <a:latin typeface="华文楷体" pitchFamily="2" charset="-122"/>
                <a:ea typeface="华文楷体" pitchFamily="2" charset="-122"/>
              </a:rPr>
              <a:t>j</a:t>
            </a:r>
            <a:r>
              <a:rPr lang="zh-CN" altLang="en-US" sz="1600" dirty="0" smtClean="0">
                <a:latin typeface="华文楷体" pitchFamily="2" charset="-122"/>
                <a:ea typeface="华文楷体" pitchFamily="2" charset="-122"/>
              </a:rPr>
              <a:t>就业</a:t>
            </a:r>
            <a:r>
              <a:rPr lang="zh-CN" altLang="en-US" sz="1600" dirty="0">
                <a:latin typeface="华文楷体" pitchFamily="2" charset="-122"/>
                <a:ea typeface="华文楷体" pitchFamily="2" charset="-122"/>
              </a:rPr>
              <a:t>的预期净收入。</a:t>
            </a:r>
          </a:p>
        </p:txBody>
      </p:sp>
      <p:pic>
        <p:nvPicPr>
          <p:cNvPr id="3074" name="Picture 2"/>
          <p:cNvPicPr>
            <a:picLocks noChangeAspect="1" noChangeArrowheads="1"/>
          </p:cNvPicPr>
          <p:nvPr/>
        </p:nvPicPr>
        <p:blipFill>
          <a:blip r:embed="rId2"/>
          <a:srcRect/>
          <a:stretch>
            <a:fillRect/>
          </a:stretch>
        </p:blipFill>
        <p:spPr bwMode="auto">
          <a:xfrm>
            <a:off x="1857356" y="4286256"/>
            <a:ext cx="6643734" cy="40839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zh-CN" altLang="en-US" dirty="0" smtClean="0"/>
              <a:t>变量选取</a:t>
            </a:r>
            <a:endParaRPr lang="zh-CN" altLang="en-US" dirty="0"/>
          </a:p>
        </p:txBody>
      </p:sp>
      <p:sp>
        <p:nvSpPr>
          <p:cNvPr id="3" name="内容占位符 2"/>
          <p:cNvSpPr>
            <a:spLocks noGrp="1"/>
          </p:cNvSpPr>
          <p:nvPr>
            <p:ph idx="1"/>
          </p:nvPr>
        </p:nvSpPr>
        <p:spPr>
          <a:xfrm>
            <a:off x="500034" y="928670"/>
            <a:ext cx="8229600" cy="4525963"/>
          </a:xfrm>
        </p:spPr>
        <p:txBody>
          <a:bodyPr>
            <a:normAutofit/>
          </a:bodyPr>
          <a:lstStyle/>
          <a:p>
            <a:r>
              <a:rPr lang="zh-CN" altLang="en-US" sz="1600" dirty="0" smtClean="0">
                <a:latin typeface="华文楷体" pitchFamily="2" charset="-122"/>
                <a:ea typeface="华文楷体" pitchFamily="2" charset="-122"/>
              </a:rPr>
              <a:t>第二，</a:t>
            </a:r>
            <a:r>
              <a:rPr lang="zh-CN" altLang="en-US" sz="1600" dirty="0">
                <a:latin typeface="华文楷体" pitchFamily="2" charset="-122"/>
                <a:ea typeface="华文楷体" pitchFamily="2" charset="-122"/>
              </a:rPr>
              <a:t>城市的经济、人口以及公共服务特征，包括</a:t>
            </a:r>
            <a:r>
              <a:rPr lang="zh-CN" altLang="en-US" sz="1600" dirty="0" smtClean="0">
                <a:latin typeface="华文楷体" pitchFamily="2" charset="-122"/>
                <a:ea typeface="华文楷体" pitchFamily="2" charset="-122"/>
              </a:rPr>
              <a:t>人均</a:t>
            </a:r>
            <a:r>
              <a:rPr lang="en-US" altLang="zh-CN" sz="1600" dirty="0" smtClean="0">
                <a:latin typeface="华文楷体" pitchFamily="2" charset="-122"/>
                <a:ea typeface="华文楷体" pitchFamily="2" charset="-122"/>
              </a:rPr>
              <a:t>GDP</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年末总人口、第三产业</a:t>
            </a:r>
            <a:r>
              <a:rPr lang="zh-CN" altLang="en-US" sz="1600" dirty="0" smtClean="0">
                <a:latin typeface="华文楷体" pitchFamily="2" charset="-122"/>
                <a:ea typeface="华文楷体" pitchFamily="2" charset="-122"/>
              </a:rPr>
              <a:t>占</a:t>
            </a:r>
            <a:r>
              <a:rPr lang="en-US" altLang="zh-CN" sz="1600" dirty="0" smtClean="0">
                <a:latin typeface="华文楷体" pitchFamily="2" charset="-122"/>
                <a:ea typeface="华文楷体" pitchFamily="2" charset="-122"/>
              </a:rPr>
              <a:t>GDP</a:t>
            </a:r>
            <a:r>
              <a:rPr lang="zh-CN" altLang="en-US" sz="1600" dirty="0" smtClean="0">
                <a:latin typeface="华文楷体" pitchFamily="2" charset="-122"/>
                <a:ea typeface="华文楷体" pitchFamily="2" charset="-122"/>
              </a:rPr>
              <a:t> </a:t>
            </a:r>
            <a:r>
              <a:rPr lang="zh-CN" altLang="en-US" sz="1600" dirty="0">
                <a:latin typeface="华文楷体" pitchFamily="2" charset="-122"/>
                <a:ea typeface="华文楷体" pitchFamily="2" charset="-122"/>
              </a:rPr>
              <a:t>的</a:t>
            </a:r>
            <a:r>
              <a:rPr lang="zh-CN" altLang="en-US" sz="1600" dirty="0" smtClean="0">
                <a:latin typeface="华文楷体" pitchFamily="2" charset="-122"/>
                <a:ea typeface="华文楷体" pitchFamily="2" charset="-122"/>
              </a:rPr>
              <a:t>比重</a:t>
            </a:r>
            <a:r>
              <a:rPr lang="zh-CN" altLang="en-US" sz="1600" dirty="0">
                <a:latin typeface="华文楷体" pitchFamily="2" charset="-122"/>
                <a:ea typeface="华文楷体" pitchFamily="2" charset="-122"/>
              </a:rPr>
              <a:t>、每万人小学教师数、每百人公共图书馆藏书数、每万人医生数等变量。上述城市特征数据</a:t>
            </a:r>
            <a:r>
              <a:rPr lang="zh-CN" altLang="en-US" sz="1600" dirty="0" smtClean="0">
                <a:latin typeface="华文楷体" pitchFamily="2" charset="-122"/>
                <a:ea typeface="华文楷体" pitchFamily="2" charset="-122"/>
              </a:rPr>
              <a:t>来自于</a:t>
            </a:r>
            <a:r>
              <a:rPr lang="en-US" altLang="zh-CN" sz="1600" dirty="0" smtClean="0">
                <a:latin typeface="华文楷体" pitchFamily="2" charset="-122"/>
                <a:ea typeface="华文楷体" pitchFamily="2" charset="-122"/>
              </a:rPr>
              <a:t>2011-2015</a:t>
            </a:r>
            <a:r>
              <a:rPr lang="zh-CN" altLang="en-US" sz="1600" dirty="0" smtClean="0">
                <a:latin typeface="华文楷体" pitchFamily="2" charset="-122"/>
                <a:ea typeface="华文楷体" pitchFamily="2" charset="-122"/>
              </a:rPr>
              <a:t>年</a:t>
            </a:r>
            <a:r>
              <a:rPr lang="zh-CN" altLang="en-US" sz="1600" dirty="0">
                <a:latin typeface="华文楷体" pitchFamily="2" charset="-122"/>
                <a:ea typeface="华文楷体" pitchFamily="2" charset="-122"/>
              </a:rPr>
              <a:t>的</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城市统计年鉴</a:t>
            </a:r>
            <a:r>
              <a:rPr lang="en-US" altLang="zh-CN" sz="1600" dirty="0">
                <a:latin typeface="华文楷体" pitchFamily="2" charset="-122"/>
                <a:ea typeface="华文楷体" pitchFamily="2" charset="-122"/>
              </a:rPr>
              <a:t>》</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r>
              <a:rPr lang="zh-CN" altLang="en-US" sz="1600" dirty="0">
                <a:latin typeface="华文楷体" pitchFamily="2" charset="-122"/>
                <a:ea typeface="华文楷体" pitchFamily="2" charset="-122"/>
              </a:rPr>
              <a:t>第三</a:t>
            </a:r>
            <a:r>
              <a:rPr lang="zh-CN" altLang="en-US" sz="1600" dirty="0" smtClean="0">
                <a:latin typeface="华文楷体" pitchFamily="2" charset="-122"/>
                <a:ea typeface="华文楷体" pitchFamily="2" charset="-122"/>
              </a:rPr>
              <a:t>，城市劳动力</a:t>
            </a:r>
            <a:r>
              <a:rPr lang="zh-CN" altLang="en-US" sz="1600" dirty="0">
                <a:latin typeface="华文楷体" pitchFamily="2" charset="-122"/>
                <a:ea typeface="华文楷体" pitchFamily="2" charset="-122"/>
              </a:rPr>
              <a:t>的需求水平</a:t>
            </a:r>
            <a:r>
              <a:rPr lang="zh-CN" altLang="en-US" sz="1600" dirty="0" smtClean="0">
                <a:latin typeface="华文楷体" pitchFamily="2" charset="-122"/>
                <a:ea typeface="华文楷体" pitchFamily="2" charset="-122"/>
              </a:rPr>
              <a:t>。</a:t>
            </a:r>
            <a:r>
              <a:rPr lang="en-US" altLang="zh-CN" sz="1600" dirty="0" err="1" smtClean="0">
                <a:latin typeface="华文楷体" pitchFamily="2" charset="-122"/>
                <a:ea typeface="华文楷体" pitchFamily="2" charset="-122"/>
              </a:rPr>
              <a:t>Bartik</a:t>
            </a:r>
            <a:r>
              <a:rPr lang="en-US" altLang="zh-CN" sz="1600" dirty="0" smtClean="0">
                <a:latin typeface="华文楷体" pitchFamily="2" charset="-122"/>
                <a:ea typeface="华文楷体" pitchFamily="2" charset="-122"/>
              </a:rPr>
              <a:t> Index</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1991</a:t>
            </a:r>
            <a:r>
              <a:rPr lang="zh-CN" altLang="en-US" sz="1600" dirty="0" smtClean="0">
                <a:latin typeface="华文楷体" pitchFamily="2" charset="-122"/>
                <a:ea typeface="华文楷体" pitchFamily="2" charset="-122"/>
              </a:rPr>
              <a:t>）的</a:t>
            </a:r>
            <a:r>
              <a:rPr lang="zh-CN" altLang="en-US" sz="1600" dirty="0">
                <a:latin typeface="华文楷体" pitchFamily="2" charset="-122"/>
                <a:ea typeface="华文楷体" pitchFamily="2" charset="-122"/>
              </a:rPr>
              <a:t>计算方法：以本城市分行业就业人数比例作为权重，以全国分行业就业人数增长率作为劳动力需求的</a:t>
            </a:r>
            <a:r>
              <a:rPr lang="zh-CN" altLang="en-US" sz="1600" dirty="0" smtClean="0">
                <a:latin typeface="华文楷体" pitchFamily="2" charset="-122"/>
                <a:ea typeface="华文楷体" pitchFamily="2" charset="-122"/>
              </a:rPr>
              <a:t>度量指标</a:t>
            </a:r>
            <a:r>
              <a:rPr lang="zh-CN" altLang="en-US" sz="1600" dirty="0">
                <a:latin typeface="华文楷体" pitchFamily="2" charset="-122"/>
                <a:ea typeface="华文楷体" pitchFamily="2" charset="-122"/>
              </a:rPr>
              <a:t>，通过求取加权平均计算得到的城市综合劳动力需求指数。其中的就业数据</a:t>
            </a:r>
            <a:r>
              <a:rPr lang="zh-CN" altLang="en-US" sz="1600" dirty="0" smtClean="0">
                <a:latin typeface="华文楷体" pitchFamily="2" charset="-122"/>
                <a:ea typeface="华文楷体" pitchFamily="2" charset="-122"/>
              </a:rPr>
              <a:t>来自</a:t>
            </a:r>
            <a:r>
              <a:rPr lang="en-US" altLang="zh-CN" sz="1600" dirty="0" smtClean="0">
                <a:latin typeface="华文楷体" pitchFamily="2" charset="-122"/>
                <a:ea typeface="华文楷体" pitchFamily="2" charset="-122"/>
              </a:rPr>
              <a:t>2011-2015</a:t>
            </a:r>
            <a:r>
              <a:rPr lang="zh-CN" altLang="en-US" sz="1600" dirty="0" smtClean="0">
                <a:latin typeface="华文楷体" pitchFamily="2" charset="-122"/>
                <a:ea typeface="华文楷体" pitchFamily="2" charset="-122"/>
              </a:rPr>
              <a:t> </a:t>
            </a:r>
            <a:r>
              <a:rPr lang="zh-CN" altLang="en-US" sz="1600" dirty="0">
                <a:latin typeface="华文楷体" pitchFamily="2" charset="-122"/>
                <a:ea typeface="华文楷体" pitchFamily="2" charset="-122"/>
              </a:rPr>
              <a:t>年</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城市统计年鉴</a:t>
            </a:r>
            <a:r>
              <a:rPr lang="en-US" altLang="zh-CN" sz="1600" dirty="0">
                <a:latin typeface="华文楷体" pitchFamily="2" charset="-122"/>
                <a:ea typeface="华文楷体" pitchFamily="2" charset="-122"/>
              </a:rPr>
              <a:t>》</a:t>
            </a:r>
            <a:r>
              <a:rPr lang="zh-CN" altLang="en-US" sz="1600" dirty="0">
                <a:latin typeface="华文楷体" pitchFamily="2" charset="-122"/>
                <a:ea typeface="华文楷体" pitchFamily="2" charset="-122"/>
              </a:rPr>
              <a:t>，共包含</a:t>
            </a:r>
            <a:r>
              <a:rPr lang="zh-CN" altLang="en-US" sz="1600" dirty="0" smtClean="0">
                <a:latin typeface="华文楷体" pitchFamily="2" charset="-122"/>
                <a:ea typeface="华文楷体" pitchFamily="2" charset="-122"/>
              </a:rPr>
              <a:t>１９个</a:t>
            </a:r>
            <a:r>
              <a:rPr lang="zh-CN" altLang="en-US" sz="1600" dirty="0">
                <a:latin typeface="华文楷体" pitchFamily="2" charset="-122"/>
                <a:ea typeface="华文楷体" pitchFamily="2" charset="-122"/>
              </a:rPr>
              <a:t>行业类型</a:t>
            </a:r>
            <a:r>
              <a:rPr lang="zh-CN" altLang="en-US" sz="1600" dirty="0" smtClean="0">
                <a:latin typeface="华文楷体" pitchFamily="2" charset="-122"/>
                <a:ea typeface="华文楷体" pitchFamily="2" charset="-122"/>
              </a:rPr>
              <a:t>。</a:t>
            </a:r>
            <a:endParaRPr lang="en-US" altLang="zh-CN" sz="1600" dirty="0" smtClean="0">
              <a:latin typeface="华文楷体" pitchFamily="2" charset="-122"/>
              <a:ea typeface="华文楷体" pitchFamily="2" charset="-122"/>
            </a:endParaRPr>
          </a:p>
          <a:p>
            <a:r>
              <a:rPr lang="zh-CN" altLang="en-US" sz="1600" dirty="0" smtClean="0">
                <a:latin typeface="华文楷体" pitchFamily="2" charset="-122"/>
                <a:ea typeface="华文楷体" pitchFamily="2" charset="-122"/>
              </a:rPr>
              <a:t>第四，</a:t>
            </a:r>
            <a:r>
              <a:rPr lang="zh-CN" altLang="en-US" sz="1600" dirty="0">
                <a:latin typeface="华文楷体" pitchFamily="2" charset="-122"/>
                <a:ea typeface="华文楷体" pitchFamily="2" charset="-122"/>
              </a:rPr>
              <a:t>备选城市与流动人口家乡的地缘关系，包括就业地与流动人口家乡的空间距离、</a:t>
            </a:r>
            <a:r>
              <a:rPr lang="zh-CN" altLang="en-US" sz="1600" dirty="0" smtClean="0">
                <a:latin typeface="华文楷体" pitchFamily="2" charset="-122"/>
                <a:ea typeface="华文楷体" pitchFamily="2" charset="-122"/>
              </a:rPr>
              <a:t>就业</a:t>
            </a:r>
            <a:r>
              <a:rPr lang="zh-CN" altLang="en-US" sz="1600" dirty="0">
                <a:latin typeface="华文楷体" pitchFamily="2" charset="-122"/>
                <a:ea typeface="华文楷体" pitchFamily="2" charset="-122"/>
              </a:rPr>
              <a:t>地与流动人口家乡的方言距离（刘毓芸等</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2015</a:t>
            </a:r>
            <a:r>
              <a:rPr lang="zh-CN" altLang="en-US" sz="1600" dirty="0" smtClean="0">
                <a:latin typeface="华文楷体" pitchFamily="2" charset="-122"/>
                <a:ea typeface="华文楷体" pitchFamily="2" charset="-122"/>
              </a:rPr>
              <a:t>）</a:t>
            </a:r>
            <a:r>
              <a:rPr lang="zh-CN" altLang="en-US" sz="1600" dirty="0">
                <a:latin typeface="华文楷体" pitchFamily="2" charset="-122"/>
                <a:ea typeface="华文楷体" pitchFamily="2" charset="-122"/>
              </a:rPr>
              <a:t>、就业地的流动人口中与流动人口来自</a:t>
            </a:r>
            <a:r>
              <a:rPr lang="zh-CN" altLang="en-US" sz="1600" dirty="0" smtClean="0">
                <a:latin typeface="华文楷体" pitchFamily="2" charset="-122"/>
                <a:ea typeface="华文楷体" pitchFamily="2" charset="-122"/>
              </a:rPr>
              <a:t>相同</a:t>
            </a:r>
            <a:r>
              <a:rPr lang="zh-CN" altLang="en-US" sz="1600" dirty="0">
                <a:latin typeface="华文楷体" pitchFamily="2" charset="-122"/>
                <a:ea typeface="华文楷体" pitchFamily="2" charset="-122"/>
              </a:rPr>
              <a:t>省份的比例，分别用来控制城际交通成本、文化差距、同乡关系对于流动人口就业地选择</a:t>
            </a:r>
            <a:r>
              <a:rPr lang="zh-CN" altLang="en-US" sz="1600" dirty="0" smtClean="0">
                <a:latin typeface="华文楷体" pitchFamily="2" charset="-122"/>
                <a:ea typeface="华文楷体" pitchFamily="2" charset="-122"/>
              </a:rPr>
              <a:t>的影响。</a:t>
            </a:r>
            <a:endParaRPr lang="zh-CN" altLang="en-US" sz="1600" dirty="0">
              <a:latin typeface="华文楷体" pitchFamily="2" charset="-122"/>
              <a:ea typeface="华文楷体" pitchFamily="2" charset="-122"/>
            </a:endParaRPr>
          </a:p>
        </p:txBody>
      </p:sp>
      <p:pic>
        <p:nvPicPr>
          <p:cNvPr id="4098" name="Picture 2"/>
          <p:cNvPicPr>
            <a:picLocks noChangeAspect="1" noChangeArrowheads="1"/>
          </p:cNvPicPr>
          <p:nvPr/>
        </p:nvPicPr>
        <p:blipFill>
          <a:blip r:embed="rId2"/>
          <a:srcRect/>
          <a:stretch>
            <a:fillRect/>
          </a:stretch>
        </p:blipFill>
        <p:spPr bwMode="auto">
          <a:xfrm>
            <a:off x="500034" y="4929198"/>
            <a:ext cx="8286776" cy="1812368"/>
          </a:xfrm>
          <a:prstGeom prst="rect">
            <a:avLst/>
          </a:prstGeom>
          <a:noFill/>
          <a:ln w="9525">
            <a:noFill/>
            <a:miter lim="800000"/>
            <a:headEnd/>
            <a:tailEnd/>
          </a:ln>
          <a:effectLst/>
        </p:spPr>
      </p:pic>
      <p:sp>
        <p:nvSpPr>
          <p:cNvPr id="5" name="TextBox 4"/>
          <p:cNvSpPr txBox="1"/>
          <p:nvPr/>
        </p:nvSpPr>
        <p:spPr>
          <a:xfrm>
            <a:off x="428596" y="3929066"/>
            <a:ext cx="8215370" cy="830997"/>
          </a:xfrm>
          <a:prstGeom prst="rect">
            <a:avLst/>
          </a:prstGeom>
          <a:noFill/>
        </p:spPr>
        <p:txBody>
          <a:bodyPr wrap="square" rtlCol="0">
            <a:spAutoFit/>
          </a:bodyPr>
          <a:lstStyle/>
          <a:p>
            <a:r>
              <a:rPr lang="zh-CN" altLang="en-US" sz="1600" dirty="0" smtClean="0">
                <a:latin typeface="华文楷体" pitchFamily="2" charset="-122"/>
                <a:ea typeface="华文楷体" pitchFamily="2" charset="-122"/>
              </a:rPr>
              <a:t>注：</a:t>
            </a:r>
            <a:r>
              <a:rPr lang="en-US" altLang="zh-CN" sz="1600" dirty="0" smtClean="0">
                <a:latin typeface="华文楷体" pitchFamily="2" charset="-122"/>
                <a:ea typeface="华文楷体" pitchFamily="2" charset="-122"/>
              </a:rPr>
              <a:t>1.</a:t>
            </a:r>
            <a:r>
              <a:rPr lang="zh-CN" altLang="en-US" sz="1600" dirty="0" smtClean="0">
                <a:latin typeface="华文楷体" pitchFamily="2" charset="-122"/>
                <a:ea typeface="华文楷体" pitchFamily="2" charset="-122"/>
              </a:rPr>
              <a:t>除了</a:t>
            </a:r>
            <a:r>
              <a:rPr lang="zh-CN" altLang="en-US" sz="1600" dirty="0">
                <a:latin typeface="华文楷体" pitchFamily="2" charset="-122"/>
                <a:ea typeface="华文楷体" pitchFamily="2" charset="-122"/>
              </a:rPr>
              <a:t>预期净收入变量以外，其他变量均采用滞后一期的形式引入模型，以更加准确地反映</a:t>
            </a:r>
            <a:r>
              <a:rPr lang="zh-CN" altLang="en-US" sz="1600" dirty="0" smtClean="0">
                <a:latin typeface="华文楷体" pitchFamily="2" charset="-122"/>
                <a:ea typeface="华文楷体" pitchFamily="2" charset="-122"/>
              </a:rPr>
              <a:t>对流动人口决策的影响。</a:t>
            </a:r>
            <a:r>
              <a:rPr lang="en-US" altLang="zh-CN" sz="1600" dirty="0" smtClean="0">
                <a:latin typeface="华文楷体" pitchFamily="2" charset="-122"/>
                <a:ea typeface="华文楷体" pitchFamily="2" charset="-122"/>
              </a:rPr>
              <a:t>2.</a:t>
            </a:r>
            <a:r>
              <a:rPr lang="zh-CN" altLang="en-US" sz="1600" dirty="0" smtClean="0">
                <a:latin typeface="华文楷体" pitchFamily="2" charset="-122"/>
                <a:ea typeface="华文楷体" pitchFamily="2" charset="-122"/>
              </a:rPr>
              <a:t>该模型在估计时已经加入了个体固定效应，因此不需要再额外控制</a:t>
            </a:r>
            <a:r>
              <a:rPr lang="zh-CN" altLang="en-US" sz="1600" dirty="0">
                <a:latin typeface="华文楷体" pitchFamily="2" charset="-122"/>
                <a:ea typeface="华文楷体" pitchFamily="2" charset="-122"/>
              </a:rPr>
              <a:t>流动人口的个体特征以及流入地特征。</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2519</Words>
  <Application>Microsoft Office PowerPoint</Application>
  <PresentationFormat>全屏显示(4:3)</PresentationFormat>
  <Paragraphs>66</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空气污染与劳动力的空间流动</vt:lpstr>
      <vt:lpstr>现实意义</vt:lpstr>
      <vt:lpstr>文献综述</vt:lpstr>
      <vt:lpstr>主要贡献</vt:lpstr>
      <vt:lpstr>数据来源</vt:lpstr>
      <vt:lpstr>基准模型</vt:lpstr>
      <vt:lpstr>基准模型</vt:lpstr>
      <vt:lpstr>变量选取</vt:lpstr>
      <vt:lpstr>变量选取</vt:lpstr>
      <vt:lpstr>变量选取</vt:lpstr>
      <vt:lpstr>幻灯片 11</vt:lpstr>
      <vt:lpstr>幻灯片 12</vt:lpstr>
      <vt:lpstr>空气污染对于流动人口就业选址的影响随着年龄的增加逐渐变大。第一，年轻流动人口更注重现实的经济收益，而年龄大则更多的注重生活质量。第二，年龄越大流动人口的身体健康状况也会越差，对于空气污染也越敏感。第三，中老年流动人口工作相对稳定，在选址时要考虑到长期的效用影响，故对于短期内难以改变的因素如空气污染，就会更加重视。</vt:lpstr>
      <vt:lpstr>幻灯片 14</vt:lpstr>
      <vt:lpstr>幻灯片 15</vt:lpstr>
      <vt:lpstr>幻灯片 16</vt:lpstr>
      <vt:lpstr>幻灯片 17</vt:lpstr>
      <vt:lpstr>幻灯片 18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空气污染与劳动力的空间流动</dc:title>
  <dc:creator>dell</dc:creator>
  <cp:lastModifiedBy>dell</cp:lastModifiedBy>
  <cp:revision>13</cp:revision>
  <dcterms:created xsi:type="dcterms:W3CDTF">2019-12-06T06:00:44Z</dcterms:created>
  <dcterms:modified xsi:type="dcterms:W3CDTF">2019-12-06T08:02:10Z</dcterms:modified>
</cp:coreProperties>
</file>