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2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2019/12/12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2019/12/12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2019/12/12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2019/12/12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2019/12/12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2019/12/12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30820CF-B880-4189-942D-D702A7CBA730}" type="datetimeFigureOut">
              <a:rPr lang="zh-CN" altLang="en-US" smtClean="0"/>
              <a:t>2019/12/12</a:t>
            </a:fld>
            <a:endParaRPr lang="zh-CN"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zh-CN"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1844824"/>
            <a:ext cx="7848600" cy="1927225"/>
          </a:xfrm>
        </p:spPr>
        <p:txBody>
          <a:bodyPr/>
          <a:lstStyle/>
          <a:p>
            <a:r>
              <a:rPr lang="zh-CN" altLang="en-US" sz="4800" b="1" dirty="0">
                <a:solidFill>
                  <a:schemeClr val="tx1"/>
                </a:solidFill>
              </a:rPr>
              <a:t>地方政府债务风险与金融部门风险的 “双螺旋”结构</a:t>
            </a:r>
            <a:br>
              <a:rPr lang="zh-CN" altLang="en-US" sz="4800" b="1" dirty="0">
                <a:solidFill>
                  <a:schemeClr val="tx1"/>
                </a:solidFill>
              </a:rPr>
            </a:br>
            <a:endParaRPr lang="zh-CN" altLang="en-US" sz="4800" b="1" dirty="0">
              <a:solidFill>
                <a:schemeClr val="tx1"/>
              </a:solidFill>
            </a:endParaRPr>
          </a:p>
        </p:txBody>
      </p:sp>
      <p:sp>
        <p:nvSpPr>
          <p:cNvPr id="3" name="副标题 2"/>
          <p:cNvSpPr>
            <a:spLocks noGrp="1"/>
          </p:cNvSpPr>
          <p:nvPr>
            <p:ph type="subTitle" idx="1"/>
          </p:nvPr>
        </p:nvSpPr>
        <p:spPr>
          <a:xfrm>
            <a:off x="1331640" y="3573016"/>
            <a:ext cx="6904856" cy="1752600"/>
          </a:xfrm>
        </p:spPr>
        <p:txBody>
          <a:bodyPr/>
          <a:lstStyle/>
          <a:p>
            <a:pPr algn="r"/>
            <a:r>
              <a:rPr lang="zh-CN" altLang="en-US" sz="3600" b="1" dirty="0" smtClean="0">
                <a:solidFill>
                  <a:schemeClr val="accent4">
                    <a:lumMod val="50000"/>
                  </a:schemeClr>
                </a:solidFill>
              </a:rPr>
              <a:t>基于</a:t>
            </a:r>
            <a:r>
              <a:rPr lang="zh-CN" altLang="en-US" sz="3600" b="1" dirty="0">
                <a:solidFill>
                  <a:schemeClr val="accent4">
                    <a:lumMod val="50000"/>
                  </a:schemeClr>
                </a:solidFill>
              </a:rPr>
              <a:t>非线性 </a:t>
            </a:r>
            <a:r>
              <a:rPr lang="en-US" altLang="zh-CN" sz="3600" b="1" dirty="0">
                <a:solidFill>
                  <a:schemeClr val="accent4">
                    <a:lumMod val="50000"/>
                  </a:schemeClr>
                </a:solidFill>
              </a:rPr>
              <a:t>DSGE </a:t>
            </a:r>
            <a:r>
              <a:rPr lang="zh-CN" altLang="en-US" sz="3600" b="1" dirty="0">
                <a:solidFill>
                  <a:schemeClr val="accent4">
                    <a:lumMod val="50000"/>
                  </a:schemeClr>
                </a:solidFill>
              </a:rPr>
              <a:t>模型的分析</a:t>
            </a:r>
          </a:p>
          <a:p>
            <a:r>
              <a:rPr lang="zh-CN" altLang="en-US" dirty="0" smtClean="0"/>
              <a:t>                                                         熊 </a:t>
            </a:r>
            <a:r>
              <a:rPr lang="zh-CN" altLang="en-US" dirty="0"/>
              <a:t>琛， 金 昊</a:t>
            </a:r>
          </a:p>
          <a:p>
            <a:endParaRPr lang="zh-CN" altLang="en-US" dirty="0"/>
          </a:p>
        </p:txBody>
      </p:sp>
      <p:sp>
        <p:nvSpPr>
          <p:cNvPr id="4" name="TextBox 3"/>
          <p:cNvSpPr txBox="1"/>
          <p:nvPr/>
        </p:nvSpPr>
        <p:spPr>
          <a:xfrm>
            <a:off x="6516216" y="5949280"/>
            <a:ext cx="4032448" cy="369332"/>
          </a:xfrm>
          <a:prstGeom prst="rect">
            <a:avLst/>
          </a:prstGeom>
          <a:noFill/>
        </p:spPr>
        <p:txBody>
          <a:bodyPr wrap="square" rtlCol="0">
            <a:spAutoFit/>
          </a:bodyPr>
          <a:lstStyle/>
          <a:p>
            <a:r>
              <a:rPr lang="zh-CN" altLang="en-US" dirty="0" smtClean="0"/>
              <a:t>报告人：汤佳慧</a:t>
            </a:r>
            <a:endParaRPr lang="zh-CN" altLang="en-US" dirty="0"/>
          </a:p>
        </p:txBody>
      </p:sp>
    </p:spTree>
    <p:extLst>
      <p:ext uri="{BB962C8B-B14F-4D97-AF65-F5344CB8AC3E}">
        <p14:creationId xmlns:p14="http://schemas.microsoft.com/office/powerpoint/2010/main" val="9066265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逻辑框架</a:t>
            </a:r>
            <a:endParaRPr lang="zh-CN" altLang="en-US" dirty="0"/>
          </a:p>
        </p:txBody>
      </p:sp>
      <p:sp>
        <p:nvSpPr>
          <p:cNvPr id="4" name="矩形 3"/>
          <p:cNvSpPr/>
          <p:nvPr/>
        </p:nvSpPr>
        <p:spPr>
          <a:xfrm>
            <a:off x="2123728" y="2420888"/>
            <a:ext cx="1656184"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生产部门</a:t>
            </a:r>
            <a:endParaRPr lang="zh-CN" altLang="en-US" sz="2800" dirty="0"/>
          </a:p>
        </p:txBody>
      </p:sp>
      <p:sp>
        <p:nvSpPr>
          <p:cNvPr id="6" name="矩形 5"/>
          <p:cNvSpPr/>
          <p:nvPr/>
        </p:nvSpPr>
        <p:spPr>
          <a:xfrm>
            <a:off x="2123728" y="4509120"/>
            <a:ext cx="1656184"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家户部门</a:t>
            </a:r>
            <a:endParaRPr lang="zh-CN" altLang="en-US" sz="2800" dirty="0"/>
          </a:p>
        </p:txBody>
      </p:sp>
      <p:sp>
        <p:nvSpPr>
          <p:cNvPr id="7" name="矩形 6"/>
          <p:cNvSpPr/>
          <p:nvPr/>
        </p:nvSpPr>
        <p:spPr>
          <a:xfrm>
            <a:off x="5148064" y="2420888"/>
            <a:ext cx="1656184"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金融中介</a:t>
            </a:r>
            <a:endParaRPr lang="zh-CN" altLang="en-US" sz="2800" dirty="0"/>
          </a:p>
        </p:txBody>
      </p:sp>
      <p:sp>
        <p:nvSpPr>
          <p:cNvPr id="8" name="矩形 7"/>
          <p:cNvSpPr/>
          <p:nvPr/>
        </p:nvSpPr>
        <p:spPr>
          <a:xfrm>
            <a:off x="5148064" y="4499967"/>
            <a:ext cx="1656184"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政府部门</a:t>
            </a:r>
            <a:endParaRPr lang="zh-CN" altLang="en-US" sz="2800" dirty="0"/>
          </a:p>
        </p:txBody>
      </p:sp>
      <p:sp>
        <p:nvSpPr>
          <p:cNvPr id="9" name="上箭头 8"/>
          <p:cNvSpPr/>
          <p:nvPr/>
        </p:nvSpPr>
        <p:spPr>
          <a:xfrm>
            <a:off x="2825806" y="3779887"/>
            <a:ext cx="252028" cy="72008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2123728" y="4005064"/>
            <a:ext cx="864096" cy="369332"/>
          </a:xfrm>
          <a:prstGeom prst="rect">
            <a:avLst/>
          </a:prstGeom>
          <a:noFill/>
        </p:spPr>
        <p:txBody>
          <a:bodyPr wrap="square" rtlCol="0">
            <a:spAutoFit/>
          </a:bodyPr>
          <a:lstStyle/>
          <a:p>
            <a:r>
              <a:rPr lang="zh-CN" altLang="en-US" dirty="0" smtClean="0"/>
              <a:t>劳动</a:t>
            </a:r>
            <a:endParaRPr lang="zh-CN" altLang="en-US" dirty="0"/>
          </a:p>
        </p:txBody>
      </p:sp>
      <p:sp>
        <p:nvSpPr>
          <p:cNvPr id="11" name="上箭头 10"/>
          <p:cNvSpPr/>
          <p:nvPr/>
        </p:nvSpPr>
        <p:spPr>
          <a:xfrm rot="3755596">
            <a:off x="4319624" y="3461456"/>
            <a:ext cx="252028" cy="1426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3779912" y="3809863"/>
            <a:ext cx="720080" cy="369332"/>
          </a:xfrm>
          <a:prstGeom prst="rect">
            <a:avLst/>
          </a:prstGeom>
          <a:noFill/>
        </p:spPr>
        <p:txBody>
          <a:bodyPr wrap="square" rtlCol="0">
            <a:spAutoFit/>
          </a:bodyPr>
          <a:lstStyle/>
          <a:p>
            <a:r>
              <a:rPr lang="zh-CN" altLang="en-US" dirty="0" smtClean="0"/>
              <a:t>存款</a:t>
            </a:r>
            <a:endParaRPr lang="zh-CN" altLang="en-US" dirty="0"/>
          </a:p>
        </p:txBody>
      </p:sp>
      <p:sp>
        <p:nvSpPr>
          <p:cNvPr id="13" name="上箭头 12"/>
          <p:cNvSpPr/>
          <p:nvPr/>
        </p:nvSpPr>
        <p:spPr>
          <a:xfrm>
            <a:off x="5850142" y="3777213"/>
            <a:ext cx="252028" cy="72008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6102170" y="3862789"/>
            <a:ext cx="1278142" cy="646331"/>
          </a:xfrm>
          <a:prstGeom prst="rect">
            <a:avLst/>
          </a:prstGeom>
          <a:noFill/>
        </p:spPr>
        <p:txBody>
          <a:bodyPr wrap="square" rtlCol="0">
            <a:spAutoFit/>
          </a:bodyPr>
          <a:lstStyle/>
          <a:p>
            <a:r>
              <a:rPr lang="zh-CN" altLang="en-US" dirty="0" smtClean="0"/>
              <a:t>地方政府债券</a:t>
            </a:r>
            <a:endParaRPr lang="zh-CN" altLang="en-US" dirty="0"/>
          </a:p>
        </p:txBody>
      </p:sp>
      <p:sp>
        <p:nvSpPr>
          <p:cNvPr id="15" name="右箭头 14"/>
          <p:cNvSpPr/>
          <p:nvPr/>
        </p:nvSpPr>
        <p:spPr>
          <a:xfrm>
            <a:off x="3779912" y="2852936"/>
            <a:ext cx="1368152"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3912116" y="2483604"/>
            <a:ext cx="1155937" cy="369332"/>
          </a:xfrm>
          <a:prstGeom prst="rect">
            <a:avLst/>
          </a:prstGeom>
          <a:noFill/>
        </p:spPr>
        <p:txBody>
          <a:bodyPr wrap="square" rtlCol="0">
            <a:spAutoFit/>
          </a:bodyPr>
          <a:lstStyle/>
          <a:p>
            <a:r>
              <a:rPr lang="zh-CN" altLang="en-US" dirty="0" smtClean="0"/>
              <a:t>生产资本</a:t>
            </a:r>
            <a:endParaRPr lang="zh-CN" altLang="en-US" dirty="0"/>
          </a:p>
        </p:txBody>
      </p:sp>
      <p:sp>
        <p:nvSpPr>
          <p:cNvPr id="17" name="左箭头 16"/>
          <p:cNvSpPr/>
          <p:nvPr/>
        </p:nvSpPr>
        <p:spPr>
          <a:xfrm>
            <a:off x="6804248" y="4968019"/>
            <a:ext cx="936104" cy="3331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7092280" y="4509120"/>
            <a:ext cx="864096" cy="369332"/>
          </a:xfrm>
          <a:prstGeom prst="rect">
            <a:avLst/>
          </a:prstGeom>
          <a:noFill/>
        </p:spPr>
        <p:txBody>
          <a:bodyPr wrap="square" rtlCol="0">
            <a:spAutoFit/>
          </a:bodyPr>
          <a:lstStyle/>
          <a:p>
            <a:r>
              <a:rPr lang="zh-CN" altLang="en-US" dirty="0" smtClean="0"/>
              <a:t>税收</a:t>
            </a:r>
            <a:endParaRPr lang="zh-CN" altLang="en-US" dirty="0"/>
          </a:p>
        </p:txBody>
      </p:sp>
    </p:spTree>
    <p:extLst>
      <p:ext uri="{BB962C8B-B14F-4D97-AF65-F5344CB8AC3E}">
        <p14:creationId xmlns:p14="http://schemas.microsoft.com/office/powerpoint/2010/main" val="2272008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生产部门</a:t>
            </a:r>
            <a:endParaRPr lang="zh-CN" altLang="en-US" dirty="0"/>
          </a:p>
        </p:txBody>
      </p:sp>
      <p:sp>
        <p:nvSpPr>
          <p:cNvPr id="3" name="内容占位符 2"/>
          <p:cNvSpPr>
            <a:spLocks noGrp="1"/>
          </p:cNvSpPr>
          <p:nvPr>
            <p:ph idx="1"/>
          </p:nvPr>
        </p:nvSpPr>
        <p:spPr/>
        <p:txBody>
          <a:bodyPr/>
          <a:lstStyle/>
          <a:p>
            <a:r>
              <a:rPr lang="zh-CN" altLang="en-US" dirty="0" smtClean="0"/>
              <a:t>（</a:t>
            </a:r>
            <a:r>
              <a:rPr lang="en-US" altLang="zh-CN" dirty="0" smtClean="0"/>
              <a:t>1</a:t>
            </a:r>
            <a:r>
              <a:rPr lang="zh-CN" altLang="en-US" dirty="0"/>
              <a:t>）</a:t>
            </a:r>
            <a:r>
              <a:rPr lang="zh-CN" altLang="en-US" dirty="0">
                <a:latin typeface="黑体" pitchFamily="49" charset="-122"/>
                <a:ea typeface="黑体" pitchFamily="49" charset="-122"/>
              </a:rPr>
              <a:t>最终产品的</a:t>
            </a:r>
            <a:r>
              <a:rPr lang="zh-CN" altLang="en-US" dirty="0" smtClean="0">
                <a:latin typeface="黑体" pitchFamily="49" charset="-122"/>
                <a:ea typeface="黑体" pitchFamily="49" charset="-122"/>
              </a:rPr>
              <a:t>生产者（</a:t>
            </a:r>
            <a:r>
              <a:rPr lang="zh-CN" altLang="en-US" dirty="0">
                <a:latin typeface="黑体" pitchFamily="49" charset="-122"/>
                <a:ea typeface="黑体" pitchFamily="49" charset="-122"/>
              </a:rPr>
              <a:t>最终产品可以用于投资、家户消费以及政府支出</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270" y="3584203"/>
            <a:ext cx="88011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434605"/>
            <a:ext cx="88646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437110"/>
            <a:ext cx="2557947" cy="311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982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latin typeface="黑体" pitchFamily="49" charset="-122"/>
                <a:ea typeface="黑体" pitchFamily="49" charset="-122"/>
              </a:rPr>
              <a:t>（</a:t>
            </a:r>
            <a:r>
              <a:rPr lang="en-US" altLang="zh-CN" dirty="0" smtClean="0">
                <a:latin typeface="黑体" pitchFamily="49" charset="-122"/>
                <a:ea typeface="黑体" pitchFamily="49" charset="-122"/>
              </a:rPr>
              <a:t>2</a:t>
            </a:r>
            <a:r>
              <a:rPr lang="zh-CN" altLang="en-US" dirty="0" smtClean="0">
                <a:latin typeface="黑体" pitchFamily="49" charset="-122"/>
                <a:ea typeface="黑体" pitchFamily="49" charset="-122"/>
              </a:rPr>
              <a:t>）</a:t>
            </a:r>
            <a:r>
              <a:rPr lang="zh-CN" altLang="en-US" dirty="0">
                <a:latin typeface="黑体" pitchFamily="49" charset="-122"/>
                <a:ea typeface="黑体" pitchFamily="49" charset="-122"/>
              </a:rPr>
              <a:t>资本品的</a:t>
            </a:r>
            <a:r>
              <a:rPr lang="zh-CN" altLang="en-US" dirty="0" smtClean="0">
                <a:latin typeface="黑体" pitchFamily="49" charset="-122"/>
                <a:ea typeface="黑体" pitchFamily="49" charset="-122"/>
              </a:rPr>
              <a:t>生产者</a:t>
            </a:r>
            <a:endParaRPr lang="en-US" altLang="zh-CN" dirty="0" smtClean="0">
              <a:latin typeface="黑体" pitchFamily="49" charset="-122"/>
              <a:ea typeface="黑体" pitchFamily="49" charset="-122"/>
            </a:endParaRPr>
          </a:p>
          <a:p>
            <a:endParaRPr lang="zh-CN" altLang="en-US" dirty="0">
              <a:latin typeface="黑体" pitchFamily="49" charset="-122"/>
              <a:ea typeface="黑体" pitchFamily="49"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204864"/>
            <a:ext cx="6121400"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391"/>
          <a:stretch/>
        </p:blipFill>
        <p:spPr bwMode="auto">
          <a:xfrm>
            <a:off x="6516216" y="2204864"/>
            <a:ext cx="1583456" cy="324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5644"/>
          <a:stretch/>
        </p:blipFill>
        <p:spPr bwMode="auto">
          <a:xfrm>
            <a:off x="514351" y="2636912"/>
            <a:ext cx="1177329" cy="276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695" y="3006110"/>
            <a:ext cx="82804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7035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a:t>家户部门</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1700808"/>
            <a:ext cx="8680450"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18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金融中介</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609388"/>
            <a:ext cx="8737600" cy="134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62" y="3068960"/>
            <a:ext cx="8642350"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9058"/>
          <a:stretch/>
        </p:blipFill>
        <p:spPr bwMode="auto">
          <a:xfrm>
            <a:off x="8820472" y="4362559"/>
            <a:ext cx="26168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2340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71" y="1124744"/>
            <a:ext cx="89916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0760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9" y="836712"/>
            <a:ext cx="9010650" cy="511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5" name="圆角矩形 4"/>
              <p:cNvSpPr/>
              <p:nvPr/>
            </p:nvSpPr>
            <p:spPr>
              <a:xfrm>
                <a:off x="5868144" y="1340768"/>
                <a:ext cx="208823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14:m>
                  <m:oMathPara xmlns:m="http://schemas.openxmlformats.org/officeDocument/2006/math">
                    <m:oMathParaPr>
                      <m:jc m:val="center"/>
                    </m:oMathParaPr>
                    <m:oMath xmlns:m="http://schemas.openxmlformats.org/officeDocument/2006/math">
                      <m:sSub>
                        <m:sSubPr>
                          <m:ctrlPr>
                            <a:rPr lang="en-US" altLang="zh-CN" i="1">
                              <a:latin typeface="Cambria Math"/>
                            </a:rPr>
                          </m:ctrlPr>
                        </m:sSubPr>
                        <m:e>
                          <m:r>
                            <a:rPr lang="zh-CN" altLang="en-US" i="1">
                              <a:latin typeface="Cambria Math"/>
                            </a:rPr>
                            <m:t>𝜇</m:t>
                          </m:r>
                        </m:e>
                        <m:sub>
                          <m:r>
                            <a:rPr lang="en-US" altLang="zh-CN" i="1">
                              <a:latin typeface="Cambria Math"/>
                            </a:rPr>
                            <m:t>𝑡</m:t>
                          </m:r>
                        </m:sub>
                      </m:sSub>
                      <m:r>
                        <a:rPr lang="en-US" altLang="zh-CN" i="1">
                          <a:latin typeface="Cambria Math"/>
                        </a:rPr>
                        <m:t>&gt;0,</m:t>
                      </m:r>
                      <m:r>
                        <a:rPr lang="zh-CN" altLang="en-US" i="1">
                          <a:latin typeface="Cambria Math"/>
                        </a:rPr>
                        <m:t>收益率</m:t>
                      </m:r>
                      <m:r>
                        <a:rPr lang="zh-CN" altLang="en-US" i="1">
                          <a:latin typeface="Cambria Math"/>
                        </a:rPr>
                        <m:t>高</m:t>
                      </m:r>
                    </m:oMath>
                  </m:oMathPara>
                </a14:m>
                <a:endParaRPr lang="zh-CN" altLang="en-US" dirty="0"/>
              </a:p>
              <a:p>
                <a:pPr algn="ctr"/>
                <a:endParaRPr lang="zh-CN" altLang="en-US" dirty="0"/>
              </a:p>
            </p:txBody>
          </p:sp>
        </mc:Choice>
        <mc:Fallback>
          <p:sp>
            <p:nvSpPr>
              <p:cNvPr id="5" name="圆角矩形 4"/>
              <p:cNvSpPr>
                <a:spLocks noRot="1" noChangeAspect="1" noMove="1" noResize="1" noEditPoints="1" noAdjustHandles="1" noChangeArrowheads="1" noChangeShapeType="1" noTextEdit="1"/>
              </p:cNvSpPr>
              <p:nvPr/>
            </p:nvSpPr>
            <p:spPr>
              <a:xfrm>
                <a:off x="5868144" y="1340768"/>
                <a:ext cx="2088232" cy="432048"/>
              </a:xfrm>
              <a:prstGeom prst="roundRect">
                <a:avLst/>
              </a:prstGeo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89237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endParaRPr lang="en-US" altLang="zh-CN" dirty="0" smtClean="0"/>
          </a:p>
          <a:p>
            <a:endParaRPr lang="en-US" altLang="zh-CN" dirty="0" smtClean="0">
              <a:latin typeface="黑体" pitchFamily="49" charset="-122"/>
              <a:ea typeface="黑体" pitchFamily="49" charset="-122"/>
            </a:endParaRPr>
          </a:p>
          <a:p>
            <a:pPr>
              <a:lnSpc>
                <a:spcPct val="200000"/>
              </a:lnSpc>
            </a:pPr>
            <a:r>
              <a:rPr lang="zh-CN" altLang="en-US" sz="1800" dirty="0" smtClean="0">
                <a:latin typeface="黑体" pitchFamily="49" charset="-122"/>
                <a:ea typeface="黑体" pitchFamily="49" charset="-122"/>
              </a:rPr>
              <a:t>    该流动性乘子反映了金融部门的流动性状况，影响金融部门持有资产的收益率，是金融部门资产负债表状况向实体经济部门和政府部门传导的关键。由此，本文模型中，该</a:t>
            </a:r>
            <a:r>
              <a:rPr lang="zh-CN" altLang="en-US" sz="1800" dirty="0" smtClean="0">
                <a:solidFill>
                  <a:srgbClr val="FF0000"/>
                </a:solidFill>
                <a:latin typeface="黑体" pitchFamily="49" charset="-122"/>
                <a:ea typeface="黑体" pitchFamily="49" charset="-122"/>
              </a:rPr>
              <a:t>流动性乘子反映了模型经济中的金融部门流动性风险</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a:lnSpc>
                <a:spcPct val="200000"/>
              </a:lnSpc>
            </a:pPr>
            <a:r>
              <a:rPr lang="zh-CN" altLang="en-US" sz="1800" dirty="0" smtClean="0">
                <a:latin typeface="黑体" pitchFamily="49" charset="-122"/>
                <a:ea typeface="黑体" pitchFamily="49" charset="-122"/>
              </a:rPr>
              <a:t>    当</a:t>
            </a:r>
            <a:r>
              <a:rPr lang="zh-CN" altLang="en-US" sz="1800" dirty="0">
                <a:latin typeface="黑体" pitchFamily="49" charset="-122"/>
                <a:ea typeface="黑体" pitchFamily="49" charset="-122"/>
              </a:rPr>
              <a:t>金融部门风险上升时，要求更高的资产收益率。此时意味着金融部门所</a:t>
            </a:r>
            <a:r>
              <a:rPr lang="zh-CN" altLang="en-US" sz="1800" dirty="0" smtClean="0">
                <a:latin typeface="黑体" pitchFamily="49" charset="-122"/>
                <a:ea typeface="黑体" pitchFamily="49" charset="-122"/>
              </a:rPr>
              <a:t>交易</a:t>
            </a:r>
            <a:r>
              <a:rPr lang="zh-CN" altLang="en-US" sz="1800" dirty="0">
                <a:latin typeface="黑体" pitchFamily="49" charset="-122"/>
                <a:ea typeface="黑体" pitchFamily="49" charset="-122"/>
              </a:rPr>
              <a:t>的地方政府债券价格较低， 这就要求地方政府发行更多的债券以满足融资的需求。上述分析</a:t>
            </a:r>
            <a:r>
              <a:rPr lang="zh-CN" altLang="en-US" sz="1800" dirty="0" smtClean="0">
                <a:latin typeface="黑体" pitchFamily="49" charset="-122"/>
                <a:ea typeface="黑体" pitchFamily="49" charset="-122"/>
              </a:rPr>
              <a:t>表明</a:t>
            </a:r>
            <a:r>
              <a:rPr lang="zh-CN" altLang="en-US" sz="1800" dirty="0">
                <a:latin typeface="黑体" pitchFamily="49" charset="-122"/>
                <a:ea typeface="黑体" pitchFamily="49" charset="-122"/>
              </a:rPr>
              <a:t>，当金融部门风险上升的时候，地方政府将不得不面临背负更多债务的境况，加强了地方政府</a:t>
            </a:r>
            <a:r>
              <a:rPr lang="zh-CN" altLang="en-US" sz="1800" dirty="0" smtClean="0">
                <a:latin typeface="黑体" pitchFamily="49" charset="-122"/>
                <a:ea typeface="黑体" pitchFamily="49" charset="-122"/>
              </a:rPr>
              <a:t>债务</a:t>
            </a:r>
            <a:r>
              <a:rPr lang="zh-CN" altLang="en-US" sz="1800" dirty="0">
                <a:latin typeface="黑体" pitchFamily="49" charset="-122"/>
                <a:ea typeface="黑体" pitchFamily="49" charset="-122"/>
              </a:rPr>
              <a:t>风险。这反映了</a:t>
            </a:r>
            <a:r>
              <a:rPr lang="zh-CN" altLang="en-US" sz="1800" dirty="0">
                <a:solidFill>
                  <a:srgbClr val="FF0000"/>
                </a:solidFill>
                <a:latin typeface="黑体" pitchFamily="49" charset="-122"/>
                <a:ea typeface="黑体" pitchFamily="49" charset="-122"/>
              </a:rPr>
              <a:t>金融部门风险向地方政府债务风险的传导，是风险“双螺旋”结构中的一半</a:t>
            </a:r>
            <a:r>
              <a:rPr lang="zh-CN" altLang="en-US" sz="1800" dirty="0">
                <a:latin typeface="黑体" pitchFamily="49" charset="-122"/>
                <a:ea typeface="黑体" pitchFamily="49" charset="-122"/>
              </a:rPr>
              <a: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54814"/>
            <a:ext cx="5299953" cy="306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1744527"/>
            <a:ext cx="2160240" cy="31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939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政府部门</a:t>
            </a:r>
            <a:endParaRPr lang="zh-CN" altLang="en-US" dirty="0"/>
          </a:p>
        </p:txBody>
      </p:sp>
      <p:sp>
        <p:nvSpPr>
          <p:cNvPr id="3" name="内容占位符 2"/>
          <p:cNvSpPr>
            <a:spLocks noGrp="1"/>
          </p:cNvSpPr>
          <p:nvPr>
            <p:ph idx="1"/>
          </p:nvPr>
        </p:nvSpPr>
        <p:spPr/>
        <p:txBody>
          <a:bodyPr/>
          <a:lstStyle/>
          <a:p>
            <a:pPr>
              <a:lnSpc>
                <a:spcPct val="200000"/>
              </a:lnSpc>
            </a:pPr>
            <a:r>
              <a:rPr lang="zh-CN" altLang="en-US" sz="1600" dirty="0" smtClean="0">
                <a:latin typeface="黑体" pitchFamily="49" charset="-122"/>
                <a:ea typeface="黑体" pitchFamily="49" charset="-122"/>
              </a:rPr>
              <a:t>地方政府</a:t>
            </a:r>
            <a:r>
              <a:rPr lang="zh-CN" altLang="en-US" sz="1600" dirty="0">
                <a:latin typeface="黑体" pitchFamily="49" charset="-122"/>
                <a:ea typeface="黑体" pitchFamily="49" charset="-122"/>
              </a:rPr>
              <a:t>的支出可以由总量税收以及发行地方政府债券来</a:t>
            </a:r>
            <a:r>
              <a:rPr lang="zh-CN" altLang="en-US" sz="1600" dirty="0" smtClean="0">
                <a:latin typeface="黑体" pitchFamily="49" charset="-122"/>
                <a:ea typeface="黑体" pitchFamily="49" charset="-122"/>
              </a:rPr>
              <a:t>进行</a:t>
            </a:r>
            <a:r>
              <a:rPr lang="zh-CN" altLang="en-US" sz="1600" dirty="0">
                <a:latin typeface="黑体" pitchFamily="49" charset="-122"/>
                <a:ea typeface="黑体" pitchFamily="49" charset="-122"/>
              </a:rPr>
              <a:t>融资</a:t>
            </a:r>
            <a:r>
              <a:rPr lang="zh-CN" altLang="en-US" sz="1600" dirty="0" smtClean="0">
                <a:latin typeface="黑体" pitchFamily="49" charset="-122"/>
                <a:ea typeface="黑体" pitchFamily="49" charset="-122"/>
              </a:rPr>
              <a:t>。</a:t>
            </a:r>
            <a:endParaRPr lang="en-US" altLang="zh-CN" sz="1600" dirty="0" smtClean="0">
              <a:latin typeface="黑体" pitchFamily="49" charset="-122"/>
              <a:ea typeface="黑体" pitchFamily="49" charset="-122"/>
            </a:endParaRPr>
          </a:p>
          <a:p>
            <a:pPr>
              <a:lnSpc>
                <a:spcPct val="200000"/>
              </a:lnSpc>
            </a:pPr>
            <a:r>
              <a:rPr lang="zh-CN" altLang="en-US" sz="1600" dirty="0">
                <a:latin typeface="黑体" pitchFamily="49" charset="-122"/>
                <a:ea typeface="黑体" pitchFamily="49" charset="-122"/>
              </a:rPr>
              <a:t>这里假定地方政府部门的支出服从以下的随机过程：</a:t>
            </a:r>
            <a:endParaRPr lang="zh-CN" altLang="en-US" sz="1600" dirty="0">
              <a:latin typeface="黑体" pitchFamily="49" charset="-122"/>
              <a:ea typeface="黑体" pitchFamily="49" charset="-122"/>
            </a:endParaRPr>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79512" y="2780928"/>
            <a:ext cx="8636000" cy="332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6177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1600" dirty="0">
                <a:latin typeface="黑体" pitchFamily="49" charset="-122"/>
                <a:ea typeface="黑体" pitchFamily="49" charset="-122"/>
              </a:rPr>
              <a:t>从上</a:t>
            </a:r>
            <a:r>
              <a:rPr lang="zh-CN" altLang="en-US" sz="1600" dirty="0" smtClean="0">
                <a:latin typeface="黑体" pitchFamily="49" charset="-122"/>
                <a:ea typeface="黑体" pitchFamily="49" charset="-122"/>
              </a:rPr>
              <a:t>式可见</a:t>
            </a:r>
            <a:r>
              <a:rPr lang="zh-CN" altLang="en-US" sz="1600" dirty="0">
                <a:latin typeface="黑体" pitchFamily="49" charset="-122"/>
                <a:ea typeface="黑体" pitchFamily="49" charset="-122"/>
              </a:rPr>
              <a:t>，无论是政府债券价格的下跌还是政府债券的违约，都会导致持有者金融部门的资产损失，</a:t>
            </a:r>
            <a:r>
              <a:rPr lang="zh-CN" altLang="en-US" sz="1600" dirty="0" smtClean="0">
                <a:latin typeface="黑体" pitchFamily="49" charset="-122"/>
                <a:ea typeface="黑体" pitchFamily="49" charset="-122"/>
              </a:rPr>
              <a:t>从而</a:t>
            </a:r>
            <a:r>
              <a:rPr lang="zh-CN" altLang="en-US" sz="1600" dirty="0">
                <a:latin typeface="黑体" pitchFamily="49" charset="-122"/>
                <a:ea typeface="黑体" pitchFamily="49" charset="-122"/>
              </a:rPr>
              <a:t>恶化金融部门的资产负债表状况，强化金融部门风险，这是风险“双螺旋”结构中的另外一半</a:t>
            </a:r>
            <a:r>
              <a:rPr lang="zh-CN" altLang="en-US" sz="1600" dirty="0" smtClean="0">
                <a:latin typeface="黑体" pitchFamily="49" charset="-122"/>
                <a:ea typeface="黑体" pitchFamily="49" charset="-122"/>
              </a:rPr>
              <a:t>。</a:t>
            </a:r>
            <a:endParaRPr lang="en-US" altLang="zh-CN" sz="1600" dirty="0" smtClean="0">
              <a:latin typeface="黑体" pitchFamily="49" charset="-122"/>
              <a:ea typeface="黑体" pitchFamily="49" charset="-122"/>
            </a:endParaRPr>
          </a:p>
          <a:p>
            <a:endParaRPr lang="zh-CN" altLang="en-US" dirty="0">
              <a:latin typeface="黑体" pitchFamily="49" charset="-122"/>
              <a:ea typeface="黑体" pitchFamily="49" charset="-122"/>
            </a:endParaRP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1843"/>
          <a:stretch/>
        </p:blipFill>
        <p:spPr bwMode="auto">
          <a:xfrm>
            <a:off x="179512" y="2708920"/>
            <a:ext cx="8515350" cy="328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5973119"/>
            <a:ext cx="792087" cy="310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7841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467544" y="1340768"/>
            <a:ext cx="8229600" cy="5400600"/>
          </a:xfrm>
        </p:spPr>
        <p:txBody>
          <a:bodyPr>
            <a:noAutofit/>
          </a:bodyPr>
          <a:lstStyle/>
          <a:p>
            <a:pPr>
              <a:lnSpc>
                <a:spcPct val="200000"/>
              </a:lnSpc>
              <a:buClr>
                <a:schemeClr val="tx2">
                  <a:lumMod val="75000"/>
                </a:schemeClr>
              </a:buClr>
              <a:buFont typeface="Wingdings" pitchFamily="2" charset="2"/>
              <a:buChar char="Ø"/>
            </a:pPr>
            <a:r>
              <a:rPr lang="zh-CN" altLang="en-US" sz="3200" dirty="0" smtClean="0">
                <a:latin typeface="黑体" pitchFamily="49" charset="-122"/>
                <a:ea typeface="黑体" pitchFamily="49" charset="-122"/>
              </a:rPr>
              <a:t>引言</a:t>
            </a:r>
            <a:endParaRPr lang="en-US" altLang="zh-CN" sz="3200" dirty="0" smtClean="0">
              <a:latin typeface="黑体" pitchFamily="49" charset="-122"/>
              <a:ea typeface="黑体" pitchFamily="49" charset="-122"/>
            </a:endParaRPr>
          </a:p>
          <a:p>
            <a:pPr>
              <a:lnSpc>
                <a:spcPct val="200000"/>
              </a:lnSpc>
              <a:buClr>
                <a:srgbClr val="C00000"/>
              </a:buClr>
              <a:buFont typeface="Wingdings" pitchFamily="2" charset="2"/>
              <a:buChar char="Ø"/>
            </a:pPr>
            <a:r>
              <a:rPr lang="zh-CN" altLang="en-US" sz="3200" dirty="0" smtClean="0">
                <a:latin typeface="黑体" pitchFamily="49" charset="-122"/>
                <a:ea typeface="黑体" pitchFamily="49" charset="-122"/>
              </a:rPr>
              <a:t>动态随机一般均衡模型</a:t>
            </a:r>
            <a:endParaRPr lang="en-US" altLang="zh-CN" sz="3200" dirty="0" smtClean="0">
              <a:latin typeface="黑体" pitchFamily="49" charset="-122"/>
              <a:ea typeface="黑体" pitchFamily="49" charset="-122"/>
            </a:endParaRPr>
          </a:p>
          <a:p>
            <a:pPr>
              <a:lnSpc>
                <a:spcPct val="200000"/>
              </a:lnSpc>
              <a:buClr>
                <a:srgbClr val="C00000"/>
              </a:buClr>
              <a:buFont typeface="Wingdings" pitchFamily="2" charset="2"/>
              <a:buChar char="Ø"/>
            </a:pPr>
            <a:r>
              <a:rPr lang="zh-CN" altLang="en-US" sz="3200" dirty="0">
                <a:latin typeface="黑体" pitchFamily="49" charset="-122"/>
                <a:ea typeface="黑体" pitchFamily="49" charset="-122"/>
              </a:rPr>
              <a:t>模型</a:t>
            </a:r>
            <a:r>
              <a:rPr lang="zh-CN" altLang="en-US" sz="3200" dirty="0" smtClean="0">
                <a:latin typeface="黑体" pitchFamily="49" charset="-122"/>
                <a:ea typeface="黑体" pitchFamily="49" charset="-122"/>
              </a:rPr>
              <a:t>求解算法与参数校准</a:t>
            </a:r>
            <a:endParaRPr lang="en-US" altLang="zh-CN" sz="3200" dirty="0" smtClean="0">
              <a:latin typeface="黑体" pitchFamily="49" charset="-122"/>
              <a:ea typeface="黑体" pitchFamily="49" charset="-122"/>
            </a:endParaRPr>
          </a:p>
          <a:p>
            <a:pPr>
              <a:lnSpc>
                <a:spcPct val="200000"/>
              </a:lnSpc>
              <a:buClr>
                <a:srgbClr val="C00000"/>
              </a:buClr>
              <a:buFont typeface="Wingdings" pitchFamily="2" charset="2"/>
              <a:buChar char="Ø"/>
            </a:pPr>
            <a:r>
              <a:rPr lang="zh-CN" altLang="en-US" sz="3200" dirty="0">
                <a:latin typeface="黑体" pitchFamily="49" charset="-122"/>
                <a:ea typeface="黑体" pitchFamily="49" charset="-122"/>
              </a:rPr>
              <a:t>模拟</a:t>
            </a:r>
            <a:r>
              <a:rPr lang="zh-CN" altLang="en-US" sz="3200" dirty="0" smtClean="0">
                <a:latin typeface="黑体" pitchFamily="49" charset="-122"/>
                <a:ea typeface="黑体" pitchFamily="49" charset="-122"/>
              </a:rPr>
              <a:t>结果与分析</a:t>
            </a:r>
            <a:endParaRPr lang="en-US" altLang="zh-CN" sz="3200" dirty="0" smtClean="0">
              <a:latin typeface="黑体" pitchFamily="49" charset="-122"/>
              <a:ea typeface="黑体" pitchFamily="49" charset="-122"/>
            </a:endParaRPr>
          </a:p>
          <a:p>
            <a:pPr>
              <a:lnSpc>
                <a:spcPct val="200000"/>
              </a:lnSpc>
              <a:buClr>
                <a:srgbClr val="C00000"/>
              </a:buClr>
              <a:buFont typeface="Wingdings" pitchFamily="2" charset="2"/>
              <a:buChar char="Ø"/>
            </a:pPr>
            <a:r>
              <a:rPr lang="zh-CN" altLang="en-US" sz="3200" dirty="0">
                <a:latin typeface="黑体" pitchFamily="49" charset="-122"/>
                <a:ea typeface="黑体" pitchFamily="49" charset="-122"/>
              </a:rPr>
              <a:t>总结</a:t>
            </a:r>
          </a:p>
        </p:txBody>
      </p:sp>
    </p:spTree>
    <p:extLst>
      <p:ext uri="{BB962C8B-B14F-4D97-AF65-F5344CB8AC3E}">
        <p14:creationId xmlns:p14="http://schemas.microsoft.com/office/powerpoint/2010/main" val="1211802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672" y="1772816"/>
            <a:ext cx="8509000"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8201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竞争性均衡</a:t>
            </a:r>
            <a:endParaRPr lang="zh-CN" altLang="en-US" dirty="0"/>
          </a:p>
        </p:txBody>
      </p:sp>
      <p:sp>
        <p:nvSpPr>
          <p:cNvPr id="3" name="内容占位符 2"/>
          <p:cNvSpPr>
            <a:spLocks noGrp="1"/>
          </p:cNvSpPr>
          <p:nvPr>
            <p:ph idx="1"/>
          </p:nvPr>
        </p:nvSpPr>
        <p:spPr/>
        <p:txBody>
          <a:bodyPr/>
          <a:lstStyle/>
          <a:p>
            <a:endParaRPr lang="zh-CN" alt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772816"/>
            <a:ext cx="8737600"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2347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三、模型求解算法与参数校准</a:t>
            </a:r>
            <a:endParaRPr lang="zh-CN" altLang="en-US" dirty="0"/>
          </a:p>
        </p:txBody>
      </p:sp>
      <p:sp>
        <p:nvSpPr>
          <p:cNvPr id="3" name="内容占位符 2"/>
          <p:cNvSpPr>
            <a:spLocks noGrp="1"/>
          </p:cNvSpPr>
          <p:nvPr>
            <p:ph idx="1"/>
          </p:nvPr>
        </p:nvSpPr>
        <p:spPr/>
        <p:txBody>
          <a:bodyPr>
            <a:normAutofit/>
          </a:bodyPr>
          <a:lstStyle/>
          <a:p>
            <a:pPr>
              <a:lnSpc>
                <a:spcPct val="200000"/>
              </a:lnSpc>
            </a:pPr>
            <a:r>
              <a:rPr lang="en-US" altLang="zh-CN" sz="1600" dirty="0" smtClean="0">
                <a:latin typeface="黑体" pitchFamily="49" charset="-122"/>
                <a:ea typeface="黑体" pitchFamily="49" charset="-122"/>
              </a:rPr>
              <a:t>1.</a:t>
            </a:r>
            <a:r>
              <a:rPr lang="zh-CN" altLang="en-US" sz="1600" dirty="0" smtClean="0">
                <a:latin typeface="黑体" pitchFamily="49" charset="-122"/>
                <a:ea typeface="黑体" pitchFamily="49" charset="-122"/>
              </a:rPr>
              <a:t>模型求解算法：</a:t>
            </a:r>
            <a:r>
              <a:rPr lang="zh-CN" altLang="en-US" sz="1600" dirty="0">
                <a:latin typeface="黑体" pitchFamily="49" charset="-122"/>
                <a:ea typeface="黑体" pitchFamily="49" charset="-122"/>
              </a:rPr>
              <a:t>竞争性均衡的</a:t>
            </a:r>
            <a:r>
              <a:rPr lang="zh-CN" altLang="en-US" sz="1600" dirty="0" smtClean="0">
                <a:latin typeface="黑体" pitchFamily="49" charset="-122"/>
                <a:ea typeface="黑体" pitchFamily="49" charset="-122"/>
              </a:rPr>
              <a:t>解（政策函数）将</a:t>
            </a:r>
            <a:r>
              <a:rPr lang="zh-CN" altLang="en-US" sz="1600" dirty="0">
                <a:latin typeface="黑体" pitchFamily="49" charset="-122"/>
                <a:ea typeface="黑体" pitchFamily="49" charset="-122"/>
              </a:rPr>
              <a:t>通过全局非线性求解得到</a:t>
            </a:r>
            <a:r>
              <a:rPr lang="zh-CN" altLang="en-US" sz="1600" dirty="0" smtClean="0">
                <a:latin typeface="黑体" pitchFamily="49" charset="-122"/>
                <a:ea typeface="黑体" pitchFamily="49" charset="-122"/>
              </a:rPr>
              <a:t>。</a:t>
            </a:r>
            <a:endParaRPr lang="en-US" altLang="zh-CN" sz="1600" dirty="0" smtClean="0">
              <a:latin typeface="黑体" pitchFamily="49" charset="-122"/>
              <a:ea typeface="黑体" pitchFamily="49" charset="-122"/>
            </a:endParaRPr>
          </a:p>
          <a:p>
            <a:pPr>
              <a:lnSpc>
                <a:spcPct val="200000"/>
              </a:lnSpc>
            </a:pPr>
            <a:endParaRPr lang="en-US" altLang="zh-CN" sz="1600" dirty="0" smtClean="0">
              <a:latin typeface="黑体" pitchFamily="49" charset="-122"/>
              <a:ea typeface="黑体" pitchFamily="49" charset="-122"/>
            </a:endParaRPr>
          </a:p>
          <a:p>
            <a:pPr>
              <a:lnSpc>
                <a:spcPct val="200000"/>
              </a:lnSpc>
            </a:pPr>
            <a:endParaRPr lang="en-US" altLang="zh-CN" sz="1600" dirty="0">
              <a:latin typeface="黑体" pitchFamily="49" charset="-122"/>
              <a:ea typeface="黑体" pitchFamily="49" charset="-122"/>
            </a:endParaRPr>
          </a:p>
          <a:p>
            <a:pPr>
              <a:lnSpc>
                <a:spcPct val="200000"/>
              </a:lnSpc>
            </a:pPr>
            <a:r>
              <a:rPr lang="en-US" altLang="zh-CN" sz="1600" dirty="0" smtClean="0">
                <a:latin typeface="黑体" pitchFamily="49" charset="-122"/>
                <a:ea typeface="黑体" pitchFamily="49" charset="-122"/>
              </a:rPr>
              <a:t>2.</a:t>
            </a:r>
            <a:r>
              <a:rPr lang="zh-CN" altLang="en-US" sz="1600" dirty="0" smtClean="0">
                <a:latin typeface="黑体" pitchFamily="49" charset="-122"/>
                <a:ea typeface="黑体" pitchFamily="49" charset="-122"/>
              </a:rPr>
              <a:t>参数校准：一部分直接赋值；一部分是通过历史数据计算得出，比如均值法、</a:t>
            </a:r>
            <a:r>
              <a:rPr lang="zh-CN" altLang="en-US" sz="1600" dirty="0">
                <a:latin typeface="黑体" pitchFamily="49" charset="-122"/>
                <a:ea typeface="黑体" pitchFamily="49" charset="-122"/>
              </a:rPr>
              <a:t>回归估计；违约涉及的参数使用模拟矩匹配的方法来进行</a:t>
            </a:r>
            <a:r>
              <a:rPr lang="zh-CN" altLang="en-US" sz="1600" dirty="0" smtClean="0">
                <a:latin typeface="黑体" pitchFamily="49" charset="-122"/>
                <a:ea typeface="黑体" pitchFamily="49" charset="-122"/>
              </a:rPr>
              <a:t>校准。</a:t>
            </a:r>
            <a:endParaRPr lang="en-US" altLang="zh-CN" sz="1600" dirty="0" smtClean="0">
              <a:latin typeface="黑体" pitchFamily="49" charset="-122"/>
              <a:ea typeface="黑体" pitchFamily="49" charset="-122"/>
            </a:endParaRPr>
          </a:p>
          <a:p>
            <a:pPr>
              <a:lnSpc>
                <a:spcPct val="200000"/>
              </a:lnSpc>
            </a:pPr>
            <a:r>
              <a:rPr lang="zh-CN" altLang="en-US" sz="1600" dirty="0" smtClean="0">
                <a:latin typeface="黑体" pitchFamily="49" charset="-122"/>
                <a:ea typeface="黑体" pitchFamily="49" charset="-122"/>
              </a:rPr>
              <a:t>    选取</a:t>
            </a:r>
            <a:r>
              <a:rPr lang="zh-CN" altLang="en-US" sz="1600" dirty="0">
                <a:latin typeface="黑体" pitchFamily="49" charset="-122"/>
                <a:ea typeface="黑体" pitchFamily="49" charset="-122"/>
              </a:rPr>
              <a:t>与地方政府债券违约密切相关的</a:t>
            </a:r>
            <a:r>
              <a:rPr lang="zh-CN" altLang="en-US" sz="1600" dirty="0" smtClean="0">
                <a:latin typeface="黑体" pitchFamily="49" charset="-122"/>
                <a:ea typeface="黑体" pitchFamily="49" charset="-122"/>
              </a:rPr>
              <a:t>四个</a:t>
            </a:r>
            <a:r>
              <a:rPr lang="zh-CN" altLang="en-US" sz="1600" dirty="0">
                <a:latin typeface="黑体" pitchFamily="49" charset="-122"/>
                <a:ea typeface="黑体" pitchFamily="49" charset="-122"/>
              </a:rPr>
              <a:t>矩，包括了城投债收益率价差的均值、城投债收益率价差的标准差、城投债收益率价差与产出</a:t>
            </a:r>
            <a:r>
              <a:rPr lang="zh-CN" altLang="en-US" sz="1600" dirty="0" smtClean="0">
                <a:latin typeface="黑体" pitchFamily="49" charset="-122"/>
                <a:ea typeface="黑体" pitchFamily="49" charset="-122"/>
              </a:rPr>
              <a:t>的相关性</a:t>
            </a:r>
            <a:r>
              <a:rPr lang="zh-CN" altLang="en-US" sz="1600" dirty="0">
                <a:latin typeface="黑体" pitchFamily="49" charset="-122"/>
                <a:ea typeface="黑体" pitchFamily="49" charset="-122"/>
              </a:rPr>
              <a:t>以及产出的标准差。在给定其他参数校准值的前提下，通过选择违约相关参数的值以使</a:t>
            </a:r>
            <a:r>
              <a:rPr lang="zh-CN" altLang="en-US" sz="1600" dirty="0" smtClean="0">
                <a:latin typeface="黑体" pitchFamily="49" charset="-122"/>
                <a:ea typeface="黑体" pitchFamily="49" charset="-122"/>
              </a:rPr>
              <a:t>模型的</a:t>
            </a:r>
            <a:r>
              <a:rPr lang="zh-CN" altLang="en-US" sz="1600" dirty="0">
                <a:latin typeface="黑体" pitchFamily="49" charset="-122"/>
                <a:ea typeface="黑体" pitchFamily="49" charset="-122"/>
              </a:rPr>
              <a:t>模拟矩与真实数据矩之间的差最小。</a:t>
            </a:r>
            <a:endParaRPr lang="zh-CN" altLang="en-US" sz="1600" dirty="0">
              <a:latin typeface="黑体" pitchFamily="49" charset="-122"/>
              <a:ea typeface="黑体" pitchFamily="49"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204864"/>
            <a:ext cx="8102600"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1687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四、模拟结果与分析</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a:latin typeface="黑体" pitchFamily="49" charset="-122"/>
                <a:ea typeface="黑体" pitchFamily="49" charset="-122"/>
              </a:rPr>
              <a:t>金融风险与地方政府债务风险的关系及传导</a:t>
            </a:r>
            <a:r>
              <a:rPr lang="zh-CN" altLang="en-US" dirty="0" smtClean="0">
                <a:latin typeface="黑体" pitchFamily="49" charset="-122"/>
                <a:ea typeface="黑体" pitchFamily="49" charset="-122"/>
              </a:rPr>
              <a:t>机制</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a:t>
            </a:r>
            <a:r>
              <a:rPr lang="en-US" altLang="zh-CN" dirty="0" smtClean="0">
                <a:latin typeface="黑体" pitchFamily="49" charset="-122"/>
                <a:ea typeface="黑体" pitchFamily="49" charset="-122"/>
              </a:rPr>
              <a:t>1</a:t>
            </a:r>
            <a:r>
              <a:rPr lang="zh-CN" altLang="en-US" dirty="0" smtClean="0">
                <a:latin typeface="黑体" pitchFamily="49" charset="-122"/>
                <a:ea typeface="黑体" pitchFamily="49" charset="-122"/>
              </a:rPr>
              <a:t>）政策函数</a:t>
            </a:r>
            <a:endParaRPr lang="en-US" altLang="zh-CN" dirty="0" smtClean="0">
              <a:latin typeface="黑体" pitchFamily="49" charset="-122"/>
              <a:ea typeface="黑体" pitchFamily="49" charset="-122"/>
            </a:endParaRPr>
          </a:p>
          <a:p>
            <a:endParaRPr lang="zh-CN" altLang="en-US" dirty="0">
              <a:latin typeface="黑体" pitchFamily="49" charset="-122"/>
              <a:ea typeface="黑体" pitchFamily="49" charset="-122"/>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852936"/>
            <a:ext cx="6324600" cy="280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7452320" y="2348880"/>
            <a:ext cx="1440160" cy="2736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zh-CN" altLang="en-US" dirty="0">
                <a:solidFill>
                  <a:srgbClr val="FF0000"/>
                </a:solidFill>
                <a:latin typeface="黑体" pitchFamily="49" charset="-122"/>
                <a:ea typeface="黑体" pitchFamily="49" charset="-122"/>
              </a:rPr>
              <a:t>金融</a:t>
            </a:r>
            <a:r>
              <a:rPr lang="zh-CN" altLang="en-US" dirty="0" smtClean="0">
                <a:solidFill>
                  <a:srgbClr val="FF0000"/>
                </a:solidFill>
                <a:latin typeface="黑体" pitchFamily="49" charset="-122"/>
                <a:ea typeface="黑体" pitchFamily="49" charset="-122"/>
              </a:rPr>
              <a:t>部门</a:t>
            </a:r>
            <a:r>
              <a:rPr lang="zh-CN" altLang="en-US" dirty="0">
                <a:solidFill>
                  <a:srgbClr val="FF0000"/>
                </a:solidFill>
                <a:latin typeface="黑体" pitchFamily="49" charset="-122"/>
                <a:ea typeface="黑体" pitchFamily="49" charset="-122"/>
              </a:rPr>
              <a:t>风险与地方政府债务风险</a:t>
            </a:r>
            <a:r>
              <a:rPr lang="zh-CN" altLang="en-US" dirty="0" smtClean="0">
                <a:solidFill>
                  <a:srgbClr val="FF0000"/>
                </a:solidFill>
                <a:latin typeface="黑体" pitchFamily="49" charset="-122"/>
                <a:ea typeface="黑体" pitchFamily="49" charset="-122"/>
              </a:rPr>
              <a:t>之间相互</a:t>
            </a:r>
            <a:r>
              <a:rPr lang="zh-CN" altLang="en-US" dirty="0">
                <a:solidFill>
                  <a:srgbClr val="FF0000"/>
                </a:solidFill>
                <a:latin typeface="黑体" pitchFamily="49" charset="-122"/>
                <a:ea typeface="黑体" pitchFamily="49" charset="-122"/>
              </a:rPr>
              <a:t>强化</a:t>
            </a:r>
            <a:endParaRPr lang="zh-CN" altLang="en-US" dirty="0">
              <a:solidFill>
                <a:srgbClr val="FF0000"/>
              </a:solidFill>
              <a:latin typeface="黑体" pitchFamily="49" charset="-122"/>
              <a:ea typeface="黑体" pitchFamily="49" charset="-122"/>
            </a:endParaRPr>
          </a:p>
        </p:txBody>
      </p:sp>
    </p:spTree>
    <p:extLst>
      <p:ext uri="{BB962C8B-B14F-4D97-AF65-F5344CB8AC3E}">
        <p14:creationId xmlns:p14="http://schemas.microsoft.com/office/powerpoint/2010/main" val="2044608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629" y="1340768"/>
            <a:ext cx="84328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55576" y="4365104"/>
            <a:ext cx="6912768" cy="1100751"/>
          </a:xfrm>
          <a:prstGeom prst="rect">
            <a:avLst/>
          </a:prstGeom>
          <a:noFill/>
        </p:spPr>
        <p:txBody>
          <a:bodyPr wrap="square" rtlCol="0">
            <a:spAutoFit/>
          </a:bodyPr>
          <a:lstStyle/>
          <a:p>
            <a:pPr>
              <a:lnSpc>
                <a:spcPct val="200000"/>
              </a:lnSpc>
            </a:pPr>
            <a:r>
              <a:rPr lang="zh-CN" altLang="en-US" dirty="0">
                <a:solidFill>
                  <a:srgbClr val="FF0000"/>
                </a:solidFill>
                <a:latin typeface="黑体" pitchFamily="49" charset="-122"/>
                <a:ea typeface="黑体" pitchFamily="49" charset="-122"/>
              </a:rPr>
              <a:t>金融风险与地方政府债务风险的相互</a:t>
            </a:r>
            <a:r>
              <a:rPr lang="zh-CN" altLang="en-US" dirty="0" smtClean="0">
                <a:solidFill>
                  <a:srgbClr val="FF0000"/>
                </a:solidFill>
                <a:latin typeface="黑体" pitchFamily="49" charset="-122"/>
                <a:ea typeface="黑体" pitchFamily="49" charset="-122"/>
              </a:rPr>
              <a:t>依存是</a:t>
            </a:r>
            <a:r>
              <a:rPr lang="zh-CN" altLang="en-US" dirty="0">
                <a:solidFill>
                  <a:srgbClr val="FF0000"/>
                </a:solidFill>
                <a:latin typeface="黑体" pitchFamily="49" charset="-122"/>
                <a:ea typeface="黑体" pitchFamily="49" charset="-122"/>
              </a:rPr>
              <a:t>对经济状态敏感的，会随着经济状态的改变而改变。</a:t>
            </a:r>
            <a:endParaRPr lang="zh-CN" altLang="en-US" dirty="0">
              <a:solidFill>
                <a:srgbClr val="FF0000"/>
              </a:solidFill>
              <a:latin typeface="黑体" pitchFamily="49" charset="-122"/>
              <a:ea typeface="黑体" pitchFamily="49" charset="-122"/>
            </a:endParaRPr>
          </a:p>
        </p:txBody>
      </p:sp>
    </p:spTree>
    <p:extLst>
      <p:ext uri="{BB962C8B-B14F-4D97-AF65-F5344CB8AC3E}">
        <p14:creationId xmlns:p14="http://schemas.microsoft.com/office/powerpoint/2010/main" val="2752686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a:t>
            </a:r>
            <a:r>
              <a:rPr lang="en-US" altLang="zh-CN" dirty="0" smtClean="0"/>
              <a:t>2</a:t>
            </a:r>
            <a:r>
              <a:rPr lang="zh-CN" altLang="en-US" dirty="0" smtClean="0"/>
              <a:t>）</a:t>
            </a:r>
            <a:r>
              <a:rPr lang="zh-CN" altLang="en-US" dirty="0">
                <a:latin typeface="黑体" pitchFamily="49" charset="-122"/>
                <a:ea typeface="黑体" pitchFamily="49" charset="-122"/>
              </a:rPr>
              <a:t>真实违约</a:t>
            </a:r>
            <a:r>
              <a:rPr lang="zh-CN" altLang="en-US" dirty="0" smtClean="0">
                <a:latin typeface="黑体" pitchFamily="49" charset="-122"/>
                <a:ea typeface="黑体" pitchFamily="49" charset="-122"/>
              </a:rPr>
              <a:t>模拟</a:t>
            </a:r>
            <a:endParaRPr lang="en-US" altLang="zh-CN" dirty="0">
              <a:latin typeface="黑体" pitchFamily="49" charset="-122"/>
              <a:ea typeface="黑体" pitchFamily="49" charset="-122"/>
            </a:endParaRPr>
          </a:p>
          <a:p>
            <a:endParaRPr lang="zh-CN" altLang="en-US" dirty="0">
              <a:latin typeface="黑体" pitchFamily="49" charset="-122"/>
              <a:ea typeface="黑体" pitchFamily="49" charset="-122"/>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357" y="2204864"/>
            <a:ext cx="8293100" cy="309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椭圆 3"/>
          <p:cNvSpPr/>
          <p:nvPr/>
        </p:nvSpPr>
        <p:spPr>
          <a:xfrm>
            <a:off x="1259632" y="3429000"/>
            <a:ext cx="360040"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238153" y="3391426"/>
            <a:ext cx="360040"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236296" y="3319041"/>
            <a:ext cx="360040"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148064" y="3509005"/>
            <a:ext cx="360040"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755576" y="5157192"/>
            <a:ext cx="8064896" cy="1100751"/>
          </a:xfrm>
          <a:prstGeom prst="rect">
            <a:avLst/>
          </a:prstGeom>
          <a:noFill/>
        </p:spPr>
        <p:txBody>
          <a:bodyPr wrap="square" rtlCol="0">
            <a:spAutoFit/>
          </a:bodyPr>
          <a:lstStyle/>
          <a:p>
            <a:pPr>
              <a:lnSpc>
                <a:spcPct val="200000"/>
              </a:lnSpc>
            </a:pPr>
            <a:r>
              <a:rPr lang="zh-CN" altLang="en-US" dirty="0">
                <a:solidFill>
                  <a:srgbClr val="FF0000"/>
                </a:solidFill>
                <a:latin typeface="黑体" pitchFamily="49" charset="-122"/>
                <a:ea typeface="黑体" pitchFamily="49" charset="-122"/>
              </a:rPr>
              <a:t>地方政府债务的真实违约会导致金融部门资产负债表恶化，进而对实体</a:t>
            </a:r>
            <a:r>
              <a:rPr lang="zh-CN" altLang="en-US" dirty="0" smtClean="0">
                <a:solidFill>
                  <a:srgbClr val="FF0000"/>
                </a:solidFill>
                <a:latin typeface="黑体" pitchFamily="49" charset="-122"/>
                <a:ea typeface="黑体" pitchFamily="49" charset="-122"/>
              </a:rPr>
              <a:t>经济</a:t>
            </a:r>
            <a:r>
              <a:rPr lang="zh-CN" altLang="en-US" dirty="0">
                <a:solidFill>
                  <a:srgbClr val="FF0000"/>
                </a:solidFill>
                <a:latin typeface="黑体" pitchFamily="49" charset="-122"/>
                <a:ea typeface="黑体" pitchFamily="49" charset="-122"/>
              </a:rPr>
              <a:t>产生了较为严重的影响，导致非常高的产出损失。</a:t>
            </a:r>
            <a:endParaRPr lang="zh-CN" altLang="en-US" dirty="0">
              <a:solidFill>
                <a:srgbClr val="FF0000"/>
              </a:solidFill>
              <a:latin typeface="黑体" pitchFamily="49" charset="-122"/>
              <a:ea typeface="黑体" pitchFamily="49" charset="-122"/>
            </a:endParaRPr>
          </a:p>
        </p:txBody>
      </p:sp>
    </p:spTree>
    <p:extLst>
      <p:ext uri="{BB962C8B-B14F-4D97-AF65-F5344CB8AC3E}">
        <p14:creationId xmlns:p14="http://schemas.microsoft.com/office/powerpoint/2010/main" val="2790707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latin typeface="黑体" pitchFamily="49" charset="-122"/>
                <a:ea typeface="黑体" pitchFamily="49" charset="-122"/>
              </a:rPr>
              <a:t>（</a:t>
            </a:r>
            <a:r>
              <a:rPr lang="en-US" altLang="zh-CN" dirty="0">
                <a:latin typeface="黑体" pitchFamily="49" charset="-122"/>
                <a:ea typeface="黑体" pitchFamily="49" charset="-122"/>
              </a:rPr>
              <a:t>3</a:t>
            </a:r>
            <a:r>
              <a:rPr lang="zh-CN" altLang="en-US" dirty="0" smtClean="0">
                <a:latin typeface="黑体" pitchFamily="49" charset="-122"/>
                <a:ea typeface="黑体" pitchFamily="49" charset="-122"/>
              </a:rPr>
              <a:t>）风险</a:t>
            </a:r>
            <a:r>
              <a:rPr lang="zh-CN" altLang="en-US" dirty="0">
                <a:latin typeface="黑体" pitchFamily="49" charset="-122"/>
                <a:ea typeface="黑体" pitchFamily="49" charset="-122"/>
              </a:rPr>
              <a:t>相互传导的机制：脉冲响应函数</a:t>
            </a:r>
            <a:r>
              <a:rPr lang="zh-CN" altLang="en-US" dirty="0" smtClean="0">
                <a:latin typeface="黑体" pitchFamily="49" charset="-122"/>
                <a:ea typeface="黑体" pitchFamily="49" charset="-122"/>
              </a:rPr>
              <a:t>分析</a:t>
            </a:r>
            <a:endParaRPr lang="en-US" altLang="zh-CN" dirty="0" smtClean="0">
              <a:latin typeface="黑体" pitchFamily="49" charset="-122"/>
              <a:ea typeface="黑体" pitchFamily="49" charset="-122"/>
            </a:endParaRPr>
          </a:p>
          <a:p>
            <a:endParaRPr lang="zh-CN" altLang="en-US" dirty="0">
              <a:latin typeface="黑体" pitchFamily="49" charset="-122"/>
              <a:ea typeface="黑体" pitchFamily="49" charset="-122"/>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276872"/>
            <a:ext cx="7702550" cy="311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555776" y="2636912"/>
            <a:ext cx="504056"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355976" y="2636912"/>
            <a:ext cx="504056"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228184" y="2656349"/>
            <a:ext cx="504056"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55576" y="3933056"/>
            <a:ext cx="504056"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267744" y="3897635"/>
            <a:ext cx="64807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355976" y="3909065"/>
            <a:ext cx="504056"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56176" y="3933056"/>
            <a:ext cx="504056"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23528" y="5388372"/>
            <a:ext cx="8712968" cy="1100751"/>
          </a:xfrm>
          <a:prstGeom prst="rect">
            <a:avLst/>
          </a:prstGeom>
          <a:noFill/>
        </p:spPr>
        <p:txBody>
          <a:bodyPr wrap="square" rtlCol="0">
            <a:spAutoFit/>
          </a:bodyPr>
          <a:lstStyle/>
          <a:p>
            <a:pPr>
              <a:lnSpc>
                <a:spcPct val="200000"/>
              </a:lnSpc>
            </a:pPr>
            <a:r>
              <a:rPr lang="zh-CN" altLang="en-US" dirty="0" smtClean="0">
                <a:solidFill>
                  <a:srgbClr val="FF0000"/>
                </a:solidFill>
                <a:latin typeface="黑体" pitchFamily="49" charset="-122"/>
                <a:ea typeface="黑体" pitchFamily="49" charset="-122"/>
              </a:rPr>
              <a:t>当地方政府</a:t>
            </a:r>
            <a:r>
              <a:rPr lang="zh-CN" altLang="en-US" dirty="0">
                <a:solidFill>
                  <a:srgbClr val="FF0000"/>
                </a:solidFill>
                <a:latin typeface="黑体" pitchFamily="49" charset="-122"/>
                <a:ea typeface="黑体" pitchFamily="49" charset="-122"/>
              </a:rPr>
              <a:t>债券的违约风险上升时，给金融部门资产负债表造成了冲击</a:t>
            </a:r>
            <a:r>
              <a:rPr lang="zh-CN" altLang="en-US" dirty="0" smtClean="0">
                <a:solidFill>
                  <a:srgbClr val="FF0000"/>
                </a:solidFill>
                <a:latin typeface="黑体" pitchFamily="49" charset="-122"/>
                <a:ea typeface="黑体" pitchFamily="49" charset="-122"/>
              </a:rPr>
              <a:t>，也造成</a:t>
            </a:r>
            <a:r>
              <a:rPr lang="zh-CN" altLang="en-US" dirty="0">
                <a:solidFill>
                  <a:srgbClr val="FF0000"/>
                </a:solidFill>
                <a:latin typeface="黑体" pitchFamily="49" charset="-122"/>
                <a:ea typeface="黑体" pitchFamily="49" charset="-122"/>
              </a:rPr>
              <a:t>了实体经济的衰退。</a:t>
            </a:r>
            <a:endParaRPr lang="zh-CN" altLang="en-US" dirty="0">
              <a:solidFill>
                <a:srgbClr val="FF0000"/>
              </a:solidFill>
              <a:latin typeface="黑体" pitchFamily="49" charset="-122"/>
              <a:ea typeface="黑体" pitchFamily="49" charset="-122"/>
            </a:endParaRPr>
          </a:p>
        </p:txBody>
      </p:sp>
    </p:spTree>
    <p:extLst>
      <p:ext uri="{BB962C8B-B14F-4D97-AF65-F5344CB8AC3E}">
        <p14:creationId xmlns:p14="http://schemas.microsoft.com/office/powerpoint/2010/main" val="2395411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72816"/>
            <a:ext cx="746760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445120" y="2082954"/>
            <a:ext cx="504056"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328617" y="2090961"/>
            <a:ext cx="504056"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72200" y="2090961"/>
            <a:ext cx="504056"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83568" y="3277766"/>
            <a:ext cx="504056"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456550" y="3294916"/>
            <a:ext cx="504056"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99992" y="3294916"/>
            <a:ext cx="504056"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300192" y="3266341"/>
            <a:ext cx="593611"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359532" y="4782716"/>
            <a:ext cx="8388932" cy="1754326"/>
          </a:xfrm>
          <a:prstGeom prst="rect">
            <a:avLst/>
          </a:prstGeom>
          <a:noFill/>
        </p:spPr>
        <p:txBody>
          <a:bodyPr wrap="square" rtlCol="0">
            <a:spAutoFit/>
          </a:bodyPr>
          <a:lstStyle/>
          <a:p>
            <a:pPr>
              <a:lnSpc>
                <a:spcPct val="200000"/>
              </a:lnSpc>
            </a:pPr>
            <a:r>
              <a:rPr lang="zh-CN" altLang="en-US" dirty="0">
                <a:solidFill>
                  <a:srgbClr val="FF0000"/>
                </a:solidFill>
                <a:latin typeface="黑体" pitchFamily="49" charset="-122"/>
                <a:ea typeface="黑体" pitchFamily="49" charset="-122"/>
              </a:rPr>
              <a:t>金融风险的上升会通过直接和间接的渠道影响地方政府债务风险。直接的资产负债表渠道和间接的一般均衡效应渠道会相互作用、相互加强，</a:t>
            </a:r>
            <a:r>
              <a:rPr lang="zh-CN" altLang="en-US" dirty="0" smtClean="0">
                <a:solidFill>
                  <a:srgbClr val="FF0000"/>
                </a:solidFill>
                <a:latin typeface="黑体" pitchFamily="49" charset="-122"/>
                <a:ea typeface="黑体" pitchFamily="49" charset="-122"/>
              </a:rPr>
              <a:t>强化金融</a:t>
            </a:r>
            <a:r>
              <a:rPr lang="zh-CN" altLang="en-US" dirty="0">
                <a:solidFill>
                  <a:srgbClr val="FF0000"/>
                </a:solidFill>
                <a:latin typeface="黑体" pitchFamily="49" charset="-122"/>
                <a:ea typeface="黑体" pitchFamily="49" charset="-122"/>
              </a:rPr>
              <a:t>部门风险向地方政府债务风险的传导。</a:t>
            </a:r>
          </a:p>
        </p:txBody>
      </p:sp>
    </p:spTree>
    <p:extLst>
      <p:ext uri="{BB962C8B-B14F-4D97-AF65-F5344CB8AC3E}">
        <p14:creationId xmlns:p14="http://schemas.microsoft.com/office/powerpoint/2010/main" val="542898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200000"/>
              </a:lnSpc>
            </a:pPr>
            <a:r>
              <a:rPr lang="zh-CN" altLang="en-US" dirty="0">
                <a:latin typeface="黑体" pitchFamily="49" charset="-122"/>
                <a:ea typeface="黑体" pitchFamily="49" charset="-122"/>
              </a:rPr>
              <a:t>金融部门的资产负债表状况是风险双螺旋结构的核心，是风险相互传导的关键。由此可见，</a:t>
            </a:r>
            <a:r>
              <a:rPr lang="zh-CN" altLang="en-US" dirty="0" smtClean="0">
                <a:latin typeface="黑体" pitchFamily="49" charset="-122"/>
                <a:ea typeface="黑体" pitchFamily="49" charset="-122"/>
              </a:rPr>
              <a:t>地方政府</a:t>
            </a:r>
            <a:r>
              <a:rPr lang="zh-CN" altLang="en-US" dirty="0">
                <a:latin typeface="黑体" pitchFamily="49" charset="-122"/>
                <a:ea typeface="黑体" pitchFamily="49" charset="-122"/>
              </a:rPr>
              <a:t>债务危机、金融危机以及实体经济危机在风险双螺旋结构模型中，倾向于同时发生，从而</a:t>
            </a:r>
            <a:r>
              <a:rPr lang="zh-CN" altLang="en-US" dirty="0" smtClean="0">
                <a:latin typeface="黑体" pitchFamily="49" charset="-122"/>
                <a:ea typeface="黑体" pitchFamily="49" charset="-122"/>
              </a:rPr>
              <a:t>触发系统性</a:t>
            </a:r>
            <a:r>
              <a:rPr lang="zh-CN" altLang="en-US" dirty="0">
                <a:latin typeface="黑体" pitchFamily="49" charset="-122"/>
                <a:ea typeface="黑体" pitchFamily="49" charset="-122"/>
              </a:rPr>
              <a:t>宏观金融风险。</a:t>
            </a:r>
            <a:endParaRPr lang="zh-CN" altLang="en-US" dirty="0">
              <a:latin typeface="黑体" pitchFamily="49" charset="-122"/>
              <a:ea typeface="黑体" pitchFamily="49" charset="-122"/>
            </a:endParaRPr>
          </a:p>
        </p:txBody>
      </p:sp>
    </p:spTree>
    <p:extLst>
      <p:ext uri="{BB962C8B-B14F-4D97-AF65-F5344CB8AC3E}">
        <p14:creationId xmlns:p14="http://schemas.microsoft.com/office/powerpoint/2010/main" val="2516129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latin typeface="黑体" pitchFamily="49" charset="-122"/>
                <a:ea typeface="黑体" pitchFamily="49" charset="-122"/>
              </a:rPr>
              <a:t>2. </a:t>
            </a:r>
            <a:r>
              <a:rPr lang="zh-CN" altLang="en-US" dirty="0">
                <a:latin typeface="黑体" pitchFamily="49" charset="-122"/>
                <a:ea typeface="黑体" pitchFamily="49" charset="-122"/>
              </a:rPr>
              <a:t>历史状态</a:t>
            </a:r>
            <a:r>
              <a:rPr lang="zh-CN" altLang="en-US" dirty="0" smtClean="0">
                <a:latin typeface="黑体" pitchFamily="49" charset="-122"/>
                <a:ea typeface="黑体" pitchFamily="49" charset="-122"/>
              </a:rPr>
              <a:t>分析</a:t>
            </a:r>
            <a:endParaRPr lang="en-US" altLang="zh-CN" dirty="0" smtClean="0">
              <a:latin typeface="黑体" pitchFamily="49" charset="-122"/>
              <a:ea typeface="黑体" pitchFamily="49" charset="-122"/>
            </a:endParaRPr>
          </a:p>
          <a:p>
            <a:endParaRPr lang="zh-CN" altLang="en-US" dirty="0">
              <a:latin typeface="黑体" pitchFamily="49" charset="-122"/>
              <a:ea typeface="黑体" pitchFamily="49" charset="-122"/>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69" y="2132856"/>
            <a:ext cx="8775700"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23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一、引言</a:t>
            </a:r>
            <a:endParaRPr lang="zh-CN" altLang="en-US" dirty="0"/>
          </a:p>
        </p:txBody>
      </p:sp>
      <p:sp>
        <p:nvSpPr>
          <p:cNvPr id="3" name="内容占位符 2"/>
          <p:cNvSpPr>
            <a:spLocks noGrp="1"/>
          </p:cNvSpPr>
          <p:nvPr>
            <p:ph idx="1"/>
          </p:nvPr>
        </p:nvSpPr>
        <p:spPr/>
        <p:txBody>
          <a:bodyPr/>
          <a:lstStyle/>
          <a:p>
            <a:pPr>
              <a:lnSpc>
                <a:spcPct val="200000"/>
              </a:lnSpc>
              <a:buClr>
                <a:srgbClr val="FF0000"/>
              </a:buClr>
              <a:buFont typeface="Wingdings" pitchFamily="2" charset="2"/>
              <a:buChar char="u"/>
            </a:pPr>
            <a:r>
              <a:rPr lang="zh-CN" altLang="en-US" dirty="0">
                <a:latin typeface="黑体" pitchFamily="49" charset="-122"/>
                <a:ea typeface="黑体" pitchFamily="49" charset="-122"/>
              </a:rPr>
              <a:t>当前中国宏观经济面临的诸多部门风险之间是紧密相连的， 一个部门风险的恶化可能会</a:t>
            </a:r>
            <a:r>
              <a:rPr lang="zh-CN" altLang="en-US" dirty="0" smtClean="0">
                <a:latin typeface="黑体" pitchFamily="49" charset="-122"/>
                <a:ea typeface="黑体" pitchFamily="49" charset="-122"/>
              </a:rPr>
              <a:t>传染到</a:t>
            </a:r>
            <a:r>
              <a:rPr lang="zh-CN" altLang="en-US" dirty="0">
                <a:latin typeface="黑体" pitchFamily="49" charset="-122"/>
                <a:ea typeface="黑体" pitchFamily="49" charset="-122"/>
              </a:rPr>
              <a:t>其他部门，从而引发系统性宏观金融风险。 </a:t>
            </a:r>
            <a:endParaRPr lang="en-US" altLang="zh-CN" dirty="0" smtClean="0">
              <a:latin typeface="黑体" pitchFamily="49" charset="-122"/>
              <a:ea typeface="黑体" pitchFamily="49" charset="-122"/>
            </a:endParaRPr>
          </a:p>
          <a:p>
            <a:pPr>
              <a:lnSpc>
                <a:spcPct val="200000"/>
              </a:lnSpc>
            </a:pPr>
            <a:endParaRPr lang="zh-CN" altLang="en-US" dirty="0">
              <a:latin typeface="黑体" pitchFamily="49" charset="-122"/>
              <a:ea typeface="黑体" pitchFamily="49" charset="-122"/>
            </a:endParaRPr>
          </a:p>
        </p:txBody>
      </p:sp>
    </p:spTree>
    <p:extLst>
      <p:ext uri="{BB962C8B-B14F-4D97-AF65-F5344CB8AC3E}">
        <p14:creationId xmlns:p14="http://schemas.microsoft.com/office/powerpoint/2010/main" val="31918852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692696"/>
            <a:ext cx="8820472" cy="1008112"/>
          </a:xfrm>
        </p:spPr>
        <p:txBody>
          <a:bodyPr>
            <a:normAutofit fontScale="92500"/>
          </a:bodyPr>
          <a:lstStyle/>
          <a:p>
            <a:pPr>
              <a:lnSpc>
                <a:spcPct val="200000"/>
              </a:lnSpc>
            </a:pPr>
            <a:r>
              <a:rPr lang="zh-CN" altLang="en-US" dirty="0">
                <a:latin typeface="黑体" pitchFamily="49" charset="-122"/>
                <a:ea typeface="黑体" pitchFamily="49" charset="-122"/>
              </a:rPr>
              <a:t>可观察状态变量的数据与模型中粒子滤波推断的变量状态</a:t>
            </a:r>
            <a:r>
              <a:rPr lang="zh-CN" altLang="en-US" dirty="0" smtClean="0">
                <a:latin typeface="黑体" pitchFamily="49" charset="-122"/>
                <a:ea typeface="黑体" pitchFamily="49" charset="-122"/>
              </a:rPr>
              <a:t>的对比。</a:t>
            </a:r>
            <a:endParaRPr lang="zh-CN" altLang="en-US" dirty="0">
              <a:latin typeface="黑体" pitchFamily="49" charset="-122"/>
              <a:ea typeface="黑体" pitchFamily="49" charset="-122"/>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3" y="1309068"/>
            <a:ext cx="5328593" cy="5407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531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23528" y="548680"/>
            <a:ext cx="8229600" cy="4876800"/>
          </a:xfrm>
        </p:spPr>
        <p:txBody>
          <a:bodyPr/>
          <a:lstStyle/>
          <a:p>
            <a:r>
              <a:rPr lang="zh-CN" altLang="en-US" dirty="0">
                <a:latin typeface="黑体" pitchFamily="49" charset="-122"/>
                <a:ea typeface="黑体" pitchFamily="49" charset="-122"/>
              </a:rPr>
              <a:t>（</a:t>
            </a:r>
            <a:r>
              <a:rPr lang="en-US" altLang="zh-CN" dirty="0">
                <a:latin typeface="黑体" pitchFamily="49" charset="-122"/>
                <a:ea typeface="黑体" pitchFamily="49" charset="-122"/>
              </a:rPr>
              <a:t>2</a:t>
            </a:r>
            <a:r>
              <a:rPr lang="zh-CN" altLang="en-US" dirty="0">
                <a:latin typeface="黑体" pitchFamily="49" charset="-122"/>
                <a:ea typeface="黑体" pitchFamily="49" charset="-122"/>
              </a:rPr>
              <a:t>）地方政府债务违约风险与金融部门风险的历史状态。</a:t>
            </a:r>
            <a:endParaRPr lang="zh-CN" altLang="en-US" dirty="0">
              <a:latin typeface="黑体" pitchFamily="49" charset="-122"/>
              <a:ea typeface="黑体" pitchFamily="49" charset="-122"/>
            </a:endParaRP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340768"/>
            <a:ext cx="5333927"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3568" y="4869160"/>
            <a:ext cx="6624736" cy="1200329"/>
          </a:xfrm>
          <a:prstGeom prst="rect">
            <a:avLst/>
          </a:prstGeom>
          <a:noFill/>
        </p:spPr>
        <p:txBody>
          <a:bodyPr wrap="square" rtlCol="0">
            <a:spAutoFit/>
          </a:bodyPr>
          <a:lstStyle/>
          <a:p>
            <a:pPr>
              <a:lnSpc>
                <a:spcPct val="200000"/>
              </a:lnSpc>
            </a:pPr>
            <a:r>
              <a:rPr lang="zh-CN" altLang="en-US" dirty="0">
                <a:solidFill>
                  <a:srgbClr val="FF0000"/>
                </a:solidFill>
                <a:latin typeface="黑体" pitchFamily="49" charset="-122"/>
                <a:ea typeface="黑体" pitchFamily="49" charset="-122"/>
              </a:rPr>
              <a:t>金融部门流动性风险状态的走势与城投债收益率价差的走势高度相关也会受到宏观经济</a:t>
            </a:r>
            <a:r>
              <a:rPr lang="zh-CN" altLang="en-US" dirty="0" smtClean="0">
                <a:solidFill>
                  <a:srgbClr val="FF0000"/>
                </a:solidFill>
                <a:latin typeface="黑体" pitchFamily="49" charset="-122"/>
                <a:ea typeface="黑体" pitchFamily="49" charset="-122"/>
              </a:rPr>
              <a:t>状态波动</a:t>
            </a:r>
            <a:r>
              <a:rPr lang="zh-CN" altLang="en-US" dirty="0">
                <a:solidFill>
                  <a:srgbClr val="FF0000"/>
                </a:solidFill>
                <a:latin typeface="黑体" pitchFamily="49" charset="-122"/>
                <a:ea typeface="黑体" pitchFamily="49" charset="-122"/>
              </a:rPr>
              <a:t>的影响</a:t>
            </a:r>
            <a:r>
              <a:rPr lang="zh-CN" altLang="en-US" dirty="0" smtClean="0">
                <a:solidFill>
                  <a:srgbClr val="FF0000"/>
                </a:solidFill>
                <a:latin typeface="黑体" pitchFamily="49" charset="-122"/>
                <a:ea typeface="黑体" pitchFamily="49" charset="-122"/>
              </a:rPr>
              <a:t>，因此相关系数</a:t>
            </a:r>
            <a:r>
              <a:rPr lang="zh-CN" altLang="en-US" dirty="0">
                <a:solidFill>
                  <a:srgbClr val="FF0000"/>
                </a:solidFill>
                <a:latin typeface="黑体" pitchFamily="49" charset="-122"/>
                <a:ea typeface="黑体" pitchFamily="49" charset="-122"/>
              </a:rPr>
              <a:t>是</a:t>
            </a:r>
            <a:r>
              <a:rPr lang="en-US" altLang="zh-CN" dirty="0" smtClean="0">
                <a:solidFill>
                  <a:srgbClr val="FF0000"/>
                </a:solidFill>
                <a:latin typeface="黑体" pitchFamily="49" charset="-122"/>
                <a:ea typeface="黑体" pitchFamily="49" charset="-122"/>
              </a:rPr>
              <a:t>0.89</a:t>
            </a:r>
            <a:r>
              <a:rPr lang="zh-CN" altLang="en-US" dirty="0" smtClean="0">
                <a:solidFill>
                  <a:srgbClr val="FF0000"/>
                </a:solidFill>
                <a:latin typeface="黑体" pitchFamily="49" charset="-122"/>
                <a:ea typeface="黑体" pitchFamily="49" charset="-122"/>
              </a:rPr>
              <a:t>。</a:t>
            </a:r>
            <a:endParaRPr lang="zh-CN" altLang="en-US" dirty="0">
              <a:solidFill>
                <a:srgbClr val="FF0000"/>
              </a:solidFill>
              <a:latin typeface="黑体" pitchFamily="49" charset="-122"/>
              <a:ea typeface="黑体" pitchFamily="49" charset="-122"/>
            </a:endParaRPr>
          </a:p>
        </p:txBody>
      </p:sp>
    </p:spTree>
    <p:extLst>
      <p:ext uri="{BB962C8B-B14F-4D97-AF65-F5344CB8AC3E}">
        <p14:creationId xmlns:p14="http://schemas.microsoft.com/office/powerpoint/2010/main" val="1284975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404664"/>
            <a:ext cx="8229600" cy="6264696"/>
          </a:xfrm>
        </p:spPr>
        <p:txBody>
          <a:bodyPr>
            <a:normAutofit/>
          </a:bodyPr>
          <a:lstStyle/>
          <a:p>
            <a:pPr>
              <a:lnSpc>
                <a:spcPct val="200000"/>
              </a:lnSpc>
            </a:pPr>
            <a:r>
              <a:rPr lang="zh-CN" altLang="en-US" dirty="0">
                <a:latin typeface="黑体" pitchFamily="49" charset="-122"/>
                <a:ea typeface="黑体" pitchFamily="49" charset="-122"/>
              </a:rPr>
              <a:t>（</a:t>
            </a:r>
            <a:r>
              <a:rPr lang="en-US" altLang="zh-CN" dirty="0">
                <a:latin typeface="黑体" pitchFamily="49" charset="-122"/>
                <a:ea typeface="黑体" pitchFamily="49" charset="-122"/>
              </a:rPr>
              <a:t>3</a:t>
            </a:r>
            <a:r>
              <a:rPr lang="zh-CN" altLang="en-US" dirty="0">
                <a:latin typeface="黑体" pitchFamily="49" charset="-122"/>
                <a:ea typeface="黑体" pitchFamily="49" charset="-122"/>
              </a:rPr>
              <a:t>）历史分解</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a:lnSpc>
                <a:spcPct val="200000"/>
              </a:lnSpc>
            </a:pPr>
            <a:r>
              <a:rPr lang="zh-CN" altLang="en-US" dirty="0" smtClean="0">
                <a:latin typeface="黑体" pitchFamily="49" charset="-122"/>
                <a:ea typeface="黑体" pitchFamily="49" charset="-122"/>
              </a:rPr>
              <a:t>反</a:t>
            </a:r>
            <a:r>
              <a:rPr lang="zh-CN" altLang="en-US" dirty="0">
                <a:latin typeface="黑体" pitchFamily="49" charset="-122"/>
                <a:ea typeface="黑体" pitchFamily="49" charset="-122"/>
              </a:rPr>
              <a:t>事实分析（假定经济</a:t>
            </a:r>
            <a:r>
              <a:rPr lang="zh-CN" altLang="en-US" dirty="0" smtClean="0">
                <a:latin typeface="黑体" pitchFamily="49" charset="-122"/>
                <a:ea typeface="黑体" pitchFamily="49" charset="-122"/>
              </a:rPr>
              <a:t>中违约</a:t>
            </a:r>
            <a:r>
              <a:rPr lang="zh-CN" altLang="en-US" dirty="0">
                <a:latin typeface="黑体" pitchFamily="49" charset="-122"/>
                <a:ea typeface="黑体" pitchFamily="49" charset="-122"/>
              </a:rPr>
              <a:t>风险）分解地方政府债券收益率价差以及金融部门流动性风险指标以量化地方政府债务风险与金融部门风险之间的依存程度</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a:lnSpc>
                <a:spcPct val="200000"/>
              </a:lnSpc>
            </a:pPr>
            <a:r>
              <a:rPr lang="zh-CN" altLang="en-US" dirty="0" smtClean="0">
                <a:latin typeface="黑体" pitchFamily="49" charset="-122"/>
                <a:ea typeface="黑体" pitchFamily="49" charset="-122"/>
              </a:rPr>
              <a:t>风险可以分解为流动性风险和违约风险。</a:t>
            </a:r>
            <a:endParaRPr lang="en-US" altLang="zh-CN" dirty="0">
              <a:latin typeface="黑体" pitchFamily="49" charset="-122"/>
              <a:ea typeface="黑体" pitchFamily="49" charset="-122"/>
            </a:endParaRPr>
          </a:p>
          <a:p>
            <a:pPr>
              <a:lnSpc>
                <a:spcPct val="200000"/>
              </a:lnSpc>
            </a:pPr>
            <a:r>
              <a:rPr lang="zh-CN" altLang="en-US" dirty="0" smtClean="0">
                <a:latin typeface="黑体" pitchFamily="49" charset="-122"/>
                <a:ea typeface="黑体" pitchFamily="49" charset="-122"/>
              </a:rPr>
              <a:t>流动性风险：重新</a:t>
            </a:r>
            <a:r>
              <a:rPr lang="zh-CN" altLang="en-US" dirty="0">
                <a:latin typeface="黑体" pitchFamily="49" charset="-122"/>
                <a:ea typeface="黑体" pitchFamily="49" charset="-122"/>
              </a:rPr>
              <a:t>求解模型，并将前文通过粒子滤波得到的经济</a:t>
            </a:r>
            <a:r>
              <a:rPr lang="zh-CN" altLang="en-US" dirty="0" smtClean="0">
                <a:latin typeface="黑体" pitchFamily="49" charset="-122"/>
                <a:ea typeface="黑体" pitchFamily="49" charset="-122"/>
              </a:rPr>
              <a:t>冲击过程</a:t>
            </a:r>
            <a:r>
              <a:rPr lang="zh-CN" altLang="en-US" dirty="0">
                <a:latin typeface="黑体" pitchFamily="49" charset="-122"/>
                <a:ea typeface="黑体" pitchFamily="49" charset="-122"/>
              </a:rPr>
              <a:t>代入无违约风险的模型中，得到反事实的地方政府</a:t>
            </a:r>
            <a:r>
              <a:rPr lang="zh-CN" altLang="en-US" dirty="0" smtClean="0">
                <a:latin typeface="黑体" pitchFamily="49" charset="-122"/>
                <a:ea typeface="黑体" pitchFamily="49" charset="-122"/>
              </a:rPr>
              <a:t>债券收益率</a:t>
            </a:r>
            <a:r>
              <a:rPr lang="zh-CN" altLang="en-US" dirty="0">
                <a:latin typeface="黑体" pitchFamily="49" charset="-122"/>
                <a:ea typeface="黑体" pitchFamily="49" charset="-122"/>
              </a:rPr>
              <a:t>价差（金融部门流动性风险指标）。</a:t>
            </a:r>
          </a:p>
        </p:txBody>
      </p:sp>
    </p:spTree>
    <p:extLst>
      <p:ext uri="{BB962C8B-B14F-4D97-AF65-F5344CB8AC3E}">
        <p14:creationId xmlns:p14="http://schemas.microsoft.com/office/powerpoint/2010/main" val="3935607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200000"/>
              </a:lnSpc>
            </a:pPr>
            <a:r>
              <a:rPr lang="zh-CN" altLang="en-US" dirty="0">
                <a:latin typeface="黑体" pitchFamily="49" charset="-122"/>
                <a:ea typeface="黑体" pitchFamily="49" charset="-122"/>
              </a:rPr>
              <a:t>通过上述计算，将</a:t>
            </a:r>
            <a:r>
              <a:rPr lang="zh-CN" altLang="en-US" dirty="0">
                <a:latin typeface="黑体" pitchFamily="49" charset="-122"/>
                <a:ea typeface="黑体" pitchFamily="49" charset="-122"/>
              </a:rPr>
              <a:t>地方政府债券的</a:t>
            </a:r>
            <a:r>
              <a:rPr lang="zh-CN" altLang="en-US" dirty="0" smtClean="0">
                <a:latin typeface="黑体" pitchFamily="49" charset="-122"/>
                <a:ea typeface="黑体" pitchFamily="49" charset="-122"/>
              </a:rPr>
              <a:t>收益率</a:t>
            </a:r>
            <a:r>
              <a:rPr lang="zh-CN" altLang="en-US" dirty="0">
                <a:latin typeface="黑体" pitchFamily="49" charset="-122"/>
                <a:ea typeface="黑体" pitchFamily="49" charset="-122"/>
              </a:rPr>
              <a:t>价差分解为反映金融风险的流动性溢价以及反映违约风险的违约风险溢价， 同时将金融部门</a:t>
            </a:r>
            <a:r>
              <a:rPr lang="zh-CN" altLang="en-US" dirty="0" smtClean="0">
                <a:latin typeface="黑体" pitchFamily="49" charset="-122"/>
                <a:ea typeface="黑体" pitchFamily="49" charset="-122"/>
              </a:rPr>
              <a:t>流动性</a:t>
            </a:r>
            <a:r>
              <a:rPr lang="zh-CN" altLang="en-US" dirty="0">
                <a:latin typeface="黑体" pitchFamily="49" charset="-122"/>
                <a:ea typeface="黑体" pitchFamily="49" charset="-122"/>
              </a:rPr>
              <a:t>风险指标分解为违约风险部分以及宏观经济基本面部分。</a:t>
            </a:r>
            <a:endParaRPr lang="zh-CN" altLang="en-US" dirty="0">
              <a:latin typeface="黑体" pitchFamily="49" charset="-122"/>
              <a:ea typeface="黑体" pitchFamily="49" charset="-122"/>
            </a:endParaRPr>
          </a:p>
        </p:txBody>
      </p:sp>
    </p:spTree>
    <p:extLst>
      <p:ext uri="{BB962C8B-B14F-4D97-AF65-F5344CB8AC3E}">
        <p14:creationId xmlns:p14="http://schemas.microsoft.com/office/powerpoint/2010/main" val="1855449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620688"/>
            <a:ext cx="7861300"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51520" y="3840138"/>
            <a:ext cx="8640960" cy="2762744"/>
          </a:xfrm>
          <a:prstGeom prst="rect">
            <a:avLst/>
          </a:prstGeom>
        </p:spPr>
        <p:txBody>
          <a:bodyPr wrap="square">
            <a:spAutoFit/>
          </a:bodyPr>
          <a:lstStyle/>
          <a:p>
            <a:pPr>
              <a:lnSpc>
                <a:spcPct val="200000"/>
              </a:lnSpc>
            </a:pPr>
            <a:r>
              <a:rPr lang="zh-CN" altLang="en-US" dirty="0" smtClean="0">
                <a:latin typeface="黑体" pitchFamily="49" charset="-122"/>
                <a:ea typeface="黑体" pitchFamily="49" charset="-122"/>
              </a:rPr>
              <a:t>    当</a:t>
            </a:r>
            <a:r>
              <a:rPr lang="zh-CN" altLang="en-US" dirty="0">
                <a:latin typeface="黑体" pitchFamily="49" charset="-122"/>
                <a:ea typeface="黑体" pitchFamily="49" charset="-122"/>
              </a:rPr>
              <a:t>不存在地方政府债券违约风险时，地方政府债券收益率价差和金融部门的</a:t>
            </a:r>
            <a:r>
              <a:rPr lang="zh-CN" altLang="en-US" dirty="0" smtClean="0">
                <a:latin typeface="黑体" pitchFamily="49" charset="-122"/>
                <a:ea typeface="黑体" pitchFamily="49" charset="-122"/>
              </a:rPr>
              <a:t>流动性</a:t>
            </a:r>
            <a:r>
              <a:rPr lang="zh-CN" altLang="en-US" dirty="0">
                <a:latin typeface="黑体" pitchFamily="49" charset="-122"/>
                <a:ea typeface="黑体" pitchFamily="49" charset="-122"/>
              </a:rPr>
              <a:t>风险均变小。经过计算，在样本期间，地方政府债券收益率价差有</a:t>
            </a:r>
            <a:r>
              <a:rPr lang="en-US" altLang="zh-CN" dirty="0">
                <a:latin typeface="黑体" pitchFamily="49" charset="-122"/>
                <a:ea typeface="黑体" pitchFamily="49" charset="-122"/>
              </a:rPr>
              <a:t>21.21%</a:t>
            </a:r>
            <a:r>
              <a:rPr lang="zh-CN" altLang="en-US" dirty="0">
                <a:latin typeface="黑体" pitchFamily="49" charset="-122"/>
                <a:ea typeface="黑体" pitchFamily="49" charset="-122"/>
              </a:rPr>
              <a:t>归因于债务违约风险</a:t>
            </a:r>
            <a:r>
              <a:rPr lang="zh-CN" altLang="en-US" dirty="0" smtClean="0">
                <a:latin typeface="黑体" pitchFamily="49" charset="-122"/>
                <a:ea typeface="黑体" pitchFamily="49" charset="-122"/>
              </a:rPr>
              <a:t>，其余</a:t>
            </a:r>
            <a:r>
              <a:rPr lang="en-US" altLang="zh-CN" dirty="0">
                <a:latin typeface="黑体" pitchFamily="49" charset="-122"/>
                <a:ea typeface="黑体" pitchFamily="49" charset="-122"/>
              </a:rPr>
              <a:t>78.79%</a:t>
            </a:r>
            <a:r>
              <a:rPr lang="zh-CN" altLang="en-US" dirty="0">
                <a:latin typeface="黑体" pitchFamily="49" charset="-122"/>
                <a:ea typeface="黑体" pitchFamily="49" charset="-122"/>
              </a:rPr>
              <a:t>归因于金融部门流动性风险。而</a:t>
            </a:r>
            <a:r>
              <a:rPr lang="en-US" altLang="zh-CN" dirty="0">
                <a:latin typeface="黑体" pitchFamily="49" charset="-122"/>
                <a:ea typeface="黑体" pitchFamily="49" charset="-122"/>
              </a:rPr>
              <a:t>5.87%</a:t>
            </a:r>
            <a:r>
              <a:rPr lang="zh-CN" altLang="en-US" dirty="0">
                <a:latin typeface="黑体" pitchFamily="49" charset="-122"/>
                <a:ea typeface="黑体" pitchFamily="49" charset="-122"/>
              </a:rPr>
              <a:t>的金融部门流动性风险可归因于地方政府</a:t>
            </a:r>
            <a:r>
              <a:rPr lang="zh-CN" altLang="en-US" dirty="0" smtClean="0">
                <a:latin typeface="黑体" pitchFamily="49" charset="-122"/>
                <a:ea typeface="黑体" pitchFamily="49" charset="-122"/>
              </a:rPr>
              <a:t>债券的</a:t>
            </a:r>
            <a:r>
              <a:rPr lang="zh-CN" altLang="en-US" dirty="0">
                <a:latin typeface="黑体" pitchFamily="49" charset="-122"/>
                <a:ea typeface="黑体" pitchFamily="49" charset="-122"/>
              </a:rPr>
              <a:t>违约风险，考虑到地方政府债务仅占金融部门资产的一小部分，这一数值已十分可观。</a:t>
            </a:r>
            <a:endParaRPr lang="zh-CN" altLang="en-US" dirty="0">
              <a:latin typeface="黑体" pitchFamily="49" charset="-122"/>
              <a:ea typeface="黑体" pitchFamily="49" charset="-122"/>
            </a:endParaRPr>
          </a:p>
        </p:txBody>
      </p:sp>
    </p:spTree>
    <p:extLst>
      <p:ext uri="{BB962C8B-B14F-4D97-AF65-F5344CB8AC3E}">
        <p14:creationId xmlns:p14="http://schemas.microsoft.com/office/powerpoint/2010/main" val="2991487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
        <p:nvSpPr>
          <p:cNvPr id="4" name="矩形 3"/>
          <p:cNvSpPr/>
          <p:nvPr/>
        </p:nvSpPr>
        <p:spPr>
          <a:xfrm>
            <a:off x="179512" y="620688"/>
            <a:ext cx="8064896" cy="461665"/>
          </a:xfrm>
          <a:prstGeom prst="rect">
            <a:avLst/>
          </a:prstGeom>
        </p:spPr>
        <p:txBody>
          <a:bodyPr wrap="square">
            <a:spAutoFit/>
          </a:bodyPr>
          <a:lstStyle/>
          <a:p>
            <a:r>
              <a:rPr lang="zh-CN" altLang="en-US" sz="2400" dirty="0">
                <a:latin typeface="黑体" pitchFamily="49" charset="-122"/>
                <a:ea typeface="黑体" pitchFamily="49" charset="-122"/>
              </a:rPr>
              <a:t>（</a:t>
            </a:r>
            <a:r>
              <a:rPr lang="en-US" altLang="zh-CN" sz="2400" dirty="0">
                <a:latin typeface="黑体" pitchFamily="49" charset="-122"/>
                <a:ea typeface="黑体" pitchFamily="49" charset="-122"/>
              </a:rPr>
              <a:t>4</a:t>
            </a:r>
            <a:r>
              <a:rPr lang="zh-CN" altLang="en-US" sz="2400" dirty="0">
                <a:latin typeface="黑体" pitchFamily="49" charset="-122"/>
                <a:ea typeface="黑体" pitchFamily="49" charset="-122"/>
              </a:rPr>
              <a:t>）同时纳入地方政府债券与城投债券的分析。</a:t>
            </a:r>
            <a:endParaRPr lang="zh-CN" altLang="en-US" sz="2400" dirty="0">
              <a:latin typeface="黑体" pitchFamily="49" charset="-122"/>
              <a:ea typeface="黑体" pitchFamily="49" charset="-122"/>
            </a:endParaRP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1590675"/>
            <a:ext cx="8528050"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4110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
        <p:nvSpPr>
          <p:cNvPr id="5" name="矩形 4"/>
          <p:cNvSpPr/>
          <p:nvPr/>
        </p:nvSpPr>
        <p:spPr>
          <a:xfrm>
            <a:off x="395536" y="836712"/>
            <a:ext cx="7704856" cy="461665"/>
          </a:xfrm>
          <a:prstGeom prst="rect">
            <a:avLst/>
          </a:prstGeom>
        </p:spPr>
        <p:txBody>
          <a:bodyPr wrap="square">
            <a:spAutoFit/>
          </a:bodyPr>
          <a:lstStyle/>
          <a:p>
            <a:r>
              <a:rPr lang="en-US" altLang="zh-CN" sz="2400" dirty="0">
                <a:latin typeface="黑体" pitchFamily="49" charset="-122"/>
                <a:ea typeface="黑体" pitchFamily="49" charset="-122"/>
              </a:rPr>
              <a:t>3. </a:t>
            </a:r>
            <a:r>
              <a:rPr lang="zh-CN" altLang="en-US" sz="2400" dirty="0">
                <a:latin typeface="黑体" pitchFamily="49" charset="-122"/>
                <a:ea typeface="黑体" pitchFamily="49" charset="-122"/>
              </a:rPr>
              <a:t>“借新还旧”、延长期限政策效应分析</a:t>
            </a:r>
            <a:endParaRPr lang="zh-CN" altLang="en-US" sz="2400" dirty="0">
              <a:latin typeface="黑体" pitchFamily="49" charset="-122"/>
              <a:ea typeface="黑体" pitchFamily="49" charset="-122"/>
            </a:endParaRP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00808"/>
            <a:ext cx="8235950" cy="436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流程图: 联系 7"/>
          <p:cNvSpPr/>
          <p:nvPr/>
        </p:nvSpPr>
        <p:spPr>
          <a:xfrm>
            <a:off x="2267744" y="2204864"/>
            <a:ext cx="43204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2" name="流程图: 联系 11"/>
          <p:cNvSpPr/>
          <p:nvPr/>
        </p:nvSpPr>
        <p:spPr>
          <a:xfrm>
            <a:off x="2339752" y="3345567"/>
            <a:ext cx="43204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3" name="流程图: 联系 12"/>
          <p:cNvSpPr/>
          <p:nvPr/>
        </p:nvSpPr>
        <p:spPr>
          <a:xfrm>
            <a:off x="4355976" y="3342139"/>
            <a:ext cx="43204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14" name="流程图: 联系 13"/>
          <p:cNvSpPr/>
          <p:nvPr/>
        </p:nvSpPr>
        <p:spPr>
          <a:xfrm>
            <a:off x="4355976" y="2190006"/>
            <a:ext cx="43204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15" name="流程图: 联系 14"/>
          <p:cNvSpPr/>
          <p:nvPr/>
        </p:nvSpPr>
        <p:spPr>
          <a:xfrm>
            <a:off x="6156176" y="3356992"/>
            <a:ext cx="43204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16" name="流程图: 联系 15"/>
          <p:cNvSpPr/>
          <p:nvPr/>
        </p:nvSpPr>
        <p:spPr>
          <a:xfrm>
            <a:off x="8244408" y="3342139"/>
            <a:ext cx="43204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a:p>
        </p:txBody>
      </p:sp>
      <p:sp>
        <p:nvSpPr>
          <p:cNvPr id="17" name="流程图: 联系 16"/>
          <p:cNvSpPr/>
          <p:nvPr/>
        </p:nvSpPr>
        <p:spPr>
          <a:xfrm>
            <a:off x="6588224" y="4509120"/>
            <a:ext cx="43204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Tree>
    <p:extLst>
      <p:ext uri="{BB962C8B-B14F-4D97-AF65-F5344CB8AC3E}">
        <p14:creationId xmlns:p14="http://schemas.microsoft.com/office/powerpoint/2010/main" val="3872484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79512" y="548680"/>
            <a:ext cx="8229600" cy="4876800"/>
          </a:xfrm>
        </p:spPr>
        <p:txBody>
          <a:bodyPr>
            <a:normAutofit fontScale="92500" lnSpcReduction="10000"/>
          </a:bodyPr>
          <a:lstStyle/>
          <a:p>
            <a:pPr>
              <a:lnSpc>
                <a:spcPct val="200000"/>
              </a:lnSpc>
            </a:pPr>
            <a:r>
              <a:rPr lang="zh-CN" altLang="en-US" dirty="0" smtClean="0">
                <a:latin typeface="黑体" pitchFamily="49" charset="-122"/>
                <a:ea typeface="黑体" pitchFamily="49" charset="-122"/>
              </a:rPr>
              <a:t>    金融</a:t>
            </a:r>
            <a:r>
              <a:rPr lang="zh-CN" altLang="en-US" dirty="0">
                <a:latin typeface="黑体" pitchFamily="49" charset="-122"/>
                <a:ea typeface="黑体" pitchFamily="49" charset="-122"/>
              </a:rPr>
              <a:t>部门对地方政府债券的定价取决于对未来的预期，</a:t>
            </a:r>
            <a:r>
              <a:rPr lang="zh-CN" altLang="en-US" dirty="0" smtClean="0">
                <a:latin typeface="黑体" pitchFamily="49" charset="-122"/>
                <a:ea typeface="黑体" pitchFamily="49" charset="-122"/>
              </a:rPr>
              <a:t>从而</a:t>
            </a:r>
            <a:r>
              <a:rPr lang="zh-CN" altLang="en-US" dirty="0">
                <a:latin typeface="黑体" pitchFamily="49" charset="-122"/>
                <a:ea typeface="黑体" pitchFamily="49" charset="-122"/>
              </a:rPr>
              <a:t>其自身的资产负债表状况也取决于与地方政府债务相关的预期； 当金融部门持有的地方政府</a:t>
            </a:r>
            <a:r>
              <a:rPr lang="zh-CN" altLang="en-US" dirty="0" smtClean="0">
                <a:latin typeface="黑体" pitchFamily="49" charset="-122"/>
                <a:ea typeface="黑体" pitchFamily="49" charset="-122"/>
              </a:rPr>
              <a:t>债券</a:t>
            </a:r>
            <a:r>
              <a:rPr lang="zh-CN" altLang="en-US" dirty="0">
                <a:latin typeface="黑体" pitchFamily="49" charset="-122"/>
                <a:ea typeface="黑体" pitchFamily="49" charset="-122"/>
              </a:rPr>
              <a:t>的期限越长时，金融部门对未来预期的变动越敏感。因此，当地方政府的债务违约风险发生</a:t>
            </a:r>
            <a:r>
              <a:rPr lang="zh-CN" altLang="en-US" dirty="0" smtClean="0">
                <a:latin typeface="黑体" pitchFamily="49" charset="-122"/>
                <a:ea typeface="黑体" pitchFamily="49" charset="-122"/>
              </a:rPr>
              <a:t>变化从而</a:t>
            </a:r>
            <a:r>
              <a:rPr lang="zh-CN" altLang="en-US" dirty="0">
                <a:latin typeface="黑体" pitchFamily="49" charset="-122"/>
                <a:ea typeface="黑体" pitchFamily="49" charset="-122"/>
              </a:rPr>
              <a:t>影响到金融部门对未来的预期时， 更长的持有期限会让金融部门对风险变化做出更加强烈</a:t>
            </a:r>
            <a:r>
              <a:rPr lang="zh-CN" altLang="en-US" dirty="0" smtClean="0">
                <a:latin typeface="黑体" pitchFamily="49" charset="-122"/>
                <a:ea typeface="黑体" pitchFamily="49" charset="-122"/>
              </a:rPr>
              <a:t>的反应。</a:t>
            </a:r>
            <a:endParaRPr lang="en-US" altLang="zh-CN" dirty="0" smtClean="0">
              <a:latin typeface="黑体" pitchFamily="49" charset="-122"/>
              <a:ea typeface="黑体" pitchFamily="49" charset="-122"/>
            </a:endParaRPr>
          </a:p>
          <a:p>
            <a:pPr>
              <a:lnSpc>
                <a:spcPct val="210000"/>
              </a:lnSpc>
            </a:pPr>
            <a:r>
              <a:rPr lang="zh-CN" altLang="en-US" dirty="0" smtClean="0">
                <a:latin typeface="黑体" pitchFamily="49" charset="-122"/>
                <a:ea typeface="黑体" pitchFamily="49" charset="-122"/>
              </a:rPr>
              <a:t>    </a:t>
            </a:r>
            <a:endParaRPr lang="zh-CN" altLang="en-US" dirty="0">
              <a:latin typeface="黑体" pitchFamily="49" charset="-122"/>
              <a:ea typeface="黑体" pitchFamily="49" charset="-122"/>
            </a:endParaRP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653136"/>
            <a:ext cx="8477250" cy="160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55249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200000"/>
              </a:lnSpc>
            </a:pPr>
            <a:r>
              <a:rPr lang="zh-CN" altLang="en-US" dirty="0" smtClean="0">
                <a:latin typeface="黑体" pitchFamily="49" charset="-122"/>
                <a:ea typeface="黑体" pitchFamily="49" charset="-122"/>
              </a:rPr>
              <a:t>    这</a:t>
            </a:r>
            <a:r>
              <a:rPr lang="zh-CN" altLang="en-US" dirty="0">
                <a:latin typeface="黑体" pitchFamily="49" charset="-122"/>
                <a:ea typeface="黑体" pitchFamily="49" charset="-122"/>
              </a:rPr>
              <a:t>一部分针对延长债务期限的政策分析表明，尽管这一政策在短期内能解燃眉之急，减轻财政压力，但从长期来看，地方政府债务风险通过强化金融风险渠道，放大了宏观经济波动。因此，化解地方政府存量债务，降低地方政府债务违约风险才是解决问题的根本途径。</a:t>
            </a:r>
          </a:p>
          <a:p>
            <a:endParaRPr lang="zh-CN" altLang="en-US" dirty="0"/>
          </a:p>
        </p:txBody>
      </p:sp>
    </p:spTree>
    <p:extLst>
      <p:ext uri="{BB962C8B-B14F-4D97-AF65-F5344CB8AC3E}">
        <p14:creationId xmlns:p14="http://schemas.microsoft.com/office/powerpoint/2010/main" val="26313737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五、总结</a:t>
            </a:r>
            <a:endParaRPr lang="zh-CN" altLang="en-US" dirty="0"/>
          </a:p>
        </p:txBody>
      </p:sp>
      <p:sp>
        <p:nvSpPr>
          <p:cNvPr id="3" name="内容占位符 2"/>
          <p:cNvSpPr>
            <a:spLocks noGrp="1"/>
          </p:cNvSpPr>
          <p:nvPr>
            <p:ph idx="1"/>
          </p:nvPr>
        </p:nvSpPr>
        <p:spPr/>
        <p:txBody>
          <a:bodyPr/>
          <a:lstStyle/>
          <a:p>
            <a:pPr>
              <a:lnSpc>
                <a:spcPct val="200000"/>
              </a:lnSpc>
            </a:pPr>
            <a:r>
              <a:rPr lang="zh-CN" altLang="en-US" dirty="0">
                <a:latin typeface="黑体" pitchFamily="49" charset="-122"/>
                <a:ea typeface="黑体" pitchFamily="49" charset="-122"/>
              </a:rPr>
              <a:t>当前中国地方政府债务风险与金融部门风险相互传染、强化，形成风险的</a:t>
            </a:r>
            <a:r>
              <a:rPr lang="zh-CN" altLang="en-US" dirty="0" smtClean="0">
                <a:latin typeface="黑体" pitchFamily="49" charset="-122"/>
                <a:ea typeface="黑体" pitchFamily="49" charset="-122"/>
              </a:rPr>
              <a:t>“双螺旋”</a:t>
            </a:r>
            <a:r>
              <a:rPr lang="zh-CN" altLang="en-US" dirty="0">
                <a:latin typeface="黑体" pitchFamily="49" charset="-122"/>
                <a:ea typeface="黑体" pitchFamily="49" charset="-122"/>
              </a:rPr>
              <a:t>结构</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a:lnSpc>
                <a:spcPct val="200000"/>
              </a:lnSpc>
            </a:pPr>
            <a:r>
              <a:rPr lang="zh-CN" altLang="en-US" dirty="0" smtClean="0">
                <a:latin typeface="黑体" pitchFamily="49" charset="-122"/>
                <a:ea typeface="黑体" pitchFamily="49" charset="-122"/>
              </a:rPr>
              <a:t>政策建议。略</a:t>
            </a:r>
            <a:endParaRPr lang="en-US" altLang="zh-CN" dirty="0" smtClean="0">
              <a:latin typeface="黑体" pitchFamily="49" charset="-122"/>
              <a:ea typeface="黑体" pitchFamily="49" charset="-122"/>
            </a:endParaRPr>
          </a:p>
          <a:p>
            <a:pPr>
              <a:lnSpc>
                <a:spcPct val="200000"/>
              </a:lnSpc>
            </a:pPr>
            <a:endParaRPr lang="zh-CN" altLang="en-US" dirty="0">
              <a:latin typeface="黑体" pitchFamily="49" charset="-122"/>
              <a:ea typeface="黑体" pitchFamily="49" charset="-122"/>
            </a:endParaRPr>
          </a:p>
        </p:txBody>
      </p:sp>
    </p:spTree>
    <p:extLst>
      <p:ext uri="{BB962C8B-B14F-4D97-AF65-F5344CB8AC3E}">
        <p14:creationId xmlns:p14="http://schemas.microsoft.com/office/powerpoint/2010/main" val="1123679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200000"/>
              </a:lnSpc>
              <a:buClr>
                <a:srgbClr val="FF0000"/>
              </a:buClr>
              <a:buFont typeface="Wingdings" pitchFamily="2" charset="2"/>
              <a:buChar char="u"/>
            </a:pPr>
            <a:r>
              <a:rPr lang="zh-CN" altLang="en-US" dirty="0">
                <a:latin typeface="黑体" pitchFamily="49" charset="-122"/>
                <a:ea typeface="黑体" pitchFamily="49" charset="-122"/>
              </a:rPr>
              <a:t>地方政府债务风险与金融部门风险紧密联系的直接表现是地方政府债务以各种形式存在于金融部门的资产负债表中。 </a:t>
            </a:r>
            <a:endParaRPr lang="en-US" altLang="zh-CN" dirty="0">
              <a:latin typeface="黑体" pitchFamily="49" charset="-122"/>
              <a:ea typeface="黑体" pitchFamily="49" charset="-122"/>
            </a:endParaRPr>
          </a:p>
          <a:p>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356992"/>
            <a:ext cx="8737600"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3419872" y="3969060"/>
            <a:ext cx="864096" cy="14041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668344" y="3969060"/>
            <a:ext cx="864096"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89069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651114"/>
            <a:ext cx="5324475"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爆炸形 1 3"/>
          <p:cNvSpPr/>
          <p:nvPr/>
        </p:nvSpPr>
        <p:spPr>
          <a:xfrm>
            <a:off x="5364088" y="908720"/>
            <a:ext cx="3528392" cy="3672408"/>
          </a:xfrm>
          <a:prstGeom prst="irregularSeal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FF0000"/>
                </a:solidFill>
              </a:rPr>
              <a:t>地方政府债券市场与金融债券市场高度关联</a:t>
            </a:r>
          </a:p>
        </p:txBody>
      </p:sp>
    </p:spTree>
    <p:extLst>
      <p:ext uri="{BB962C8B-B14F-4D97-AF65-F5344CB8AC3E}">
        <p14:creationId xmlns:p14="http://schemas.microsoft.com/office/powerpoint/2010/main" val="3294620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nSpc>
                <a:spcPct val="200000"/>
              </a:lnSpc>
              <a:buNone/>
            </a:pPr>
            <a:r>
              <a:rPr lang="zh-CN" altLang="en-US" dirty="0" smtClean="0">
                <a:latin typeface="黑体" pitchFamily="49" charset="-122"/>
                <a:ea typeface="黑体" pitchFamily="49" charset="-122"/>
              </a:rPr>
              <a:t>  与</a:t>
            </a:r>
            <a:r>
              <a:rPr lang="zh-CN" altLang="en-US" dirty="0">
                <a:latin typeface="黑体" pitchFamily="49" charset="-122"/>
                <a:ea typeface="黑体" pitchFamily="49" charset="-122"/>
              </a:rPr>
              <a:t>本文紧密相关的研究是</a:t>
            </a:r>
            <a:r>
              <a:rPr lang="en-US" altLang="zh-CN" dirty="0" err="1">
                <a:latin typeface="黑体" pitchFamily="49" charset="-122"/>
                <a:ea typeface="黑体" pitchFamily="49" charset="-122"/>
              </a:rPr>
              <a:t>Bocola</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2016</a:t>
            </a:r>
            <a:r>
              <a:rPr lang="zh-CN" altLang="en-US" dirty="0">
                <a:latin typeface="黑体" pitchFamily="49" charset="-122"/>
                <a:ea typeface="黑体" pitchFamily="49" charset="-122"/>
              </a:rPr>
              <a:t>）基于</a:t>
            </a:r>
            <a:r>
              <a:rPr lang="en-US" altLang="zh-CN" dirty="0" err="1">
                <a:latin typeface="黑体" pitchFamily="49" charset="-122"/>
                <a:ea typeface="黑体" pitchFamily="49" charset="-122"/>
              </a:rPr>
              <a:t>Gertler</a:t>
            </a:r>
            <a:r>
              <a:rPr lang="en-US" altLang="zh-CN" dirty="0">
                <a:latin typeface="黑体" pitchFamily="49" charset="-122"/>
                <a:ea typeface="黑体" pitchFamily="49" charset="-122"/>
              </a:rPr>
              <a:t> and </a:t>
            </a:r>
            <a:r>
              <a:rPr lang="en-US" altLang="zh-CN" dirty="0" err="1">
                <a:latin typeface="黑体" pitchFamily="49" charset="-122"/>
                <a:ea typeface="黑体" pitchFamily="49" charset="-122"/>
              </a:rPr>
              <a:t>Karadi</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2011</a:t>
            </a:r>
            <a:r>
              <a:rPr lang="zh-CN" altLang="en-US" dirty="0">
                <a:latin typeface="黑体" pitchFamily="49" charset="-122"/>
                <a:ea typeface="黑体" pitchFamily="49" charset="-122"/>
              </a:rPr>
              <a:t>）的框架</a:t>
            </a:r>
            <a:r>
              <a:rPr lang="zh-CN" altLang="en-US" dirty="0" smtClean="0">
                <a:latin typeface="黑体" pitchFamily="49" charset="-122"/>
                <a:ea typeface="黑体" pitchFamily="49" charset="-122"/>
              </a:rPr>
              <a:t>引入</a:t>
            </a:r>
            <a:r>
              <a:rPr lang="zh-CN" altLang="en-US" dirty="0">
                <a:latin typeface="黑体" pitchFamily="49" charset="-122"/>
                <a:ea typeface="黑体" pitchFamily="49" charset="-122"/>
              </a:rPr>
              <a:t>主权债务违约，讨论了主权债务违约通过国内金融中介的资产负债表对实体经济产生影响的</a:t>
            </a:r>
            <a:r>
              <a:rPr lang="zh-CN" altLang="en-US" dirty="0" smtClean="0">
                <a:latin typeface="黑体" pitchFamily="49" charset="-122"/>
                <a:ea typeface="黑体" pitchFamily="49" charset="-122"/>
              </a:rPr>
              <a:t>“流动性渠道”</a:t>
            </a:r>
            <a:r>
              <a:rPr lang="zh-CN" altLang="en-US" dirty="0">
                <a:latin typeface="黑体" pitchFamily="49" charset="-122"/>
                <a:ea typeface="黑体" pitchFamily="49" charset="-122"/>
              </a:rPr>
              <a:t>和“风险渠道”</a:t>
            </a:r>
            <a:r>
              <a:rPr lang="zh-CN" altLang="en-US" dirty="0" smtClean="0">
                <a:latin typeface="黑体" pitchFamily="49" charset="-122"/>
                <a:ea typeface="黑体" pitchFamily="49" charset="-122"/>
              </a:rPr>
              <a:t>。本文</a:t>
            </a:r>
            <a:r>
              <a:rPr lang="zh-CN" altLang="en-US" dirty="0">
                <a:latin typeface="黑体" pitchFamily="49" charset="-122"/>
                <a:ea typeface="黑体" pitchFamily="49" charset="-122"/>
              </a:rPr>
              <a:t>关注点不是政府债务违约风险对实体</a:t>
            </a:r>
            <a:r>
              <a:rPr lang="zh-CN" altLang="en-US" dirty="0" smtClean="0">
                <a:latin typeface="黑体" pitchFamily="49" charset="-122"/>
                <a:ea typeface="黑体" pitchFamily="49" charset="-122"/>
              </a:rPr>
              <a:t>经济</a:t>
            </a:r>
            <a:r>
              <a:rPr lang="zh-CN" altLang="en-US" dirty="0">
                <a:latin typeface="黑体" pitchFamily="49" charset="-122"/>
                <a:ea typeface="黑体" pitchFamily="49" charset="-122"/>
              </a:rPr>
              <a:t>的影响，而是政府债务风险与金融部门风险之间的相互传导。</a:t>
            </a:r>
          </a:p>
        </p:txBody>
      </p:sp>
    </p:spTree>
    <p:extLst>
      <p:ext uri="{BB962C8B-B14F-4D97-AF65-F5344CB8AC3E}">
        <p14:creationId xmlns:p14="http://schemas.microsoft.com/office/powerpoint/2010/main" val="552774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836712"/>
            <a:ext cx="8640960" cy="5616624"/>
          </a:xfrm>
        </p:spPr>
        <p:txBody>
          <a:bodyPr>
            <a:normAutofit/>
          </a:bodyPr>
          <a:lstStyle/>
          <a:p>
            <a:pPr marL="457200" indent="-457200">
              <a:lnSpc>
                <a:spcPct val="160000"/>
              </a:lnSpc>
              <a:buClr>
                <a:srgbClr val="FF0000"/>
              </a:buClr>
              <a:buFont typeface="+mj-ea"/>
              <a:buAutoNum type="circleNumDbPlain"/>
            </a:pPr>
            <a:r>
              <a:rPr lang="zh-CN" altLang="en-US" dirty="0" smtClean="0">
                <a:latin typeface="黑体" pitchFamily="49" charset="-122"/>
                <a:ea typeface="黑体" pitchFamily="49" charset="-122"/>
              </a:rPr>
              <a:t>本文</a:t>
            </a:r>
            <a:r>
              <a:rPr lang="zh-CN" altLang="en-US" dirty="0">
                <a:latin typeface="黑体" pitchFamily="49" charset="-122"/>
                <a:ea typeface="黑体" pitchFamily="49" charset="-122"/>
              </a:rPr>
              <a:t>构建了一个</a:t>
            </a:r>
            <a:r>
              <a:rPr lang="zh-CN" altLang="en-US" dirty="0" smtClean="0">
                <a:latin typeface="黑体" pitchFamily="49" charset="-122"/>
                <a:ea typeface="黑体" pitchFamily="49" charset="-122"/>
              </a:rPr>
              <a:t>动态随机</a:t>
            </a:r>
            <a:r>
              <a:rPr lang="zh-CN" altLang="en-US" dirty="0">
                <a:latin typeface="黑体" pitchFamily="49" charset="-122"/>
                <a:ea typeface="黑体" pitchFamily="49" charset="-122"/>
              </a:rPr>
              <a:t>一般均衡模型</a:t>
            </a:r>
            <a:r>
              <a:rPr lang="zh-CN" altLang="en-US" dirty="0" smtClean="0">
                <a:latin typeface="黑体" pitchFamily="49" charset="-122"/>
                <a:ea typeface="黑体" pitchFamily="49" charset="-122"/>
              </a:rPr>
              <a:t>，并对</a:t>
            </a:r>
            <a:r>
              <a:rPr lang="zh-CN" altLang="en-US" dirty="0">
                <a:latin typeface="黑体" pitchFamily="49" charset="-122"/>
                <a:ea typeface="黑体" pitchFamily="49" charset="-122"/>
              </a:rPr>
              <a:t>动态随机一般均衡模型采用</a:t>
            </a:r>
            <a:r>
              <a:rPr lang="zh-CN" altLang="en-US" dirty="0" smtClean="0">
                <a:latin typeface="黑体" pitchFamily="49" charset="-122"/>
                <a:ea typeface="黑体" pitchFamily="49" charset="-122"/>
              </a:rPr>
              <a:t>全局求解。</a:t>
            </a:r>
            <a:endParaRPr lang="en-US" altLang="zh-CN" dirty="0" smtClean="0">
              <a:latin typeface="黑体" pitchFamily="49" charset="-122"/>
              <a:ea typeface="黑体" pitchFamily="49" charset="-122"/>
            </a:endParaRPr>
          </a:p>
          <a:p>
            <a:pPr marL="457200" indent="-457200">
              <a:lnSpc>
                <a:spcPct val="160000"/>
              </a:lnSpc>
              <a:buClr>
                <a:srgbClr val="FF0000"/>
              </a:buClr>
              <a:buFont typeface="+mj-ea"/>
              <a:buAutoNum type="circleNumDbPlain"/>
            </a:pPr>
            <a:r>
              <a:rPr lang="zh-CN" altLang="en-US" dirty="0" smtClean="0">
                <a:latin typeface="黑体" pitchFamily="49" charset="-122"/>
                <a:ea typeface="黑体" pitchFamily="49" charset="-122"/>
              </a:rPr>
              <a:t>为</a:t>
            </a:r>
            <a:r>
              <a:rPr lang="zh-CN" altLang="en-US" dirty="0">
                <a:latin typeface="黑体" pitchFamily="49" charset="-122"/>
                <a:ea typeface="黑体" pitchFamily="49" charset="-122"/>
              </a:rPr>
              <a:t>量化“双螺旋”结构中的风险相互依存程度，将模型的解表达为非线性状态空间的形式，</a:t>
            </a:r>
            <a:r>
              <a:rPr lang="zh-CN" altLang="en-US" dirty="0" smtClean="0">
                <a:latin typeface="黑体" pitchFamily="49" charset="-122"/>
                <a:ea typeface="黑体" pitchFamily="49" charset="-122"/>
              </a:rPr>
              <a:t>然后</a:t>
            </a:r>
            <a:r>
              <a:rPr lang="zh-CN" altLang="en-US" dirty="0">
                <a:latin typeface="黑体" pitchFamily="49" charset="-122"/>
                <a:ea typeface="黑体" pitchFamily="49" charset="-122"/>
              </a:rPr>
              <a:t>使用粒子滤波方法利用中国城投债收益率价差数据及其他宏观经济数据序列推断历史的变量</a:t>
            </a:r>
            <a:r>
              <a:rPr lang="zh-CN" altLang="en-US" dirty="0" smtClean="0">
                <a:latin typeface="黑体" pitchFamily="49" charset="-122"/>
                <a:ea typeface="黑体" pitchFamily="49" charset="-122"/>
              </a:rPr>
              <a:t>状态。</a:t>
            </a:r>
            <a:endParaRPr lang="en-US" altLang="zh-CN" dirty="0" smtClean="0">
              <a:latin typeface="黑体" pitchFamily="49" charset="-122"/>
              <a:ea typeface="黑体" pitchFamily="49" charset="-122"/>
            </a:endParaRPr>
          </a:p>
          <a:p>
            <a:pPr marL="457200" indent="-457200">
              <a:lnSpc>
                <a:spcPct val="160000"/>
              </a:lnSpc>
              <a:buClr>
                <a:srgbClr val="FF0000"/>
              </a:buClr>
              <a:buFont typeface="+mj-ea"/>
              <a:buAutoNum type="circleNumDbPlain"/>
            </a:pPr>
            <a:r>
              <a:rPr lang="zh-CN" altLang="en-US" dirty="0" smtClean="0">
                <a:latin typeface="黑体" pitchFamily="49" charset="-122"/>
                <a:ea typeface="黑体" pitchFamily="49" charset="-122"/>
              </a:rPr>
              <a:t>为</a:t>
            </a:r>
            <a:r>
              <a:rPr lang="zh-CN" altLang="en-US" dirty="0">
                <a:latin typeface="黑体" pitchFamily="49" charset="-122"/>
                <a:ea typeface="黑体" pitchFamily="49" charset="-122"/>
              </a:rPr>
              <a:t>评估“借新还旧”、延长债务期限政策的效应，进行了冲击的动态比较分析。</a:t>
            </a:r>
          </a:p>
        </p:txBody>
      </p:sp>
    </p:spTree>
    <p:extLst>
      <p:ext uri="{BB962C8B-B14F-4D97-AF65-F5344CB8AC3E}">
        <p14:creationId xmlns:p14="http://schemas.microsoft.com/office/powerpoint/2010/main" val="1287794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二、动态</a:t>
            </a:r>
            <a:r>
              <a:rPr lang="zh-CN" altLang="en-US" dirty="0"/>
              <a:t>随机</a:t>
            </a:r>
            <a:r>
              <a:rPr lang="zh-CN" altLang="en-US" dirty="0" smtClean="0"/>
              <a:t>一般均衡模型（</a:t>
            </a:r>
            <a:r>
              <a:rPr lang="en-US" altLang="zh-CN" dirty="0" smtClean="0"/>
              <a:t>DSGE</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latin typeface="黑体" pitchFamily="49" charset="-122"/>
                <a:ea typeface="黑体" pitchFamily="49" charset="-122"/>
              </a:rPr>
              <a:t>该模型具有三大特征：</a:t>
            </a:r>
          </a:p>
          <a:p>
            <a:pPr marL="0" indent="0">
              <a:buNone/>
            </a:pPr>
            <a:r>
              <a:rPr lang="zh-CN" altLang="en-US" b="1" dirty="0">
                <a:latin typeface="黑体" pitchFamily="49" charset="-122"/>
                <a:ea typeface="黑体" pitchFamily="49" charset="-122"/>
              </a:rPr>
              <a:t>“动态”</a:t>
            </a:r>
            <a:r>
              <a:rPr lang="zh-CN" altLang="en-US" dirty="0">
                <a:latin typeface="黑体" pitchFamily="49" charset="-122"/>
                <a:ea typeface="黑体" pitchFamily="49" charset="-122"/>
              </a:rPr>
              <a:t>指经济个体考虑的是跨期最优选</a:t>
            </a:r>
            <a:r>
              <a:rPr lang="zh-CN" altLang="en-US" dirty="0" smtClean="0">
                <a:latin typeface="黑体" pitchFamily="49" charset="-122"/>
                <a:ea typeface="黑体" pitchFamily="49" charset="-122"/>
              </a:rPr>
              <a:t>择。</a:t>
            </a:r>
            <a:r>
              <a:rPr lang="zh-CN" altLang="en-US" dirty="0">
                <a:latin typeface="黑体" pitchFamily="49" charset="-122"/>
                <a:ea typeface="黑体" pitchFamily="49" charset="-122"/>
              </a:rPr>
              <a:t>因此，模型得以探讨经济体系中各变量如何随时间变化而变化的动态性质。</a:t>
            </a:r>
          </a:p>
          <a:p>
            <a:pPr marL="0" indent="0">
              <a:buNone/>
            </a:pPr>
            <a:r>
              <a:rPr lang="zh-CN" altLang="en-US" b="1" dirty="0">
                <a:latin typeface="黑体" pitchFamily="49" charset="-122"/>
                <a:ea typeface="黑体" pitchFamily="49" charset="-122"/>
              </a:rPr>
              <a:t>“随机”</a:t>
            </a:r>
            <a:r>
              <a:rPr lang="zh-CN" altLang="en-US" dirty="0">
                <a:latin typeface="黑体" pitchFamily="49" charset="-122"/>
                <a:ea typeface="黑体" pitchFamily="49" charset="-122"/>
              </a:rPr>
              <a:t>则指经济体系受到各种不同的外生随机冲击所影响。举例来说，可能的冲击有：技术性</a:t>
            </a:r>
            <a:r>
              <a:rPr lang="zh-CN" altLang="en-US" dirty="0" smtClean="0">
                <a:latin typeface="黑体" pitchFamily="49" charset="-122"/>
                <a:ea typeface="黑体" pitchFamily="49" charset="-122"/>
              </a:rPr>
              <a:t>冲击、</a:t>
            </a:r>
            <a:r>
              <a:rPr lang="zh-CN" altLang="en-US" dirty="0">
                <a:latin typeface="黑体" pitchFamily="49" charset="-122"/>
                <a:ea typeface="黑体" pitchFamily="49" charset="-122"/>
              </a:rPr>
              <a:t>货币政策</a:t>
            </a:r>
            <a:r>
              <a:rPr lang="zh-CN" altLang="en-US" dirty="0" smtClean="0">
                <a:latin typeface="黑体" pitchFamily="49" charset="-122"/>
                <a:ea typeface="黑体" pitchFamily="49" charset="-122"/>
              </a:rPr>
              <a:t>冲击或是</a:t>
            </a:r>
            <a:r>
              <a:rPr lang="zh-CN" altLang="en-US" dirty="0">
                <a:latin typeface="黑体" pitchFamily="49" charset="-122"/>
                <a:ea typeface="黑体" pitchFamily="49" charset="-122"/>
              </a:rPr>
              <a:t>偏好</a:t>
            </a:r>
            <a:r>
              <a:rPr lang="zh-CN" altLang="en-US" dirty="0" smtClean="0">
                <a:latin typeface="黑体" pitchFamily="49" charset="-122"/>
                <a:ea typeface="黑体" pitchFamily="49" charset="-122"/>
              </a:rPr>
              <a:t>冲击等</a:t>
            </a:r>
            <a:r>
              <a:rPr lang="zh-CN" altLang="en-US" dirty="0">
                <a:latin typeface="黑体" pitchFamily="49" charset="-122"/>
                <a:ea typeface="黑体" pitchFamily="49" charset="-122"/>
              </a:rPr>
              <a:t>。</a:t>
            </a:r>
          </a:p>
          <a:p>
            <a:pPr marL="0" indent="0">
              <a:buNone/>
            </a:pPr>
            <a:r>
              <a:rPr lang="zh-CN" altLang="en-US" b="1" dirty="0">
                <a:latin typeface="黑体" pitchFamily="49" charset="-122"/>
                <a:ea typeface="黑体" pitchFamily="49" charset="-122"/>
              </a:rPr>
              <a:t>“一般均衡”</a:t>
            </a:r>
            <a:r>
              <a:rPr lang="zh-CN" altLang="en-US" dirty="0">
                <a:latin typeface="黑体" pitchFamily="49" charset="-122"/>
                <a:ea typeface="黑体" pitchFamily="49" charset="-122"/>
              </a:rPr>
              <a:t>意指宏观经济体系中，消费者、厂商、政府与中央银行等每一个市场参与者，在根据其偏好及对未来的预期下，所作出最优选择选择，并考虑所有产品市场和劳动力市场的市场出清。</a:t>
            </a:r>
          </a:p>
          <a:p>
            <a:endParaRPr lang="zh-CN" altLang="en-US" dirty="0"/>
          </a:p>
        </p:txBody>
      </p:sp>
    </p:spTree>
    <p:extLst>
      <p:ext uri="{BB962C8B-B14F-4D97-AF65-F5344CB8AC3E}">
        <p14:creationId xmlns:p14="http://schemas.microsoft.com/office/powerpoint/2010/main" val="16256449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en-US" altLang="zh-CN" b="1" dirty="0">
                <a:latin typeface="黑体" pitchFamily="49" charset="-122"/>
                <a:ea typeface="黑体" pitchFamily="49" charset="-122"/>
              </a:rPr>
              <a:t>DSGE</a:t>
            </a:r>
            <a:r>
              <a:rPr lang="zh-CN" altLang="en-US" b="1" dirty="0">
                <a:latin typeface="黑体" pitchFamily="49" charset="-122"/>
                <a:ea typeface="黑体" pitchFamily="49" charset="-122"/>
              </a:rPr>
              <a:t>模型</a:t>
            </a:r>
            <a:r>
              <a:rPr lang="zh-CN" altLang="en-US" dirty="0">
                <a:latin typeface="黑体" pitchFamily="49" charset="-122"/>
                <a:ea typeface="黑体" pitchFamily="49" charset="-122"/>
              </a:rPr>
              <a:t>是在</a:t>
            </a:r>
            <a:r>
              <a:rPr lang="zh-CN" altLang="en-US" b="1" dirty="0">
                <a:solidFill>
                  <a:srgbClr val="FF0000"/>
                </a:solidFill>
                <a:latin typeface="黑体" pitchFamily="49" charset="-122"/>
                <a:ea typeface="黑体" pitchFamily="49" charset="-122"/>
              </a:rPr>
              <a:t>不确定环境下</a:t>
            </a:r>
            <a:r>
              <a:rPr lang="zh-CN" altLang="en-US" dirty="0">
                <a:latin typeface="黑体" pitchFamily="49" charset="-122"/>
                <a:ea typeface="黑体" pitchFamily="49" charset="-122"/>
              </a:rPr>
              <a:t>研究</a:t>
            </a:r>
            <a:r>
              <a:rPr lang="zh-CN" altLang="en-US" b="1" dirty="0">
                <a:solidFill>
                  <a:srgbClr val="FF0000"/>
                </a:solidFill>
                <a:latin typeface="黑体" pitchFamily="49" charset="-122"/>
                <a:ea typeface="黑体" pitchFamily="49" charset="-122"/>
              </a:rPr>
              <a:t>经济的一般均衡问题</a:t>
            </a:r>
            <a:r>
              <a:rPr lang="zh-CN" altLang="en-US" dirty="0">
                <a:latin typeface="黑体" pitchFamily="49" charset="-122"/>
                <a:ea typeface="黑体" pitchFamily="49" charset="-122"/>
              </a:rPr>
              <a:t>，它是一种</a:t>
            </a:r>
            <a:r>
              <a:rPr lang="zh-CN" altLang="en-US" b="1" dirty="0">
                <a:solidFill>
                  <a:srgbClr val="FF0000"/>
                </a:solidFill>
                <a:latin typeface="黑体" pitchFamily="49" charset="-122"/>
                <a:ea typeface="黑体" pitchFamily="49" charset="-122"/>
              </a:rPr>
              <a:t>优化模型</a:t>
            </a:r>
            <a:r>
              <a:rPr lang="zh-CN" altLang="en-US" dirty="0">
                <a:latin typeface="黑体" pitchFamily="49" charset="-122"/>
                <a:ea typeface="黑体" pitchFamily="49" charset="-122"/>
              </a:rPr>
              <a:t>，出发点是严格依据一般均衡理论，利用</a:t>
            </a:r>
            <a:r>
              <a:rPr lang="zh-CN" altLang="en-US" b="1" dirty="0">
                <a:solidFill>
                  <a:srgbClr val="FF0000"/>
                </a:solidFill>
                <a:latin typeface="黑体" pitchFamily="49" charset="-122"/>
                <a:ea typeface="黑体" pitchFamily="49" charset="-122"/>
              </a:rPr>
              <a:t>动态优化方法</a:t>
            </a:r>
            <a:r>
              <a:rPr lang="zh-CN" altLang="en-US" dirty="0">
                <a:latin typeface="黑体" pitchFamily="49" charset="-122"/>
                <a:ea typeface="黑体" pitchFamily="49" charset="-122"/>
              </a:rPr>
              <a:t>对</a:t>
            </a:r>
            <a:r>
              <a:rPr lang="zh-CN" altLang="en-US" b="1" dirty="0">
                <a:solidFill>
                  <a:srgbClr val="FF0000"/>
                </a:solidFill>
                <a:latin typeface="黑体" pitchFamily="49" charset="-122"/>
                <a:ea typeface="黑体" pitchFamily="49" charset="-122"/>
              </a:rPr>
              <a:t>各经济主体</a:t>
            </a:r>
            <a:r>
              <a:rPr lang="zh-CN" altLang="en-US" dirty="0">
                <a:latin typeface="黑体" pitchFamily="49" charset="-122"/>
                <a:ea typeface="黑体" pitchFamily="49" charset="-122"/>
              </a:rPr>
              <a:t>（居民、厂商、政府等）在不确定环境下的行为决策进行详细刻画，从而得到经济主体在资源约束、技术约束及信息约束等条件下的最优行为方程，再加上</a:t>
            </a:r>
            <a:r>
              <a:rPr lang="zh-CN" altLang="en-US" b="1" dirty="0">
                <a:solidFill>
                  <a:srgbClr val="FF0000"/>
                </a:solidFill>
                <a:latin typeface="黑体" pitchFamily="49" charset="-122"/>
                <a:ea typeface="黑体" pitchFamily="49" charset="-122"/>
              </a:rPr>
              <a:t>市场出清条件</a:t>
            </a:r>
            <a:r>
              <a:rPr lang="zh-CN" altLang="en-US" dirty="0">
                <a:latin typeface="黑体" pitchFamily="49" charset="-122"/>
                <a:ea typeface="黑体" pitchFamily="49" charset="-122"/>
              </a:rPr>
              <a:t>，并考虑</a:t>
            </a:r>
            <a:r>
              <a:rPr lang="zh-CN" altLang="en-US" b="1" dirty="0">
                <a:solidFill>
                  <a:srgbClr val="FF0000"/>
                </a:solidFill>
                <a:latin typeface="黑体" pitchFamily="49" charset="-122"/>
                <a:ea typeface="黑体" pitchFamily="49" charset="-122"/>
              </a:rPr>
              <a:t>加总方法</a:t>
            </a:r>
            <a:r>
              <a:rPr lang="zh-CN" altLang="en-US" dirty="0">
                <a:latin typeface="黑体" pitchFamily="49" charset="-122"/>
                <a:ea typeface="黑体" pitchFamily="49" charset="-122"/>
              </a:rPr>
              <a:t>，最总得到不确定环境下总体经济满足的方程。</a:t>
            </a:r>
          </a:p>
          <a:p>
            <a:pPr marL="0" indent="0">
              <a:lnSpc>
                <a:spcPct val="150000"/>
              </a:lnSpc>
              <a:buNone/>
            </a:pPr>
            <a:endParaRPr lang="zh-CN" altLang="en-US" dirty="0">
              <a:latin typeface="黑体" pitchFamily="49" charset="-122"/>
              <a:ea typeface="黑体" pitchFamily="49" charset="-122"/>
            </a:endParaRPr>
          </a:p>
        </p:txBody>
      </p:sp>
    </p:spTree>
    <p:extLst>
      <p:ext uri="{BB962C8B-B14F-4D97-AF65-F5344CB8AC3E}">
        <p14:creationId xmlns:p14="http://schemas.microsoft.com/office/powerpoint/2010/main" val="18032439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透明">
  <a:themeElements>
    <a:clrScheme name="透明">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经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663</TotalTime>
  <Words>1688</Words>
  <Application>Microsoft Office PowerPoint</Application>
  <PresentationFormat>全屏显示(4:3)</PresentationFormat>
  <Paragraphs>91</Paragraphs>
  <Slides>39</Slides>
  <Notes>0</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透明</vt:lpstr>
      <vt:lpstr>地方政府债务风险与金融部门风险的 “双螺旋”结构 </vt:lpstr>
      <vt:lpstr>目录</vt:lpstr>
      <vt:lpstr>一、引言</vt:lpstr>
      <vt:lpstr>PowerPoint 演示文稿</vt:lpstr>
      <vt:lpstr>PowerPoint 演示文稿</vt:lpstr>
      <vt:lpstr>PowerPoint 演示文稿</vt:lpstr>
      <vt:lpstr>PowerPoint 演示文稿</vt:lpstr>
      <vt:lpstr>二、动态随机一般均衡模型（DSGE）</vt:lpstr>
      <vt:lpstr>PowerPoint 演示文稿</vt:lpstr>
      <vt:lpstr>逻辑框架</vt:lpstr>
      <vt:lpstr>1.生产部门</vt:lpstr>
      <vt:lpstr>PowerPoint 演示文稿</vt:lpstr>
      <vt:lpstr>2.家户部门</vt:lpstr>
      <vt:lpstr>3.金融中介</vt:lpstr>
      <vt:lpstr>PowerPoint 演示文稿</vt:lpstr>
      <vt:lpstr>PowerPoint 演示文稿</vt:lpstr>
      <vt:lpstr>PowerPoint 演示文稿</vt:lpstr>
      <vt:lpstr>4.政府部门</vt:lpstr>
      <vt:lpstr>PowerPoint 演示文稿</vt:lpstr>
      <vt:lpstr>PowerPoint 演示文稿</vt:lpstr>
      <vt:lpstr>5.竞争性均衡</vt:lpstr>
      <vt:lpstr>三、模型求解算法与参数校准</vt:lpstr>
      <vt:lpstr>四、模拟结果与分析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地方政府债务风险与金融部门风险的 “双螺旋”结构 </dc:title>
  <dc:creator>tang</dc:creator>
  <cp:lastModifiedBy>DELL</cp:lastModifiedBy>
  <cp:revision>67</cp:revision>
  <dcterms:created xsi:type="dcterms:W3CDTF">2019-12-11T11:27:03Z</dcterms:created>
  <dcterms:modified xsi:type="dcterms:W3CDTF">2019-12-12T12:34:05Z</dcterms:modified>
</cp:coreProperties>
</file>