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95" r:id="rId4"/>
    <p:sldId id="301" r:id="rId5"/>
    <p:sldId id="302" r:id="rId6"/>
    <p:sldId id="337" r:id="rId7"/>
    <p:sldId id="338" r:id="rId8"/>
    <p:sldId id="271" r:id="rId9"/>
    <p:sldId id="340" r:id="rId10"/>
    <p:sldId id="306" r:id="rId11"/>
    <p:sldId id="341" r:id="rId12"/>
    <p:sldId id="266" r:id="rId13"/>
    <p:sldId id="342" r:id="rId14"/>
    <p:sldId id="343" r:id="rId15"/>
    <p:sldId id="268" r:id="rId16"/>
    <p:sldId id="262" r:id="rId17"/>
    <p:sldId id="265" r:id="rId18"/>
    <p:sldId id="270"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E5"/>
    <a:srgbClr val="B5B6E6"/>
    <a:srgbClr val="A3D9D4"/>
    <a:srgbClr val="E6E6E6"/>
    <a:srgbClr val="201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556" y="344"/>
      </p:cViewPr>
      <p:guideLst>
        <p:guide orient="horz" pos="221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33982947624848"/>
          <c:y val="0.11341132505846"/>
          <c:w val="0.97320341047503"/>
          <c:h val="0.856885708854801"/>
        </c:manualLayout>
      </c:layout>
      <c:lineChart>
        <c:grouping val="standard"/>
        <c:varyColors val="0"/>
        <c:ser>
          <c:idx val="0"/>
          <c:order val="0"/>
          <c:tx>
            <c:strRef>
              <c:f>Sheet1!$B$1</c:f>
              <c:strCache>
                <c:ptCount val="1"/>
                <c:pt idx="0">
                  <c:v>系列 1</c:v>
                </c:pt>
              </c:strCache>
            </c:strRef>
          </c:tx>
          <c:spPr>
            <a:ln w="44450" cap="rnd">
              <a:solidFill>
                <a:srgbClr val="B5B6E6"/>
              </a:solidFill>
              <a:round/>
            </a:ln>
            <a:effectLst/>
          </c:spPr>
          <c:marker>
            <c:symbol val="square"/>
            <c:size val="9"/>
            <c:spPr>
              <a:solidFill>
                <a:srgbClr val="B5B6E6"/>
              </a:solidFill>
              <a:ln w="15875">
                <a:noFill/>
              </a:ln>
              <a:effectLst/>
            </c:spPr>
          </c:marker>
          <c:dLbls>
            <c:delete val="1"/>
          </c:dLbls>
          <c:cat>
            <c:strRef>
              <c:f>Sheet1!$A$2:$A$9</c:f>
              <c:strCache>
                <c:ptCount val="4"/>
                <c:pt idx="0">
                  <c:v>类别 1</c:v>
                </c:pt>
                <c:pt idx="1">
                  <c:v>类别 2</c:v>
                </c:pt>
                <c:pt idx="2">
                  <c:v>类别 3</c:v>
                </c:pt>
                <c:pt idx="3">
                  <c:v>类别 4</c:v>
                </c:pt>
              </c:strCache>
            </c:strRef>
          </c:cat>
          <c:val>
            <c:numRef>
              <c:f>Sheet1!$B$2:$B$9</c:f>
              <c:numCache>
                <c:formatCode>General</c:formatCode>
                <c:ptCount val="8"/>
                <c:pt idx="0">
                  <c:v>4.3</c:v>
                </c:pt>
                <c:pt idx="1">
                  <c:v>2.5</c:v>
                </c:pt>
                <c:pt idx="2">
                  <c:v>3.5</c:v>
                </c:pt>
                <c:pt idx="3">
                  <c:v>4.5</c:v>
                </c:pt>
                <c:pt idx="4">
                  <c:v>4</c:v>
                </c:pt>
                <c:pt idx="5">
                  <c:v>5</c:v>
                </c:pt>
                <c:pt idx="6">
                  <c:v>4.8</c:v>
                </c:pt>
                <c:pt idx="7">
                  <c:v>4.5</c:v>
                </c:pt>
              </c:numCache>
            </c:numRef>
          </c:val>
          <c:smooth val="0"/>
        </c:ser>
        <c:ser>
          <c:idx val="1"/>
          <c:order val="1"/>
          <c:tx>
            <c:strRef>
              <c:f>Sheet1!$C$1</c:f>
              <c:strCache>
                <c:ptCount val="1"/>
                <c:pt idx="0">
                  <c:v>系列 2</c:v>
                </c:pt>
              </c:strCache>
            </c:strRef>
          </c:tx>
          <c:spPr>
            <a:ln w="44450" cap="rnd">
              <a:solidFill>
                <a:srgbClr val="FFD7E5"/>
              </a:solidFill>
              <a:round/>
            </a:ln>
            <a:effectLst/>
          </c:spPr>
          <c:marker>
            <c:symbol val="square"/>
            <c:size val="9"/>
            <c:spPr>
              <a:solidFill>
                <a:srgbClr val="FFD7E5"/>
              </a:solidFill>
              <a:ln w="9525">
                <a:noFill/>
              </a:ln>
              <a:effectLst/>
            </c:spPr>
          </c:marker>
          <c:dLbls>
            <c:delete val="1"/>
          </c:dLbls>
          <c:cat>
            <c:strRef>
              <c:f>Sheet1!$A$2:$A$9</c:f>
              <c:strCache>
                <c:ptCount val="4"/>
                <c:pt idx="0">
                  <c:v>类别 1</c:v>
                </c:pt>
                <c:pt idx="1">
                  <c:v>类别 2</c:v>
                </c:pt>
                <c:pt idx="2">
                  <c:v>类别 3</c:v>
                </c:pt>
                <c:pt idx="3">
                  <c:v>类别 4</c:v>
                </c:pt>
              </c:strCache>
            </c:strRef>
          </c:cat>
          <c:val>
            <c:numRef>
              <c:f>Sheet1!$C$2:$C$9</c:f>
              <c:numCache>
                <c:formatCode>General</c:formatCode>
                <c:ptCount val="8"/>
                <c:pt idx="0">
                  <c:v>2.4</c:v>
                </c:pt>
                <c:pt idx="1">
                  <c:v>4.4</c:v>
                </c:pt>
                <c:pt idx="2">
                  <c:v>1.8</c:v>
                </c:pt>
                <c:pt idx="3">
                  <c:v>2.8</c:v>
                </c:pt>
                <c:pt idx="4">
                  <c:v>3</c:v>
                </c:pt>
                <c:pt idx="5">
                  <c:v>3.5</c:v>
                </c:pt>
                <c:pt idx="6">
                  <c:v>4</c:v>
                </c:pt>
                <c:pt idx="7">
                  <c:v>4.9</c:v>
                </c:pt>
              </c:numCache>
            </c:numRef>
          </c:val>
          <c:smooth val="0"/>
        </c:ser>
        <c:ser>
          <c:idx val="2"/>
          <c:order val="2"/>
          <c:tx>
            <c:strRef>
              <c:f>Sheet1!$D$1</c:f>
              <c:strCache>
                <c:ptCount val="1"/>
                <c:pt idx="0">
                  <c:v>系列 3</c:v>
                </c:pt>
              </c:strCache>
            </c:strRef>
          </c:tx>
          <c:spPr>
            <a:ln w="44450" cap="rnd">
              <a:solidFill>
                <a:srgbClr val="A3D9D4"/>
              </a:solidFill>
              <a:round/>
            </a:ln>
            <a:effectLst/>
          </c:spPr>
          <c:marker>
            <c:symbol val="square"/>
            <c:size val="9"/>
            <c:spPr>
              <a:solidFill>
                <a:srgbClr val="A3D9D4"/>
              </a:solidFill>
              <a:ln w="9525">
                <a:noFill/>
              </a:ln>
              <a:effectLst/>
            </c:spPr>
          </c:marker>
          <c:dLbls>
            <c:delete val="1"/>
          </c:dLbls>
          <c:cat>
            <c:strRef>
              <c:f>Sheet1!$A$2:$A$9</c:f>
              <c:strCache>
                <c:ptCount val="4"/>
                <c:pt idx="0">
                  <c:v>类别 1</c:v>
                </c:pt>
                <c:pt idx="1">
                  <c:v>类别 2</c:v>
                </c:pt>
                <c:pt idx="2">
                  <c:v>类别 3</c:v>
                </c:pt>
                <c:pt idx="3">
                  <c:v>类别 4</c:v>
                </c:pt>
              </c:strCache>
            </c:strRef>
          </c:cat>
          <c:val>
            <c:numRef>
              <c:f>Sheet1!$D$2:$D$9</c:f>
              <c:numCache>
                <c:formatCode>General</c:formatCode>
                <c:ptCount val="8"/>
                <c:pt idx="0">
                  <c:v>2</c:v>
                </c:pt>
                <c:pt idx="1">
                  <c:v>2</c:v>
                </c:pt>
                <c:pt idx="2">
                  <c:v>3</c:v>
                </c:pt>
                <c:pt idx="3">
                  <c:v>5</c:v>
                </c:pt>
                <c:pt idx="4">
                  <c:v>4</c:v>
                </c:pt>
                <c:pt idx="5">
                  <c:v>5</c:v>
                </c:pt>
                <c:pt idx="6">
                  <c:v>4.8</c:v>
                </c:pt>
                <c:pt idx="7">
                  <c:v>5</c:v>
                </c:pt>
              </c:numCache>
            </c:numRef>
          </c:val>
          <c:smooth val="0"/>
        </c:ser>
        <c:dLbls>
          <c:showLegendKey val="0"/>
          <c:showVal val="0"/>
          <c:showCatName val="0"/>
          <c:showSerName val="0"/>
          <c:showPercent val="0"/>
          <c:showBubbleSize val="0"/>
        </c:dLbls>
        <c:marker val="1"/>
        <c:smooth val="0"/>
        <c:axId val="753504336"/>
        <c:axId val="753506632"/>
      </c:lineChart>
      <c:catAx>
        <c:axId val="75350433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53506632"/>
        <c:crosses val="autoZero"/>
        <c:auto val="1"/>
        <c:lblAlgn val="ctr"/>
        <c:lblOffset val="100"/>
        <c:noMultiLvlLbl val="0"/>
      </c:catAx>
      <c:valAx>
        <c:axId val="753506632"/>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53504336"/>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B63AA306-B19C-424B-9C8F-175D098E92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BBFB04-F2FB-4175-8EC4-2AE170C295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AA306-B19C-424B-9C8F-175D098E927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BFB04-F2FB-4175-8EC4-2AE170C295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t="40595"/>
          <a:stretch>
            <a:fillRect/>
          </a:stretch>
        </p:blipFill>
        <p:spPr bwMode="auto">
          <a:xfrm rot="5400000">
            <a:off x="-346967" y="110699"/>
            <a:ext cx="6553666" cy="633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520685" y="2531484"/>
            <a:ext cx="5322014" cy="1031875"/>
          </a:xfrm>
          <a:prstGeom prst="rect">
            <a:avLst/>
          </a:prstGeom>
          <a:gradFill>
            <a:gsLst>
              <a:gs pos="0">
                <a:srgbClr val="B5B6E6"/>
              </a:gs>
              <a:gs pos="99000">
                <a:srgbClr val="FFD7E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 name="文本框 3"/>
          <p:cNvSpPr txBox="1"/>
          <p:nvPr/>
        </p:nvSpPr>
        <p:spPr>
          <a:xfrm>
            <a:off x="3293110" y="2724785"/>
            <a:ext cx="5850255" cy="645160"/>
          </a:xfrm>
          <a:prstGeom prst="rect">
            <a:avLst/>
          </a:prstGeom>
          <a:noFill/>
        </p:spPr>
        <p:txBody>
          <a:bodyPr wrap="square">
            <a:spAutoFit/>
          </a:bodyPr>
          <a:lstStyle/>
          <a:p>
            <a:pPr algn="ctr">
              <a:defRPr/>
            </a:pPr>
            <a:r>
              <a:rPr lang="zh-CN" altLang="en-US" sz="3600" dirty="0">
                <a:solidFill>
                  <a:schemeClr val="tx1">
                    <a:lumMod val="75000"/>
                    <a:lumOff val="25000"/>
                  </a:schemeClr>
                </a:solidFill>
                <a:latin typeface="思源黑体 CN Light" panose="020B0300000000000000" pitchFamily="34" charset="-122"/>
                <a:ea typeface="思源黑体 CN Light" panose="020B0300000000000000" pitchFamily="34" charset="-122"/>
              </a:rPr>
              <a:t>公众诉求与城市环境治理</a:t>
            </a:r>
            <a:endParaRPr lang="zh-CN" altLang="en-US" sz="3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 name="圆角矩形 1"/>
          <p:cNvSpPr/>
          <p:nvPr/>
        </p:nvSpPr>
        <p:spPr>
          <a:xfrm>
            <a:off x="5016230" y="4284850"/>
            <a:ext cx="2159540" cy="515450"/>
          </a:xfrm>
          <a:prstGeom prst="roundRect">
            <a:avLst>
              <a:gd name="adj" fmla="val 50000"/>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1" name="文本框 7"/>
          <p:cNvSpPr txBox="1">
            <a:spLocks noChangeArrowheads="1"/>
          </p:cNvSpPr>
          <p:nvPr/>
        </p:nvSpPr>
        <p:spPr bwMode="auto">
          <a:xfrm>
            <a:off x="4998085" y="4358640"/>
            <a:ext cx="2195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chemeClr val="bg1"/>
                </a:solidFill>
                <a:latin typeface="思源宋体" panose="02020700000000000000" pitchFamily="18" charset="-122"/>
                <a:ea typeface="思源宋体" panose="02020700000000000000" pitchFamily="18" charset="-122"/>
              </a:rPr>
              <a:t>汇报人：林家辉</a:t>
            </a:r>
            <a:endParaRPr lang="zh-CN" altLang="en-US" dirty="0">
              <a:solidFill>
                <a:schemeClr val="bg1"/>
              </a:solidFill>
              <a:latin typeface="思源宋体" panose="02020700000000000000" pitchFamily="18" charset="-122"/>
              <a:ea typeface="思源宋体" panose="02020700000000000000" pitchFamily="18" charset="-122"/>
            </a:endParaRPr>
          </a:p>
        </p:txBody>
      </p:sp>
      <p:pic>
        <p:nvPicPr>
          <p:cNvPr id="10"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b="56361"/>
          <a:stretch>
            <a:fillRect/>
          </a:stretch>
        </p:blipFill>
        <p:spPr bwMode="auto">
          <a:xfrm rot="16200000" flipH="1">
            <a:off x="6413852" y="1238274"/>
            <a:ext cx="6926629" cy="49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3631068" y="3681414"/>
            <a:ext cx="4929865" cy="369332"/>
          </a:xfrm>
          <a:prstGeom prst="rect">
            <a:avLst/>
          </a:prstGeom>
          <a:noFill/>
        </p:spPr>
        <p:txBody>
          <a:bodyPr wrap="square" rtlCol="0">
            <a:spAutoFit/>
          </a:bodyPr>
          <a:lstStyle/>
          <a:p>
            <a:pPr algn="ctr"/>
            <a:r>
              <a:rPr lang="en-US" altLang="zh-CN" spc="300" dirty="0" smtClean="0">
                <a:solidFill>
                  <a:schemeClr val="bg1">
                    <a:lumMod val="65000"/>
                  </a:schemeClr>
                </a:solidFill>
                <a:latin typeface="思源宋体" panose="02020700000000000000" pitchFamily="18" charset="-122"/>
                <a:ea typeface="思源宋体" panose="02020700000000000000" pitchFamily="18" charset="-122"/>
              </a:rPr>
              <a:t>Please add your title here</a:t>
            </a:r>
            <a:endParaRPr lang="zh-CN" altLang="en-US" spc="300" dirty="0">
              <a:solidFill>
                <a:schemeClr val="bg1">
                  <a:lumMod val="65000"/>
                </a:schemeClr>
              </a:solidFill>
              <a:latin typeface="思源宋体" panose="02020700000000000000" pitchFamily="18" charset="-122"/>
              <a:ea typeface="思源宋体" panose="02020700000000000000" pitchFamily="18" charset="-122"/>
            </a:endParaRPr>
          </a:p>
        </p:txBody>
      </p:sp>
      <p:grpSp>
        <p:nvGrpSpPr>
          <p:cNvPr id="56" name="组合 55"/>
          <p:cNvGrpSpPr/>
          <p:nvPr/>
        </p:nvGrpSpPr>
        <p:grpSpPr>
          <a:xfrm>
            <a:off x="3519805" y="1075690"/>
            <a:ext cx="5157470" cy="1323975"/>
            <a:chOff x="3791857" y="1117940"/>
            <a:chExt cx="4456820" cy="1155893"/>
          </a:xfrm>
        </p:grpSpPr>
        <p:pic>
          <p:nvPicPr>
            <p:cNvPr id="57" name="图片 56"/>
            <p:cNvPicPr>
              <a:picLocks noChangeAspect="1"/>
            </p:cNvPicPr>
            <p:nvPr/>
          </p:nvPicPr>
          <p:blipFill rotWithShape="1">
            <a:blip r:embed="rId2">
              <a:extLst>
                <a:ext uri="{28A0092B-C50C-407E-A947-70E740481C1C}">
                  <a14:useLocalDpi xmlns:a14="http://schemas.microsoft.com/office/drawing/2010/main" val="0"/>
                </a:ext>
              </a:extLst>
            </a:blip>
            <a:srcRect l="25197"/>
            <a:stretch>
              <a:fillRect/>
            </a:stretch>
          </p:blipFill>
          <p:spPr>
            <a:xfrm>
              <a:off x="5074530" y="1193761"/>
              <a:ext cx="3174147" cy="1004251"/>
            </a:xfrm>
            <a:prstGeom prst="rect">
              <a:avLst/>
            </a:prstGeom>
          </p:spPr>
        </p:pic>
        <p:pic>
          <p:nvPicPr>
            <p:cNvPr id="58" name="图片 5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293" t="6793" r="7941" b="9375"/>
            <a:stretch>
              <a:fillRect/>
            </a:stretch>
          </p:blipFill>
          <p:spPr>
            <a:xfrm>
              <a:off x="3791857" y="1117940"/>
              <a:ext cx="1164487" cy="1155893"/>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pPr algn="just"/>
            <a:r>
              <a:rPr lang="zh-CN" altLang="en-US" sz="3200">
                <a:latin typeface="Comic Sans MS" panose="030F0902030302020204" charset="0"/>
                <a:ea typeface="微软雅黑" panose="020B0503020204020204" charset="-122"/>
                <a:cs typeface="Comic Sans MS" panose="030F0902030302020204" charset="0"/>
              </a:rPr>
              <a:t>log(ACTIONit)= β0 + β1 × log(Google_Indexit)_lag</a:t>
            </a:r>
            <a:br>
              <a:rPr lang="zh-CN" altLang="en-US" sz="3200">
                <a:latin typeface="Comic Sans MS" panose="030F0902030302020204" charset="0"/>
                <a:ea typeface="微软雅黑" panose="020B0503020204020204" charset="-122"/>
                <a:cs typeface="Comic Sans MS" panose="030F0902030302020204" charset="0"/>
              </a:rPr>
            </a:br>
            <a:r>
              <a:rPr lang="zh-CN" altLang="en-US" sz="3200">
                <a:latin typeface="Comic Sans MS" panose="030F0902030302020204" charset="0"/>
                <a:ea typeface="微软雅黑" panose="020B0503020204020204" charset="-122"/>
                <a:cs typeface="Comic Sans MS" panose="030F0902030302020204" charset="0"/>
              </a:rPr>
              <a:t>+ ∑β2n ×Xitn + region fixed effects+year fixed effects + ξit                            </a:t>
            </a:r>
            <a:r>
              <a:rPr lang="en-US" altLang="zh-CN" sz="3200">
                <a:latin typeface="Comic Sans MS" panose="030F0902030302020204" charset="0"/>
                <a:ea typeface="微软雅黑" panose="020B0503020204020204" charset="-122"/>
                <a:cs typeface="Comic Sans MS" panose="030F0902030302020204" charset="0"/>
              </a:rPr>
              <a:t>(</a:t>
            </a:r>
            <a:r>
              <a:rPr lang="zh-CN" altLang="en-US" sz="3200">
                <a:latin typeface="Comic Sans MS" panose="030F0902030302020204" charset="0"/>
                <a:ea typeface="微软雅黑" panose="020B0503020204020204" charset="-122"/>
                <a:cs typeface="Comic Sans MS" panose="030F0902030302020204" charset="0"/>
              </a:rPr>
              <a:t>主要回归模型</a:t>
            </a:r>
            <a:r>
              <a:rPr lang="en-US" altLang="zh-CN" sz="3200">
                <a:latin typeface="Comic Sans MS" panose="030F0902030302020204" charset="0"/>
                <a:ea typeface="微软雅黑" panose="020B0503020204020204" charset="-122"/>
                <a:cs typeface="Comic Sans MS" panose="030F0902030302020204" charset="0"/>
              </a:rPr>
              <a:t>)</a:t>
            </a:r>
            <a:endParaRPr lang="en-US" altLang="zh-CN" sz="3200">
              <a:latin typeface="Comic Sans MS" panose="030F0902030302020204" charset="0"/>
              <a:ea typeface="微软雅黑" panose="020B0503020204020204" charset="-122"/>
              <a:cs typeface="Comic Sans MS" panose="030F0902030302020204" charset="0"/>
            </a:endParaRPr>
          </a:p>
        </p:txBody>
      </p:sp>
      <p:sp>
        <p:nvSpPr>
          <p:cNvPr id="3" name="文本占位符 2"/>
          <p:cNvSpPr>
            <a:spLocks noGrp="1"/>
          </p:cNvSpPr>
          <p:nvPr>
            <p:ph type="body" idx="1"/>
          </p:nvPr>
        </p:nvSpPr>
        <p:spPr/>
        <p:txBody>
          <a:bodyPr/>
          <a:p>
            <a:r>
              <a:rPr lang="zh-CN" altLang="en-US" sz="3600"/>
              <a:t>公众环境关注度是否会推动地方政府的环境治理？</a:t>
            </a:r>
            <a:endParaRPr lang="zh-CN" alt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a:off x="8420100" y="1682750"/>
            <a:ext cx="2476500" cy="3670300"/>
          </a:xfrm>
          <a:custGeom>
            <a:avLst/>
            <a:gdLst>
              <a:gd name="connsiteX0" fmla="*/ 0 w 2476500"/>
              <a:gd name="connsiteY0" fmla="*/ 0 h 3670300"/>
              <a:gd name="connsiteX1" fmla="*/ 2476500 w 2476500"/>
              <a:gd name="connsiteY1" fmla="*/ 0 h 3670300"/>
              <a:gd name="connsiteX2" fmla="*/ 2476500 w 2476500"/>
              <a:gd name="connsiteY2" fmla="*/ 3330589 h 3670300"/>
              <a:gd name="connsiteX3" fmla="*/ 2104338 w 2476500"/>
              <a:gd name="connsiteY3" fmla="*/ 3330589 h 3670300"/>
              <a:gd name="connsiteX4" fmla="*/ 1934483 w 2476500"/>
              <a:gd name="connsiteY4" fmla="*/ 3670300 h 3670300"/>
              <a:gd name="connsiteX5" fmla="*/ 0 w 2476500"/>
              <a:gd name="connsiteY5"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0" h="3670300">
                <a:moveTo>
                  <a:pt x="0" y="0"/>
                </a:moveTo>
                <a:lnTo>
                  <a:pt x="2476500" y="0"/>
                </a:lnTo>
                <a:lnTo>
                  <a:pt x="2476500" y="3330589"/>
                </a:lnTo>
                <a:lnTo>
                  <a:pt x="2104338" y="3330589"/>
                </a:lnTo>
                <a:lnTo>
                  <a:pt x="1934483" y="3670300"/>
                </a:lnTo>
                <a:lnTo>
                  <a:pt x="0" y="3670300"/>
                </a:lnTo>
                <a:close/>
              </a:path>
            </a:pathLst>
          </a:custGeom>
          <a:solidFill>
            <a:srgbClr val="A3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10388600" y="5106909"/>
            <a:ext cx="788128" cy="679421"/>
          </a:xfrm>
          <a:prstGeom prst="hexagon">
            <a:avLst/>
          </a:prstGeom>
          <a:solidFill>
            <a:srgbClr val="A3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876800" y="1682750"/>
            <a:ext cx="2476500" cy="3670300"/>
          </a:xfrm>
          <a:custGeom>
            <a:avLst/>
            <a:gdLst>
              <a:gd name="connsiteX0" fmla="*/ 0 w 2476500"/>
              <a:gd name="connsiteY0" fmla="*/ 0 h 3670300"/>
              <a:gd name="connsiteX1" fmla="*/ 2476500 w 2476500"/>
              <a:gd name="connsiteY1" fmla="*/ 0 h 3670300"/>
              <a:gd name="connsiteX2" fmla="*/ 2476500 w 2476500"/>
              <a:gd name="connsiteY2" fmla="*/ 3330589 h 3670300"/>
              <a:gd name="connsiteX3" fmla="*/ 2104338 w 2476500"/>
              <a:gd name="connsiteY3" fmla="*/ 3330589 h 3670300"/>
              <a:gd name="connsiteX4" fmla="*/ 1934483 w 2476500"/>
              <a:gd name="connsiteY4" fmla="*/ 3670300 h 3670300"/>
              <a:gd name="connsiteX5" fmla="*/ 0 w 2476500"/>
              <a:gd name="connsiteY5"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0" h="3670300">
                <a:moveTo>
                  <a:pt x="0" y="0"/>
                </a:moveTo>
                <a:lnTo>
                  <a:pt x="2476500" y="0"/>
                </a:lnTo>
                <a:lnTo>
                  <a:pt x="2476500" y="3330589"/>
                </a:lnTo>
                <a:lnTo>
                  <a:pt x="2104338" y="3330589"/>
                </a:lnTo>
                <a:lnTo>
                  <a:pt x="1934483" y="3670300"/>
                </a:lnTo>
                <a:lnTo>
                  <a:pt x="0" y="3670300"/>
                </a:lnTo>
                <a:close/>
              </a:path>
            </a:pathLst>
          </a:custGeom>
          <a:solidFill>
            <a:srgbClr val="FFD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a:off x="6845300" y="5048691"/>
            <a:ext cx="788128" cy="679421"/>
          </a:xfrm>
          <a:prstGeom prst="hexagon">
            <a:avLst/>
          </a:prstGeom>
          <a:solidFill>
            <a:srgbClr val="FFD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333500" y="1682750"/>
            <a:ext cx="2476500" cy="3670300"/>
          </a:xfrm>
          <a:custGeom>
            <a:avLst/>
            <a:gdLst>
              <a:gd name="connsiteX0" fmla="*/ 0 w 2476500"/>
              <a:gd name="connsiteY0" fmla="*/ 0 h 3670300"/>
              <a:gd name="connsiteX1" fmla="*/ 2476500 w 2476500"/>
              <a:gd name="connsiteY1" fmla="*/ 0 h 3670300"/>
              <a:gd name="connsiteX2" fmla="*/ 2476500 w 2476500"/>
              <a:gd name="connsiteY2" fmla="*/ 3330589 h 3670300"/>
              <a:gd name="connsiteX3" fmla="*/ 2104338 w 2476500"/>
              <a:gd name="connsiteY3" fmla="*/ 3330589 h 3670300"/>
              <a:gd name="connsiteX4" fmla="*/ 1934483 w 2476500"/>
              <a:gd name="connsiteY4" fmla="*/ 3670300 h 3670300"/>
              <a:gd name="connsiteX5" fmla="*/ 0 w 2476500"/>
              <a:gd name="connsiteY5"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0" h="3670300">
                <a:moveTo>
                  <a:pt x="0" y="0"/>
                </a:moveTo>
                <a:lnTo>
                  <a:pt x="2476500" y="0"/>
                </a:lnTo>
                <a:lnTo>
                  <a:pt x="2476500" y="3330589"/>
                </a:lnTo>
                <a:lnTo>
                  <a:pt x="2104338" y="3330589"/>
                </a:lnTo>
                <a:lnTo>
                  <a:pt x="1934483" y="3670300"/>
                </a:lnTo>
                <a:lnTo>
                  <a:pt x="0" y="3670300"/>
                </a:lnTo>
                <a:close/>
              </a:path>
            </a:pathLst>
          </a:cu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8420100" y="1682750"/>
            <a:ext cx="2476500" cy="3670300"/>
          </a:xfrm>
          <a:custGeom>
            <a:avLst/>
            <a:gdLst>
              <a:gd name="connsiteX0" fmla="*/ 0 w 2476500"/>
              <a:gd name="connsiteY0" fmla="*/ 0 h 3670300"/>
              <a:gd name="connsiteX1" fmla="*/ 2476500 w 2476500"/>
              <a:gd name="connsiteY1" fmla="*/ 0 h 3670300"/>
              <a:gd name="connsiteX2" fmla="*/ 2476500 w 2476500"/>
              <a:gd name="connsiteY2" fmla="*/ 3365941 h 3670300"/>
              <a:gd name="connsiteX3" fmla="*/ 2233403 w 2476500"/>
              <a:gd name="connsiteY3" fmla="*/ 3365941 h 3670300"/>
              <a:gd name="connsiteX4" fmla="*/ 2233197 w 2476500"/>
              <a:gd name="connsiteY4" fmla="*/ 3366353 h 3670300"/>
              <a:gd name="connsiteX5" fmla="*/ 2122743 w 2476500"/>
              <a:gd name="connsiteY5" fmla="*/ 3366353 h 3670300"/>
              <a:gd name="connsiteX6" fmla="*/ 1970770 w 2476500"/>
              <a:gd name="connsiteY6" fmla="*/ 3670300 h 3670300"/>
              <a:gd name="connsiteX7" fmla="*/ 0 w 2476500"/>
              <a:gd name="connsiteY7"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6500" h="3670300">
                <a:moveTo>
                  <a:pt x="0" y="0"/>
                </a:moveTo>
                <a:lnTo>
                  <a:pt x="2476500" y="0"/>
                </a:lnTo>
                <a:lnTo>
                  <a:pt x="2476500" y="3365941"/>
                </a:lnTo>
                <a:lnTo>
                  <a:pt x="2233403" y="3365941"/>
                </a:lnTo>
                <a:lnTo>
                  <a:pt x="2233197" y="3366353"/>
                </a:lnTo>
                <a:lnTo>
                  <a:pt x="2122743" y="3366353"/>
                </a:lnTo>
                <a:lnTo>
                  <a:pt x="1970770" y="3670300"/>
                </a:lnTo>
                <a:lnTo>
                  <a:pt x="0" y="3670300"/>
                </a:lnTo>
                <a:close/>
              </a:path>
            </a:pathLst>
          </a:custGeom>
          <a:solidFill>
            <a:srgbClr val="A3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696260" y="2472515"/>
            <a:ext cx="1750979" cy="460375"/>
          </a:xfrm>
          <a:prstGeom prst="rect">
            <a:avLst/>
          </a:prstGeom>
          <a:noFill/>
        </p:spPr>
        <p:txBody>
          <a:bodyPr wrap="square" rtlCol="0">
            <a:spAutoFit/>
          </a:bodyPr>
          <a:lstStyle/>
          <a:p>
            <a:pPr algn="ctr"/>
            <a:r>
              <a:rPr lang="en-US" altLang="zh-CN" sz="2400" smtClean="0">
                <a:latin typeface="思源黑体 CN ExtraLight" panose="020B0200000000000000" pitchFamily="34" charset="-122"/>
                <a:ea typeface="思源黑体 CN ExtraLight" panose="020B0200000000000000" pitchFamily="34" charset="-122"/>
                <a:sym typeface="+mn-ea"/>
              </a:rPr>
              <a:t>INVESTMENT</a:t>
            </a:r>
            <a:endParaRPr lang="zh-CN" altLang="en-US" sz="2400" dirty="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6" name="文本框 5"/>
          <p:cNvSpPr txBox="1"/>
          <p:nvPr/>
        </p:nvSpPr>
        <p:spPr>
          <a:xfrm>
            <a:off x="1423690" y="3004882"/>
            <a:ext cx="2386310" cy="2030095"/>
          </a:xfrm>
          <a:prstGeom prst="rect">
            <a:avLst/>
          </a:prstGeom>
          <a:noFill/>
        </p:spPr>
        <p:txBody>
          <a:bodyPr wrap="square" rtlCol="0">
            <a:spAutoFit/>
          </a:bodyPr>
          <a:lstStyle/>
          <a:p>
            <a:pPr algn="ctr"/>
            <a:r>
              <a:rPr lang="en-US" altLang="zh-CN" smtClean="0">
                <a:latin typeface="思源黑体 CN ExtraLight" panose="020B0200000000000000" pitchFamily="34" charset="-122"/>
                <a:ea typeface="思源黑体 CN ExtraLight" panose="020B0200000000000000" pitchFamily="34" charset="-122"/>
              </a:rPr>
              <a:t>第一个指标是各个地区/城市的环境治理资</a:t>
            </a:r>
            <a:endParaRPr lang="en-US" altLang="zh-CN" smtClean="0">
              <a:latin typeface="思源黑体 CN ExtraLight" panose="020B0200000000000000" pitchFamily="34" charset="-122"/>
              <a:ea typeface="思源黑体 CN ExtraLight" panose="020B0200000000000000" pitchFamily="34" charset="-122"/>
            </a:endParaRPr>
          </a:p>
          <a:p>
            <a:pPr algn="ctr"/>
            <a:r>
              <a:rPr lang="en-US" altLang="zh-CN" smtClean="0">
                <a:latin typeface="思源黑体 CN ExtraLight" panose="020B0200000000000000" pitchFamily="34" charset="-122"/>
                <a:ea typeface="思源黑体 CN ExtraLight" panose="020B0200000000000000" pitchFamily="34" charset="-122"/>
              </a:rPr>
              <a:t>额（INVESTMENT），包括用于污水排放处理、城市园林绿化、市容环境卫生改善等方面的费用支出总</a:t>
            </a:r>
            <a:endParaRPr lang="zh-CN" altLang="en-US" dirty="0">
              <a:latin typeface="思源黑体 CN ExtraLight" panose="020B0200000000000000" pitchFamily="34" charset="-122"/>
              <a:ea typeface="思源黑体 CN ExtraLight" panose="020B0200000000000000" pitchFamily="34" charset="-122"/>
            </a:endParaRPr>
          </a:p>
        </p:txBody>
      </p:sp>
      <p:sp>
        <p:nvSpPr>
          <p:cNvPr id="7" name="文本框 6"/>
          <p:cNvSpPr txBox="1"/>
          <p:nvPr/>
        </p:nvSpPr>
        <p:spPr>
          <a:xfrm>
            <a:off x="2229495" y="1817038"/>
            <a:ext cx="774700" cy="584775"/>
          </a:xfrm>
          <a:prstGeom prst="rect">
            <a:avLst/>
          </a:prstGeom>
          <a:noFill/>
        </p:spPr>
        <p:txBody>
          <a:bodyPr wrap="square" rtlCol="0">
            <a:spAutoFit/>
          </a:bodyPr>
          <a:lstStyle/>
          <a:p>
            <a:r>
              <a:rPr lang="en-US" altLang="zh-CN" sz="3200" dirty="0" smtClean="0">
                <a:solidFill>
                  <a:schemeClr val="bg1"/>
                </a:solidFill>
                <a:latin typeface="思源宋体" panose="02020700000000000000" pitchFamily="18" charset="-122"/>
                <a:ea typeface="思源宋体" panose="02020700000000000000" pitchFamily="18" charset="-122"/>
              </a:rPr>
              <a:t>01</a:t>
            </a:r>
            <a:endParaRPr lang="zh-CN" altLang="en-US" sz="3200" dirty="0">
              <a:solidFill>
                <a:schemeClr val="bg1"/>
              </a:solidFill>
              <a:latin typeface="思源宋体" panose="02020700000000000000" pitchFamily="18" charset="-122"/>
              <a:ea typeface="思源宋体" panose="02020700000000000000" pitchFamily="18" charset="-122"/>
            </a:endParaRPr>
          </a:p>
        </p:txBody>
      </p:sp>
      <p:sp>
        <p:nvSpPr>
          <p:cNvPr id="8" name="文本框 7"/>
          <p:cNvSpPr txBox="1"/>
          <p:nvPr/>
        </p:nvSpPr>
        <p:spPr>
          <a:xfrm>
            <a:off x="5167609" y="2472515"/>
            <a:ext cx="1750979" cy="460375"/>
          </a:xfrm>
          <a:prstGeom prst="rect">
            <a:avLst/>
          </a:prstGeom>
          <a:noFill/>
        </p:spPr>
        <p:txBody>
          <a:bodyPr wrap="square" rtlCol="0">
            <a:spAutoFit/>
          </a:bodyPr>
          <a:lstStyle/>
          <a:p>
            <a:pPr algn="ctr"/>
            <a:r>
              <a:rPr lang="en-US" altLang="zh-CN" sz="2400" smtClean="0">
                <a:latin typeface="思源黑体 CN ExtraLight" panose="020B0200000000000000" pitchFamily="34" charset="-122"/>
                <a:ea typeface="思源黑体 CN ExtraLight" panose="020B0200000000000000" pitchFamily="34" charset="-122"/>
                <a:sym typeface="+mn-ea"/>
              </a:rPr>
              <a:t>GCI</a:t>
            </a:r>
            <a:endParaRPr lang="zh-CN" altLang="en-US" sz="2400" dirty="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9" name="文本框 8"/>
          <p:cNvSpPr txBox="1"/>
          <p:nvPr/>
        </p:nvSpPr>
        <p:spPr>
          <a:xfrm>
            <a:off x="4895039" y="3004882"/>
            <a:ext cx="2386310" cy="2584450"/>
          </a:xfrm>
          <a:prstGeom prst="rect">
            <a:avLst/>
          </a:prstGeom>
          <a:noFill/>
        </p:spPr>
        <p:txBody>
          <a:bodyPr wrap="square" rtlCol="0">
            <a:spAutoFit/>
          </a:bodyPr>
          <a:lstStyle/>
          <a:p>
            <a:pPr algn="ctr"/>
            <a:r>
              <a:rPr lang="en-US" altLang="zh-CN" smtClean="0">
                <a:latin typeface="思源黑体 CN ExtraLight" panose="020B0200000000000000" pitchFamily="34" charset="-122"/>
                <a:ea typeface="思源黑体 CN ExtraLight" panose="020B0200000000000000" pitchFamily="34" charset="-122"/>
              </a:rPr>
              <a:t>第二个指标是度量地方政府对环境问题的关注程度（GCI，Government Concern Index）。这一指标</a:t>
            </a:r>
            <a:endParaRPr lang="en-US" altLang="zh-CN" smtClean="0">
              <a:latin typeface="思源黑体 CN ExtraLight" panose="020B0200000000000000" pitchFamily="34" charset="-122"/>
              <a:ea typeface="思源黑体 CN ExtraLight" panose="020B0200000000000000" pitchFamily="34" charset="-122"/>
            </a:endParaRPr>
          </a:p>
          <a:p>
            <a:pPr algn="ctr"/>
            <a:r>
              <a:rPr lang="en-US" altLang="zh-CN" smtClean="0">
                <a:latin typeface="思源黑体 CN ExtraLight" panose="020B0200000000000000" pitchFamily="34" charset="-122"/>
                <a:ea typeface="思源黑体 CN ExtraLight" panose="020B0200000000000000" pitchFamily="34" charset="-122"/>
              </a:rPr>
              <a:t>的构造与公众环境关注度相类似，数据自各城市政府官方网站。</a:t>
            </a:r>
            <a:endParaRPr lang="zh-CN" altLang="en-US" dirty="0" smtClean="0">
              <a:latin typeface="思源黑体 CN ExtraLight" panose="020B0200000000000000" pitchFamily="34" charset="-122"/>
              <a:ea typeface="思源黑体 CN ExtraLight" panose="020B0200000000000000" pitchFamily="34" charset="-122"/>
            </a:endParaRPr>
          </a:p>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文本框 9"/>
          <p:cNvSpPr txBox="1"/>
          <p:nvPr/>
        </p:nvSpPr>
        <p:spPr>
          <a:xfrm>
            <a:off x="5700844" y="1817038"/>
            <a:ext cx="774700" cy="584775"/>
          </a:xfrm>
          <a:prstGeom prst="rect">
            <a:avLst/>
          </a:prstGeom>
          <a:noFill/>
        </p:spPr>
        <p:txBody>
          <a:bodyPr wrap="square" rtlCol="0">
            <a:spAutoFit/>
          </a:bodyPr>
          <a:lstStyle/>
          <a:p>
            <a:r>
              <a:rPr lang="en-US" altLang="zh-CN" sz="3200" dirty="0" smtClean="0">
                <a:solidFill>
                  <a:schemeClr val="bg1"/>
                </a:solidFill>
                <a:latin typeface="思源宋体" panose="02020700000000000000" pitchFamily="18" charset="-122"/>
                <a:ea typeface="思源宋体" panose="02020700000000000000" pitchFamily="18" charset="-122"/>
              </a:rPr>
              <a:t>02</a:t>
            </a:r>
            <a:endParaRPr lang="zh-CN" altLang="en-US" sz="3200" dirty="0">
              <a:solidFill>
                <a:schemeClr val="bg1"/>
              </a:solidFill>
              <a:latin typeface="思源宋体" panose="02020700000000000000" pitchFamily="18" charset="-122"/>
              <a:ea typeface="思源宋体" panose="02020700000000000000" pitchFamily="18" charset="-122"/>
            </a:endParaRPr>
          </a:p>
        </p:txBody>
      </p:sp>
      <p:sp>
        <p:nvSpPr>
          <p:cNvPr id="11" name="文本框 10"/>
          <p:cNvSpPr txBox="1"/>
          <p:nvPr/>
        </p:nvSpPr>
        <p:spPr>
          <a:xfrm>
            <a:off x="8782860" y="2472515"/>
            <a:ext cx="1750979" cy="460375"/>
          </a:xfrm>
          <a:prstGeom prst="rect">
            <a:avLst/>
          </a:prstGeom>
          <a:noFill/>
        </p:spPr>
        <p:txBody>
          <a:bodyPr wrap="square" rtlCol="0">
            <a:spAutoFit/>
          </a:bodyPr>
          <a:lstStyle/>
          <a:p>
            <a:pPr algn="ctr"/>
            <a:r>
              <a:rPr lang="en-US" altLang="zh-CN" sz="2400" smtClean="0">
                <a:latin typeface="思源黑体 CN ExtraLight" panose="020B0200000000000000" pitchFamily="34" charset="-122"/>
                <a:ea typeface="思源黑体 CN ExtraLight" panose="020B0200000000000000" pitchFamily="34" charset="-122"/>
                <a:sym typeface="+mn-ea"/>
              </a:rPr>
              <a:t>EI</a:t>
            </a:r>
            <a:endParaRPr lang="zh-CN" altLang="en-US" sz="2400" dirty="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12" name="文本框 11"/>
          <p:cNvSpPr txBox="1"/>
          <p:nvPr/>
        </p:nvSpPr>
        <p:spPr>
          <a:xfrm>
            <a:off x="8510290" y="3004882"/>
            <a:ext cx="2386310" cy="2861310"/>
          </a:xfrm>
          <a:prstGeom prst="rect">
            <a:avLst/>
          </a:prstGeom>
          <a:noFill/>
        </p:spPr>
        <p:txBody>
          <a:bodyPr wrap="square" rtlCol="0">
            <a:spAutoFit/>
          </a:bodyPr>
          <a:lstStyle/>
          <a:p>
            <a:pPr algn="ctr"/>
            <a:r>
              <a:rPr lang="en-US" altLang="zh-CN" smtClean="0">
                <a:latin typeface="思源黑体 CN ExtraLight" panose="020B0200000000000000" pitchFamily="34" charset="-122"/>
                <a:ea typeface="思源黑体 CN ExtraLight" panose="020B0200000000000000" pitchFamily="34" charset="-122"/>
              </a:rPr>
              <a:t>第三个指标是与环境污染直接相关的能耗</a:t>
            </a:r>
            <a:endParaRPr lang="en-US" altLang="zh-CN" smtClean="0">
              <a:latin typeface="思源黑体 CN ExtraLight" panose="020B0200000000000000" pitchFamily="34" charset="-122"/>
              <a:ea typeface="思源黑体 CN ExtraLight" panose="020B0200000000000000" pitchFamily="34" charset="-122"/>
            </a:endParaRPr>
          </a:p>
          <a:p>
            <a:pPr algn="ctr"/>
            <a:r>
              <a:rPr lang="en-US" altLang="zh-CN" smtClean="0">
                <a:latin typeface="思源黑体 CN ExtraLight" panose="020B0200000000000000" pitchFamily="34" charset="-122"/>
                <a:ea typeface="思源黑体 CN ExtraLight" panose="020B0200000000000000" pitchFamily="34" charset="-122"/>
              </a:rPr>
              <a:t>强度（EI，Energy Intensity），即单位 GDP 产出的能源</a:t>
            </a:r>
            <a:endParaRPr lang="en-US" altLang="zh-CN" smtClean="0">
              <a:latin typeface="思源黑体 CN ExtraLight" panose="020B0200000000000000" pitchFamily="34" charset="-122"/>
              <a:ea typeface="思源黑体 CN ExtraLight" panose="020B0200000000000000" pitchFamily="34" charset="-122"/>
            </a:endParaRPr>
          </a:p>
          <a:p>
            <a:pPr algn="ctr"/>
            <a:r>
              <a:rPr lang="en-US" altLang="zh-CN" smtClean="0">
                <a:latin typeface="思源黑体 CN ExtraLight" panose="020B0200000000000000" pitchFamily="34" charset="-122"/>
                <a:ea typeface="思源黑体 CN ExtraLight" panose="020B0200000000000000" pitchFamily="34" charset="-122"/>
              </a:rPr>
              <a:t>消耗量（吨标准煤/万元），用来反映各省份/城市的能</a:t>
            </a:r>
            <a:endParaRPr lang="en-US" altLang="zh-CN" smtClean="0">
              <a:latin typeface="思源黑体 CN ExtraLight" panose="020B0200000000000000" pitchFamily="34" charset="-122"/>
              <a:ea typeface="思源黑体 CN ExtraLight" panose="020B0200000000000000" pitchFamily="34" charset="-122"/>
            </a:endParaRPr>
          </a:p>
          <a:p>
            <a:pPr algn="ctr"/>
            <a:r>
              <a:rPr lang="en-US" altLang="zh-CN" smtClean="0">
                <a:latin typeface="思源黑体 CN ExtraLight" panose="020B0200000000000000" pitchFamily="34" charset="-122"/>
                <a:ea typeface="思源黑体 CN ExtraLight" panose="020B0200000000000000" pitchFamily="34" charset="-122"/>
              </a:rPr>
              <a:t>源使用效率情况。</a:t>
            </a:r>
            <a:r>
              <a:rPr lang="en-US" altLang="zh-CN" dirty="0" smtClean="0">
                <a:latin typeface="思源黑体 CN ExtraLight" panose="020B0200000000000000" pitchFamily="34" charset="-122"/>
                <a:ea typeface="思源黑体 CN ExtraLight" panose="020B0200000000000000" pitchFamily="34" charset="-122"/>
              </a:rPr>
              <a:t> </a:t>
            </a:r>
            <a:endParaRPr lang="zh-CN" altLang="en-US" dirty="0" smtClean="0">
              <a:latin typeface="思源黑体 CN ExtraLight" panose="020B0200000000000000" pitchFamily="34" charset="-122"/>
              <a:ea typeface="思源黑体 CN ExtraLight" panose="020B0200000000000000" pitchFamily="34" charset="-122"/>
            </a:endParaRPr>
          </a:p>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文本框 12"/>
          <p:cNvSpPr txBox="1"/>
          <p:nvPr/>
        </p:nvSpPr>
        <p:spPr>
          <a:xfrm>
            <a:off x="9316095" y="1817038"/>
            <a:ext cx="774700" cy="584775"/>
          </a:xfrm>
          <a:prstGeom prst="rect">
            <a:avLst/>
          </a:prstGeom>
          <a:noFill/>
        </p:spPr>
        <p:txBody>
          <a:bodyPr wrap="square" rtlCol="0">
            <a:spAutoFit/>
          </a:bodyPr>
          <a:lstStyle/>
          <a:p>
            <a:r>
              <a:rPr lang="en-US" altLang="zh-CN" sz="3200" dirty="0" smtClean="0">
                <a:solidFill>
                  <a:schemeClr val="bg1"/>
                </a:solidFill>
                <a:latin typeface="思源宋体" panose="02020700000000000000" pitchFamily="18" charset="-122"/>
                <a:ea typeface="思源宋体" panose="02020700000000000000" pitchFamily="18" charset="-122"/>
              </a:rPr>
              <a:t>03</a:t>
            </a:r>
            <a:endParaRPr lang="zh-CN" altLang="en-US" sz="3200" dirty="0">
              <a:solidFill>
                <a:schemeClr val="bg1"/>
              </a:solidFill>
              <a:latin typeface="思源宋体" panose="02020700000000000000" pitchFamily="18" charset="-122"/>
              <a:ea typeface="思源宋体" panose="02020700000000000000" pitchFamily="18" charset="-122"/>
            </a:endParaRPr>
          </a:p>
        </p:txBody>
      </p:sp>
      <p:sp>
        <p:nvSpPr>
          <p:cNvPr id="17" name="六边形 16"/>
          <p:cNvSpPr/>
          <p:nvPr/>
        </p:nvSpPr>
        <p:spPr>
          <a:xfrm>
            <a:off x="3302000" y="5048691"/>
            <a:ext cx="788128" cy="679421"/>
          </a:xfrm>
          <a:prstGeom prst="hexagon">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40464" y="5048691"/>
            <a:ext cx="609600" cy="609600"/>
          </a:xfrm>
          <a:prstGeom prst="rect">
            <a:avLst/>
          </a:prstGeom>
        </p:spPr>
      </p:pic>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83764" y="5036207"/>
            <a:ext cx="609600" cy="609600"/>
          </a:xfrm>
          <a:prstGeom prst="rect">
            <a:avLst/>
          </a:prstGeom>
        </p:spPr>
      </p:pic>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27064" y="5083601"/>
            <a:ext cx="609600" cy="609600"/>
          </a:xfrm>
          <a:prstGeom prst="rect">
            <a:avLst/>
          </a:prstGeom>
        </p:spPr>
      </p:pic>
      <p:pic>
        <p:nvPicPr>
          <p:cNvPr id="34" name="Picture 2" descr="PNG素材"/>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文本框 34"/>
          <p:cNvSpPr txBox="1"/>
          <p:nvPr/>
        </p:nvSpPr>
        <p:spPr>
          <a:xfrm>
            <a:off x="561975" y="239395"/>
            <a:ext cx="4333240" cy="583565"/>
          </a:xfrm>
          <a:prstGeom prst="rect">
            <a:avLst/>
          </a:prstGeom>
          <a:noFill/>
        </p:spPr>
        <p:txBody>
          <a:bodyPr wrap="square" rtlCol="0">
            <a:spAutoFit/>
          </a:bodyPr>
          <a:lstStyle/>
          <a:p>
            <a:r>
              <a:rPr lang="zh-CN" altLang="en-US" sz="3200" b="1" dirty="0" smtClean="0">
                <a:latin typeface="微软雅黑" panose="020B0503020204020204" charset="-122"/>
                <a:ea typeface="微软雅黑" panose="020B0503020204020204" charset="-122"/>
                <a:cs typeface="微软雅黑" panose="020B0503020204020204" charset="-122"/>
              </a:rPr>
              <a:t>ACTION的三个指标</a:t>
            </a:r>
            <a:endParaRPr lang="zh-CN" altLang="en-US" sz="3200" b="1"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回归结果</a:t>
            </a:r>
            <a:endParaRPr lang="zh-CN" altLang="en-US"/>
          </a:p>
        </p:txBody>
      </p:sp>
      <p:pic>
        <p:nvPicPr>
          <p:cNvPr id="4" name="图片 3"/>
          <p:cNvPicPr>
            <a:picLocks noChangeAspect="1"/>
          </p:cNvPicPr>
          <p:nvPr/>
        </p:nvPicPr>
        <p:blipFill>
          <a:blip r:embed="rId1"/>
          <a:srcRect l="48542" t="24604" r="11352" b="11873"/>
          <a:stretch>
            <a:fillRect/>
          </a:stretch>
        </p:blipFill>
        <p:spPr>
          <a:xfrm>
            <a:off x="4375785" y="615315"/>
            <a:ext cx="5681345" cy="5059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p:txBody>
          <a:bodyPr/>
          <a:p>
            <a:r>
              <a:rPr lang="zh-CN" altLang="en-US" sz="4400"/>
              <a:t>环境治理行为是否会改善城市环境？</a:t>
            </a:r>
            <a:endParaRPr lang="zh-CN" altLang="en-US" sz="4400"/>
          </a:p>
        </p:txBody>
      </p:sp>
      <p:pic>
        <p:nvPicPr>
          <p:cNvPr id="5" name="图片 4"/>
          <p:cNvPicPr>
            <a:picLocks noChangeAspect="1"/>
          </p:cNvPicPr>
          <p:nvPr/>
        </p:nvPicPr>
        <p:blipFill>
          <a:blip r:embed="rId1"/>
          <a:srcRect l="52760" t="31612" r="8677" b="17681"/>
          <a:stretch>
            <a:fillRect/>
          </a:stretch>
        </p:blipFill>
        <p:spPr>
          <a:xfrm>
            <a:off x="5222875" y="339725"/>
            <a:ext cx="5761990" cy="37642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971550" y="838632"/>
          <a:ext cx="10426700" cy="4279901"/>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1397000" y="4915535"/>
            <a:ext cx="6347460" cy="583565"/>
          </a:xfrm>
          <a:prstGeom prst="rect">
            <a:avLst/>
          </a:prstGeom>
          <a:noFill/>
        </p:spPr>
        <p:txBody>
          <a:bodyPr wrap="square" rtlCol="0">
            <a:spAutoFit/>
          </a:bodyPr>
          <a:lstStyle/>
          <a:p>
            <a:r>
              <a:rPr lang="zh-CN" altLang="en-US" sz="3200" dirty="0" smtClean="0">
                <a:latin typeface="思源宋体" panose="02020700000000000000" pitchFamily="18" charset="-122"/>
                <a:ea typeface="思源宋体" panose="02020700000000000000" pitchFamily="18" charset="-122"/>
              </a:rPr>
              <a:t>公众环境关注度与城市的EKC</a:t>
            </a:r>
            <a:endParaRPr lang="zh-CN" altLang="en-US" sz="3200" dirty="0" smtClean="0">
              <a:latin typeface="思源宋体" panose="02020700000000000000" pitchFamily="18" charset="-122"/>
              <a:ea typeface="思源宋体" panose="02020700000000000000" pitchFamily="18" charset="-122"/>
            </a:endParaRPr>
          </a:p>
        </p:txBody>
      </p:sp>
      <p:sp>
        <p:nvSpPr>
          <p:cNvPr id="6" name="文本框 5"/>
          <p:cNvSpPr txBox="1"/>
          <p:nvPr/>
        </p:nvSpPr>
        <p:spPr>
          <a:xfrm>
            <a:off x="1308100" y="5499389"/>
            <a:ext cx="10718800" cy="368300"/>
          </a:xfrm>
          <a:prstGeom prst="rect">
            <a:avLst/>
          </a:prstGeom>
          <a:noFill/>
        </p:spPr>
        <p:txBody>
          <a:bodyPr wrap="square" rtlCol="0">
            <a:spAutoFit/>
          </a:bodyPr>
          <a:lstStyle/>
          <a:p>
            <a:r>
              <a:rPr lang="en-US" altLang="zh-CN" smtClean="0">
                <a:latin typeface="Comic Sans MS" panose="030F0902030302020204" charset="0"/>
                <a:cs typeface="Comic Sans MS" panose="030F0902030302020204" charset="0"/>
              </a:rPr>
              <a:t>log(PM10it)= χ0 + ∑1j×GDPPC jit + ∑2k ×Xitk+Year fixed effects + ζi</a:t>
            </a:r>
            <a:endParaRPr lang="en-US" altLang="zh-CN" smtClean="0">
              <a:latin typeface="Comic Sans MS" panose="030F0902030302020204" charset="0"/>
              <a:cs typeface="Comic Sans MS" panose="030F0902030302020204" charset="0"/>
            </a:endParaRPr>
          </a:p>
        </p:txBody>
      </p:sp>
      <p:cxnSp>
        <p:nvCxnSpPr>
          <p:cNvPr id="8" name="直接连接符 7"/>
          <p:cNvCxnSpPr/>
          <p:nvPr/>
        </p:nvCxnSpPr>
        <p:spPr>
          <a:xfrm>
            <a:off x="1257300" y="5118533"/>
            <a:ext cx="0" cy="1054099"/>
          </a:xfrm>
          <a:prstGeom prst="line">
            <a:avLst/>
          </a:prstGeom>
          <a:ln w="31750">
            <a:solidFill>
              <a:srgbClr val="B5B6E6"/>
            </a:solidFill>
          </a:ln>
        </p:spPr>
        <p:style>
          <a:lnRef idx="1">
            <a:schemeClr val="accent1"/>
          </a:lnRef>
          <a:fillRef idx="0">
            <a:schemeClr val="accent1"/>
          </a:fillRef>
          <a:effectRef idx="0">
            <a:schemeClr val="accent1"/>
          </a:effectRef>
          <a:fontRef idx="minor">
            <a:schemeClr val="tx1"/>
          </a:fontRef>
        </p:style>
      </p:cxnSp>
      <p:pic>
        <p:nvPicPr>
          <p:cNvPr id="10" name="Picture 2" descr="PNG素材"/>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561693" y="239256"/>
            <a:ext cx="1154943" cy="369332"/>
          </a:xfrm>
          <a:prstGeom prst="rect">
            <a:avLst/>
          </a:prstGeom>
          <a:noFill/>
        </p:spPr>
        <p:txBody>
          <a:bodyPr wrap="square" rtlCol="0">
            <a:spAutoFit/>
          </a:bodyPr>
          <a:lstStyle/>
          <a:p>
            <a:r>
              <a:rPr lang="zh-CN" altLang="en-US" dirty="0" smtClean="0">
                <a:latin typeface="思源宋体" panose="02020700000000000000" pitchFamily="18" charset="-122"/>
                <a:ea typeface="思源宋体" panose="02020700000000000000" pitchFamily="18" charset="-122"/>
              </a:rPr>
              <a:t>你的标题</a:t>
            </a:r>
            <a:endParaRPr lang="zh-CN" altLang="en-US" dirty="0">
              <a:latin typeface="思源宋体" panose="02020700000000000000" pitchFamily="18" charset="-122"/>
              <a:ea typeface="思源宋体" panose="02020700000000000000" pitchFamily="18" charset="-122"/>
            </a:endParaRPr>
          </a:p>
        </p:txBody>
      </p:sp>
      <p:pic>
        <p:nvPicPr>
          <p:cNvPr id="2" name="图片 5"/>
          <p:cNvPicPr>
            <a:picLocks noChangeAspect="1"/>
          </p:cNvPicPr>
          <p:nvPr/>
        </p:nvPicPr>
        <p:blipFill>
          <a:blip r:embed="rId3"/>
          <a:srcRect l="21837" t="30283" r="18318" b="15859"/>
          <a:stretch>
            <a:fillRect/>
          </a:stretch>
        </p:blipFill>
        <p:spPr>
          <a:xfrm>
            <a:off x="1114425" y="239395"/>
            <a:ext cx="10140950" cy="458089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l="57778" t="41603" b="25268"/>
          <a:stretch>
            <a:fillRect/>
          </a:stretch>
        </p:blipFill>
        <p:spPr bwMode="auto">
          <a:xfrm rot="7833428">
            <a:off x="4515199" y="-120255"/>
            <a:ext cx="3270930"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p:cNvSpPr/>
          <p:nvPr/>
        </p:nvSpPr>
        <p:spPr>
          <a:xfrm>
            <a:off x="3469532" y="2760333"/>
            <a:ext cx="5252936" cy="836579"/>
          </a:xfrm>
          <a:prstGeom prst="roundRect">
            <a:avLst>
              <a:gd name="adj" fmla="val 50000"/>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t="41603" b="25268"/>
          <a:stretch>
            <a:fillRect/>
          </a:stretch>
        </p:blipFill>
        <p:spPr bwMode="auto">
          <a:xfrm rot="16200000">
            <a:off x="-1888126" y="999094"/>
            <a:ext cx="7747032"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42917" y="2782189"/>
            <a:ext cx="5136204" cy="829945"/>
          </a:xfrm>
          <a:prstGeom prst="rect">
            <a:avLst/>
          </a:prstGeom>
          <a:noFill/>
        </p:spPr>
        <p:txBody>
          <a:bodyPr wrap="square" rtlCol="0">
            <a:spAutoFit/>
          </a:bodyPr>
          <a:lstStyle/>
          <a:p>
            <a:pPr algn="ctr"/>
            <a:r>
              <a:rPr lang="zh-CN" altLang="en-US" sz="4800" dirty="0" smtClean="0">
                <a:latin typeface="思源宋体" panose="02020700000000000000" pitchFamily="18" charset="-122"/>
                <a:ea typeface="思源宋体" panose="02020700000000000000" pitchFamily="18" charset="-122"/>
              </a:rPr>
              <a:t>结论</a:t>
            </a:r>
            <a:endParaRPr lang="zh-CN" altLang="en-US" sz="4800" dirty="0" smtClean="0">
              <a:latin typeface="思源宋体" panose="02020700000000000000" pitchFamily="18" charset="-122"/>
              <a:ea typeface="思源宋体" panose="02020700000000000000" pitchFamily="18" charset="-122"/>
            </a:endParaRPr>
          </a:p>
        </p:txBody>
      </p:sp>
      <p:pic>
        <p:nvPicPr>
          <p:cNvPr id="4"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t="41603" b="25268"/>
          <a:stretch>
            <a:fillRect/>
          </a:stretch>
        </p:blipFill>
        <p:spPr bwMode="auto">
          <a:xfrm rot="21266031">
            <a:off x="4790586" y="3963262"/>
            <a:ext cx="7747032"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t="73395" r="58058"/>
          <a:stretch>
            <a:fillRect/>
          </a:stretch>
        </p:blipFill>
        <p:spPr bwMode="auto">
          <a:xfrm rot="5400000">
            <a:off x="8292109" y="776273"/>
            <a:ext cx="2575363" cy="265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l="62866" t="71598"/>
          <a:stretch>
            <a:fillRect/>
          </a:stretch>
        </p:blipFill>
        <p:spPr bwMode="auto">
          <a:xfrm rot="5400000">
            <a:off x="2670546" y="4137819"/>
            <a:ext cx="2037111" cy="2534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l="57778" t="41603" b="25268"/>
          <a:stretch>
            <a:fillRect/>
          </a:stretch>
        </p:blipFill>
        <p:spPr bwMode="auto">
          <a:xfrm rot="10304670">
            <a:off x="8909103" y="-131048"/>
            <a:ext cx="3270930"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283073" y="1390654"/>
            <a:ext cx="3625854" cy="3761047"/>
            <a:chOff x="4222746" y="1238254"/>
            <a:chExt cx="3746500" cy="3886191"/>
          </a:xfrm>
        </p:grpSpPr>
        <p:sp>
          <p:nvSpPr>
            <p:cNvPr id="16" name="任意多边形 15"/>
            <p:cNvSpPr/>
            <p:nvPr/>
          </p:nvSpPr>
          <p:spPr>
            <a:xfrm>
              <a:off x="4938267" y="3708401"/>
              <a:ext cx="2315460" cy="1416043"/>
            </a:xfrm>
            <a:custGeom>
              <a:avLst/>
              <a:gdLst>
                <a:gd name="connsiteX0" fmla="*/ 437592 w 2315460"/>
                <a:gd name="connsiteY0" fmla="*/ 0 h 1416043"/>
                <a:gd name="connsiteX1" fmla="*/ 1877868 w 2315460"/>
                <a:gd name="connsiteY1" fmla="*/ 0 h 1416043"/>
                <a:gd name="connsiteX2" fmla="*/ 2315460 w 2315460"/>
                <a:gd name="connsiteY2" fmla="*/ 1416043 h 1416043"/>
                <a:gd name="connsiteX3" fmla="*/ 1157730 w 2315460"/>
                <a:gd name="connsiteY3" fmla="*/ 531605 h 1416043"/>
                <a:gd name="connsiteX4" fmla="*/ 0 w 2315460"/>
                <a:gd name="connsiteY4" fmla="*/ 1416043 h 1416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5460" h="1416043">
                  <a:moveTo>
                    <a:pt x="437592" y="0"/>
                  </a:moveTo>
                  <a:lnTo>
                    <a:pt x="1877868" y="0"/>
                  </a:lnTo>
                  <a:lnTo>
                    <a:pt x="2315460" y="1416043"/>
                  </a:lnTo>
                  <a:lnTo>
                    <a:pt x="1157730" y="531605"/>
                  </a:lnTo>
                  <a:lnTo>
                    <a:pt x="0" y="1416043"/>
                  </a:lnTo>
                  <a:close/>
                </a:path>
              </a:pathLst>
            </a:cu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4222754" y="1238254"/>
              <a:ext cx="3746492" cy="2330450"/>
            </a:xfrm>
            <a:custGeom>
              <a:avLst/>
              <a:gdLst>
                <a:gd name="connsiteX0" fmla="*/ 1873246 w 3746492"/>
                <a:gd name="connsiteY0" fmla="*/ 0 h 2330450"/>
                <a:gd name="connsiteX1" fmla="*/ 2315452 w 3746492"/>
                <a:gd name="connsiteY1" fmla="*/ 1431042 h 2330450"/>
                <a:gd name="connsiteX2" fmla="*/ 3746492 w 3746492"/>
                <a:gd name="connsiteY2" fmla="*/ 1431032 h 2330450"/>
                <a:gd name="connsiteX3" fmla="*/ 2588751 w 3746492"/>
                <a:gd name="connsiteY3" fmla="*/ 2315455 h 2330450"/>
                <a:gd name="connsiteX4" fmla="*/ 2593385 w 3746492"/>
                <a:gd name="connsiteY4" fmla="*/ 2330450 h 2330450"/>
                <a:gd name="connsiteX5" fmla="*/ 1153107 w 3746492"/>
                <a:gd name="connsiteY5" fmla="*/ 2330450 h 2330450"/>
                <a:gd name="connsiteX6" fmla="*/ 1157741 w 3746492"/>
                <a:gd name="connsiteY6" fmla="*/ 2315455 h 2330450"/>
                <a:gd name="connsiteX7" fmla="*/ 0 w 3746492"/>
                <a:gd name="connsiteY7" fmla="*/ 1431032 h 2330450"/>
                <a:gd name="connsiteX8" fmla="*/ 1431040 w 3746492"/>
                <a:gd name="connsiteY8" fmla="*/ 1431042 h 233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492" h="2330450">
                  <a:moveTo>
                    <a:pt x="1873246" y="0"/>
                  </a:moveTo>
                  <a:lnTo>
                    <a:pt x="2315452" y="1431042"/>
                  </a:lnTo>
                  <a:lnTo>
                    <a:pt x="3746492" y="1431032"/>
                  </a:lnTo>
                  <a:lnTo>
                    <a:pt x="2588751" y="2315455"/>
                  </a:lnTo>
                  <a:lnTo>
                    <a:pt x="2593385" y="2330450"/>
                  </a:lnTo>
                  <a:lnTo>
                    <a:pt x="1153107" y="2330450"/>
                  </a:lnTo>
                  <a:lnTo>
                    <a:pt x="1157741" y="2315455"/>
                  </a:lnTo>
                  <a:lnTo>
                    <a:pt x="0" y="1431032"/>
                  </a:lnTo>
                  <a:lnTo>
                    <a:pt x="1431040" y="1431042"/>
                  </a:lnTo>
                  <a:close/>
                </a:path>
              </a:pathLst>
            </a:custGeom>
            <a:solidFill>
              <a:srgbClr val="FFD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4222746" y="1238254"/>
              <a:ext cx="1873245" cy="2330447"/>
            </a:xfrm>
            <a:custGeom>
              <a:avLst/>
              <a:gdLst>
                <a:gd name="connsiteX0" fmla="*/ 1873245 w 1873245"/>
                <a:gd name="connsiteY0" fmla="*/ 0 h 2330447"/>
                <a:gd name="connsiteX1" fmla="*/ 1873245 w 1873245"/>
                <a:gd name="connsiteY1" fmla="*/ 2330447 h 2330447"/>
                <a:gd name="connsiteX2" fmla="*/ 1153107 w 1873245"/>
                <a:gd name="connsiteY2" fmla="*/ 2330447 h 2330447"/>
                <a:gd name="connsiteX3" fmla="*/ 1157741 w 1873245"/>
                <a:gd name="connsiteY3" fmla="*/ 2315452 h 2330447"/>
                <a:gd name="connsiteX4" fmla="*/ 0 w 1873245"/>
                <a:gd name="connsiteY4" fmla="*/ 1431029 h 2330447"/>
                <a:gd name="connsiteX5" fmla="*/ 1431040 w 1873245"/>
                <a:gd name="connsiteY5" fmla="*/ 1431039 h 233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245" h="2330447">
                  <a:moveTo>
                    <a:pt x="1873245" y="0"/>
                  </a:moveTo>
                  <a:lnTo>
                    <a:pt x="1873245" y="2330447"/>
                  </a:lnTo>
                  <a:lnTo>
                    <a:pt x="1153107" y="2330447"/>
                  </a:lnTo>
                  <a:lnTo>
                    <a:pt x="1157741" y="2315452"/>
                  </a:lnTo>
                  <a:lnTo>
                    <a:pt x="0" y="1431029"/>
                  </a:lnTo>
                  <a:lnTo>
                    <a:pt x="1431040" y="1431039"/>
                  </a:lnTo>
                  <a:close/>
                </a:path>
              </a:pathLst>
            </a:cu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4938267" y="3708402"/>
              <a:ext cx="1163941" cy="1416043"/>
            </a:xfrm>
            <a:custGeom>
              <a:avLst/>
              <a:gdLst>
                <a:gd name="connsiteX0" fmla="*/ 437592 w 1163941"/>
                <a:gd name="connsiteY0" fmla="*/ 0 h 1416043"/>
                <a:gd name="connsiteX1" fmla="*/ 1163941 w 1163941"/>
                <a:gd name="connsiteY1" fmla="*/ 0 h 1416043"/>
                <a:gd name="connsiteX2" fmla="*/ 1163941 w 1163941"/>
                <a:gd name="connsiteY2" fmla="*/ 536350 h 1416043"/>
                <a:gd name="connsiteX3" fmla="*/ 1157730 w 1163941"/>
                <a:gd name="connsiteY3" fmla="*/ 531605 h 1416043"/>
                <a:gd name="connsiteX4" fmla="*/ 0 w 1163941"/>
                <a:gd name="connsiteY4" fmla="*/ 1416043 h 1416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941" h="1416043">
                  <a:moveTo>
                    <a:pt x="437592" y="0"/>
                  </a:moveTo>
                  <a:lnTo>
                    <a:pt x="1163941" y="0"/>
                  </a:lnTo>
                  <a:lnTo>
                    <a:pt x="1163941" y="536350"/>
                  </a:lnTo>
                  <a:lnTo>
                    <a:pt x="1157730" y="531605"/>
                  </a:lnTo>
                  <a:lnTo>
                    <a:pt x="0" y="1416043"/>
                  </a:lnTo>
                  <a:close/>
                </a:path>
              </a:pathLst>
            </a:custGeom>
            <a:solidFill>
              <a:srgbClr val="A3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五角星 2"/>
            <p:cNvSpPr/>
            <p:nvPr/>
          </p:nvSpPr>
          <p:spPr>
            <a:xfrm>
              <a:off x="5140316" y="2298700"/>
              <a:ext cx="1911350" cy="191135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文本框 19"/>
          <p:cNvSpPr txBox="1"/>
          <p:nvPr/>
        </p:nvSpPr>
        <p:spPr>
          <a:xfrm>
            <a:off x="1997709" y="1649655"/>
            <a:ext cx="1750979" cy="460375"/>
          </a:xfrm>
          <a:prstGeom prst="rect">
            <a:avLst/>
          </a:prstGeom>
          <a:noFill/>
        </p:spPr>
        <p:txBody>
          <a:bodyPr wrap="square" rtlCol="0">
            <a:spAutoFit/>
          </a:bodyPr>
          <a:lstStyle/>
          <a:p>
            <a:pPr algn="ctr"/>
            <a:r>
              <a:rPr lang="zh-CN" altLang="en-US" sz="2400" dirty="0">
                <a:solidFill>
                  <a:schemeClr val="tx1">
                    <a:lumMod val="75000"/>
                    <a:lumOff val="25000"/>
                  </a:schemeClr>
                </a:solidFill>
                <a:latin typeface="思源宋体" panose="02020700000000000000" pitchFamily="18" charset="-122"/>
                <a:ea typeface="思源宋体" panose="02020700000000000000" pitchFamily="18" charset="-122"/>
              </a:rPr>
              <a:t>结论一</a:t>
            </a:r>
            <a:endParaRPr lang="zh-CN" altLang="en-US" sz="2400" dirty="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21" name="文本框 20"/>
          <p:cNvSpPr txBox="1"/>
          <p:nvPr/>
        </p:nvSpPr>
        <p:spPr>
          <a:xfrm>
            <a:off x="1356839" y="2110388"/>
            <a:ext cx="3032720" cy="2030095"/>
          </a:xfrm>
          <a:prstGeom prst="rect">
            <a:avLst/>
          </a:prstGeom>
          <a:noFill/>
        </p:spPr>
        <p:txBody>
          <a:bodyPr wrap="square" rtlCol="0">
            <a:spAutoFit/>
          </a:bodyPr>
          <a:lstStyle/>
          <a:p>
            <a:pPr algn="ctr"/>
            <a:r>
              <a:rPr lang="en-US" altLang="zh-CN" dirty="0" smtClean="0">
                <a:latin typeface="思源黑体 CN ExtraLight" panose="020B0200000000000000" pitchFamily="34" charset="-122"/>
                <a:ea typeface="思源黑体 CN ExtraLight" panose="020B0200000000000000" pitchFamily="34" charset="-122"/>
              </a:rPr>
              <a:t>公众对环境问题的关注度该地区（省份/城市）信息特别是网络媒体信息）可获得性、城市环境污染状况以及经济发展水平正相关，同时公众自身教育水平的提高会使其更加关注环境问题. </a:t>
            </a: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文本框 21"/>
          <p:cNvSpPr txBox="1"/>
          <p:nvPr/>
        </p:nvSpPr>
        <p:spPr>
          <a:xfrm>
            <a:off x="6612254" y="4073450"/>
            <a:ext cx="1750979" cy="460375"/>
          </a:xfrm>
          <a:prstGeom prst="rect">
            <a:avLst/>
          </a:prstGeom>
          <a:noFill/>
        </p:spPr>
        <p:txBody>
          <a:bodyPr wrap="square" rtlCol="0">
            <a:spAutoFit/>
          </a:bodyPr>
          <a:lstStyle/>
          <a:p>
            <a:pPr algn="ctr"/>
            <a:r>
              <a:rPr lang="zh-CN" altLang="en-US" sz="2400" dirty="0">
                <a:solidFill>
                  <a:schemeClr val="tx1">
                    <a:lumMod val="75000"/>
                    <a:lumOff val="25000"/>
                  </a:schemeClr>
                </a:solidFill>
                <a:latin typeface="思源宋体" panose="02020700000000000000" pitchFamily="18" charset="-122"/>
                <a:ea typeface="思源宋体" panose="02020700000000000000" pitchFamily="18" charset="-122"/>
              </a:rPr>
              <a:t>结论三</a:t>
            </a:r>
            <a:endParaRPr lang="zh-CN" altLang="en-US" sz="2400" dirty="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23" name="文本框 22"/>
          <p:cNvSpPr txBox="1"/>
          <p:nvPr/>
        </p:nvSpPr>
        <p:spPr>
          <a:xfrm>
            <a:off x="5971384" y="4534183"/>
            <a:ext cx="3032720" cy="2030095"/>
          </a:xfrm>
          <a:prstGeom prst="rect">
            <a:avLst/>
          </a:prstGeom>
          <a:noFill/>
        </p:spPr>
        <p:txBody>
          <a:bodyPr wrap="square" rtlCol="0">
            <a:spAutoFit/>
          </a:bodyPr>
          <a:lstStyle/>
          <a:p>
            <a:pPr algn="ctr"/>
            <a:r>
              <a:rPr lang="en-US" altLang="zh-CN" dirty="0" smtClean="0">
                <a:latin typeface="思源黑体 CN ExtraLight" panose="020B0200000000000000" pitchFamily="34" charset="-122"/>
                <a:ea typeface="思源黑体 CN ExtraLight" panose="020B0200000000000000" pitchFamily="34" charset="-122"/>
              </a:rPr>
              <a:t>城市的空气污染（PM10 浓度）与人均 GDP 之间存在“S 型”曲线关系，即随着人均 GDP 的增加，空气污染先下降后上升再下降目前中国大多数城市位于“倒 U 型”曲线的后半段。 </a:t>
            </a: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文本框 23"/>
          <p:cNvSpPr txBox="1"/>
          <p:nvPr/>
        </p:nvSpPr>
        <p:spPr>
          <a:xfrm>
            <a:off x="8615467" y="1809040"/>
            <a:ext cx="1750979" cy="460375"/>
          </a:xfrm>
          <a:prstGeom prst="rect">
            <a:avLst/>
          </a:prstGeom>
          <a:noFill/>
        </p:spPr>
        <p:txBody>
          <a:bodyPr wrap="square" rtlCol="0">
            <a:spAutoFit/>
          </a:bodyPr>
          <a:lstStyle/>
          <a:p>
            <a:pPr algn="ctr"/>
            <a:r>
              <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rPr>
              <a:t>结论二</a:t>
            </a:r>
            <a:endPar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25" name="文本框 24"/>
          <p:cNvSpPr txBox="1"/>
          <p:nvPr/>
        </p:nvSpPr>
        <p:spPr>
          <a:xfrm>
            <a:off x="7974597" y="2110388"/>
            <a:ext cx="3032720" cy="1753235"/>
          </a:xfrm>
          <a:prstGeom prst="rect">
            <a:avLst/>
          </a:prstGeom>
          <a:noFill/>
        </p:spPr>
        <p:txBody>
          <a:bodyPr wrap="square" rtlCol="0">
            <a:spAutoFit/>
          </a:bodyPr>
          <a:lstStyle/>
          <a:p>
            <a:pPr algn="ctr"/>
            <a:r>
              <a:rPr lang="en-US" altLang="zh-CN" dirty="0" smtClean="0">
                <a:latin typeface="思源黑体 CN ExtraLight" panose="020B0200000000000000" pitchFamily="34" charset="-122"/>
                <a:ea typeface="思源黑体 CN ExtraLight" panose="020B0200000000000000" pitchFamily="34" charset="-122"/>
              </a:rPr>
              <a:t>公众环境关注度的提高能够有效地推动地</a:t>
            </a:r>
            <a:endParaRPr lang="en-US" altLang="zh-CN" dirty="0" smtClean="0">
              <a:latin typeface="思源黑体 CN ExtraLight" panose="020B0200000000000000" pitchFamily="34" charset="-122"/>
              <a:ea typeface="思源黑体 CN ExtraLight" panose="020B0200000000000000" pitchFamily="34" charset="-122"/>
            </a:endParaRPr>
          </a:p>
          <a:p>
            <a:pPr algn="ctr"/>
            <a:r>
              <a:rPr lang="en-US" altLang="zh-CN" dirty="0" smtClean="0">
                <a:latin typeface="思源黑体 CN ExtraLight" panose="020B0200000000000000" pitchFamily="34" charset="-122"/>
                <a:ea typeface="思源黑体 CN ExtraLight" panose="020B0200000000000000" pitchFamily="34" charset="-122"/>
              </a:rPr>
              <a:t>方政府对环境问题的关注，并通过环境治理投资、</a:t>
            </a:r>
            <a:endParaRPr lang="en-US" altLang="zh-CN" dirty="0" smtClean="0">
              <a:latin typeface="思源黑体 CN ExtraLight" panose="020B0200000000000000" pitchFamily="34" charset="-122"/>
              <a:ea typeface="思源黑体 CN ExtraLight" panose="020B0200000000000000" pitchFamily="34" charset="-122"/>
            </a:endParaRPr>
          </a:p>
          <a:p>
            <a:pPr algn="ctr"/>
            <a:r>
              <a:rPr lang="en-US" altLang="zh-CN" dirty="0" smtClean="0">
                <a:latin typeface="思源黑体 CN ExtraLight" panose="020B0200000000000000" pitchFamily="34" charset="-122"/>
                <a:ea typeface="思源黑体 CN ExtraLight" panose="020B0200000000000000" pitchFamily="34" charset="-122"/>
              </a:rPr>
              <a:t>改善产业结构等方式来改善城市的环境污染状况；</a:t>
            </a:r>
            <a:endParaRPr lang="en-US" altLang="zh-CN" dirty="0" smtClean="0">
              <a:latin typeface="思源黑体 CN ExtraLight" panose="020B0200000000000000" pitchFamily="34" charset="-122"/>
              <a:ea typeface="思源黑体 CN ExtraLight" panose="020B0200000000000000" pitchFamily="34" charset="-122"/>
            </a:endParaRPr>
          </a:p>
        </p:txBody>
      </p:sp>
      <p:pic>
        <p:nvPicPr>
          <p:cNvPr id="28" name="Picture 2" descr="PNG素材"/>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591820" y="254000"/>
            <a:ext cx="1862455" cy="768350"/>
          </a:xfrm>
          <a:prstGeom prst="rect">
            <a:avLst/>
          </a:prstGeom>
          <a:noFill/>
        </p:spPr>
        <p:txBody>
          <a:bodyPr wrap="square" rtlCol="0">
            <a:spAutoFit/>
          </a:bodyPr>
          <a:lstStyle/>
          <a:p>
            <a:r>
              <a:rPr lang="zh-CN" altLang="en-US" sz="4400" dirty="0">
                <a:latin typeface="思源宋体" panose="02020700000000000000" pitchFamily="18" charset="-122"/>
                <a:ea typeface="思源宋体" panose="02020700000000000000" pitchFamily="18" charset="-122"/>
              </a:rPr>
              <a:t>结论</a:t>
            </a:r>
            <a:endParaRPr lang="zh-CN" altLang="en-US" sz="4400" dirty="0">
              <a:latin typeface="思源宋体" panose="02020700000000000000" pitchFamily="18" charset="-122"/>
              <a:ea typeface="思源宋体" panose="02020700000000000000" pitchFamily="18"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t="40595"/>
          <a:stretch>
            <a:fillRect/>
          </a:stretch>
        </p:blipFill>
        <p:spPr bwMode="auto">
          <a:xfrm rot="5400000">
            <a:off x="-346967" y="110699"/>
            <a:ext cx="6553666" cy="633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520685" y="2531484"/>
            <a:ext cx="5322014" cy="1031875"/>
          </a:xfrm>
          <a:prstGeom prst="rect">
            <a:avLst/>
          </a:prstGeom>
          <a:gradFill>
            <a:gsLst>
              <a:gs pos="0">
                <a:srgbClr val="B5B6E6"/>
              </a:gs>
              <a:gs pos="99000">
                <a:srgbClr val="FFD7E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4" name="文本框 3"/>
          <p:cNvSpPr txBox="1"/>
          <p:nvPr/>
        </p:nvSpPr>
        <p:spPr>
          <a:xfrm>
            <a:off x="3895725" y="2627314"/>
            <a:ext cx="4400550" cy="922020"/>
          </a:xfrm>
          <a:prstGeom prst="rect">
            <a:avLst/>
          </a:prstGeom>
          <a:noFill/>
        </p:spPr>
        <p:txBody>
          <a:bodyPr>
            <a:spAutoFit/>
          </a:bodyPr>
          <a:lstStyle/>
          <a:p>
            <a:pPr algn="ctr">
              <a:defRPr/>
            </a:pPr>
            <a:r>
              <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rPr>
              <a:t>谢谢！</a:t>
            </a:r>
            <a:endParaRPr lang="zh-CN" altLang="en-US" sz="54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 name="圆角矩形 1"/>
          <p:cNvSpPr/>
          <p:nvPr/>
        </p:nvSpPr>
        <p:spPr>
          <a:xfrm>
            <a:off x="4930538" y="3915199"/>
            <a:ext cx="2159540" cy="515450"/>
          </a:xfrm>
          <a:prstGeom prst="roundRect">
            <a:avLst>
              <a:gd name="adj" fmla="val 50000"/>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1" name="文本框 7"/>
          <p:cNvSpPr txBox="1">
            <a:spLocks noChangeArrowheads="1"/>
          </p:cNvSpPr>
          <p:nvPr/>
        </p:nvSpPr>
        <p:spPr bwMode="auto">
          <a:xfrm>
            <a:off x="5248275" y="3988435"/>
            <a:ext cx="19894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思源宋体" panose="02020700000000000000" pitchFamily="18" charset="-122"/>
                <a:ea typeface="思源宋体" panose="02020700000000000000" pitchFamily="18" charset="-122"/>
              </a:rPr>
              <a:t>汇报人</a:t>
            </a:r>
            <a:r>
              <a:rPr lang="zh-CN" altLang="en-US" dirty="0">
                <a:solidFill>
                  <a:schemeClr val="bg1"/>
                </a:solidFill>
                <a:latin typeface="思源宋体" panose="02020700000000000000" pitchFamily="18" charset="-122"/>
                <a:ea typeface="思源宋体" panose="02020700000000000000" pitchFamily="18" charset="-122"/>
              </a:rPr>
              <a:t>：林家辉</a:t>
            </a:r>
            <a:endParaRPr lang="zh-CN" altLang="en-US" dirty="0">
              <a:solidFill>
                <a:schemeClr val="bg1"/>
              </a:solidFill>
              <a:latin typeface="思源宋体" panose="02020700000000000000" pitchFamily="18" charset="-122"/>
              <a:ea typeface="思源宋体" panose="02020700000000000000" pitchFamily="18" charset="-122"/>
            </a:endParaRPr>
          </a:p>
        </p:txBody>
      </p:sp>
      <p:pic>
        <p:nvPicPr>
          <p:cNvPr id="10"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b="56361"/>
          <a:stretch>
            <a:fillRect/>
          </a:stretch>
        </p:blipFill>
        <p:spPr bwMode="auto">
          <a:xfrm rot="16200000" flipH="1">
            <a:off x="6413852" y="1238274"/>
            <a:ext cx="6926629" cy="49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PNG素材"/>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1262217" y="1118031"/>
            <a:ext cx="2375927" cy="540281"/>
          </a:xfrm>
          <a:prstGeom prst="roundRect">
            <a:avLst>
              <a:gd name="adj" fmla="val 50000"/>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748731" y="1196647"/>
            <a:ext cx="1750979" cy="460375"/>
          </a:xfrm>
          <a:prstGeom prst="rect">
            <a:avLst/>
          </a:prstGeom>
          <a:noFill/>
        </p:spPr>
        <p:txBody>
          <a:bodyPr wrap="square" rtlCol="0">
            <a:spAutoFit/>
          </a:bodyPr>
          <a:lstStyle/>
          <a:p>
            <a:r>
              <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rPr>
              <a:t>摘要：</a:t>
            </a:r>
            <a:endPar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9" name="文本框 8"/>
          <p:cNvSpPr txBox="1"/>
          <p:nvPr/>
        </p:nvSpPr>
        <p:spPr>
          <a:xfrm>
            <a:off x="1262380" y="1658620"/>
            <a:ext cx="9158605" cy="3138170"/>
          </a:xfrm>
          <a:prstGeom prst="rect">
            <a:avLst/>
          </a:prstGeom>
          <a:noFill/>
        </p:spPr>
        <p:txBody>
          <a:bodyPr wrap="square" rtlCol="0">
            <a:spAutoFit/>
          </a:bodyPr>
          <a:lstStyle/>
          <a:p>
            <a:r>
              <a:rPr lang="en-US" altLang="zh-CN" dirty="0" smtClean="0">
                <a:latin typeface="思源黑体 CN ExtraLight" panose="020B0200000000000000" pitchFamily="34" charset="-122"/>
                <a:ea typeface="思源黑体 CN ExtraLight" panose="020B0200000000000000" pitchFamily="34" charset="-122"/>
              </a:rPr>
              <a:t>城镇化浪潮正在冲击我国社会经济生活的方方面面，而城市环境问题日益成为左右城镇化速度与部分大城市规模的最为重要的决定因素。在地方政府一味追求增长而缺乏自身动力解决该问题的情况下，是否可以通过自下而上的途径破解城市污染等环境问题显然值得研究。另一方面，随着经济发展水平和居民受教育程度的提高，信息（特别是网络信息）可获得性的增强，公众对环境问题的关注度和参与热情正在逐渐提升。基于这些观察和思考</a:t>
            </a:r>
            <a:r>
              <a:rPr lang="en-US" altLang="zh-CN" b="1" dirty="0" smtClean="0">
                <a:latin typeface="思源黑体 CN ExtraLight" panose="020B0200000000000000" pitchFamily="34" charset="-122"/>
                <a:ea typeface="思源黑体 CN ExtraLight" panose="020B0200000000000000" pitchFamily="34" charset="-122"/>
              </a:rPr>
              <a:t>，本文采用 2004~2009 年中国 86 个城市的面板数据去解析公众诉求对于城市环境治理的推动机制。我们的实证结果表明，公众环境关注度能够有效地推动地方政府更加关注环境治理问题，通过环境治理投资、改善产业结构等方式来改善城市的环境污染状况。尤其重要而又有趣的一个发现是，在公众环境关注度越高的城市，空气污染（以可吸入颗粒物 PM10度量）的环境库兹涅茨曲线（EKC）会更早地跨越拐点，从而进入增长与环境改善双赢的发展阶段</a:t>
            </a:r>
            <a:r>
              <a:rPr lang="zh-CN" altLang="en-US" b="1" dirty="0" smtClean="0">
                <a:latin typeface="思源黑体 CN ExtraLight" panose="020B0200000000000000" pitchFamily="34" charset="-122"/>
                <a:ea typeface="思源黑体 CN ExtraLight" panose="020B0200000000000000" pitchFamily="34" charset="-122"/>
              </a:rPr>
              <a:t>。</a:t>
            </a:r>
            <a:endParaRPr lang="zh-CN" altLang="en-US" b="1" dirty="0" smtClean="0">
              <a:latin typeface="思源黑体 CN ExtraLight" panose="020B0200000000000000" pitchFamily="34" charset="-122"/>
              <a:ea typeface="思源黑体 CN ExtraLight" panose="020B0200000000000000"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938" y="1258036"/>
            <a:ext cx="323184" cy="301953"/>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3690" y="5047199"/>
            <a:ext cx="358595" cy="335038"/>
          </a:xfrm>
          <a:prstGeom prst="rect">
            <a:avLst/>
          </a:prstGeom>
        </p:spPr>
      </p:pic>
      <p:sp>
        <p:nvSpPr>
          <p:cNvPr id="23" name="文本框 22"/>
          <p:cNvSpPr txBox="1"/>
          <p:nvPr/>
        </p:nvSpPr>
        <p:spPr>
          <a:xfrm>
            <a:off x="561693" y="239256"/>
            <a:ext cx="1154943" cy="369332"/>
          </a:xfrm>
          <a:prstGeom prst="rect">
            <a:avLst/>
          </a:prstGeom>
          <a:noFill/>
        </p:spPr>
        <p:txBody>
          <a:bodyPr wrap="square" rtlCol="0">
            <a:spAutoFit/>
          </a:bodyPr>
          <a:lstStyle/>
          <a:p>
            <a:r>
              <a:rPr lang="zh-CN" altLang="en-US" dirty="0" smtClean="0">
                <a:latin typeface="思源宋体" panose="02020700000000000000" pitchFamily="18" charset="-122"/>
                <a:ea typeface="思源宋体" panose="02020700000000000000" pitchFamily="18" charset="-122"/>
              </a:rPr>
              <a:t>你的标题</a:t>
            </a:r>
            <a:endParaRPr lang="zh-CN" altLang="en-US" dirty="0">
              <a:latin typeface="思源宋体" panose="02020700000000000000" pitchFamily="18" charset="-122"/>
              <a:ea typeface="思源宋体" panose="02020700000000000000" pitchFamily="18"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PNG素材"/>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1262217" y="1118031"/>
            <a:ext cx="2375927" cy="540281"/>
          </a:xfrm>
          <a:prstGeom prst="roundRect">
            <a:avLst>
              <a:gd name="adj" fmla="val 50000"/>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748731" y="1196647"/>
            <a:ext cx="1750979" cy="460375"/>
          </a:xfrm>
          <a:prstGeom prst="rect">
            <a:avLst/>
          </a:prstGeom>
          <a:noFill/>
        </p:spPr>
        <p:txBody>
          <a:bodyPr wrap="square" rtlCol="0">
            <a:spAutoFit/>
          </a:bodyPr>
          <a:lstStyle/>
          <a:p>
            <a:r>
              <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rPr>
              <a:t>引言</a:t>
            </a:r>
            <a:r>
              <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rPr>
              <a:t>：</a:t>
            </a:r>
            <a:endPar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9" name="文本框 8"/>
          <p:cNvSpPr txBox="1"/>
          <p:nvPr/>
        </p:nvSpPr>
        <p:spPr>
          <a:xfrm>
            <a:off x="1262380" y="1658620"/>
            <a:ext cx="8627745" cy="3969385"/>
          </a:xfrm>
          <a:prstGeom prst="rect">
            <a:avLst/>
          </a:prstGeom>
          <a:noFill/>
        </p:spPr>
        <p:txBody>
          <a:bodyPr wrap="square" rtlCol="0">
            <a:spAutoFit/>
          </a:bodyPr>
          <a:lstStyle/>
          <a:p>
            <a:r>
              <a:rPr lang="en-US" dirty="0" smtClean="0">
                <a:latin typeface="思源黑体 CN ExtraLight" panose="020B0200000000000000" pitchFamily="34" charset="-122"/>
                <a:ea typeface="思源黑体 CN ExtraLight" panose="020B0200000000000000" pitchFamily="34" charset="-122"/>
              </a:rPr>
              <a:t>……</a:t>
            </a:r>
            <a:endParaRPr lang="en-US" dirty="0" smtClean="0">
              <a:latin typeface="思源黑体 CN ExtraLight" panose="020B0200000000000000" pitchFamily="34" charset="-122"/>
              <a:ea typeface="思源黑体 CN ExtraLight" panose="020B0200000000000000" pitchFamily="34" charset="-122"/>
            </a:endParaRPr>
          </a:p>
          <a:p>
            <a:r>
              <a:rPr b="1" dirty="0" smtClean="0">
                <a:solidFill>
                  <a:srgbClr val="FF0000"/>
                </a:solidFill>
                <a:latin typeface="思源黑体 CN ExtraLight" panose="020B0200000000000000" pitchFamily="34" charset="-122"/>
                <a:ea typeface="思源黑体 CN ExtraLight" panose="020B0200000000000000" pitchFamily="34" charset="-122"/>
              </a:rPr>
              <a:t>其实</a:t>
            </a:r>
            <a:r>
              <a:rPr b="1" dirty="0" smtClean="0">
                <a:latin typeface="思源黑体 CN ExtraLight" panose="020B0200000000000000" pitchFamily="34" charset="-122"/>
                <a:ea typeface="思源黑体 CN ExtraLight" panose="020B0200000000000000" pitchFamily="34" charset="-122"/>
              </a:rPr>
              <a:t>，中国所面临的环境问题并不是短期内形成的，它跟中央政府对地方官员的考核机制密切相关 。</a:t>
            </a:r>
            <a:r>
              <a:rPr dirty="0" smtClean="0">
                <a:latin typeface="思源黑体 CN ExtraLight" panose="020B0200000000000000" pitchFamily="34" charset="-122"/>
                <a:ea typeface="思源黑体 CN ExtraLight" panose="020B0200000000000000" pitchFamily="34" charset="-122"/>
              </a:rPr>
              <a:t> 许 多 研 究 表 明（周 黎 安 ，2007；Li and Zhou2005；徐现祥等</a:t>
            </a:r>
            <a:r>
              <a:rPr lang="zh-CN" dirty="0" smtClean="0">
                <a:latin typeface="思源黑体 CN ExtraLight" panose="020B0200000000000000" pitchFamily="34" charset="-122"/>
                <a:ea typeface="思源黑体 CN ExtraLight" panose="020B0200000000000000" pitchFamily="34" charset="-122"/>
              </a:rPr>
              <a:t>，</a:t>
            </a:r>
            <a:r>
              <a:rPr dirty="0" smtClean="0">
                <a:latin typeface="思源黑体 CN ExtraLight" panose="020B0200000000000000" pitchFamily="34" charset="-122"/>
                <a:ea typeface="思源黑体 CN ExtraLight" panose="020B0200000000000000" pitchFamily="34" charset="-122"/>
              </a:rPr>
              <a:t>2007），过去 30 余年间，中国实行的是以 GDP 为核心的单维激励方式，这种制度安排导致了地方政府动机的明显扭曲。在财政分权伴随着政治集权的情况下，地方政府官员为了获得政治晋升，尽一切可能整合其所能控制和影响的经济与政治资源以推动本地区的经济快速增长，牺牲环境来推高经济增长变成许多城市政府的选择，由此引发的社会冲突不断加剧（杨海生等，2008）。</a:t>
            </a:r>
            <a:endParaRPr dirty="0" smtClean="0">
              <a:latin typeface="思源黑体 CN ExtraLight" panose="020B0200000000000000" pitchFamily="34" charset="-122"/>
              <a:ea typeface="思源黑体 CN ExtraLight" panose="020B0200000000000000" pitchFamily="34" charset="-122"/>
            </a:endParaRPr>
          </a:p>
          <a:p>
            <a:r>
              <a:rPr lang="en-US" dirty="0" smtClean="0">
                <a:latin typeface="思源黑体 CN ExtraLight" panose="020B0200000000000000" pitchFamily="34" charset="-122"/>
                <a:ea typeface="思源黑体 CN ExtraLight" panose="020B0200000000000000" pitchFamily="34" charset="-122"/>
              </a:rPr>
              <a:t>……</a:t>
            </a:r>
            <a:endParaRPr lang="en-US" dirty="0" smtClean="0">
              <a:latin typeface="思源黑体 CN ExtraLight" panose="020B0200000000000000" pitchFamily="34" charset="-122"/>
              <a:ea typeface="思源黑体 CN ExtraLight" panose="020B0200000000000000" pitchFamily="34" charset="-122"/>
            </a:endParaRPr>
          </a:p>
          <a:p>
            <a:r>
              <a:rPr lang="en-US" b="1" dirty="0" smtClean="0">
                <a:solidFill>
                  <a:srgbClr val="FF0000"/>
                </a:solidFill>
                <a:latin typeface="思源黑体 CN ExtraLight" panose="020B0200000000000000" pitchFamily="34" charset="-122"/>
                <a:ea typeface="思源黑体 CN ExtraLight" panose="020B0200000000000000" pitchFamily="34" charset="-122"/>
              </a:rPr>
              <a:t>那么</a:t>
            </a:r>
            <a:r>
              <a:rPr lang="en-US" b="1" dirty="0" smtClean="0">
                <a:latin typeface="思源黑体 CN ExtraLight" panose="020B0200000000000000" pitchFamily="34" charset="-122"/>
                <a:ea typeface="思源黑体 CN ExtraLight" panose="020B0200000000000000" pitchFamily="34" charset="-122"/>
              </a:rPr>
              <a:t>，除了上述自上而下的压力之外，还有没有其他力量或因素会推动城市的环境治理呢？</a:t>
            </a:r>
            <a:r>
              <a:rPr lang="en-US" b="1" dirty="0" smtClean="0">
                <a:solidFill>
                  <a:schemeClr val="tx1"/>
                </a:solidFill>
                <a:latin typeface="思源黑体 CN ExtraLight" panose="020B0200000000000000" pitchFamily="34" charset="-122"/>
                <a:ea typeface="思源黑体 CN ExtraLight" panose="020B0200000000000000" pitchFamily="34" charset="-122"/>
              </a:rPr>
              <a:t>从发达国家的经验来看，环保事业的最初推动力来自于公众。</a:t>
            </a:r>
            <a:r>
              <a:rPr lang="en-US" dirty="0" smtClean="0">
                <a:latin typeface="思源黑体 CN ExtraLight" panose="020B0200000000000000" pitchFamily="34" charset="-122"/>
                <a:ea typeface="思源黑体 CN ExtraLight" panose="020B0200000000000000" pitchFamily="34" charset="-122"/>
              </a:rPr>
              <a:t>以日本为例，始于 20 世纪中叶的工业化使许多城市经历了严重的环境污染。从 20 世纪 60 年</a:t>
            </a:r>
            <a:endParaRPr lang="en-US" dirty="0" smtClean="0">
              <a:latin typeface="思源黑体 CN ExtraLight" panose="020B0200000000000000" pitchFamily="34" charset="-122"/>
              <a:ea typeface="思源黑体 CN ExtraLight" panose="020B0200000000000000" pitchFamily="34" charset="-122"/>
            </a:endParaRPr>
          </a:p>
          <a:p>
            <a:r>
              <a:rPr lang="en-US" dirty="0" smtClean="0">
                <a:latin typeface="思源黑体 CN ExtraLight" panose="020B0200000000000000" pitchFamily="34" charset="-122"/>
                <a:ea typeface="思源黑体 CN ExtraLight" panose="020B0200000000000000" pitchFamily="34" charset="-122"/>
              </a:rPr>
              <a:t>代起，日本许多城市的市民开展了大规模的法律诉讼，媒体也追踪报导污染事故，许多地区还成立了</a:t>
            </a:r>
            <a:r>
              <a:rPr lang="zh-CN" altLang="en-US" dirty="0" smtClean="0">
                <a:latin typeface="思源黑体 CN ExtraLight" panose="020B0200000000000000" pitchFamily="34" charset="-122"/>
                <a:ea typeface="思源黑体 CN ExtraLight" panose="020B0200000000000000" pitchFamily="34" charset="-122"/>
              </a:rPr>
              <a:t>。</a:t>
            </a:r>
            <a:endParaRPr lang="zh-CN" altLang="en-US" dirty="0" smtClean="0">
              <a:latin typeface="思源黑体 CN ExtraLight" panose="020B0200000000000000" pitchFamily="34" charset="-122"/>
              <a:ea typeface="思源黑体 CN ExtraLight" panose="020B0200000000000000"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938" y="1258036"/>
            <a:ext cx="323184" cy="301953"/>
          </a:xfrm>
          <a:prstGeom prst="rect">
            <a:avLst/>
          </a:prstGeom>
        </p:spPr>
      </p:pic>
      <p:sp>
        <p:nvSpPr>
          <p:cNvPr id="23" name="文本框 22"/>
          <p:cNvSpPr txBox="1"/>
          <p:nvPr/>
        </p:nvSpPr>
        <p:spPr>
          <a:xfrm>
            <a:off x="561693" y="239256"/>
            <a:ext cx="1154943" cy="369332"/>
          </a:xfrm>
          <a:prstGeom prst="rect">
            <a:avLst/>
          </a:prstGeom>
          <a:noFill/>
        </p:spPr>
        <p:txBody>
          <a:bodyPr wrap="square" rtlCol="0">
            <a:spAutoFit/>
          </a:bodyPr>
          <a:lstStyle/>
          <a:p>
            <a:r>
              <a:rPr lang="zh-CN" altLang="en-US" dirty="0" smtClean="0">
                <a:latin typeface="思源宋体" panose="02020700000000000000" pitchFamily="18" charset="-122"/>
                <a:ea typeface="思源宋体" panose="02020700000000000000" pitchFamily="18" charset="-122"/>
              </a:rPr>
              <a:t>你的标题</a:t>
            </a:r>
            <a:endParaRPr lang="zh-CN" altLang="en-US" dirty="0">
              <a:latin typeface="思源宋体" panose="02020700000000000000" pitchFamily="18" charset="-122"/>
              <a:ea typeface="思源宋体" panose="02020700000000000000" pitchFamily="18"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PNG素材"/>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1262380" y="1658620"/>
            <a:ext cx="9158605" cy="4246245"/>
          </a:xfrm>
          <a:prstGeom prst="rect">
            <a:avLst/>
          </a:prstGeom>
          <a:noFill/>
        </p:spPr>
        <p:txBody>
          <a:bodyPr wrap="square" rtlCol="0">
            <a:spAutoFit/>
          </a:bodyPr>
          <a:lstStyle/>
          <a:p>
            <a:r>
              <a:rPr b="1" dirty="0" smtClean="0">
                <a:latin typeface="思源黑体 CN ExtraLight" panose="020B0200000000000000" pitchFamily="34" charset="-122"/>
                <a:ea typeface="思源黑体 CN ExtraLight" panose="020B0200000000000000" pitchFamily="34" charset="-122"/>
              </a:rPr>
              <a:t>在中国，近些年来有越来越多的公众开始有意识和有组织地表达对污染问题的关注和对环境治理的强烈要求。</a:t>
            </a:r>
            <a:r>
              <a:rPr dirty="0" smtClean="0">
                <a:latin typeface="思源黑体 CN ExtraLight" panose="020B0200000000000000" pitchFamily="34" charset="-122"/>
                <a:ea typeface="思源黑体 CN ExtraLight" panose="020B0200000000000000" pitchFamily="34" charset="-122"/>
              </a:rPr>
              <a:t>例如，2006 年厦门临港新城被规划为石化中下游产业区，但后来一场反对 PX 项目的市民“散步”行动阻止了该项目落地；2011 年，大连再次爆发因反对 PX 项目的市民抗议游行活动，大连市政府当即决定该项目停产并搬迁；2012 年 7月，什邡市民在市政府举行示威抗议钼铜项目建设，并使其暂且搁置；同月底，启东市爆发了更大规模的群体性事件，当地老百姓占领政府大楼，抵制王子造纸厂的废水排海项目，面对公众的强烈诉求，南通市人民政府决定永远取消了这个工程项目。尽管这些经大众媒体曝光的群体性事件取得了一些成效，</a:t>
            </a:r>
            <a:r>
              <a:rPr b="1" dirty="0" smtClean="0">
                <a:solidFill>
                  <a:srgbClr val="FF0000"/>
                </a:solidFill>
                <a:latin typeface="思源黑体 CN ExtraLight" panose="020B0200000000000000" pitchFamily="34" charset="-122"/>
                <a:ea typeface="思源黑体 CN ExtraLight" panose="020B0200000000000000" pitchFamily="34" charset="-122"/>
              </a:rPr>
              <a:t>尽管</a:t>
            </a:r>
            <a:r>
              <a:rPr b="1" dirty="0" smtClean="0">
                <a:latin typeface="思源黑体 CN ExtraLight" panose="020B0200000000000000" pitchFamily="34" charset="-122"/>
                <a:ea typeface="思源黑体 CN ExtraLight" panose="020B0200000000000000" pitchFamily="34" charset="-122"/>
              </a:rPr>
              <a:t>国外的先例也使我们对公众诉求的作用产生乐观预期，但与中国成百上千的环境污染事件相比，这些公众意愿取得成功的事例仅仅是冰山一角。</a:t>
            </a:r>
            <a:r>
              <a:rPr dirty="0" smtClean="0">
                <a:latin typeface="思源黑体 CN ExtraLight" panose="020B0200000000000000" pitchFamily="34" charset="-122"/>
                <a:ea typeface="思源黑体 CN ExtraLight" panose="020B0200000000000000" pitchFamily="34" charset="-122"/>
              </a:rPr>
              <a:t>可能有众多环境群体性事件在早期就被压制下来，公众的呼声并未得到满足，而外界也不得而知。</a:t>
            </a:r>
            <a:r>
              <a:rPr b="1" dirty="0" smtClean="0">
                <a:solidFill>
                  <a:srgbClr val="FF0000"/>
                </a:solidFill>
                <a:latin typeface="思源黑体 CN ExtraLight" panose="020B0200000000000000" pitchFamily="34" charset="-122"/>
                <a:ea typeface="思源黑体 CN ExtraLight" panose="020B0200000000000000" pitchFamily="34" charset="-122"/>
              </a:rPr>
              <a:t>所以</a:t>
            </a:r>
            <a:r>
              <a:rPr b="1" dirty="0" smtClean="0">
                <a:latin typeface="思源黑体 CN ExtraLight" panose="020B0200000000000000" pitchFamily="34" charset="-122"/>
                <a:ea typeface="思源黑体 CN ExtraLight" panose="020B0200000000000000" pitchFamily="34" charset="-122"/>
              </a:rPr>
              <a:t>，我们所观察到的一些大规模环保事件的特例有可能存在“选择性偏误”，不一定能够代表普遍和一般的情况。</a:t>
            </a:r>
            <a:r>
              <a:rPr dirty="0" smtClean="0">
                <a:solidFill>
                  <a:srgbClr val="FFC000"/>
                </a:solidFill>
                <a:latin typeface="思源黑体 CN ExtraLight" panose="020B0200000000000000" pitchFamily="34" charset="-122"/>
                <a:ea typeface="思源黑体 CN ExtraLight" panose="020B0200000000000000" pitchFamily="34" charset="-122"/>
              </a:rPr>
              <a:t>在中国目前的社会和制度环境下，公众诉求是否能够真正影响城市的环境治理呢？</a:t>
            </a:r>
            <a:r>
              <a:rPr dirty="0" smtClean="0">
                <a:solidFill>
                  <a:srgbClr val="00B050"/>
                </a:solidFill>
                <a:latin typeface="思源黑体 CN ExtraLight" panose="020B0200000000000000" pitchFamily="34" charset="-122"/>
                <a:ea typeface="思源黑体 CN ExtraLight" panose="020B0200000000000000" pitchFamily="34" charset="-122"/>
              </a:rPr>
              <a:t>探讨这个问题是非常重要的。如果公众诉求确实有效，那么中央政府、媒体和非政府组织就可以考虑如何有效利用这股愈发壮大的力量，使其在生态文明的建设中发挥更加正面和积极的作用</a:t>
            </a:r>
            <a:r>
              <a:rPr lang="zh-CN" dirty="0" smtClean="0">
                <a:solidFill>
                  <a:srgbClr val="00B050"/>
                </a:solidFill>
                <a:latin typeface="思源黑体 CN ExtraLight" panose="020B0200000000000000" pitchFamily="34" charset="-122"/>
                <a:ea typeface="思源黑体 CN ExtraLight" panose="020B0200000000000000" pitchFamily="34" charset="-122"/>
              </a:rPr>
              <a:t>。</a:t>
            </a:r>
            <a:endParaRPr lang="zh-CN" dirty="0" smtClean="0">
              <a:solidFill>
                <a:srgbClr val="00B050"/>
              </a:solidFill>
              <a:latin typeface="思源黑体 CN ExtraLight" panose="020B0200000000000000" pitchFamily="34" charset="-122"/>
              <a:ea typeface="思源黑体 CN ExtraLight" panose="020B0200000000000000"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938" y="1258036"/>
            <a:ext cx="323184" cy="301953"/>
          </a:xfrm>
          <a:prstGeom prst="rect">
            <a:avLst/>
          </a:prstGeom>
        </p:spPr>
      </p:pic>
      <p:sp>
        <p:nvSpPr>
          <p:cNvPr id="23" name="文本框 22"/>
          <p:cNvSpPr txBox="1"/>
          <p:nvPr/>
        </p:nvSpPr>
        <p:spPr>
          <a:xfrm>
            <a:off x="444218" y="194806"/>
            <a:ext cx="1154943" cy="645160"/>
          </a:xfrm>
          <a:prstGeom prst="rect">
            <a:avLst/>
          </a:prstGeom>
          <a:noFill/>
        </p:spPr>
        <p:txBody>
          <a:bodyPr wrap="square" rtlCol="0">
            <a:spAutoFit/>
          </a:bodyPr>
          <a:lstStyle/>
          <a:p>
            <a:r>
              <a:rPr lang="zh-CN" altLang="en-US" sz="3600" dirty="0">
                <a:latin typeface="思源宋体" panose="02020700000000000000" pitchFamily="18" charset="-122"/>
                <a:ea typeface="思源宋体" panose="02020700000000000000" pitchFamily="18" charset="-122"/>
              </a:rPr>
              <a:t>引言</a:t>
            </a:r>
            <a:endParaRPr lang="zh-CN" altLang="en-US" sz="3600" dirty="0">
              <a:latin typeface="思源宋体" panose="02020700000000000000" pitchFamily="18" charset="-122"/>
              <a:ea typeface="思源宋体" panose="02020700000000000000" pitchFamily="18" charset="-122"/>
            </a:endParaRPr>
          </a:p>
        </p:txBody>
      </p:sp>
      <p:sp>
        <p:nvSpPr>
          <p:cNvPr id="5" name="直角上箭头 4"/>
          <p:cNvSpPr/>
          <p:nvPr/>
        </p:nvSpPr>
        <p:spPr>
          <a:xfrm>
            <a:off x="10156825" y="3768090"/>
            <a:ext cx="1164590" cy="103187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0420985" y="3244850"/>
            <a:ext cx="1518285" cy="368300"/>
          </a:xfrm>
          <a:prstGeom prst="rect">
            <a:avLst/>
          </a:prstGeom>
          <a:noFill/>
        </p:spPr>
        <p:txBody>
          <a:bodyPr wrap="square" rtlCol="0">
            <a:spAutoFit/>
          </a:bodyPr>
          <a:p>
            <a:r>
              <a:rPr lang="zh-CN" altLang="en-US"/>
              <a:t>提出问题？</a:t>
            </a:r>
            <a:endParaRPr lang="zh-CN" altLang="en-US"/>
          </a:p>
        </p:txBody>
      </p:sp>
      <p:sp>
        <p:nvSpPr>
          <p:cNvPr id="11" name="虚尾箭头 10"/>
          <p:cNvSpPr/>
          <p:nvPr/>
        </p:nvSpPr>
        <p:spPr>
          <a:xfrm>
            <a:off x="6383020" y="5567680"/>
            <a:ext cx="1591945" cy="48514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299450" y="5626100"/>
            <a:ext cx="2270760" cy="368300"/>
          </a:xfrm>
          <a:prstGeom prst="rect">
            <a:avLst/>
          </a:prstGeom>
          <a:noFill/>
        </p:spPr>
        <p:txBody>
          <a:bodyPr wrap="square" rtlCol="0">
            <a:spAutoFit/>
          </a:bodyPr>
          <a:p>
            <a:r>
              <a:rPr lang="zh-CN" altLang="en-US"/>
              <a:t>研究意义</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PNG素材"/>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1262380" y="1658620"/>
            <a:ext cx="9158605" cy="2861310"/>
          </a:xfrm>
          <a:prstGeom prst="rect">
            <a:avLst/>
          </a:prstGeom>
          <a:noFill/>
        </p:spPr>
        <p:txBody>
          <a:bodyPr wrap="square" rtlCol="0">
            <a:spAutoFit/>
          </a:bodyPr>
          <a:lstStyle/>
          <a:p>
            <a:r>
              <a:rPr lang="zh-CN" altLang="en-US" sz="3600" dirty="0" smtClean="0">
                <a:latin typeface="思源黑体 CN ExtraLight" panose="020B0200000000000000" pitchFamily="34" charset="-122"/>
                <a:ea typeface="思源黑体 CN ExtraLight" panose="020B0200000000000000" pitchFamily="34" charset="-122"/>
              </a:rPr>
              <a:t>环境库兹涅茨曲线（Environmental Kuznets Curve，EKC），该曲线描述了随着经济发展水平的提高，城市环境质量一般会经历先恶化后改善的过程，即经济增长与环境质量之间存在着“倒U型”关系。</a:t>
            </a:r>
            <a:endParaRPr lang="zh-CN" altLang="en-US" sz="3600" dirty="0" smtClean="0">
              <a:latin typeface="思源黑体 CN ExtraLight" panose="020B0200000000000000" pitchFamily="34" charset="-122"/>
              <a:ea typeface="思源黑体 CN ExtraLight" panose="020B0200000000000000"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938" y="1258036"/>
            <a:ext cx="323184" cy="301953"/>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3690" y="5047199"/>
            <a:ext cx="358595" cy="335038"/>
          </a:xfrm>
          <a:prstGeom prst="rect">
            <a:avLst/>
          </a:prstGeom>
        </p:spPr>
      </p:pic>
      <p:sp>
        <p:nvSpPr>
          <p:cNvPr id="23" name="文本框 22"/>
          <p:cNvSpPr txBox="1"/>
          <p:nvPr/>
        </p:nvSpPr>
        <p:spPr>
          <a:xfrm>
            <a:off x="419100" y="181610"/>
            <a:ext cx="1863090" cy="1014730"/>
          </a:xfrm>
          <a:prstGeom prst="rect">
            <a:avLst/>
          </a:prstGeom>
          <a:noFill/>
        </p:spPr>
        <p:txBody>
          <a:bodyPr wrap="square" rtlCol="0">
            <a:spAutoFit/>
          </a:bodyPr>
          <a:lstStyle/>
          <a:p>
            <a:r>
              <a:rPr lang="zh-CN" altLang="en-US" sz="6000" dirty="0" smtClean="0">
                <a:latin typeface="思源黑体 CN ExtraLight" panose="020B0200000000000000" pitchFamily="34" charset="-122"/>
                <a:ea typeface="思源黑体 CN ExtraLight" panose="020B0200000000000000" pitchFamily="34" charset="-122"/>
                <a:sym typeface="+mn-ea"/>
              </a:rPr>
              <a:t>EKC</a:t>
            </a:r>
            <a:endParaRPr lang="zh-CN" altLang="en-US" sz="6000" dirty="0" smtClean="0">
              <a:latin typeface="思源黑体 CN ExtraLight" panose="020B0200000000000000" pitchFamily="34" charset="-122"/>
              <a:ea typeface="思源黑体 CN ExtraLight" panose="020B0200000000000000" pitchFamily="34" charset="-122"/>
              <a:sym typeface="+mn-ea"/>
            </a:endParaRPr>
          </a:p>
        </p:txBody>
      </p:sp>
      <p:pic>
        <p:nvPicPr>
          <p:cNvPr id="2"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b="56361"/>
          <a:stretch>
            <a:fillRect/>
          </a:stretch>
        </p:blipFill>
        <p:spPr bwMode="auto">
          <a:xfrm rot="16200000" flipH="1">
            <a:off x="6413852" y="1238274"/>
            <a:ext cx="6926629" cy="49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PNG素材"/>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1262217" y="1118031"/>
            <a:ext cx="2375927" cy="540281"/>
          </a:xfrm>
          <a:prstGeom prst="roundRect">
            <a:avLst>
              <a:gd name="adj" fmla="val 50000"/>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827530" y="1158240"/>
            <a:ext cx="2605405" cy="460375"/>
          </a:xfrm>
          <a:prstGeom prst="rect">
            <a:avLst/>
          </a:prstGeom>
          <a:noFill/>
        </p:spPr>
        <p:txBody>
          <a:bodyPr wrap="square" rtlCol="0">
            <a:spAutoFit/>
          </a:bodyPr>
          <a:lstStyle/>
          <a:p>
            <a:r>
              <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rPr>
              <a:t>两种实现</a:t>
            </a:r>
            <a:r>
              <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rPr>
              <a:t>途径</a:t>
            </a:r>
            <a:endParaRPr lang="zh-CN" altLang="en-US" sz="2400" dirty="0" smtClean="0">
              <a:solidFill>
                <a:schemeClr val="tx1">
                  <a:lumMod val="75000"/>
                  <a:lumOff val="25000"/>
                </a:schemeClr>
              </a:solidFill>
              <a:latin typeface="思源宋体" panose="02020700000000000000" pitchFamily="18" charset="-122"/>
              <a:ea typeface="思源宋体" panose="02020700000000000000" pitchFamily="18"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938" y="1258036"/>
            <a:ext cx="323184" cy="301953"/>
          </a:xfrm>
          <a:prstGeom prst="rect">
            <a:avLst/>
          </a:prstGeom>
        </p:spPr>
      </p:pic>
      <p:sp>
        <p:nvSpPr>
          <p:cNvPr id="23" name="文本框 22"/>
          <p:cNvSpPr txBox="1"/>
          <p:nvPr/>
        </p:nvSpPr>
        <p:spPr>
          <a:xfrm>
            <a:off x="561975" y="239395"/>
            <a:ext cx="3454400" cy="521970"/>
          </a:xfrm>
          <a:prstGeom prst="rect">
            <a:avLst/>
          </a:prstGeom>
          <a:noFill/>
        </p:spPr>
        <p:txBody>
          <a:bodyPr wrap="square" rtlCol="0">
            <a:spAutoFit/>
          </a:bodyPr>
          <a:lstStyle/>
          <a:p>
            <a:r>
              <a:rPr lang="zh-CN" altLang="en-US" sz="2800" b="1" dirty="0" smtClean="0">
                <a:latin typeface="思源宋体" panose="02020700000000000000" pitchFamily="18" charset="-122"/>
                <a:ea typeface="思源宋体" panose="02020700000000000000" pitchFamily="18" charset="-122"/>
              </a:rPr>
              <a:t>公众参与和环境治理</a:t>
            </a:r>
            <a:endParaRPr lang="zh-CN" altLang="en-US" sz="2800" b="1" dirty="0" smtClean="0">
              <a:latin typeface="思源宋体" panose="02020700000000000000" pitchFamily="18" charset="-122"/>
              <a:ea typeface="思源宋体" panose="02020700000000000000" pitchFamily="18" charset="-122"/>
            </a:endParaRPr>
          </a:p>
        </p:txBody>
      </p:sp>
      <p:sp>
        <p:nvSpPr>
          <p:cNvPr id="3" name="文本框 2"/>
          <p:cNvSpPr txBox="1"/>
          <p:nvPr/>
        </p:nvSpPr>
        <p:spPr>
          <a:xfrm>
            <a:off x="1262380" y="2102485"/>
            <a:ext cx="4511675" cy="1753235"/>
          </a:xfrm>
          <a:prstGeom prst="rect">
            <a:avLst/>
          </a:prstGeom>
          <a:noFill/>
        </p:spPr>
        <p:txBody>
          <a:bodyPr wrap="square" rtlCol="0">
            <a:spAutoFit/>
          </a:bodyPr>
          <a:p>
            <a:r>
              <a:rPr lang="zh-CN" altLang="en-US"/>
              <a:t>其一，是民众与地方政府之间的直</a:t>
            </a:r>
            <a:endParaRPr lang="zh-CN" altLang="en-US"/>
          </a:p>
          <a:p>
            <a:r>
              <a:rPr lang="zh-CN" altLang="en-US"/>
              <a:t>接互动，即民众通过信访、举报等方式直接向地方政府反映其对环境质量改善的诉求，地方政府本着对民众负责的义务和责任，响应民众的诉求改善城市的环境问题，例如关闭污染企业，增加环境治理投资等；</a:t>
            </a:r>
            <a:endParaRPr lang="zh-CN" altLang="en-US"/>
          </a:p>
        </p:txBody>
      </p:sp>
      <p:sp>
        <p:nvSpPr>
          <p:cNvPr id="4" name="文本框 3"/>
          <p:cNvSpPr txBox="1"/>
          <p:nvPr/>
        </p:nvSpPr>
        <p:spPr>
          <a:xfrm>
            <a:off x="6433820" y="2102485"/>
            <a:ext cx="4732020" cy="1753235"/>
          </a:xfrm>
          <a:prstGeom prst="rect">
            <a:avLst/>
          </a:prstGeom>
          <a:noFill/>
        </p:spPr>
        <p:txBody>
          <a:bodyPr wrap="square" rtlCol="0">
            <a:spAutoFit/>
          </a:bodyPr>
          <a:p>
            <a:r>
              <a:rPr lang="zh-CN" altLang="en-US"/>
              <a:t>其二，是民众通过上级政府对地方政府的行为产生影响，即民众通过信访、举报，以及游行示威等方式直接向上级政府表达其对地方环境问题的不满和对环境质量改善的需求，上级政府通过自上而下的监督和激励方式督促地方政府的环境治理行为，</a:t>
            </a:r>
            <a:endParaRPr lang="zh-CN" altLang="en-US"/>
          </a:p>
        </p:txBody>
      </p:sp>
      <p:pic>
        <p:nvPicPr>
          <p:cNvPr id="16"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t="73395" r="58058"/>
          <a:stretch>
            <a:fillRect/>
          </a:stretch>
        </p:blipFill>
        <p:spPr bwMode="auto">
          <a:xfrm rot="5400000">
            <a:off x="3817667" y="-417944"/>
            <a:ext cx="2575363" cy="265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l="57778" t="41603" b="25268"/>
          <a:stretch>
            <a:fillRect/>
          </a:stretch>
        </p:blipFill>
        <p:spPr bwMode="auto">
          <a:xfrm rot="10304670">
            <a:off x="3860186" y="2022690"/>
            <a:ext cx="3270930"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右箭头 1"/>
          <p:cNvSpPr/>
          <p:nvPr/>
        </p:nvSpPr>
        <p:spPr>
          <a:xfrm rot="13074333" flipH="1">
            <a:off x="11086863" y="582939"/>
            <a:ext cx="1760400" cy="3150000"/>
          </a:xfrm>
          <a:prstGeom prst="bentArrow">
            <a:avLst>
              <a:gd name="adj1" fmla="val 25000"/>
              <a:gd name="adj2" fmla="val 25000"/>
              <a:gd name="adj3" fmla="val 26706"/>
              <a:gd name="adj4" fmla="val 36297"/>
            </a:avLst>
          </a:prstGeom>
          <a:solidFill>
            <a:srgbClr val="FFD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圆角右箭头 3"/>
          <p:cNvSpPr/>
          <p:nvPr/>
        </p:nvSpPr>
        <p:spPr>
          <a:xfrm rot="2512525" flipH="1">
            <a:off x="-422003" y="2281060"/>
            <a:ext cx="1758775" cy="3150036"/>
          </a:xfrm>
          <a:prstGeom prst="bentArrow">
            <a:avLst>
              <a:gd name="adj1" fmla="val 25000"/>
              <a:gd name="adj2" fmla="val 25000"/>
              <a:gd name="adj3" fmla="val 29601"/>
              <a:gd name="adj4" fmla="val 43750"/>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1543050" y="3441065"/>
            <a:ext cx="3033395" cy="46037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思源宋体" panose="02020700000000000000" pitchFamily="18" charset="-122"/>
                <a:ea typeface="思源宋体" panose="02020700000000000000" pitchFamily="18" charset="-122"/>
              </a:rPr>
              <a:t>Google Search 指数</a:t>
            </a:r>
            <a:endParaRPr lang="zh-CN" altLang="en-US" sz="2400" b="1" dirty="0" smtClean="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6" name="文本框 5"/>
          <p:cNvSpPr txBox="1"/>
          <p:nvPr/>
        </p:nvSpPr>
        <p:spPr>
          <a:xfrm>
            <a:off x="1542805" y="4211697"/>
            <a:ext cx="3032720" cy="2584450"/>
          </a:xfrm>
          <a:prstGeom prst="rect">
            <a:avLst/>
          </a:prstGeom>
          <a:noFill/>
        </p:spPr>
        <p:txBody>
          <a:bodyPr wrap="square" rtlCol="0">
            <a:spAutoFit/>
          </a:bodyPr>
          <a:lstStyle/>
          <a:p>
            <a:r>
              <a:rPr lang="en-US" altLang="zh-CN" smtClean="0">
                <a:latin typeface="思源黑体 CN ExtraLight" panose="020B0200000000000000" pitchFamily="34" charset="-122"/>
                <a:ea typeface="思源黑体 CN ExtraLight" panose="020B0200000000000000" pitchFamily="34" charset="-122"/>
              </a:rPr>
              <a:t>具体而言，我们首先在各城市选取了 2~3 个重要的地方报纸，然后用“‘报纸名’+‘环境污染’”作为关键词进行搜索，得到的搜索数量用来反映当地媒体对“环境污染”的报道数量，然后根据各城市报纸的发行量进行标准化处理。</a:t>
            </a:r>
            <a:endParaRPr lang="zh-CN" altLang="en-US" dirty="0">
              <a:latin typeface="思源黑体 CN ExtraLight" panose="020B0200000000000000" pitchFamily="34" charset="-122"/>
              <a:ea typeface="思源黑体 CN ExtraLight" panose="020B0200000000000000" pitchFamily="34" charset="-122"/>
            </a:endParaRPr>
          </a:p>
        </p:txBody>
      </p:sp>
      <p:sp>
        <p:nvSpPr>
          <p:cNvPr id="9" name="文本框 8"/>
          <p:cNvSpPr txBox="1"/>
          <p:nvPr/>
        </p:nvSpPr>
        <p:spPr>
          <a:xfrm>
            <a:off x="9123045" y="2198370"/>
            <a:ext cx="2355215" cy="829945"/>
          </a:xfrm>
          <a:prstGeom prst="rect">
            <a:avLst/>
          </a:prstGeom>
          <a:noFill/>
        </p:spPr>
        <p:txBody>
          <a:bodyPr wrap="square" rtlCol="0">
            <a:spAutoFit/>
          </a:bodyPr>
          <a:lstStyle/>
          <a:p>
            <a:pPr algn="r"/>
            <a:r>
              <a:rPr lang="zh-CN" altLang="en-US" sz="2400" b="1" dirty="0" smtClean="0">
                <a:solidFill>
                  <a:schemeClr val="tx1">
                    <a:lumMod val="75000"/>
                    <a:lumOff val="25000"/>
                  </a:schemeClr>
                </a:solidFill>
                <a:latin typeface="思源宋体" panose="02020700000000000000" pitchFamily="18" charset="-122"/>
                <a:ea typeface="思源宋体" panose="02020700000000000000" pitchFamily="18" charset="-122"/>
              </a:rPr>
              <a:t>Google Trends 指数</a:t>
            </a:r>
            <a:endParaRPr lang="zh-CN" altLang="en-US" sz="2400" b="1" dirty="0" smtClean="0">
              <a:solidFill>
                <a:schemeClr val="tx1">
                  <a:lumMod val="75000"/>
                  <a:lumOff val="25000"/>
                </a:schemeClr>
              </a:solidFill>
              <a:latin typeface="思源宋体" panose="02020700000000000000" pitchFamily="18" charset="-122"/>
              <a:ea typeface="思源宋体" panose="02020700000000000000" pitchFamily="18" charset="-122"/>
            </a:endParaRPr>
          </a:p>
        </p:txBody>
      </p:sp>
      <p:sp>
        <p:nvSpPr>
          <p:cNvPr id="10" name="文本框 9"/>
          <p:cNvSpPr txBox="1"/>
          <p:nvPr/>
        </p:nvSpPr>
        <p:spPr>
          <a:xfrm>
            <a:off x="7679757" y="3320054"/>
            <a:ext cx="3032720" cy="2030095"/>
          </a:xfrm>
          <a:prstGeom prst="rect">
            <a:avLst/>
          </a:prstGeom>
          <a:noFill/>
        </p:spPr>
        <p:txBody>
          <a:bodyPr wrap="square" rtlCol="0">
            <a:spAutoFit/>
          </a:bodyPr>
          <a:lstStyle/>
          <a:p>
            <a:pPr algn="r"/>
            <a:r>
              <a:rPr lang="en-US" altLang="zh-CN" dirty="0" smtClean="0">
                <a:latin typeface="思源黑体 CN ExtraLight" panose="020B0200000000000000" pitchFamily="34" charset="-122"/>
                <a:ea typeface="思源黑体 CN ExtraLight" panose="020B0200000000000000" pitchFamily="34" charset="-122"/>
              </a:rPr>
              <a:t>Google Trends 通过分析 Google 全球数以 10 亿</a:t>
            </a:r>
            <a:endParaRPr lang="en-US" altLang="zh-CN" dirty="0" smtClean="0">
              <a:latin typeface="思源黑体 CN ExtraLight" panose="020B0200000000000000" pitchFamily="34" charset="-122"/>
              <a:ea typeface="思源黑体 CN ExtraLight" panose="020B0200000000000000" pitchFamily="34" charset="-122"/>
            </a:endParaRPr>
          </a:p>
          <a:p>
            <a:pPr algn="r"/>
            <a:r>
              <a:rPr lang="en-US" altLang="zh-CN" dirty="0" smtClean="0">
                <a:latin typeface="思源黑体 CN ExtraLight" panose="020B0200000000000000" pitchFamily="34" charset="-122"/>
                <a:ea typeface="思源黑体 CN ExtraLight" panose="020B0200000000000000" pitchFamily="34" charset="-122"/>
              </a:rPr>
              <a:t>计的搜索结果，可以得到某一关键词在 Google 被搜</a:t>
            </a:r>
            <a:endParaRPr lang="en-US" altLang="zh-CN" dirty="0" smtClean="0">
              <a:latin typeface="思源黑体 CN ExtraLight" panose="020B0200000000000000" pitchFamily="34" charset="-122"/>
              <a:ea typeface="思源黑体 CN ExtraLight" panose="020B0200000000000000" pitchFamily="34" charset="-122"/>
            </a:endParaRPr>
          </a:p>
          <a:p>
            <a:pPr algn="r"/>
            <a:r>
              <a:rPr lang="en-US" altLang="zh-CN" dirty="0" smtClean="0">
                <a:latin typeface="思源黑体 CN ExtraLight" panose="020B0200000000000000" pitchFamily="34" charset="-122"/>
                <a:ea typeface="思源黑体 CN ExtraLight" panose="020B0200000000000000" pitchFamily="34" charset="-122"/>
              </a:rPr>
              <a:t>索的频率和相关统计数据，并以指数的形式表现出</a:t>
            </a:r>
            <a:endParaRPr lang="en-US" altLang="zh-CN" dirty="0" smtClean="0">
              <a:latin typeface="思源黑体 CN ExtraLight" panose="020B0200000000000000" pitchFamily="34" charset="-122"/>
              <a:ea typeface="思源黑体 CN ExtraLight" panose="020B0200000000000000" pitchFamily="34" charset="-122"/>
            </a:endParaRPr>
          </a:p>
          <a:p>
            <a:pPr algn="r"/>
            <a:r>
              <a:rPr lang="en-US" altLang="zh-CN" dirty="0" smtClean="0">
                <a:latin typeface="思源黑体 CN ExtraLight" panose="020B0200000000000000" pitchFamily="34" charset="-122"/>
                <a:ea typeface="思源黑体 CN ExtraLight" panose="020B0200000000000000" pitchFamily="34" charset="-122"/>
              </a:rPr>
              <a:t>来</a:t>
            </a:r>
            <a:endParaRPr lang="zh-CN" altLang="en-US" dirty="0">
              <a:latin typeface="思源黑体 CN ExtraLight" panose="020B0200000000000000" pitchFamily="34" charset="-122"/>
              <a:ea typeface="思源黑体 CN ExtraLight" panose="020B0200000000000000" pitchFamily="34"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3485" y="3319855"/>
            <a:ext cx="457200" cy="457200"/>
          </a:xfrm>
          <a:prstGeom prst="rect">
            <a:avLst/>
          </a:pr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350" y="2294011"/>
            <a:ext cx="387295" cy="387295"/>
          </a:xfrm>
          <a:prstGeom prst="rect">
            <a:avLst/>
          </a:prstGeom>
        </p:spPr>
      </p:pic>
      <p:pic>
        <p:nvPicPr>
          <p:cNvPr id="13" name="Picture 2" descr="PNG素材"/>
          <p:cNvPicPr>
            <a:picLocks noChangeAspect="1" noChangeArrowheads="1"/>
          </p:cNvPicPr>
          <p:nvPr/>
        </p:nvPicPr>
        <p:blipFill rotWithShape="1">
          <a:blip r:embed="rId3">
            <a:extLst>
              <a:ext uri="{28A0092B-C50C-407E-A947-70E740481C1C}">
                <a14:useLocalDpi xmlns:a14="http://schemas.microsoft.com/office/drawing/2010/main" val="0"/>
              </a:ext>
            </a:extLst>
          </a:blip>
          <a:srcRect l="4458" t="41603" b="25268"/>
          <a:stretch>
            <a:fillRect/>
          </a:stretch>
        </p:blipFill>
        <p:spPr bwMode="auto">
          <a:xfrm rot="12258951">
            <a:off x="3295662" y="1216369"/>
            <a:ext cx="7401660"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PNG素材"/>
          <p:cNvPicPr>
            <a:picLocks noChangeAspect="1" noChangeArrowheads="1"/>
          </p:cNvPicPr>
          <p:nvPr/>
        </p:nvPicPr>
        <p:blipFill rotWithShape="1">
          <a:blip r:embed="rId3">
            <a:extLst>
              <a:ext uri="{28A0092B-C50C-407E-A947-70E740481C1C}">
                <a14:useLocalDpi xmlns:a14="http://schemas.microsoft.com/office/drawing/2010/main" val="0"/>
              </a:ext>
            </a:extLst>
          </a:blip>
          <a:srcRect l="62866" t="71598"/>
          <a:stretch>
            <a:fillRect/>
          </a:stretch>
        </p:blipFill>
        <p:spPr bwMode="auto">
          <a:xfrm rot="5400000">
            <a:off x="8737259" y="4479825"/>
            <a:ext cx="2037111" cy="2534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PNG素材"/>
          <p:cNvPicPr>
            <a:picLocks noChangeAspect="1" noChangeArrowheads="1"/>
          </p:cNvPicPr>
          <p:nvPr/>
        </p:nvPicPr>
        <p:blipFill rotWithShape="1">
          <a:blip r:embed="rId3">
            <a:extLst>
              <a:ext uri="{28A0092B-C50C-407E-A947-70E740481C1C}">
                <a14:useLocalDpi xmlns:a14="http://schemas.microsoft.com/office/drawing/2010/main" val="0"/>
              </a:ext>
            </a:extLst>
          </a:blip>
          <a:srcRect l="57778" t="41603" b="25268"/>
          <a:stretch>
            <a:fillRect/>
          </a:stretch>
        </p:blipFill>
        <p:spPr bwMode="auto">
          <a:xfrm rot="10304670">
            <a:off x="3860186" y="2022690"/>
            <a:ext cx="3270930"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PNG素材"/>
          <p:cNvPicPr>
            <a:picLocks noChangeAspect="1" noChangeArrowheads="1"/>
          </p:cNvPicPr>
          <p:nvPr/>
        </p:nvPicPr>
        <p:blipFill rotWithShape="1">
          <a:blip r:embed="rId3">
            <a:extLst>
              <a:ext uri="{28A0092B-C50C-407E-A947-70E740481C1C}">
                <a14:useLocalDpi xmlns:a14="http://schemas.microsoft.com/office/drawing/2010/main" val="0"/>
              </a:ext>
            </a:extLst>
          </a:blip>
          <a:srcRect t="73395" r="58058"/>
          <a:stretch>
            <a:fillRect/>
          </a:stretch>
        </p:blipFill>
        <p:spPr bwMode="auto">
          <a:xfrm rot="5400000">
            <a:off x="3817667" y="-417944"/>
            <a:ext cx="2575363" cy="265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PNG素材"/>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p:cNvSpPr txBox="1"/>
          <p:nvPr/>
        </p:nvSpPr>
        <p:spPr>
          <a:xfrm>
            <a:off x="370205" y="1974850"/>
            <a:ext cx="6917690" cy="706755"/>
          </a:xfrm>
          <a:prstGeom prst="rect">
            <a:avLst/>
          </a:prstGeom>
          <a:noFill/>
        </p:spPr>
        <p:txBody>
          <a:bodyPr wrap="square" rtlCol="0">
            <a:spAutoFit/>
          </a:bodyPr>
          <a:lstStyle/>
          <a:p>
            <a:r>
              <a:rPr lang="zh-CN" altLang="en-US" sz="4000" b="1" dirty="0" smtClean="0">
                <a:latin typeface="思源宋体" panose="02020700000000000000" pitchFamily="18" charset="-122"/>
                <a:ea typeface="思源宋体" panose="02020700000000000000" pitchFamily="18" charset="-122"/>
              </a:rPr>
              <a:t>公众环境关注度指标的构造</a:t>
            </a:r>
            <a:endParaRPr lang="zh-CN" altLang="en-US" sz="4000" b="1" dirty="0" smtClean="0">
              <a:latin typeface="思源宋体" panose="02020700000000000000" pitchFamily="18" charset="-122"/>
              <a:ea typeface="思源宋体" panose="02020700000000000000" pitchFamily="18"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验证构建指标的合理性</a:t>
            </a:r>
            <a:endParaRPr lang="zh-CN" altLang="en-US"/>
          </a:p>
        </p:txBody>
      </p:sp>
      <p:sp>
        <p:nvSpPr>
          <p:cNvPr id="3" name="内容占位符 2"/>
          <p:cNvSpPr>
            <a:spLocks noGrp="1"/>
          </p:cNvSpPr>
          <p:nvPr>
            <p:ph idx="1"/>
          </p:nvPr>
        </p:nvSpPr>
        <p:spPr>
          <a:xfrm>
            <a:off x="838200" y="1825625"/>
            <a:ext cx="10515600" cy="3909695"/>
          </a:xfrm>
        </p:spPr>
        <p:txBody>
          <a:bodyPr/>
          <a:p>
            <a:r>
              <a:rPr lang="zh-CN" altLang="en-US" i="1">
                <a:latin typeface="Comic Sans MS" panose="030F0902030302020204" charset="0"/>
                <a:cs typeface="Comic Sans MS" panose="030F0902030302020204" charset="0"/>
              </a:rPr>
              <a:t>log(Google_Indexit)= α0 + α1× log(INTERNETit)+ α2×Environmentit + α3 × log(GDPPCit)+ α4 ×EDUit + α5 × YOUNG+ α6 × INDUSTRY + region fixed effects+ year fixed effects + εit</a:t>
            </a:r>
            <a:endParaRPr lang="zh-CN" altLang="en-US" i="1">
              <a:latin typeface="Comic Sans MS" panose="030F0902030302020204" charset="0"/>
              <a:cs typeface="Comic Sans MS" panose="030F0902030302020204" charset="0"/>
            </a:endParaRPr>
          </a:p>
        </p:txBody>
      </p:sp>
      <p:pic>
        <p:nvPicPr>
          <p:cNvPr id="16"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t="73395" r="58058"/>
          <a:stretch>
            <a:fillRect/>
          </a:stretch>
        </p:blipFill>
        <p:spPr bwMode="auto">
          <a:xfrm rot="5400000">
            <a:off x="7208567" y="3223146"/>
            <a:ext cx="2575363" cy="265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l="4458" t="41603" b="25268"/>
          <a:stretch>
            <a:fillRect/>
          </a:stretch>
        </p:blipFill>
        <p:spPr bwMode="auto">
          <a:xfrm rot="12258951">
            <a:off x="2512072" y="3781769"/>
            <a:ext cx="7401660"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PNG素材"/>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41603" b="25268"/>
          <a:stretch>
            <a:fillRect/>
          </a:stretch>
        </p:blipFill>
        <p:spPr bwMode="auto">
          <a:xfrm>
            <a:off x="32563" y="-131603"/>
            <a:ext cx="2635928" cy="135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938" y="1258036"/>
            <a:ext cx="323184" cy="301953"/>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3690" y="5047199"/>
            <a:ext cx="358595" cy="335038"/>
          </a:xfrm>
          <a:prstGeom prst="rect">
            <a:avLst/>
          </a:prstGeom>
        </p:spPr>
      </p:pic>
      <p:sp>
        <p:nvSpPr>
          <p:cNvPr id="23" name="文本框 22"/>
          <p:cNvSpPr txBox="1"/>
          <p:nvPr/>
        </p:nvSpPr>
        <p:spPr>
          <a:xfrm>
            <a:off x="561975" y="239395"/>
            <a:ext cx="3277235" cy="460375"/>
          </a:xfrm>
          <a:prstGeom prst="rect">
            <a:avLst/>
          </a:prstGeom>
          <a:noFill/>
        </p:spPr>
        <p:txBody>
          <a:bodyPr wrap="square" rtlCol="0">
            <a:spAutoFit/>
          </a:bodyPr>
          <a:lstStyle/>
          <a:p>
            <a:r>
              <a:rPr lang="zh-CN" altLang="en-US" sz="2400" b="1" dirty="0">
                <a:latin typeface="思源宋体" panose="02020700000000000000" pitchFamily="18" charset="-122"/>
                <a:ea typeface="思源宋体" panose="02020700000000000000" pitchFamily="18" charset="-122"/>
              </a:rPr>
              <a:t>变量定义和描述性统计</a:t>
            </a:r>
            <a:endParaRPr lang="zh-CN" altLang="en-US" sz="2400" b="1" dirty="0">
              <a:latin typeface="思源宋体" panose="02020700000000000000" pitchFamily="18" charset="-122"/>
              <a:ea typeface="思源宋体" panose="02020700000000000000" pitchFamily="18" charset="-122"/>
            </a:endParaRPr>
          </a:p>
        </p:txBody>
      </p:sp>
      <p:pic>
        <p:nvPicPr>
          <p:cNvPr id="4" name="图片 2"/>
          <p:cNvPicPr>
            <a:picLocks noChangeAspect="1"/>
          </p:cNvPicPr>
          <p:nvPr/>
        </p:nvPicPr>
        <p:blipFill>
          <a:blip r:embed="rId4"/>
          <a:srcRect l="12053" t="19766" r="33413" b="17426"/>
          <a:stretch>
            <a:fillRect/>
          </a:stretch>
        </p:blipFill>
        <p:spPr>
          <a:xfrm>
            <a:off x="1800860" y="1072515"/>
            <a:ext cx="8545830" cy="5055870"/>
          </a:xfrm>
          <a:prstGeom prst="rect">
            <a:avLst/>
          </a:prstGeom>
          <a:noFill/>
          <a:ln>
            <a:noFill/>
          </a:ln>
        </p:spPr>
      </p:pic>
      <p:pic>
        <p:nvPicPr>
          <p:cNvPr id="14"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l="62866" t="71598"/>
          <a:stretch>
            <a:fillRect/>
          </a:stretch>
        </p:blipFill>
        <p:spPr bwMode="auto">
          <a:xfrm rot="5400000">
            <a:off x="8810919" y="-547470"/>
            <a:ext cx="2037111" cy="2534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PNG素材"/>
          <p:cNvPicPr>
            <a:picLocks noChangeAspect="1" noChangeArrowheads="1"/>
          </p:cNvPicPr>
          <p:nvPr/>
        </p:nvPicPr>
        <p:blipFill rotWithShape="1">
          <a:blip r:embed="rId1">
            <a:extLst>
              <a:ext uri="{28A0092B-C50C-407E-A947-70E740481C1C}">
                <a14:useLocalDpi xmlns:a14="http://schemas.microsoft.com/office/drawing/2010/main" val="0"/>
              </a:ext>
            </a:extLst>
          </a:blip>
          <a:srcRect l="4458" t="41603" b="25268"/>
          <a:stretch>
            <a:fillRect/>
          </a:stretch>
        </p:blipFill>
        <p:spPr bwMode="auto">
          <a:xfrm rot="12258951">
            <a:off x="4592967" y="420079"/>
            <a:ext cx="7401660" cy="397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ab5ade57-d1a8-44bc-86f1-c1bba63c069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3058</Words>
  <Application>WPS 演示</Application>
  <PresentationFormat>宽屏</PresentationFormat>
  <Paragraphs>125</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思源黑体 CN Light</vt:lpstr>
      <vt:lpstr>黑体</vt:lpstr>
      <vt:lpstr>思源宋体</vt:lpstr>
      <vt:lpstr>思源黑体 CN ExtraLight</vt:lpstr>
      <vt:lpstr>Comic Sans MS</vt:lpstr>
      <vt:lpstr>微软雅黑</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验证构建指标的合理性</vt:lpstr>
      <vt:lpstr>PowerPoint 演示文稿</vt:lpstr>
      <vt:lpstr>log(ACTIONit)= β0 + β1 × log(Google_Indexit)_lag + ∑β2n ×Xitn + region fixed effects+year fixed effects + ξit                            (主要回归模型)</vt:lpstr>
      <vt:lpstr>PowerPoint 演示文稿</vt:lpstr>
      <vt:lpstr>回归结果</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轨道炮+龟</cp:lastModifiedBy>
  <cp:revision>43</cp:revision>
  <dcterms:created xsi:type="dcterms:W3CDTF">2019-09-08T07:46:00Z</dcterms:created>
  <dcterms:modified xsi:type="dcterms:W3CDTF">2019-11-13T12:01:44Z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