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90" r:id="rId2"/>
    <p:sldId id="415" r:id="rId3"/>
    <p:sldId id="435" r:id="rId4"/>
    <p:sldId id="436" r:id="rId5"/>
    <p:sldId id="437" r:id="rId6"/>
    <p:sldId id="438" r:id="rId7"/>
    <p:sldId id="439" r:id="rId8"/>
    <p:sldId id="440" r:id="rId9"/>
    <p:sldId id="441" r:id="rId10"/>
    <p:sldId id="442" r:id="rId11"/>
    <p:sldId id="443" r:id="rId12"/>
    <p:sldId id="457" r:id="rId13"/>
    <p:sldId id="449" r:id="rId14"/>
    <p:sldId id="444" r:id="rId15"/>
    <p:sldId id="445" r:id="rId16"/>
    <p:sldId id="446" r:id="rId17"/>
    <p:sldId id="448" r:id="rId18"/>
    <p:sldId id="450" r:id="rId19"/>
    <p:sldId id="451" r:id="rId20"/>
    <p:sldId id="452" r:id="rId21"/>
    <p:sldId id="453" r:id="rId22"/>
    <p:sldId id="459" r:id="rId23"/>
    <p:sldId id="454" r:id="rId24"/>
    <p:sldId id="458" r:id="rId25"/>
    <p:sldId id="455" r:id="rId26"/>
    <p:sldId id="45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8373" autoAdjust="0"/>
  </p:normalViewPr>
  <p:slideViewPr>
    <p:cSldViewPr>
      <p:cViewPr>
        <p:scale>
          <a:sx n="90" d="100"/>
          <a:sy n="90" d="100"/>
        </p:scale>
        <p:origin x="-258" y="-72"/>
      </p:cViewPr>
      <p:guideLst>
        <p:guide orient="horz" pos="2160"/>
        <p:guide pos="2880"/>
      </p:guideLst>
    </p:cSldViewPr>
  </p:slideViewPr>
  <p:outlineViewPr>
    <p:cViewPr>
      <p:scale>
        <a:sx n="33" d="100"/>
        <a:sy n="33" d="100"/>
      </p:scale>
      <p:origin x="0" y="9456"/>
    </p:cViewPr>
  </p:outlineViewPr>
  <p:notesTextViewPr>
    <p:cViewPr>
      <p:scale>
        <a:sx n="100" d="100"/>
        <a:sy n="100" d="100"/>
      </p:scale>
      <p:origin x="0" y="0"/>
    </p:cViewPr>
  </p:notesTextViewPr>
  <p:sorterViewPr>
    <p:cViewPr>
      <p:scale>
        <a:sx n="100" d="100"/>
        <a:sy n="100" d="100"/>
      </p:scale>
      <p:origin x="0" y="20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oleObject" Target="../embeddings/oleObject2.bin"/><Relationship Id="rId4" Type="http://schemas.openxmlformats.org/officeDocument/2006/relationships/tags" Target="../tags/tag13.xml"/><Relationship Id="rId9"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03167" name="Picture 63" descr="ppt cover_chosen"/>
          <p:cNvPicPr>
            <a:picLocks noChangeAspect="1" noChangeArrowheads="1"/>
          </p:cNvPicPr>
          <p:nvPr userDrawn="1">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0" y="-1620"/>
            <a:ext cx="9144000" cy="6861241"/>
          </a:xfrm>
          <a:prstGeom prst="rect">
            <a:avLst/>
          </a:prstGeom>
          <a:noFill/>
          <a:extLst>
            <a:ext uri="{909E8E84-426E-40DD-AFC4-6F175D3DCCD1}">
              <a14:hiddenFill xmlns:a14="http://schemas.microsoft.com/office/drawing/2010/main">
                <a:solidFill>
                  <a:srgbClr val="FFFFFF"/>
                </a:solidFill>
              </a14:hiddenFill>
            </a:ext>
          </a:extLst>
        </p:spPr>
      </p:pic>
      <p:grpSp>
        <p:nvGrpSpPr>
          <p:cNvPr id="303116" name="McK Title Elements"/>
          <p:cNvGrpSpPr>
            <a:grpSpLocks/>
          </p:cNvGrpSpPr>
          <p:nvPr>
            <p:custDataLst>
              <p:tags r:id="rId3"/>
            </p:custDataLst>
          </p:nvPr>
        </p:nvGrpSpPr>
        <p:grpSpPr bwMode="auto">
          <a:xfrm>
            <a:off x="615540" y="4266408"/>
            <a:ext cx="5463722" cy="2444196"/>
            <a:chOff x="380" y="2634"/>
            <a:chExt cx="3373" cy="1509"/>
          </a:xfrm>
        </p:grpSpPr>
        <p:sp>
          <p:nvSpPr>
            <p:cNvPr id="303117" name="McK Document" hidden="1"/>
            <p:cNvSpPr txBox="1">
              <a:spLocks noChangeArrowheads="1"/>
            </p:cNvSpPr>
            <p:nvPr userDrawn="1"/>
          </p:nvSpPr>
          <p:spPr bwMode="auto">
            <a:xfrm>
              <a:off x="380" y="2634"/>
              <a:ext cx="33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fontAlgn="base">
                <a:spcBef>
                  <a:spcPct val="0"/>
                </a:spcBef>
                <a:spcAft>
                  <a:spcPct val="0"/>
                </a:spcAft>
              </a:pPr>
              <a:r>
                <a:rPr lang="en-US" altLang="zh-CN" sz="1600" smtClean="0">
                  <a:solidFill>
                    <a:srgbClr val="000000"/>
                  </a:solidFill>
                  <a:ea typeface="宋体" pitchFamily="2" charset="-122"/>
                </a:rPr>
                <a:t>Document</a:t>
              </a:r>
            </a:p>
          </p:txBody>
        </p:sp>
        <p:sp>
          <p:nvSpPr>
            <p:cNvPr id="303118" name="McK Date" hidden="1"/>
            <p:cNvSpPr txBox="1">
              <a:spLocks noChangeArrowheads="1"/>
            </p:cNvSpPr>
            <p:nvPr userDrawn="1"/>
          </p:nvSpPr>
          <p:spPr bwMode="auto">
            <a:xfrm>
              <a:off x="380" y="2821"/>
              <a:ext cx="33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fontAlgn="base">
                <a:spcBef>
                  <a:spcPct val="0"/>
                </a:spcBef>
                <a:spcAft>
                  <a:spcPct val="0"/>
                </a:spcAft>
              </a:pPr>
              <a:r>
                <a:rPr lang="en-US" altLang="zh-CN" sz="1600" smtClean="0">
                  <a:solidFill>
                    <a:srgbClr val="000000"/>
                  </a:solidFill>
                  <a:ea typeface="宋体" pitchFamily="2" charset="-122"/>
                </a:rPr>
                <a:t>Date</a:t>
              </a:r>
            </a:p>
          </p:txBody>
        </p:sp>
        <p:sp>
          <p:nvSpPr>
            <p:cNvPr id="303119" name="McK Disclaimer" hidden="1"/>
            <p:cNvSpPr>
              <a:spLocks noChangeArrowheads="1"/>
            </p:cNvSpPr>
            <p:nvPr userDrawn="1">
              <p:custDataLst>
                <p:tags r:id="rId7"/>
              </p:custDataLst>
            </p:nvPr>
          </p:nvSpPr>
          <p:spPr bwMode="auto">
            <a:xfrm>
              <a:off x="380" y="3971"/>
              <a:ext cx="336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21202" eaLnBrk="0" fontAlgn="base" hangingPunct="0">
                <a:spcBef>
                  <a:spcPct val="0"/>
                </a:spcBef>
                <a:spcAft>
                  <a:spcPct val="0"/>
                </a:spcAft>
              </a:pPr>
              <a:r>
                <a:rPr lang="zh-CN" altLang="en-US" sz="900" smtClean="0">
                  <a:solidFill>
                    <a:srgbClr val="000000"/>
                  </a:solidFill>
                </a:rPr>
                <a:t>此报告仅供客户内部使用。未经麦肯锡公司书面许可，其它任何机构不得擅自传阅、引用或复制。</a:t>
              </a:r>
              <a:br>
                <a:rPr lang="zh-CN" altLang="en-US" sz="900" smtClean="0">
                  <a:solidFill>
                    <a:srgbClr val="000000"/>
                  </a:solidFill>
                </a:rPr>
              </a:br>
              <a:r>
                <a:rPr lang="zh-CN" altLang="en-US" sz="900" smtClean="0">
                  <a:solidFill>
                    <a:srgbClr val="000000"/>
                  </a:solidFill>
                </a:rPr>
                <a:t>本文件仅供麦肯锡公司简报之用；并非会议之完整纪录。</a:t>
              </a:r>
            </a:p>
          </p:txBody>
        </p:sp>
      </p:grpSp>
      <p:sp>
        <p:nvSpPr>
          <p:cNvPr id="303120" name="Rectangle 16"/>
          <p:cNvSpPr>
            <a:spLocks noGrp="1" noChangeArrowheads="1"/>
          </p:cNvSpPr>
          <p:nvPr>
            <p:ph type="ctrTitle"/>
            <p:custDataLst>
              <p:tags r:id="rId4"/>
            </p:custDataLst>
          </p:nvPr>
        </p:nvSpPr>
        <p:spPr>
          <a:xfrm>
            <a:off x="918450" y="1174316"/>
            <a:ext cx="3421103" cy="1015663"/>
          </a:xfrm>
          <a:extLst>
            <a:ext uri="{91240B29-F687-4F45-9708-019B960494DF}">
              <a14:hiddenLine xmlns:a14="http://schemas.microsoft.com/office/drawing/2010/main" w="9525" algn="ctr">
                <a:solidFill>
                  <a:schemeClr val="tx2"/>
                </a:solidFill>
                <a:miter lim="800000"/>
                <a:headEnd/>
                <a:tailEnd/>
              </a14:hiddenLine>
            </a:ext>
          </a:extLst>
        </p:spPr>
        <p:txBody>
          <a:bodyPr/>
          <a:lstStyle>
            <a:lvl1pPr>
              <a:defRPr sz="3300"/>
            </a:lvl1pPr>
          </a:lstStyle>
          <a:p>
            <a:pPr lvl="0"/>
            <a:r>
              <a:rPr lang="en-US" altLang="zh-CN" noProof="0" smtClean="0"/>
              <a:t>Click to edit Master title style</a:t>
            </a:r>
          </a:p>
        </p:txBody>
      </p:sp>
      <p:sp>
        <p:nvSpPr>
          <p:cNvPr id="303114" name="Rectangle 10"/>
          <p:cNvSpPr>
            <a:spLocks noChangeArrowheads="1"/>
          </p:cNvSpPr>
          <p:nvPr>
            <p:custDataLst>
              <p:tags r:id="rId5"/>
            </p:custDataLst>
          </p:nvPr>
        </p:nvSpPr>
        <p:spPr bwMode="gray">
          <a:xfrm rot="10800000" flipV="1">
            <a:off x="-1620" y="6299189"/>
            <a:ext cx="9144000" cy="562051"/>
          </a:xfrm>
          <a:prstGeom prst="rect">
            <a:avLst/>
          </a:prstGeom>
          <a:solidFill>
            <a:srgbClr val="B2C9DC"/>
          </a:soli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96" tIns="46648" rIns="93296" bIns="46648" anchor="ctr"/>
          <a:lstStyle/>
          <a:p>
            <a:pPr algn="ctr" fontAlgn="base">
              <a:spcBef>
                <a:spcPct val="0"/>
              </a:spcBef>
              <a:spcAft>
                <a:spcPct val="0"/>
              </a:spcAft>
            </a:pPr>
            <a:endParaRPr lang="zh-CN" altLang="en-US" sz="1000" smtClean="0">
              <a:solidFill>
                <a:srgbClr val="000000"/>
              </a:solidFill>
            </a:endParaRPr>
          </a:p>
        </p:txBody>
      </p:sp>
      <p:graphicFrame>
        <p:nvGraphicFramePr>
          <p:cNvPr id="303121" name="Rectangle 17" hidden="1"/>
          <p:cNvGraphicFramePr>
            <a:graphicFrameLocks/>
          </p:cNvGraphicFramePr>
          <p:nvPr>
            <p:custDataLst>
              <p:tags r:id="rId6"/>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9684" r:id="rId10" imgW="0" imgH="0" progId="TCLayout.ActiveDocument.1">
                  <p:embed/>
                </p:oleObj>
              </mc:Choice>
              <mc:Fallback>
                <p:oleObj r:id="rId10" imgW="0" imgH="0" progId="TCLayout.ActiveDocument.1">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818791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702851" y="1299035"/>
            <a:ext cx="2215991" cy="14010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88DF64C2-C9EB-4254-A1F4-9D5719D5C82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156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80014" y="234864"/>
            <a:ext cx="1338828" cy="246525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3221" y="234864"/>
            <a:ext cx="1661993" cy="24652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5E99D86A-5285-4CAD-A43B-A68BAD68F2F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444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299035"/>
            <a:ext cx="8424936" cy="14010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fld id="{033535C0-1149-48B5-9117-2E35D387B424}"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59717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49" y="4407327"/>
            <a:ext cx="7771995" cy="630942"/>
          </a:xfrm>
        </p:spPr>
        <p:txBody>
          <a:bodyPr/>
          <a:lstStyle>
            <a:lvl1pPr algn="l">
              <a:defRPr sz="41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49" y="4099550"/>
            <a:ext cx="7771995" cy="307777"/>
          </a:xfrm>
        </p:spPr>
        <p:txBody>
          <a:bodyPr anchor="b"/>
          <a:lstStyle>
            <a:lvl1pPr marL="0" indent="0">
              <a:buNone/>
              <a:defRPr sz="2000"/>
            </a:lvl1pPr>
            <a:lvl2pPr marL="466481" indent="0">
              <a:buNone/>
              <a:defRPr sz="1800"/>
            </a:lvl2pPr>
            <a:lvl3pPr marL="932962" indent="0">
              <a:buNone/>
              <a:defRPr sz="1600"/>
            </a:lvl3pPr>
            <a:lvl4pPr marL="1399443" indent="0">
              <a:buNone/>
              <a:defRPr sz="1400"/>
            </a:lvl4pPr>
            <a:lvl5pPr marL="1865925" indent="0">
              <a:buNone/>
              <a:defRPr sz="1400"/>
            </a:lvl5pPr>
            <a:lvl6pPr marL="2332406" indent="0">
              <a:buNone/>
              <a:defRPr sz="1400"/>
            </a:lvl6pPr>
            <a:lvl7pPr marL="2798887" indent="0">
              <a:buNone/>
              <a:defRPr sz="1400"/>
            </a:lvl7pPr>
            <a:lvl8pPr marL="3265368" indent="0">
              <a:buNone/>
              <a:defRPr sz="1400"/>
            </a:lvl8pPr>
            <a:lvl9pPr marL="3731849"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C5933F59-BE24-46DE-A7E4-CB73BB9F03D0}"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400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4729" y="1299035"/>
            <a:ext cx="4318495" cy="2123658"/>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8728" y="1299035"/>
            <a:ext cx="4320114" cy="2123658"/>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519EA28E-FA70-4A45-99E0-4A9C5A94D89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9144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6795" y="275356"/>
            <a:ext cx="8230410" cy="44627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6796" y="1805987"/>
            <a:ext cx="4039882" cy="369332"/>
          </a:xfrm>
        </p:spPr>
        <p:txBody>
          <a:bodyPr anchor="b"/>
          <a:lstStyle>
            <a:lvl1pPr marL="0" indent="0">
              <a:buNone/>
              <a:defRPr sz="2400" b="1"/>
            </a:lvl1pPr>
            <a:lvl2pPr marL="466481" indent="0">
              <a:buNone/>
              <a:defRPr sz="2000" b="1"/>
            </a:lvl2pPr>
            <a:lvl3pPr marL="932962" indent="0">
              <a:buNone/>
              <a:defRPr sz="1800" b="1"/>
            </a:lvl3pPr>
            <a:lvl4pPr marL="1399443" indent="0">
              <a:buNone/>
              <a:defRPr sz="1600" b="1"/>
            </a:lvl4pPr>
            <a:lvl5pPr marL="1865925" indent="0">
              <a:buNone/>
              <a:defRPr sz="1600" b="1"/>
            </a:lvl5pPr>
            <a:lvl6pPr marL="2332406" indent="0">
              <a:buNone/>
              <a:defRPr sz="1600" b="1"/>
            </a:lvl6pPr>
            <a:lvl7pPr marL="2798887" indent="0">
              <a:buNone/>
              <a:defRPr sz="1600" b="1"/>
            </a:lvl7pPr>
            <a:lvl8pPr marL="3265368" indent="0">
              <a:buNone/>
              <a:defRPr sz="1600" b="1"/>
            </a:lvl8pPr>
            <a:lvl9pPr marL="373184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6796" y="2175318"/>
            <a:ext cx="403988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703" y="1805987"/>
            <a:ext cx="4041502" cy="369332"/>
          </a:xfrm>
        </p:spPr>
        <p:txBody>
          <a:bodyPr anchor="b"/>
          <a:lstStyle>
            <a:lvl1pPr marL="0" indent="0">
              <a:buNone/>
              <a:defRPr sz="2400" b="1"/>
            </a:lvl1pPr>
            <a:lvl2pPr marL="466481" indent="0">
              <a:buNone/>
              <a:defRPr sz="2000" b="1"/>
            </a:lvl2pPr>
            <a:lvl3pPr marL="932962" indent="0">
              <a:buNone/>
              <a:defRPr sz="1800" b="1"/>
            </a:lvl3pPr>
            <a:lvl4pPr marL="1399443" indent="0">
              <a:buNone/>
              <a:defRPr sz="1600" b="1"/>
            </a:lvl4pPr>
            <a:lvl5pPr marL="1865925" indent="0">
              <a:buNone/>
              <a:defRPr sz="1600" b="1"/>
            </a:lvl5pPr>
            <a:lvl6pPr marL="2332406" indent="0">
              <a:buNone/>
              <a:defRPr sz="1600" b="1"/>
            </a:lvl6pPr>
            <a:lvl7pPr marL="2798887" indent="0">
              <a:buNone/>
              <a:defRPr sz="1600" b="1"/>
            </a:lvl7pPr>
            <a:lvl8pPr marL="3265368" indent="0">
              <a:buNone/>
              <a:defRPr sz="1600" b="1"/>
            </a:lvl8pPr>
            <a:lvl9pPr marL="373184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703" y="2175318"/>
            <a:ext cx="404150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BD0E72A9-8CA6-43AB-9E8D-D7D40E7B388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3832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E677FDBE-5293-4608-AF18-95350E1BB31B}"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3523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D15ABA35-2F58-4F1E-8842-0BCB37D64CF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3638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6795" y="819542"/>
            <a:ext cx="3008044" cy="615553"/>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988" y="273738"/>
            <a:ext cx="5112217" cy="1938992"/>
          </a:xfrm>
        </p:spPr>
        <p:txBody>
          <a:bodyPr/>
          <a:lstStyle>
            <a:lvl1pPr>
              <a:defRPr sz="33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6795" y="1435094"/>
            <a:ext cx="3008044" cy="215444"/>
          </a:xfrm>
        </p:spPr>
        <p:txBody>
          <a:bodyPr/>
          <a:lstStyle>
            <a:lvl1pPr marL="0" indent="0">
              <a:buNone/>
              <a:defRPr sz="1400"/>
            </a:lvl1pPr>
            <a:lvl2pPr marL="466481" indent="0">
              <a:buNone/>
              <a:defRPr sz="1200"/>
            </a:lvl2pPr>
            <a:lvl3pPr marL="932962" indent="0">
              <a:buNone/>
              <a:defRPr sz="1000"/>
            </a:lvl3pPr>
            <a:lvl4pPr marL="1399443" indent="0">
              <a:buNone/>
              <a:defRPr sz="900"/>
            </a:lvl4pPr>
            <a:lvl5pPr marL="1865925" indent="0">
              <a:buNone/>
              <a:defRPr sz="900"/>
            </a:lvl5pPr>
            <a:lvl6pPr marL="2332406" indent="0">
              <a:buNone/>
              <a:defRPr sz="900"/>
            </a:lvl6pPr>
            <a:lvl7pPr marL="2798887" indent="0">
              <a:buNone/>
              <a:defRPr sz="900"/>
            </a:lvl7pPr>
            <a:lvl8pPr marL="3265368" indent="0">
              <a:buNone/>
              <a:defRPr sz="900"/>
            </a:lvl8pPr>
            <a:lvl9pPr marL="3731849"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62C2C26A-67D5-4238-886E-A8AB303CD296}"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444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544" y="5060058"/>
            <a:ext cx="5486400" cy="30777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544" y="612264"/>
            <a:ext cx="5486400" cy="507831"/>
          </a:xfrm>
        </p:spPr>
        <p:txBody>
          <a:bodyPr/>
          <a:lstStyle>
            <a:lvl1pPr marL="0" indent="0">
              <a:buNone/>
              <a:defRPr sz="3300"/>
            </a:lvl1pPr>
            <a:lvl2pPr marL="466481" indent="0">
              <a:buNone/>
              <a:defRPr sz="2900"/>
            </a:lvl2pPr>
            <a:lvl3pPr marL="932962" indent="0">
              <a:buNone/>
              <a:defRPr sz="2400"/>
            </a:lvl3pPr>
            <a:lvl4pPr marL="1399443" indent="0">
              <a:buNone/>
              <a:defRPr sz="2000"/>
            </a:lvl4pPr>
            <a:lvl5pPr marL="1865925" indent="0">
              <a:buNone/>
              <a:defRPr sz="2000"/>
            </a:lvl5pPr>
            <a:lvl6pPr marL="2332406" indent="0">
              <a:buNone/>
              <a:defRPr sz="2000"/>
            </a:lvl6pPr>
            <a:lvl7pPr marL="2798887" indent="0">
              <a:buNone/>
              <a:defRPr sz="2000"/>
            </a:lvl7pPr>
            <a:lvl8pPr marL="3265368" indent="0">
              <a:buNone/>
              <a:defRPr sz="2000"/>
            </a:lvl8pPr>
            <a:lvl9pPr marL="3731849" indent="0">
              <a:buNone/>
              <a:defRPr sz="2000"/>
            </a:lvl9pPr>
          </a:lstStyle>
          <a:p>
            <a:endParaRPr lang="zh-CN" altLang="en-US"/>
          </a:p>
        </p:txBody>
      </p:sp>
      <p:sp>
        <p:nvSpPr>
          <p:cNvPr id="4" name="文本占位符 3"/>
          <p:cNvSpPr>
            <a:spLocks noGrp="1"/>
          </p:cNvSpPr>
          <p:nvPr>
            <p:ph type="body" sz="half" idx="2"/>
          </p:nvPr>
        </p:nvSpPr>
        <p:spPr>
          <a:xfrm>
            <a:off x="1791544" y="5367835"/>
            <a:ext cx="5486400" cy="215444"/>
          </a:xfrm>
        </p:spPr>
        <p:txBody>
          <a:bodyPr/>
          <a:lstStyle>
            <a:lvl1pPr marL="0" indent="0">
              <a:buNone/>
              <a:defRPr sz="1400"/>
            </a:lvl1pPr>
            <a:lvl2pPr marL="466481" indent="0">
              <a:buNone/>
              <a:defRPr sz="1200"/>
            </a:lvl2pPr>
            <a:lvl3pPr marL="932962" indent="0">
              <a:buNone/>
              <a:defRPr sz="1000"/>
            </a:lvl3pPr>
            <a:lvl4pPr marL="1399443" indent="0">
              <a:buNone/>
              <a:defRPr sz="900"/>
            </a:lvl4pPr>
            <a:lvl5pPr marL="1865925" indent="0">
              <a:buNone/>
              <a:defRPr sz="900"/>
            </a:lvl5pPr>
            <a:lvl6pPr marL="2332406" indent="0">
              <a:buNone/>
              <a:defRPr sz="900"/>
            </a:lvl6pPr>
            <a:lvl7pPr marL="2798887" indent="0">
              <a:buNone/>
              <a:defRPr sz="900"/>
            </a:lvl7pPr>
            <a:lvl8pPr marL="3265368" indent="0">
              <a:buNone/>
              <a:defRPr sz="900"/>
            </a:lvl8pPr>
            <a:lvl9pPr marL="3731849"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70372301-DCAA-44DA-A6CA-B26659D9F9D9}"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0036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ChangeArrowheads="1"/>
          </p:cNvSpPr>
          <p:nvPr>
            <p:custDataLst>
              <p:tags r:id="rId14"/>
            </p:custDataLst>
          </p:nvPr>
        </p:nvSpPr>
        <p:spPr bwMode="gray">
          <a:xfrm rot="10800000">
            <a:off x="0" y="0"/>
            <a:ext cx="440597" cy="168453"/>
          </a:xfrm>
          <a:prstGeom prst="rect">
            <a:avLst/>
          </a:prstGeom>
          <a:solidFill>
            <a:schemeClr val="tx2"/>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b="1" smtClean="0">
              <a:solidFill>
                <a:srgbClr val="FFFFFF"/>
              </a:solidFill>
            </a:endParaRPr>
          </a:p>
        </p:txBody>
      </p:sp>
      <p:sp>
        <p:nvSpPr>
          <p:cNvPr id="302083" name="Rectangle 3"/>
          <p:cNvSpPr>
            <a:spLocks noChangeArrowheads="1"/>
          </p:cNvSpPr>
          <p:nvPr>
            <p:custDataLst>
              <p:tags r:id="rId15"/>
            </p:custDataLst>
          </p:nvPr>
        </p:nvSpPr>
        <p:spPr bwMode="gray">
          <a:xfrm rot="10800000">
            <a:off x="507011" y="0"/>
            <a:ext cx="163603" cy="168453"/>
          </a:xfrm>
          <a:prstGeom prst="rect">
            <a:avLst/>
          </a:prstGeom>
          <a:solidFill>
            <a:srgbClr val="B2C9DC"/>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smtClean="0">
              <a:solidFill>
                <a:srgbClr val="000000"/>
              </a:solidFill>
            </a:endParaRPr>
          </a:p>
        </p:txBody>
      </p:sp>
      <p:sp>
        <p:nvSpPr>
          <p:cNvPr id="302084" name="Rectangle 4"/>
          <p:cNvSpPr>
            <a:spLocks noChangeArrowheads="1"/>
          </p:cNvSpPr>
          <p:nvPr>
            <p:custDataLst>
              <p:tags r:id="rId16"/>
            </p:custDataLst>
          </p:nvPr>
        </p:nvSpPr>
        <p:spPr bwMode="gray">
          <a:xfrm rot="10800000">
            <a:off x="774284" y="0"/>
            <a:ext cx="847177" cy="168453"/>
          </a:xfrm>
          <a:prstGeom prst="rect">
            <a:avLst/>
          </a:prstGeom>
          <a:solidFill>
            <a:srgbClr val="4D81AF"/>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b="1" smtClean="0">
              <a:solidFill>
                <a:srgbClr val="FFFFFF"/>
              </a:solidFill>
            </a:endParaRPr>
          </a:p>
        </p:txBody>
      </p:sp>
      <p:sp>
        <p:nvSpPr>
          <p:cNvPr id="302085" name="Rectangle 5"/>
          <p:cNvSpPr>
            <a:spLocks noChangeArrowheads="1"/>
          </p:cNvSpPr>
          <p:nvPr>
            <p:custDataLst>
              <p:tags r:id="rId17"/>
            </p:custDataLst>
          </p:nvPr>
        </p:nvSpPr>
        <p:spPr bwMode="gray">
          <a:xfrm rot="10800000">
            <a:off x="652797" y="0"/>
            <a:ext cx="124727" cy="168453"/>
          </a:xfrm>
          <a:prstGeom prst="rect">
            <a:avLst/>
          </a:prstGeom>
          <a:solidFill>
            <a:schemeClr val="tx2"/>
          </a:soli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b="1" smtClean="0">
              <a:solidFill>
                <a:srgbClr val="FFFFFF"/>
              </a:solidFill>
            </a:endParaRPr>
          </a:p>
        </p:txBody>
      </p:sp>
      <p:sp>
        <p:nvSpPr>
          <p:cNvPr id="302086" name="Rectangle 6"/>
          <p:cNvSpPr>
            <a:spLocks noChangeArrowheads="1"/>
          </p:cNvSpPr>
          <p:nvPr>
            <p:custDataLst>
              <p:tags r:id="rId18"/>
            </p:custDataLst>
          </p:nvPr>
        </p:nvSpPr>
        <p:spPr bwMode="gray">
          <a:xfrm rot="10800000">
            <a:off x="1614981" y="0"/>
            <a:ext cx="7529019" cy="168453"/>
          </a:xfrm>
          <a:prstGeom prst="rect">
            <a:avLst/>
          </a:prstGeom>
          <a:solidFill>
            <a:srgbClr val="B2C9DC"/>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smtClean="0">
              <a:solidFill>
                <a:srgbClr val="000000"/>
              </a:solidFill>
            </a:endParaRPr>
          </a:p>
        </p:txBody>
      </p:sp>
      <p:sp>
        <p:nvSpPr>
          <p:cNvPr id="302087" name="Rectangle 7"/>
          <p:cNvSpPr>
            <a:spLocks noChangeArrowheads="1"/>
          </p:cNvSpPr>
          <p:nvPr>
            <p:custDataLst>
              <p:tags r:id="rId19"/>
            </p:custDataLst>
          </p:nvPr>
        </p:nvSpPr>
        <p:spPr bwMode="gray">
          <a:xfrm rot="10800000">
            <a:off x="437358" y="0"/>
            <a:ext cx="82612" cy="168453"/>
          </a:xfrm>
          <a:prstGeom prst="rect">
            <a:avLst/>
          </a:prstGeom>
          <a:solidFill>
            <a:srgbClr val="4D81AF"/>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b="1" smtClean="0">
              <a:solidFill>
                <a:srgbClr val="FFFFFF"/>
              </a:solidFill>
            </a:endParaRPr>
          </a:p>
        </p:txBody>
      </p:sp>
      <p:sp>
        <p:nvSpPr>
          <p:cNvPr id="302089" name="pg num"/>
          <p:cNvSpPr>
            <a:spLocks noGrp="1" noChangeArrowheads="1"/>
          </p:cNvSpPr>
          <p:nvPr>
            <p:ph type="sldNum" sz="quarter" idx="4"/>
            <p:custDataLst>
              <p:tags r:id="rId20"/>
            </p:custDataLst>
          </p:nvPr>
        </p:nvSpPr>
        <p:spPr bwMode="auto">
          <a:xfrm>
            <a:off x="7010670" y="6571306"/>
            <a:ext cx="1904932" cy="18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13526">
              <a:defRPr sz="1200" b="0"/>
            </a:lvl1pPr>
          </a:lstStyle>
          <a:p>
            <a:pPr fontAlgn="base">
              <a:spcBef>
                <a:spcPct val="0"/>
              </a:spcBef>
              <a:spcAft>
                <a:spcPct val="0"/>
              </a:spcAft>
            </a:pPr>
            <a:fld id="{AC3A1EB3-0773-49EF-BDC0-0E365BA1B2C5}" type="slidenum">
              <a:rPr lang="zh-CN" altLang="en-US" smtClean="0">
                <a:solidFill>
                  <a:srgbClr val="000000"/>
                </a:solidFill>
              </a:rPr>
              <a:pPr fontAlgn="base">
                <a:spcBef>
                  <a:spcPct val="0"/>
                </a:spcBef>
                <a:spcAft>
                  <a:spcPct val="0"/>
                </a:spcAft>
              </a:pPr>
              <a:t>‹#›</a:t>
            </a:fld>
            <a:endParaRPr lang="en-US" altLang="zh-CN" smtClean="0">
              <a:solidFill>
                <a:srgbClr val="000000"/>
              </a:solidFill>
            </a:endParaRPr>
          </a:p>
        </p:txBody>
      </p:sp>
      <p:sp>
        <p:nvSpPr>
          <p:cNvPr id="302090" name="Working Draft" hidden="1"/>
          <p:cNvSpPr txBox="1">
            <a:spLocks noChangeArrowheads="1"/>
          </p:cNvSpPr>
          <p:nvPr/>
        </p:nvSpPr>
        <p:spPr bwMode="auto">
          <a:xfrm rot="5400000">
            <a:off x="8201460" y="2811874"/>
            <a:ext cx="173605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altLang="zh-CN" sz="600" smtClean="0">
                <a:solidFill>
                  <a:srgbClr val="000000"/>
                </a:solidFill>
              </a:rPr>
              <a:t>Working Draft - Last Modified 6/6/2008 1:54:16 PM</a:t>
            </a:r>
          </a:p>
        </p:txBody>
      </p:sp>
      <p:sp>
        <p:nvSpPr>
          <p:cNvPr id="302091" name="Printed" hidden="1"/>
          <p:cNvSpPr txBox="1">
            <a:spLocks noChangeArrowheads="1"/>
          </p:cNvSpPr>
          <p:nvPr>
            <p:custDataLst>
              <p:tags r:id="rId21"/>
            </p:custDataLst>
          </p:nvPr>
        </p:nvSpPr>
        <p:spPr bwMode="auto">
          <a:xfrm rot="5400000">
            <a:off x="8556526" y="4308518"/>
            <a:ext cx="102592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altLang="zh-CN" sz="600" smtClean="0">
                <a:solidFill>
                  <a:srgbClr val="000000"/>
                </a:solidFill>
              </a:rPr>
              <a:t>Printed 6/6/2008 12:13:43 PM</a:t>
            </a:r>
          </a:p>
        </p:txBody>
      </p:sp>
      <p:sp>
        <p:nvSpPr>
          <p:cNvPr id="302092" name="Rectangle 12"/>
          <p:cNvSpPr>
            <a:spLocks noChangeArrowheads="1"/>
          </p:cNvSpPr>
          <p:nvPr>
            <p:custDataLst>
              <p:tags r:id="rId22"/>
            </p:custDataLst>
          </p:nvPr>
        </p:nvSpPr>
        <p:spPr bwMode="gray">
          <a:xfrm>
            <a:off x="0" y="6798070"/>
            <a:ext cx="9144000" cy="64790"/>
          </a:xfrm>
          <a:prstGeom prst="rect">
            <a:avLst/>
          </a:prstGeom>
          <a:solidFill>
            <a:schemeClr val="tx2"/>
          </a:soli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fontAlgn="base">
              <a:spcBef>
                <a:spcPct val="0"/>
              </a:spcBef>
              <a:spcAft>
                <a:spcPct val="0"/>
              </a:spcAft>
            </a:pPr>
            <a:endParaRPr lang="zh-CN" altLang="en-US" sz="1400" b="1" smtClean="0">
              <a:solidFill>
                <a:srgbClr val="000000"/>
              </a:solidFill>
            </a:endParaRPr>
          </a:p>
        </p:txBody>
      </p:sp>
      <p:graphicFrame>
        <p:nvGraphicFramePr>
          <p:cNvPr id="302093" name="Rectangle 13" hidden="1"/>
          <p:cNvGraphicFramePr>
            <a:graphicFrameLocks/>
          </p:cNvGraphicFramePr>
          <p:nvPr>
            <p:custDataLst>
              <p:tags r:id="rId23"/>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8660" r:id="rId24" imgW="0" imgH="0" progId="TCLayout.ActiveDocument.1">
                  <p:embed/>
                </p:oleObj>
              </mc:Choice>
              <mc:Fallback>
                <p:oleObj r:id="rId24" imgW="0" imgH="0" progId="TCLayout.ActiveDocument.1">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094" name="Rectangle 14"/>
          <p:cNvSpPr>
            <a:spLocks noGrp="1" noChangeArrowheads="1"/>
          </p:cNvSpPr>
          <p:nvPr>
            <p:ph type="title"/>
          </p:nvPr>
        </p:nvSpPr>
        <p:spPr bwMode="auto">
          <a:xfrm>
            <a:off x="121489" y="234864"/>
            <a:ext cx="8794113"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zh-CN" smtClean="0"/>
              <a:t>Click to edit Master title style</a:t>
            </a:r>
          </a:p>
        </p:txBody>
      </p:sp>
      <p:grpSp>
        <p:nvGrpSpPr>
          <p:cNvPr id="302170" name="McK Slide Elements"/>
          <p:cNvGrpSpPr>
            <a:grpSpLocks/>
          </p:cNvGrpSpPr>
          <p:nvPr/>
        </p:nvGrpSpPr>
        <p:grpSpPr bwMode="auto">
          <a:xfrm>
            <a:off x="124729" y="681914"/>
            <a:ext cx="8794113" cy="6091860"/>
            <a:chOff x="77" y="421"/>
            <a:chExt cx="5429" cy="3761"/>
          </a:xfrm>
        </p:grpSpPr>
        <p:sp>
          <p:nvSpPr>
            <p:cNvPr id="302096" name="McK Measure" hidden="1"/>
            <p:cNvSpPr txBox="1">
              <a:spLocks noChangeArrowheads="1"/>
            </p:cNvSpPr>
            <p:nvPr userDrawn="1"/>
          </p:nvSpPr>
          <p:spPr bwMode="auto">
            <a:xfrm>
              <a:off x="77" y="421"/>
              <a:ext cx="542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2400">
                  <a:solidFill>
                    <a:schemeClr val="tx1"/>
                  </a:solidFill>
                  <a:latin typeface="Times New Roman" pitchFamily="18" charset="0"/>
                </a:defRPr>
              </a:lvl1pPr>
              <a:lvl2pPr marL="447675" defTabSz="895350">
                <a:defRPr sz="2400">
                  <a:solidFill>
                    <a:schemeClr val="tx1"/>
                  </a:solidFill>
                  <a:latin typeface="Times New Roman" pitchFamily="18" charset="0"/>
                </a:defRPr>
              </a:lvl2pPr>
              <a:lvl3pPr marL="895350" defTabSz="895350">
                <a:defRPr sz="2400">
                  <a:solidFill>
                    <a:schemeClr val="tx1"/>
                  </a:solidFill>
                  <a:latin typeface="Times New Roman" pitchFamily="18" charset="0"/>
                </a:defRPr>
              </a:lvl3pPr>
              <a:lvl4pPr marL="1344613" defTabSz="895350">
                <a:defRPr sz="2400">
                  <a:solidFill>
                    <a:schemeClr val="tx1"/>
                  </a:solidFill>
                  <a:latin typeface="Times New Roman" pitchFamily="18" charset="0"/>
                </a:defRPr>
              </a:lvl4pPr>
              <a:lvl5pPr marL="1792288" defTabSz="895350">
                <a:defRPr sz="2400">
                  <a:solidFill>
                    <a:schemeClr val="tx1"/>
                  </a:solidFill>
                  <a:latin typeface="Times New Roman" pitchFamily="18" charset="0"/>
                </a:defRPr>
              </a:lvl5pPr>
              <a:lvl6pPr marL="2249488" defTabSz="895350" fontAlgn="base">
                <a:spcBef>
                  <a:spcPct val="0"/>
                </a:spcBef>
                <a:spcAft>
                  <a:spcPct val="0"/>
                </a:spcAft>
                <a:defRPr sz="2400">
                  <a:solidFill>
                    <a:schemeClr val="tx1"/>
                  </a:solidFill>
                  <a:latin typeface="Times New Roman" pitchFamily="18" charset="0"/>
                </a:defRPr>
              </a:lvl6pPr>
              <a:lvl7pPr marL="2706688" defTabSz="895350" fontAlgn="base">
                <a:spcBef>
                  <a:spcPct val="0"/>
                </a:spcBef>
                <a:spcAft>
                  <a:spcPct val="0"/>
                </a:spcAft>
                <a:defRPr sz="2400">
                  <a:solidFill>
                    <a:schemeClr val="tx1"/>
                  </a:solidFill>
                  <a:latin typeface="Times New Roman" pitchFamily="18" charset="0"/>
                </a:defRPr>
              </a:lvl7pPr>
              <a:lvl8pPr marL="3163888" defTabSz="895350" fontAlgn="base">
                <a:spcBef>
                  <a:spcPct val="0"/>
                </a:spcBef>
                <a:spcAft>
                  <a:spcPct val="0"/>
                </a:spcAft>
                <a:defRPr sz="2400">
                  <a:solidFill>
                    <a:schemeClr val="tx1"/>
                  </a:solidFill>
                  <a:latin typeface="Times New Roman" pitchFamily="18" charset="0"/>
                </a:defRPr>
              </a:lvl8pPr>
              <a:lvl9pPr marL="3621088" defTabSz="895350" fontAlgn="base">
                <a:spcBef>
                  <a:spcPct val="0"/>
                </a:spcBef>
                <a:spcAft>
                  <a:spcPct val="0"/>
                </a:spcAft>
                <a:defRPr sz="2400">
                  <a:solidFill>
                    <a:schemeClr val="tx1"/>
                  </a:solidFill>
                  <a:latin typeface="Times New Roman" pitchFamily="18" charset="0"/>
                </a:defRPr>
              </a:lvl9pPr>
            </a:lstStyle>
            <a:p>
              <a:pPr fontAlgn="base">
                <a:spcBef>
                  <a:spcPct val="0"/>
                </a:spcBef>
                <a:spcAft>
                  <a:spcPct val="0"/>
                </a:spcAft>
              </a:pPr>
              <a:r>
                <a:rPr lang="en-US" altLang="zh-CN" sz="1800" smtClean="0">
                  <a:solidFill>
                    <a:srgbClr val="000000"/>
                  </a:solidFill>
                  <a:latin typeface="Arial" pitchFamily="34" charset="0"/>
                </a:rPr>
                <a:t>Unit of measure</a:t>
              </a:r>
            </a:p>
          </p:txBody>
        </p:sp>
        <p:sp>
          <p:nvSpPr>
            <p:cNvPr id="302097" name="McK Footnote" hidden="1"/>
            <p:cNvSpPr txBox="1">
              <a:spLocks noChangeArrowheads="1"/>
            </p:cNvSpPr>
            <p:nvPr userDrawn="1"/>
          </p:nvSpPr>
          <p:spPr bwMode="auto">
            <a:xfrm>
              <a:off x="79" y="3929"/>
              <a:ext cx="514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771525" indent="-771525" defTabSz="895350">
                <a:tabLst>
                  <a:tab pos="685800" algn="r"/>
                </a:tabLst>
                <a:defRPr sz="2400">
                  <a:solidFill>
                    <a:schemeClr val="tx1"/>
                  </a:solidFill>
                  <a:latin typeface="Times New Roman" pitchFamily="18" charset="0"/>
                </a:defRPr>
              </a:lvl1pPr>
              <a:lvl2pPr marL="1031875" defTabSz="895350">
                <a:tabLst>
                  <a:tab pos="685800" algn="r"/>
                </a:tabLst>
                <a:defRPr sz="2400">
                  <a:solidFill>
                    <a:schemeClr val="tx1"/>
                  </a:solidFill>
                  <a:latin typeface="Times New Roman" pitchFamily="18" charset="0"/>
                </a:defRPr>
              </a:lvl2pPr>
              <a:lvl3pPr marL="1217613" defTabSz="895350">
                <a:tabLst>
                  <a:tab pos="685800" algn="r"/>
                </a:tabLst>
                <a:defRPr sz="2400">
                  <a:solidFill>
                    <a:schemeClr val="tx1"/>
                  </a:solidFill>
                  <a:latin typeface="Times New Roman" pitchFamily="18" charset="0"/>
                </a:defRPr>
              </a:lvl3pPr>
              <a:lvl4pPr marL="1404938" defTabSz="895350">
                <a:tabLst>
                  <a:tab pos="685800" algn="r"/>
                </a:tabLst>
                <a:defRPr sz="2400">
                  <a:solidFill>
                    <a:schemeClr val="tx1"/>
                  </a:solidFill>
                  <a:latin typeface="Times New Roman" pitchFamily="18" charset="0"/>
                </a:defRPr>
              </a:lvl4pPr>
              <a:lvl5pPr marL="1792288" defTabSz="895350">
                <a:tabLst>
                  <a:tab pos="685800" algn="r"/>
                </a:tabLst>
                <a:defRPr sz="2400">
                  <a:solidFill>
                    <a:schemeClr val="tx1"/>
                  </a:solidFill>
                  <a:latin typeface="Times New Roman" pitchFamily="18" charset="0"/>
                </a:defRPr>
              </a:lvl5pPr>
              <a:lvl6pPr marL="2249488" defTabSz="895350" fontAlgn="base">
                <a:spcBef>
                  <a:spcPct val="0"/>
                </a:spcBef>
                <a:spcAft>
                  <a:spcPct val="0"/>
                </a:spcAft>
                <a:tabLst>
                  <a:tab pos="685800" algn="r"/>
                </a:tabLst>
                <a:defRPr sz="2400">
                  <a:solidFill>
                    <a:schemeClr val="tx1"/>
                  </a:solidFill>
                  <a:latin typeface="Times New Roman" pitchFamily="18" charset="0"/>
                </a:defRPr>
              </a:lvl6pPr>
              <a:lvl7pPr marL="2706688" defTabSz="895350" fontAlgn="base">
                <a:spcBef>
                  <a:spcPct val="0"/>
                </a:spcBef>
                <a:spcAft>
                  <a:spcPct val="0"/>
                </a:spcAft>
                <a:tabLst>
                  <a:tab pos="685800" algn="r"/>
                </a:tabLst>
                <a:defRPr sz="2400">
                  <a:solidFill>
                    <a:schemeClr val="tx1"/>
                  </a:solidFill>
                  <a:latin typeface="Times New Roman" pitchFamily="18" charset="0"/>
                </a:defRPr>
              </a:lvl7pPr>
              <a:lvl8pPr marL="3163888" defTabSz="895350" fontAlgn="base">
                <a:spcBef>
                  <a:spcPct val="0"/>
                </a:spcBef>
                <a:spcAft>
                  <a:spcPct val="0"/>
                </a:spcAft>
                <a:tabLst>
                  <a:tab pos="685800" algn="r"/>
                </a:tabLst>
                <a:defRPr sz="2400">
                  <a:solidFill>
                    <a:schemeClr val="tx1"/>
                  </a:solidFill>
                  <a:latin typeface="Times New Roman" pitchFamily="18" charset="0"/>
                </a:defRPr>
              </a:lvl8pPr>
              <a:lvl9pPr marL="3621088" defTabSz="895350" fontAlgn="base">
                <a:spcBef>
                  <a:spcPct val="0"/>
                </a:spcBef>
                <a:spcAft>
                  <a:spcPct val="0"/>
                </a:spcAft>
                <a:tabLst>
                  <a:tab pos="685800" algn="r"/>
                </a:tabLst>
                <a:defRPr sz="2400">
                  <a:solidFill>
                    <a:schemeClr val="tx1"/>
                  </a:solidFill>
                  <a:latin typeface="Times New Roman" pitchFamily="18" charset="0"/>
                </a:defRPr>
              </a:lvl9pPr>
            </a:lstStyle>
            <a:p>
              <a:pPr fontAlgn="base">
                <a:spcBef>
                  <a:spcPct val="0"/>
                </a:spcBef>
                <a:spcAft>
                  <a:spcPct val="0"/>
                </a:spcAft>
              </a:pPr>
              <a:r>
                <a:rPr lang="zh-CN" altLang="en-US" sz="1200" smtClean="0">
                  <a:solidFill>
                    <a:srgbClr val="000000"/>
                  </a:solidFill>
                  <a:latin typeface="Arial" pitchFamily="34" charset="0"/>
                </a:rPr>
                <a:t>	*	</a:t>
              </a:r>
            </a:p>
            <a:p>
              <a:pPr fontAlgn="base">
                <a:spcBef>
                  <a:spcPct val="20000"/>
                </a:spcBef>
                <a:spcAft>
                  <a:spcPct val="0"/>
                </a:spcAft>
              </a:pPr>
              <a:r>
                <a:rPr lang="zh-CN" altLang="en-US" sz="1200" smtClean="0">
                  <a:solidFill>
                    <a:srgbClr val="000000"/>
                  </a:solidFill>
                  <a:latin typeface="Arial" pitchFamily="34" charset="0"/>
                </a:rPr>
                <a:t>	资料来源：	</a:t>
              </a:r>
            </a:p>
          </p:txBody>
        </p:sp>
      </p:grpSp>
      <p:sp>
        <p:nvSpPr>
          <p:cNvPr id="302098" name="Rectangle 18"/>
          <p:cNvSpPr>
            <a:spLocks noGrp="1" noChangeArrowheads="1"/>
          </p:cNvSpPr>
          <p:nvPr>
            <p:ph type="body" idx="1"/>
          </p:nvPr>
        </p:nvSpPr>
        <p:spPr bwMode="auto">
          <a:xfrm>
            <a:off x="124729" y="1299035"/>
            <a:ext cx="8794113" cy="140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extLst>
      <p:ext uri="{BB962C8B-B14F-4D97-AF65-F5344CB8AC3E}">
        <p14:creationId xmlns:p14="http://schemas.microsoft.com/office/powerpoint/2010/main" val="405180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3526" rtl="0" fontAlgn="base">
        <a:spcBef>
          <a:spcPct val="0"/>
        </a:spcBef>
        <a:spcAft>
          <a:spcPct val="0"/>
        </a:spcAft>
        <a:tabLst>
          <a:tab pos="345002" algn="l"/>
        </a:tabLst>
        <a:defRPr sz="2900" b="1">
          <a:solidFill>
            <a:schemeClr val="tx2"/>
          </a:solidFill>
          <a:latin typeface="+mj-lt"/>
          <a:ea typeface="+mj-ea"/>
          <a:cs typeface="+mj-cs"/>
        </a:defRPr>
      </a:lvl1pPr>
      <a:lvl2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2pPr>
      <a:lvl3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3pPr>
      <a:lvl4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4pPr>
      <a:lvl5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5pPr>
      <a:lvl6pPr marL="466481"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6pPr>
      <a:lvl7pPr marL="932962"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7pPr>
      <a:lvl8pPr marL="1399443"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8pPr>
      <a:lvl9pPr marL="1865925"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9pPr>
    </p:titleStyle>
    <p:bodyStyle>
      <a:lvl1pPr algn="l" defTabSz="913526" rtl="0" fontAlgn="base">
        <a:spcBef>
          <a:spcPct val="0"/>
        </a:spcBef>
        <a:spcAft>
          <a:spcPct val="0"/>
        </a:spcAft>
        <a:buSzPct val="120000"/>
        <a:defRPr>
          <a:solidFill>
            <a:schemeClr val="tx1"/>
          </a:solidFill>
          <a:latin typeface="+mn-lt"/>
          <a:ea typeface="+mn-ea"/>
          <a:cs typeface="+mn-cs"/>
        </a:defRPr>
      </a:lvl1pPr>
      <a:lvl2pPr marL="147396" indent="-145775" algn="l" defTabSz="913526" rtl="0" fontAlgn="base">
        <a:spcBef>
          <a:spcPct val="0"/>
        </a:spcBef>
        <a:spcAft>
          <a:spcPct val="0"/>
        </a:spcAft>
        <a:buSzPct val="120000"/>
        <a:buChar char="•"/>
        <a:defRPr>
          <a:solidFill>
            <a:schemeClr val="tx1"/>
          </a:solidFill>
          <a:latin typeface="+mn-lt"/>
          <a:ea typeface="+mn-ea"/>
          <a:cs typeface="+mn-cs"/>
        </a:defRPr>
      </a:lvl2pPr>
      <a:lvl3pPr marL="301269" indent="-152254" algn="l" defTabSz="913526" rtl="0" fontAlgn="base">
        <a:spcBef>
          <a:spcPct val="0"/>
        </a:spcBef>
        <a:spcAft>
          <a:spcPct val="0"/>
        </a:spcAft>
        <a:buChar char="–"/>
        <a:defRPr>
          <a:solidFill>
            <a:schemeClr val="tx1"/>
          </a:solidFill>
          <a:latin typeface="+mn-lt"/>
          <a:ea typeface="+mn-ea"/>
          <a:cs typeface="+mn-cs"/>
        </a:defRPr>
      </a:lvl3pPr>
      <a:lvl4pPr marL="440566" indent="-137677" algn="l" defTabSz="913526" rtl="0" fontAlgn="base">
        <a:spcBef>
          <a:spcPct val="0"/>
        </a:spcBef>
        <a:spcAft>
          <a:spcPct val="0"/>
        </a:spcAft>
        <a:buSzPct val="89000"/>
        <a:buChar char="•"/>
        <a:defRPr>
          <a:solidFill>
            <a:schemeClr val="tx1"/>
          </a:solidFill>
          <a:latin typeface="+mn-lt"/>
          <a:ea typeface="+mn-ea"/>
          <a:cs typeface="+mn-cs"/>
        </a:defRPr>
      </a:lvl4pPr>
      <a:lvl5pPr marL="594440" indent="-152254" algn="l" defTabSz="913526" rtl="0" fontAlgn="base">
        <a:spcBef>
          <a:spcPct val="0"/>
        </a:spcBef>
        <a:spcAft>
          <a:spcPct val="0"/>
        </a:spcAft>
        <a:buSzPct val="75000"/>
        <a:buChar char="–"/>
        <a:defRPr>
          <a:solidFill>
            <a:schemeClr val="tx1"/>
          </a:solidFill>
          <a:latin typeface="+mn-lt"/>
          <a:ea typeface="+mn-ea"/>
          <a:cs typeface="+mn-cs"/>
        </a:defRPr>
      </a:lvl5pPr>
      <a:lvl6pPr marL="1060921" indent="-152254" algn="l" defTabSz="913526" rtl="0" fontAlgn="base">
        <a:spcBef>
          <a:spcPct val="0"/>
        </a:spcBef>
        <a:spcAft>
          <a:spcPct val="0"/>
        </a:spcAft>
        <a:buSzPct val="75000"/>
        <a:buChar char="–"/>
        <a:defRPr>
          <a:solidFill>
            <a:schemeClr val="tx1"/>
          </a:solidFill>
          <a:latin typeface="+mn-lt"/>
          <a:ea typeface="+mn-ea"/>
          <a:cs typeface="+mn-cs"/>
        </a:defRPr>
      </a:lvl6pPr>
      <a:lvl7pPr marL="1527402" indent="-152254" algn="l" defTabSz="913526" rtl="0" fontAlgn="base">
        <a:spcBef>
          <a:spcPct val="0"/>
        </a:spcBef>
        <a:spcAft>
          <a:spcPct val="0"/>
        </a:spcAft>
        <a:buSzPct val="75000"/>
        <a:buChar char="–"/>
        <a:defRPr>
          <a:solidFill>
            <a:schemeClr val="tx1"/>
          </a:solidFill>
          <a:latin typeface="+mn-lt"/>
          <a:ea typeface="+mn-ea"/>
          <a:cs typeface="+mn-cs"/>
        </a:defRPr>
      </a:lvl7pPr>
      <a:lvl8pPr marL="1993884" indent="-152254" algn="l" defTabSz="913526" rtl="0" fontAlgn="base">
        <a:spcBef>
          <a:spcPct val="0"/>
        </a:spcBef>
        <a:spcAft>
          <a:spcPct val="0"/>
        </a:spcAft>
        <a:buSzPct val="75000"/>
        <a:buChar char="–"/>
        <a:defRPr>
          <a:solidFill>
            <a:schemeClr val="tx1"/>
          </a:solidFill>
          <a:latin typeface="+mn-lt"/>
          <a:ea typeface="+mn-ea"/>
          <a:cs typeface="+mn-cs"/>
        </a:defRPr>
      </a:lvl8pPr>
      <a:lvl9pPr marL="2460365" indent="-152254" algn="l" defTabSz="913526" rtl="0" fontAlgn="base">
        <a:spcBef>
          <a:spcPct val="0"/>
        </a:spcBef>
        <a:spcAft>
          <a:spcPct val="0"/>
        </a:spcAft>
        <a:buSzPct val="75000"/>
        <a:buChar char="–"/>
        <a:defRPr>
          <a:solidFill>
            <a:schemeClr val="tx1"/>
          </a:solidFill>
          <a:latin typeface="+mn-lt"/>
          <a:ea typeface="+mn-ea"/>
          <a:cs typeface="+mn-cs"/>
        </a:defRPr>
      </a:lvl9pPr>
    </p:bodyStyle>
    <p:otherStyle>
      <a:defPPr>
        <a:defRPr lang="zh-CN"/>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a:t>
            </a:fld>
            <a:endParaRPr lang="en-US" altLang="zh-CN">
              <a:solidFill>
                <a:srgbClr val="000000"/>
              </a:solidFill>
            </a:endParaRPr>
          </a:p>
        </p:txBody>
      </p:sp>
      <p:sp>
        <p:nvSpPr>
          <p:cNvPr id="5" name="标题 1"/>
          <p:cNvSpPr txBox="1">
            <a:spLocks/>
          </p:cNvSpPr>
          <p:nvPr/>
        </p:nvSpPr>
        <p:spPr bwMode="auto">
          <a:xfrm>
            <a:off x="467544" y="1988840"/>
            <a:ext cx="828092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913526" rtl="0" fontAlgn="base">
              <a:spcBef>
                <a:spcPct val="0"/>
              </a:spcBef>
              <a:spcAft>
                <a:spcPct val="0"/>
              </a:spcAft>
              <a:tabLst>
                <a:tab pos="345002" algn="l"/>
              </a:tabLst>
              <a:defRPr sz="2900" b="1">
                <a:solidFill>
                  <a:schemeClr val="tx2"/>
                </a:solidFill>
                <a:latin typeface="+mj-lt"/>
                <a:ea typeface="+mj-ea"/>
                <a:cs typeface="+mj-cs"/>
              </a:defRPr>
            </a:lvl1pPr>
            <a:lvl2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2pPr>
            <a:lvl3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3pPr>
            <a:lvl4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4pPr>
            <a:lvl5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5pPr>
            <a:lvl6pPr marL="466481"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6pPr>
            <a:lvl7pPr marL="932962"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7pPr>
            <a:lvl8pPr marL="1399443"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8pPr>
            <a:lvl9pPr marL="1865925"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9pPr>
          </a:lstStyle>
          <a:p>
            <a:pPr algn="ctr">
              <a:spcBef>
                <a:spcPts val="1200"/>
              </a:spcBef>
              <a:spcAft>
                <a:spcPts val="600"/>
              </a:spcAft>
            </a:pPr>
            <a:r>
              <a:rPr lang="zh-CN" altLang="en-US" sz="4000" dirty="0" smtClean="0">
                <a:solidFill>
                  <a:srgbClr val="002060"/>
                </a:solidFill>
                <a:latin typeface="微软雅黑" pitchFamily="34" charset="-122"/>
                <a:ea typeface="微软雅黑" pitchFamily="34" charset="-122"/>
              </a:rPr>
              <a:t>雾霾治理、地方竞争与工业绿色转型</a:t>
            </a:r>
            <a:endParaRPr lang="zh-CN" altLang="en-US" sz="4000" dirty="0">
              <a:solidFill>
                <a:srgbClr val="002060"/>
              </a:solidFill>
              <a:latin typeface="微软雅黑" pitchFamily="34" charset="-122"/>
              <a:ea typeface="微软雅黑" pitchFamily="34" charset="-122"/>
            </a:endParaRPr>
          </a:p>
        </p:txBody>
      </p:sp>
      <p:sp>
        <p:nvSpPr>
          <p:cNvPr id="6" name="副标题 2"/>
          <p:cNvSpPr txBox="1">
            <a:spLocks/>
          </p:cNvSpPr>
          <p:nvPr/>
        </p:nvSpPr>
        <p:spPr bwMode="auto">
          <a:xfrm>
            <a:off x="1835696" y="3304795"/>
            <a:ext cx="4928593" cy="1976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913526" rtl="0" fontAlgn="base">
              <a:spcBef>
                <a:spcPct val="0"/>
              </a:spcBef>
              <a:spcAft>
                <a:spcPct val="0"/>
              </a:spcAft>
              <a:buSzPct val="120000"/>
              <a:defRPr>
                <a:solidFill>
                  <a:schemeClr val="tx1"/>
                </a:solidFill>
                <a:latin typeface="+mn-lt"/>
                <a:ea typeface="+mn-ea"/>
                <a:cs typeface="+mn-cs"/>
              </a:defRPr>
            </a:lvl1pPr>
            <a:lvl2pPr marL="147396" indent="-145775" algn="l" defTabSz="913526" rtl="0" fontAlgn="base">
              <a:spcBef>
                <a:spcPct val="0"/>
              </a:spcBef>
              <a:spcAft>
                <a:spcPct val="0"/>
              </a:spcAft>
              <a:buSzPct val="120000"/>
              <a:buChar char="•"/>
              <a:defRPr>
                <a:solidFill>
                  <a:schemeClr val="tx1"/>
                </a:solidFill>
                <a:latin typeface="+mn-lt"/>
                <a:ea typeface="+mn-ea"/>
                <a:cs typeface="+mn-cs"/>
              </a:defRPr>
            </a:lvl2pPr>
            <a:lvl3pPr marL="301269" indent="-152254" algn="l" defTabSz="913526" rtl="0" fontAlgn="base">
              <a:spcBef>
                <a:spcPct val="0"/>
              </a:spcBef>
              <a:spcAft>
                <a:spcPct val="0"/>
              </a:spcAft>
              <a:buChar char="–"/>
              <a:defRPr>
                <a:solidFill>
                  <a:schemeClr val="tx1"/>
                </a:solidFill>
                <a:latin typeface="+mn-lt"/>
                <a:ea typeface="+mn-ea"/>
                <a:cs typeface="+mn-cs"/>
              </a:defRPr>
            </a:lvl3pPr>
            <a:lvl4pPr marL="440566" indent="-137677" algn="l" defTabSz="913526" rtl="0" fontAlgn="base">
              <a:spcBef>
                <a:spcPct val="0"/>
              </a:spcBef>
              <a:spcAft>
                <a:spcPct val="0"/>
              </a:spcAft>
              <a:buSzPct val="89000"/>
              <a:buChar char="•"/>
              <a:defRPr>
                <a:solidFill>
                  <a:schemeClr val="tx1"/>
                </a:solidFill>
                <a:latin typeface="+mn-lt"/>
                <a:ea typeface="+mn-ea"/>
                <a:cs typeface="+mn-cs"/>
              </a:defRPr>
            </a:lvl4pPr>
            <a:lvl5pPr marL="594440" indent="-152254" algn="l" defTabSz="913526" rtl="0" fontAlgn="base">
              <a:spcBef>
                <a:spcPct val="0"/>
              </a:spcBef>
              <a:spcAft>
                <a:spcPct val="0"/>
              </a:spcAft>
              <a:buSzPct val="75000"/>
              <a:buChar char="–"/>
              <a:defRPr>
                <a:solidFill>
                  <a:schemeClr val="tx1"/>
                </a:solidFill>
                <a:latin typeface="+mn-lt"/>
                <a:ea typeface="+mn-ea"/>
                <a:cs typeface="+mn-cs"/>
              </a:defRPr>
            </a:lvl5pPr>
            <a:lvl6pPr marL="1060921" indent="-152254" algn="l" defTabSz="913526" rtl="0" fontAlgn="base">
              <a:spcBef>
                <a:spcPct val="0"/>
              </a:spcBef>
              <a:spcAft>
                <a:spcPct val="0"/>
              </a:spcAft>
              <a:buSzPct val="75000"/>
              <a:buChar char="–"/>
              <a:defRPr>
                <a:solidFill>
                  <a:schemeClr val="tx1"/>
                </a:solidFill>
                <a:latin typeface="+mn-lt"/>
                <a:ea typeface="+mn-ea"/>
                <a:cs typeface="+mn-cs"/>
              </a:defRPr>
            </a:lvl6pPr>
            <a:lvl7pPr marL="1527402" indent="-152254" algn="l" defTabSz="913526" rtl="0" fontAlgn="base">
              <a:spcBef>
                <a:spcPct val="0"/>
              </a:spcBef>
              <a:spcAft>
                <a:spcPct val="0"/>
              </a:spcAft>
              <a:buSzPct val="75000"/>
              <a:buChar char="–"/>
              <a:defRPr>
                <a:solidFill>
                  <a:schemeClr val="tx1"/>
                </a:solidFill>
                <a:latin typeface="+mn-lt"/>
                <a:ea typeface="+mn-ea"/>
                <a:cs typeface="+mn-cs"/>
              </a:defRPr>
            </a:lvl7pPr>
            <a:lvl8pPr marL="1993884" indent="-152254" algn="l" defTabSz="913526" rtl="0" fontAlgn="base">
              <a:spcBef>
                <a:spcPct val="0"/>
              </a:spcBef>
              <a:spcAft>
                <a:spcPct val="0"/>
              </a:spcAft>
              <a:buSzPct val="75000"/>
              <a:buChar char="–"/>
              <a:defRPr>
                <a:solidFill>
                  <a:schemeClr val="tx1"/>
                </a:solidFill>
                <a:latin typeface="+mn-lt"/>
                <a:ea typeface="+mn-ea"/>
                <a:cs typeface="+mn-cs"/>
              </a:defRPr>
            </a:lvl8pPr>
            <a:lvl9pPr marL="2460365" indent="-152254" algn="l" defTabSz="913526" rtl="0" fontAlgn="base">
              <a:spcBef>
                <a:spcPct val="0"/>
              </a:spcBef>
              <a:spcAft>
                <a:spcPct val="0"/>
              </a:spcAft>
              <a:buSzPct val="75000"/>
              <a:buChar char="–"/>
              <a:defRPr>
                <a:solidFill>
                  <a:schemeClr val="tx1"/>
                </a:solidFill>
                <a:latin typeface="+mn-lt"/>
                <a:ea typeface="+mn-ea"/>
                <a:cs typeface="+mn-cs"/>
              </a:defRPr>
            </a:lvl9pPr>
          </a:lstStyle>
          <a:p>
            <a:pPr algn="ctr">
              <a:lnSpc>
                <a:spcPct val="150000"/>
              </a:lnSpc>
            </a:pPr>
            <a:r>
              <a:rPr lang="zh-CN" altLang="en-US" sz="2800" b="1" dirty="0" smtClean="0">
                <a:solidFill>
                  <a:schemeClr val="tx1">
                    <a:lumMod val="95000"/>
                    <a:lumOff val="5000"/>
                  </a:schemeClr>
                </a:solidFill>
                <a:latin typeface="华文新魏" pitchFamily="2" charset="-122"/>
                <a:ea typeface="华文新魏" pitchFamily="2" charset="-122"/>
              </a:rPr>
              <a:t>李 慧</a:t>
            </a:r>
            <a:endParaRPr lang="en-US" altLang="zh-CN" sz="2800" b="1" dirty="0" smtClean="0">
              <a:solidFill>
                <a:schemeClr val="tx1">
                  <a:lumMod val="95000"/>
                  <a:lumOff val="5000"/>
                </a:schemeClr>
              </a:solidFill>
              <a:latin typeface="华文新魏" pitchFamily="2" charset="-122"/>
              <a:ea typeface="华文新魏" pitchFamily="2" charset="-122"/>
            </a:endParaRPr>
          </a:p>
          <a:p>
            <a:pPr algn="ctr">
              <a:lnSpc>
                <a:spcPct val="150000"/>
              </a:lnSpc>
            </a:pPr>
            <a:r>
              <a:rPr lang="zh-CN" altLang="en-US" sz="2400" dirty="0" smtClean="0">
                <a:solidFill>
                  <a:schemeClr val="tx1">
                    <a:lumMod val="95000"/>
                    <a:lumOff val="5000"/>
                  </a:schemeClr>
                </a:solidFill>
                <a:latin typeface="华文新魏" pitchFamily="2" charset="-122"/>
                <a:ea typeface="华文新魏" pitchFamily="2" charset="-122"/>
              </a:rPr>
              <a:t>东北财经大学</a:t>
            </a:r>
            <a:endParaRPr lang="en-US" altLang="zh-CN" sz="2400" dirty="0" smtClean="0">
              <a:solidFill>
                <a:schemeClr val="tx1">
                  <a:lumMod val="95000"/>
                  <a:lumOff val="5000"/>
                </a:schemeClr>
              </a:solidFill>
              <a:latin typeface="华文新魏" pitchFamily="2" charset="-122"/>
              <a:ea typeface="华文新魏" pitchFamily="2" charset="-122"/>
            </a:endParaRPr>
          </a:p>
          <a:p>
            <a:pPr algn="ctr">
              <a:lnSpc>
                <a:spcPct val="150000"/>
              </a:lnSpc>
            </a:pPr>
            <a:r>
              <a:rPr lang="en-US" altLang="zh-CN" sz="2400" dirty="0" smtClean="0">
                <a:solidFill>
                  <a:schemeClr val="tx1">
                    <a:lumMod val="95000"/>
                    <a:lumOff val="5000"/>
                  </a:schemeClr>
                </a:solidFill>
                <a:latin typeface="+mn-ea"/>
              </a:rPr>
              <a:t>2019.11.22</a:t>
            </a:r>
            <a:endParaRPr lang="zh-CN" altLang="en-US" sz="2400" dirty="0">
              <a:solidFill>
                <a:schemeClr val="tx1">
                  <a:lumMod val="95000"/>
                  <a:lumOff val="5000"/>
                </a:schemeClr>
              </a:solidFill>
              <a:latin typeface="+mn-ea"/>
            </a:endParaRPr>
          </a:p>
        </p:txBody>
      </p:sp>
    </p:spTree>
    <p:extLst>
      <p:ext uri="{BB962C8B-B14F-4D97-AF65-F5344CB8AC3E}">
        <p14:creationId xmlns:p14="http://schemas.microsoft.com/office/powerpoint/2010/main" val="844477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计量结果及分析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628800"/>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基准回归结果</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10</a:t>
            </a:fld>
            <a:endParaRPr lang="en-US" altLang="zh-CN">
              <a:solidFill>
                <a:srgbClr val="000000"/>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362334"/>
            <a:ext cx="8444339"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885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计量结果及分析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628800"/>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其他稳健性检验</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11</a:t>
            </a:fld>
            <a:endParaRPr lang="en-US" altLang="zh-CN">
              <a:solidFill>
                <a:srgbClr val="000000"/>
              </a:solidFill>
            </a:endParaRP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27" y="2420888"/>
            <a:ext cx="8784976" cy="326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8217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计量结果及分析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628800"/>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其他稳健性检验</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12</a:t>
            </a:fld>
            <a:endParaRPr lang="en-US" altLang="zh-CN">
              <a:solidFill>
                <a:srgbClr val="000000"/>
              </a:solidFill>
            </a:endParaRP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27" y="2420888"/>
            <a:ext cx="8784976" cy="326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27" y="5944"/>
            <a:ext cx="80105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770" y="1988840"/>
            <a:ext cx="88011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063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计量结果及分析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628800"/>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其他稳健性检验</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13</a:t>
            </a:fld>
            <a:endParaRPr lang="en-US" altLang="zh-CN">
              <a:solidFill>
                <a:srgbClr val="000000"/>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8038785"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558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计量结果及分析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628800"/>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其他稳健性检验</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14</a:t>
            </a:fld>
            <a:endParaRPr lang="en-US" altLang="zh-CN">
              <a:solidFill>
                <a:srgbClr val="000000"/>
              </a:solidFill>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7560840" cy="4530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389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计量结果及分析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628800"/>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地区特征的门限效应检验</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15</a:t>
            </a:fld>
            <a:endParaRPr lang="en-US" altLang="zh-CN">
              <a:solidFill>
                <a:srgbClr val="000000"/>
              </a:solidFill>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60864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99" y="2708920"/>
            <a:ext cx="57054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081" y="3356992"/>
            <a:ext cx="881062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9798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计量结果及分析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0017" y="1196752"/>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机制检验</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16</a:t>
            </a:fld>
            <a:endParaRPr lang="en-US" altLang="zh-CN">
              <a:solidFill>
                <a:srgbClr val="000000"/>
              </a:solidFill>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72" y="1700808"/>
            <a:ext cx="8018473"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5" y="2924944"/>
            <a:ext cx="8785195" cy="3225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968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ppt_x"/>
                                          </p:val>
                                        </p:tav>
                                        <p:tav tm="100000">
                                          <p:val>
                                            <p:strVal val="#ppt_x"/>
                                          </p:val>
                                        </p:tav>
                                      </p:tavLst>
                                    </p:anim>
                                    <p:anim calcmode="lin" valueType="num">
                                      <p:cBhvr additive="base">
                                        <p:cTn id="8"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地方竞争下的雾霾治理与工业绿色转型</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268760"/>
            <a:ext cx="7776864" cy="415498"/>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雾霾治理的策略</a:t>
            </a:r>
            <a:r>
              <a:rPr lang="zh-CN" altLang="en-US" b="1" dirty="0" smtClean="0">
                <a:latin typeface="Times New Roman" pitchFamily="18" charset="0"/>
                <a:ea typeface="宋体" pitchFamily="2" charset="-122"/>
                <a:cs typeface="Times New Roman" pitchFamily="18" charset="0"/>
              </a:rPr>
              <a:t>互动</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17</a:t>
            </a:fld>
            <a:endParaRPr lang="en-US" altLang="zh-CN">
              <a:solidFill>
                <a:srgbClr val="000000"/>
              </a:solidFill>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25596"/>
            <a:ext cx="64674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877536"/>
            <a:ext cx="8800978"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110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地方竞争下的雾霾治理与工业绿色转型</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268760"/>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市场</a:t>
            </a:r>
            <a:r>
              <a:rPr lang="zh-CN" altLang="en-US" b="1" dirty="0" smtClean="0">
                <a:latin typeface="Times New Roman" pitchFamily="18" charset="0"/>
                <a:ea typeface="宋体" pitchFamily="2" charset="-122"/>
                <a:cs typeface="Times New Roman" pitchFamily="18" charset="0"/>
              </a:rPr>
              <a:t>分割</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18</a:t>
            </a:fld>
            <a:endParaRPr lang="en-US" altLang="zh-CN">
              <a:solidFill>
                <a:srgbClr val="000000"/>
              </a:solidFill>
            </a:endParaRP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674" y="2301547"/>
            <a:ext cx="56864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844824"/>
            <a:ext cx="57054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996952"/>
            <a:ext cx="7992888" cy="180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bwMode="auto">
          <a:xfrm>
            <a:off x="7524328" y="3212976"/>
            <a:ext cx="936104" cy="0"/>
          </a:xfrm>
          <a:prstGeom prst="line">
            <a:avLst/>
          </a:prstGeom>
          <a:solidFill>
            <a:schemeClr val="accent1"/>
          </a:solidFill>
          <a:ln w="1905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467544" y="3501008"/>
            <a:ext cx="5040560" cy="0"/>
          </a:xfrm>
          <a:prstGeom prst="line">
            <a:avLst/>
          </a:prstGeom>
          <a:solidFill>
            <a:schemeClr val="accent1"/>
          </a:solidFill>
          <a:ln w="1905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56473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地方竞争下的雾霾治理与工业绿色转型</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268760"/>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市场分割及资源错配</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19</a:t>
            </a:fld>
            <a:endParaRPr lang="en-US" altLang="zh-CN">
              <a:solidFill>
                <a:srgbClr val="000000"/>
              </a:solidFill>
            </a:endParaRPr>
          </a:p>
        </p:txBody>
      </p:sp>
      <p:pic>
        <p:nvPicPr>
          <p:cNvPr id="256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80728"/>
            <a:ext cx="6079532" cy="575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8901" y="1916832"/>
            <a:ext cx="2952328" cy="2862322"/>
          </a:xfrm>
          <a:prstGeom prst="rect">
            <a:avLst/>
          </a:prstGeom>
          <a:noFill/>
        </p:spPr>
        <p:txBody>
          <a:bodyPr wrap="square" rtlCol="0">
            <a:spAutoFit/>
          </a:bodyPr>
          <a:lstStyle/>
          <a:p>
            <a:r>
              <a:rPr lang="zh-CN" altLang="en-US" dirty="0" smtClean="0"/>
              <a:t>整体市场分割、商品市场分割、劳动市场分割对雾霾治理效果产生负向调节作用，负向调节作用的临界值分别是</a:t>
            </a:r>
            <a:r>
              <a:rPr lang="en-US" altLang="zh-CN" dirty="0" smtClean="0"/>
              <a:t>0.0982</a:t>
            </a:r>
            <a:r>
              <a:rPr lang="zh-CN" altLang="en-US" dirty="0" smtClean="0"/>
              <a:t>、</a:t>
            </a:r>
            <a:r>
              <a:rPr lang="en-US" altLang="zh-CN" dirty="0" smtClean="0"/>
              <a:t>0.0005</a:t>
            </a:r>
            <a:r>
              <a:rPr lang="zh-CN" altLang="en-US" dirty="0" smtClean="0"/>
              <a:t>、</a:t>
            </a:r>
            <a:r>
              <a:rPr lang="en-US" altLang="zh-CN" dirty="0" smtClean="0"/>
              <a:t>0.0052</a:t>
            </a:r>
            <a:r>
              <a:rPr lang="zh-CN" altLang="en-US" dirty="0" smtClean="0"/>
              <a:t>。市场分割小于上述临界值时，市场分割的负向调节作用小于雾霾治理的正效应，即雾霾治理在一定的市场分割程度下依然有效。</a:t>
            </a:r>
            <a:endParaRPr lang="zh-CN" altLang="en-US" dirty="0"/>
          </a:p>
        </p:txBody>
      </p:sp>
    </p:spTree>
    <p:extLst>
      <p:ext uri="{BB962C8B-B14F-4D97-AF65-F5344CB8AC3E}">
        <p14:creationId xmlns:p14="http://schemas.microsoft.com/office/powerpoint/2010/main" val="352989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摘 要</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484784"/>
            <a:ext cx="8424936" cy="4154984"/>
          </a:xfrm>
        </p:spPr>
        <p:txBody>
          <a:bodyPr/>
          <a:lstStyle/>
          <a:p>
            <a:pPr marL="342900" indent="-342900">
              <a:lnSpc>
                <a:spcPct val="150000"/>
              </a:lnSpc>
              <a:spcBef>
                <a:spcPts val="300"/>
              </a:spcBef>
              <a:spcAft>
                <a:spcPts val="300"/>
              </a:spcAft>
              <a:buFont typeface="Arial" panose="020B0604020202020204" pitchFamily="34" charset="0"/>
              <a:buChar char="•"/>
            </a:pPr>
            <a:r>
              <a:rPr lang="zh-CN" altLang="en-US" dirty="0" smtClean="0">
                <a:latin typeface="宋体" pitchFamily="2" charset="-122"/>
                <a:ea typeface="宋体" pitchFamily="2" charset="-122"/>
              </a:rPr>
              <a:t>本文基于</a:t>
            </a:r>
            <a:r>
              <a:rPr lang="en-US" altLang="zh-CN" dirty="0" smtClean="0">
                <a:latin typeface="Times New Roman" pitchFamily="18" charset="0"/>
                <a:ea typeface="宋体" pitchFamily="2" charset="-122"/>
                <a:cs typeface="Times New Roman" pitchFamily="18" charset="0"/>
              </a:rPr>
              <a:t>2006-2016</a:t>
            </a:r>
            <a:r>
              <a:rPr lang="zh-CN" altLang="en-US" dirty="0" smtClean="0">
                <a:latin typeface="Times New Roman" pitchFamily="18" charset="0"/>
                <a:ea typeface="宋体" pitchFamily="2" charset="-122"/>
                <a:cs typeface="Times New Roman" pitchFamily="18" charset="0"/>
              </a:rPr>
              <a:t>年</a:t>
            </a:r>
            <a:r>
              <a:rPr lang="en-US" altLang="zh-CN" dirty="0" smtClean="0">
                <a:latin typeface="Times New Roman" pitchFamily="18" charset="0"/>
                <a:ea typeface="宋体" pitchFamily="2" charset="-122"/>
                <a:cs typeface="Times New Roman" pitchFamily="18" charset="0"/>
              </a:rPr>
              <a:t>30</a:t>
            </a:r>
            <a:r>
              <a:rPr lang="zh-CN" altLang="en-US" dirty="0" smtClean="0">
                <a:latin typeface="Times New Roman" pitchFamily="18" charset="0"/>
                <a:ea typeface="宋体" pitchFamily="2" charset="-122"/>
                <a:cs typeface="Times New Roman" pitchFamily="18" charset="0"/>
              </a:rPr>
              <a:t>个省份</a:t>
            </a:r>
            <a:r>
              <a:rPr lang="en-US" altLang="zh-CN" dirty="0" smtClean="0">
                <a:latin typeface="Times New Roman" pitchFamily="18" charset="0"/>
                <a:ea typeface="宋体" pitchFamily="2" charset="-122"/>
                <a:cs typeface="Times New Roman" pitchFamily="18" charset="0"/>
              </a:rPr>
              <a:t>PM2.5</a:t>
            </a:r>
            <a:r>
              <a:rPr lang="zh-CN" altLang="en-US" dirty="0" smtClean="0">
                <a:latin typeface="Times New Roman" pitchFamily="18" charset="0"/>
                <a:ea typeface="宋体" pitchFamily="2" charset="-122"/>
                <a:cs typeface="Times New Roman" pitchFamily="18" charset="0"/>
              </a:rPr>
              <a:t>浓度数据，采用</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工具变量法回归</a:t>
            </a:r>
            <a:r>
              <a:rPr lang="zh-CN" altLang="en-US" dirty="0" smtClean="0">
                <a:latin typeface="Times New Roman" pitchFamily="18" charset="0"/>
                <a:ea typeface="宋体" pitchFamily="2" charset="-122"/>
                <a:cs typeface="Times New Roman" pitchFamily="18" charset="0"/>
              </a:rPr>
              <a:t>（</a:t>
            </a:r>
            <a:r>
              <a:rPr lang="en-US" altLang="zh-CN" dirty="0" smtClean="0">
                <a:latin typeface="Times New Roman" pitchFamily="18" charset="0"/>
                <a:ea typeface="宋体" pitchFamily="2" charset="-122"/>
                <a:cs typeface="Times New Roman" pitchFamily="18" charset="0"/>
              </a:rPr>
              <a:t>IV-2SLS</a:t>
            </a:r>
            <a:r>
              <a:rPr lang="zh-CN" altLang="en-US" dirty="0" smtClean="0">
                <a:latin typeface="Times New Roman" pitchFamily="18" charset="0"/>
                <a:ea typeface="宋体" pitchFamily="2" charset="-122"/>
                <a:cs typeface="Times New Roman" pitchFamily="18" charset="0"/>
              </a:rPr>
              <a:t>）和</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广义空间三阶段回归</a:t>
            </a:r>
            <a:r>
              <a:rPr lang="zh-CN" altLang="en-US" dirty="0" smtClean="0">
                <a:latin typeface="Times New Roman" pitchFamily="18" charset="0"/>
                <a:ea typeface="宋体" pitchFamily="2" charset="-122"/>
                <a:cs typeface="Times New Roman" pitchFamily="18" charset="0"/>
              </a:rPr>
              <a:t>（</a:t>
            </a:r>
            <a:r>
              <a:rPr lang="en-US" altLang="zh-CN" dirty="0" smtClean="0">
                <a:latin typeface="Times New Roman" pitchFamily="18" charset="0"/>
                <a:ea typeface="宋体" pitchFamily="2" charset="-122"/>
                <a:cs typeface="Times New Roman" pitchFamily="18" charset="0"/>
              </a:rPr>
              <a:t>GS3SLS</a:t>
            </a:r>
            <a:r>
              <a:rPr lang="zh-CN" altLang="en-US" dirty="0" smtClean="0">
                <a:latin typeface="Times New Roman" pitchFamily="18" charset="0"/>
                <a:ea typeface="宋体" pitchFamily="2" charset="-122"/>
                <a:cs typeface="Times New Roman" pitchFamily="18" charset="0"/>
              </a:rPr>
              <a:t>）模型，对雾霾治理与工业发展之间的因果关系进行识别。研究发现，（</a:t>
            </a:r>
            <a:r>
              <a:rPr lang="en-US" altLang="zh-CN" dirty="0" smtClean="0">
                <a:latin typeface="Times New Roman" pitchFamily="18" charset="0"/>
                <a:ea typeface="宋体" pitchFamily="2" charset="-122"/>
                <a:cs typeface="Times New Roman" pitchFamily="18" charset="0"/>
              </a:rPr>
              <a:t>1</a:t>
            </a:r>
            <a:r>
              <a:rPr lang="zh-CN" altLang="en-US" dirty="0" smtClean="0">
                <a:latin typeface="Times New Roman" pitchFamily="18" charset="0"/>
                <a:ea typeface="宋体" pitchFamily="2" charset="-122"/>
                <a:cs typeface="Times New Roman" pitchFamily="18" charset="0"/>
              </a:rPr>
              <a:t>）雾霾治理能够显著推动当地工业绿色转型，在考虑一系列稳健性检验后结论仍然成立；（</a:t>
            </a:r>
            <a:r>
              <a:rPr lang="en-US" altLang="zh-CN" dirty="0" smtClean="0">
                <a:latin typeface="Times New Roman" pitchFamily="18" charset="0"/>
                <a:ea typeface="宋体" pitchFamily="2" charset="-122"/>
                <a:cs typeface="Times New Roman" pitchFamily="18" charset="0"/>
              </a:rPr>
              <a:t>2</a:t>
            </a:r>
            <a:r>
              <a:rPr lang="zh-CN" altLang="en-US" dirty="0" smtClean="0">
                <a:latin typeface="Times New Roman" pitchFamily="18" charset="0"/>
                <a:ea typeface="宋体" pitchFamily="2" charset="-122"/>
                <a:cs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机制评估</a:t>
            </a:r>
            <a:r>
              <a:rPr lang="zh-CN" altLang="en-US" dirty="0" smtClean="0">
                <a:latin typeface="Times New Roman" pitchFamily="18" charset="0"/>
                <a:ea typeface="宋体" pitchFamily="2" charset="-122"/>
                <a:cs typeface="Times New Roman" pitchFamily="18" charset="0"/>
              </a:rPr>
              <a:t>发现，工业产业结构改善和生产效率提升是雾霾治理推动工业绿色转型的重要途径；（</a:t>
            </a:r>
            <a:r>
              <a:rPr lang="en-US" altLang="zh-CN" dirty="0" smtClean="0">
                <a:latin typeface="Times New Roman" pitchFamily="18" charset="0"/>
                <a:ea typeface="宋体" pitchFamily="2" charset="-122"/>
                <a:cs typeface="Times New Roman" pitchFamily="18" charset="0"/>
              </a:rPr>
              <a:t>3</a:t>
            </a:r>
            <a:r>
              <a:rPr lang="zh-CN" altLang="en-US" dirty="0" smtClean="0">
                <a:latin typeface="Times New Roman" pitchFamily="18" charset="0"/>
                <a:ea typeface="宋体" pitchFamily="2" charset="-122"/>
                <a:cs typeface="Times New Roman" pitchFamily="18" charset="0"/>
              </a:rPr>
              <a:t>）本文还引入地方政府行为研究污染的</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空间溢出</a:t>
            </a:r>
            <a:r>
              <a:rPr lang="zh-CN" altLang="en-US" dirty="0" smtClean="0">
                <a:latin typeface="Times New Roman" pitchFamily="18" charset="0"/>
                <a:ea typeface="宋体" pitchFamily="2" charset="-122"/>
                <a:cs typeface="Times New Roman" pitchFamily="18" charset="0"/>
              </a:rPr>
              <a:t>效应；（</a:t>
            </a:r>
            <a:r>
              <a:rPr lang="en-US" altLang="zh-CN" dirty="0" smtClean="0">
                <a:latin typeface="Times New Roman" pitchFamily="18" charset="0"/>
                <a:ea typeface="宋体" pitchFamily="2" charset="-122"/>
                <a:cs typeface="Times New Roman" pitchFamily="18" charset="0"/>
              </a:rPr>
              <a:t>4</a:t>
            </a:r>
            <a:r>
              <a:rPr lang="zh-CN" altLang="en-US" dirty="0" smtClean="0">
                <a:latin typeface="Times New Roman" pitchFamily="18" charset="0"/>
                <a:ea typeface="宋体" pitchFamily="2" charset="-122"/>
                <a:cs typeface="Times New Roman" pitchFamily="18" charset="0"/>
              </a:rPr>
              <a:t>）进一步对各地雾霾治理</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边际成本</a:t>
            </a:r>
            <a:r>
              <a:rPr lang="zh-CN" altLang="en-US" dirty="0" smtClean="0">
                <a:latin typeface="Times New Roman" pitchFamily="18" charset="0"/>
                <a:ea typeface="宋体" pitchFamily="2" charset="-122"/>
                <a:cs typeface="Times New Roman" pitchFamily="18" charset="0"/>
              </a:rPr>
              <a:t>的分析发现，地方政府的雾霾治理政策存在资源错配；除此之外，</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市场分割</a:t>
            </a:r>
            <a:r>
              <a:rPr lang="zh-CN" altLang="en-US" dirty="0" smtClean="0">
                <a:latin typeface="Times New Roman" pitchFamily="18" charset="0"/>
                <a:ea typeface="宋体" pitchFamily="2" charset="-122"/>
                <a:cs typeface="Times New Roman" pitchFamily="18" charset="0"/>
              </a:rPr>
              <a:t>所导致的资源错配也是影响雾霾治理正向效应发挥的重要原因；而政府科学合理的政绩考核有助于强化雾霾治理的正向效果，但需要更加重视创新指标，激励地方政府依靠科技创新来治理环境的积极性，推动工业率色转型和经济高质量发展。</a:t>
            </a:r>
            <a:endParaRPr lang="en-US" altLang="zh-CN" dirty="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a:t>
            </a:fld>
            <a:endParaRPr lang="en-US" altLang="zh-CN">
              <a:solidFill>
                <a:srgbClr val="000000"/>
              </a:solidFill>
            </a:endParaRPr>
          </a:p>
        </p:txBody>
      </p:sp>
    </p:spTree>
    <p:extLst>
      <p:ext uri="{BB962C8B-B14F-4D97-AF65-F5344CB8AC3E}">
        <p14:creationId xmlns:p14="http://schemas.microsoft.com/office/powerpoint/2010/main" val="2863706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地方竞争下的雾霾治理与工业绿色转型</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268760"/>
            <a:ext cx="7776864" cy="415498"/>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市场</a:t>
            </a:r>
            <a:r>
              <a:rPr lang="zh-CN" altLang="en-US" b="1" dirty="0" smtClean="0">
                <a:latin typeface="Times New Roman" pitchFamily="18" charset="0"/>
                <a:ea typeface="宋体" pitchFamily="2" charset="-122"/>
                <a:cs typeface="Times New Roman" pitchFamily="18" charset="0"/>
              </a:rPr>
              <a:t>分割的作用机制（资源错配）</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20</a:t>
            </a:fld>
            <a:endParaRPr lang="en-US" altLang="zh-CN">
              <a:solidFill>
                <a:srgbClr val="000000"/>
              </a:solidFill>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156" y="1616298"/>
            <a:ext cx="58578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13" y="2137355"/>
            <a:ext cx="56880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564393"/>
            <a:ext cx="7992888" cy="4171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820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地方竞争下的雾霾治理与工业绿色转型</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268760"/>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市场分割及资源错配</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21</a:t>
            </a:fld>
            <a:endParaRPr lang="en-US" altLang="zh-CN">
              <a:solidFill>
                <a:srgbClr val="000000"/>
              </a:solidFill>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56" y="1916832"/>
            <a:ext cx="7996396"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2554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地方竞争下的雾霾治理与工业绿色转型</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268760"/>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市场分割及资源错配</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22</a:t>
            </a:fld>
            <a:endParaRPr lang="en-US" altLang="zh-CN">
              <a:solidFill>
                <a:srgbClr val="000000"/>
              </a:solidFill>
            </a:endParaRP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45667"/>
            <a:ext cx="5770326" cy="518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03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地方竞争下的雾霾治理与工业绿色转型</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268760"/>
            <a:ext cx="7776864" cy="415498"/>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政绩考核的</a:t>
            </a:r>
            <a:r>
              <a:rPr lang="zh-CN" altLang="en-US" b="1" dirty="0" smtClean="0">
                <a:latin typeface="Times New Roman" pitchFamily="18" charset="0"/>
                <a:ea typeface="宋体" pitchFamily="2" charset="-122"/>
                <a:cs typeface="Times New Roman" pitchFamily="18" charset="0"/>
              </a:rPr>
              <a:t>影响</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23</a:t>
            </a:fld>
            <a:endParaRPr lang="en-US" altLang="zh-CN">
              <a:solidFill>
                <a:srgbClr val="000000"/>
              </a:solidFill>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428" y="2135361"/>
            <a:ext cx="56880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07382"/>
            <a:ext cx="58483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562399"/>
            <a:ext cx="7924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340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地方竞争下的雾霾治理与工业绿色转型</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268760"/>
            <a:ext cx="7776864" cy="415498"/>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政绩考核</a:t>
            </a:r>
            <a:r>
              <a:rPr lang="zh-CN" altLang="en-US" b="1" dirty="0" smtClean="0">
                <a:latin typeface="Times New Roman" pitchFamily="18" charset="0"/>
                <a:ea typeface="宋体" pitchFamily="2" charset="-122"/>
                <a:cs typeface="Times New Roman" pitchFamily="18" charset="0"/>
              </a:rPr>
              <a:t>的优化</a:t>
            </a:r>
            <a:r>
              <a:rPr lang="zh-CN" altLang="en-US" b="1" dirty="0" smtClean="0">
                <a:latin typeface="Times New Roman" pitchFamily="18" charset="0"/>
                <a:ea typeface="宋体" pitchFamily="2" charset="-122"/>
                <a:cs typeface="Times New Roman" pitchFamily="18" charset="0"/>
              </a:rPr>
              <a:t>路径</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24</a:t>
            </a:fld>
            <a:endParaRPr lang="en-US" altLang="zh-CN">
              <a:solidFill>
                <a:srgbClr val="000000"/>
              </a:solidFill>
            </a:endParaRPr>
          </a:p>
        </p:txBody>
      </p:sp>
      <p:pic>
        <p:nvPicPr>
          <p:cNvPr id="29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85" y="1988840"/>
            <a:ext cx="8539574" cy="396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142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结论及政策启示</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124744"/>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主要结论</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25</a:t>
            </a:fld>
            <a:endParaRPr lang="en-US" altLang="zh-CN">
              <a:solidFill>
                <a:srgbClr val="000000"/>
              </a:solidFill>
            </a:endParaRPr>
          </a:p>
        </p:txBody>
      </p:sp>
      <p:sp>
        <p:nvSpPr>
          <p:cNvPr id="6" name="TextBox 5"/>
          <p:cNvSpPr txBox="1"/>
          <p:nvPr/>
        </p:nvSpPr>
        <p:spPr>
          <a:xfrm>
            <a:off x="611560" y="1844824"/>
            <a:ext cx="8208912" cy="3789627"/>
          </a:xfrm>
          <a:prstGeom prst="rect">
            <a:avLst/>
          </a:prstGeom>
          <a:noFill/>
        </p:spPr>
        <p:txBody>
          <a:bodyPr wrap="square" rtlCol="0">
            <a:spAutoFit/>
          </a:bodyPr>
          <a:lstStyle/>
          <a:p>
            <a:pPr marL="285750" indent="-285750">
              <a:lnSpc>
                <a:spcPct val="150000"/>
              </a:lnSpc>
              <a:buFont typeface="Arial" pitchFamily="34" charset="0"/>
              <a:buChar char="•"/>
            </a:pPr>
            <a:r>
              <a:rPr lang="zh-CN" altLang="en-US" dirty="0" smtClean="0"/>
              <a:t>雾霾治理能够显著推动当地工业绿色转型，其中工业产业结构改善和生产效率提升是雾霾治理推动工业绿色转型的重要途径；</a:t>
            </a:r>
            <a:endParaRPr lang="en-US" altLang="zh-CN" dirty="0" smtClean="0"/>
          </a:p>
          <a:p>
            <a:pPr marL="285750" indent="-285750">
              <a:lnSpc>
                <a:spcPct val="150000"/>
              </a:lnSpc>
              <a:buFont typeface="Arial" pitchFamily="34" charset="0"/>
              <a:buChar char="•"/>
            </a:pPr>
            <a:r>
              <a:rPr lang="zh-CN" altLang="en-US" dirty="0" smtClean="0"/>
              <a:t>地方政府之间雾霾治理政策的模仿竞争，严重削弱了雾霾治理激励工业绿色转型的效果；</a:t>
            </a:r>
            <a:endParaRPr lang="en-US" altLang="zh-CN" dirty="0" smtClean="0"/>
          </a:p>
          <a:p>
            <a:pPr marL="285750" indent="-285750">
              <a:lnSpc>
                <a:spcPct val="150000"/>
              </a:lnSpc>
              <a:buFont typeface="Arial" pitchFamily="34" charset="0"/>
              <a:buChar char="•"/>
            </a:pPr>
            <a:r>
              <a:rPr lang="zh-CN" altLang="en-US" dirty="0" smtClean="0"/>
              <a:t>地方市场分割所导致的负向调节作用均小于雾霾治理的正效应，但若整体市场分割，商品市场分割和劳动力市场分割分别大于其临界值时，雾霾治理将会抑制工业绿色转型；</a:t>
            </a:r>
            <a:endParaRPr lang="en-US" altLang="zh-CN" dirty="0" smtClean="0"/>
          </a:p>
          <a:p>
            <a:pPr marL="285750" indent="-285750">
              <a:lnSpc>
                <a:spcPct val="150000"/>
              </a:lnSpc>
              <a:buFont typeface="Arial" pitchFamily="34" charset="0"/>
              <a:buChar char="•"/>
            </a:pPr>
            <a:r>
              <a:rPr lang="zh-CN" altLang="en-US" dirty="0" smtClean="0"/>
              <a:t>政绩考核体系能够显著强化工业产业结构对工业绿色转型的促进作用，但并没有显著影响生产率的作用，而生产效率提升是工业绿色转型的核心动力。</a:t>
            </a:r>
            <a:endParaRPr lang="zh-CN" altLang="en-US" dirty="0"/>
          </a:p>
        </p:txBody>
      </p:sp>
    </p:spTree>
    <p:extLst>
      <p:ext uri="{BB962C8B-B14F-4D97-AF65-F5344CB8AC3E}">
        <p14:creationId xmlns:p14="http://schemas.microsoft.com/office/powerpoint/2010/main" val="26183369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结论及政策启示</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124744"/>
            <a:ext cx="7776864" cy="362920"/>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主要结论</a:t>
            </a:r>
            <a:endParaRPr lang="en-US" altLang="zh-CN" b="1"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26</a:t>
            </a:fld>
            <a:endParaRPr lang="en-US" altLang="zh-CN">
              <a:solidFill>
                <a:srgbClr val="000000"/>
              </a:solidFill>
            </a:endParaRPr>
          </a:p>
        </p:txBody>
      </p:sp>
      <p:sp>
        <p:nvSpPr>
          <p:cNvPr id="5" name="TextBox 4"/>
          <p:cNvSpPr txBox="1"/>
          <p:nvPr/>
        </p:nvSpPr>
        <p:spPr>
          <a:xfrm>
            <a:off x="904507" y="2060848"/>
            <a:ext cx="7272808" cy="2958630"/>
          </a:xfrm>
          <a:prstGeom prst="rect">
            <a:avLst/>
          </a:prstGeom>
          <a:noFill/>
        </p:spPr>
        <p:txBody>
          <a:bodyPr wrap="square" rtlCol="0">
            <a:spAutoFit/>
          </a:bodyPr>
          <a:lstStyle/>
          <a:p>
            <a:pPr marL="285750" indent="-285750">
              <a:lnSpc>
                <a:spcPct val="150000"/>
              </a:lnSpc>
              <a:buFont typeface="Arial" pitchFamily="34" charset="0"/>
              <a:buChar char="•"/>
            </a:pPr>
            <a:r>
              <a:rPr lang="zh-CN" altLang="en-US" dirty="0" smtClean="0"/>
              <a:t>雾霾治理政策应重点激励和引导企业进行“源头控制”，如何更好发挥工业产业结构和生产效率两个途径的促进作用对工业绿色转型尤为重要。</a:t>
            </a:r>
            <a:endParaRPr lang="en-US" altLang="zh-CN" dirty="0" smtClean="0"/>
          </a:p>
          <a:p>
            <a:pPr marL="285750" indent="-285750">
              <a:lnSpc>
                <a:spcPct val="150000"/>
              </a:lnSpc>
              <a:buFont typeface="Arial" pitchFamily="34" charset="0"/>
              <a:buChar char="•"/>
            </a:pPr>
            <a:r>
              <a:rPr lang="zh-CN" altLang="en-US" dirty="0" smtClean="0"/>
              <a:t>进一步推进区域市场化进程，减少市场分割所导致的资源错配对工业绿色转型的阻碍。</a:t>
            </a:r>
            <a:endParaRPr lang="en-US" altLang="zh-CN" dirty="0" smtClean="0"/>
          </a:p>
          <a:p>
            <a:pPr marL="285750" indent="-285750">
              <a:lnSpc>
                <a:spcPct val="150000"/>
              </a:lnSpc>
              <a:buFont typeface="Arial" pitchFamily="34" charset="0"/>
              <a:buChar char="•"/>
            </a:pPr>
            <a:r>
              <a:rPr lang="zh-CN" altLang="en-US" dirty="0" smtClean="0"/>
              <a:t>政绩考核要更加强调创新型指标，以高质量发展为导向建立“自上而下”和“自下而上”相结合的政绩考核体系。</a:t>
            </a:r>
            <a:endParaRPr lang="zh-CN" altLang="en-US" dirty="0"/>
          </a:p>
        </p:txBody>
      </p:sp>
    </p:spTree>
    <p:extLst>
      <p:ext uri="{BB962C8B-B14F-4D97-AF65-F5344CB8AC3E}">
        <p14:creationId xmlns:p14="http://schemas.microsoft.com/office/powerpoint/2010/main" val="2048341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问题提出</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484784"/>
            <a:ext cx="8424936" cy="4616648"/>
          </a:xfrm>
        </p:spPr>
        <p:txBody>
          <a:bodyPr/>
          <a:lstStyle/>
          <a:p>
            <a:pPr marL="285750" indent="-285750">
              <a:lnSpc>
                <a:spcPct val="150000"/>
              </a:lnSpc>
              <a:spcBef>
                <a:spcPts val="300"/>
              </a:spcBef>
              <a:spcAft>
                <a:spcPts val="300"/>
              </a:spcAft>
              <a:buFont typeface="Arial" pitchFamily="34" charset="0"/>
              <a:buChar char="•"/>
            </a:pPr>
            <a:r>
              <a:rPr lang="zh-CN" altLang="en-US" dirty="0">
                <a:latin typeface="Times New Roman" pitchFamily="18" charset="0"/>
                <a:ea typeface="宋体" pitchFamily="2" charset="-122"/>
                <a:cs typeface="Times New Roman" pitchFamily="18" charset="0"/>
              </a:rPr>
              <a:t>党</a:t>
            </a:r>
            <a:r>
              <a:rPr lang="zh-CN" altLang="en-US" dirty="0" smtClean="0">
                <a:latin typeface="Times New Roman" pitchFamily="18" charset="0"/>
                <a:ea typeface="宋体" pitchFamily="2" charset="-122"/>
                <a:cs typeface="Times New Roman" pitchFamily="18" charset="0"/>
              </a:rPr>
              <a:t>的十九大报告第一次把绿色发展作为五大发展理念之一提升到国家发展战略的高度，环境因素在新的意义上被结合近经济发展进程中。工业发展加剧大气污染的证据是明确的，但反过来对环境治理能否及如何促进工业率色转型未有清晰的理论解释和规范的实证检验，难以为双赢发展路径提供有针对性的决策依据。</a:t>
            </a:r>
            <a:endParaRPr lang="en-US" altLang="zh-CN" dirty="0" smtClean="0">
              <a:latin typeface="Times New Roman" pitchFamily="18" charset="0"/>
              <a:ea typeface="宋体" pitchFamily="2" charset="-122"/>
              <a:cs typeface="Times New Roman" pitchFamily="18" charset="0"/>
            </a:endParaRPr>
          </a:p>
          <a:p>
            <a:pPr marL="285750" indent="-285750">
              <a:lnSpc>
                <a:spcPct val="150000"/>
              </a:lnSpc>
              <a:spcBef>
                <a:spcPts val="300"/>
              </a:spcBef>
              <a:spcAft>
                <a:spcPts val="300"/>
              </a:spcAft>
              <a:buFont typeface="Arial" pitchFamily="34" charset="0"/>
              <a:buChar char="•"/>
            </a:pPr>
            <a:r>
              <a:rPr lang="zh-CN" altLang="en-US" dirty="0" smtClean="0">
                <a:latin typeface="Times New Roman" pitchFamily="18" charset="0"/>
                <a:ea typeface="宋体" pitchFamily="2" charset="-122"/>
                <a:cs typeface="Times New Roman" pitchFamily="18" charset="0"/>
              </a:rPr>
              <a:t>基于上述分析，本文进行了以下研究：</a:t>
            </a:r>
            <a:endParaRPr lang="en-US" altLang="zh-CN" dirty="0" smtClean="0">
              <a:latin typeface="Times New Roman" pitchFamily="18" charset="0"/>
              <a:ea typeface="宋体" pitchFamily="2" charset="-122"/>
              <a:cs typeface="Times New Roman" pitchFamily="18" charset="0"/>
            </a:endParaRPr>
          </a:p>
          <a:p>
            <a:pPr marL="937340" lvl="4" indent="-342900">
              <a:lnSpc>
                <a:spcPct val="150000"/>
              </a:lnSpc>
              <a:spcBef>
                <a:spcPts val="300"/>
              </a:spcBef>
              <a:spcAft>
                <a:spcPts val="300"/>
              </a:spcAft>
              <a:buFont typeface="+mj-ea"/>
              <a:buAutoNum type="circleNumDbPlain"/>
            </a:pPr>
            <a:r>
              <a:rPr lang="zh-CN" altLang="en-US" dirty="0" smtClean="0">
                <a:latin typeface="Times New Roman" pitchFamily="18" charset="0"/>
                <a:ea typeface="宋体" pitchFamily="2" charset="-122"/>
                <a:cs typeface="Times New Roman" pitchFamily="18" charset="0"/>
              </a:rPr>
              <a:t>识别雾霾治理对工业绿色转型的影响</a:t>
            </a:r>
            <a:endParaRPr lang="en-US" altLang="zh-CN" dirty="0" smtClean="0">
              <a:latin typeface="Times New Roman" pitchFamily="18" charset="0"/>
              <a:ea typeface="宋体" pitchFamily="2" charset="-122"/>
              <a:cs typeface="Times New Roman" pitchFamily="18" charset="0"/>
            </a:endParaRPr>
          </a:p>
          <a:p>
            <a:pPr marL="937340" lvl="4" indent="-342900">
              <a:lnSpc>
                <a:spcPct val="150000"/>
              </a:lnSpc>
              <a:spcBef>
                <a:spcPts val="300"/>
              </a:spcBef>
              <a:spcAft>
                <a:spcPts val="300"/>
              </a:spcAft>
              <a:buFont typeface="+mj-ea"/>
              <a:buAutoNum type="circleNumDbPlain"/>
            </a:pPr>
            <a:r>
              <a:rPr lang="zh-CN" altLang="en-US" dirty="0" smtClean="0">
                <a:latin typeface="Times New Roman" pitchFamily="18" charset="0"/>
                <a:ea typeface="宋体" pitchFamily="2" charset="-122"/>
                <a:cs typeface="Times New Roman" pitchFamily="18" charset="0"/>
              </a:rPr>
              <a:t>讨论雾霾治理对工业绿色转型的作用机理</a:t>
            </a:r>
            <a:endParaRPr lang="en-US" altLang="zh-CN" dirty="0" smtClean="0">
              <a:latin typeface="Times New Roman" pitchFamily="18" charset="0"/>
              <a:ea typeface="宋体" pitchFamily="2" charset="-122"/>
              <a:cs typeface="Times New Roman" pitchFamily="18" charset="0"/>
            </a:endParaRPr>
          </a:p>
          <a:p>
            <a:pPr marL="937340" lvl="4" indent="-342900">
              <a:lnSpc>
                <a:spcPct val="150000"/>
              </a:lnSpc>
              <a:spcBef>
                <a:spcPts val="300"/>
              </a:spcBef>
              <a:spcAft>
                <a:spcPts val="300"/>
              </a:spcAft>
              <a:buFont typeface="+mj-ea"/>
              <a:buAutoNum type="circleNumDbPlain"/>
            </a:pPr>
            <a:r>
              <a:rPr lang="zh-CN" altLang="en-US" dirty="0" smtClean="0">
                <a:latin typeface="Times New Roman" pitchFamily="18" charset="0"/>
                <a:ea typeface="宋体" pitchFamily="2" charset="-122"/>
                <a:cs typeface="Times New Roman" pitchFamily="18" charset="0"/>
              </a:rPr>
              <a:t>考察地方政府行为的空间异质性和调节效应</a:t>
            </a:r>
            <a:endParaRPr lang="en-US" altLang="zh-CN" dirty="0" smtClean="0">
              <a:latin typeface="Times New Roman" pitchFamily="18" charset="0"/>
              <a:ea typeface="宋体" pitchFamily="2" charset="-122"/>
              <a:cs typeface="Times New Roman" pitchFamily="18" charset="0"/>
            </a:endParaRPr>
          </a:p>
          <a:p>
            <a:pPr marL="937340" lvl="4" indent="-342900">
              <a:lnSpc>
                <a:spcPct val="150000"/>
              </a:lnSpc>
              <a:spcBef>
                <a:spcPts val="300"/>
              </a:spcBef>
              <a:spcAft>
                <a:spcPts val="300"/>
              </a:spcAft>
              <a:buFont typeface="+mj-ea"/>
              <a:buAutoNum type="circleNumDbPlain"/>
            </a:pPr>
            <a:r>
              <a:rPr lang="zh-CN" altLang="en-US" dirty="0" smtClean="0">
                <a:latin typeface="Times New Roman" pitchFamily="18" charset="0"/>
                <a:ea typeface="宋体" pitchFamily="2" charset="-122"/>
                <a:cs typeface="Times New Roman" pitchFamily="18" charset="0"/>
              </a:rPr>
              <a:t>探索雾霾协同治理和工业绿色转型的路径</a:t>
            </a:r>
            <a:endParaRPr lang="en-US" altLang="zh-CN" dirty="0" smtClean="0">
              <a:latin typeface="Times New Roman" pitchFamily="18" charset="0"/>
              <a:ea typeface="宋体" pitchFamily="2" charset="-122"/>
              <a:cs typeface="Times New Roman" pitchFamily="18" charset="0"/>
            </a:endParaRPr>
          </a:p>
          <a:p>
            <a:pPr marL="937340" lvl="4" indent="-342900">
              <a:lnSpc>
                <a:spcPct val="150000"/>
              </a:lnSpc>
              <a:spcBef>
                <a:spcPts val="300"/>
              </a:spcBef>
              <a:spcAft>
                <a:spcPts val="300"/>
              </a:spcAft>
              <a:buFont typeface="+mj-ea"/>
              <a:buAutoNum type="circleNumDbPlain"/>
            </a:pPr>
            <a:endParaRPr lang="en-US" altLang="zh-CN"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3</a:t>
            </a:fld>
            <a:endParaRPr lang="en-US" altLang="zh-CN">
              <a:solidFill>
                <a:srgbClr val="000000"/>
              </a:solidFill>
            </a:endParaRPr>
          </a:p>
        </p:txBody>
      </p:sp>
    </p:spTree>
    <p:extLst>
      <p:ext uri="{BB962C8B-B14F-4D97-AF65-F5344CB8AC3E}">
        <p14:creationId xmlns:p14="http://schemas.microsoft.com/office/powerpoint/2010/main" val="182112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问题提出</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628800"/>
            <a:ext cx="8424936" cy="3970318"/>
          </a:xfrm>
        </p:spPr>
        <p:txBody>
          <a:bodyPr/>
          <a:lstStyle/>
          <a:p>
            <a:pPr marL="285750" indent="-285750">
              <a:lnSpc>
                <a:spcPct val="150000"/>
              </a:lnSpc>
              <a:spcBef>
                <a:spcPts val="300"/>
              </a:spcBef>
              <a:spcAft>
                <a:spcPts val="300"/>
              </a:spcAft>
              <a:buFont typeface="Arial" pitchFamily="34" charset="0"/>
              <a:buChar char="•"/>
            </a:pPr>
            <a:r>
              <a:rPr lang="zh-CN" altLang="en-US" dirty="0" smtClean="0">
                <a:latin typeface="Times New Roman" pitchFamily="18" charset="0"/>
                <a:ea typeface="宋体" pitchFamily="2" charset="-122"/>
                <a:cs typeface="Times New Roman" pitchFamily="18" charset="0"/>
              </a:rPr>
              <a:t>本文的边际贡献主要体现在以下三个方面：</a:t>
            </a:r>
            <a:endParaRPr lang="en-US" altLang="zh-CN" dirty="0" smtClean="0">
              <a:latin typeface="Times New Roman" pitchFamily="18" charset="0"/>
              <a:ea typeface="宋体" pitchFamily="2" charset="-122"/>
              <a:cs typeface="Times New Roman" pitchFamily="18" charset="0"/>
            </a:endParaRPr>
          </a:p>
          <a:p>
            <a:pPr marL="937340" lvl="4" indent="-342900">
              <a:lnSpc>
                <a:spcPct val="150000"/>
              </a:lnSpc>
              <a:spcBef>
                <a:spcPts val="300"/>
              </a:spcBef>
              <a:spcAft>
                <a:spcPts val="300"/>
              </a:spcAft>
              <a:buFont typeface="+mj-ea"/>
              <a:buAutoNum type="circleNumDbPlain"/>
            </a:pPr>
            <a:r>
              <a:rPr lang="zh-CN" altLang="en-US" dirty="0" smtClean="0">
                <a:latin typeface="Times New Roman" pitchFamily="18" charset="0"/>
                <a:ea typeface="宋体" pitchFamily="2" charset="-122"/>
                <a:cs typeface="Times New Roman" pitchFamily="18" charset="0"/>
              </a:rPr>
              <a:t>识别雾霾治理对工业绿色转型</a:t>
            </a:r>
            <a:r>
              <a:rPr lang="zh-CN" altLang="en-US" dirty="0" smtClean="0">
                <a:latin typeface="Times New Roman" pitchFamily="18" charset="0"/>
                <a:ea typeface="宋体" pitchFamily="2" charset="-122"/>
                <a:cs typeface="Times New Roman" pitchFamily="18" charset="0"/>
              </a:rPr>
              <a:t>的倒逼效应</a:t>
            </a:r>
            <a:r>
              <a:rPr lang="zh-CN" altLang="en-US" dirty="0" smtClean="0">
                <a:latin typeface="Times New Roman" pitchFamily="18" charset="0"/>
                <a:ea typeface="宋体" pitchFamily="2" charset="-122"/>
                <a:cs typeface="Times New Roman" pitchFamily="18" charset="0"/>
              </a:rPr>
              <a:t>，并且进一步从“源头控制”和“末端治理”两个层面评估了作用机制，为深刻认识和平衡雾霾治理与工业绿色转型进程提供了新的实验证据。</a:t>
            </a:r>
            <a:endParaRPr lang="en-US" altLang="zh-CN" dirty="0" smtClean="0">
              <a:latin typeface="Times New Roman" pitchFamily="18" charset="0"/>
              <a:ea typeface="宋体" pitchFamily="2" charset="-122"/>
              <a:cs typeface="Times New Roman" pitchFamily="18" charset="0"/>
            </a:endParaRPr>
          </a:p>
          <a:p>
            <a:pPr marL="937340" lvl="4" indent="-342900">
              <a:lnSpc>
                <a:spcPct val="150000"/>
              </a:lnSpc>
              <a:spcBef>
                <a:spcPts val="300"/>
              </a:spcBef>
              <a:spcAft>
                <a:spcPts val="300"/>
              </a:spcAft>
              <a:buFont typeface="+mj-ea"/>
              <a:buAutoNum type="circleNumDbPlain"/>
            </a:pPr>
            <a:r>
              <a:rPr lang="zh-CN" altLang="en-US" dirty="0" smtClean="0">
                <a:latin typeface="Times New Roman" pitchFamily="18" charset="0"/>
                <a:ea typeface="宋体" pitchFamily="2" charset="-122"/>
                <a:cs typeface="Times New Roman" pitchFamily="18" charset="0"/>
              </a:rPr>
              <a:t>采用基于工具变量的两阶段最小二乘法回归和广义空间三阶段回归模型，既缓解了反向因果的内生性问题，也同时考虑了环境规制的手段和效果，深化了对环境规制问题的研究。</a:t>
            </a:r>
            <a:endParaRPr lang="en-US" altLang="zh-CN" dirty="0">
              <a:latin typeface="Times New Roman" pitchFamily="18" charset="0"/>
              <a:ea typeface="宋体" pitchFamily="2" charset="-122"/>
              <a:cs typeface="Times New Roman" pitchFamily="18" charset="0"/>
            </a:endParaRPr>
          </a:p>
          <a:p>
            <a:pPr marL="937340" lvl="4" indent="-342900">
              <a:lnSpc>
                <a:spcPct val="150000"/>
              </a:lnSpc>
              <a:spcBef>
                <a:spcPts val="300"/>
              </a:spcBef>
              <a:spcAft>
                <a:spcPts val="300"/>
              </a:spcAft>
              <a:buFont typeface="+mj-ea"/>
              <a:buAutoNum type="circleNumDbPlain"/>
            </a:pPr>
            <a:r>
              <a:rPr lang="zh-CN" altLang="en-US" dirty="0" smtClean="0">
                <a:latin typeface="Times New Roman" pitchFamily="18" charset="0"/>
                <a:ea typeface="宋体" pitchFamily="2" charset="-122"/>
                <a:cs typeface="Times New Roman" pitchFamily="18" charset="0"/>
              </a:rPr>
              <a:t>首次将雾霾治理、地方政府行为模式和工业绿色转型三者联系起来，从雾霾治理策略性互动和区域市场分割两个视角全面考察了地方政府行为。</a:t>
            </a:r>
            <a:endParaRPr lang="en-US" altLang="zh-CN"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4</a:t>
            </a:fld>
            <a:endParaRPr lang="en-US" altLang="zh-CN">
              <a:solidFill>
                <a:srgbClr val="000000"/>
              </a:solidFill>
            </a:endParaRPr>
          </a:p>
        </p:txBody>
      </p:sp>
    </p:spTree>
    <p:extLst>
      <p:ext uri="{BB962C8B-B14F-4D97-AF65-F5344CB8AC3E}">
        <p14:creationId xmlns:p14="http://schemas.microsoft.com/office/powerpoint/2010/main" val="1690898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理论分析与假说</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628800"/>
            <a:ext cx="7776864" cy="4539704"/>
          </a:xfrm>
        </p:spPr>
        <p:txBody>
          <a:bodyPr/>
          <a:lstStyle/>
          <a:p>
            <a:pPr marL="285750" indent="-285750">
              <a:lnSpc>
                <a:spcPct val="150000"/>
              </a:lnSpc>
              <a:spcBef>
                <a:spcPts val="300"/>
              </a:spcBef>
              <a:spcAft>
                <a:spcPts val="300"/>
              </a:spcAft>
              <a:buFont typeface="Arial" pitchFamily="34" charset="0"/>
              <a:buChar char="•"/>
            </a:pPr>
            <a:r>
              <a:rPr lang="zh-CN" altLang="en-US" dirty="0" smtClean="0">
                <a:latin typeface="Times New Roman" pitchFamily="18" charset="0"/>
                <a:ea typeface="宋体" pitchFamily="2" charset="-122"/>
                <a:cs typeface="Times New Roman" pitchFamily="18" charset="0"/>
              </a:rPr>
              <a:t>假说</a:t>
            </a:r>
            <a:r>
              <a:rPr lang="en-US" altLang="zh-CN" dirty="0" smtClean="0">
                <a:latin typeface="Times New Roman" pitchFamily="18" charset="0"/>
                <a:ea typeface="宋体" pitchFamily="2" charset="-122"/>
                <a:cs typeface="Times New Roman" pitchFamily="18" charset="0"/>
              </a:rPr>
              <a:t>1</a:t>
            </a:r>
            <a:r>
              <a:rPr lang="zh-CN" altLang="en-US" dirty="0" smtClean="0">
                <a:latin typeface="Times New Roman" pitchFamily="18" charset="0"/>
                <a:ea typeface="宋体" pitchFamily="2" charset="-122"/>
                <a:cs typeface="Times New Roman" pitchFamily="18" charset="0"/>
              </a:rPr>
              <a:t>：雾霾治理有助于</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推动</a:t>
            </a:r>
            <a:r>
              <a:rPr lang="zh-CN" altLang="en-US" dirty="0" smtClean="0">
                <a:latin typeface="Times New Roman" pitchFamily="18" charset="0"/>
                <a:ea typeface="宋体" pitchFamily="2" charset="-122"/>
                <a:cs typeface="Times New Roman" pitchFamily="18" charset="0"/>
              </a:rPr>
              <a:t>当地工业绿色转型进程</a:t>
            </a:r>
            <a:endParaRPr lang="en-US" altLang="zh-CN" dirty="0" smtClean="0">
              <a:latin typeface="Times New Roman" pitchFamily="18" charset="0"/>
              <a:ea typeface="宋体" pitchFamily="2" charset="-122"/>
              <a:cs typeface="Times New Roman" pitchFamily="18" charset="0"/>
            </a:endParaRPr>
          </a:p>
          <a:p>
            <a:pPr marL="285750" indent="-285750">
              <a:lnSpc>
                <a:spcPct val="150000"/>
              </a:lnSpc>
              <a:spcBef>
                <a:spcPts val="300"/>
              </a:spcBef>
              <a:spcAft>
                <a:spcPts val="300"/>
              </a:spcAft>
              <a:buFont typeface="Arial" pitchFamily="34" charset="0"/>
              <a:buChar char="•"/>
            </a:pPr>
            <a:r>
              <a:rPr lang="zh-CN" altLang="en-US" dirty="0" smtClean="0">
                <a:latin typeface="Times New Roman" pitchFamily="18" charset="0"/>
                <a:ea typeface="宋体" pitchFamily="2" charset="-122"/>
                <a:cs typeface="Times New Roman" pitchFamily="18" charset="0"/>
              </a:rPr>
              <a:t>假说</a:t>
            </a:r>
            <a:r>
              <a:rPr lang="en-US" altLang="zh-CN" dirty="0" smtClean="0">
                <a:latin typeface="Times New Roman" pitchFamily="18" charset="0"/>
                <a:ea typeface="宋体" pitchFamily="2" charset="-122"/>
                <a:cs typeface="Times New Roman" pitchFamily="18" charset="0"/>
              </a:rPr>
              <a:t>2</a:t>
            </a:r>
            <a:r>
              <a:rPr lang="zh-CN" altLang="en-US" dirty="0" smtClean="0">
                <a:latin typeface="Times New Roman" pitchFamily="18" charset="0"/>
                <a:ea typeface="宋体" pitchFamily="2" charset="-122"/>
                <a:cs typeface="Times New Roman" pitchFamily="18" charset="0"/>
              </a:rPr>
              <a:t>：雾霾治理主要通过改善工业产业结构和提高生产效率等途径助力工业绿色转型。</a:t>
            </a:r>
            <a:endParaRPr lang="en-US" altLang="zh-CN" dirty="0" smtClean="0">
              <a:latin typeface="Times New Roman" pitchFamily="18" charset="0"/>
              <a:ea typeface="宋体" pitchFamily="2" charset="-122"/>
              <a:cs typeface="Times New Roman" pitchFamily="18" charset="0"/>
            </a:endParaRPr>
          </a:p>
          <a:p>
            <a:pPr marL="285750" indent="-285750">
              <a:lnSpc>
                <a:spcPct val="150000"/>
              </a:lnSpc>
              <a:spcBef>
                <a:spcPts val="300"/>
              </a:spcBef>
              <a:spcAft>
                <a:spcPts val="300"/>
              </a:spcAft>
              <a:buFont typeface="Arial" pitchFamily="34" charset="0"/>
              <a:buChar char="•"/>
            </a:pPr>
            <a:r>
              <a:rPr lang="zh-CN" altLang="en-US" dirty="0" smtClean="0">
                <a:latin typeface="Times New Roman" pitchFamily="18" charset="0"/>
                <a:ea typeface="宋体" pitchFamily="2" charset="-122"/>
                <a:cs typeface="Times New Roman" pitchFamily="18" charset="0"/>
              </a:rPr>
              <a:t>假说</a:t>
            </a:r>
            <a:r>
              <a:rPr lang="en-US" altLang="zh-CN" dirty="0" smtClean="0">
                <a:latin typeface="Times New Roman" pitchFamily="18" charset="0"/>
                <a:ea typeface="宋体" pitchFamily="2" charset="-122"/>
                <a:cs typeface="Times New Roman" pitchFamily="18" charset="0"/>
              </a:rPr>
              <a:t>3</a:t>
            </a:r>
            <a:r>
              <a:rPr lang="zh-CN" altLang="en-US" dirty="0" smtClean="0">
                <a:latin typeface="Times New Roman" pitchFamily="18" charset="0"/>
                <a:ea typeface="宋体" pitchFamily="2" charset="-122"/>
                <a:cs typeface="Times New Roman" pitchFamily="18" charset="0"/>
              </a:rPr>
              <a:t>：地方政府竞争会</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抑制</a:t>
            </a:r>
            <a:r>
              <a:rPr lang="zh-CN" altLang="en-US" dirty="0" smtClean="0">
                <a:latin typeface="Times New Roman" pitchFamily="18" charset="0"/>
                <a:ea typeface="宋体" pitchFamily="2" charset="-122"/>
                <a:cs typeface="Times New Roman" pitchFamily="18" charset="0"/>
              </a:rPr>
              <a:t>雾霾治理助推工业绿色转型的效果，起到</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负向</a:t>
            </a:r>
            <a:r>
              <a:rPr lang="zh-CN" altLang="en-US" dirty="0" smtClean="0">
                <a:latin typeface="Times New Roman" pitchFamily="18" charset="0"/>
                <a:ea typeface="宋体" pitchFamily="2" charset="-122"/>
                <a:cs typeface="Times New Roman" pitchFamily="18" charset="0"/>
              </a:rPr>
              <a:t>调节作用。</a:t>
            </a:r>
            <a:endParaRPr lang="en-US" altLang="zh-CN" dirty="0" smtClean="0">
              <a:latin typeface="Times New Roman" pitchFamily="18" charset="0"/>
              <a:ea typeface="宋体" pitchFamily="2" charset="-122"/>
              <a:cs typeface="Times New Roman" pitchFamily="18" charset="0"/>
            </a:endParaRPr>
          </a:p>
          <a:p>
            <a:pPr marL="285750" indent="-285750">
              <a:lnSpc>
                <a:spcPct val="150000"/>
              </a:lnSpc>
              <a:spcBef>
                <a:spcPts val="300"/>
              </a:spcBef>
              <a:spcAft>
                <a:spcPts val="300"/>
              </a:spcAft>
              <a:buFont typeface="Arial" pitchFamily="34" charset="0"/>
              <a:buChar char="•"/>
            </a:pPr>
            <a:r>
              <a:rPr lang="zh-CN" altLang="en-US" dirty="0" smtClean="0">
                <a:latin typeface="Times New Roman" pitchFamily="18" charset="0"/>
                <a:ea typeface="宋体" pitchFamily="2" charset="-122"/>
                <a:cs typeface="Times New Roman" pitchFamily="18" charset="0"/>
              </a:rPr>
              <a:t>假说</a:t>
            </a:r>
            <a:r>
              <a:rPr lang="en-US" altLang="zh-CN" dirty="0" smtClean="0">
                <a:latin typeface="Times New Roman" pitchFamily="18" charset="0"/>
                <a:ea typeface="宋体" pitchFamily="2" charset="-122"/>
                <a:cs typeface="Times New Roman" pitchFamily="18" charset="0"/>
              </a:rPr>
              <a:t>4</a:t>
            </a:r>
            <a:r>
              <a:rPr lang="zh-CN" altLang="en-US" dirty="0" smtClean="0">
                <a:latin typeface="Times New Roman" pitchFamily="18" charset="0"/>
                <a:ea typeface="宋体" pitchFamily="2" charset="-122"/>
                <a:cs typeface="Times New Roman" pitchFamily="18" charset="0"/>
              </a:rPr>
              <a:t>：地方市场分割会</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抑制</a:t>
            </a:r>
            <a:r>
              <a:rPr lang="zh-CN" altLang="en-US" dirty="0" smtClean="0">
                <a:latin typeface="Times New Roman" pitchFamily="18" charset="0"/>
                <a:ea typeface="宋体" pitchFamily="2" charset="-122"/>
                <a:cs typeface="Times New Roman" pitchFamily="18" charset="0"/>
              </a:rPr>
              <a:t>雾霾治理助推</a:t>
            </a:r>
            <a:r>
              <a:rPr lang="zh-CN" altLang="en-US" dirty="0">
                <a:latin typeface="Times New Roman" pitchFamily="18" charset="0"/>
                <a:ea typeface="宋体" pitchFamily="2" charset="-122"/>
                <a:cs typeface="Times New Roman" pitchFamily="18" charset="0"/>
              </a:rPr>
              <a:t>工业绿色转型的效果，起到</a:t>
            </a:r>
            <a:r>
              <a:rPr lang="zh-CN" altLang="en-US" dirty="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负向</a:t>
            </a:r>
            <a:r>
              <a:rPr lang="zh-CN" altLang="en-US" dirty="0">
                <a:latin typeface="Times New Roman" pitchFamily="18" charset="0"/>
                <a:ea typeface="宋体" pitchFamily="2" charset="-122"/>
                <a:cs typeface="Times New Roman" pitchFamily="18" charset="0"/>
              </a:rPr>
              <a:t>调节</a:t>
            </a:r>
            <a:r>
              <a:rPr lang="zh-CN" altLang="en-US" dirty="0" smtClean="0">
                <a:latin typeface="Times New Roman" pitchFamily="18" charset="0"/>
                <a:ea typeface="宋体" pitchFamily="2" charset="-122"/>
                <a:cs typeface="Times New Roman" pitchFamily="18" charset="0"/>
              </a:rPr>
              <a:t>作用。</a:t>
            </a:r>
            <a:endParaRPr lang="en-US" altLang="zh-CN" dirty="0">
              <a:latin typeface="Times New Roman" pitchFamily="18" charset="0"/>
              <a:ea typeface="宋体" pitchFamily="2" charset="-122"/>
              <a:cs typeface="Times New Roman" pitchFamily="18" charset="0"/>
            </a:endParaRPr>
          </a:p>
          <a:p>
            <a:pPr marL="285750" indent="-285750">
              <a:lnSpc>
                <a:spcPct val="150000"/>
              </a:lnSpc>
              <a:spcBef>
                <a:spcPts val="300"/>
              </a:spcBef>
              <a:spcAft>
                <a:spcPts val="300"/>
              </a:spcAft>
              <a:buFont typeface="Arial" pitchFamily="34" charset="0"/>
              <a:buChar char="•"/>
            </a:pPr>
            <a:r>
              <a:rPr lang="zh-CN" altLang="en-US" dirty="0" smtClean="0">
                <a:latin typeface="Times New Roman" pitchFamily="18" charset="0"/>
                <a:ea typeface="宋体" pitchFamily="2" charset="-122"/>
                <a:cs typeface="Times New Roman" pitchFamily="18" charset="0"/>
              </a:rPr>
              <a:t>假说</a:t>
            </a:r>
            <a:r>
              <a:rPr lang="en-US" altLang="zh-CN" dirty="0" smtClean="0">
                <a:latin typeface="Times New Roman" pitchFamily="18" charset="0"/>
                <a:ea typeface="宋体" pitchFamily="2" charset="-122"/>
                <a:cs typeface="Times New Roman" pitchFamily="18" charset="0"/>
              </a:rPr>
              <a:t>5</a:t>
            </a:r>
            <a:r>
              <a:rPr lang="zh-CN" altLang="en-US" dirty="0" smtClean="0">
                <a:latin typeface="Times New Roman" pitchFamily="18" charset="0"/>
                <a:ea typeface="宋体" pitchFamily="2" charset="-122"/>
                <a:cs typeface="Times New Roman" pitchFamily="18" charset="0"/>
              </a:rPr>
              <a:t>：环境绩效考核会</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强化</a:t>
            </a:r>
            <a:r>
              <a:rPr lang="zh-CN" altLang="en-US" dirty="0">
                <a:latin typeface="Times New Roman" pitchFamily="18" charset="0"/>
                <a:ea typeface="宋体" pitchFamily="2" charset="-122"/>
                <a:cs typeface="Times New Roman" pitchFamily="18" charset="0"/>
              </a:rPr>
              <a:t>雾霾治理助推工业绿色转型的效果，起</a:t>
            </a:r>
            <a:r>
              <a:rPr lang="zh-CN" altLang="en-US" dirty="0" smtClean="0">
                <a:latin typeface="Times New Roman" pitchFamily="18" charset="0"/>
                <a:ea typeface="宋体" pitchFamily="2" charset="-122"/>
                <a:cs typeface="Times New Roman" pitchFamily="18" charset="0"/>
              </a:rPr>
              <a:t>到</a:t>
            </a:r>
            <a:r>
              <a:rPr lang="zh-CN" altLang="en-US"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正向</a:t>
            </a:r>
            <a:r>
              <a:rPr lang="zh-CN" altLang="en-US" dirty="0">
                <a:latin typeface="Times New Roman" pitchFamily="18" charset="0"/>
                <a:ea typeface="宋体" pitchFamily="2" charset="-122"/>
                <a:cs typeface="Times New Roman" pitchFamily="18" charset="0"/>
              </a:rPr>
              <a:t>调节</a:t>
            </a:r>
            <a:r>
              <a:rPr lang="zh-CN" altLang="en-US" dirty="0" smtClean="0">
                <a:latin typeface="Times New Roman" pitchFamily="18" charset="0"/>
                <a:ea typeface="宋体" pitchFamily="2" charset="-122"/>
                <a:cs typeface="Times New Roman" pitchFamily="18" charset="0"/>
              </a:rPr>
              <a:t>作用。</a:t>
            </a:r>
            <a:endParaRPr lang="en-US" altLang="zh-CN" dirty="0">
              <a:latin typeface="Times New Roman" pitchFamily="18" charset="0"/>
              <a:ea typeface="宋体" pitchFamily="2" charset="-122"/>
              <a:cs typeface="Times New Roman" pitchFamily="18" charset="0"/>
            </a:endParaRPr>
          </a:p>
          <a:p>
            <a:pPr>
              <a:lnSpc>
                <a:spcPct val="150000"/>
              </a:lnSpc>
              <a:spcBef>
                <a:spcPts val="300"/>
              </a:spcBef>
              <a:spcAft>
                <a:spcPts val="300"/>
              </a:spcAft>
            </a:pPr>
            <a:endParaRPr lang="en-US" altLang="zh-CN"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5</a:t>
            </a:fld>
            <a:endParaRPr lang="en-US" altLang="zh-CN">
              <a:solidFill>
                <a:srgbClr val="000000"/>
              </a:solidFill>
            </a:endParaRPr>
          </a:p>
        </p:txBody>
      </p:sp>
    </p:spTree>
    <p:extLst>
      <p:ext uri="{BB962C8B-B14F-4D97-AF65-F5344CB8AC3E}">
        <p14:creationId xmlns:p14="http://schemas.microsoft.com/office/powerpoint/2010/main" val="1968588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计量模型及变量说明</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628800"/>
            <a:ext cx="7776864" cy="907941"/>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识别策略     </a:t>
            </a:r>
            <a:endParaRPr lang="en-US" altLang="zh-CN" b="1" dirty="0" smtClean="0">
              <a:latin typeface="Times New Roman" pitchFamily="18" charset="0"/>
              <a:ea typeface="宋体" pitchFamily="2" charset="-122"/>
              <a:cs typeface="Times New Roman" pitchFamily="18" charset="0"/>
            </a:endParaRPr>
          </a:p>
          <a:p>
            <a:pPr marL="285750" indent="-285750">
              <a:lnSpc>
                <a:spcPct val="150000"/>
              </a:lnSpc>
              <a:spcBef>
                <a:spcPts val="300"/>
              </a:spcBef>
              <a:spcAft>
                <a:spcPts val="300"/>
              </a:spcAft>
              <a:buFont typeface="Arial" pitchFamily="34" charset="0"/>
              <a:buChar char="•"/>
            </a:pPr>
            <a:endParaRPr lang="en-US" altLang="zh-CN"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6</a:t>
            </a:fld>
            <a:endParaRPr lang="en-US" altLang="zh-CN">
              <a:solidFill>
                <a:srgbClr val="000000"/>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59150"/>
            <a:ext cx="46672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413" y="2809476"/>
            <a:ext cx="58483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429000"/>
            <a:ext cx="83915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872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计量模型及变量说明</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628800"/>
            <a:ext cx="7776864" cy="907941"/>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变量说明</a:t>
            </a:r>
            <a:endParaRPr lang="en-US" altLang="zh-CN" b="1" dirty="0" smtClean="0">
              <a:latin typeface="Times New Roman" pitchFamily="18" charset="0"/>
              <a:ea typeface="宋体" pitchFamily="2" charset="-122"/>
              <a:cs typeface="Times New Roman" pitchFamily="18" charset="0"/>
            </a:endParaRPr>
          </a:p>
          <a:p>
            <a:pPr>
              <a:lnSpc>
                <a:spcPct val="150000"/>
              </a:lnSpc>
              <a:spcBef>
                <a:spcPts val="300"/>
              </a:spcBef>
              <a:spcAft>
                <a:spcPts val="300"/>
              </a:spcAft>
            </a:pPr>
            <a:r>
              <a:rPr lang="zh-CN" altLang="en-US" dirty="0" smtClean="0">
                <a:latin typeface="Times New Roman" pitchFamily="18" charset="0"/>
                <a:ea typeface="宋体" pitchFamily="2" charset="-122"/>
                <a:cs typeface="Times New Roman" pitchFamily="18" charset="0"/>
              </a:rPr>
              <a:t>（</a:t>
            </a:r>
            <a:r>
              <a:rPr lang="en-US" altLang="zh-CN" dirty="0" smtClean="0">
                <a:latin typeface="Times New Roman" pitchFamily="18" charset="0"/>
                <a:ea typeface="宋体" pitchFamily="2" charset="-122"/>
                <a:cs typeface="Times New Roman" pitchFamily="18" charset="0"/>
              </a:rPr>
              <a:t>1</a:t>
            </a:r>
            <a:r>
              <a:rPr lang="zh-CN" altLang="en-US" dirty="0" smtClean="0">
                <a:latin typeface="Times New Roman" pitchFamily="18" charset="0"/>
                <a:ea typeface="宋体" pitchFamily="2" charset="-122"/>
                <a:cs typeface="Times New Roman" pitchFamily="18" charset="0"/>
              </a:rPr>
              <a:t>）工业绿色转型</a:t>
            </a:r>
            <a:endParaRPr lang="en-US" altLang="zh-CN" dirty="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7</a:t>
            </a:fld>
            <a:endParaRPr lang="en-US" altLang="zh-CN">
              <a:solidFill>
                <a:srgbClr val="000000"/>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63381"/>
            <a:ext cx="7856190" cy="416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21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计量模型及变量说明</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628800"/>
            <a:ext cx="7776864" cy="907941"/>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变量说明</a:t>
            </a:r>
            <a:endParaRPr lang="en-US" altLang="zh-CN" b="1" dirty="0" smtClean="0">
              <a:latin typeface="Times New Roman" pitchFamily="18" charset="0"/>
              <a:ea typeface="宋体" pitchFamily="2" charset="-122"/>
              <a:cs typeface="Times New Roman" pitchFamily="18" charset="0"/>
            </a:endParaRPr>
          </a:p>
          <a:p>
            <a:pPr>
              <a:lnSpc>
                <a:spcPct val="150000"/>
              </a:lnSpc>
              <a:spcBef>
                <a:spcPts val="300"/>
              </a:spcBef>
              <a:spcAft>
                <a:spcPts val="300"/>
              </a:spcAft>
            </a:pPr>
            <a:r>
              <a:rPr lang="zh-CN" altLang="en-US" dirty="0" smtClean="0">
                <a:latin typeface="Times New Roman" pitchFamily="18" charset="0"/>
                <a:ea typeface="宋体" pitchFamily="2" charset="-122"/>
                <a:cs typeface="Times New Roman" pitchFamily="18" charset="0"/>
              </a:rPr>
              <a:t>（</a:t>
            </a:r>
            <a:r>
              <a:rPr lang="en-US" altLang="zh-CN" dirty="0" smtClean="0">
                <a:latin typeface="Times New Roman" pitchFamily="18" charset="0"/>
                <a:ea typeface="宋体" pitchFamily="2" charset="-122"/>
                <a:cs typeface="Times New Roman" pitchFamily="18" charset="0"/>
              </a:rPr>
              <a:t>1</a:t>
            </a:r>
            <a:r>
              <a:rPr lang="zh-CN" altLang="en-US" dirty="0" smtClean="0">
                <a:latin typeface="Times New Roman" pitchFamily="18" charset="0"/>
                <a:ea typeface="宋体" pitchFamily="2" charset="-122"/>
                <a:cs typeface="Times New Roman" pitchFamily="18" charset="0"/>
              </a:rPr>
              <a:t>）工业绿色转型</a:t>
            </a:r>
            <a:endParaRPr lang="en-US" altLang="zh-CN" dirty="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8</a:t>
            </a:fld>
            <a:endParaRPr lang="en-US" altLang="zh-CN">
              <a:solidFill>
                <a:srgbClr val="000000"/>
              </a:solidFill>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908720"/>
            <a:ext cx="821055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724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计量模型及变量说明</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39552" y="1628800"/>
            <a:ext cx="7776864" cy="3216265"/>
          </a:xfrm>
        </p:spPr>
        <p:txBody>
          <a:bodyPr/>
          <a:lstStyle/>
          <a:p>
            <a:pPr marL="285750" indent="-285750">
              <a:lnSpc>
                <a:spcPct val="150000"/>
              </a:lnSpc>
              <a:spcBef>
                <a:spcPts val="300"/>
              </a:spcBef>
              <a:spcAft>
                <a:spcPts val="300"/>
              </a:spcAft>
              <a:buFont typeface="Arial" pitchFamily="34" charset="0"/>
              <a:buChar char="•"/>
            </a:pPr>
            <a:r>
              <a:rPr lang="zh-CN" altLang="en-US" b="1" dirty="0" smtClean="0">
                <a:latin typeface="Times New Roman" pitchFamily="18" charset="0"/>
                <a:ea typeface="宋体" pitchFamily="2" charset="-122"/>
                <a:cs typeface="Times New Roman" pitchFamily="18" charset="0"/>
              </a:rPr>
              <a:t>变量说明</a:t>
            </a:r>
            <a:endParaRPr lang="en-US" altLang="zh-CN" b="1" dirty="0" smtClean="0">
              <a:latin typeface="Times New Roman" pitchFamily="18" charset="0"/>
              <a:ea typeface="宋体" pitchFamily="2" charset="-122"/>
              <a:cs typeface="Times New Roman" pitchFamily="18" charset="0"/>
            </a:endParaRPr>
          </a:p>
          <a:p>
            <a:pPr>
              <a:lnSpc>
                <a:spcPct val="150000"/>
              </a:lnSpc>
              <a:spcBef>
                <a:spcPts val="300"/>
              </a:spcBef>
              <a:spcAft>
                <a:spcPts val="300"/>
              </a:spcAft>
            </a:pPr>
            <a:r>
              <a:rPr lang="zh-CN" altLang="en-US" dirty="0" smtClean="0">
                <a:latin typeface="Times New Roman" pitchFamily="18" charset="0"/>
                <a:ea typeface="宋体" pitchFamily="2" charset="-122"/>
                <a:cs typeface="Times New Roman" pitchFamily="18" charset="0"/>
              </a:rPr>
              <a:t>（</a:t>
            </a:r>
            <a:r>
              <a:rPr lang="en-US" altLang="zh-CN" dirty="0" smtClean="0">
                <a:latin typeface="Times New Roman" pitchFamily="18" charset="0"/>
                <a:ea typeface="宋体" pitchFamily="2" charset="-122"/>
                <a:cs typeface="Times New Roman" pitchFamily="18" charset="0"/>
              </a:rPr>
              <a:t>2</a:t>
            </a:r>
            <a:r>
              <a:rPr lang="zh-CN" altLang="en-US" dirty="0" smtClean="0">
                <a:latin typeface="Times New Roman" pitchFamily="18" charset="0"/>
                <a:ea typeface="宋体" pitchFamily="2" charset="-122"/>
                <a:cs typeface="Times New Roman" pitchFamily="18" charset="0"/>
              </a:rPr>
              <a:t>）环境</a:t>
            </a:r>
            <a:r>
              <a:rPr lang="zh-CN" altLang="en-US" dirty="0" smtClean="0">
                <a:latin typeface="Times New Roman" pitchFamily="18" charset="0"/>
                <a:ea typeface="宋体" pitchFamily="2" charset="-122"/>
                <a:cs typeface="Times New Roman" pitchFamily="18" charset="0"/>
              </a:rPr>
              <a:t>治理（工具变量）</a:t>
            </a:r>
            <a:endParaRPr lang="en-US" altLang="zh-CN" dirty="0" smtClean="0">
              <a:latin typeface="Times New Roman" pitchFamily="18" charset="0"/>
              <a:ea typeface="宋体" pitchFamily="2" charset="-122"/>
              <a:cs typeface="Times New Roman" pitchFamily="18" charset="0"/>
            </a:endParaRPr>
          </a:p>
          <a:p>
            <a:pPr>
              <a:lnSpc>
                <a:spcPct val="150000"/>
              </a:lnSpc>
              <a:spcBef>
                <a:spcPts val="300"/>
              </a:spcBef>
              <a:spcAft>
                <a:spcPts val="300"/>
              </a:spcAft>
            </a:pPr>
            <a:r>
              <a:rPr lang="en-US" altLang="zh-CN" dirty="0" smtClean="0">
                <a:latin typeface="Times New Roman" pitchFamily="18" charset="0"/>
                <a:ea typeface="宋体" pitchFamily="2" charset="-122"/>
                <a:cs typeface="Times New Roman" pitchFamily="18" charset="0"/>
              </a:rPr>
              <a:t>         </a:t>
            </a:r>
            <a:r>
              <a:rPr lang="zh-CN" altLang="en-US" dirty="0" smtClean="0">
                <a:latin typeface="Times New Roman" pitchFamily="18" charset="0"/>
                <a:ea typeface="宋体" pitchFamily="2" charset="-122"/>
                <a:cs typeface="Times New Roman" pitchFamily="18" charset="0"/>
              </a:rPr>
              <a:t>采用地方政府工作报告中与“环保”一词相关词汇出现的词频占报告全文字数的比重作为环境治理的代理变量。</a:t>
            </a:r>
            <a:endParaRPr lang="en-US" altLang="zh-CN" dirty="0" smtClean="0">
              <a:latin typeface="Times New Roman" pitchFamily="18" charset="0"/>
              <a:ea typeface="宋体" pitchFamily="2" charset="-122"/>
              <a:cs typeface="Times New Roman" pitchFamily="18" charset="0"/>
            </a:endParaRPr>
          </a:p>
          <a:p>
            <a:pPr>
              <a:lnSpc>
                <a:spcPct val="150000"/>
              </a:lnSpc>
              <a:spcBef>
                <a:spcPts val="300"/>
              </a:spcBef>
              <a:spcAft>
                <a:spcPts val="300"/>
              </a:spcAft>
            </a:pPr>
            <a:r>
              <a:rPr lang="zh-CN" altLang="en-US" dirty="0" smtClean="0">
                <a:latin typeface="Times New Roman" pitchFamily="18" charset="0"/>
                <a:ea typeface="宋体" pitchFamily="2" charset="-122"/>
                <a:cs typeface="Times New Roman" pitchFamily="18" charset="0"/>
              </a:rPr>
              <a:t>（</a:t>
            </a:r>
            <a:r>
              <a:rPr lang="en-US" altLang="zh-CN" dirty="0" smtClean="0">
                <a:latin typeface="Times New Roman" pitchFamily="18" charset="0"/>
                <a:ea typeface="宋体" pitchFamily="2" charset="-122"/>
                <a:cs typeface="Times New Roman" pitchFamily="18" charset="0"/>
              </a:rPr>
              <a:t>3</a:t>
            </a:r>
            <a:r>
              <a:rPr lang="zh-CN" altLang="en-US" dirty="0" smtClean="0">
                <a:latin typeface="Times New Roman" pitchFamily="18" charset="0"/>
                <a:ea typeface="宋体" pitchFamily="2" charset="-122"/>
                <a:cs typeface="Times New Roman" pitchFamily="18" charset="0"/>
              </a:rPr>
              <a:t>）雾霾污染</a:t>
            </a:r>
            <a:endParaRPr lang="en-US" altLang="zh-CN" dirty="0" smtClean="0">
              <a:latin typeface="Times New Roman" pitchFamily="18" charset="0"/>
              <a:ea typeface="宋体" pitchFamily="2" charset="-122"/>
              <a:cs typeface="Times New Roman" pitchFamily="18" charset="0"/>
            </a:endParaRPr>
          </a:p>
          <a:p>
            <a:pPr>
              <a:lnSpc>
                <a:spcPct val="150000"/>
              </a:lnSpc>
              <a:spcBef>
                <a:spcPts val="300"/>
              </a:spcBef>
              <a:spcAft>
                <a:spcPts val="300"/>
              </a:spcAft>
            </a:pPr>
            <a:r>
              <a:rPr lang="en-US" altLang="zh-CN" dirty="0">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        </a:t>
            </a:r>
            <a:r>
              <a:rPr lang="zh-CN" altLang="en-US" dirty="0" smtClean="0">
                <a:latin typeface="Times New Roman" pitchFamily="18" charset="0"/>
                <a:ea typeface="宋体" pitchFamily="2" charset="-122"/>
                <a:cs typeface="Times New Roman" pitchFamily="18" charset="0"/>
              </a:rPr>
              <a:t>本文采用细颗粒物</a:t>
            </a:r>
            <a:r>
              <a:rPr lang="en-US" altLang="zh-CN" dirty="0" smtClean="0">
                <a:latin typeface="Times New Roman" pitchFamily="18" charset="0"/>
                <a:ea typeface="宋体" pitchFamily="2" charset="-122"/>
                <a:cs typeface="Times New Roman" pitchFamily="18" charset="0"/>
              </a:rPr>
              <a:t>PM2.5</a:t>
            </a:r>
            <a:r>
              <a:rPr lang="zh-CN" altLang="en-US" dirty="0" smtClean="0">
                <a:latin typeface="Times New Roman" pitchFamily="18" charset="0"/>
                <a:ea typeface="宋体" pitchFamily="2" charset="-122"/>
                <a:cs typeface="Times New Roman" pitchFamily="18" charset="0"/>
              </a:rPr>
              <a:t>的浓度作为衡量雾霾污染的重要指标，以更准确、更客观地衡量一个地区的环境状况，尤其是大气环境污染情形。</a:t>
            </a:r>
            <a:r>
              <a:rPr lang="en-US" altLang="zh-CN" dirty="0" smtClean="0">
                <a:latin typeface="Times New Roman" pitchFamily="18" charset="0"/>
                <a:ea typeface="宋体" pitchFamily="2" charset="-122"/>
                <a:cs typeface="Times New Roman" pitchFamily="18" charset="0"/>
              </a:rPr>
              <a:t>       </a:t>
            </a:r>
            <a:endParaRPr lang="en-US" altLang="zh-CN" dirty="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9</a:t>
            </a:fld>
            <a:endParaRPr lang="en-US" altLang="zh-CN">
              <a:solidFill>
                <a:srgbClr val="000000"/>
              </a:solidFill>
            </a:endParaRPr>
          </a:p>
        </p:txBody>
      </p:sp>
    </p:spTree>
    <p:extLst>
      <p:ext uri="{BB962C8B-B14F-4D97-AF65-F5344CB8AC3E}">
        <p14:creationId xmlns:p14="http://schemas.microsoft.com/office/powerpoint/2010/main" val="5571354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v9XepjLkXU.cJv.yYHFZM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08WBmEA970.abVtEc2a0O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0vGVARetyka0Y180ToaUN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dqm7Zc2xk2mLL2viO_W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46fS_5uPCUqUyxBQZO30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u7iK3weOUSG7gvQsjItU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l4ySI64iUSa2w_c8ooLl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KtISyA0N0yJDvLJbeks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F3DSdTWqxEm7J7Kpec6CS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axcDemPsUSNLApJ8uXN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EAFt1OrP0Skrgan58B71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XX59fYQ2EOTQKo7voG2z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wUmKg2nkSgNYYMgnkABA"/>
</p:tagLst>
</file>

<file path=ppt/theme/theme1.xml><?xml version="1.0" encoding="utf-8"?>
<a:theme xmlns:a="http://schemas.openxmlformats.org/drawingml/2006/main" name="1_CUT_Dalian govt.gc">
  <a:themeElements>
    <a:clrScheme name="1_CUT_Dalian govt.gc 2">
      <a:dk1>
        <a:srgbClr val="000000"/>
      </a:dk1>
      <a:lt1>
        <a:srgbClr val="FFFFFF"/>
      </a:lt1>
      <a:dk2>
        <a:srgbClr val="004B8C"/>
      </a:dk2>
      <a:lt2>
        <a:srgbClr val="FFFFFF"/>
      </a:lt2>
      <a:accent1>
        <a:srgbClr val="ECEDDF"/>
      </a:accent1>
      <a:accent2>
        <a:srgbClr val="B2C9DC"/>
      </a:accent2>
      <a:accent3>
        <a:srgbClr val="FFFFFF"/>
      </a:accent3>
      <a:accent4>
        <a:srgbClr val="000000"/>
      </a:accent4>
      <a:accent5>
        <a:srgbClr val="F4F4EC"/>
      </a:accent5>
      <a:accent6>
        <a:srgbClr val="A1B6C7"/>
      </a:accent6>
      <a:hlink>
        <a:srgbClr val="4D81AF"/>
      </a:hlink>
      <a:folHlink>
        <a:srgbClr val="004B8C"/>
      </a:folHlink>
    </a:clrScheme>
    <a:fontScheme name="1_CUT_Dalian govt.gc">
      <a:majorFont>
        <a:latin typeface="Arial"/>
        <a:ea typeface="华文楷体"/>
        <a:cs typeface="Arial"/>
      </a:majorFont>
      <a:minorFont>
        <a:latin typeface="Arial"/>
        <a:ea typeface="华文楷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pitchFamily="34" charset="0"/>
            <a:ea typeface="华文楷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pitchFamily="34" charset="0"/>
            <a:ea typeface="华文楷体" pitchFamily="2" charset="-122"/>
          </a:defRPr>
        </a:defPPr>
      </a:lstStyle>
    </a:lnDef>
  </a:objectDefaults>
  <a:extraClrSchemeLst>
    <a:extraClrScheme>
      <a:clrScheme name="1_CUT_Dalian govt.gc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1_CUT_Dalian govt.gc 2">
        <a:dk1>
          <a:srgbClr val="000000"/>
        </a:dk1>
        <a:lt1>
          <a:srgbClr val="FFFFFF"/>
        </a:lt1>
        <a:dk2>
          <a:srgbClr val="004B8C"/>
        </a:dk2>
        <a:lt2>
          <a:srgbClr val="FFFFFF"/>
        </a:lt2>
        <a:accent1>
          <a:srgbClr val="ECEDDF"/>
        </a:accent1>
        <a:accent2>
          <a:srgbClr val="B2C9DC"/>
        </a:accent2>
        <a:accent3>
          <a:srgbClr val="FFFFFF"/>
        </a:accent3>
        <a:accent4>
          <a:srgbClr val="000000"/>
        </a:accent4>
        <a:accent5>
          <a:srgbClr val="F4F4EC"/>
        </a:accent5>
        <a:accent6>
          <a:srgbClr val="A1B6C7"/>
        </a:accent6>
        <a:hlink>
          <a:srgbClr val="4D81AF"/>
        </a:hlink>
        <a:folHlink>
          <a:srgbClr val="004B8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6347</TotalTime>
  <Words>1241</Words>
  <Application>Microsoft Office PowerPoint</Application>
  <PresentationFormat>全屏显示(4:3)</PresentationFormat>
  <Paragraphs>106</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1_CUT_Dalian govt.gc</vt:lpstr>
      <vt:lpstr>TCLayout.ActiveDocument.1</vt:lpstr>
      <vt:lpstr>PowerPoint 演示文稿</vt:lpstr>
      <vt:lpstr>摘 要</vt:lpstr>
      <vt:lpstr>问题提出</vt:lpstr>
      <vt:lpstr>问题提出</vt:lpstr>
      <vt:lpstr>理论分析与假说</vt:lpstr>
      <vt:lpstr>计量模型及变量说明</vt:lpstr>
      <vt:lpstr>计量模型及变量说明</vt:lpstr>
      <vt:lpstr>计量模型及变量说明</vt:lpstr>
      <vt:lpstr>计量模型及变量说明</vt:lpstr>
      <vt:lpstr>计量结果及分析</vt:lpstr>
      <vt:lpstr>计量结果及分析</vt:lpstr>
      <vt:lpstr>计量结果及分析</vt:lpstr>
      <vt:lpstr>计量结果及分析</vt:lpstr>
      <vt:lpstr>计量结果及分析</vt:lpstr>
      <vt:lpstr>计量结果及分析</vt:lpstr>
      <vt:lpstr>计量结果及分析</vt:lpstr>
      <vt:lpstr>地方竞争下的雾霾治理与工业绿色转型</vt:lpstr>
      <vt:lpstr>地方竞争下的雾霾治理与工业绿色转型</vt:lpstr>
      <vt:lpstr>地方竞争下的雾霾治理与工业绿色转型</vt:lpstr>
      <vt:lpstr>地方竞争下的雾霾治理与工业绿色转型</vt:lpstr>
      <vt:lpstr>地方竞争下的雾霾治理与工业绿色转型</vt:lpstr>
      <vt:lpstr>地方竞争下的雾霾治理与工业绿色转型</vt:lpstr>
      <vt:lpstr>地方竞争下的雾霾治理与工业绿色转型</vt:lpstr>
      <vt:lpstr>地方竞争下的雾霾治理与工业绿色转型</vt:lpstr>
      <vt:lpstr>结论及政策启示</vt:lpstr>
      <vt:lpstr>结论及政策启示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中国产业梯度转移及其内在机制研究 Evolving Core-Periphery Pattern of manufacturing industries  and its endogenous mechanism in China</dc:title>
  <dc:creator>More</dc:creator>
  <cp:lastModifiedBy>Windows User</cp:lastModifiedBy>
  <cp:revision>2357</cp:revision>
  <dcterms:created xsi:type="dcterms:W3CDTF">2014-05-06T05:09:08Z</dcterms:created>
  <dcterms:modified xsi:type="dcterms:W3CDTF">2019-11-22T08:32:47Z</dcterms:modified>
</cp:coreProperties>
</file>