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90" r:id="rId2"/>
    <p:sldId id="452" r:id="rId3"/>
    <p:sldId id="434" r:id="rId4"/>
    <p:sldId id="435" r:id="rId5"/>
    <p:sldId id="415" r:id="rId6"/>
    <p:sldId id="453" r:id="rId7"/>
    <p:sldId id="437" r:id="rId8"/>
    <p:sldId id="444" r:id="rId9"/>
    <p:sldId id="418" r:id="rId10"/>
    <p:sldId id="438" r:id="rId11"/>
    <p:sldId id="439" r:id="rId12"/>
    <p:sldId id="440" r:id="rId13"/>
    <p:sldId id="427" r:id="rId14"/>
    <p:sldId id="441" r:id="rId15"/>
    <p:sldId id="442" r:id="rId16"/>
    <p:sldId id="443" r:id="rId17"/>
    <p:sldId id="445" r:id="rId18"/>
    <p:sldId id="446" r:id="rId19"/>
    <p:sldId id="447" r:id="rId20"/>
    <p:sldId id="448" r:id="rId21"/>
    <p:sldId id="449" r:id="rId22"/>
    <p:sldId id="450" r:id="rId23"/>
    <p:sldId id="451"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8373" autoAdjust="0"/>
  </p:normalViewPr>
  <p:slideViewPr>
    <p:cSldViewPr>
      <p:cViewPr varScale="1">
        <p:scale>
          <a:sx n="76" d="100"/>
          <a:sy n="76" d="100"/>
        </p:scale>
        <p:origin x="-1176" y="-96"/>
      </p:cViewPr>
      <p:guideLst>
        <p:guide orient="horz" pos="2160"/>
        <p:guide pos="2880"/>
      </p:guideLst>
    </p:cSldViewPr>
  </p:slideViewPr>
  <p:outlineViewPr>
    <p:cViewPr>
      <p:scale>
        <a:sx n="33" d="100"/>
        <a:sy n="33" d="100"/>
      </p:scale>
      <p:origin x="0" y="9456"/>
    </p:cViewPr>
  </p:outlineViewPr>
  <p:notesTextViewPr>
    <p:cViewPr>
      <p:scale>
        <a:sx n="100" d="100"/>
        <a:sy n="100" d="100"/>
      </p:scale>
      <p:origin x="0" y="0"/>
    </p:cViewPr>
  </p:notesTextViewPr>
  <p:sorterViewPr>
    <p:cViewPr>
      <p:scale>
        <a:sx n="100" d="100"/>
        <a:sy n="100" d="100"/>
      </p:scale>
      <p:origin x="0" y="20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oleObject" Target="../embeddings/oleObject2.bin"/><Relationship Id="rId4" Type="http://schemas.openxmlformats.org/officeDocument/2006/relationships/tags" Target="../tags/tag13.xml"/><Relationship Id="rId9"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03167" name="Picture 63" descr="ppt cover_chosen"/>
          <p:cNvPicPr>
            <a:picLocks noChangeAspect="1" noChangeArrowheads="1"/>
          </p:cNvPicPr>
          <p:nvPr userDrawn="1">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0" y="-1620"/>
            <a:ext cx="9144000" cy="6861241"/>
          </a:xfrm>
          <a:prstGeom prst="rect">
            <a:avLst/>
          </a:prstGeom>
          <a:noFill/>
          <a:extLst>
            <a:ext uri="{909E8E84-426E-40DD-AFC4-6F175D3DCCD1}">
              <a14:hiddenFill xmlns:a14="http://schemas.microsoft.com/office/drawing/2010/main">
                <a:solidFill>
                  <a:srgbClr val="FFFFFF"/>
                </a:solidFill>
              </a14:hiddenFill>
            </a:ext>
          </a:extLst>
        </p:spPr>
      </p:pic>
      <p:grpSp>
        <p:nvGrpSpPr>
          <p:cNvPr id="303116" name="McK Title Elements"/>
          <p:cNvGrpSpPr>
            <a:grpSpLocks/>
          </p:cNvGrpSpPr>
          <p:nvPr>
            <p:custDataLst>
              <p:tags r:id="rId3"/>
            </p:custDataLst>
          </p:nvPr>
        </p:nvGrpSpPr>
        <p:grpSpPr bwMode="auto">
          <a:xfrm>
            <a:off x="615540" y="4266408"/>
            <a:ext cx="5463722" cy="2444196"/>
            <a:chOff x="380" y="2634"/>
            <a:chExt cx="3373" cy="1509"/>
          </a:xfrm>
        </p:grpSpPr>
        <p:sp>
          <p:nvSpPr>
            <p:cNvPr id="303117" name="McK Document" hidden="1"/>
            <p:cNvSpPr txBox="1">
              <a:spLocks noChangeArrowheads="1"/>
            </p:cNvSpPr>
            <p:nvPr userDrawn="1"/>
          </p:nvSpPr>
          <p:spPr bwMode="auto">
            <a:xfrm>
              <a:off x="380" y="2634"/>
              <a:ext cx="337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fontAlgn="base">
                <a:spcBef>
                  <a:spcPct val="0"/>
                </a:spcBef>
                <a:spcAft>
                  <a:spcPct val="0"/>
                </a:spcAft>
              </a:pPr>
              <a:r>
                <a:rPr lang="en-US" altLang="zh-CN" sz="1600" smtClean="0">
                  <a:solidFill>
                    <a:srgbClr val="000000"/>
                  </a:solidFill>
                  <a:ea typeface="宋体" pitchFamily="2" charset="-122"/>
                </a:rPr>
                <a:t>Document</a:t>
              </a:r>
            </a:p>
          </p:txBody>
        </p:sp>
        <p:sp>
          <p:nvSpPr>
            <p:cNvPr id="303118" name="McK Date" hidden="1"/>
            <p:cNvSpPr txBox="1">
              <a:spLocks noChangeArrowheads="1"/>
            </p:cNvSpPr>
            <p:nvPr userDrawn="1"/>
          </p:nvSpPr>
          <p:spPr bwMode="auto">
            <a:xfrm>
              <a:off x="380" y="2821"/>
              <a:ext cx="337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fontAlgn="base">
                <a:spcBef>
                  <a:spcPct val="0"/>
                </a:spcBef>
                <a:spcAft>
                  <a:spcPct val="0"/>
                </a:spcAft>
              </a:pPr>
              <a:r>
                <a:rPr lang="en-US" altLang="zh-CN" sz="1600" smtClean="0">
                  <a:solidFill>
                    <a:srgbClr val="000000"/>
                  </a:solidFill>
                  <a:ea typeface="宋体" pitchFamily="2" charset="-122"/>
                </a:rPr>
                <a:t>Date</a:t>
              </a:r>
            </a:p>
          </p:txBody>
        </p:sp>
        <p:sp>
          <p:nvSpPr>
            <p:cNvPr id="303119" name="McK Disclaimer" hidden="1"/>
            <p:cNvSpPr>
              <a:spLocks noChangeArrowheads="1"/>
            </p:cNvSpPr>
            <p:nvPr userDrawn="1">
              <p:custDataLst>
                <p:tags r:id="rId7"/>
              </p:custDataLst>
            </p:nvPr>
          </p:nvSpPr>
          <p:spPr bwMode="auto">
            <a:xfrm>
              <a:off x="380" y="3971"/>
              <a:ext cx="336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21202" eaLnBrk="0" fontAlgn="base" hangingPunct="0">
                <a:spcBef>
                  <a:spcPct val="0"/>
                </a:spcBef>
                <a:spcAft>
                  <a:spcPct val="0"/>
                </a:spcAft>
              </a:pPr>
              <a:r>
                <a:rPr lang="zh-CN" altLang="en-US" sz="900" smtClean="0">
                  <a:solidFill>
                    <a:srgbClr val="000000"/>
                  </a:solidFill>
                </a:rPr>
                <a:t>此报告仅供客户内部使用。未经麦肯锡公司书面许可，其它任何机构不得擅自传阅、引用或复制。</a:t>
              </a:r>
              <a:br>
                <a:rPr lang="zh-CN" altLang="en-US" sz="900" smtClean="0">
                  <a:solidFill>
                    <a:srgbClr val="000000"/>
                  </a:solidFill>
                </a:rPr>
              </a:br>
              <a:r>
                <a:rPr lang="zh-CN" altLang="en-US" sz="900" smtClean="0">
                  <a:solidFill>
                    <a:srgbClr val="000000"/>
                  </a:solidFill>
                </a:rPr>
                <a:t>本文件仅供麦肯锡公司简报之用；并非会议之完整纪录。</a:t>
              </a:r>
            </a:p>
          </p:txBody>
        </p:sp>
      </p:grpSp>
      <p:sp>
        <p:nvSpPr>
          <p:cNvPr id="303120" name="Rectangle 16"/>
          <p:cNvSpPr>
            <a:spLocks noGrp="1" noChangeArrowheads="1"/>
          </p:cNvSpPr>
          <p:nvPr>
            <p:ph type="ctrTitle"/>
            <p:custDataLst>
              <p:tags r:id="rId4"/>
            </p:custDataLst>
          </p:nvPr>
        </p:nvSpPr>
        <p:spPr>
          <a:xfrm>
            <a:off x="918450" y="1174316"/>
            <a:ext cx="3421103" cy="1015663"/>
          </a:xfrm>
          <a:extLst>
            <a:ext uri="{91240B29-F687-4F45-9708-019B960494DF}">
              <a14:hiddenLine xmlns:a14="http://schemas.microsoft.com/office/drawing/2010/main" w="9525" algn="ctr">
                <a:solidFill>
                  <a:schemeClr val="tx2"/>
                </a:solidFill>
                <a:miter lim="800000"/>
                <a:headEnd/>
                <a:tailEnd/>
              </a14:hiddenLine>
            </a:ext>
          </a:extLst>
        </p:spPr>
        <p:txBody>
          <a:bodyPr/>
          <a:lstStyle>
            <a:lvl1pPr>
              <a:defRPr sz="3300"/>
            </a:lvl1pPr>
          </a:lstStyle>
          <a:p>
            <a:pPr lvl="0"/>
            <a:r>
              <a:rPr lang="en-US" altLang="zh-CN" noProof="0" smtClean="0"/>
              <a:t>Click to edit Master title style</a:t>
            </a:r>
          </a:p>
        </p:txBody>
      </p:sp>
      <p:sp>
        <p:nvSpPr>
          <p:cNvPr id="303114" name="Rectangle 10"/>
          <p:cNvSpPr>
            <a:spLocks noChangeArrowheads="1"/>
          </p:cNvSpPr>
          <p:nvPr>
            <p:custDataLst>
              <p:tags r:id="rId5"/>
            </p:custDataLst>
          </p:nvPr>
        </p:nvSpPr>
        <p:spPr bwMode="gray">
          <a:xfrm rot="10800000" flipV="1">
            <a:off x="-1620" y="6299189"/>
            <a:ext cx="9144000" cy="562051"/>
          </a:xfrm>
          <a:prstGeom prst="rect">
            <a:avLst/>
          </a:prstGeom>
          <a:solidFill>
            <a:srgbClr val="B2C9DC"/>
          </a:soli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96" tIns="46648" rIns="93296" bIns="46648" anchor="ctr"/>
          <a:lstStyle/>
          <a:p>
            <a:pPr algn="ctr" fontAlgn="base">
              <a:spcBef>
                <a:spcPct val="0"/>
              </a:spcBef>
              <a:spcAft>
                <a:spcPct val="0"/>
              </a:spcAft>
            </a:pPr>
            <a:endParaRPr lang="zh-CN" altLang="en-US" sz="1000" smtClean="0">
              <a:solidFill>
                <a:srgbClr val="000000"/>
              </a:solidFill>
            </a:endParaRPr>
          </a:p>
        </p:txBody>
      </p:sp>
      <p:graphicFrame>
        <p:nvGraphicFramePr>
          <p:cNvPr id="303121" name="Rectangle 17" hidden="1"/>
          <p:cNvGraphicFramePr>
            <a:graphicFrameLocks/>
          </p:cNvGraphicFramePr>
          <p:nvPr>
            <p:custDataLst>
              <p:tags r:id="rId6"/>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9682" r:id="rId10" imgW="0" imgH="0" progId="TCLayout.ActiveDocument.1">
                  <p:embed/>
                </p:oleObj>
              </mc:Choice>
              <mc:Fallback>
                <p:oleObj r:id="rId10" imgW="0" imgH="0" progId="TCLayout.ActiveDocument.1">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818791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702851" y="1299035"/>
            <a:ext cx="2215991" cy="140108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88DF64C2-C9EB-4254-A1F4-9D5719D5C82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156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80014" y="234864"/>
            <a:ext cx="1338828" cy="246525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03221" y="234864"/>
            <a:ext cx="1661993" cy="24652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5E99D86A-5285-4CAD-A43B-A68BAD68F2F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444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299035"/>
            <a:ext cx="8424936" cy="14010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fld id="{033535C0-1149-48B5-9117-2E35D387B424}"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597176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49" y="4407327"/>
            <a:ext cx="7771995" cy="630942"/>
          </a:xfrm>
        </p:spPr>
        <p:txBody>
          <a:bodyPr/>
          <a:lstStyle>
            <a:lvl1pPr algn="l">
              <a:defRPr sz="41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49" y="4099550"/>
            <a:ext cx="7771995" cy="307777"/>
          </a:xfrm>
        </p:spPr>
        <p:txBody>
          <a:bodyPr anchor="b"/>
          <a:lstStyle>
            <a:lvl1pPr marL="0" indent="0">
              <a:buNone/>
              <a:defRPr sz="2000"/>
            </a:lvl1pPr>
            <a:lvl2pPr marL="466481" indent="0">
              <a:buNone/>
              <a:defRPr sz="1800"/>
            </a:lvl2pPr>
            <a:lvl3pPr marL="932962" indent="0">
              <a:buNone/>
              <a:defRPr sz="1600"/>
            </a:lvl3pPr>
            <a:lvl4pPr marL="1399443" indent="0">
              <a:buNone/>
              <a:defRPr sz="1400"/>
            </a:lvl4pPr>
            <a:lvl5pPr marL="1865925" indent="0">
              <a:buNone/>
              <a:defRPr sz="1400"/>
            </a:lvl5pPr>
            <a:lvl6pPr marL="2332406" indent="0">
              <a:buNone/>
              <a:defRPr sz="1400"/>
            </a:lvl6pPr>
            <a:lvl7pPr marL="2798887" indent="0">
              <a:buNone/>
              <a:defRPr sz="1400"/>
            </a:lvl7pPr>
            <a:lvl8pPr marL="3265368" indent="0">
              <a:buNone/>
              <a:defRPr sz="1400"/>
            </a:lvl8pPr>
            <a:lvl9pPr marL="3731849"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C5933F59-BE24-46DE-A7E4-CB73BB9F03D0}"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400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4729" y="1299035"/>
            <a:ext cx="4318495" cy="2123658"/>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8728" y="1299035"/>
            <a:ext cx="4320114" cy="2123658"/>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519EA28E-FA70-4A45-99E0-4A9C5A94D89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91446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6795" y="275356"/>
            <a:ext cx="8230410" cy="44627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6796" y="1805987"/>
            <a:ext cx="4039882" cy="369332"/>
          </a:xfrm>
        </p:spPr>
        <p:txBody>
          <a:bodyPr anchor="b"/>
          <a:lstStyle>
            <a:lvl1pPr marL="0" indent="0">
              <a:buNone/>
              <a:defRPr sz="2400" b="1"/>
            </a:lvl1pPr>
            <a:lvl2pPr marL="466481" indent="0">
              <a:buNone/>
              <a:defRPr sz="2000" b="1"/>
            </a:lvl2pPr>
            <a:lvl3pPr marL="932962" indent="0">
              <a:buNone/>
              <a:defRPr sz="1800" b="1"/>
            </a:lvl3pPr>
            <a:lvl4pPr marL="1399443" indent="0">
              <a:buNone/>
              <a:defRPr sz="1600" b="1"/>
            </a:lvl4pPr>
            <a:lvl5pPr marL="1865925" indent="0">
              <a:buNone/>
              <a:defRPr sz="1600" b="1"/>
            </a:lvl5pPr>
            <a:lvl6pPr marL="2332406" indent="0">
              <a:buNone/>
              <a:defRPr sz="1600" b="1"/>
            </a:lvl6pPr>
            <a:lvl7pPr marL="2798887" indent="0">
              <a:buNone/>
              <a:defRPr sz="1600" b="1"/>
            </a:lvl7pPr>
            <a:lvl8pPr marL="3265368" indent="0">
              <a:buNone/>
              <a:defRPr sz="1600" b="1"/>
            </a:lvl8pPr>
            <a:lvl9pPr marL="373184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6796" y="2175318"/>
            <a:ext cx="4039882"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703" y="1805987"/>
            <a:ext cx="4041502" cy="369332"/>
          </a:xfrm>
        </p:spPr>
        <p:txBody>
          <a:bodyPr anchor="b"/>
          <a:lstStyle>
            <a:lvl1pPr marL="0" indent="0">
              <a:buNone/>
              <a:defRPr sz="2400" b="1"/>
            </a:lvl1pPr>
            <a:lvl2pPr marL="466481" indent="0">
              <a:buNone/>
              <a:defRPr sz="2000" b="1"/>
            </a:lvl2pPr>
            <a:lvl3pPr marL="932962" indent="0">
              <a:buNone/>
              <a:defRPr sz="1800" b="1"/>
            </a:lvl3pPr>
            <a:lvl4pPr marL="1399443" indent="0">
              <a:buNone/>
              <a:defRPr sz="1600" b="1"/>
            </a:lvl4pPr>
            <a:lvl5pPr marL="1865925" indent="0">
              <a:buNone/>
              <a:defRPr sz="1600" b="1"/>
            </a:lvl5pPr>
            <a:lvl6pPr marL="2332406" indent="0">
              <a:buNone/>
              <a:defRPr sz="1600" b="1"/>
            </a:lvl6pPr>
            <a:lvl7pPr marL="2798887" indent="0">
              <a:buNone/>
              <a:defRPr sz="1600" b="1"/>
            </a:lvl7pPr>
            <a:lvl8pPr marL="3265368" indent="0">
              <a:buNone/>
              <a:defRPr sz="1600" b="1"/>
            </a:lvl8pPr>
            <a:lvl9pPr marL="373184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703" y="2175318"/>
            <a:ext cx="4041502"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BD0E72A9-8CA6-43AB-9E8D-D7D40E7B388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38327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E677FDBE-5293-4608-AF18-95350E1BB31B}"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3523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D15ABA35-2F58-4F1E-8842-0BCB37D64CF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3638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6795" y="819542"/>
            <a:ext cx="3008044" cy="615553"/>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988" y="273738"/>
            <a:ext cx="5112217" cy="1938992"/>
          </a:xfrm>
        </p:spPr>
        <p:txBody>
          <a:bodyPr/>
          <a:lstStyle>
            <a:lvl1pPr>
              <a:defRPr sz="33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6795" y="1435094"/>
            <a:ext cx="3008044" cy="215444"/>
          </a:xfrm>
        </p:spPr>
        <p:txBody>
          <a:bodyPr/>
          <a:lstStyle>
            <a:lvl1pPr marL="0" indent="0">
              <a:buNone/>
              <a:defRPr sz="1400"/>
            </a:lvl1pPr>
            <a:lvl2pPr marL="466481" indent="0">
              <a:buNone/>
              <a:defRPr sz="1200"/>
            </a:lvl2pPr>
            <a:lvl3pPr marL="932962" indent="0">
              <a:buNone/>
              <a:defRPr sz="1000"/>
            </a:lvl3pPr>
            <a:lvl4pPr marL="1399443" indent="0">
              <a:buNone/>
              <a:defRPr sz="900"/>
            </a:lvl4pPr>
            <a:lvl5pPr marL="1865925" indent="0">
              <a:buNone/>
              <a:defRPr sz="900"/>
            </a:lvl5pPr>
            <a:lvl6pPr marL="2332406" indent="0">
              <a:buNone/>
              <a:defRPr sz="900"/>
            </a:lvl6pPr>
            <a:lvl7pPr marL="2798887" indent="0">
              <a:buNone/>
              <a:defRPr sz="900"/>
            </a:lvl7pPr>
            <a:lvl8pPr marL="3265368" indent="0">
              <a:buNone/>
              <a:defRPr sz="900"/>
            </a:lvl8pPr>
            <a:lvl9pPr marL="3731849"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62C2C26A-67D5-4238-886E-A8AB303CD296}"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4448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544" y="5060058"/>
            <a:ext cx="5486400" cy="307777"/>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544" y="612264"/>
            <a:ext cx="5486400" cy="507831"/>
          </a:xfrm>
        </p:spPr>
        <p:txBody>
          <a:bodyPr/>
          <a:lstStyle>
            <a:lvl1pPr marL="0" indent="0">
              <a:buNone/>
              <a:defRPr sz="3300"/>
            </a:lvl1pPr>
            <a:lvl2pPr marL="466481" indent="0">
              <a:buNone/>
              <a:defRPr sz="2900"/>
            </a:lvl2pPr>
            <a:lvl3pPr marL="932962" indent="0">
              <a:buNone/>
              <a:defRPr sz="2400"/>
            </a:lvl3pPr>
            <a:lvl4pPr marL="1399443" indent="0">
              <a:buNone/>
              <a:defRPr sz="2000"/>
            </a:lvl4pPr>
            <a:lvl5pPr marL="1865925" indent="0">
              <a:buNone/>
              <a:defRPr sz="2000"/>
            </a:lvl5pPr>
            <a:lvl6pPr marL="2332406" indent="0">
              <a:buNone/>
              <a:defRPr sz="2000"/>
            </a:lvl6pPr>
            <a:lvl7pPr marL="2798887" indent="0">
              <a:buNone/>
              <a:defRPr sz="2000"/>
            </a:lvl7pPr>
            <a:lvl8pPr marL="3265368" indent="0">
              <a:buNone/>
              <a:defRPr sz="2000"/>
            </a:lvl8pPr>
            <a:lvl9pPr marL="3731849" indent="0">
              <a:buNone/>
              <a:defRPr sz="2000"/>
            </a:lvl9pPr>
          </a:lstStyle>
          <a:p>
            <a:endParaRPr lang="zh-CN" altLang="en-US"/>
          </a:p>
        </p:txBody>
      </p:sp>
      <p:sp>
        <p:nvSpPr>
          <p:cNvPr id="4" name="文本占位符 3"/>
          <p:cNvSpPr>
            <a:spLocks noGrp="1"/>
          </p:cNvSpPr>
          <p:nvPr>
            <p:ph type="body" sz="half" idx="2"/>
          </p:nvPr>
        </p:nvSpPr>
        <p:spPr>
          <a:xfrm>
            <a:off x="1791544" y="5367835"/>
            <a:ext cx="5486400" cy="215444"/>
          </a:xfrm>
        </p:spPr>
        <p:txBody>
          <a:bodyPr/>
          <a:lstStyle>
            <a:lvl1pPr marL="0" indent="0">
              <a:buNone/>
              <a:defRPr sz="1400"/>
            </a:lvl1pPr>
            <a:lvl2pPr marL="466481" indent="0">
              <a:buNone/>
              <a:defRPr sz="1200"/>
            </a:lvl2pPr>
            <a:lvl3pPr marL="932962" indent="0">
              <a:buNone/>
              <a:defRPr sz="1000"/>
            </a:lvl3pPr>
            <a:lvl4pPr marL="1399443" indent="0">
              <a:buNone/>
              <a:defRPr sz="900"/>
            </a:lvl4pPr>
            <a:lvl5pPr marL="1865925" indent="0">
              <a:buNone/>
              <a:defRPr sz="900"/>
            </a:lvl5pPr>
            <a:lvl6pPr marL="2332406" indent="0">
              <a:buNone/>
              <a:defRPr sz="900"/>
            </a:lvl6pPr>
            <a:lvl7pPr marL="2798887" indent="0">
              <a:buNone/>
              <a:defRPr sz="900"/>
            </a:lvl7pPr>
            <a:lvl8pPr marL="3265368" indent="0">
              <a:buNone/>
              <a:defRPr sz="900"/>
            </a:lvl8pPr>
            <a:lvl9pPr marL="3731849"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70372301-DCAA-44DA-A6CA-B26659D9F9D9}"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0036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2082" name="Rectangle 2"/>
          <p:cNvSpPr>
            <a:spLocks noChangeArrowheads="1"/>
          </p:cNvSpPr>
          <p:nvPr>
            <p:custDataLst>
              <p:tags r:id="rId14"/>
            </p:custDataLst>
          </p:nvPr>
        </p:nvSpPr>
        <p:spPr bwMode="gray">
          <a:xfrm rot="10800000">
            <a:off x="0" y="0"/>
            <a:ext cx="440597" cy="168453"/>
          </a:xfrm>
          <a:prstGeom prst="rect">
            <a:avLst/>
          </a:prstGeom>
          <a:solidFill>
            <a:schemeClr val="tx2"/>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3296" tIns="46648" rIns="93296" bIns="46648" anchor="ctr"/>
          <a:lstStyle/>
          <a:p>
            <a:pPr algn="ctr" fontAlgn="base">
              <a:spcBef>
                <a:spcPct val="0"/>
              </a:spcBef>
              <a:spcAft>
                <a:spcPct val="0"/>
              </a:spcAft>
            </a:pPr>
            <a:endParaRPr lang="zh-CN" altLang="en-US" sz="1000" b="1" smtClean="0">
              <a:solidFill>
                <a:srgbClr val="FFFFFF"/>
              </a:solidFill>
            </a:endParaRPr>
          </a:p>
        </p:txBody>
      </p:sp>
      <p:sp>
        <p:nvSpPr>
          <p:cNvPr id="302083" name="Rectangle 3"/>
          <p:cNvSpPr>
            <a:spLocks noChangeArrowheads="1"/>
          </p:cNvSpPr>
          <p:nvPr>
            <p:custDataLst>
              <p:tags r:id="rId15"/>
            </p:custDataLst>
          </p:nvPr>
        </p:nvSpPr>
        <p:spPr bwMode="gray">
          <a:xfrm rot="10800000">
            <a:off x="507011" y="0"/>
            <a:ext cx="163603" cy="168453"/>
          </a:xfrm>
          <a:prstGeom prst="rect">
            <a:avLst/>
          </a:prstGeom>
          <a:solidFill>
            <a:srgbClr val="B2C9DC"/>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3296" tIns="46648" rIns="93296" bIns="46648" anchor="ctr"/>
          <a:lstStyle/>
          <a:p>
            <a:pPr algn="ctr" fontAlgn="base">
              <a:spcBef>
                <a:spcPct val="0"/>
              </a:spcBef>
              <a:spcAft>
                <a:spcPct val="0"/>
              </a:spcAft>
            </a:pPr>
            <a:endParaRPr lang="zh-CN" altLang="en-US" sz="1000" smtClean="0">
              <a:solidFill>
                <a:srgbClr val="000000"/>
              </a:solidFill>
            </a:endParaRPr>
          </a:p>
        </p:txBody>
      </p:sp>
      <p:sp>
        <p:nvSpPr>
          <p:cNvPr id="302084" name="Rectangle 4"/>
          <p:cNvSpPr>
            <a:spLocks noChangeArrowheads="1"/>
          </p:cNvSpPr>
          <p:nvPr>
            <p:custDataLst>
              <p:tags r:id="rId16"/>
            </p:custDataLst>
          </p:nvPr>
        </p:nvSpPr>
        <p:spPr bwMode="gray">
          <a:xfrm rot="10800000">
            <a:off x="774284" y="0"/>
            <a:ext cx="847177" cy="168453"/>
          </a:xfrm>
          <a:prstGeom prst="rect">
            <a:avLst/>
          </a:prstGeom>
          <a:solidFill>
            <a:srgbClr val="4D81AF"/>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3296" tIns="46648" rIns="93296" bIns="46648" anchor="ctr"/>
          <a:lstStyle/>
          <a:p>
            <a:pPr algn="ctr" fontAlgn="base">
              <a:spcBef>
                <a:spcPct val="0"/>
              </a:spcBef>
              <a:spcAft>
                <a:spcPct val="0"/>
              </a:spcAft>
            </a:pPr>
            <a:endParaRPr lang="zh-CN" altLang="en-US" sz="1000" b="1" smtClean="0">
              <a:solidFill>
                <a:srgbClr val="FFFFFF"/>
              </a:solidFill>
            </a:endParaRPr>
          </a:p>
        </p:txBody>
      </p:sp>
      <p:sp>
        <p:nvSpPr>
          <p:cNvPr id="302085" name="Rectangle 5"/>
          <p:cNvSpPr>
            <a:spLocks noChangeArrowheads="1"/>
          </p:cNvSpPr>
          <p:nvPr>
            <p:custDataLst>
              <p:tags r:id="rId17"/>
            </p:custDataLst>
          </p:nvPr>
        </p:nvSpPr>
        <p:spPr bwMode="gray">
          <a:xfrm rot="10800000">
            <a:off x="652797" y="0"/>
            <a:ext cx="124727" cy="168453"/>
          </a:xfrm>
          <a:prstGeom prst="rect">
            <a:avLst/>
          </a:prstGeom>
          <a:solidFill>
            <a:schemeClr val="tx2"/>
          </a:soli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3296" tIns="46648" rIns="93296" bIns="46648" anchor="ctr"/>
          <a:lstStyle/>
          <a:p>
            <a:pPr algn="ctr" fontAlgn="base">
              <a:spcBef>
                <a:spcPct val="0"/>
              </a:spcBef>
              <a:spcAft>
                <a:spcPct val="0"/>
              </a:spcAft>
            </a:pPr>
            <a:endParaRPr lang="zh-CN" altLang="en-US" sz="1000" b="1" smtClean="0">
              <a:solidFill>
                <a:srgbClr val="FFFFFF"/>
              </a:solidFill>
            </a:endParaRPr>
          </a:p>
        </p:txBody>
      </p:sp>
      <p:sp>
        <p:nvSpPr>
          <p:cNvPr id="302086" name="Rectangle 6"/>
          <p:cNvSpPr>
            <a:spLocks noChangeArrowheads="1"/>
          </p:cNvSpPr>
          <p:nvPr>
            <p:custDataLst>
              <p:tags r:id="rId18"/>
            </p:custDataLst>
          </p:nvPr>
        </p:nvSpPr>
        <p:spPr bwMode="gray">
          <a:xfrm rot="10800000">
            <a:off x="1614981" y="0"/>
            <a:ext cx="7529019" cy="168453"/>
          </a:xfrm>
          <a:prstGeom prst="rect">
            <a:avLst/>
          </a:prstGeom>
          <a:solidFill>
            <a:srgbClr val="B2C9DC"/>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3296" tIns="46648" rIns="93296" bIns="46648" anchor="ctr"/>
          <a:lstStyle/>
          <a:p>
            <a:pPr algn="ctr" fontAlgn="base">
              <a:spcBef>
                <a:spcPct val="0"/>
              </a:spcBef>
              <a:spcAft>
                <a:spcPct val="0"/>
              </a:spcAft>
            </a:pPr>
            <a:endParaRPr lang="zh-CN" altLang="en-US" sz="1000" smtClean="0">
              <a:solidFill>
                <a:srgbClr val="000000"/>
              </a:solidFill>
            </a:endParaRPr>
          </a:p>
        </p:txBody>
      </p:sp>
      <p:sp>
        <p:nvSpPr>
          <p:cNvPr id="302087" name="Rectangle 7"/>
          <p:cNvSpPr>
            <a:spLocks noChangeArrowheads="1"/>
          </p:cNvSpPr>
          <p:nvPr>
            <p:custDataLst>
              <p:tags r:id="rId19"/>
            </p:custDataLst>
          </p:nvPr>
        </p:nvSpPr>
        <p:spPr bwMode="gray">
          <a:xfrm rot="10800000">
            <a:off x="437358" y="0"/>
            <a:ext cx="82612" cy="168453"/>
          </a:xfrm>
          <a:prstGeom prst="rect">
            <a:avLst/>
          </a:prstGeom>
          <a:solidFill>
            <a:srgbClr val="4D81AF"/>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3296" tIns="46648" rIns="93296" bIns="46648" anchor="ctr"/>
          <a:lstStyle/>
          <a:p>
            <a:pPr algn="ctr" fontAlgn="base">
              <a:spcBef>
                <a:spcPct val="0"/>
              </a:spcBef>
              <a:spcAft>
                <a:spcPct val="0"/>
              </a:spcAft>
            </a:pPr>
            <a:endParaRPr lang="zh-CN" altLang="en-US" sz="1000" b="1" smtClean="0">
              <a:solidFill>
                <a:srgbClr val="FFFFFF"/>
              </a:solidFill>
            </a:endParaRPr>
          </a:p>
        </p:txBody>
      </p:sp>
      <p:sp>
        <p:nvSpPr>
          <p:cNvPr id="302089" name="pg num"/>
          <p:cNvSpPr>
            <a:spLocks noGrp="1" noChangeArrowheads="1"/>
          </p:cNvSpPr>
          <p:nvPr>
            <p:ph type="sldNum" sz="quarter" idx="4"/>
            <p:custDataLst>
              <p:tags r:id="rId20"/>
            </p:custDataLst>
          </p:nvPr>
        </p:nvSpPr>
        <p:spPr bwMode="auto">
          <a:xfrm>
            <a:off x="7010670" y="6571306"/>
            <a:ext cx="1904932" cy="18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13526">
              <a:defRPr sz="1200" b="0"/>
            </a:lvl1pPr>
          </a:lstStyle>
          <a:p>
            <a:pPr fontAlgn="base">
              <a:spcBef>
                <a:spcPct val="0"/>
              </a:spcBef>
              <a:spcAft>
                <a:spcPct val="0"/>
              </a:spcAft>
            </a:pPr>
            <a:fld id="{AC3A1EB3-0773-49EF-BDC0-0E365BA1B2C5}" type="slidenum">
              <a:rPr lang="zh-CN" altLang="en-US" smtClean="0">
                <a:solidFill>
                  <a:srgbClr val="000000"/>
                </a:solidFill>
              </a:rPr>
              <a:pPr fontAlgn="base">
                <a:spcBef>
                  <a:spcPct val="0"/>
                </a:spcBef>
                <a:spcAft>
                  <a:spcPct val="0"/>
                </a:spcAft>
              </a:pPr>
              <a:t>‹#›</a:t>
            </a:fld>
            <a:endParaRPr lang="en-US" altLang="zh-CN" smtClean="0">
              <a:solidFill>
                <a:srgbClr val="000000"/>
              </a:solidFill>
            </a:endParaRPr>
          </a:p>
        </p:txBody>
      </p:sp>
      <p:sp>
        <p:nvSpPr>
          <p:cNvPr id="302090" name="Working Draft" hidden="1"/>
          <p:cNvSpPr txBox="1">
            <a:spLocks noChangeArrowheads="1"/>
          </p:cNvSpPr>
          <p:nvPr/>
        </p:nvSpPr>
        <p:spPr bwMode="auto">
          <a:xfrm rot="5400000">
            <a:off x="8201460" y="2811874"/>
            <a:ext cx="173605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altLang="zh-CN" sz="600" smtClean="0">
                <a:solidFill>
                  <a:srgbClr val="000000"/>
                </a:solidFill>
              </a:rPr>
              <a:t>Working Draft - Last Modified 6/6/2008 1:54:16 PM</a:t>
            </a:r>
          </a:p>
        </p:txBody>
      </p:sp>
      <p:sp>
        <p:nvSpPr>
          <p:cNvPr id="302091" name="Printed" hidden="1"/>
          <p:cNvSpPr txBox="1">
            <a:spLocks noChangeArrowheads="1"/>
          </p:cNvSpPr>
          <p:nvPr>
            <p:custDataLst>
              <p:tags r:id="rId21"/>
            </p:custDataLst>
          </p:nvPr>
        </p:nvSpPr>
        <p:spPr bwMode="auto">
          <a:xfrm rot="5400000">
            <a:off x="8556526" y="4308518"/>
            <a:ext cx="1025922"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altLang="zh-CN" sz="600" smtClean="0">
                <a:solidFill>
                  <a:srgbClr val="000000"/>
                </a:solidFill>
              </a:rPr>
              <a:t>Printed 6/6/2008 12:13:43 PM</a:t>
            </a:r>
          </a:p>
        </p:txBody>
      </p:sp>
      <p:sp>
        <p:nvSpPr>
          <p:cNvPr id="302092" name="Rectangle 12"/>
          <p:cNvSpPr>
            <a:spLocks noChangeArrowheads="1"/>
          </p:cNvSpPr>
          <p:nvPr>
            <p:custDataLst>
              <p:tags r:id="rId22"/>
            </p:custDataLst>
          </p:nvPr>
        </p:nvSpPr>
        <p:spPr bwMode="gray">
          <a:xfrm>
            <a:off x="0" y="6798070"/>
            <a:ext cx="9144000" cy="64790"/>
          </a:xfrm>
          <a:prstGeom prst="rect">
            <a:avLst/>
          </a:prstGeom>
          <a:solidFill>
            <a:schemeClr val="tx2"/>
          </a:soli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3296" tIns="46648" rIns="93296" bIns="46648" anchor="ctr"/>
          <a:lstStyle/>
          <a:p>
            <a:pPr fontAlgn="base">
              <a:spcBef>
                <a:spcPct val="0"/>
              </a:spcBef>
              <a:spcAft>
                <a:spcPct val="0"/>
              </a:spcAft>
            </a:pPr>
            <a:endParaRPr lang="zh-CN" altLang="en-US" sz="1400" b="1" smtClean="0">
              <a:solidFill>
                <a:srgbClr val="000000"/>
              </a:solidFill>
            </a:endParaRPr>
          </a:p>
        </p:txBody>
      </p:sp>
      <p:graphicFrame>
        <p:nvGraphicFramePr>
          <p:cNvPr id="302093" name="Rectangle 13" hidden="1"/>
          <p:cNvGraphicFramePr>
            <a:graphicFrameLocks/>
          </p:cNvGraphicFramePr>
          <p:nvPr>
            <p:custDataLst>
              <p:tags r:id="rId23"/>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8658" r:id="rId24" imgW="0" imgH="0" progId="TCLayout.ActiveDocument.1">
                  <p:embed/>
                </p:oleObj>
              </mc:Choice>
              <mc:Fallback>
                <p:oleObj r:id="rId24" imgW="0" imgH="0" progId="TCLayout.ActiveDocument.1">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094" name="Rectangle 14"/>
          <p:cNvSpPr>
            <a:spLocks noGrp="1" noChangeArrowheads="1"/>
          </p:cNvSpPr>
          <p:nvPr>
            <p:ph type="title"/>
          </p:nvPr>
        </p:nvSpPr>
        <p:spPr bwMode="auto">
          <a:xfrm>
            <a:off x="121489" y="234864"/>
            <a:ext cx="8794113"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zh-CN" smtClean="0"/>
              <a:t>Click to edit Master title style</a:t>
            </a:r>
          </a:p>
        </p:txBody>
      </p:sp>
      <p:grpSp>
        <p:nvGrpSpPr>
          <p:cNvPr id="302170" name="McK Slide Elements"/>
          <p:cNvGrpSpPr>
            <a:grpSpLocks/>
          </p:cNvGrpSpPr>
          <p:nvPr/>
        </p:nvGrpSpPr>
        <p:grpSpPr bwMode="auto">
          <a:xfrm>
            <a:off x="124729" y="681914"/>
            <a:ext cx="8794113" cy="6091860"/>
            <a:chOff x="77" y="421"/>
            <a:chExt cx="5429" cy="3761"/>
          </a:xfrm>
        </p:grpSpPr>
        <p:sp>
          <p:nvSpPr>
            <p:cNvPr id="302096" name="McK Measure" hidden="1"/>
            <p:cNvSpPr txBox="1">
              <a:spLocks noChangeArrowheads="1"/>
            </p:cNvSpPr>
            <p:nvPr userDrawn="1"/>
          </p:nvSpPr>
          <p:spPr bwMode="auto">
            <a:xfrm>
              <a:off x="77" y="421"/>
              <a:ext cx="542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2400">
                  <a:solidFill>
                    <a:schemeClr val="tx1"/>
                  </a:solidFill>
                  <a:latin typeface="Times New Roman" pitchFamily="18" charset="0"/>
                </a:defRPr>
              </a:lvl1pPr>
              <a:lvl2pPr marL="447675" defTabSz="895350">
                <a:defRPr sz="2400">
                  <a:solidFill>
                    <a:schemeClr val="tx1"/>
                  </a:solidFill>
                  <a:latin typeface="Times New Roman" pitchFamily="18" charset="0"/>
                </a:defRPr>
              </a:lvl2pPr>
              <a:lvl3pPr marL="895350" defTabSz="895350">
                <a:defRPr sz="2400">
                  <a:solidFill>
                    <a:schemeClr val="tx1"/>
                  </a:solidFill>
                  <a:latin typeface="Times New Roman" pitchFamily="18" charset="0"/>
                </a:defRPr>
              </a:lvl3pPr>
              <a:lvl4pPr marL="1344613" defTabSz="895350">
                <a:defRPr sz="2400">
                  <a:solidFill>
                    <a:schemeClr val="tx1"/>
                  </a:solidFill>
                  <a:latin typeface="Times New Roman" pitchFamily="18" charset="0"/>
                </a:defRPr>
              </a:lvl4pPr>
              <a:lvl5pPr marL="1792288" defTabSz="895350">
                <a:defRPr sz="2400">
                  <a:solidFill>
                    <a:schemeClr val="tx1"/>
                  </a:solidFill>
                  <a:latin typeface="Times New Roman" pitchFamily="18" charset="0"/>
                </a:defRPr>
              </a:lvl5pPr>
              <a:lvl6pPr marL="2249488" defTabSz="895350" fontAlgn="base">
                <a:spcBef>
                  <a:spcPct val="0"/>
                </a:spcBef>
                <a:spcAft>
                  <a:spcPct val="0"/>
                </a:spcAft>
                <a:defRPr sz="2400">
                  <a:solidFill>
                    <a:schemeClr val="tx1"/>
                  </a:solidFill>
                  <a:latin typeface="Times New Roman" pitchFamily="18" charset="0"/>
                </a:defRPr>
              </a:lvl6pPr>
              <a:lvl7pPr marL="2706688" defTabSz="895350" fontAlgn="base">
                <a:spcBef>
                  <a:spcPct val="0"/>
                </a:spcBef>
                <a:spcAft>
                  <a:spcPct val="0"/>
                </a:spcAft>
                <a:defRPr sz="2400">
                  <a:solidFill>
                    <a:schemeClr val="tx1"/>
                  </a:solidFill>
                  <a:latin typeface="Times New Roman" pitchFamily="18" charset="0"/>
                </a:defRPr>
              </a:lvl7pPr>
              <a:lvl8pPr marL="3163888" defTabSz="895350" fontAlgn="base">
                <a:spcBef>
                  <a:spcPct val="0"/>
                </a:spcBef>
                <a:spcAft>
                  <a:spcPct val="0"/>
                </a:spcAft>
                <a:defRPr sz="2400">
                  <a:solidFill>
                    <a:schemeClr val="tx1"/>
                  </a:solidFill>
                  <a:latin typeface="Times New Roman" pitchFamily="18" charset="0"/>
                </a:defRPr>
              </a:lvl8pPr>
              <a:lvl9pPr marL="3621088" defTabSz="895350" fontAlgn="base">
                <a:spcBef>
                  <a:spcPct val="0"/>
                </a:spcBef>
                <a:spcAft>
                  <a:spcPct val="0"/>
                </a:spcAft>
                <a:defRPr sz="2400">
                  <a:solidFill>
                    <a:schemeClr val="tx1"/>
                  </a:solidFill>
                  <a:latin typeface="Times New Roman" pitchFamily="18" charset="0"/>
                </a:defRPr>
              </a:lvl9pPr>
            </a:lstStyle>
            <a:p>
              <a:pPr fontAlgn="base">
                <a:spcBef>
                  <a:spcPct val="0"/>
                </a:spcBef>
                <a:spcAft>
                  <a:spcPct val="0"/>
                </a:spcAft>
              </a:pPr>
              <a:r>
                <a:rPr lang="en-US" altLang="zh-CN" sz="1800" smtClean="0">
                  <a:solidFill>
                    <a:srgbClr val="000000"/>
                  </a:solidFill>
                  <a:latin typeface="Arial" pitchFamily="34" charset="0"/>
                </a:rPr>
                <a:t>Unit of measure</a:t>
              </a:r>
            </a:p>
          </p:txBody>
        </p:sp>
        <p:sp>
          <p:nvSpPr>
            <p:cNvPr id="302097" name="McK Footnote" hidden="1"/>
            <p:cNvSpPr txBox="1">
              <a:spLocks noChangeArrowheads="1"/>
            </p:cNvSpPr>
            <p:nvPr userDrawn="1"/>
          </p:nvSpPr>
          <p:spPr bwMode="auto">
            <a:xfrm>
              <a:off x="79" y="3929"/>
              <a:ext cx="514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771525" indent="-771525" defTabSz="895350">
                <a:tabLst>
                  <a:tab pos="685800" algn="r"/>
                </a:tabLst>
                <a:defRPr sz="2400">
                  <a:solidFill>
                    <a:schemeClr val="tx1"/>
                  </a:solidFill>
                  <a:latin typeface="Times New Roman" pitchFamily="18" charset="0"/>
                </a:defRPr>
              </a:lvl1pPr>
              <a:lvl2pPr marL="1031875" defTabSz="895350">
                <a:tabLst>
                  <a:tab pos="685800" algn="r"/>
                </a:tabLst>
                <a:defRPr sz="2400">
                  <a:solidFill>
                    <a:schemeClr val="tx1"/>
                  </a:solidFill>
                  <a:latin typeface="Times New Roman" pitchFamily="18" charset="0"/>
                </a:defRPr>
              </a:lvl2pPr>
              <a:lvl3pPr marL="1217613" defTabSz="895350">
                <a:tabLst>
                  <a:tab pos="685800" algn="r"/>
                </a:tabLst>
                <a:defRPr sz="2400">
                  <a:solidFill>
                    <a:schemeClr val="tx1"/>
                  </a:solidFill>
                  <a:latin typeface="Times New Roman" pitchFamily="18" charset="0"/>
                </a:defRPr>
              </a:lvl3pPr>
              <a:lvl4pPr marL="1404938" defTabSz="895350">
                <a:tabLst>
                  <a:tab pos="685800" algn="r"/>
                </a:tabLst>
                <a:defRPr sz="2400">
                  <a:solidFill>
                    <a:schemeClr val="tx1"/>
                  </a:solidFill>
                  <a:latin typeface="Times New Roman" pitchFamily="18" charset="0"/>
                </a:defRPr>
              </a:lvl4pPr>
              <a:lvl5pPr marL="1792288" defTabSz="895350">
                <a:tabLst>
                  <a:tab pos="685800" algn="r"/>
                </a:tabLst>
                <a:defRPr sz="2400">
                  <a:solidFill>
                    <a:schemeClr val="tx1"/>
                  </a:solidFill>
                  <a:latin typeface="Times New Roman" pitchFamily="18" charset="0"/>
                </a:defRPr>
              </a:lvl5pPr>
              <a:lvl6pPr marL="2249488" defTabSz="895350" fontAlgn="base">
                <a:spcBef>
                  <a:spcPct val="0"/>
                </a:spcBef>
                <a:spcAft>
                  <a:spcPct val="0"/>
                </a:spcAft>
                <a:tabLst>
                  <a:tab pos="685800" algn="r"/>
                </a:tabLst>
                <a:defRPr sz="2400">
                  <a:solidFill>
                    <a:schemeClr val="tx1"/>
                  </a:solidFill>
                  <a:latin typeface="Times New Roman" pitchFamily="18" charset="0"/>
                </a:defRPr>
              </a:lvl6pPr>
              <a:lvl7pPr marL="2706688" defTabSz="895350" fontAlgn="base">
                <a:spcBef>
                  <a:spcPct val="0"/>
                </a:spcBef>
                <a:spcAft>
                  <a:spcPct val="0"/>
                </a:spcAft>
                <a:tabLst>
                  <a:tab pos="685800" algn="r"/>
                </a:tabLst>
                <a:defRPr sz="2400">
                  <a:solidFill>
                    <a:schemeClr val="tx1"/>
                  </a:solidFill>
                  <a:latin typeface="Times New Roman" pitchFamily="18" charset="0"/>
                </a:defRPr>
              </a:lvl7pPr>
              <a:lvl8pPr marL="3163888" defTabSz="895350" fontAlgn="base">
                <a:spcBef>
                  <a:spcPct val="0"/>
                </a:spcBef>
                <a:spcAft>
                  <a:spcPct val="0"/>
                </a:spcAft>
                <a:tabLst>
                  <a:tab pos="685800" algn="r"/>
                </a:tabLst>
                <a:defRPr sz="2400">
                  <a:solidFill>
                    <a:schemeClr val="tx1"/>
                  </a:solidFill>
                  <a:latin typeface="Times New Roman" pitchFamily="18" charset="0"/>
                </a:defRPr>
              </a:lvl8pPr>
              <a:lvl9pPr marL="3621088" defTabSz="895350" fontAlgn="base">
                <a:spcBef>
                  <a:spcPct val="0"/>
                </a:spcBef>
                <a:spcAft>
                  <a:spcPct val="0"/>
                </a:spcAft>
                <a:tabLst>
                  <a:tab pos="685800" algn="r"/>
                </a:tabLst>
                <a:defRPr sz="2400">
                  <a:solidFill>
                    <a:schemeClr val="tx1"/>
                  </a:solidFill>
                  <a:latin typeface="Times New Roman" pitchFamily="18" charset="0"/>
                </a:defRPr>
              </a:lvl9pPr>
            </a:lstStyle>
            <a:p>
              <a:pPr fontAlgn="base">
                <a:spcBef>
                  <a:spcPct val="0"/>
                </a:spcBef>
                <a:spcAft>
                  <a:spcPct val="0"/>
                </a:spcAft>
              </a:pPr>
              <a:r>
                <a:rPr lang="zh-CN" altLang="en-US" sz="1200" smtClean="0">
                  <a:solidFill>
                    <a:srgbClr val="000000"/>
                  </a:solidFill>
                  <a:latin typeface="Arial" pitchFamily="34" charset="0"/>
                </a:rPr>
                <a:t>	*	</a:t>
              </a:r>
            </a:p>
            <a:p>
              <a:pPr fontAlgn="base">
                <a:spcBef>
                  <a:spcPct val="20000"/>
                </a:spcBef>
                <a:spcAft>
                  <a:spcPct val="0"/>
                </a:spcAft>
              </a:pPr>
              <a:r>
                <a:rPr lang="zh-CN" altLang="en-US" sz="1200" smtClean="0">
                  <a:solidFill>
                    <a:srgbClr val="000000"/>
                  </a:solidFill>
                  <a:latin typeface="Arial" pitchFamily="34" charset="0"/>
                </a:rPr>
                <a:t>	资料来源：	</a:t>
              </a:r>
            </a:p>
          </p:txBody>
        </p:sp>
      </p:grpSp>
      <p:sp>
        <p:nvSpPr>
          <p:cNvPr id="302098" name="Rectangle 18"/>
          <p:cNvSpPr>
            <a:spLocks noGrp="1" noChangeArrowheads="1"/>
          </p:cNvSpPr>
          <p:nvPr>
            <p:ph type="body" idx="1"/>
          </p:nvPr>
        </p:nvSpPr>
        <p:spPr bwMode="auto">
          <a:xfrm>
            <a:off x="124729" y="1299035"/>
            <a:ext cx="8794113" cy="140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extLst>
      <p:ext uri="{BB962C8B-B14F-4D97-AF65-F5344CB8AC3E}">
        <p14:creationId xmlns:p14="http://schemas.microsoft.com/office/powerpoint/2010/main" val="4051806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3526" rtl="0" fontAlgn="base">
        <a:spcBef>
          <a:spcPct val="0"/>
        </a:spcBef>
        <a:spcAft>
          <a:spcPct val="0"/>
        </a:spcAft>
        <a:tabLst>
          <a:tab pos="345002" algn="l"/>
        </a:tabLst>
        <a:defRPr sz="2900" b="1">
          <a:solidFill>
            <a:schemeClr val="tx2"/>
          </a:solidFill>
          <a:latin typeface="+mj-lt"/>
          <a:ea typeface="+mj-ea"/>
          <a:cs typeface="+mj-cs"/>
        </a:defRPr>
      </a:lvl1pPr>
      <a:lvl2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2pPr>
      <a:lvl3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3pPr>
      <a:lvl4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4pPr>
      <a:lvl5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5pPr>
      <a:lvl6pPr marL="466481"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6pPr>
      <a:lvl7pPr marL="932962"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7pPr>
      <a:lvl8pPr marL="1399443"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8pPr>
      <a:lvl9pPr marL="1865925"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9pPr>
    </p:titleStyle>
    <p:bodyStyle>
      <a:lvl1pPr algn="l" defTabSz="913526" rtl="0" fontAlgn="base">
        <a:spcBef>
          <a:spcPct val="0"/>
        </a:spcBef>
        <a:spcAft>
          <a:spcPct val="0"/>
        </a:spcAft>
        <a:buSzPct val="120000"/>
        <a:defRPr>
          <a:solidFill>
            <a:schemeClr val="tx1"/>
          </a:solidFill>
          <a:latin typeface="+mn-lt"/>
          <a:ea typeface="+mn-ea"/>
          <a:cs typeface="+mn-cs"/>
        </a:defRPr>
      </a:lvl1pPr>
      <a:lvl2pPr marL="147396" indent="-145775" algn="l" defTabSz="913526" rtl="0" fontAlgn="base">
        <a:spcBef>
          <a:spcPct val="0"/>
        </a:spcBef>
        <a:spcAft>
          <a:spcPct val="0"/>
        </a:spcAft>
        <a:buSzPct val="120000"/>
        <a:buChar char="•"/>
        <a:defRPr>
          <a:solidFill>
            <a:schemeClr val="tx1"/>
          </a:solidFill>
          <a:latin typeface="+mn-lt"/>
          <a:ea typeface="+mn-ea"/>
          <a:cs typeface="+mn-cs"/>
        </a:defRPr>
      </a:lvl2pPr>
      <a:lvl3pPr marL="301269" indent="-152254" algn="l" defTabSz="913526" rtl="0" fontAlgn="base">
        <a:spcBef>
          <a:spcPct val="0"/>
        </a:spcBef>
        <a:spcAft>
          <a:spcPct val="0"/>
        </a:spcAft>
        <a:buChar char="–"/>
        <a:defRPr>
          <a:solidFill>
            <a:schemeClr val="tx1"/>
          </a:solidFill>
          <a:latin typeface="+mn-lt"/>
          <a:ea typeface="+mn-ea"/>
          <a:cs typeface="+mn-cs"/>
        </a:defRPr>
      </a:lvl3pPr>
      <a:lvl4pPr marL="440566" indent="-137677" algn="l" defTabSz="913526" rtl="0" fontAlgn="base">
        <a:spcBef>
          <a:spcPct val="0"/>
        </a:spcBef>
        <a:spcAft>
          <a:spcPct val="0"/>
        </a:spcAft>
        <a:buSzPct val="89000"/>
        <a:buChar char="•"/>
        <a:defRPr>
          <a:solidFill>
            <a:schemeClr val="tx1"/>
          </a:solidFill>
          <a:latin typeface="+mn-lt"/>
          <a:ea typeface="+mn-ea"/>
          <a:cs typeface="+mn-cs"/>
        </a:defRPr>
      </a:lvl4pPr>
      <a:lvl5pPr marL="594440" indent="-152254" algn="l" defTabSz="913526" rtl="0" fontAlgn="base">
        <a:spcBef>
          <a:spcPct val="0"/>
        </a:spcBef>
        <a:spcAft>
          <a:spcPct val="0"/>
        </a:spcAft>
        <a:buSzPct val="75000"/>
        <a:buChar char="–"/>
        <a:defRPr>
          <a:solidFill>
            <a:schemeClr val="tx1"/>
          </a:solidFill>
          <a:latin typeface="+mn-lt"/>
          <a:ea typeface="+mn-ea"/>
          <a:cs typeface="+mn-cs"/>
        </a:defRPr>
      </a:lvl5pPr>
      <a:lvl6pPr marL="1060921" indent="-152254" algn="l" defTabSz="913526" rtl="0" fontAlgn="base">
        <a:spcBef>
          <a:spcPct val="0"/>
        </a:spcBef>
        <a:spcAft>
          <a:spcPct val="0"/>
        </a:spcAft>
        <a:buSzPct val="75000"/>
        <a:buChar char="–"/>
        <a:defRPr>
          <a:solidFill>
            <a:schemeClr val="tx1"/>
          </a:solidFill>
          <a:latin typeface="+mn-lt"/>
          <a:ea typeface="+mn-ea"/>
          <a:cs typeface="+mn-cs"/>
        </a:defRPr>
      </a:lvl6pPr>
      <a:lvl7pPr marL="1527402" indent="-152254" algn="l" defTabSz="913526" rtl="0" fontAlgn="base">
        <a:spcBef>
          <a:spcPct val="0"/>
        </a:spcBef>
        <a:spcAft>
          <a:spcPct val="0"/>
        </a:spcAft>
        <a:buSzPct val="75000"/>
        <a:buChar char="–"/>
        <a:defRPr>
          <a:solidFill>
            <a:schemeClr val="tx1"/>
          </a:solidFill>
          <a:latin typeface="+mn-lt"/>
          <a:ea typeface="+mn-ea"/>
          <a:cs typeface="+mn-cs"/>
        </a:defRPr>
      </a:lvl7pPr>
      <a:lvl8pPr marL="1993884" indent="-152254" algn="l" defTabSz="913526" rtl="0" fontAlgn="base">
        <a:spcBef>
          <a:spcPct val="0"/>
        </a:spcBef>
        <a:spcAft>
          <a:spcPct val="0"/>
        </a:spcAft>
        <a:buSzPct val="75000"/>
        <a:buChar char="–"/>
        <a:defRPr>
          <a:solidFill>
            <a:schemeClr val="tx1"/>
          </a:solidFill>
          <a:latin typeface="+mn-lt"/>
          <a:ea typeface="+mn-ea"/>
          <a:cs typeface="+mn-cs"/>
        </a:defRPr>
      </a:lvl8pPr>
      <a:lvl9pPr marL="2460365" indent="-152254" algn="l" defTabSz="913526" rtl="0" fontAlgn="base">
        <a:spcBef>
          <a:spcPct val="0"/>
        </a:spcBef>
        <a:spcAft>
          <a:spcPct val="0"/>
        </a:spcAft>
        <a:buSzPct val="75000"/>
        <a:buChar char="–"/>
        <a:defRPr>
          <a:solidFill>
            <a:schemeClr val="tx1"/>
          </a:solidFill>
          <a:latin typeface="+mn-lt"/>
          <a:ea typeface="+mn-ea"/>
          <a:cs typeface="+mn-cs"/>
        </a:defRPr>
      </a:lvl9pPr>
    </p:bodyStyle>
    <p:otherStyle>
      <a:defPPr>
        <a:defRPr lang="zh-CN"/>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a:t>
            </a:fld>
            <a:endParaRPr lang="en-US" altLang="zh-CN">
              <a:solidFill>
                <a:srgbClr val="000000"/>
              </a:solidFill>
            </a:endParaRPr>
          </a:p>
        </p:txBody>
      </p:sp>
      <p:sp>
        <p:nvSpPr>
          <p:cNvPr id="5" name="标题 1"/>
          <p:cNvSpPr txBox="1">
            <a:spLocks/>
          </p:cNvSpPr>
          <p:nvPr/>
        </p:nvSpPr>
        <p:spPr bwMode="auto">
          <a:xfrm>
            <a:off x="467544" y="1988840"/>
            <a:ext cx="828092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913526" rtl="0" fontAlgn="base">
              <a:spcBef>
                <a:spcPct val="0"/>
              </a:spcBef>
              <a:spcAft>
                <a:spcPct val="0"/>
              </a:spcAft>
              <a:tabLst>
                <a:tab pos="345002" algn="l"/>
              </a:tabLst>
              <a:defRPr sz="2900" b="1">
                <a:solidFill>
                  <a:schemeClr val="tx2"/>
                </a:solidFill>
                <a:latin typeface="+mj-lt"/>
                <a:ea typeface="+mj-ea"/>
                <a:cs typeface="+mj-cs"/>
              </a:defRPr>
            </a:lvl1pPr>
            <a:lvl2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2pPr>
            <a:lvl3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3pPr>
            <a:lvl4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4pPr>
            <a:lvl5pPr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5pPr>
            <a:lvl6pPr marL="466481"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6pPr>
            <a:lvl7pPr marL="932962"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7pPr>
            <a:lvl8pPr marL="1399443"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8pPr>
            <a:lvl9pPr marL="1865925" algn="l" defTabSz="913526" rtl="0" fontAlgn="base">
              <a:spcBef>
                <a:spcPct val="0"/>
              </a:spcBef>
              <a:spcAft>
                <a:spcPct val="0"/>
              </a:spcAft>
              <a:tabLst>
                <a:tab pos="345002" algn="l"/>
              </a:tabLst>
              <a:defRPr sz="2900" b="1">
                <a:solidFill>
                  <a:schemeClr val="tx2"/>
                </a:solidFill>
                <a:latin typeface="Arial" pitchFamily="34" charset="0"/>
                <a:ea typeface="华文楷体" pitchFamily="2" charset="-122"/>
                <a:cs typeface="Arial" pitchFamily="34" charset="0"/>
              </a:defRPr>
            </a:lvl9pPr>
          </a:lstStyle>
          <a:p>
            <a:pPr algn="ctr">
              <a:spcBef>
                <a:spcPts val="1200"/>
              </a:spcBef>
              <a:spcAft>
                <a:spcPts val="600"/>
              </a:spcAft>
            </a:pPr>
            <a:r>
              <a:rPr lang="zh-CN" altLang="en-US" sz="4800" dirty="0" smtClean="0">
                <a:solidFill>
                  <a:srgbClr val="002060"/>
                </a:solidFill>
                <a:latin typeface="微软雅黑" pitchFamily="34" charset="-122"/>
                <a:ea typeface="微软雅黑" pitchFamily="34" charset="-122"/>
              </a:rPr>
              <a:t>减贫政策与城乡收入差距</a:t>
            </a:r>
            <a:endParaRPr lang="en-US" altLang="zh-CN" sz="4800" dirty="0" smtClean="0">
              <a:solidFill>
                <a:srgbClr val="002060"/>
              </a:solidFill>
              <a:latin typeface="微软雅黑" pitchFamily="34" charset="-122"/>
              <a:ea typeface="微软雅黑" pitchFamily="34" charset="-122"/>
            </a:endParaRPr>
          </a:p>
          <a:p>
            <a:pPr algn="ctr">
              <a:spcBef>
                <a:spcPts val="1200"/>
              </a:spcBef>
              <a:spcAft>
                <a:spcPts val="600"/>
              </a:spcAft>
            </a:pPr>
            <a:r>
              <a:rPr lang="en-US" altLang="zh-CN" sz="3200" dirty="0" smtClean="0">
                <a:solidFill>
                  <a:srgbClr val="002060"/>
                </a:solidFill>
                <a:latin typeface="微软雅黑" pitchFamily="34" charset="-122"/>
                <a:ea typeface="微软雅黑" pitchFamily="34" charset="-122"/>
              </a:rPr>
              <a:t>—</a:t>
            </a:r>
            <a:r>
              <a:rPr lang="zh-CN" altLang="en-US" sz="3200" dirty="0" smtClean="0">
                <a:solidFill>
                  <a:srgbClr val="002060"/>
                </a:solidFill>
                <a:latin typeface="微软雅黑" pitchFamily="34" charset="-122"/>
                <a:ea typeface="微软雅黑" pitchFamily="34" charset="-122"/>
              </a:rPr>
              <a:t>来自扶贫改革试验区的经验证据</a:t>
            </a:r>
            <a:endParaRPr lang="zh-CN" altLang="en-US" sz="3200" dirty="0">
              <a:solidFill>
                <a:srgbClr val="002060"/>
              </a:solidFill>
              <a:latin typeface="微软雅黑" pitchFamily="34" charset="-122"/>
              <a:ea typeface="微软雅黑" pitchFamily="34" charset="-122"/>
            </a:endParaRPr>
          </a:p>
        </p:txBody>
      </p:sp>
      <p:sp>
        <p:nvSpPr>
          <p:cNvPr id="6" name="副标题 2"/>
          <p:cNvSpPr txBox="1">
            <a:spLocks/>
          </p:cNvSpPr>
          <p:nvPr/>
        </p:nvSpPr>
        <p:spPr bwMode="auto">
          <a:xfrm>
            <a:off x="2095043" y="4668360"/>
            <a:ext cx="4928593" cy="99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defTabSz="913526" rtl="0" fontAlgn="base">
              <a:spcBef>
                <a:spcPct val="0"/>
              </a:spcBef>
              <a:spcAft>
                <a:spcPct val="0"/>
              </a:spcAft>
              <a:buSzPct val="120000"/>
              <a:defRPr>
                <a:solidFill>
                  <a:schemeClr val="tx1"/>
                </a:solidFill>
                <a:latin typeface="+mn-lt"/>
                <a:ea typeface="+mn-ea"/>
                <a:cs typeface="+mn-cs"/>
              </a:defRPr>
            </a:lvl1pPr>
            <a:lvl2pPr marL="147396" indent="-145775" algn="l" defTabSz="913526" rtl="0" fontAlgn="base">
              <a:spcBef>
                <a:spcPct val="0"/>
              </a:spcBef>
              <a:spcAft>
                <a:spcPct val="0"/>
              </a:spcAft>
              <a:buSzPct val="120000"/>
              <a:buChar char="•"/>
              <a:defRPr>
                <a:solidFill>
                  <a:schemeClr val="tx1"/>
                </a:solidFill>
                <a:latin typeface="+mn-lt"/>
                <a:ea typeface="+mn-ea"/>
                <a:cs typeface="+mn-cs"/>
              </a:defRPr>
            </a:lvl2pPr>
            <a:lvl3pPr marL="301269" indent="-152254" algn="l" defTabSz="913526" rtl="0" fontAlgn="base">
              <a:spcBef>
                <a:spcPct val="0"/>
              </a:spcBef>
              <a:spcAft>
                <a:spcPct val="0"/>
              </a:spcAft>
              <a:buChar char="–"/>
              <a:defRPr>
                <a:solidFill>
                  <a:schemeClr val="tx1"/>
                </a:solidFill>
                <a:latin typeface="+mn-lt"/>
                <a:ea typeface="+mn-ea"/>
                <a:cs typeface="+mn-cs"/>
              </a:defRPr>
            </a:lvl3pPr>
            <a:lvl4pPr marL="440566" indent="-137677" algn="l" defTabSz="913526" rtl="0" fontAlgn="base">
              <a:spcBef>
                <a:spcPct val="0"/>
              </a:spcBef>
              <a:spcAft>
                <a:spcPct val="0"/>
              </a:spcAft>
              <a:buSzPct val="89000"/>
              <a:buChar char="•"/>
              <a:defRPr>
                <a:solidFill>
                  <a:schemeClr val="tx1"/>
                </a:solidFill>
                <a:latin typeface="+mn-lt"/>
                <a:ea typeface="+mn-ea"/>
                <a:cs typeface="+mn-cs"/>
              </a:defRPr>
            </a:lvl4pPr>
            <a:lvl5pPr marL="594440" indent="-152254" algn="l" defTabSz="913526" rtl="0" fontAlgn="base">
              <a:spcBef>
                <a:spcPct val="0"/>
              </a:spcBef>
              <a:spcAft>
                <a:spcPct val="0"/>
              </a:spcAft>
              <a:buSzPct val="75000"/>
              <a:buChar char="–"/>
              <a:defRPr>
                <a:solidFill>
                  <a:schemeClr val="tx1"/>
                </a:solidFill>
                <a:latin typeface="+mn-lt"/>
                <a:ea typeface="+mn-ea"/>
                <a:cs typeface="+mn-cs"/>
              </a:defRPr>
            </a:lvl5pPr>
            <a:lvl6pPr marL="1060921" indent="-152254" algn="l" defTabSz="913526" rtl="0" fontAlgn="base">
              <a:spcBef>
                <a:spcPct val="0"/>
              </a:spcBef>
              <a:spcAft>
                <a:spcPct val="0"/>
              </a:spcAft>
              <a:buSzPct val="75000"/>
              <a:buChar char="–"/>
              <a:defRPr>
                <a:solidFill>
                  <a:schemeClr val="tx1"/>
                </a:solidFill>
                <a:latin typeface="+mn-lt"/>
                <a:ea typeface="+mn-ea"/>
                <a:cs typeface="+mn-cs"/>
              </a:defRPr>
            </a:lvl6pPr>
            <a:lvl7pPr marL="1527402" indent="-152254" algn="l" defTabSz="913526" rtl="0" fontAlgn="base">
              <a:spcBef>
                <a:spcPct val="0"/>
              </a:spcBef>
              <a:spcAft>
                <a:spcPct val="0"/>
              </a:spcAft>
              <a:buSzPct val="75000"/>
              <a:buChar char="–"/>
              <a:defRPr>
                <a:solidFill>
                  <a:schemeClr val="tx1"/>
                </a:solidFill>
                <a:latin typeface="+mn-lt"/>
                <a:ea typeface="+mn-ea"/>
                <a:cs typeface="+mn-cs"/>
              </a:defRPr>
            </a:lvl7pPr>
            <a:lvl8pPr marL="1993884" indent="-152254" algn="l" defTabSz="913526" rtl="0" fontAlgn="base">
              <a:spcBef>
                <a:spcPct val="0"/>
              </a:spcBef>
              <a:spcAft>
                <a:spcPct val="0"/>
              </a:spcAft>
              <a:buSzPct val="75000"/>
              <a:buChar char="–"/>
              <a:defRPr>
                <a:solidFill>
                  <a:schemeClr val="tx1"/>
                </a:solidFill>
                <a:latin typeface="+mn-lt"/>
                <a:ea typeface="+mn-ea"/>
                <a:cs typeface="+mn-cs"/>
              </a:defRPr>
            </a:lvl8pPr>
            <a:lvl9pPr marL="2460365" indent="-152254" algn="l" defTabSz="913526" rtl="0" fontAlgn="base">
              <a:spcBef>
                <a:spcPct val="0"/>
              </a:spcBef>
              <a:spcAft>
                <a:spcPct val="0"/>
              </a:spcAft>
              <a:buSzPct val="75000"/>
              <a:buChar char="–"/>
              <a:defRPr>
                <a:solidFill>
                  <a:schemeClr val="tx1"/>
                </a:solidFill>
                <a:latin typeface="+mn-lt"/>
                <a:ea typeface="+mn-ea"/>
                <a:cs typeface="+mn-cs"/>
              </a:defRPr>
            </a:lvl9pPr>
          </a:lstStyle>
          <a:p>
            <a:pPr algn="ctr"/>
            <a:r>
              <a:rPr lang="zh-CN" altLang="en-US" sz="2800" b="1" dirty="0">
                <a:solidFill>
                  <a:schemeClr val="tx1">
                    <a:lumMod val="95000"/>
                    <a:lumOff val="5000"/>
                  </a:schemeClr>
                </a:solidFill>
                <a:latin typeface="华文新魏" pitchFamily="2" charset="-122"/>
                <a:ea typeface="华文新魏" pitchFamily="2" charset="-122"/>
              </a:rPr>
              <a:t>李 </a:t>
            </a:r>
            <a:r>
              <a:rPr lang="zh-CN" altLang="en-US" sz="2800" b="1" dirty="0" smtClean="0">
                <a:solidFill>
                  <a:schemeClr val="tx1">
                    <a:lumMod val="95000"/>
                    <a:lumOff val="5000"/>
                  </a:schemeClr>
                </a:solidFill>
                <a:latin typeface="华文新魏" pitchFamily="2" charset="-122"/>
                <a:ea typeface="华文新魏" pitchFamily="2" charset="-122"/>
              </a:rPr>
              <a:t>慧</a:t>
            </a:r>
            <a:endParaRPr lang="en-US" altLang="zh-CN" sz="2800" b="1" dirty="0">
              <a:solidFill>
                <a:schemeClr val="tx1">
                  <a:lumMod val="95000"/>
                  <a:lumOff val="5000"/>
                </a:schemeClr>
              </a:solidFill>
              <a:latin typeface="华文新魏" pitchFamily="2" charset="-122"/>
              <a:ea typeface="华文新魏" pitchFamily="2" charset="-122"/>
            </a:endParaRPr>
          </a:p>
          <a:p>
            <a:pPr algn="ctr">
              <a:lnSpc>
                <a:spcPct val="150000"/>
              </a:lnSpc>
            </a:pPr>
            <a:r>
              <a:rPr lang="en-US" altLang="zh-CN" sz="2000" dirty="0" smtClean="0">
                <a:solidFill>
                  <a:schemeClr val="tx1">
                    <a:lumMod val="95000"/>
                    <a:lumOff val="5000"/>
                  </a:schemeClr>
                </a:solidFill>
                <a:latin typeface="+mn-ea"/>
              </a:rPr>
              <a:t>2019.9.20</a:t>
            </a:r>
            <a:endParaRPr lang="en-US" altLang="zh-CN" sz="2000" dirty="0">
              <a:solidFill>
                <a:schemeClr val="tx1">
                  <a:lumMod val="95000"/>
                  <a:lumOff val="5000"/>
                </a:schemeClr>
              </a:solidFill>
              <a:latin typeface="+mn-ea"/>
            </a:endParaRPr>
          </a:p>
        </p:txBody>
      </p:sp>
    </p:spTree>
    <p:extLst>
      <p:ext uri="{BB962C8B-B14F-4D97-AF65-F5344CB8AC3E}">
        <p14:creationId xmlns:p14="http://schemas.microsoft.com/office/powerpoint/2010/main" val="844477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latin typeface="微软雅黑" pitchFamily="34" charset="-122"/>
                <a:ea typeface="微软雅黑" pitchFamily="34" charset="-122"/>
              </a:rPr>
              <a:t>识别策略与数据来源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299035"/>
            <a:ext cx="8424936" cy="369332"/>
          </a:xfrm>
        </p:spPr>
        <p:txBody>
          <a:bodyPr/>
          <a:lstStyle/>
          <a:p>
            <a:pPr marL="342900" indent="-342900">
              <a:buFont typeface="Arial" pitchFamily="34" charset="0"/>
              <a:buChar char="•"/>
            </a:pPr>
            <a:r>
              <a:rPr lang="zh-CN" altLang="en-US" sz="2400" b="1" dirty="0">
                <a:latin typeface="黑体" pitchFamily="49" charset="-122"/>
                <a:ea typeface="黑体" pitchFamily="49" charset="-122"/>
              </a:rPr>
              <a:t>实证模型设定</a:t>
            </a: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10</a:t>
            </a:fld>
            <a:endParaRPr lang="en-US" altLang="zh-CN">
              <a:solidFill>
                <a:srgbClr val="000000"/>
              </a:solidFill>
            </a:endParaRPr>
          </a:p>
        </p:txBody>
      </p:sp>
      <p:sp>
        <p:nvSpPr>
          <p:cNvPr id="5" name="矩形 4"/>
          <p:cNvSpPr/>
          <p:nvPr/>
        </p:nvSpPr>
        <p:spPr>
          <a:xfrm>
            <a:off x="467544" y="1772816"/>
            <a:ext cx="8352928" cy="878382"/>
          </a:xfrm>
          <a:prstGeom prst="rect">
            <a:avLst/>
          </a:prstGeom>
        </p:spPr>
        <p:txBody>
          <a:bodyPr wrap="square">
            <a:spAutoFit/>
          </a:bodyPr>
          <a:lstStyle/>
          <a:p>
            <a:pPr>
              <a:lnSpc>
                <a:spcPct val="150000"/>
              </a:lnSpc>
            </a:pPr>
            <a:r>
              <a:rPr lang="zh-CN" altLang="zh-CN" dirty="0">
                <a:latin typeface="Times New Roman" pitchFamily="18" charset="0"/>
                <a:ea typeface="黑体" pitchFamily="49" charset="-122"/>
                <a:cs typeface="Times New Roman" pitchFamily="18" charset="0"/>
              </a:rPr>
              <a:t>为了研究扶贫改革试验区设立对当地城乡收入差距发生影响的中间过程和传导机制，根据前文分析，本文借鉴温忠麟等（</a:t>
            </a:r>
            <a:r>
              <a:rPr lang="en-US" altLang="zh-CN" dirty="0">
                <a:latin typeface="Times New Roman" pitchFamily="18" charset="0"/>
                <a:ea typeface="黑体" pitchFamily="49" charset="-122"/>
                <a:cs typeface="Times New Roman" pitchFamily="18" charset="0"/>
              </a:rPr>
              <a:t>2004</a:t>
            </a:r>
            <a:r>
              <a:rPr lang="zh-CN" altLang="zh-CN" dirty="0">
                <a:latin typeface="Times New Roman" pitchFamily="18" charset="0"/>
                <a:ea typeface="黑体" pitchFamily="49" charset="-122"/>
                <a:cs typeface="Times New Roman" pitchFamily="18" charset="0"/>
              </a:rPr>
              <a:t>）的研究，构建中介效应模型如下</a:t>
            </a:r>
            <a:r>
              <a:rPr lang="zh-CN" altLang="zh-CN" dirty="0"/>
              <a:t>：</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611560" y="3864618"/>
            <a:ext cx="8064896" cy="1338828"/>
          </a:xfrm>
          <a:prstGeom prst="rect">
            <a:avLst/>
          </a:prstGeom>
        </p:spPr>
        <p:txBody>
          <a:bodyPr wrap="square">
            <a:spAutoFit/>
          </a:bodyPr>
          <a:lstStyle/>
          <a:p>
            <a:pPr>
              <a:lnSpc>
                <a:spcPct val="150000"/>
              </a:lnSpc>
            </a:pPr>
            <a:r>
              <a:rPr lang="zh-CN" altLang="zh-CN" dirty="0">
                <a:latin typeface="Times New Roman" pitchFamily="18" charset="0"/>
                <a:ea typeface="黑体" pitchFamily="49" charset="-122"/>
                <a:cs typeface="Times New Roman" pitchFamily="18" charset="0"/>
              </a:rPr>
              <a:t>采用双重差分模型进行政策分析的前提之一是政策外生性，在满足此条件的基础上借鉴</a:t>
            </a:r>
            <a:r>
              <a:rPr lang="en-US" altLang="zh-CN" dirty="0" err="1">
                <a:latin typeface="Times New Roman" pitchFamily="18" charset="0"/>
                <a:ea typeface="黑体" pitchFamily="49" charset="-122"/>
                <a:cs typeface="Times New Roman" pitchFamily="18" charset="0"/>
              </a:rPr>
              <a:t>Firpo</a:t>
            </a:r>
            <a:r>
              <a:rPr lang="zh-CN" altLang="zh-CN" dirty="0">
                <a:latin typeface="Times New Roman" pitchFamily="18" charset="0"/>
                <a:ea typeface="黑体" pitchFamily="49" charset="-122"/>
                <a:cs typeface="Times New Roman" pitchFamily="18" charset="0"/>
              </a:rPr>
              <a:t>（</a:t>
            </a:r>
            <a:r>
              <a:rPr lang="en-US" altLang="zh-CN" dirty="0">
                <a:latin typeface="Times New Roman" pitchFamily="18" charset="0"/>
                <a:ea typeface="黑体" pitchFamily="49" charset="-122"/>
                <a:cs typeface="Times New Roman" pitchFamily="18" charset="0"/>
              </a:rPr>
              <a:t>2007</a:t>
            </a:r>
            <a:r>
              <a:rPr lang="zh-CN" altLang="zh-CN" dirty="0">
                <a:latin typeface="Times New Roman" pitchFamily="18" charset="0"/>
                <a:ea typeface="黑体" pitchFamily="49" charset="-122"/>
                <a:cs typeface="Times New Roman" pitchFamily="18" charset="0"/>
              </a:rPr>
              <a:t>）、朱平芳和张征宇（</a:t>
            </a:r>
            <a:r>
              <a:rPr lang="en-US" altLang="zh-CN" dirty="0">
                <a:latin typeface="Times New Roman" pitchFamily="18" charset="0"/>
                <a:ea typeface="黑体" pitchFamily="49" charset="-122"/>
                <a:cs typeface="Times New Roman" pitchFamily="18" charset="0"/>
              </a:rPr>
              <a:t>2012</a:t>
            </a:r>
            <a:r>
              <a:rPr lang="zh-CN" altLang="zh-CN" dirty="0">
                <a:latin typeface="Times New Roman" pitchFamily="18" charset="0"/>
                <a:ea typeface="黑体" pitchFamily="49" charset="-122"/>
                <a:cs typeface="Times New Roman" pitchFamily="18" charset="0"/>
              </a:rPr>
              <a:t>）等的研究构建无条件分位数处理效应模型（</a:t>
            </a:r>
            <a:r>
              <a:rPr lang="en-US" altLang="zh-CN" dirty="0">
                <a:latin typeface="Times New Roman" pitchFamily="18" charset="0"/>
                <a:ea typeface="黑体" pitchFamily="49" charset="-122"/>
                <a:cs typeface="Times New Roman" pitchFamily="18" charset="0"/>
              </a:rPr>
              <a:t>Unconditional QTEs Model</a:t>
            </a:r>
            <a:r>
              <a:rPr lang="zh-CN" altLang="zh-CN" dirty="0">
                <a:latin typeface="Times New Roman" pitchFamily="18" charset="0"/>
                <a:ea typeface="黑体" pitchFamily="49" charset="-122"/>
                <a:cs typeface="Times New Roman" pitchFamily="18" charset="0"/>
              </a:rPr>
              <a:t>，以下简称无条件</a:t>
            </a:r>
            <a:r>
              <a:rPr lang="en-US" altLang="zh-CN" dirty="0">
                <a:latin typeface="Times New Roman" pitchFamily="18" charset="0"/>
                <a:ea typeface="黑体" pitchFamily="49" charset="-122"/>
                <a:cs typeface="Times New Roman" pitchFamily="18" charset="0"/>
              </a:rPr>
              <a:t>QTEs</a:t>
            </a:r>
            <a:r>
              <a:rPr lang="zh-CN" altLang="zh-CN" dirty="0">
                <a:latin typeface="Times New Roman" pitchFamily="18" charset="0"/>
                <a:ea typeface="黑体" pitchFamily="49" charset="-122"/>
                <a:cs typeface="Times New Roman" pitchFamily="18" charset="0"/>
              </a:rPr>
              <a:t>）：</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01" y="2716112"/>
            <a:ext cx="7416824" cy="1146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5203446"/>
            <a:ext cx="7115317" cy="545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2287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latin typeface="微软雅黑" pitchFamily="34" charset="-122"/>
                <a:ea typeface="微软雅黑" pitchFamily="34" charset="-122"/>
              </a:rPr>
              <a:t>识别策略与数据来源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299035"/>
            <a:ext cx="8424936" cy="369332"/>
          </a:xfrm>
        </p:spPr>
        <p:txBody>
          <a:bodyPr/>
          <a:lstStyle/>
          <a:p>
            <a:pPr marL="342900" indent="-342900">
              <a:buFont typeface="Arial" pitchFamily="34" charset="0"/>
              <a:buChar char="•"/>
            </a:pPr>
            <a:r>
              <a:rPr lang="zh-CN" altLang="en-US" sz="2400" b="1" dirty="0" smtClean="0">
                <a:latin typeface="黑体" pitchFamily="49" charset="-122"/>
                <a:ea typeface="黑体" pitchFamily="49" charset="-122"/>
              </a:rPr>
              <a:t>数据来源</a:t>
            </a:r>
            <a:endParaRPr lang="zh-CN" altLang="en-US" sz="2400" b="1" dirty="0">
              <a:latin typeface="黑体" pitchFamily="49" charset="-122"/>
              <a:ea typeface="黑体" pitchFamily="49" charset="-122"/>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11</a:t>
            </a:fld>
            <a:endParaRPr lang="en-US" altLang="zh-CN">
              <a:solidFill>
                <a:srgbClr val="000000"/>
              </a:solidFill>
            </a:endParaRPr>
          </a:p>
        </p:txBody>
      </p:sp>
      <p:sp>
        <p:nvSpPr>
          <p:cNvPr id="5" name="矩形 4"/>
          <p:cNvSpPr/>
          <p:nvPr/>
        </p:nvSpPr>
        <p:spPr>
          <a:xfrm>
            <a:off x="467544" y="1772816"/>
            <a:ext cx="8352928" cy="4205126"/>
          </a:xfrm>
          <a:prstGeom prst="rect">
            <a:avLst/>
          </a:prstGeom>
        </p:spPr>
        <p:txBody>
          <a:bodyPr wrap="square">
            <a:spAutoFit/>
          </a:bodyPr>
          <a:lstStyle/>
          <a:p>
            <a:pPr>
              <a:lnSpc>
                <a:spcPct val="150000"/>
              </a:lnSpc>
            </a:pPr>
            <a:r>
              <a:rPr lang="zh-CN" altLang="zh-CN" dirty="0">
                <a:latin typeface="Times New Roman" pitchFamily="18" charset="0"/>
                <a:ea typeface="黑体" pitchFamily="49" charset="-122"/>
                <a:cs typeface="Times New Roman" pitchFamily="18" charset="0"/>
              </a:rPr>
              <a:t>本文主要采用</a:t>
            </a:r>
            <a:r>
              <a:rPr lang="en-US" altLang="zh-CN" dirty="0">
                <a:latin typeface="Times New Roman" pitchFamily="18" charset="0"/>
                <a:ea typeface="黑体" pitchFamily="49" charset="-122"/>
                <a:cs typeface="Times New Roman" pitchFamily="18" charset="0"/>
              </a:rPr>
              <a:t>2001-2017</a:t>
            </a:r>
            <a:r>
              <a:rPr lang="zh-CN" altLang="zh-CN" dirty="0">
                <a:latin typeface="Times New Roman" pitchFamily="18" charset="0"/>
                <a:ea typeface="黑体" pitchFamily="49" charset="-122"/>
                <a:cs typeface="Times New Roman" pitchFamily="18" charset="0"/>
              </a:rPr>
              <a:t>年中国东部六省</a:t>
            </a:r>
            <a:r>
              <a:rPr lang="en-US" altLang="zh-CN" dirty="0">
                <a:latin typeface="Times New Roman" pitchFamily="18" charset="0"/>
                <a:ea typeface="黑体" pitchFamily="49" charset="-122"/>
                <a:cs typeface="Times New Roman" pitchFamily="18" charset="0"/>
              </a:rPr>
              <a:t>83</a:t>
            </a:r>
            <a:r>
              <a:rPr lang="zh-CN" altLang="zh-CN" dirty="0">
                <a:latin typeface="Times New Roman" pitchFamily="18" charset="0"/>
                <a:ea typeface="黑体" pitchFamily="49" charset="-122"/>
                <a:cs typeface="Times New Roman" pitchFamily="18" charset="0"/>
              </a:rPr>
              <a:t>个地级市的面板数据展开研究，数据主要来自《中国城市统计年鉴》，其中居民收入水平以及城乡收入差距等指标</a:t>
            </a:r>
            <a:r>
              <a:rPr lang="en-US" altLang="zh-CN" dirty="0">
                <a:latin typeface="Times New Roman" pitchFamily="18" charset="0"/>
                <a:ea typeface="黑体" pitchFamily="49" charset="-122"/>
                <a:cs typeface="Times New Roman" pitchFamily="18" charset="0"/>
              </a:rPr>
              <a:t>2017</a:t>
            </a:r>
            <a:r>
              <a:rPr lang="zh-CN" altLang="zh-CN" dirty="0">
                <a:latin typeface="Times New Roman" pitchFamily="18" charset="0"/>
                <a:ea typeface="黑体" pitchFamily="49" charset="-122"/>
                <a:cs typeface="Times New Roman" pitchFamily="18" charset="0"/>
              </a:rPr>
              <a:t>年数据系作者自己整理，主要来自各地级市统计公报，除财政分权和全要素生产率外，数据口径均为“全市”，</a:t>
            </a:r>
            <a:r>
              <a:rPr lang="en-US" altLang="zh-CN" dirty="0">
                <a:latin typeface="Times New Roman" pitchFamily="18" charset="0"/>
                <a:ea typeface="黑体" pitchFamily="49" charset="-122"/>
                <a:cs typeface="Times New Roman" pitchFamily="18" charset="0"/>
              </a:rPr>
              <a:t>CPI</a:t>
            </a:r>
            <a:r>
              <a:rPr lang="zh-CN" altLang="zh-CN" dirty="0">
                <a:latin typeface="Times New Roman" pitchFamily="18" charset="0"/>
                <a:ea typeface="黑体" pitchFamily="49" charset="-122"/>
                <a:cs typeface="Times New Roman" pitchFamily="18" charset="0"/>
              </a:rPr>
              <a:t>数据来自中经网数据库。其中部分缺失数据，采用插值法予以补齐。此外，异质性分析所涉及变量除了来自《中国统计年鉴》外，还有中国市场化指数（樊纲等，</a:t>
            </a:r>
            <a:r>
              <a:rPr lang="en-US" altLang="zh-CN" dirty="0">
                <a:latin typeface="Times New Roman" pitchFamily="18" charset="0"/>
                <a:ea typeface="黑体" pitchFamily="49" charset="-122"/>
                <a:cs typeface="Times New Roman" pitchFamily="18" charset="0"/>
              </a:rPr>
              <a:t>2010</a:t>
            </a:r>
            <a:r>
              <a:rPr lang="zh-CN" altLang="zh-CN" dirty="0">
                <a:latin typeface="Times New Roman" pitchFamily="18" charset="0"/>
                <a:ea typeface="黑体" pitchFamily="49" charset="-122"/>
                <a:cs typeface="Times New Roman" pitchFamily="18" charset="0"/>
              </a:rPr>
              <a:t>）、城市创新指数（寇宗来和刘学悦，</a:t>
            </a:r>
            <a:r>
              <a:rPr lang="en-US" altLang="zh-CN" dirty="0">
                <a:latin typeface="Times New Roman" pitchFamily="18" charset="0"/>
                <a:ea typeface="黑体" pitchFamily="49" charset="-122"/>
                <a:cs typeface="Times New Roman" pitchFamily="18" charset="0"/>
              </a:rPr>
              <a:t>2017</a:t>
            </a:r>
            <a:r>
              <a:rPr lang="zh-CN" altLang="zh-CN" dirty="0">
                <a:latin typeface="Times New Roman" pitchFamily="18" charset="0"/>
                <a:ea typeface="黑体" pitchFamily="49" charset="-122"/>
                <a:cs typeface="Times New Roman" pitchFamily="18" charset="0"/>
              </a:rPr>
              <a:t>）。 考虑到经济发展水平和城镇化等因素，将深圳市排除在样本外；此外，</a:t>
            </a:r>
            <a:r>
              <a:rPr lang="en-US" altLang="zh-CN" dirty="0">
                <a:latin typeface="Times New Roman" pitchFamily="18" charset="0"/>
                <a:ea typeface="黑体" pitchFamily="49" charset="-122"/>
                <a:cs typeface="Times New Roman" pitchFamily="18" charset="0"/>
              </a:rPr>
              <a:t>2019</a:t>
            </a:r>
            <a:r>
              <a:rPr lang="zh-CN" altLang="zh-CN" dirty="0">
                <a:latin typeface="Times New Roman" pitchFamily="18" charset="0"/>
                <a:ea typeface="黑体" pitchFamily="49" charset="-122"/>
                <a:cs typeface="Times New Roman" pitchFamily="18" charset="0"/>
              </a:rPr>
              <a:t>年</a:t>
            </a:r>
            <a:r>
              <a:rPr lang="en-US" altLang="zh-CN" dirty="0">
                <a:latin typeface="Times New Roman" pitchFamily="18" charset="0"/>
                <a:ea typeface="黑体" pitchFamily="49" charset="-122"/>
                <a:cs typeface="Times New Roman" pitchFamily="18" charset="0"/>
              </a:rPr>
              <a:t>1</a:t>
            </a:r>
            <a:r>
              <a:rPr lang="zh-CN" altLang="zh-CN" dirty="0">
                <a:latin typeface="Times New Roman" pitchFamily="18" charset="0"/>
                <a:ea typeface="黑体" pitchFamily="49" charset="-122"/>
                <a:cs typeface="Times New Roman" pitchFamily="18" charset="0"/>
              </a:rPr>
              <a:t>月，国务院批复同意山东省调整莱芜市行政区划，撤销莱芜市，将其所辖区域归济南市管辖，设立济南市莱芜区，因此为了研究的可持续性，本文将莱芜市排除在样本外。</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90124"/>
            <a:ext cx="8208912" cy="5939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795568" y="3690712"/>
            <a:ext cx="2272375" cy="2618607"/>
          </a:xfrm>
          <a:prstGeom prst="rect">
            <a:avLst/>
          </a:prstGeom>
          <a:noFill/>
          <a:ln w="28575">
            <a:solidFill>
              <a:srgbClr val="FF0000"/>
            </a:solidFill>
          </a:ln>
        </p:spPr>
        <p:txBody>
          <a:bodyPr wrap="square" rtlCol="0">
            <a:spAutoFit/>
          </a:bodyPr>
          <a:lstStyle/>
          <a:p>
            <a:endParaRPr lang="zh-CN" altLang="en-US" dirty="0"/>
          </a:p>
        </p:txBody>
      </p:sp>
      <p:sp>
        <p:nvSpPr>
          <p:cNvPr id="9" name="TextBox 8"/>
          <p:cNvSpPr txBox="1"/>
          <p:nvPr/>
        </p:nvSpPr>
        <p:spPr>
          <a:xfrm>
            <a:off x="1547664" y="1556792"/>
            <a:ext cx="2664296" cy="1080120"/>
          </a:xfrm>
          <a:prstGeom prst="rect">
            <a:avLst/>
          </a:prstGeom>
          <a:noFill/>
          <a:ln w="38100">
            <a:solidFill>
              <a:srgbClr val="FF0000"/>
            </a:solidFill>
          </a:ln>
        </p:spPr>
        <p:txBody>
          <a:bodyPr wrap="square" rtlCol="0">
            <a:spAutoFit/>
          </a:bodyPr>
          <a:lstStyle/>
          <a:p>
            <a:endParaRPr lang="zh-CN" altLang="en-US" dirty="0"/>
          </a:p>
        </p:txBody>
      </p:sp>
      <p:cxnSp>
        <p:nvCxnSpPr>
          <p:cNvPr id="11" name="直接连接符 10"/>
          <p:cNvCxnSpPr/>
          <p:nvPr/>
        </p:nvCxnSpPr>
        <p:spPr bwMode="auto">
          <a:xfrm>
            <a:off x="3275856" y="6741368"/>
            <a:ext cx="1656184"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6593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1000"/>
                                        <p:tgtEl>
                                          <p:spTgt spid="19458"/>
                                        </p:tgtEl>
                                      </p:cBhvr>
                                    </p:animEffect>
                                    <p:anim calcmode="lin" valueType="num">
                                      <p:cBhvr>
                                        <p:cTn id="8" dur="1000" fill="hold"/>
                                        <p:tgtEl>
                                          <p:spTgt spid="19458"/>
                                        </p:tgtEl>
                                        <p:attrNameLst>
                                          <p:attrName>ppt_x</p:attrName>
                                        </p:attrNameLst>
                                      </p:cBhvr>
                                      <p:tavLst>
                                        <p:tav tm="0">
                                          <p:val>
                                            <p:strVal val="#ppt_x"/>
                                          </p:val>
                                        </p:tav>
                                        <p:tav tm="100000">
                                          <p:val>
                                            <p:strVal val="#ppt_x"/>
                                          </p:val>
                                        </p:tav>
                                      </p:tavLst>
                                    </p:anim>
                                    <p:anim calcmode="lin" valueType="num">
                                      <p:cBhvr>
                                        <p:cTn id="9" dur="1000" fill="hold"/>
                                        <p:tgtEl>
                                          <p:spTgt spid="1945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latin typeface="微软雅黑" pitchFamily="34" charset="-122"/>
                <a:ea typeface="微软雅黑" pitchFamily="34" charset="-122"/>
              </a:rPr>
              <a:t>识别策略与数据来源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299035"/>
            <a:ext cx="8424936" cy="369332"/>
          </a:xfrm>
        </p:spPr>
        <p:txBody>
          <a:bodyPr/>
          <a:lstStyle/>
          <a:p>
            <a:pPr marL="342900" indent="-342900">
              <a:buFont typeface="Arial" pitchFamily="34" charset="0"/>
              <a:buChar char="•"/>
            </a:pPr>
            <a:r>
              <a:rPr lang="zh-CN" altLang="en-US" sz="2400" b="1" dirty="0" smtClean="0">
                <a:latin typeface="黑体" pitchFamily="49" charset="-122"/>
                <a:ea typeface="黑体" pitchFamily="49" charset="-122"/>
              </a:rPr>
              <a:t>平行趋势检验</a:t>
            </a:r>
            <a:endParaRPr lang="zh-CN" altLang="en-US" sz="2400" b="1" dirty="0">
              <a:latin typeface="黑体" pitchFamily="49" charset="-122"/>
              <a:ea typeface="黑体" pitchFamily="49" charset="-122"/>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12</a:t>
            </a:fld>
            <a:endParaRPr lang="en-US" altLang="zh-CN">
              <a:solidFill>
                <a:srgbClr val="000000"/>
              </a:solidFill>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380" y="1844824"/>
            <a:ext cx="709944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652120" y="4005064"/>
            <a:ext cx="2448272" cy="1152128"/>
          </a:xfrm>
          <a:prstGeom prst="rect">
            <a:avLst/>
          </a:prstGeom>
          <a:noFill/>
          <a:ln w="28575">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47747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794113" cy="446276"/>
          </a:xfrm>
        </p:spPr>
        <p:txBody>
          <a:bodyPr/>
          <a:lstStyle/>
          <a:p>
            <a:pPr algn="ctr"/>
            <a:r>
              <a:rPr lang="zh-CN" altLang="en-US" dirty="0">
                <a:latin typeface="微软雅黑" pitchFamily="34" charset="-122"/>
                <a:ea typeface="微软雅黑" pitchFamily="34" charset="-122"/>
              </a:rPr>
              <a:t>实证结果</a:t>
            </a: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13</a:t>
            </a:fld>
            <a:endParaRPr lang="en-US" altLang="zh-CN">
              <a:solidFill>
                <a:srgbClr val="000000"/>
              </a:solidFill>
            </a:endParaRPr>
          </a:p>
        </p:txBody>
      </p:sp>
      <p:cxnSp>
        <p:nvCxnSpPr>
          <p:cNvPr id="7" name="直接连接符 6"/>
          <p:cNvCxnSpPr/>
          <p:nvPr/>
        </p:nvCxnSpPr>
        <p:spPr bwMode="auto">
          <a:xfrm>
            <a:off x="539552" y="3501008"/>
            <a:ext cx="576064" cy="0"/>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539552" y="3933056"/>
            <a:ext cx="576064" cy="0"/>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539552" y="4365104"/>
            <a:ext cx="576064" cy="0"/>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556320" y="4797152"/>
            <a:ext cx="576064" cy="0"/>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内容占位符 2"/>
          <p:cNvSpPr>
            <a:spLocks noGrp="1"/>
          </p:cNvSpPr>
          <p:nvPr>
            <p:ph idx="1"/>
          </p:nvPr>
        </p:nvSpPr>
        <p:spPr>
          <a:xfrm>
            <a:off x="395536" y="784244"/>
            <a:ext cx="8424936" cy="369332"/>
          </a:xfrm>
        </p:spPr>
        <p:txBody>
          <a:bodyPr/>
          <a:lstStyle/>
          <a:p>
            <a:pPr marL="342900" indent="-342900">
              <a:buFont typeface="Arial" pitchFamily="34" charset="0"/>
              <a:buChar char="•"/>
            </a:pPr>
            <a:r>
              <a:rPr lang="zh-CN" altLang="en-US" sz="2400" b="1" dirty="0">
                <a:latin typeface="黑体" pitchFamily="49" charset="-122"/>
                <a:ea typeface="黑体" pitchFamily="49" charset="-122"/>
              </a:rPr>
              <a:t>基准估计结果</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64" y="1124744"/>
            <a:ext cx="8456541"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直接连接符 11"/>
          <p:cNvCxnSpPr/>
          <p:nvPr/>
        </p:nvCxnSpPr>
        <p:spPr bwMode="auto">
          <a:xfrm>
            <a:off x="3923928" y="2518165"/>
            <a:ext cx="216024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3801948" y="1700808"/>
            <a:ext cx="2498243" cy="576064"/>
          </a:xfrm>
          <a:prstGeom prst="rect">
            <a:avLst/>
          </a:prstGeom>
          <a:noFill/>
          <a:ln w="38100">
            <a:solidFill>
              <a:srgbClr val="FF0000"/>
            </a:solidFill>
          </a:ln>
        </p:spPr>
        <p:txBody>
          <a:bodyPr wrap="square" rtlCol="0">
            <a:spAutoFit/>
          </a:bodyPr>
          <a:lstStyle/>
          <a:p>
            <a:endParaRPr lang="zh-CN" altLang="en-US" dirty="0"/>
          </a:p>
        </p:txBody>
      </p:sp>
      <p:sp>
        <p:nvSpPr>
          <p:cNvPr id="14" name="TextBox 13"/>
          <p:cNvSpPr txBox="1"/>
          <p:nvPr/>
        </p:nvSpPr>
        <p:spPr>
          <a:xfrm>
            <a:off x="6300191" y="2518164"/>
            <a:ext cx="2448273" cy="910835"/>
          </a:xfrm>
          <a:prstGeom prst="rect">
            <a:avLst/>
          </a:prstGeom>
          <a:noFill/>
          <a:ln w="38100">
            <a:solidFill>
              <a:srgbClr val="FF0000"/>
            </a:solidFill>
          </a:ln>
        </p:spPr>
        <p:txBody>
          <a:bodyPr wrap="square" rtlCol="0">
            <a:spAutoFit/>
          </a:bodyPr>
          <a:lstStyle/>
          <a:p>
            <a:endParaRPr lang="zh-CN" altLang="en-US" dirty="0"/>
          </a:p>
        </p:txBody>
      </p:sp>
      <p:cxnSp>
        <p:nvCxnSpPr>
          <p:cNvPr id="6" name="直接连接符 5"/>
          <p:cNvCxnSpPr/>
          <p:nvPr/>
        </p:nvCxnSpPr>
        <p:spPr bwMode="auto">
          <a:xfrm>
            <a:off x="539552" y="2173865"/>
            <a:ext cx="592832"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7740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794113" cy="446276"/>
          </a:xfrm>
        </p:spPr>
        <p:txBody>
          <a:bodyPr/>
          <a:lstStyle/>
          <a:p>
            <a:pPr algn="ctr"/>
            <a:r>
              <a:rPr lang="zh-CN" altLang="en-US" dirty="0">
                <a:latin typeface="微软雅黑" pitchFamily="34" charset="-122"/>
                <a:ea typeface="微软雅黑" pitchFamily="34" charset="-122"/>
              </a:rPr>
              <a:t>实证结果</a:t>
            </a: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14</a:t>
            </a:fld>
            <a:endParaRPr lang="en-US" altLang="zh-CN">
              <a:solidFill>
                <a:srgbClr val="000000"/>
              </a:solidFill>
            </a:endParaRPr>
          </a:p>
        </p:txBody>
      </p:sp>
      <p:sp>
        <p:nvSpPr>
          <p:cNvPr id="3" name="内容占位符 2"/>
          <p:cNvSpPr>
            <a:spLocks noGrp="1"/>
          </p:cNvSpPr>
          <p:nvPr>
            <p:ph idx="1"/>
          </p:nvPr>
        </p:nvSpPr>
        <p:spPr>
          <a:xfrm>
            <a:off x="395536" y="784244"/>
            <a:ext cx="8424936" cy="869469"/>
          </a:xfrm>
        </p:spPr>
        <p:txBody>
          <a:bodyPr/>
          <a:lstStyle/>
          <a:p>
            <a:pPr marL="342900" indent="-342900">
              <a:buFont typeface="Arial" pitchFamily="34" charset="0"/>
              <a:buChar char="•"/>
            </a:pPr>
            <a:r>
              <a:rPr lang="zh-CN" altLang="en-US" sz="2400" b="1" dirty="0" smtClean="0">
                <a:latin typeface="黑体" pitchFamily="49" charset="-122"/>
                <a:ea typeface="黑体" pitchFamily="49" charset="-122"/>
              </a:rPr>
              <a:t>识别假定检验</a:t>
            </a:r>
            <a:endParaRPr lang="en-US" altLang="zh-CN" sz="2400" b="1" dirty="0" smtClean="0">
              <a:latin typeface="黑体" pitchFamily="49" charset="-122"/>
              <a:ea typeface="黑体" pitchFamily="49" charset="-122"/>
            </a:endParaRPr>
          </a:p>
          <a:p>
            <a:pPr marL="783466" lvl="3" indent="-342900">
              <a:lnSpc>
                <a:spcPct val="150000"/>
              </a:lnSpc>
              <a:spcBef>
                <a:spcPts val="300"/>
              </a:spcBef>
              <a:spcAft>
                <a:spcPts val="300"/>
              </a:spcAft>
              <a:buFont typeface="Arial" panose="020B0604020202020204" pitchFamily="34" charset="0"/>
              <a:buChar char="•"/>
            </a:pPr>
            <a:r>
              <a:rPr lang="zh-CN" altLang="en-US" sz="2000" dirty="0"/>
              <a:t>事件分析法</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57990"/>
            <a:ext cx="7344816" cy="5168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bwMode="auto">
          <a:xfrm>
            <a:off x="5652120" y="5445224"/>
            <a:ext cx="2304256"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4745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794113" cy="446276"/>
          </a:xfrm>
        </p:spPr>
        <p:txBody>
          <a:bodyPr/>
          <a:lstStyle/>
          <a:p>
            <a:pPr algn="ctr"/>
            <a:r>
              <a:rPr lang="zh-CN" altLang="en-US" dirty="0">
                <a:latin typeface="微软雅黑" pitchFamily="34" charset="-122"/>
                <a:ea typeface="微软雅黑" pitchFamily="34" charset="-122"/>
              </a:rPr>
              <a:t>实证结果</a:t>
            </a: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15</a:t>
            </a:fld>
            <a:endParaRPr lang="en-US" altLang="zh-CN">
              <a:solidFill>
                <a:srgbClr val="000000"/>
              </a:solidFill>
            </a:endParaRPr>
          </a:p>
        </p:txBody>
      </p:sp>
      <p:sp>
        <p:nvSpPr>
          <p:cNvPr id="3" name="内容占位符 2"/>
          <p:cNvSpPr>
            <a:spLocks noGrp="1"/>
          </p:cNvSpPr>
          <p:nvPr>
            <p:ph idx="1"/>
          </p:nvPr>
        </p:nvSpPr>
        <p:spPr>
          <a:xfrm>
            <a:off x="395536" y="784244"/>
            <a:ext cx="8424936" cy="869469"/>
          </a:xfrm>
        </p:spPr>
        <p:txBody>
          <a:bodyPr/>
          <a:lstStyle/>
          <a:p>
            <a:pPr marL="342900" indent="-342900">
              <a:buFont typeface="Arial" pitchFamily="34" charset="0"/>
              <a:buChar char="•"/>
            </a:pPr>
            <a:r>
              <a:rPr lang="zh-CN" altLang="en-US" sz="2400" b="1" dirty="0" smtClean="0">
                <a:latin typeface="黑体" pitchFamily="49" charset="-122"/>
                <a:ea typeface="黑体" pitchFamily="49" charset="-122"/>
              </a:rPr>
              <a:t>识别假定检验</a:t>
            </a:r>
          </a:p>
          <a:p>
            <a:pPr marL="783466" lvl="3" indent="-342900">
              <a:lnSpc>
                <a:spcPct val="150000"/>
              </a:lnSpc>
              <a:spcBef>
                <a:spcPts val="300"/>
              </a:spcBef>
              <a:spcAft>
                <a:spcPts val="300"/>
              </a:spcAft>
              <a:buFont typeface="Arial" panose="020B0604020202020204" pitchFamily="34" charset="0"/>
              <a:buChar char="•"/>
            </a:pPr>
            <a:r>
              <a:rPr lang="zh-CN" altLang="en-US" sz="2000" dirty="0" smtClean="0"/>
              <a:t>安慰剂检验</a:t>
            </a:r>
            <a:endParaRPr lang="zh-CN" altLang="en-US" sz="2000"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0807"/>
            <a:ext cx="6624736" cy="5067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671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794113" cy="446276"/>
          </a:xfrm>
        </p:spPr>
        <p:txBody>
          <a:bodyPr/>
          <a:lstStyle/>
          <a:p>
            <a:pPr algn="ctr"/>
            <a:r>
              <a:rPr lang="zh-CN" altLang="en-US" dirty="0">
                <a:latin typeface="微软雅黑" pitchFamily="34" charset="-122"/>
                <a:ea typeface="微软雅黑" pitchFamily="34" charset="-122"/>
              </a:rPr>
              <a:t>实证结果</a:t>
            </a: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16</a:t>
            </a:fld>
            <a:endParaRPr lang="en-US" altLang="zh-CN">
              <a:solidFill>
                <a:srgbClr val="000000"/>
              </a:solidFill>
            </a:endParaRPr>
          </a:p>
        </p:txBody>
      </p:sp>
      <p:sp>
        <p:nvSpPr>
          <p:cNvPr id="3" name="内容占位符 2"/>
          <p:cNvSpPr>
            <a:spLocks noGrp="1"/>
          </p:cNvSpPr>
          <p:nvPr>
            <p:ph idx="1"/>
          </p:nvPr>
        </p:nvSpPr>
        <p:spPr>
          <a:xfrm>
            <a:off x="395536" y="784244"/>
            <a:ext cx="8424936" cy="369332"/>
          </a:xfrm>
        </p:spPr>
        <p:txBody>
          <a:bodyPr/>
          <a:lstStyle/>
          <a:p>
            <a:pPr marL="342900" indent="-342900">
              <a:buFont typeface="Arial" pitchFamily="34" charset="0"/>
              <a:buChar char="•"/>
            </a:pPr>
            <a:r>
              <a:rPr lang="zh-CN" altLang="en-US" sz="2400" b="1" dirty="0" smtClean="0">
                <a:latin typeface="黑体" pitchFamily="49" charset="-122"/>
                <a:ea typeface="黑体" pitchFamily="49" charset="-122"/>
              </a:rPr>
              <a:t>识别假定检验</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71574"/>
            <a:ext cx="7776864" cy="555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bwMode="auto">
          <a:xfrm>
            <a:off x="962979" y="2348880"/>
            <a:ext cx="648072"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1979712" y="2492896"/>
            <a:ext cx="1080120" cy="504056"/>
          </a:xfrm>
          <a:prstGeom prst="rect">
            <a:avLst/>
          </a:prstGeom>
          <a:noFill/>
          <a:ln w="38100">
            <a:solidFill>
              <a:srgbClr val="00B050"/>
            </a:solidFill>
          </a:ln>
        </p:spPr>
        <p:txBody>
          <a:bodyPr wrap="square" rtlCol="0">
            <a:spAutoFit/>
          </a:bodyPr>
          <a:lstStyle/>
          <a:p>
            <a:endParaRPr lang="zh-CN" altLang="en-US" dirty="0"/>
          </a:p>
        </p:txBody>
      </p:sp>
      <p:sp>
        <p:nvSpPr>
          <p:cNvPr id="8" name="TextBox 7"/>
          <p:cNvSpPr txBox="1"/>
          <p:nvPr/>
        </p:nvSpPr>
        <p:spPr>
          <a:xfrm>
            <a:off x="3272974" y="2924944"/>
            <a:ext cx="1155010" cy="441343"/>
          </a:xfrm>
          <a:prstGeom prst="rect">
            <a:avLst/>
          </a:prstGeom>
          <a:noFill/>
          <a:ln w="38100">
            <a:solidFill>
              <a:srgbClr val="00B050"/>
            </a:solidFill>
          </a:ln>
        </p:spPr>
        <p:txBody>
          <a:bodyPr wrap="square" rtlCol="0">
            <a:spAutoFit/>
          </a:bodyPr>
          <a:lstStyle/>
          <a:p>
            <a:endParaRPr lang="zh-CN" altLang="en-US" dirty="0"/>
          </a:p>
        </p:txBody>
      </p:sp>
      <p:cxnSp>
        <p:nvCxnSpPr>
          <p:cNvPr id="10" name="直接连接符 9"/>
          <p:cNvCxnSpPr/>
          <p:nvPr/>
        </p:nvCxnSpPr>
        <p:spPr bwMode="auto">
          <a:xfrm>
            <a:off x="4644008" y="3645024"/>
            <a:ext cx="2304256" cy="0"/>
          </a:xfrm>
          <a:prstGeom prst="line">
            <a:avLst/>
          </a:prstGeom>
          <a:solidFill>
            <a:schemeClr val="accent1"/>
          </a:solidFill>
          <a:ln w="381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7891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794113" cy="446276"/>
          </a:xfrm>
        </p:spPr>
        <p:txBody>
          <a:bodyPr/>
          <a:lstStyle/>
          <a:p>
            <a:pPr algn="ctr"/>
            <a:r>
              <a:rPr lang="zh-CN" altLang="en-US" dirty="0">
                <a:latin typeface="微软雅黑" pitchFamily="34" charset="-122"/>
                <a:ea typeface="微软雅黑" pitchFamily="34" charset="-122"/>
              </a:rPr>
              <a:t>实证结果</a:t>
            </a: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17</a:t>
            </a:fld>
            <a:endParaRPr lang="en-US" altLang="zh-CN">
              <a:solidFill>
                <a:srgbClr val="000000"/>
              </a:solidFill>
            </a:endParaRPr>
          </a:p>
        </p:txBody>
      </p:sp>
      <p:sp>
        <p:nvSpPr>
          <p:cNvPr id="3" name="内容占位符 2"/>
          <p:cNvSpPr>
            <a:spLocks noGrp="1"/>
          </p:cNvSpPr>
          <p:nvPr>
            <p:ph idx="1"/>
          </p:nvPr>
        </p:nvSpPr>
        <p:spPr>
          <a:xfrm>
            <a:off x="395536" y="784244"/>
            <a:ext cx="8424936" cy="738664"/>
          </a:xfrm>
        </p:spPr>
        <p:txBody>
          <a:bodyPr/>
          <a:lstStyle/>
          <a:p>
            <a:pPr marL="342900" indent="-342900">
              <a:buFont typeface="Arial" pitchFamily="34" charset="0"/>
              <a:buChar char="•"/>
            </a:pPr>
            <a:r>
              <a:rPr lang="zh-CN" altLang="en-US" sz="2400" b="1" dirty="0" smtClean="0">
                <a:latin typeface="黑体" pitchFamily="49" charset="-122"/>
                <a:ea typeface="黑体" pitchFamily="49" charset="-122"/>
              </a:rPr>
              <a:t>稳健性检验</a:t>
            </a:r>
            <a:endParaRPr lang="en-US" altLang="zh-CN" sz="2400" b="1" dirty="0" smtClean="0">
              <a:latin typeface="黑体" pitchFamily="49" charset="-122"/>
              <a:ea typeface="黑体" pitchFamily="49" charset="-122"/>
            </a:endParaRPr>
          </a:p>
          <a:p>
            <a:pPr marL="342900" indent="-342900">
              <a:buFont typeface="Arial" pitchFamily="34" charset="0"/>
              <a:buChar char="•"/>
            </a:pPr>
            <a:endParaRPr lang="zh-CN" altLang="en-US" sz="2400" b="1" dirty="0" smtClean="0">
              <a:latin typeface="黑体" pitchFamily="49" charset="-122"/>
              <a:ea typeface="黑体" pitchFamily="49" charset="-122"/>
            </a:endParaRPr>
          </a:p>
        </p:txBody>
      </p:sp>
      <p:sp>
        <p:nvSpPr>
          <p:cNvPr id="5" name="矩形 4"/>
          <p:cNvSpPr/>
          <p:nvPr/>
        </p:nvSpPr>
        <p:spPr>
          <a:xfrm>
            <a:off x="683568" y="1341251"/>
            <a:ext cx="3038011" cy="400110"/>
          </a:xfrm>
          <a:prstGeom prst="rect">
            <a:avLst/>
          </a:prstGeom>
        </p:spPr>
        <p:txBody>
          <a:bodyPr wrap="none">
            <a:spAutoFit/>
          </a:bodyPr>
          <a:lstStyle/>
          <a:p>
            <a:pPr marL="285750" indent="-285750">
              <a:buFont typeface="Arial" pitchFamily="34" charset="0"/>
              <a:buChar char="•"/>
            </a:pPr>
            <a:r>
              <a:rPr lang="zh-CN" altLang="zh-CN" sz="2000" dirty="0"/>
              <a:t>因变量的其他测算方式</a:t>
            </a:r>
            <a:endParaRPr lang="zh-CN" altLang="en-US" sz="20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16831"/>
            <a:ext cx="7632848" cy="1077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334838"/>
            <a:ext cx="8802944" cy="4182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连接符 10"/>
          <p:cNvCxnSpPr/>
          <p:nvPr/>
        </p:nvCxnSpPr>
        <p:spPr bwMode="auto">
          <a:xfrm>
            <a:off x="1403648" y="2455620"/>
            <a:ext cx="7416824"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188496" y="5589240"/>
            <a:ext cx="8640960" cy="861774"/>
          </a:xfrm>
          <a:prstGeom prst="rect">
            <a:avLst/>
          </a:prstGeom>
          <a:noFill/>
        </p:spPr>
        <p:txBody>
          <a:bodyPr wrap="square" rtlCol="0">
            <a:spAutoFit/>
          </a:bodyPr>
          <a:lstStyle/>
          <a:p>
            <a:pPr marL="285750" indent="-285750">
              <a:buFont typeface="Arial" pitchFamily="34" charset="0"/>
              <a:buChar char="•"/>
            </a:pPr>
            <a:r>
              <a:rPr lang="zh-CN" altLang="zh-CN" sz="2000" b="1" dirty="0"/>
              <a:t>对控制组进一步</a:t>
            </a:r>
            <a:r>
              <a:rPr lang="zh-CN" altLang="zh-CN" sz="2000" b="1" dirty="0" smtClean="0"/>
              <a:t>筛选</a:t>
            </a:r>
            <a:endParaRPr lang="en-US" altLang="zh-CN" sz="2000" dirty="0" smtClean="0"/>
          </a:p>
          <a:p>
            <a:pPr>
              <a:lnSpc>
                <a:spcPct val="150000"/>
              </a:lnSpc>
            </a:pPr>
            <a:r>
              <a:rPr lang="zh-CN" altLang="zh-CN" sz="2000" dirty="0" smtClean="0"/>
              <a:t>本文</a:t>
            </a:r>
            <a:r>
              <a:rPr lang="zh-CN" altLang="zh-CN" sz="2000" dirty="0"/>
              <a:t>将控制组变为包含省级贫困县并且未设立扶贫改革试验区的</a:t>
            </a:r>
            <a:r>
              <a:rPr lang="zh-CN" altLang="zh-CN" sz="2000" dirty="0" smtClean="0"/>
              <a:t>地级市</a:t>
            </a:r>
            <a:r>
              <a:rPr lang="zh-CN" altLang="en-US" dirty="0" smtClean="0"/>
              <a:t>。</a:t>
            </a:r>
            <a:endParaRPr lang="zh-CN" altLang="en-US" dirty="0"/>
          </a:p>
        </p:txBody>
      </p:sp>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96" y="5589240"/>
            <a:ext cx="8559968"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496" y="5571795"/>
            <a:ext cx="8955504" cy="115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59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ppt_x"/>
                                          </p:val>
                                        </p:tav>
                                        <p:tav tm="100000">
                                          <p:val>
                                            <p:strVal val="#ppt_x"/>
                                          </p:val>
                                        </p:tav>
                                      </p:tavLst>
                                    </p:anim>
                                    <p:anim calcmode="lin" valueType="num">
                                      <p:cBhvr additive="base">
                                        <p:cTn id="8"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 calcmode="lin" valueType="num">
                                      <p:cBhvr additive="base">
                                        <p:cTn id="2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436"/>
                                        </p:tgtEl>
                                        <p:attrNameLst>
                                          <p:attrName>style.visibility</p:attrName>
                                        </p:attrNameLst>
                                      </p:cBhvr>
                                      <p:to>
                                        <p:strVal val="visible"/>
                                      </p:to>
                                    </p:set>
                                    <p:anim calcmode="lin" valueType="num">
                                      <p:cBhvr additive="base">
                                        <p:cTn id="29" dur="500" fill="hold"/>
                                        <p:tgtEl>
                                          <p:spTgt spid="18436"/>
                                        </p:tgtEl>
                                        <p:attrNameLst>
                                          <p:attrName>ppt_x</p:attrName>
                                        </p:attrNameLst>
                                      </p:cBhvr>
                                      <p:tavLst>
                                        <p:tav tm="0">
                                          <p:val>
                                            <p:strVal val="#ppt_x"/>
                                          </p:val>
                                        </p:tav>
                                        <p:tav tm="100000">
                                          <p:val>
                                            <p:strVal val="#ppt_x"/>
                                          </p:val>
                                        </p:tav>
                                      </p:tavLst>
                                    </p:anim>
                                    <p:anim calcmode="lin" valueType="num">
                                      <p:cBhvr additive="base">
                                        <p:cTn id="30"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8437"/>
                                        </p:tgtEl>
                                        <p:attrNameLst>
                                          <p:attrName>style.visibility</p:attrName>
                                        </p:attrNameLst>
                                      </p:cBhvr>
                                      <p:to>
                                        <p:strVal val="visible"/>
                                      </p:to>
                                    </p:set>
                                    <p:anim calcmode="lin" valueType="num">
                                      <p:cBhvr additive="base">
                                        <p:cTn id="35" dur="500" fill="hold"/>
                                        <p:tgtEl>
                                          <p:spTgt spid="18437"/>
                                        </p:tgtEl>
                                        <p:attrNameLst>
                                          <p:attrName>ppt_x</p:attrName>
                                        </p:attrNameLst>
                                      </p:cBhvr>
                                      <p:tavLst>
                                        <p:tav tm="0">
                                          <p:val>
                                            <p:strVal val="#ppt_x"/>
                                          </p:val>
                                        </p:tav>
                                        <p:tav tm="100000">
                                          <p:val>
                                            <p:strVal val="#ppt_x"/>
                                          </p:val>
                                        </p:tav>
                                      </p:tavLst>
                                    </p:anim>
                                    <p:anim calcmode="lin" valueType="num">
                                      <p:cBhvr additive="base">
                                        <p:cTn id="36"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794113" cy="446276"/>
          </a:xfrm>
        </p:spPr>
        <p:txBody>
          <a:bodyPr/>
          <a:lstStyle/>
          <a:p>
            <a:pPr algn="ctr"/>
            <a:r>
              <a:rPr lang="zh-CN" altLang="en-US" dirty="0">
                <a:latin typeface="微软雅黑" pitchFamily="34" charset="-122"/>
                <a:ea typeface="微软雅黑" pitchFamily="34" charset="-122"/>
              </a:rPr>
              <a:t>实证结果</a:t>
            </a: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18</a:t>
            </a:fld>
            <a:endParaRPr lang="en-US" altLang="zh-CN">
              <a:solidFill>
                <a:srgbClr val="000000"/>
              </a:solidFill>
            </a:endParaRPr>
          </a:p>
        </p:txBody>
      </p:sp>
      <p:sp>
        <p:nvSpPr>
          <p:cNvPr id="3" name="内容占位符 2"/>
          <p:cNvSpPr>
            <a:spLocks noGrp="1"/>
          </p:cNvSpPr>
          <p:nvPr>
            <p:ph idx="1"/>
          </p:nvPr>
        </p:nvSpPr>
        <p:spPr>
          <a:xfrm>
            <a:off x="395536" y="784244"/>
            <a:ext cx="8424936" cy="369332"/>
          </a:xfrm>
        </p:spPr>
        <p:txBody>
          <a:bodyPr/>
          <a:lstStyle/>
          <a:p>
            <a:pPr marL="342900" indent="-342900">
              <a:buFont typeface="Arial" pitchFamily="34" charset="0"/>
              <a:buChar char="•"/>
            </a:pPr>
            <a:r>
              <a:rPr lang="zh-CN" altLang="en-US" sz="2400" b="1" dirty="0" smtClean="0">
                <a:latin typeface="黑体" pitchFamily="49" charset="-122"/>
                <a:ea typeface="黑体" pitchFamily="49" charset="-122"/>
              </a:rPr>
              <a:t>异质性分析</a:t>
            </a: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94" y="1218272"/>
            <a:ext cx="8499646" cy="480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983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794113" cy="446276"/>
          </a:xfrm>
        </p:spPr>
        <p:txBody>
          <a:bodyPr/>
          <a:lstStyle/>
          <a:p>
            <a:pPr algn="ctr"/>
            <a:r>
              <a:rPr lang="zh-CN" altLang="en-US" dirty="0">
                <a:latin typeface="微软雅黑" pitchFamily="34" charset="-122"/>
                <a:ea typeface="微软雅黑" pitchFamily="34" charset="-122"/>
              </a:rPr>
              <a:t>实证结果</a:t>
            </a: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19</a:t>
            </a:fld>
            <a:endParaRPr lang="en-US" altLang="zh-CN">
              <a:solidFill>
                <a:srgbClr val="000000"/>
              </a:solidFill>
            </a:endParaRPr>
          </a:p>
        </p:txBody>
      </p:sp>
      <p:sp>
        <p:nvSpPr>
          <p:cNvPr id="3" name="内容占位符 2"/>
          <p:cNvSpPr>
            <a:spLocks noGrp="1"/>
          </p:cNvSpPr>
          <p:nvPr>
            <p:ph idx="1"/>
          </p:nvPr>
        </p:nvSpPr>
        <p:spPr>
          <a:xfrm>
            <a:off x="395536" y="784244"/>
            <a:ext cx="8424936" cy="369332"/>
          </a:xfrm>
        </p:spPr>
        <p:txBody>
          <a:bodyPr/>
          <a:lstStyle/>
          <a:p>
            <a:pPr marL="342900" indent="-342900">
              <a:buFont typeface="Arial" pitchFamily="34" charset="0"/>
              <a:buChar char="•"/>
            </a:pPr>
            <a:r>
              <a:rPr lang="zh-CN" altLang="en-US" sz="2400" b="1" dirty="0" smtClean="0">
                <a:latin typeface="黑体" pitchFamily="49" charset="-122"/>
                <a:ea typeface="黑体" pitchFamily="49" charset="-122"/>
              </a:rPr>
              <a:t>异质性分析</a:t>
            </a: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94" y="1218272"/>
            <a:ext cx="8499646" cy="480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754777" y="2868693"/>
            <a:ext cx="2160240" cy="1008112"/>
          </a:xfrm>
          <a:prstGeom prst="rect">
            <a:avLst/>
          </a:prstGeom>
          <a:noFill/>
          <a:ln w="38100">
            <a:solidFill>
              <a:srgbClr val="FF0000"/>
            </a:solidFill>
          </a:ln>
        </p:spPr>
        <p:txBody>
          <a:bodyPr wrap="square" rtlCol="0">
            <a:spAutoFit/>
          </a:bodyPr>
          <a:lstStyle/>
          <a:p>
            <a:endParaRPr lang="zh-CN" altLang="en-US" dirty="0"/>
          </a:p>
        </p:txBody>
      </p:sp>
      <p:sp>
        <p:nvSpPr>
          <p:cNvPr id="8" name="TextBox 7"/>
          <p:cNvSpPr txBox="1"/>
          <p:nvPr/>
        </p:nvSpPr>
        <p:spPr>
          <a:xfrm>
            <a:off x="4139952" y="3876804"/>
            <a:ext cx="3456384" cy="1640427"/>
          </a:xfrm>
          <a:prstGeom prst="rect">
            <a:avLst/>
          </a:prstGeom>
          <a:noFill/>
          <a:ln w="38100">
            <a:solidFill>
              <a:srgbClr val="FF0000"/>
            </a:solidFill>
          </a:ln>
        </p:spPr>
        <p:txBody>
          <a:bodyPr wrap="square" rtlCol="0">
            <a:spAutoFit/>
          </a:bodyPr>
          <a:lstStyle/>
          <a:p>
            <a:endParaRPr lang="zh-CN" altLang="en-US" dirty="0"/>
          </a:p>
        </p:txBody>
      </p:sp>
      <p:sp>
        <p:nvSpPr>
          <p:cNvPr id="9" name="TextBox 8"/>
          <p:cNvSpPr txBox="1"/>
          <p:nvPr/>
        </p:nvSpPr>
        <p:spPr>
          <a:xfrm>
            <a:off x="7537917" y="5373216"/>
            <a:ext cx="1246423" cy="648072"/>
          </a:xfrm>
          <a:prstGeom prst="rect">
            <a:avLst/>
          </a:prstGeom>
          <a:noFill/>
          <a:ln w="38100">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225871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问题提出</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700808"/>
            <a:ext cx="8424936" cy="3739485"/>
          </a:xfrm>
        </p:spPr>
        <p:txBody>
          <a:bodyPr/>
          <a:lstStyle/>
          <a:p>
            <a:pPr marL="342900" indent="-342900">
              <a:spcBef>
                <a:spcPts val="300"/>
              </a:spcBef>
              <a:spcAft>
                <a:spcPts val="300"/>
              </a:spcAft>
              <a:buFont typeface="Arial" panose="020B0604020202020204" pitchFamily="34" charset="0"/>
              <a:buChar char="•"/>
            </a:pPr>
            <a:r>
              <a:rPr lang="zh-CN" altLang="en-US" sz="2400" b="1" dirty="0" smtClean="0">
                <a:latin typeface="黑体" pitchFamily="49" charset="-122"/>
                <a:ea typeface="黑体" pitchFamily="49" charset="-122"/>
              </a:rPr>
              <a:t>减贫问题重要性</a:t>
            </a:r>
            <a:endParaRPr lang="en-US" altLang="zh-CN" sz="2400" b="1" dirty="0" smtClean="0">
              <a:latin typeface="黑体" pitchFamily="49" charset="-122"/>
              <a:ea typeface="黑体" pitchFamily="49" charset="-122"/>
            </a:endParaRPr>
          </a:p>
          <a:p>
            <a:pPr marL="783466" lvl="3" indent="-342900">
              <a:spcBef>
                <a:spcPts val="300"/>
              </a:spcBef>
              <a:spcAft>
                <a:spcPts val="300"/>
              </a:spcAft>
              <a:buFont typeface="Arial" panose="020B0604020202020204" pitchFamily="34" charset="0"/>
              <a:buChar char="•"/>
            </a:pPr>
            <a:r>
              <a:rPr lang="zh-CN" altLang="zh-CN" sz="2000" dirty="0" smtClean="0">
                <a:latin typeface="Times New Roman" pitchFamily="18" charset="0"/>
                <a:cs typeface="Times New Roman" pitchFamily="18" charset="0"/>
              </a:rPr>
              <a:t>十八</a:t>
            </a:r>
            <a:r>
              <a:rPr lang="zh-CN" altLang="zh-CN" sz="2000" dirty="0">
                <a:latin typeface="Times New Roman" pitchFamily="18" charset="0"/>
                <a:cs typeface="Times New Roman" pitchFamily="18" charset="0"/>
              </a:rPr>
              <a:t>大以来，党中央高度重视扶贫工作，并提出了“到</a:t>
            </a:r>
            <a:r>
              <a:rPr lang="en-US" altLang="zh-CN" sz="2000" dirty="0">
                <a:latin typeface="Times New Roman" pitchFamily="18" charset="0"/>
                <a:cs typeface="Times New Roman" pitchFamily="18" charset="0"/>
              </a:rPr>
              <a:t>2020</a:t>
            </a:r>
            <a:r>
              <a:rPr lang="zh-CN" altLang="zh-CN" sz="2000" dirty="0">
                <a:latin typeface="Times New Roman" pitchFamily="18" charset="0"/>
                <a:cs typeface="Times New Roman" pitchFamily="18" charset="0"/>
              </a:rPr>
              <a:t>年现行标准下农村贫困人口全部脱贫，贫困县全部摘帽，解决区域性贫困”的宏伟目标；</a:t>
            </a:r>
            <a:r>
              <a:rPr lang="en-US" altLang="zh-CN" sz="2000" dirty="0">
                <a:latin typeface="Times New Roman" pitchFamily="18" charset="0"/>
                <a:cs typeface="Times New Roman" pitchFamily="18" charset="0"/>
              </a:rPr>
              <a:t>2017</a:t>
            </a:r>
            <a:r>
              <a:rPr lang="zh-CN" altLang="zh-CN" sz="2000" dirty="0">
                <a:latin typeface="Times New Roman" pitchFamily="18" charset="0"/>
                <a:cs typeface="Times New Roman" pitchFamily="18" charset="0"/>
              </a:rPr>
              <a:t>年，党的十九大，把打赢脱贫攻坚战作为实现全面建成小康社会必须攻克的三大攻坚战之一，以深度贫困区域脱贫攻坚为重点，做出全面部署</a:t>
            </a:r>
            <a:r>
              <a:rPr lang="zh-CN" altLang="zh-CN"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marL="342900" lvl="3" indent="-342900">
              <a:spcBef>
                <a:spcPts val="300"/>
              </a:spcBef>
              <a:spcAft>
                <a:spcPts val="300"/>
              </a:spcAft>
              <a:buSzPct val="120000"/>
              <a:buFont typeface="Arial" panose="020B0604020202020204" pitchFamily="34" charset="0"/>
              <a:buChar char="•"/>
            </a:pPr>
            <a:r>
              <a:rPr lang="zh-CN" altLang="en-US" sz="2400" b="1" dirty="0" smtClean="0">
                <a:latin typeface="黑体" pitchFamily="49" charset="-122"/>
                <a:ea typeface="黑体" pitchFamily="49" charset="-122"/>
              </a:rPr>
              <a:t>减贫形式严峻性</a:t>
            </a:r>
            <a:endParaRPr lang="en-US" altLang="zh-CN" sz="2400" b="1" dirty="0">
              <a:latin typeface="黑体" pitchFamily="49" charset="-122"/>
              <a:ea typeface="黑体" pitchFamily="49" charset="-122"/>
            </a:endParaRPr>
          </a:p>
          <a:p>
            <a:pPr marL="783466" lvl="3" indent="-342900">
              <a:spcBef>
                <a:spcPts val="300"/>
              </a:spcBef>
              <a:spcAft>
                <a:spcPts val="300"/>
              </a:spcAft>
              <a:buFont typeface="Arial" panose="020B0604020202020204" pitchFamily="34" charset="0"/>
              <a:buChar char="•"/>
            </a:pPr>
            <a:r>
              <a:rPr lang="zh-CN" altLang="en-US" sz="2000" dirty="0">
                <a:latin typeface="+mn-ea"/>
                <a:cs typeface="Times New Roman" pitchFamily="18" charset="0"/>
              </a:rPr>
              <a:t>随着扶贫开发进入攻坚期，</a:t>
            </a:r>
            <a:r>
              <a:rPr lang="zh-CN" altLang="zh-CN" sz="2000" dirty="0">
                <a:latin typeface="+mn-ea"/>
                <a:cs typeface="Times New Roman" pitchFamily="18" charset="0"/>
              </a:rPr>
              <a:t>扶贫工作亦面临新挑战。需要不断探索新思路新方法，设立扶贫改革实验区是东部地区在扶贫开发方面的重大改革创新，可为下一步的扶贫开发提供经验证据，从而整体上提升我国扶贫开发能力</a:t>
            </a:r>
            <a:r>
              <a:rPr lang="zh-CN" altLang="zh-CN" sz="2000" dirty="0" smtClean="0">
                <a:latin typeface="+mn-ea"/>
                <a:cs typeface="Times New Roman" pitchFamily="18" charset="0"/>
              </a:rPr>
              <a:t>。</a:t>
            </a:r>
            <a:endParaRPr lang="en-US" altLang="zh-CN" sz="2000" dirty="0">
              <a:latin typeface="+mn-ea"/>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2</a:t>
            </a:fld>
            <a:endParaRPr lang="en-US" altLang="zh-CN">
              <a:solidFill>
                <a:srgbClr val="000000"/>
              </a:solidFill>
            </a:endParaRPr>
          </a:p>
        </p:txBody>
      </p:sp>
    </p:spTree>
    <p:extLst>
      <p:ext uri="{BB962C8B-B14F-4D97-AF65-F5344CB8AC3E}">
        <p14:creationId xmlns:p14="http://schemas.microsoft.com/office/powerpoint/2010/main" val="870097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794113" cy="446276"/>
          </a:xfrm>
        </p:spPr>
        <p:txBody>
          <a:bodyPr/>
          <a:lstStyle/>
          <a:p>
            <a:pPr algn="ctr"/>
            <a:r>
              <a:rPr lang="zh-CN" altLang="en-US" dirty="0" smtClean="0">
                <a:latin typeface="微软雅黑" pitchFamily="34" charset="-122"/>
                <a:ea typeface="微软雅黑" pitchFamily="34" charset="-122"/>
              </a:rPr>
              <a:t>机制分析与政策分层影响</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20</a:t>
            </a:fld>
            <a:endParaRPr lang="en-US" altLang="zh-CN">
              <a:solidFill>
                <a:srgbClr val="000000"/>
              </a:solidFill>
            </a:endParaRPr>
          </a:p>
        </p:txBody>
      </p:sp>
      <p:sp>
        <p:nvSpPr>
          <p:cNvPr id="3" name="内容占位符 2"/>
          <p:cNvSpPr>
            <a:spLocks noGrp="1"/>
          </p:cNvSpPr>
          <p:nvPr>
            <p:ph idx="1"/>
          </p:nvPr>
        </p:nvSpPr>
        <p:spPr>
          <a:xfrm>
            <a:off x="395536" y="784244"/>
            <a:ext cx="8424936" cy="369332"/>
          </a:xfrm>
        </p:spPr>
        <p:txBody>
          <a:bodyPr/>
          <a:lstStyle/>
          <a:p>
            <a:pPr marL="342900" indent="-342900">
              <a:buFont typeface="Arial" pitchFamily="34" charset="0"/>
              <a:buChar char="•"/>
            </a:pPr>
            <a:r>
              <a:rPr lang="zh-CN" altLang="en-US" sz="2400" b="1" dirty="0" smtClean="0">
                <a:latin typeface="黑体" pitchFamily="49" charset="-122"/>
                <a:ea typeface="黑体" pitchFamily="49" charset="-122"/>
              </a:rPr>
              <a:t>机制分析</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1844824"/>
            <a:ext cx="8805189"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60" y="1196752"/>
            <a:ext cx="8830314"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bwMode="auto">
          <a:xfrm>
            <a:off x="1115616" y="2564904"/>
            <a:ext cx="72008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2051720" y="3068960"/>
            <a:ext cx="2736304"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5004048" y="2564904"/>
            <a:ext cx="864096"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6084168" y="3573016"/>
            <a:ext cx="2900532"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6148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794113" cy="446276"/>
          </a:xfrm>
        </p:spPr>
        <p:txBody>
          <a:bodyPr/>
          <a:lstStyle/>
          <a:p>
            <a:pPr algn="ctr"/>
            <a:r>
              <a:rPr lang="zh-CN" altLang="en-US" dirty="0" smtClean="0">
                <a:latin typeface="微软雅黑" pitchFamily="34" charset="-122"/>
                <a:ea typeface="微软雅黑" pitchFamily="34" charset="-122"/>
              </a:rPr>
              <a:t>机制分析与政策分层影响</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21</a:t>
            </a:fld>
            <a:endParaRPr lang="en-US" altLang="zh-CN">
              <a:solidFill>
                <a:srgbClr val="000000"/>
              </a:solidFill>
            </a:endParaRPr>
          </a:p>
        </p:txBody>
      </p:sp>
      <p:sp>
        <p:nvSpPr>
          <p:cNvPr id="3" name="内容占位符 2"/>
          <p:cNvSpPr>
            <a:spLocks noGrp="1"/>
          </p:cNvSpPr>
          <p:nvPr>
            <p:ph idx="1"/>
          </p:nvPr>
        </p:nvSpPr>
        <p:spPr>
          <a:xfrm>
            <a:off x="395536" y="784244"/>
            <a:ext cx="8424936" cy="369332"/>
          </a:xfrm>
        </p:spPr>
        <p:txBody>
          <a:bodyPr/>
          <a:lstStyle/>
          <a:p>
            <a:pPr marL="342900" indent="-342900">
              <a:buFont typeface="Arial" pitchFamily="34" charset="0"/>
              <a:buChar char="•"/>
            </a:pPr>
            <a:r>
              <a:rPr lang="zh-CN" altLang="en-US" sz="2400" b="1" dirty="0" smtClean="0">
                <a:latin typeface="黑体" pitchFamily="49" charset="-122"/>
                <a:ea typeface="黑体" pitchFamily="49" charset="-122"/>
              </a:rPr>
              <a:t>政策分层影响</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13" y="1628800"/>
            <a:ext cx="8767086"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p:nvPr/>
        </p:nvCxnSpPr>
        <p:spPr bwMode="auto">
          <a:xfrm>
            <a:off x="1187624" y="3212976"/>
            <a:ext cx="2232248" cy="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3779912" y="3212976"/>
            <a:ext cx="2232248" cy="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6228185" y="2975131"/>
            <a:ext cx="2592288" cy="237845"/>
          </a:xfrm>
          <a:prstGeom prst="rect">
            <a:avLst/>
          </a:prstGeom>
          <a:noFill/>
          <a:ln w="28575">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36319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794113" cy="446276"/>
          </a:xfrm>
        </p:spPr>
        <p:txBody>
          <a:bodyPr/>
          <a:lstStyle/>
          <a:p>
            <a:pPr algn="ctr"/>
            <a:r>
              <a:rPr lang="zh-CN" altLang="en-US" dirty="0" smtClean="0">
                <a:latin typeface="微软雅黑" pitchFamily="34" charset="-122"/>
                <a:ea typeface="微软雅黑" pitchFamily="34" charset="-122"/>
              </a:rPr>
              <a:t>结论与建议</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22</a:t>
            </a:fld>
            <a:endParaRPr lang="en-US" altLang="zh-CN">
              <a:solidFill>
                <a:srgbClr val="000000"/>
              </a:solidFill>
            </a:endParaRPr>
          </a:p>
        </p:txBody>
      </p:sp>
      <p:sp>
        <p:nvSpPr>
          <p:cNvPr id="3" name="内容占位符 2"/>
          <p:cNvSpPr>
            <a:spLocks noGrp="1"/>
          </p:cNvSpPr>
          <p:nvPr>
            <p:ph idx="1"/>
          </p:nvPr>
        </p:nvSpPr>
        <p:spPr>
          <a:xfrm>
            <a:off x="395536" y="784244"/>
            <a:ext cx="8424936" cy="369332"/>
          </a:xfrm>
        </p:spPr>
        <p:txBody>
          <a:bodyPr/>
          <a:lstStyle/>
          <a:p>
            <a:pPr marL="342900" indent="-342900">
              <a:buFont typeface="Arial" pitchFamily="34" charset="0"/>
              <a:buChar char="•"/>
            </a:pPr>
            <a:r>
              <a:rPr lang="zh-CN" altLang="en-US" sz="2400" b="1" dirty="0" smtClean="0">
                <a:latin typeface="黑体" pitchFamily="49" charset="-122"/>
                <a:ea typeface="黑体" pitchFamily="49" charset="-122"/>
              </a:rPr>
              <a:t>主要结论</a:t>
            </a:r>
          </a:p>
        </p:txBody>
      </p:sp>
      <p:sp>
        <p:nvSpPr>
          <p:cNvPr id="5" name="矩形 4"/>
          <p:cNvSpPr/>
          <p:nvPr/>
        </p:nvSpPr>
        <p:spPr>
          <a:xfrm>
            <a:off x="323528" y="1196752"/>
            <a:ext cx="8820472" cy="5016758"/>
          </a:xfrm>
          <a:prstGeom prst="rect">
            <a:avLst/>
          </a:prstGeom>
        </p:spPr>
        <p:txBody>
          <a:bodyPr wrap="square">
            <a:spAutoFit/>
          </a:bodyPr>
          <a:lstStyle/>
          <a:p>
            <a:pPr marL="285750" indent="-285750">
              <a:buFont typeface="Arial" pitchFamily="34" charset="0"/>
              <a:buChar char="•"/>
            </a:pPr>
            <a:r>
              <a:rPr lang="zh-CN" altLang="en-US" sz="2000" dirty="0" smtClean="0">
                <a:latin typeface="Times New Roman" pitchFamily="18" charset="0"/>
                <a:cs typeface="Times New Roman" pitchFamily="18" charset="0"/>
              </a:rPr>
              <a:t>扶贫</a:t>
            </a:r>
            <a:r>
              <a:rPr lang="zh-CN" altLang="en-US" sz="2000" dirty="0">
                <a:latin typeface="Times New Roman" pitchFamily="18" charset="0"/>
                <a:cs typeface="Times New Roman" pitchFamily="18" charset="0"/>
              </a:rPr>
              <a:t>改革试验区设立产生的收入效应和减贫效应有效提高了居民收入水平，促进了城乡收入趋同，此结论在一系列识别假定检验和稳健性检验中依然成立，</a:t>
            </a:r>
            <a:r>
              <a:rPr lang="en-US" altLang="zh-CN" sz="2000" dirty="0">
                <a:latin typeface="Times New Roman" pitchFamily="18" charset="0"/>
                <a:cs typeface="Times New Roman" pitchFamily="18" charset="0"/>
              </a:rPr>
              <a:t>2013-2017</a:t>
            </a:r>
            <a:r>
              <a:rPr lang="zh-CN" altLang="en-US" sz="2000" dirty="0">
                <a:latin typeface="Times New Roman" pitchFamily="18" charset="0"/>
                <a:cs typeface="Times New Roman" pitchFamily="18" charset="0"/>
              </a:rPr>
              <a:t>年间城乡收入差距减小的</a:t>
            </a:r>
            <a:r>
              <a:rPr lang="en-US" altLang="zh-CN" sz="2000" dirty="0">
                <a:latin typeface="Times New Roman" pitchFamily="18" charset="0"/>
                <a:cs typeface="Times New Roman" pitchFamily="18" charset="0"/>
              </a:rPr>
              <a:t>9.8%</a:t>
            </a:r>
            <a:r>
              <a:rPr lang="zh-CN" altLang="en-US" sz="2000" dirty="0">
                <a:latin typeface="Times New Roman" pitchFamily="18" charset="0"/>
                <a:cs typeface="Times New Roman" pitchFamily="18" charset="0"/>
              </a:rPr>
              <a:t>可由政策的减贫效应来解释</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marL="285750" indent="-285750">
              <a:buFont typeface="Arial" pitchFamily="34" charset="0"/>
              <a:buChar char="•"/>
            </a:pPr>
            <a:r>
              <a:rPr lang="zh-CN" altLang="en-US" sz="2000" dirty="0" smtClean="0">
                <a:latin typeface="Times New Roman" pitchFamily="18" charset="0"/>
                <a:cs typeface="Times New Roman" pitchFamily="18" charset="0"/>
              </a:rPr>
              <a:t>异质性</a:t>
            </a:r>
            <a:r>
              <a:rPr lang="zh-CN" altLang="en-US" sz="2000" dirty="0">
                <a:latin typeface="Times New Roman" pitchFamily="18" charset="0"/>
                <a:cs typeface="Times New Roman" pitchFamily="18" charset="0"/>
              </a:rPr>
              <a:t>分析发现，试验区对财政转移支付更多以及市场化水平更高的城市的减贫效应更突出，但遗憾的是财政分权以及创新水平的提高会加大城乡收入差距，不利于扶贫目标的实现，也并未对扶贫政策的实施发挥促进作用</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marL="285750" indent="-285750">
              <a:buFont typeface="Arial" pitchFamily="34" charset="0"/>
              <a:buChar char="•"/>
            </a:pPr>
            <a:r>
              <a:rPr lang="zh-CN" altLang="en-US" sz="2000" dirty="0" smtClean="0">
                <a:latin typeface="Times New Roman" pitchFamily="18" charset="0"/>
                <a:cs typeface="Times New Roman" pitchFamily="18" charset="0"/>
              </a:rPr>
              <a:t>影响</a:t>
            </a:r>
            <a:r>
              <a:rPr lang="zh-CN" altLang="en-US" sz="2000" dirty="0">
                <a:latin typeface="Times New Roman" pitchFamily="18" charset="0"/>
                <a:cs typeface="Times New Roman" pitchFamily="18" charset="0"/>
              </a:rPr>
              <a:t>机制检验发现，扶贫政策通过提升全要素生产率和提高城镇化水平来统筹城乡发展，促进城乡收入趋同。具体而言，政府倾向性的扶贫措施以及政策优惠，引致人口和经济活动的空间集聚（邵朝对等，</a:t>
            </a:r>
            <a:r>
              <a:rPr lang="en-US" altLang="zh-CN" sz="2000" dirty="0">
                <a:latin typeface="Times New Roman" pitchFamily="18" charset="0"/>
                <a:cs typeface="Times New Roman" pitchFamily="18" charset="0"/>
              </a:rPr>
              <a:t>2018</a:t>
            </a:r>
            <a:r>
              <a:rPr lang="zh-CN" altLang="en-US" sz="2000" dirty="0">
                <a:latin typeface="Times New Roman" pitchFamily="18" charset="0"/>
                <a:cs typeface="Times New Roman" pitchFamily="18" charset="0"/>
              </a:rPr>
              <a:t>），促进城市规模的扩大同时提升全要素生产率，在此基础上，通过技术选择效应和经济集聚效应激发经济发展的内生原动力，通过“涓滴效用”提高居民收入缩小城乡收入差距</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marL="285750" indent="-285750">
              <a:buFont typeface="Arial" pitchFamily="34" charset="0"/>
              <a:buChar char="•"/>
            </a:pPr>
            <a:r>
              <a:rPr lang="zh-CN" altLang="en-US" sz="2000" dirty="0" smtClean="0">
                <a:latin typeface="Times New Roman" pitchFamily="18" charset="0"/>
                <a:cs typeface="Times New Roman" pitchFamily="18" charset="0"/>
              </a:rPr>
              <a:t>在</a:t>
            </a:r>
            <a:r>
              <a:rPr lang="zh-CN" altLang="en-US" sz="2000" dirty="0">
                <a:latin typeface="Times New Roman" pitchFamily="18" charset="0"/>
                <a:cs typeface="Times New Roman" pitchFamily="18" charset="0"/>
              </a:rPr>
              <a:t>居民收入和城乡收入差距整个分布的不同位置，政策分层效果显著；政策对居民收入水平的政策效果随着收入水平分位点的上升而逐渐下降，而政策减贫效应随着城乡收入差距的加大呈现先上升后下降的倒</a:t>
            </a:r>
            <a:r>
              <a:rPr lang="en-US" altLang="zh-CN" sz="2000" dirty="0">
                <a:latin typeface="Times New Roman" pitchFamily="18" charset="0"/>
                <a:cs typeface="Times New Roman" pitchFamily="18" charset="0"/>
              </a:rPr>
              <a:t>U</a:t>
            </a:r>
            <a:r>
              <a:rPr lang="zh-CN" altLang="en-US" sz="2000" dirty="0">
                <a:latin typeface="Times New Roman" pitchFamily="18" charset="0"/>
                <a:cs typeface="Times New Roman" pitchFamily="18" charset="0"/>
              </a:rPr>
              <a:t>型趋势。</a:t>
            </a:r>
          </a:p>
        </p:txBody>
      </p:sp>
    </p:spTree>
    <p:extLst>
      <p:ext uri="{BB962C8B-B14F-4D97-AF65-F5344CB8AC3E}">
        <p14:creationId xmlns:p14="http://schemas.microsoft.com/office/powerpoint/2010/main" val="35493112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794113" cy="446276"/>
          </a:xfrm>
        </p:spPr>
        <p:txBody>
          <a:bodyPr/>
          <a:lstStyle/>
          <a:p>
            <a:pPr algn="ctr"/>
            <a:r>
              <a:rPr lang="zh-CN" altLang="en-US" dirty="0" smtClean="0">
                <a:latin typeface="微软雅黑" pitchFamily="34" charset="-122"/>
                <a:ea typeface="微软雅黑" pitchFamily="34" charset="-122"/>
              </a:rPr>
              <a:t>结论与建议</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23</a:t>
            </a:fld>
            <a:endParaRPr lang="en-US" altLang="zh-CN">
              <a:solidFill>
                <a:srgbClr val="000000"/>
              </a:solidFill>
            </a:endParaRPr>
          </a:p>
        </p:txBody>
      </p:sp>
      <p:sp>
        <p:nvSpPr>
          <p:cNvPr id="3" name="内容占位符 2"/>
          <p:cNvSpPr>
            <a:spLocks noGrp="1"/>
          </p:cNvSpPr>
          <p:nvPr>
            <p:ph idx="1"/>
          </p:nvPr>
        </p:nvSpPr>
        <p:spPr>
          <a:xfrm>
            <a:off x="395536" y="784244"/>
            <a:ext cx="8424936" cy="369332"/>
          </a:xfrm>
        </p:spPr>
        <p:txBody>
          <a:bodyPr/>
          <a:lstStyle/>
          <a:p>
            <a:pPr marL="342900" indent="-342900">
              <a:buFont typeface="Arial" pitchFamily="34" charset="0"/>
              <a:buChar char="•"/>
            </a:pPr>
            <a:r>
              <a:rPr lang="zh-CN" altLang="en-US" sz="2400" b="1" dirty="0" smtClean="0">
                <a:latin typeface="黑体" pitchFamily="49" charset="-122"/>
                <a:ea typeface="黑体" pitchFamily="49" charset="-122"/>
              </a:rPr>
              <a:t>政策建议</a:t>
            </a:r>
          </a:p>
        </p:txBody>
      </p:sp>
      <p:sp>
        <p:nvSpPr>
          <p:cNvPr id="5" name="矩形 4"/>
          <p:cNvSpPr/>
          <p:nvPr/>
        </p:nvSpPr>
        <p:spPr>
          <a:xfrm>
            <a:off x="395536" y="1582341"/>
            <a:ext cx="8424936" cy="4370427"/>
          </a:xfrm>
          <a:prstGeom prst="rect">
            <a:avLst/>
          </a:prstGeom>
        </p:spPr>
        <p:txBody>
          <a:bodyPr wrap="square">
            <a:spAutoFit/>
          </a:bodyPr>
          <a:lstStyle/>
          <a:p>
            <a:pPr marL="285750" indent="-285750">
              <a:buFont typeface="Arial" pitchFamily="34" charset="0"/>
              <a:buChar char="•"/>
            </a:pPr>
            <a:r>
              <a:rPr lang="zh-CN" altLang="en-US" sz="2000" dirty="0"/>
              <a:t>对于政府而言，应当加大财政体制改革，使政府职能能够有效发挥。针对贫困地区政府在加大转移支付补贴力度的同时，需要给予当地适当的“财权”，从而使地方政府的“财权”和“事权”相匹配，这将有效提高对地方官员的问责程度，从而优化央地间政策的上传下达体系和提高地方政府公共服务的供给水平</a:t>
            </a:r>
            <a:r>
              <a:rPr lang="zh-CN" altLang="en-US" sz="2000" dirty="0" smtClean="0"/>
              <a:t>。</a:t>
            </a:r>
            <a:endParaRPr lang="en-US" altLang="zh-CN" sz="2000" dirty="0" smtClean="0"/>
          </a:p>
          <a:p>
            <a:pPr marL="285750" indent="-285750">
              <a:buFont typeface="Arial" pitchFamily="34" charset="0"/>
              <a:buChar char="•"/>
            </a:pPr>
            <a:r>
              <a:rPr lang="zh-CN" altLang="en-US" sz="2000" dirty="0" smtClean="0"/>
              <a:t>推动</a:t>
            </a:r>
            <a:r>
              <a:rPr lang="zh-CN" altLang="en-US" sz="2000" dirty="0"/>
              <a:t>产业结构转型升级和提高城镇化水平是贫困地区实现内生发展的关键，产业集聚产生的市场效应和人才效应推动创新，吸引投资，激发经济活力，带动贫困地区居民发家致富，提高生活水平和生活质量</a:t>
            </a:r>
            <a:r>
              <a:rPr lang="zh-CN" altLang="en-US" sz="2000" dirty="0" smtClean="0"/>
              <a:t>。</a:t>
            </a:r>
            <a:endParaRPr lang="en-US" altLang="zh-CN" sz="2000" dirty="0" smtClean="0"/>
          </a:p>
          <a:p>
            <a:pPr marL="285750" indent="-285750">
              <a:buFont typeface="Arial" pitchFamily="34" charset="0"/>
              <a:buChar char="•"/>
            </a:pPr>
            <a:r>
              <a:rPr lang="zh-CN" altLang="zh-CN" sz="2000" dirty="0"/>
              <a:t>精准扶贫关键在于精准，需要在扶贫上下一番“绣花”功夫。通过分位数处理效应模型可以看出，处于不同收入群体居民对于政策的反映存在异质性，因此针对不同收入群体扶贫工作要因人因地精准实策。只有贯彻落实精准扶贫理念，精确瞄准贫困地区落后的根源，从源头下手，真正做到因户施策，精准实策，才能实现共同富裕奔小康的美好愿望。</a:t>
            </a:r>
          </a:p>
          <a:p>
            <a:pPr marL="285750" indent="-285750">
              <a:buFont typeface="Arial" pitchFamily="34" charset="0"/>
              <a:buChar char="•"/>
            </a:pPr>
            <a:endParaRPr lang="zh-CN" altLang="en-US" dirty="0"/>
          </a:p>
        </p:txBody>
      </p:sp>
    </p:spTree>
    <p:extLst>
      <p:ext uri="{BB962C8B-B14F-4D97-AF65-F5344CB8AC3E}">
        <p14:creationId xmlns:p14="http://schemas.microsoft.com/office/powerpoint/2010/main" val="2063432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问题提出</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700808"/>
            <a:ext cx="8424936" cy="3870290"/>
          </a:xfrm>
        </p:spPr>
        <p:txBody>
          <a:bodyPr/>
          <a:lstStyle/>
          <a:p>
            <a:pPr marL="342900" indent="-342900">
              <a:spcBef>
                <a:spcPts val="300"/>
              </a:spcBef>
              <a:spcAft>
                <a:spcPts val="300"/>
              </a:spcAft>
              <a:buFont typeface="Arial" panose="020B0604020202020204" pitchFamily="34" charset="0"/>
              <a:buChar char="•"/>
            </a:pPr>
            <a:r>
              <a:rPr lang="zh-CN" altLang="en-US" sz="2400" b="1" dirty="0" smtClean="0">
                <a:latin typeface="黑体" pitchFamily="49" charset="-122"/>
                <a:ea typeface="黑体" pitchFamily="49" charset="-122"/>
              </a:rPr>
              <a:t>研究方法</a:t>
            </a:r>
            <a:endParaRPr lang="en-US" altLang="zh-CN" sz="2400" b="1" dirty="0" smtClean="0">
              <a:latin typeface="黑体" pitchFamily="49" charset="-122"/>
              <a:ea typeface="黑体" pitchFamily="49" charset="-122"/>
            </a:endParaRPr>
          </a:p>
          <a:p>
            <a:pPr marL="783466" lvl="3" indent="-342900">
              <a:spcBef>
                <a:spcPts val="300"/>
              </a:spcBef>
              <a:spcAft>
                <a:spcPts val="300"/>
              </a:spcAft>
              <a:buFont typeface="Arial" panose="020B0604020202020204" pitchFamily="34" charset="0"/>
              <a:buChar char="•"/>
            </a:pPr>
            <a:r>
              <a:rPr lang="zh-CN" altLang="zh-CN" sz="2000" dirty="0"/>
              <a:t>本文借助扶贫改革试验区设立这一外生政策冲击构造准自然实验，采用</a:t>
            </a:r>
            <a:r>
              <a:rPr lang="zh-CN" altLang="zh-CN" sz="2000" dirty="0">
                <a:solidFill>
                  <a:srgbClr val="FF0000"/>
                </a:solidFill>
                <a:effectLst>
                  <a:outerShdw blurRad="38100" dist="38100" dir="2700000" algn="tl">
                    <a:srgbClr val="000000">
                      <a:alpha val="43137"/>
                    </a:srgbClr>
                  </a:outerShdw>
                </a:effectLst>
              </a:rPr>
              <a:t>双重差分模型</a:t>
            </a:r>
            <a:r>
              <a:rPr lang="zh-CN" altLang="zh-CN" sz="2000" dirty="0"/>
              <a:t>评估了扶贫政策对城乡收入差距的因果</a:t>
            </a:r>
            <a:r>
              <a:rPr lang="zh-CN" altLang="zh-CN" sz="2000" dirty="0" smtClean="0"/>
              <a:t>效应</a:t>
            </a:r>
            <a:r>
              <a:rPr lang="zh-CN" altLang="en-US" sz="2000" dirty="0" smtClean="0"/>
              <a:t>。</a:t>
            </a:r>
            <a:endParaRPr lang="en-US" altLang="zh-CN" sz="2000" dirty="0" smtClean="0"/>
          </a:p>
          <a:p>
            <a:pPr marL="783466" lvl="3" indent="-342900">
              <a:spcBef>
                <a:spcPts val="300"/>
              </a:spcBef>
              <a:spcAft>
                <a:spcPts val="300"/>
              </a:spcAft>
              <a:buFont typeface="Arial" panose="020B0604020202020204" pitchFamily="34" charset="0"/>
              <a:buChar char="•"/>
            </a:pPr>
            <a:r>
              <a:rPr lang="zh-CN" altLang="zh-CN" sz="2000" dirty="0"/>
              <a:t>用</a:t>
            </a:r>
            <a:r>
              <a:rPr lang="zh-CN" altLang="zh-CN" sz="2000" dirty="0">
                <a:solidFill>
                  <a:srgbClr val="FF0000"/>
                </a:solidFill>
                <a:effectLst>
                  <a:outerShdw blurRad="38100" dist="38100" dir="2700000" algn="tl">
                    <a:srgbClr val="000000">
                      <a:alpha val="43137"/>
                    </a:srgbClr>
                  </a:outerShdw>
                </a:effectLst>
              </a:rPr>
              <a:t>多重中介效应模型</a:t>
            </a:r>
            <a:r>
              <a:rPr lang="zh-CN" altLang="zh-CN" sz="2000" dirty="0"/>
              <a:t>检验政策的直接效应、个体中介效应和总体</a:t>
            </a:r>
            <a:r>
              <a:rPr lang="zh-CN" altLang="zh-CN" sz="2000" dirty="0" smtClean="0"/>
              <a:t>中介效应</a:t>
            </a:r>
            <a:r>
              <a:rPr lang="zh-CN" altLang="en-US" sz="2000" dirty="0" smtClean="0"/>
              <a:t>。</a:t>
            </a:r>
            <a:endParaRPr lang="en-US" altLang="zh-CN" sz="2000" dirty="0" smtClean="0"/>
          </a:p>
          <a:p>
            <a:pPr marL="783466" lvl="3" indent="-342900">
              <a:spcBef>
                <a:spcPts val="300"/>
              </a:spcBef>
              <a:spcAft>
                <a:spcPts val="300"/>
              </a:spcAft>
              <a:buFont typeface="Arial" panose="020B0604020202020204" pitchFamily="34" charset="0"/>
              <a:buChar char="•"/>
            </a:pPr>
            <a:r>
              <a:rPr lang="zh-CN" altLang="zh-CN" sz="2000" dirty="0"/>
              <a:t>用</a:t>
            </a:r>
            <a:r>
              <a:rPr lang="zh-CN" altLang="zh-CN" sz="2000" dirty="0">
                <a:solidFill>
                  <a:srgbClr val="FF0000"/>
                </a:solidFill>
                <a:effectLst>
                  <a:outerShdw blurRad="38100" dist="38100" dir="2700000" algn="tl">
                    <a:srgbClr val="000000">
                      <a:alpha val="43137"/>
                    </a:srgbClr>
                  </a:outerShdw>
                </a:effectLst>
              </a:rPr>
              <a:t>分位数处理效应模型</a:t>
            </a:r>
            <a:r>
              <a:rPr lang="zh-CN" altLang="zh-CN" sz="2000" dirty="0"/>
              <a:t>来研究不同收入水平上政策效果的分层影响，聚焦探讨扶贫政策对城乡收入差距影响的动态</a:t>
            </a:r>
            <a:r>
              <a:rPr lang="zh-CN" altLang="zh-CN" sz="2000" dirty="0" smtClean="0"/>
              <a:t>轨迹</a:t>
            </a:r>
            <a:endParaRPr lang="en-US" altLang="zh-CN" sz="2000" dirty="0" smtClean="0"/>
          </a:p>
          <a:p>
            <a:pPr marL="783466" lvl="3" indent="-342900">
              <a:spcBef>
                <a:spcPts val="300"/>
              </a:spcBef>
              <a:spcAft>
                <a:spcPts val="300"/>
              </a:spcAft>
              <a:buFont typeface="Arial" panose="020B0604020202020204" pitchFamily="34" charset="0"/>
              <a:buChar char="•"/>
            </a:pPr>
            <a:r>
              <a:rPr lang="zh-CN" altLang="zh-CN" sz="2000" dirty="0"/>
              <a:t>此外本文还进行了</a:t>
            </a:r>
            <a:r>
              <a:rPr lang="zh-CN" altLang="zh-CN" sz="2000" dirty="0">
                <a:solidFill>
                  <a:srgbClr val="FF0000"/>
                </a:solidFill>
                <a:effectLst>
                  <a:outerShdw blurRad="38100" dist="38100" dir="2700000" algn="tl">
                    <a:srgbClr val="000000">
                      <a:alpha val="43137"/>
                    </a:srgbClr>
                  </a:outerShdw>
                </a:effectLst>
              </a:rPr>
              <a:t>异质性检验</a:t>
            </a:r>
            <a:r>
              <a:rPr lang="zh-CN" altLang="zh-CN" sz="2000" dirty="0"/>
              <a:t>，主要研究财政分权、财政转移支付、市场化水平以及创新指数的异质性会对政策效果产生何种冲击，以此来更加全面准确的评估扶贫改革试验区设立的政策效果。</a:t>
            </a:r>
            <a:endParaRPr lang="en-US" altLang="zh-CN" sz="2000" dirty="0">
              <a:latin typeface="Times New Roman" pitchFamily="18" charset="0"/>
              <a:ea typeface="宋体" pitchFamily="2" charset="-122"/>
              <a:cs typeface="Times New Roman" pitchFamily="18" charset="0"/>
            </a:endParaRPr>
          </a:p>
          <a:p>
            <a:pPr marL="783466" lvl="3" indent="-342900">
              <a:spcBef>
                <a:spcPts val="300"/>
              </a:spcBef>
              <a:spcAft>
                <a:spcPts val="300"/>
              </a:spcAft>
              <a:buFont typeface="Arial" panose="020B0604020202020204" pitchFamily="34" charset="0"/>
              <a:buChar char="•"/>
            </a:pPr>
            <a:endParaRPr lang="en-US" altLang="zh-CN" sz="2000" dirty="0" smtClean="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3</a:t>
            </a:fld>
            <a:endParaRPr lang="en-US" altLang="zh-CN">
              <a:solidFill>
                <a:srgbClr val="000000"/>
              </a:solidFill>
            </a:endParaRPr>
          </a:p>
        </p:txBody>
      </p:sp>
    </p:spTree>
    <p:extLst>
      <p:ext uri="{BB962C8B-B14F-4D97-AF65-F5344CB8AC3E}">
        <p14:creationId xmlns:p14="http://schemas.microsoft.com/office/powerpoint/2010/main" val="2043864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问题提出</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700808"/>
            <a:ext cx="8424936" cy="3062377"/>
          </a:xfrm>
        </p:spPr>
        <p:txBody>
          <a:bodyPr/>
          <a:lstStyle/>
          <a:p>
            <a:pPr marL="342900" indent="-342900">
              <a:spcBef>
                <a:spcPts val="300"/>
              </a:spcBef>
              <a:spcAft>
                <a:spcPts val="300"/>
              </a:spcAft>
              <a:buFont typeface="Arial" panose="020B0604020202020204" pitchFamily="34" charset="0"/>
              <a:buChar char="•"/>
            </a:pPr>
            <a:r>
              <a:rPr lang="zh-CN" altLang="en-US" sz="2400" b="1" dirty="0" smtClean="0">
                <a:latin typeface="黑体" pitchFamily="49" charset="-122"/>
                <a:ea typeface="黑体" pitchFamily="49" charset="-122"/>
              </a:rPr>
              <a:t>主要创新点</a:t>
            </a:r>
            <a:endParaRPr lang="en-US" altLang="zh-CN" sz="2400" b="1" dirty="0" smtClean="0">
              <a:latin typeface="黑体" pitchFamily="49" charset="-122"/>
              <a:ea typeface="黑体" pitchFamily="49" charset="-122"/>
            </a:endParaRPr>
          </a:p>
          <a:p>
            <a:pPr marL="783466" lvl="3" indent="-342900">
              <a:spcBef>
                <a:spcPts val="300"/>
              </a:spcBef>
              <a:spcAft>
                <a:spcPts val="300"/>
              </a:spcAft>
              <a:buFont typeface="Arial" panose="020B0604020202020204" pitchFamily="34" charset="0"/>
              <a:buChar char="•"/>
            </a:pPr>
            <a:r>
              <a:rPr lang="zh-CN" altLang="zh-CN" sz="2000" dirty="0"/>
              <a:t>首先，本文从</a:t>
            </a:r>
            <a:r>
              <a:rPr lang="zh-CN" altLang="zh-CN" sz="2000" dirty="0">
                <a:solidFill>
                  <a:srgbClr val="FF0000"/>
                </a:solidFill>
                <a:effectLst>
                  <a:outerShdw blurRad="38100" dist="38100" dir="2700000" algn="tl">
                    <a:srgbClr val="000000">
                      <a:alpha val="43137"/>
                    </a:srgbClr>
                  </a:outerShdw>
                </a:effectLst>
              </a:rPr>
              <a:t>全局视角</a:t>
            </a:r>
            <a:r>
              <a:rPr lang="zh-CN" altLang="zh-CN" sz="2000" dirty="0"/>
              <a:t>使用双重差分模型对扶贫改革试验区设立的减贫效应和收入效应进行检验，为扶贫改革试验区的推广实践和完善提供实证依据和理论</a:t>
            </a:r>
            <a:r>
              <a:rPr lang="zh-CN" altLang="zh-CN" sz="2000" dirty="0" smtClean="0"/>
              <a:t>指导</a:t>
            </a:r>
            <a:r>
              <a:rPr lang="zh-CN" altLang="en-US" sz="2000" dirty="0" smtClean="0"/>
              <a:t>。</a:t>
            </a:r>
            <a:endParaRPr lang="en-US" altLang="zh-CN" sz="2000" dirty="0" smtClean="0"/>
          </a:p>
          <a:p>
            <a:pPr marL="783466" lvl="3" indent="-342900">
              <a:spcBef>
                <a:spcPts val="300"/>
              </a:spcBef>
              <a:spcAft>
                <a:spcPts val="300"/>
              </a:spcAft>
              <a:buFont typeface="Arial" panose="020B0604020202020204" pitchFamily="34" charset="0"/>
              <a:buChar char="•"/>
            </a:pPr>
            <a:r>
              <a:rPr lang="zh-CN" altLang="zh-CN" sz="2000" dirty="0"/>
              <a:t>其次，本文检验了试验区通过</a:t>
            </a:r>
            <a:r>
              <a:rPr lang="zh-CN" altLang="zh-CN" sz="2000" dirty="0">
                <a:solidFill>
                  <a:srgbClr val="FF0000"/>
                </a:solidFill>
                <a:effectLst>
                  <a:outerShdw blurRad="38100" dist="38100" dir="2700000" algn="tl">
                    <a:srgbClr val="000000">
                      <a:alpha val="43137"/>
                    </a:srgbClr>
                  </a:outerShdw>
                </a:effectLst>
              </a:rPr>
              <a:t>全要素生产率提升机制和城镇化机制</a:t>
            </a:r>
            <a:r>
              <a:rPr lang="zh-CN" altLang="zh-CN" sz="2000" dirty="0"/>
              <a:t>影响城乡收入差距的传导过程，为贫困地区产业转型升级和提升城镇化水平提供经验</a:t>
            </a:r>
            <a:r>
              <a:rPr lang="zh-CN" altLang="zh-CN" sz="2000" dirty="0" smtClean="0"/>
              <a:t>证据</a:t>
            </a:r>
            <a:r>
              <a:rPr lang="zh-CN" altLang="en-US" sz="2000" dirty="0"/>
              <a:t>。</a:t>
            </a:r>
            <a:endParaRPr lang="en-US" altLang="zh-CN" sz="2000" dirty="0" smtClean="0"/>
          </a:p>
          <a:p>
            <a:pPr marL="783466" lvl="3" indent="-342900">
              <a:spcBef>
                <a:spcPts val="300"/>
              </a:spcBef>
              <a:spcAft>
                <a:spcPts val="300"/>
              </a:spcAft>
              <a:buFont typeface="Arial" panose="020B0604020202020204" pitchFamily="34" charset="0"/>
              <a:buChar char="•"/>
            </a:pPr>
            <a:r>
              <a:rPr lang="zh-CN" altLang="zh-CN" sz="2000" dirty="0"/>
              <a:t>最后，本文采用分位数处理效应模型，研究不同收入水平上政策效果的分层影响，聚焦探讨扶贫政策对城乡收入差距影响的</a:t>
            </a:r>
            <a:r>
              <a:rPr lang="zh-CN" altLang="zh-CN" sz="2000" dirty="0">
                <a:solidFill>
                  <a:srgbClr val="FF0000"/>
                </a:solidFill>
                <a:effectLst>
                  <a:outerShdw blurRad="38100" dist="38100" dir="2700000" algn="tl">
                    <a:srgbClr val="000000">
                      <a:alpha val="43137"/>
                    </a:srgbClr>
                  </a:outerShdw>
                </a:effectLst>
              </a:rPr>
              <a:t>动态轨迹</a:t>
            </a:r>
            <a:r>
              <a:rPr lang="zh-CN" altLang="zh-CN" sz="2000" dirty="0" smtClean="0"/>
              <a:t>。</a:t>
            </a:r>
            <a:endParaRPr lang="en-US" altLang="zh-CN" sz="2000" dirty="0" smtClean="0"/>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4</a:t>
            </a:fld>
            <a:endParaRPr lang="en-US" altLang="zh-CN">
              <a:solidFill>
                <a:srgbClr val="000000"/>
              </a:solidFill>
            </a:endParaRPr>
          </a:p>
        </p:txBody>
      </p:sp>
    </p:spTree>
    <p:extLst>
      <p:ext uri="{BB962C8B-B14F-4D97-AF65-F5344CB8AC3E}">
        <p14:creationId xmlns:p14="http://schemas.microsoft.com/office/powerpoint/2010/main" val="3251710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179512" y="1196752"/>
            <a:ext cx="8424936" cy="4724370"/>
          </a:xfrm>
        </p:spPr>
        <p:txBody>
          <a:bodyPr/>
          <a:lstStyle/>
          <a:p>
            <a:pPr marL="342900" indent="-342900">
              <a:spcBef>
                <a:spcPts val="300"/>
              </a:spcBef>
              <a:spcAft>
                <a:spcPts val="300"/>
              </a:spcAft>
              <a:buFont typeface="Arial" panose="020B0604020202020204" pitchFamily="34" charset="0"/>
              <a:buChar char="•"/>
            </a:pPr>
            <a:r>
              <a:rPr lang="zh-CN" altLang="en-US" sz="2400" b="1" dirty="0" smtClean="0">
                <a:latin typeface="黑体" pitchFamily="49" charset="-122"/>
                <a:ea typeface="黑体" pitchFamily="49" charset="-122"/>
              </a:rPr>
              <a:t>引言</a:t>
            </a:r>
            <a:endParaRPr lang="en-US" altLang="zh-CN" sz="2400" b="1" dirty="0" smtClean="0">
              <a:latin typeface="黑体" pitchFamily="49" charset="-122"/>
              <a:ea typeface="黑体" pitchFamily="49" charset="-122"/>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选题背景及研究意义</a:t>
            </a:r>
            <a:endParaRPr lang="en-US" altLang="zh-CN" sz="2000" dirty="0">
              <a:latin typeface="Times New Roman" pitchFamily="18" charset="0"/>
              <a:cs typeface="Times New Roman" pitchFamily="18" charset="0"/>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研究思路与结构安排</a:t>
            </a:r>
            <a:endParaRPr lang="en-US" altLang="zh-CN" sz="2000" dirty="0">
              <a:latin typeface="Times New Roman" pitchFamily="18" charset="0"/>
              <a:cs typeface="Times New Roman" pitchFamily="18" charset="0"/>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创新点</a:t>
            </a:r>
            <a:endParaRPr lang="en-US" altLang="zh-CN" sz="2000" dirty="0">
              <a:latin typeface="Times New Roman" pitchFamily="18" charset="0"/>
              <a:cs typeface="Times New Roman" pitchFamily="18" charset="0"/>
            </a:endParaRPr>
          </a:p>
          <a:p>
            <a:pPr marL="342900" indent="-342900">
              <a:spcBef>
                <a:spcPts val="300"/>
              </a:spcBef>
              <a:spcAft>
                <a:spcPts val="300"/>
              </a:spcAft>
              <a:buFont typeface="Arial" panose="020B0604020202020204" pitchFamily="34" charset="0"/>
              <a:buChar char="•"/>
            </a:pPr>
            <a:r>
              <a:rPr lang="zh-CN" altLang="en-US" sz="2400" b="1" dirty="0" smtClean="0">
                <a:latin typeface="黑体" pitchFamily="49" charset="-122"/>
                <a:ea typeface="黑体" pitchFamily="49" charset="-122"/>
              </a:rPr>
              <a:t>制度背景与理论假设</a:t>
            </a:r>
            <a:endParaRPr lang="en-US" altLang="zh-CN" sz="2400" b="1" dirty="0" smtClean="0">
              <a:latin typeface="黑体" pitchFamily="49" charset="-122"/>
              <a:ea typeface="黑体" pitchFamily="49" charset="-122"/>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制度背景</a:t>
            </a:r>
            <a:endParaRPr lang="en-US" altLang="zh-CN" sz="2000" dirty="0">
              <a:latin typeface="Times New Roman" pitchFamily="18" charset="0"/>
              <a:cs typeface="Times New Roman" pitchFamily="18" charset="0"/>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文献综述与理论假设</a:t>
            </a:r>
            <a:endParaRPr lang="en-US" altLang="zh-CN" sz="2000" dirty="0">
              <a:latin typeface="Times New Roman" pitchFamily="18" charset="0"/>
              <a:cs typeface="Times New Roman" pitchFamily="18" charset="0"/>
            </a:endParaRPr>
          </a:p>
          <a:p>
            <a:pPr marL="342900" indent="-342900">
              <a:spcBef>
                <a:spcPts val="300"/>
              </a:spcBef>
              <a:spcAft>
                <a:spcPts val="300"/>
              </a:spcAft>
              <a:buFont typeface="Arial" panose="020B0604020202020204" pitchFamily="34" charset="0"/>
              <a:buChar char="•"/>
            </a:pPr>
            <a:r>
              <a:rPr lang="zh-CN" altLang="en-US" sz="2400" b="1" dirty="0">
                <a:latin typeface="黑体" pitchFamily="49" charset="-122"/>
                <a:ea typeface="黑体" pitchFamily="49" charset="-122"/>
              </a:rPr>
              <a:t>识别</a:t>
            </a:r>
            <a:r>
              <a:rPr lang="zh-CN" altLang="en-US" sz="2400" b="1" dirty="0" smtClean="0">
                <a:latin typeface="黑体" pitchFamily="49" charset="-122"/>
                <a:ea typeface="黑体" pitchFamily="49" charset="-122"/>
              </a:rPr>
              <a:t>策略与数据来源</a:t>
            </a:r>
            <a:endParaRPr lang="en-US" altLang="zh-CN" sz="2400" b="1" dirty="0" smtClean="0">
              <a:latin typeface="黑体" pitchFamily="49" charset="-122"/>
              <a:ea typeface="黑体" pitchFamily="49" charset="-122"/>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识别策略</a:t>
            </a:r>
            <a:endParaRPr lang="en-US" altLang="zh-CN" sz="2000" dirty="0">
              <a:latin typeface="Times New Roman" pitchFamily="18" charset="0"/>
              <a:cs typeface="Times New Roman" pitchFamily="18" charset="0"/>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变量选取</a:t>
            </a:r>
            <a:endParaRPr lang="en-US" altLang="zh-CN" sz="2000" dirty="0">
              <a:latin typeface="Times New Roman" pitchFamily="18" charset="0"/>
              <a:cs typeface="Times New Roman" pitchFamily="18" charset="0"/>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数据来源与描述性统计</a:t>
            </a:r>
            <a:endParaRPr lang="en-US" altLang="zh-CN" sz="2000" dirty="0">
              <a:latin typeface="Times New Roman" pitchFamily="18" charset="0"/>
              <a:cs typeface="Times New Roman" pitchFamily="18" charset="0"/>
            </a:endParaRPr>
          </a:p>
          <a:p>
            <a:pPr marL="342900" indent="324000">
              <a:spcBef>
                <a:spcPts val="300"/>
              </a:spcBef>
              <a:spcAft>
                <a:spcPts val="300"/>
              </a:spcAft>
              <a:buFont typeface="Arial" panose="020B0604020202020204" pitchFamily="34" charset="0"/>
              <a:buChar char="•"/>
            </a:pPr>
            <a:r>
              <a:rPr lang="zh-CN" altLang="zh-CN" sz="2000" dirty="0">
                <a:latin typeface="Times New Roman" pitchFamily="18" charset="0"/>
                <a:cs typeface="Times New Roman" pitchFamily="18" charset="0"/>
              </a:rPr>
              <a:t>处理组和控制组在政策前是否具有平行</a:t>
            </a:r>
            <a:r>
              <a:rPr lang="zh-CN" altLang="zh-CN" sz="2000" dirty="0" smtClean="0">
                <a:latin typeface="Times New Roman" pitchFamily="18" charset="0"/>
                <a:cs typeface="Times New Roman" pitchFamily="18" charset="0"/>
              </a:rPr>
              <a:t>趋势</a:t>
            </a:r>
            <a:endParaRPr lang="en-US" altLang="zh-CN" sz="2000"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5</a:t>
            </a:fld>
            <a:endParaRPr lang="en-US" altLang="zh-CN">
              <a:solidFill>
                <a:srgbClr val="000000"/>
              </a:solidFill>
            </a:endParaRPr>
          </a:p>
        </p:txBody>
      </p:sp>
    </p:spTree>
    <p:extLst>
      <p:ext uri="{BB962C8B-B14F-4D97-AF65-F5344CB8AC3E}">
        <p14:creationId xmlns:p14="http://schemas.microsoft.com/office/powerpoint/2010/main" val="2863706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794113" cy="446276"/>
          </a:xfrm>
        </p:spPr>
        <p:txBody>
          <a:bodyPr/>
          <a:lstStyle/>
          <a:p>
            <a:pPr algn="ctr"/>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51520" y="1700808"/>
            <a:ext cx="8424936" cy="4078039"/>
          </a:xfrm>
        </p:spPr>
        <p:txBody>
          <a:bodyPr/>
          <a:lstStyle/>
          <a:p>
            <a:pPr marL="342900" indent="-342900">
              <a:spcBef>
                <a:spcPts val="300"/>
              </a:spcBef>
              <a:spcAft>
                <a:spcPts val="300"/>
              </a:spcAft>
              <a:buFont typeface="Arial" panose="020B0604020202020204" pitchFamily="34" charset="0"/>
              <a:buChar char="•"/>
            </a:pPr>
            <a:r>
              <a:rPr lang="zh-CN" altLang="en-US" sz="2400" b="1" dirty="0" smtClean="0">
                <a:latin typeface="黑体" pitchFamily="49" charset="-122"/>
                <a:ea typeface="黑体" pitchFamily="49" charset="-122"/>
              </a:rPr>
              <a:t>实证结果及分析</a:t>
            </a:r>
            <a:endParaRPr lang="en-US" altLang="zh-CN" sz="2400" b="1" dirty="0" smtClean="0">
              <a:latin typeface="黑体" pitchFamily="49" charset="-122"/>
              <a:ea typeface="黑体" pitchFamily="49" charset="-122"/>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基准估计结果</a:t>
            </a:r>
            <a:endParaRPr lang="en-US" altLang="zh-CN" sz="2000" dirty="0">
              <a:latin typeface="Times New Roman" pitchFamily="18" charset="0"/>
              <a:cs typeface="Times New Roman" pitchFamily="18" charset="0"/>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识别假定检验</a:t>
            </a:r>
            <a:endParaRPr lang="en-US" altLang="zh-CN" sz="2000" dirty="0">
              <a:latin typeface="Times New Roman" pitchFamily="18" charset="0"/>
              <a:cs typeface="Times New Roman" pitchFamily="18" charset="0"/>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稳健性检验</a:t>
            </a:r>
            <a:endParaRPr lang="en-US" altLang="zh-CN" sz="2000" dirty="0">
              <a:latin typeface="Times New Roman" pitchFamily="18" charset="0"/>
              <a:cs typeface="Times New Roman" pitchFamily="18" charset="0"/>
            </a:endParaRPr>
          </a:p>
          <a:p>
            <a:pPr marL="342900" indent="-342900">
              <a:spcBef>
                <a:spcPts val="300"/>
              </a:spcBef>
              <a:spcAft>
                <a:spcPts val="300"/>
              </a:spcAft>
              <a:buFont typeface="Arial" panose="020B0604020202020204" pitchFamily="34" charset="0"/>
              <a:buChar char="•"/>
            </a:pPr>
            <a:r>
              <a:rPr lang="zh-CN" altLang="en-US" sz="2400" b="1" dirty="0">
                <a:latin typeface="黑体" pitchFamily="49" charset="-122"/>
                <a:ea typeface="黑体" pitchFamily="49" charset="-122"/>
              </a:rPr>
              <a:t>机制</a:t>
            </a:r>
            <a:r>
              <a:rPr lang="zh-CN" altLang="en-US" sz="2400" b="1" dirty="0" smtClean="0">
                <a:latin typeface="黑体" pitchFamily="49" charset="-122"/>
                <a:ea typeface="黑体" pitchFamily="49" charset="-122"/>
              </a:rPr>
              <a:t>分析与政策分层影响</a:t>
            </a:r>
            <a:endParaRPr lang="en-US" altLang="zh-CN" sz="2400" b="1" dirty="0" smtClean="0">
              <a:latin typeface="黑体" pitchFamily="49" charset="-122"/>
              <a:ea typeface="黑体" pitchFamily="49" charset="-122"/>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机制分析</a:t>
            </a:r>
            <a:endParaRPr lang="en-US" altLang="zh-CN" sz="2000" dirty="0">
              <a:latin typeface="Times New Roman" pitchFamily="18" charset="0"/>
              <a:cs typeface="Times New Roman" pitchFamily="18" charset="0"/>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政策分层影响</a:t>
            </a:r>
            <a:endParaRPr lang="en-US" altLang="zh-CN" sz="2000" dirty="0">
              <a:latin typeface="Times New Roman" pitchFamily="18" charset="0"/>
              <a:cs typeface="Times New Roman" pitchFamily="18" charset="0"/>
            </a:endParaRPr>
          </a:p>
          <a:p>
            <a:pPr marL="342900" indent="-342900">
              <a:spcBef>
                <a:spcPts val="300"/>
              </a:spcBef>
              <a:spcAft>
                <a:spcPts val="300"/>
              </a:spcAft>
              <a:buFont typeface="Arial" panose="020B0604020202020204" pitchFamily="34" charset="0"/>
              <a:buChar char="•"/>
            </a:pPr>
            <a:r>
              <a:rPr lang="zh-CN" altLang="en-US" sz="2400" b="1" dirty="0" smtClean="0">
                <a:latin typeface="黑体" pitchFamily="49" charset="-122"/>
                <a:ea typeface="黑体" pitchFamily="49" charset="-122"/>
              </a:rPr>
              <a:t>结论与建议</a:t>
            </a:r>
            <a:endParaRPr lang="en-US" altLang="zh-CN" sz="2400" b="1" dirty="0" smtClean="0">
              <a:latin typeface="黑体" pitchFamily="49" charset="-122"/>
              <a:ea typeface="黑体" pitchFamily="49" charset="-122"/>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主要结论</a:t>
            </a:r>
            <a:endParaRPr lang="en-US" altLang="zh-CN" sz="2000" dirty="0">
              <a:latin typeface="Times New Roman" pitchFamily="18" charset="0"/>
              <a:cs typeface="Times New Roman" pitchFamily="18" charset="0"/>
            </a:endParaRPr>
          </a:p>
          <a:p>
            <a:pPr marL="342900" indent="324000">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政策建议</a:t>
            </a:r>
            <a:endParaRPr lang="en-US" altLang="zh-CN" sz="2000"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6</a:t>
            </a:fld>
            <a:endParaRPr lang="en-US" altLang="zh-CN">
              <a:solidFill>
                <a:srgbClr val="000000"/>
              </a:solidFill>
            </a:endParaRPr>
          </a:p>
        </p:txBody>
      </p:sp>
    </p:spTree>
    <p:extLst>
      <p:ext uri="{BB962C8B-B14F-4D97-AF65-F5344CB8AC3E}">
        <p14:creationId xmlns:p14="http://schemas.microsoft.com/office/powerpoint/2010/main" val="2646420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latin typeface="微软雅黑" pitchFamily="34" charset="-122"/>
                <a:ea typeface="微软雅黑" pitchFamily="34" charset="-122"/>
              </a:rPr>
              <a:t>制度背景与理论假设</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268760"/>
            <a:ext cx="8424936" cy="5270674"/>
          </a:xfrm>
        </p:spPr>
        <p:txBody>
          <a:bodyPr/>
          <a:lstStyle/>
          <a:p>
            <a:pPr marL="342900" indent="-342900">
              <a:lnSpc>
                <a:spcPct val="150000"/>
              </a:lnSpc>
              <a:spcBef>
                <a:spcPts val="300"/>
              </a:spcBef>
              <a:spcAft>
                <a:spcPts val="300"/>
              </a:spcAft>
              <a:buFont typeface="Arial" panose="020B0604020202020204" pitchFamily="34" charset="0"/>
              <a:buChar char="•"/>
            </a:pPr>
            <a:r>
              <a:rPr lang="zh-CN" altLang="en-US" sz="2400" b="1" dirty="0">
                <a:latin typeface="黑体" pitchFamily="49" charset="-122"/>
                <a:ea typeface="黑体" pitchFamily="49" charset="-122"/>
              </a:rPr>
              <a:t>制度背景</a:t>
            </a:r>
            <a:endParaRPr lang="en-US" altLang="zh-CN" sz="2400" b="1" dirty="0">
              <a:latin typeface="黑体" pitchFamily="49" charset="-122"/>
              <a:ea typeface="黑体" pitchFamily="49" charset="-122"/>
            </a:endParaRPr>
          </a:p>
          <a:p>
            <a:pPr marL="783466" lvl="3" indent="-342900">
              <a:lnSpc>
                <a:spcPct val="150000"/>
              </a:lnSpc>
              <a:spcBef>
                <a:spcPts val="300"/>
              </a:spcBef>
              <a:spcAft>
                <a:spcPts val="300"/>
              </a:spcAft>
              <a:buFont typeface="Arial" panose="020B0604020202020204" pitchFamily="34" charset="0"/>
              <a:buChar char="•"/>
            </a:pPr>
            <a:r>
              <a:rPr lang="zh-CN" altLang="en-US" sz="2000" dirty="0">
                <a:latin typeface="Times New Roman" pitchFamily="18" charset="0"/>
                <a:cs typeface="Times New Roman" pitchFamily="18" charset="0"/>
              </a:rPr>
              <a:t>随着</a:t>
            </a:r>
            <a:r>
              <a:rPr lang="en-US" altLang="zh-CN" sz="2000" dirty="0">
                <a:latin typeface="Times New Roman" pitchFamily="18" charset="0"/>
                <a:cs typeface="Times New Roman" pitchFamily="18" charset="0"/>
              </a:rPr>
              <a:t>2020</a:t>
            </a:r>
            <a:r>
              <a:rPr lang="zh-CN" altLang="en-US" sz="2000" dirty="0">
                <a:latin typeface="Times New Roman" pitchFamily="18" charset="0"/>
                <a:cs typeface="Times New Roman" pitchFamily="18" charset="0"/>
              </a:rPr>
              <a:t>年的临近，农村绝对贫困问题逐步解决，全面建成小康社会宏伟目标逐步实现，从城乡统筹的角度审视</a:t>
            </a:r>
            <a:r>
              <a:rPr lang="zh-CN" altLang="en-US" sz="2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贫富差距及相对贫困</a:t>
            </a:r>
            <a:r>
              <a:rPr lang="zh-CN" altLang="en-US" sz="2000" dirty="0">
                <a:latin typeface="Times New Roman" pitchFamily="18" charset="0"/>
                <a:cs typeface="Times New Roman" pitchFamily="18" charset="0"/>
              </a:rPr>
              <a:t>问题将显得越来越重要。</a:t>
            </a:r>
            <a:endParaRPr lang="en-US" altLang="zh-CN" sz="2000" dirty="0">
              <a:latin typeface="Times New Roman" pitchFamily="18" charset="0"/>
              <a:cs typeface="Times New Roman" pitchFamily="18" charset="0"/>
            </a:endParaRPr>
          </a:p>
          <a:p>
            <a:pPr marL="783466" lvl="3" indent="-342900">
              <a:lnSpc>
                <a:spcPct val="150000"/>
              </a:lnSpc>
              <a:spcBef>
                <a:spcPts val="300"/>
              </a:spcBef>
              <a:spcAft>
                <a:spcPts val="300"/>
              </a:spcAft>
              <a:buFont typeface="Arial" panose="020B0604020202020204" pitchFamily="34" charset="0"/>
              <a:buChar char="•"/>
            </a:pPr>
            <a:r>
              <a:rPr lang="zh-CN" altLang="zh-CN" sz="2000" dirty="0">
                <a:latin typeface="Times New Roman" pitchFamily="18" charset="0"/>
                <a:cs typeface="Times New Roman" pitchFamily="18" charset="0"/>
              </a:rPr>
              <a:t>为了巩固减贫的效果、深化扶贫开发的力度，</a:t>
            </a:r>
            <a:r>
              <a:rPr lang="en-US" altLang="zh-CN" sz="2000" dirty="0">
                <a:latin typeface="Times New Roman" pitchFamily="18" charset="0"/>
                <a:cs typeface="Times New Roman" pitchFamily="18" charset="0"/>
              </a:rPr>
              <a:t>2013</a:t>
            </a:r>
            <a:r>
              <a:rPr lang="zh-CN" altLang="zh-CN" sz="2000" dirty="0">
                <a:latin typeface="Times New Roman" pitchFamily="18" charset="0"/>
                <a:cs typeface="Times New Roman" pitchFamily="18" charset="0"/>
              </a:rPr>
              <a:t>年国务院扶贫开发领导小组印发《关于设立扶贫改革试验区的意见》，确定在经济发展相对滞后、扶贫开发任务重、工作基础较好的</a:t>
            </a:r>
            <a:r>
              <a:rPr lang="zh-CN" altLang="zh-CN" sz="2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辽宁阜新、浙江丽水、广东清远</a:t>
            </a:r>
            <a:r>
              <a:rPr lang="zh-CN" altLang="zh-CN" sz="2000" dirty="0">
                <a:latin typeface="Times New Roman" pitchFamily="18" charset="0"/>
                <a:cs typeface="Times New Roman" pitchFamily="18" charset="0"/>
              </a:rPr>
              <a:t>设立第一批扶贫改革试验区。随后为了继续扩大扶贫改革试验区的成效，</a:t>
            </a:r>
            <a:r>
              <a:rPr lang="en-US" altLang="zh-CN" sz="2000" dirty="0">
                <a:latin typeface="Times New Roman" pitchFamily="18" charset="0"/>
                <a:cs typeface="Times New Roman" pitchFamily="18" charset="0"/>
              </a:rPr>
              <a:t>2015</a:t>
            </a:r>
            <a:r>
              <a:rPr lang="zh-CN" altLang="zh-CN" sz="2000" dirty="0">
                <a:latin typeface="Times New Roman" pitchFamily="18" charset="0"/>
                <a:cs typeface="Times New Roman" pitchFamily="18" charset="0"/>
              </a:rPr>
              <a:t>年又接连在</a:t>
            </a:r>
            <a:r>
              <a:rPr lang="zh-CN" altLang="zh-CN" sz="2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山东淄博、江苏宿迁和福建三明</a:t>
            </a:r>
            <a:r>
              <a:rPr lang="zh-CN" altLang="zh-CN" sz="2000" dirty="0">
                <a:latin typeface="Times New Roman" pitchFamily="18" charset="0"/>
                <a:cs typeface="Times New Roman" pitchFamily="18" charset="0"/>
              </a:rPr>
              <a:t>三个地区试行这项扶贫政策。</a:t>
            </a:r>
            <a:endParaRPr lang="en-US" altLang="zh-CN" sz="2000" dirty="0">
              <a:latin typeface="Times New Roman" pitchFamily="18" charset="0"/>
              <a:cs typeface="Times New Roman" pitchFamily="18" charset="0"/>
            </a:endParaRPr>
          </a:p>
          <a:p>
            <a:endParaRPr lang="zh-CN" altLang="en-US" sz="2400" dirty="0">
              <a:latin typeface="黑体" pitchFamily="49" charset="-122"/>
              <a:ea typeface="黑体" pitchFamily="49" charset="-122"/>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7</a:t>
            </a:fld>
            <a:endParaRPr lang="en-US" altLang="zh-CN">
              <a:solidFill>
                <a:srgbClr val="000000"/>
              </a:solidFill>
            </a:endParaRPr>
          </a:p>
        </p:txBody>
      </p:sp>
    </p:spTree>
    <p:extLst>
      <p:ext uri="{BB962C8B-B14F-4D97-AF65-F5344CB8AC3E}">
        <p14:creationId xmlns:p14="http://schemas.microsoft.com/office/powerpoint/2010/main" val="2162661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latin typeface="微软雅黑" pitchFamily="34" charset="-122"/>
                <a:ea typeface="微软雅黑" pitchFamily="34" charset="-122"/>
              </a:rPr>
              <a:t>制度背景与理论假设</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556792"/>
            <a:ext cx="8424936" cy="5147563"/>
          </a:xfrm>
        </p:spPr>
        <p:txBody>
          <a:bodyPr/>
          <a:lstStyle/>
          <a:p>
            <a:pPr marL="342900" indent="-342900">
              <a:lnSpc>
                <a:spcPct val="150000"/>
              </a:lnSpc>
              <a:spcBef>
                <a:spcPts val="300"/>
              </a:spcBef>
              <a:spcAft>
                <a:spcPts val="300"/>
              </a:spcAft>
              <a:buFont typeface="Arial" panose="020B0604020202020204" pitchFamily="34" charset="0"/>
              <a:buChar char="•"/>
            </a:pPr>
            <a:r>
              <a:rPr lang="zh-CN" altLang="en-US" sz="2400" b="1" dirty="0">
                <a:latin typeface="黑体" pitchFamily="49" charset="-122"/>
                <a:ea typeface="黑体" pitchFamily="49" charset="-122"/>
              </a:rPr>
              <a:t>理论假设</a:t>
            </a:r>
            <a:endParaRPr lang="en-US" altLang="zh-CN" sz="2400" b="1" dirty="0">
              <a:latin typeface="黑体" pitchFamily="49" charset="-122"/>
              <a:ea typeface="黑体" pitchFamily="49" charset="-122"/>
            </a:endParaRPr>
          </a:p>
          <a:p>
            <a:pPr marL="783466" lvl="3" indent="-342900">
              <a:lnSpc>
                <a:spcPct val="150000"/>
              </a:lnSpc>
              <a:spcBef>
                <a:spcPts val="300"/>
              </a:spcBef>
              <a:spcAft>
                <a:spcPts val="300"/>
              </a:spcAft>
              <a:buFont typeface="Arial" panose="020B0604020202020204" pitchFamily="34" charset="0"/>
              <a:buChar char="•"/>
            </a:pPr>
            <a:r>
              <a:rPr lang="zh-CN" altLang="zh-CN" sz="2000" dirty="0">
                <a:latin typeface="Times New Roman" pitchFamily="18" charset="0"/>
                <a:cs typeface="Times New Roman" pitchFamily="18" charset="0"/>
              </a:rPr>
              <a:t>假说</a:t>
            </a:r>
            <a:r>
              <a:rPr lang="en-US" altLang="zh-CN" sz="2000" dirty="0">
                <a:latin typeface="Times New Roman" pitchFamily="18" charset="0"/>
                <a:cs typeface="Times New Roman" pitchFamily="18" charset="0"/>
              </a:rPr>
              <a:t>1a</a:t>
            </a:r>
            <a:r>
              <a:rPr lang="zh-CN" altLang="zh-CN" sz="2000" dirty="0">
                <a:latin typeface="Times New Roman" pitchFamily="18" charset="0"/>
                <a:cs typeface="Times New Roman" pitchFamily="18" charset="0"/>
              </a:rPr>
              <a:t>：扶贫改革试验区设立产生的减贫效应不但提高了居民收入水平，还有助于缩小城乡收入差距，缓解城乡二元结构下的发展弊端。</a:t>
            </a:r>
          </a:p>
          <a:p>
            <a:pPr marL="783466" lvl="3" indent="-342900">
              <a:lnSpc>
                <a:spcPct val="150000"/>
              </a:lnSpc>
              <a:spcBef>
                <a:spcPts val="300"/>
              </a:spcBef>
              <a:spcAft>
                <a:spcPts val="300"/>
              </a:spcAft>
              <a:buFont typeface="Arial" panose="020B0604020202020204" pitchFamily="34" charset="0"/>
              <a:buChar char="•"/>
            </a:pPr>
            <a:r>
              <a:rPr lang="zh-CN" altLang="zh-CN" sz="2000" dirty="0">
                <a:latin typeface="Times New Roman" pitchFamily="18" charset="0"/>
                <a:cs typeface="Times New Roman" pitchFamily="18" charset="0"/>
              </a:rPr>
              <a:t>假说</a:t>
            </a:r>
            <a:r>
              <a:rPr lang="en-US" altLang="zh-CN" sz="2000" dirty="0">
                <a:latin typeface="Times New Roman" pitchFamily="18" charset="0"/>
                <a:cs typeface="Times New Roman" pitchFamily="18" charset="0"/>
              </a:rPr>
              <a:t>1b</a:t>
            </a:r>
            <a:r>
              <a:rPr lang="zh-CN" altLang="zh-CN" sz="2000" dirty="0">
                <a:latin typeface="Times New Roman" pitchFamily="18" charset="0"/>
                <a:cs typeface="Times New Roman" pitchFamily="18" charset="0"/>
              </a:rPr>
              <a:t>：在扶贫改革试验区实施的背景下，政府干预程度、市场化水平以及创新指数的差异会使政策效果产生异质性。</a:t>
            </a:r>
            <a:endParaRPr lang="en-US" altLang="zh-CN" sz="2000" dirty="0">
              <a:latin typeface="Times New Roman" pitchFamily="18" charset="0"/>
              <a:cs typeface="Times New Roman" pitchFamily="18" charset="0"/>
            </a:endParaRPr>
          </a:p>
          <a:p>
            <a:pPr marL="783466" lvl="3" indent="-342900">
              <a:lnSpc>
                <a:spcPct val="150000"/>
              </a:lnSpc>
              <a:spcBef>
                <a:spcPts val="300"/>
              </a:spcBef>
              <a:spcAft>
                <a:spcPts val="300"/>
              </a:spcAft>
              <a:buFont typeface="Arial" panose="020B0604020202020204" pitchFamily="34" charset="0"/>
              <a:buChar char="•"/>
            </a:pPr>
            <a:r>
              <a:rPr lang="zh-CN" altLang="zh-CN" sz="2000" dirty="0">
                <a:latin typeface="Times New Roman" pitchFamily="18" charset="0"/>
                <a:cs typeface="Times New Roman" pitchFamily="18" charset="0"/>
              </a:rPr>
              <a:t>假说</a:t>
            </a:r>
            <a:r>
              <a:rPr lang="en-US" altLang="zh-CN" sz="2000" dirty="0">
                <a:latin typeface="Times New Roman" pitchFamily="18" charset="0"/>
                <a:cs typeface="Times New Roman" pitchFamily="18" charset="0"/>
              </a:rPr>
              <a:t>2</a:t>
            </a:r>
            <a:r>
              <a:rPr lang="zh-CN" altLang="zh-CN" sz="2000" dirty="0">
                <a:latin typeface="Times New Roman" pitchFamily="18" charset="0"/>
                <a:cs typeface="Times New Roman" pitchFamily="18" charset="0"/>
              </a:rPr>
              <a:t>：扶贫改革试验区的设立可通过全要素生产率提升机制和城镇化机制产生“涓滴效用”，对政策实施地城乡收入差距产生传递效应。</a:t>
            </a:r>
          </a:p>
          <a:p>
            <a:pPr marL="783466" lvl="3" indent="-342900">
              <a:lnSpc>
                <a:spcPct val="150000"/>
              </a:lnSpc>
              <a:spcBef>
                <a:spcPts val="300"/>
              </a:spcBef>
              <a:spcAft>
                <a:spcPts val="300"/>
              </a:spcAft>
              <a:buFont typeface="Arial" panose="020B0604020202020204" pitchFamily="34" charset="0"/>
              <a:buChar char="•"/>
            </a:pPr>
            <a:r>
              <a:rPr lang="zh-CN" altLang="zh-CN" sz="2000" dirty="0">
                <a:latin typeface="Times New Roman" pitchFamily="18" charset="0"/>
                <a:cs typeface="Times New Roman" pitchFamily="18" charset="0"/>
              </a:rPr>
              <a:t>假说</a:t>
            </a:r>
            <a:r>
              <a:rPr lang="en-US" altLang="zh-CN" sz="2000" dirty="0">
                <a:latin typeface="Times New Roman" pitchFamily="18" charset="0"/>
                <a:cs typeface="Times New Roman" pitchFamily="18" charset="0"/>
              </a:rPr>
              <a:t>3</a:t>
            </a:r>
            <a:r>
              <a:rPr lang="zh-CN" altLang="zh-CN" sz="2000" dirty="0">
                <a:latin typeface="Times New Roman" pitchFamily="18" charset="0"/>
                <a:cs typeface="Times New Roman" pitchFamily="18" charset="0"/>
              </a:rPr>
              <a:t>：收入水平和城乡收入差距的异质性会使政策效果产生分层效应。</a:t>
            </a:r>
          </a:p>
          <a:p>
            <a:pPr marL="457200" indent="-457200">
              <a:lnSpc>
                <a:spcPct val="150000"/>
              </a:lnSpc>
              <a:buFont typeface="Arial" pitchFamily="34" charset="0"/>
              <a:buChar char="•"/>
            </a:pPr>
            <a:endParaRPr lang="zh-CN" altLang="en-US" sz="2400" dirty="0">
              <a:latin typeface="黑体" pitchFamily="49" charset="-122"/>
              <a:ea typeface="黑体" pitchFamily="49" charset="-122"/>
            </a:endParaRP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8</a:t>
            </a:fld>
            <a:endParaRPr lang="en-US" altLang="zh-CN">
              <a:solidFill>
                <a:srgbClr val="000000"/>
              </a:solidFill>
            </a:endParaRPr>
          </a:p>
        </p:txBody>
      </p:sp>
    </p:spTree>
    <p:extLst>
      <p:ext uri="{BB962C8B-B14F-4D97-AF65-F5344CB8AC3E}">
        <p14:creationId xmlns:p14="http://schemas.microsoft.com/office/powerpoint/2010/main" val="2145753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latin typeface="微软雅黑" pitchFamily="34" charset="-122"/>
                <a:ea typeface="微软雅黑" pitchFamily="34" charset="-122"/>
              </a:rPr>
              <a:t>识别策略与数据来源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299035"/>
            <a:ext cx="8424936" cy="369332"/>
          </a:xfrm>
        </p:spPr>
        <p:txBody>
          <a:bodyPr/>
          <a:lstStyle/>
          <a:p>
            <a:pPr marL="342900" indent="-342900">
              <a:buFont typeface="Arial" pitchFamily="34" charset="0"/>
              <a:buChar char="•"/>
            </a:pPr>
            <a:r>
              <a:rPr lang="zh-CN" altLang="en-US" sz="2400" b="1" dirty="0">
                <a:latin typeface="黑体" pitchFamily="49" charset="-122"/>
                <a:ea typeface="黑体" pitchFamily="49" charset="-122"/>
              </a:rPr>
              <a:t>实证模型设定</a:t>
            </a:r>
          </a:p>
        </p:txBody>
      </p:sp>
      <p:sp>
        <p:nvSpPr>
          <p:cNvPr id="4" name="灯片编号占位符 3"/>
          <p:cNvSpPr>
            <a:spLocks noGrp="1"/>
          </p:cNvSpPr>
          <p:nvPr>
            <p:ph type="sldNum" sz="quarter" idx="10"/>
          </p:nvPr>
        </p:nvSpPr>
        <p:spPr/>
        <p:txBody>
          <a:bodyPr/>
          <a:lstStyle/>
          <a:p>
            <a:fld id="{033535C0-1149-48B5-9117-2E35D387B424}" type="slidenum">
              <a:rPr lang="zh-CN" altLang="en-US" smtClean="0">
                <a:solidFill>
                  <a:srgbClr val="000000"/>
                </a:solidFill>
              </a:rPr>
              <a:pPr/>
              <a:t>9</a:t>
            </a:fld>
            <a:endParaRPr lang="en-US" altLang="zh-CN">
              <a:solidFill>
                <a:srgbClr val="000000"/>
              </a:solidFill>
            </a:endParaRPr>
          </a:p>
        </p:txBody>
      </p:sp>
      <p:sp>
        <p:nvSpPr>
          <p:cNvPr id="5" name="矩形 4"/>
          <p:cNvSpPr/>
          <p:nvPr/>
        </p:nvSpPr>
        <p:spPr>
          <a:xfrm>
            <a:off x="467544" y="1772816"/>
            <a:ext cx="8352928" cy="369332"/>
          </a:xfrm>
          <a:prstGeom prst="rect">
            <a:avLst/>
          </a:prstGeom>
        </p:spPr>
        <p:txBody>
          <a:bodyPr wrap="square">
            <a:spAutoFit/>
          </a:bodyPr>
          <a:lstStyle/>
          <a:p>
            <a:r>
              <a:rPr lang="zh-CN" altLang="en-US" dirty="0" smtClean="0">
                <a:latin typeface="黑体" pitchFamily="49" charset="-122"/>
                <a:ea typeface="黑体" pitchFamily="49" charset="-122"/>
              </a:rPr>
              <a:t>基准模型：</a:t>
            </a:r>
            <a:endParaRPr lang="zh-CN" altLang="en-US" dirty="0">
              <a:latin typeface="黑体" pitchFamily="49" charset="-122"/>
              <a:ea typeface="黑体" pitchFamily="49" charset="-122"/>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350" name="Picture 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168" y="2117293"/>
            <a:ext cx="7344816"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67544" y="2967335"/>
            <a:ext cx="7920880" cy="923330"/>
          </a:xfrm>
          <a:prstGeom prst="rect">
            <a:avLst/>
          </a:prstGeom>
        </p:spPr>
        <p:txBody>
          <a:bodyPr wrap="square">
            <a:spAutoFit/>
          </a:bodyPr>
          <a:lstStyle/>
          <a:p>
            <a:pPr>
              <a:lnSpc>
                <a:spcPct val="150000"/>
              </a:lnSpc>
            </a:pPr>
            <a:r>
              <a:rPr lang="zh-CN" altLang="zh-CN" dirty="0">
                <a:latin typeface="Times New Roman" pitchFamily="18" charset="0"/>
                <a:ea typeface="黑体" pitchFamily="49" charset="-122"/>
                <a:cs typeface="Times New Roman" pitchFamily="18" charset="0"/>
              </a:rPr>
              <a:t>为了检验基准估计结论是否稳健，本文将式（</a:t>
            </a:r>
            <a:r>
              <a:rPr lang="en-US" altLang="zh-CN" dirty="0">
                <a:latin typeface="Times New Roman" pitchFamily="18" charset="0"/>
                <a:ea typeface="黑体" pitchFamily="49" charset="-122"/>
                <a:cs typeface="Times New Roman" pitchFamily="18" charset="0"/>
              </a:rPr>
              <a:t>3-1</a:t>
            </a:r>
            <a:r>
              <a:rPr lang="zh-CN" altLang="zh-CN" dirty="0">
                <a:latin typeface="Times New Roman" pitchFamily="18" charset="0"/>
                <a:ea typeface="黑体" pitchFamily="49" charset="-122"/>
                <a:cs typeface="Times New Roman" pitchFamily="18" charset="0"/>
              </a:rPr>
              <a:t>）中的控制变量改为</a:t>
            </a:r>
            <a:r>
              <a:rPr lang="en-US" altLang="zh-CN" dirty="0">
                <a:latin typeface="Times New Roman" pitchFamily="18" charset="0"/>
                <a:ea typeface="黑体" pitchFamily="49" charset="-122"/>
                <a:cs typeface="Times New Roman" pitchFamily="18" charset="0"/>
              </a:rPr>
              <a:t>2001-2016</a:t>
            </a:r>
            <a:r>
              <a:rPr lang="zh-CN" altLang="zh-CN" dirty="0">
                <a:latin typeface="Times New Roman" pitchFamily="18" charset="0"/>
                <a:ea typeface="黑体" pitchFamily="49" charset="-122"/>
                <a:cs typeface="Times New Roman" pitchFamily="18" charset="0"/>
              </a:rPr>
              <a:t>年的面板数据进行回归，方程如下</a:t>
            </a:r>
            <a:r>
              <a:rPr lang="zh-CN" altLang="zh-CN" dirty="0">
                <a:latin typeface="Times New Roman" pitchFamily="18" charset="0"/>
                <a:cs typeface="Times New Roman" pitchFamily="18" charset="0"/>
              </a:rPr>
              <a:t>：</a:t>
            </a:r>
          </a:p>
        </p:txBody>
      </p:sp>
      <p:pic>
        <p:nvPicPr>
          <p:cNvPr id="10351" name="Picture 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168" y="4077072"/>
            <a:ext cx="7344816" cy="560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611560" y="4611848"/>
            <a:ext cx="7446424" cy="881139"/>
          </a:xfrm>
          <a:prstGeom prst="rect">
            <a:avLst/>
          </a:prstGeom>
        </p:spPr>
        <p:txBody>
          <a:bodyPr wrap="square">
            <a:spAutoFit/>
          </a:bodyPr>
          <a:lstStyle/>
          <a:p>
            <a:pPr>
              <a:lnSpc>
                <a:spcPct val="150000"/>
              </a:lnSpc>
            </a:pPr>
            <a:r>
              <a:rPr lang="zh-CN" altLang="zh-CN" dirty="0">
                <a:latin typeface="Times New Roman" pitchFamily="18" charset="0"/>
                <a:ea typeface="黑体" pitchFamily="49" charset="-122"/>
                <a:cs typeface="Times New Roman" pitchFamily="18" charset="0"/>
              </a:rPr>
              <a:t>作为式（</a:t>
            </a:r>
            <a:r>
              <a:rPr lang="en-US" altLang="zh-CN" dirty="0">
                <a:latin typeface="Times New Roman" pitchFamily="18" charset="0"/>
                <a:ea typeface="黑体" pitchFamily="49" charset="-122"/>
                <a:cs typeface="Times New Roman" pitchFamily="18" charset="0"/>
              </a:rPr>
              <a:t>3-1</a:t>
            </a:r>
            <a:r>
              <a:rPr lang="zh-CN" altLang="zh-CN" dirty="0">
                <a:latin typeface="Times New Roman" pitchFamily="18" charset="0"/>
                <a:ea typeface="黑体" pitchFamily="49" charset="-122"/>
                <a:cs typeface="Times New Roman" pitchFamily="18" charset="0"/>
              </a:rPr>
              <a:t>）的拓展性分析，构建下列模型来检验政策效果是否受到其他因素的影响：</a:t>
            </a:r>
            <a:endParaRPr lang="zh-CN" altLang="en-US" dirty="0">
              <a:latin typeface="Times New Roman" pitchFamily="18" charset="0"/>
              <a:ea typeface="黑体" pitchFamily="49" charset="-122"/>
              <a:cs typeface="Times New Roman" pitchFamily="18" charset="0"/>
            </a:endParaRPr>
          </a:p>
        </p:txBody>
      </p:sp>
      <p:pic>
        <p:nvPicPr>
          <p:cNvPr id="10352"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768" y="5589239"/>
            <a:ext cx="7214608" cy="446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12597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v9XepjLkXU.cJv.yYHFZM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08WBmEA970.abVtEc2a0O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0vGVARetyka0Y180ToaUN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dqm7Zc2xk2mLL2viO_W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46fS_5uPCUqUyxBQZO30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u7iK3weOUSG7gvQsjItU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l4ySI64iUSa2w_c8ooLl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KtISyA0N0yJDvLJbeksy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F3DSdTWqxEm7J7Kpec6CS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axcDemPsUSNLApJ8uXNL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EAFt1OrP0Skrgan58B71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XX59fYQ2EOTQKo7voG2z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wUmKg2nkSgNYYMgnkABA"/>
</p:tagLst>
</file>

<file path=ppt/theme/theme1.xml><?xml version="1.0" encoding="utf-8"?>
<a:theme xmlns:a="http://schemas.openxmlformats.org/drawingml/2006/main" name="1_CUT_Dalian govt.gc">
  <a:themeElements>
    <a:clrScheme name="1_CUT_Dalian govt.gc 2">
      <a:dk1>
        <a:srgbClr val="000000"/>
      </a:dk1>
      <a:lt1>
        <a:srgbClr val="FFFFFF"/>
      </a:lt1>
      <a:dk2>
        <a:srgbClr val="004B8C"/>
      </a:dk2>
      <a:lt2>
        <a:srgbClr val="FFFFFF"/>
      </a:lt2>
      <a:accent1>
        <a:srgbClr val="ECEDDF"/>
      </a:accent1>
      <a:accent2>
        <a:srgbClr val="B2C9DC"/>
      </a:accent2>
      <a:accent3>
        <a:srgbClr val="FFFFFF"/>
      </a:accent3>
      <a:accent4>
        <a:srgbClr val="000000"/>
      </a:accent4>
      <a:accent5>
        <a:srgbClr val="F4F4EC"/>
      </a:accent5>
      <a:accent6>
        <a:srgbClr val="A1B6C7"/>
      </a:accent6>
      <a:hlink>
        <a:srgbClr val="4D81AF"/>
      </a:hlink>
      <a:folHlink>
        <a:srgbClr val="004B8C"/>
      </a:folHlink>
    </a:clrScheme>
    <a:fontScheme name="1_CUT_Dalian govt.gc">
      <a:majorFont>
        <a:latin typeface="Arial"/>
        <a:ea typeface="华文楷体"/>
        <a:cs typeface="Arial"/>
      </a:majorFont>
      <a:minorFont>
        <a:latin typeface="Arial"/>
        <a:ea typeface="华文楷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pitchFamily="34" charset="0"/>
            <a:ea typeface="华文楷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pitchFamily="34" charset="0"/>
            <a:ea typeface="华文楷体" pitchFamily="2" charset="-122"/>
          </a:defRPr>
        </a:defPPr>
      </a:lstStyle>
    </a:lnDef>
  </a:objectDefaults>
  <a:extraClrSchemeLst>
    <a:extraClrScheme>
      <a:clrScheme name="1_CUT_Dalian govt.gc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1_CUT_Dalian govt.gc 2">
        <a:dk1>
          <a:srgbClr val="000000"/>
        </a:dk1>
        <a:lt1>
          <a:srgbClr val="FFFFFF"/>
        </a:lt1>
        <a:dk2>
          <a:srgbClr val="004B8C"/>
        </a:dk2>
        <a:lt2>
          <a:srgbClr val="FFFFFF"/>
        </a:lt2>
        <a:accent1>
          <a:srgbClr val="ECEDDF"/>
        </a:accent1>
        <a:accent2>
          <a:srgbClr val="B2C9DC"/>
        </a:accent2>
        <a:accent3>
          <a:srgbClr val="FFFFFF"/>
        </a:accent3>
        <a:accent4>
          <a:srgbClr val="000000"/>
        </a:accent4>
        <a:accent5>
          <a:srgbClr val="F4F4EC"/>
        </a:accent5>
        <a:accent6>
          <a:srgbClr val="A1B6C7"/>
        </a:accent6>
        <a:hlink>
          <a:srgbClr val="4D81AF"/>
        </a:hlink>
        <a:folHlink>
          <a:srgbClr val="004B8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5816</TotalTime>
  <Words>1726</Words>
  <Application>Microsoft Office PowerPoint</Application>
  <PresentationFormat>全屏显示(4:3)</PresentationFormat>
  <Paragraphs>125</Paragraphs>
  <Slides>23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25" baseType="lpstr">
      <vt:lpstr>1_CUT_Dalian govt.gc</vt:lpstr>
      <vt:lpstr>TCLayout.ActiveDocument.1</vt:lpstr>
      <vt:lpstr>PowerPoint 演示文稿</vt:lpstr>
      <vt:lpstr>问题提出</vt:lpstr>
      <vt:lpstr>问题提出</vt:lpstr>
      <vt:lpstr>问题提出</vt:lpstr>
      <vt:lpstr>目录</vt:lpstr>
      <vt:lpstr>目录</vt:lpstr>
      <vt:lpstr>制度背景与理论假设</vt:lpstr>
      <vt:lpstr>制度背景与理论假设</vt:lpstr>
      <vt:lpstr>识别策略与数据来源</vt:lpstr>
      <vt:lpstr>识别策略与数据来源</vt:lpstr>
      <vt:lpstr>识别策略与数据来源</vt:lpstr>
      <vt:lpstr>识别策略与数据来源</vt:lpstr>
      <vt:lpstr>实证结果</vt:lpstr>
      <vt:lpstr>实证结果</vt:lpstr>
      <vt:lpstr>实证结果</vt:lpstr>
      <vt:lpstr>实证结果</vt:lpstr>
      <vt:lpstr>实证结果</vt:lpstr>
      <vt:lpstr>实证结果</vt:lpstr>
      <vt:lpstr>实证结果</vt:lpstr>
      <vt:lpstr>机制分析与政策分层影响</vt:lpstr>
      <vt:lpstr>机制分析与政策分层影响</vt:lpstr>
      <vt:lpstr>结论与建议</vt:lpstr>
      <vt:lpstr>结论与建议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中国产业梯度转移及其内在机制研究 Evolving Core-Periphery Pattern of manufacturing industries  and its endogenous mechanism in China</dc:title>
  <dc:creator>More</dc:creator>
  <cp:lastModifiedBy>Windows User</cp:lastModifiedBy>
  <cp:revision>2348</cp:revision>
  <dcterms:created xsi:type="dcterms:W3CDTF">2014-05-06T05:09:08Z</dcterms:created>
  <dcterms:modified xsi:type="dcterms:W3CDTF">2019-09-17T06:07:58Z</dcterms:modified>
</cp:coreProperties>
</file>