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1790F2-5E60-4218-9037-590F97AB0664}">
  <a:tblStyle styleId="{4A1790F2-5E60-4218-9037-590F97AB06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841c80347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841c80347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841c80347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841c80347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841c80347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841c80347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841c80347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841c80347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a0cd1c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a0cd1c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41c8034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41c8034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41c803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41c803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841c8034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841c8034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8a248d3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8a248d3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841c8034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841c8034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841c803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841c803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841c8034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841c8034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841c803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841c803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41c8034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41c803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841c8034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841c8034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841c8034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841c8034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841c8034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841c8034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841c80347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841c80347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841c80347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841c8034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ensus.gov/quickfacts/fact/table/US/PST045219" TargetMode="External"/><Relationship Id="rId4" Type="http://schemas.openxmlformats.org/officeDocument/2006/relationships/hyperlink" Target="https://datacommons.org/tools/timeline#&amp;place=country/USA&amp;statsVar=Count_Pers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Fatal Force Project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Created by: Daniel Bacal, Diwen Liu, Xudong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14" name="Google Shape;114;p22"/>
          <p:cNvPicPr preferRelativeResize="0"/>
          <p:nvPr/>
        </p:nvPicPr>
        <p:blipFill>
          <a:blip r:embed="rId3">
            <a:alphaModFix/>
          </a:blip>
          <a:stretch>
            <a:fillRect/>
          </a:stretch>
        </p:blipFill>
        <p:spPr>
          <a:xfrm>
            <a:off x="311700" y="1017725"/>
            <a:ext cx="8520601" cy="3901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20" name="Google Shape;120;p23"/>
          <p:cNvPicPr preferRelativeResize="0"/>
          <p:nvPr/>
        </p:nvPicPr>
        <p:blipFill>
          <a:blip r:embed="rId3">
            <a:alphaModFix/>
          </a:blip>
          <a:stretch>
            <a:fillRect/>
          </a:stretch>
        </p:blipFill>
        <p:spPr>
          <a:xfrm>
            <a:off x="311700" y="1017725"/>
            <a:ext cx="8520601"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26" name="Google Shape;126;p24"/>
          <p:cNvPicPr preferRelativeResize="0"/>
          <p:nvPr/>
        </p:nvPicPr>
        <p:blipFill>
          <a:blip r:embed="rId3">
            <a:alphaModFix/>
          </a:blip>
          <a:stretch>
            <a:fillRect/>
          </a:stretch>
        </p:blipFill>
        <p:spPr>
          <a:xfrm>
            <a:off x="122525" y="2486200"/>
            <a:ext cx="4243374" cy="2562144"/>
          </a:xfrm>
          <a:prstGeom prst="rect">
            <a:avLst/>
          </a:prstGeom>
          <a:noFill/>
          <a:ln>
            <a:noFill/>
          </a:ln>
        </p:spPr>
      </p:pic>
      <p:pic>
        <p:nvPicPr>
          <p:cNvPr id="127" name="Google Shape;127;p24"/>
          <p:cNvPicPr preferRelativeResize="0"/>
          <p:nvPr/>
        </p:nvPicPr>
        <p:blipFill>
          <a:blip r:embed="rId4">
            <a:alphaModFix/>
          </a:blip>
          <a:stretch>
            <a:fillRect/>
          </a:stretch>
        </p:blipFill>
        <p:spPr>
          <a:xfrm>
            <a:off x="4414850" y="2465087"/>
            <a:ext cx="4243374" cy="2604376"/>
          </a:xfrm>
          <a:prstGeom prst="rect">
            <a:avLst/>
          </a:prstGeom>
          <a:noFill/>
          <a:ln>
            <a:noFill/>
          </a:ln>
        </p:spPr>
      </p:pic>
      <p:pic>
        <p:nvPicPr>
          <p:cNvPr id="128" name="Google Shape;128;p24"/>
          <p:cNvPicPr preferRelativeResize="0"/>
          <p:nvPr/>
        </p:nvPicPr>
        <p:blipFill>
          <a:blip r:embed="rId5">
            <a:alphaModFix/>
          </a:blip>
          <a:stretch>
            <a:fillRect/>
          </a:stretch>
        </p:blipFill>
        <p:spPr>
          <a:xfrm>
            <a:off x="2153825" y="160225"/>
            <a:ext cx="4296950" cy="241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34" name="Google Shape;134;p25"/>
          <p:cNvSpPr txBox="1"/>
          <p:nvPr/>
        </p:nvSpPr>
        <p:spPr>
          <a:xfrm>
            <a:off x="311700" y="1017725"/>
            <a:ext cx="8520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highlight>
                  <a:srgbClr val="FFFFFF"/>
                </a:highlight>
              </a:rPr>
              <a:t>In the police_killing_train data sample</a:t>
            </a:r>
            <a:endParaRPr sz="1750">
              <a:highlight>
                <a:srgbClr val="FFFFFF"/>
              </a:highlight>
            </a:endParaRPr>
          </a:p>
          <a:p>
            <a:pPr indent="0" lvl="0" marL="0" rtl="0" algn="l">
              <a:lnSpc>
                <a:spcPct val="115000"/>
              </a:lnSpc>
              <a:spcBef>
                <a:spcPts val="0"/>
              </a:spcBef>
              <a:spcAft>
                <a:spcPts val="0"/>
              </a:spcAft>
              <a:buNone/>
            </a:pPr>
            <a:r>
              <a:t/>
            </a:r>
            <a:endParaRPr sz="1750">
              <a:highlight>
                <a:srgbClr val="FFFFFF"/>
              </a:highlight>
            </a:endParaRPr>
          </a:p>
        </p:txBody>
      </p:sp>
      <p:graphicFrame>
        <p:nvGraphicFramePr>
          <p:cNvPr id="135" name="Google Shape;135;p25"/>
          <p:cNvGraphicFramePr/>
          <p:nvPr/>
        </p:nvGraphicFramePr>
        <p:xfrm>
          <a:off x="501050" y="1569375"/>
          <a:ext cx="3000000" cy="3000000"/>
        </p:xfrm>
        <a:graphic>
          <a:graphicData uri="http://schemas.openxmlformats.org/drawingml/2006/table">
            <a:tbl>
              <a:tblPr>
                <a:noFill/>
                <a:tableStyleId>{4A1790F2-5E60-4218-9037-590F97AB0664}</a:tableStyleId>
              </a:tblPr>
              <a:tblGrid>
                <a:gridCol w="2413000"/>
                <a:gridCol w="2413000"/>
                <a:gridCol w="2413000"/>
              </a:tblGrid>
              <a:tr h="558025">
                <a:tc>
                  <a:txBody>
                    <a:bodyPr/>
                    <a:lstStyle/>
                    <a:p>
                      <a:pPr indent="0" lvl="0" marL="0" rtl="0" algn="l">
                        <a:lnSpc>
                          <a:spcPct val="115000"/>
                        </a:lnSpc>
                        <a:spcBef>
                          <a:spcPts val="0"/>
                        </a:spcBef>
                        <a:spcAft>
                          <a:spcPts val="0"/>
                        </a:spcAft>
                        <a:buNone/>
                      </a:pPr>
                      <a:r>
                        <a:rPr lang="en" sz="1350">
                          <a:highlight>
                            <a:srgbClr val="FFFFFF"/>
                          </a:highlight>
                        </a:rPr>
                        <a:t>Race</a:t>
                      </a:r>
                      <a:endParaRPr sz="1350">
                        <a:highlight>
                          <a:srgbClr val="FFFFFF"/>
                        </a:highlight>
                      </a:endParaRPr>
                    </a:p>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
                        <a:t>Killed Amount</a:t>
                      </a:r>
                      <a:endParaRPr/>
                    </a:p>
                  </a:txBody>
                  <a:tcPr marT="91425" marB="91425" marR="91425" marL="91425"/>
                </a:tc>
                <a:tc>
                  <a:txBody>
                    <a:bodyPr/>
                    <a:lstStyle/>
                    <a:p>
                      <a:pPr indent="0" lvl="0" marL="0" rtl="0" algn="l">
                        <a:spcBef>
                          <a:spcPts val="0"/>
                        </a:spcBef>
                        <a:spcAft>
                          <a:spcPts val="0"/>
                        </a:spcAft>
                        <a:buNone/>
                      </a:pPr>
                      <a:r>
                        <a:rPr lang="en"/>
                        <a:t>Killed Percentage</a:t>
                      </a:r>
                      <a:endParaRPr/>
                    </a:p>
                  </a:txBody>
                  <a:tcPr marT="91425" marB="91425" marR="91425" marL="91425"/>
                </a:tc>
              </a:tr>
              <a:tr h="381000">
                <a:tc>
                  <a:txBody>
                    <a:bodyPr/>
                    <a:lstStyle/>
                    <a:p>
                      <a:pPr indent="0" lvl="0" marL="0" rtl="0" algn="l">
                        <a:spcBef>
                          <a:spcPts val="0"/>
                        </a:spcBef>
                        <a:spcAft>
                          <a:spcPts val="0"/>
                        </a:spcAft>
                        <a:buNone/>
                      </a:pPr>
                      <a:r>
                        <a:rPr lang="en"/>
                        <a:t>W (white)</a:t>
                      </a:r>
                      <a:endParaRPr/>
                    </a:p>
                  </a:txBody>
                  <a:tcPr marT="91425" marB="91425" marR="91425" marL="91425"/>
                </a:tc>
                <a:tc>
                  <a:txBody>
                    <a:bodyPr/>
                    <a:lstStyle/>
                    <a:p>
                      <a:pPr indent="0" lvl="0" marL="0" rtl="0" algn="l">
                        <a:spcBef>
                          <a:spcPts val="0"/>
                        </a:spcBef>
                        <a:spcAft>
                          <a:spcPts val="0"/>
                        </a:spcAft>
                        <a:buNone/>
                      </a:pPr>
                      <a:r>
                        <a:rPr lang="en"/>
                        <a:t>995</a:t>
                      </a:r>
                      <a:endParaRPr/>
                    </a:p>
                  </a:txBody>
                  <a:tcPr marT="91425" marB="91425" marR="91425" marL="91425"/>
                </a:tc>
                <a:tc>
                  <a:txBody>
                    <a:bodyPr/>
                    <a:lstStyle/>
                    <a:p>
                      <a:pPr indent="0" lvl="0" marL="0" rtl="0" algn="l">
                        <a:spcBef>
                          <a:spcPts val="0"/>
                        </a:spcBef>
                        <a:spcAft>
                          <a:spcPts val="0"/>
                        </a:spcAft>
                        <a:buNone/>
                      </a:pPr>
                      <a:r>
                        <a:rPr lang="en"/>
                        <a:t>51.50</a:t>
                      </a:r>
                      <a:endParaRPr/>
                    </a:p>
                  </a:txBody>
                  <a:tcPr marT="91425" marB="91425" marR="91425" marL="91425"/>
                </a:tc>
              </a:tr>
              <a:tr h="381000">
                <a:tc>
                  <a:txBody>
                    <a:bodyPr/>
                    <a:lstStyle/>
                    <a:p>
                      <a:pPr indent="0" lvl="0" marL="0" rtl="0" algn="l">
                        <a:spcBef>
                          <a:spcPts val="0"/>
                        </a:spcBef>
                        <a:spcAft>
                          <a:spcPts val="0"/>
                        </a:spcAft>
                        <a:buNone/>
                      </a:pPr>
                      <a:r>
                        <a:rPr lang="en"/>
                        <a:t>B (black)</a:t>
                      </a:r>
                      <a:endParaRPr/>
                    </a:p>
                  </a:txBody>
                  <a:tcPr marT="91425" marB="91425" marR="91425" marL="91425"/>
                </a:tc>
                <a:tc>
                  <a:txBody>
                    <a:bodyPr/>
                    <a:lstStyle/>
                    <a:p>
                      <a:pPr indent="0" lvl="0" marL="0" rtl="0" algn="l">
                        <a:spcBef>
                          <a:spcPts val="0"/>
                        </a:spcBef>
                        <a:spcAft>
                          <a:spcPts val="0"/>
                        </a:spcAft>
                        <a:buNone/>
                      </a:pPr>
                      <a:r>
                        <a:rPr lang="en"/>
                        <a:t>504</a:t>
                      </a:r>
                      <a:endParaRPr/>
                    </a:p>
                  </a:txBody>
                  <a:tcPr marT="91425" marB="91425" marR="91425" marL="91425"/>
                </a:tc>
                <a:tc>
                  <a:txBody>
                    <a:bodyPr/>
                    <a:lstStyle/>
                    <a:p>
                      <a:pPr indent="0" lvl="0" marL="0" rtl="0" algn="l">
                        <a:spcBef>
                          <a:spcPts val="0"/>
                        </a:spcBef>
                        <a:spcAft>
                          <a:spcPts val="0"/>
                        </a:spcAft>
                        <a:buNone/>
                      </a:pPr>
                      <a:r>
                        <a:rPr lang="en"/>
                        <a:t>26.08</a:t>
                      </a:r>
                      <a:endParaRPr/>
                    </a:p>
                  </a:txBody>
                  <a:tcPr marT="91425" marB="91425" marR="91425" marL="91425"/>
                </a:tc>
              </a:tr>
              <a:tr h="381000">
                <a:tc>
                  <a:txBody>
                    <a:bodyPr/>
                    <a:lstStyle/>
                    <a:p>
                      <a:pPr indent="0" lvl="0" marL="0" rtl="0" algn="l">
                        <a:spcBef>
                          <a:spcPts val="0"/>
                        </a:spcBef>
                        <a:spcAft>
                          <a:spcPts val="0"/>
                        </a:spcAft>
                        <a:buNone/>
                      </a:pPr>
                      <a:r>
                        <a:rPr lang="en"/>
                        <a:t>H(Hispanic)</a:t>
                      </a:r>
                      <a:endParaRPr/>
                    </a:p>
                  </a:txBody>
                  <a:tcPr marT="91425" marB="91425" marR="91425" marL="91425"/>
                </a:tc>
                <a:tc>
                  <a:txBody>
                    <a:bodyPr/>
                    <a:lstStyle/>
                    <a:p>
                      <a:pPr indent="0" lvl="0" marL="0" rtl="0" algn="l">
                        <a:spcBef>
                          <a:spcPts val="0"/>
                        </a:spcBef>
                        <a:spcAft>
                          <a:spcPts val="0"/>
                        </a:spcAft>
                        <a:buNone/>
                      </a:pPr>
                      <a:r>
                        <a:rPr lang="en"/>
                        <a:t>347</a:t>
                      </a:r>
                      <a:endParaRPr/>
                    </a:p>
                  </a:txBody>
                  <a:tcPr marT="91425" marB="91425" marR="91425" marL="91425"/>
                </a:tc>
                <a:tc>
                  <a:txBody>
                    <a:bodyPr/>
                    <a:lstStyle/>
                    <a:p>
                      <a:pPr indent="0" lvl="0" marL="0" rtl="0" algn="l">
                        <a:spcBef>
                          <a:spcPts val="0"/>
                        </a:spcBef>
                        <a:spcAft>
                          <a:spcPts val="0"/>
                        </a:spcAft>
                        <a:buNone/>
                      </a:pPr>
                      <a:r>
                        <a:rPr lang="en"/>
                        <a:t>17.96</a:t>
                      </a:r>
                      <a:endParaRPr/>
                    </a:p>
                  </a:txBody>
                  <a:tcPr marT="91425" marB="91425" marR="91425" marL="91425"/>
                </a:tc>
              </a:tr>
              <a:tr h="381000">
                <a:tc>
                  <a:txBody>
                    <a:bodyPr/>
                    <a:lstStyle/>
                    <a:p>
                      <a:pPr indent="0" lvl="0" marL="0" rtl="0" algn="l">
                        <a:spcBef>
                          <a:spcPts val="0"/>
                        </a:spcBef>
                        <a:spcAft>
                          <a:spcPts val="0"/>
                        </a:spcAft>
                        <a:buNone/>
                      </a:pPr>
                      <a:r>
                        <a:rPr lang="en"/>
                        <a:t>A(Asian)</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1.60</a:t>
                      </a:r>
                      <a:endParaRPr/>
                    </a:p>
                  </a:txBody>
                  <a:tcPr marT="91425" marB="91425" marR="91425" marL="91425"/>
                </a:tc>
              </a:tr>
              <a:tr h="381000">
                <a:tc>
                  <a:txBody>
                    <a:bodyPr/>
                    <a:lstStyle/>
                    <a:p>
                      <a:pPr indent="0" lvl="0" marL="0" rtl="0" algn="l">
                        <a:spcBef>
                          <a:spcPts val="0"/>
                        </a:spcBef>
                        <a:spcAft>
                          <a:spcPts val="0"/>
                        </a:spcAft>
                        <a:buNone/>
                      </a:pPr>
                      <a:r>
                        <a:rPr lang="en"/>
                        <a:t>O(Other)</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1.44</a:t>
                      </a:r>
                      <a:endParaRPr/>
                    </a:p>
                  </a:txBody>
                  <a:tcPr marT="91425" marB="91425" marR="91425" marL="91425"/>
                </a:tc>
              </a:tr>
              <a:tr h="381000">
                <a:tc>
                  <a:txBody>
                    <a:bodyPr/>
                    <a:lstStyle/>
                    <a:p>
                      <a:pPr indent="0" lvl="0" marL="0" rtl="0" algn="l">
                        <a:spcBef>
                          <a:spcPts val="0"/>
                        </a:spcBef>
                        <a:spcAft>
                          <a:spcPts val="0"/>
                        </a:spcAft>
                        <a:buNone/>
                      </a:pPr>
                      <a:r>
                        <a:rPr lang="en"/>
                        <a:t>N(Native American)</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1.39</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Data</a:t>
            </a:r>
            <a:endParaRPr/>
          </a:p>
        </p:txBody>
      </p:sp>
      <p:sp>
        <p:nvSpPr>
          <p:cNvPr id="141" name="Google Shape;141;p2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560"/>
              <a:t>According to the estimated race proportion in the U.S. from 2010 through 2019 by </a:t>
            </a:r>
            <a:r>
              <a:rPr b="1" lang="en" sz="1560" u="sng">
                <a:solidFill>
                  <a:schemeClr val="hlink"/>
                </a:solidFill>
                <a:hlinkClick r:id="rId3"/>
              </a:rPr>
              <a:t>U.S. Census Bureau</a:t>
            </a:r>
            <a:endParaRPr b="1" sz="1560"/>
          </a:p>
          <a:p>
            <a:pPr indent="0" lvl="0" marL="0" rtl="0" algn="l">
              <a:lnSpc>
                <a:spcPct val="95000"/>
              </a:lnSpc>
              <a:spcBef>
                <a:spcPts val="1200"/>
              </a:spcBef>
              <a:spcAft>
                <a:spcPts val="0"/>
              </a:spcAft>
              <a:buSzPts val="770"/>
              <a:buNone/>
            </a:pPr>
            <a:r>
              <a:rPr b="1" lang="en" sz="1560"/>
              <a:t>- White: 60.1%</a:t>
            </a:r>
            <a:endParaRPr b="1" sz="1560"/>
          </a:p>
          <a:p>
            <a:pPr indent="0" lvl="0" marL="0" rtl="0" algn="l">
              <a:lnSpc>
                <a:spcPct val="95000"/>
              </a:lnSpc>
              <a:spcBef>
                <a:spcPts val="1200"/>
              </a:spcBef>
              <a:spcAft>
                <a:spcPts val="0"/>
              </a:spcAft>
              <a:buSzPts val="770"/>
              <a:buNone/>
            </a:pPr>
            <a:r>
              <a:rPr b="1" lang="en" sz="1560"/>
              <a:t>- Hispanic: 18.8%</a:t>
            </a:r>
            <a:endParaRPr b="1" sz="1560"/>
          </a:p>
          <a:p>
            <a:pPr indent="0" lvl="0" marL="0" rtl="0" algn="l">
              <a:lnSpc>
                <a:spcPct val="95000"/>
              </a:lnSpc>
              <a:spcBef>
                <a:spcPts val="1200"/>
              </a:spcBef>
              <a:spcAft>
                <a:spcPts val="0"/>
              </a:spcAft>
              <a:buSzPts val="770"/>
              <a:buNone/>
            </a:pPr>
            <a:r>
              <a:rPr b="1" lang="en" sz="1560"/>
              <a:t>- Black: 13.4%</a:t>
            </a:r>
            <a:endParaRPr b="1" sz="1560"/>
          </a:p>
          <a:p>
            <a:pPr indent="0" lvl="0" marL="0" rtl="0" algn="l">
              <a:lnSpc>
                <a:spcPct val="95000"/>
              </a:lnSpc>
              <a:spcBef>
                <a:spcPts val="1200"/>
              </a:spcBef>
              <a:spcAft>
                <a:spcPts val="0"/>
              </a:spcAft>
              <a:buSzPts val="770"/>
              <a:buNone/>
            </a:pPr>
            <a:r>
              <a:rPr b="1" lang="en" sz="1560"/>
              <a:t>- Asian: 5.9%</a:t>
            </a:r>
            <a:endParaRPr b="1" sz="1560"/>
          </a:p>
          <a:p>
            <a:pPr indent="0" lvl="0" marL="0" rtl="0" algn="l">
              <a:lnSpc>
                <a:spcPct val="95000"/>
              </a:lnSpc>
              <a:spcBef>
                <a:spcPts val="1200"/>
              </a:spcBef>
              <a:spcAft>
                <a:spcPts val="0"/>
              </a:spcAft>
              <a:buSzPts val="770"/>
              <a:buNone/>
            </a:pPr>
            <a:r>
              <a:rPr b="1" lang="en" sz="1560"/>
              <a:t>- Native Americans: 1.3%</a:t>
            </a:r>
            <a:endParaRPr b="1" sz="1560"/>
          </a:p>
          <a:p>
            <a:pPr indent="0" lvl="0" marL="0" rtl="0" algn="l">
              <a:lnSpc>
                <a:spcPct val="95000"/>
              </a:lnSpc>
              <a:spcBef>
                <a:spcPts val="1200"/>
              </a:spcBef>
              <a:spcAft>
                <a:spcPts val="0"/>
              </a:spcAft>
              <a:buSzPts val="770"/>
              <a:buNone/>
            </a:pPr>
            <a:r>
              <a:rPr b="1" lang="en" sz="1560"/>
              <a:t>- Other (two or more races): 2.8%</a:t>
            </a:r>
            <a:endParaRPr b="1" sz="1560"/>
          </a:p>
          <a:p>
            <a:pPr indent="0" lvl="0" marL="0" rtl="0" algn="l">
              <a:lnSpc>
                <a:spcPct val="95000"/>
              </a:lnSpc>
              <a:spcBef>
                <a:spcPts val="1200"/>
              </a:spcBef>
              <a:spcAft>
                <a:spcPts val="1200"/>
              </a:spcAft>
              <a:buSzPts val="770"/>
              <a:buNone/>
            </a:pPr>
            <a:r>
              <a:rPr b="1" lang="en" sz="1560"/>
              <a:t>Also, the American population from 2014 to 2017 increases from </a:t>
            </a:r>
            <a:r>
              <a:rPr b="1" lang="en" sz="1560" u="sng">
                <a:solidFill>
                  <a:schemeClr val="hlink"/>
                </a:solidFill>
                <a:hlinkClick r:id="rId4"/>
              </a:rPr>
              <a:t>320 million to 330 million</a:t>
            </a:r>
            <a:endParaRPr b="1" sz="15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47" name="Google Shape;147;p27"/>
          <p:cNvPicPr preferRelativeResize="0"/>
          <p:nvPr/>
        </p:nvPicPr>
        <p:blipFill>
          <a:blip r:embed="rId3">
            <a:alphaModFix/>
          </a:blip>
          <a:stretch>
            <a:fillRect/>
          </a:stretch>
        </p:blipFill>
        <p:spPr>
          <a:xfrm>
            <a:off x="311700" y="1017725"/>
            <a:ext cx="8520601"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being able to train our various classifiers, we had to make sure that the data we were going to use to fit and predict the models was correctly pre-processed.</a:t>
            </a:r>
            <a:endParaRPr/>
          </a:p>
          <a:p>
            <a:pPr indent="-342900" lvl="0" marL="457200" rtl="0" algn="l">
              <a:spcBef>
                <a:spcPts val="1200"/>
              </a:spcBef>
              <a:spcAft>
                <a:spcPts val="0"/>
              </a:spcAft>
              <a:buSzPts val="1800"/>
              <a:buChar char="●"/>
            </a:pPr>
            <a:r>
              <a:rPr lang="en"/>
              <a:t>Encode non-numerical features to numerical features to be used in the classifiers</a:t>
            </a:r>
            <a:endParaRPr/>
          </a:p>
          <a:p>
            <a:pPr indent="-342900" lvl="0" marL="457200" rtl="0" algn="l">
              <a:spcBef>
                <a:spcPts val="0"/>
              </a:spcBef>
              <a:spcAft>
                <a:spcPts val="0"/>
              </a:spcAft>
              <a:buSzPts val="1800"/>
              <a:buChar char="●"/>
            </a:pPr>
            <a:r>
              <a:rPr lang="en"/>
              <a:t>Observe correlation coefficients and determine what features should be excluded from the models</a:t>
            </a:r>
            <a:endParaRPr/>
          </a:p>
          <a:p>
            <a:pPr indent="-342900" lvl="0" marL="457200" rtl="0" algn="l">
              <a:spcBef>
                <a:spcPts val="0"/>
              </a:spcBef>
              <a:spcAft>
                <a:spcPts val="0"/>
              </a:spcAft>
              <a:buSzPts val="1800"/>
              <a:buChar char="●"/>
            </a:pPr>
            <a:r>
              <a:rPr lang="en"/>
              <a:t>Split the training and testing data into X and Y, where Y is the target labels and X is all of the other features being used.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Encoding Data:</a:t>
            </a:r>
            <a:endParaRPr/>
          </a:p>
          <a:p>
            <a:pPr indent="0" lvl="0" marL="0" rtl="0" algn="ctr">
              <a:spcBef>
                <a:spcPts val="1200"/>
              </a:spcBef>
              <a:spcAft>
                <a:spcPts val="1200"/>
              </a:spcAft>
              <a:buNone/>
            </a:pPr>
            <a:r>
              <a:rPr lang="en"/>
              <a:t>Label Encoding v.s. One-Hot/Dummy encoding.</a:t>
            </a:r>
            <a:endParaRPr/>
          </a:p>
        </p:txBody>
      </p:sp>
      <p:pic>
        <p:nvPicPr>
          <p:cNvPr id="160" name="Google Shape;160;p29"/>
          <p:cNvPicPr preferRelativeResize="0"/>
          <p:nvPr/>
        </p:nvPicPr>
        <p:blipFill>
          <a:blip r:embed="rId3">
            <a:alphaModFix/>
          </a:blip>
          <a:stretch>
            <a:fillRect/>
          </a:stretch>
        </p:blipFill>
        <p:spPr>
          <a:xfrm>
            <a:off x="4749250" y="2392976"/>
            <a:ext cx="4314125" cy="2362400"/>
          </a:xfrm>
          <a:prstGeom prst="rect">
            <a:avLst/>
          </a:prstGeom>
          <a:noFill/>
          <a:ln>
            <a:noFill/>
          </a:ln>
        </p:spPr>
      </p:pic>
      <p:pic>
        <p:nvPicPr>
          <p:cNvPr id="161" name="Google Shape;161;p29"/>
          <p:cNvPicPr preferRelativeResize="0"/>
          <p:nvPr/>
        </p:nvPicPr>
        <p:blipFill>
          <a:blip r:embed="rId4">
            <a:alphaModFix/>
          </a:blip>
          <a:stretch>
            <a:fillRect/>
          </a:stretch>
        </p:blipFill>
        <p:spPr>
          <a:xfrm>
            <a:off x="595950" y="2173100"/>
            <a:ext cx="3341624" cy="271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Over_Sampling</a:t>
            </a:r>
            <a:endParaRPr/>
          </a:p>
          <a:p>
            <a:pPr indent="0" lvl="0" marL="914400" rtl="0" algn="l">
              <a:spcBef>
                <a:spcPts val="1200"/>
              </a:spcBef>
              <a:spcAft>
                <a:spcPts val="1200"/>
              </a:spcAft>
              <a:buNone/>
            </a:pPr>
            <a:r>
              <a:rPr lang="en"/>
              <a:t>Create sample case for minority class(Asian, Native American)</a:t>
            </a:r>
            <a:endParaRPr/>
          </a:p>
        </p:txBody>
      </p:sp>
      <p:pic>
        <p:nvPicPr>
          <p:cNvPr id="168" name="Google Shape;168;p30"/>
          <p:cNvPicPr preferRelativeResize="0"/>
          <p:nvPr/>
        </p:nvPicPr>
        <p:blipFill>
          <a:blip r:embed="rId3">
            <a:alphaModFix/>
          </a:blip>
          <a:stretch>
            <a:fillRect/>
          </a:stretch>
        </p:blipFill>
        <p:spPr>
          <a:xfrm>
            <a:off x="1148775" y="2146225"/>
            <a:ext cx="6659000" cy="274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Correlation Coefficients in features:</a:t>
            </a:r>
            <a:endParaRPr/>
          </a:p>
        </p:txBody>
      </p:sp>
      <p:pic>
        <p:nvPicPr>
          <p:cNvPr id="175" name="Google Shape;175;p31"/>
          <p:cNvPicPr preferRelativeResize="0"/>
          <p:nvPr/>
        </p:nvPicPr>
        <p:blipFill>
          <a:blip r:embed="rId3">
            <a:alphaModFix/>
          </a:blip>
          <a:stretch>
            <a:fillRect/>
          </a:stretch>
        </p:blipFill>
        <p:spPr>
          <a:xfrm>
            <a:off x="2268250" y="1562075"/>
            <a:ext cx="4607499"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t>We created two main dataframes:</a:t>
            </a:r>
            <a:endParaRPr sz="2100"/>
          </a:p>
          <a:p>
            <a:pPr indent="-361950" lvl="0" marL="457200" rtl="0" algn="ctr">
              <a:spcBef>
                <a:spcPts val="1200"/>
              </a:spcBef>
              <a:spcAft>
                <a:spcPts val="0"/>
              </a:spcAft>
              <a:buSzPts val="2100"/>
              <a:buAutoNum type="arabicPeriod"/>
            </a:pPr>
            <a:r>
              <a:rPr lang="en" sz="2100"/>
              <a:t>City Data (merged education, income, etc.)</a:t>
            </a:r>
            <a:endParaRPr sz="2100"/>
          </a:p>
          <a:p>
            <a:pPr indent="-361950" lvl="0" marL="457200" rtl="0" algn="ctr">
              <a:spcBef>
                <a:spcPts val="0"/>
              </a:spcBef>
              <a:spcAft>
                <a:spcPts val="0"/>
              </a:spcAft>
              <a:buSzPts val="2100"/>
              <a:buAutoNum type="arabicPeriod"/>
            </a:pPr>
            <a:r>
              <a:rPr lang="en" sz="2100"/>
              <a:t>Victim Data (training and test police_killing)</a:t>
            </a:r>
            <a:endParaRPr sz="21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When merging the dataframes to build City Data, and merging the Victim Data with the City Data, we merged on both the “Geographic Area” (“state”) and “City” columns.</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81" name="Google Shape;181;p32"/>
          <p:cNvSpPr txBox="1"/>
          <p:nvPr>
            <p:ph idx="1" type="body"/>
          </p:nvPr>
        </p:nvSpPr>
        <p:spPr>
          <a:xfrm>
            <a:off x="311700" y="1152475"/>
            <a:ext cx="8520600" cy="3894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Results of the classifiers:</a:t>
            </a:r>
            <a:endParaRPr/>
          </a:p>
          <a:p>
            <a:pPr indent="-342900" lvl="0" marL="457200" rtl="0" algn="ctr">
              <a:spcBef>
                <a:spcPts val="1200"/>
              </a:spcBef>
              <a:spcAft>
                <a:spcPts val="0"/>
              </a:spcAft>
              <a:buSzPts val="1800"/>
              <a:buChar char="●"/>
            </a:pPr>
            <a:r>
              <a:rPr lang="en"/>
              <a:t>Naive Bayes:</a:t>
            </a:r>
            <a:endParaRPr/>
          </a:p>
          <a:p>
            <a:pPr indent="0" lvl="0" marL="457200" rtl="0" algn="ctr">
              <a:spcBef>
                <a:spcPts val="1200"/>
              </a:spcBef>
              <a:spcAft>
                <a:spcPts val="0"/>
              </a:spcAft>
              <a:buNone/>
            </a:pPr>
            <a:r>
              <a:rPr lang="en"/>
              <a:t>F1-Score: 0.59 , Accuracy: 0.57</a:t>
            </a:r>
            <a:endParaRPr/>
          </a:p>
          <a:p>
            <a:pPr indent="-342900" lvl="0" marL="457200" rtl="0" algn="ctr">
              <a:spcBef>
                <a:spcPts val="1200"/>
              </a:spcBef>
              <a:spcAft>
                <a:spcPts val="0"/>
              </a:spcAft>
              <a:buSzPts val="1800"/>
              <a:buChar char="●"/>
            </a:pPr>
            <a:r>
              <a:rPr lang="en"/>
              <a:t>K-Nearest Neighbors:</a:t>
            </a:r>
            <a:endParaRPr/>
          </a:p>
          <a:p>
            <a:pPr indent="0" lvl="0" marL="457200" rtl="0" algn="ctr">
              <a:spcBef>
                <a:spcPts val="1200"/>
              </a:spcBef>
              <a:spcAft>
                <a:spcPts val="0"/>
              </a:spcAft>
              <a:buNone/>
            </a:pPr>
            <a:r>
              <a:rPr lang="en"/>
              <a:t>F1-Score: 0.54 , Accuracy: 0.52</a:t>
            </a:r>
            <a:endParaRPr/>
          </a:p>
          <a:p>
            <a:pPr indent="-342900" lvl="0" marL="457200" rtl="0" algn="ctr">
              <a:spcBef>
                <a:spcPts val="1200"/>
              </a:spcBef>
              <a:spcAft>
                <a:spcPts val="0"/>
              </a:spcAft>
              <a:buSzPts val="1800"/>
              <a:buChar char="●"/>
            </a:pPr>
            <a:r>
              <a:rPr lang="en"/>
              <a:t>Random Forest:</a:t>
            </a:r>
            <a:endParaRPr/>
          </a:p>
          <a:p>
            <a:pPr indent="0" lvl="0" marL="457200" rtl="0" algn="ctr">
              <a:spcBef>
                <a:spcPts val="1200"/>
              </a:spcBef>
              <a:spcAft>
                <a:spcPts val="0"/>
              </a:spcAft>
              <a:buNone/>
            </a:pPr>
            <a:r>
              <a:rPr lang="en"/>
              <a:t>F1-Score: 0.55 , Accuracy: 0.55</a:t>
            </a:r>
            <a:endParaRPr/>
          </a:p>
          <a:p>
            <a:pPr indent="-342900" lvl="0" marL="457200" rtl="0" algn="ctr">
              <a:spcBef>
                <a:spcPts val="1200"/>
              </a:spcBef>
              <a:spcAft>
                <a:spcPts val="0"/>
              </a:spcAft>
              <a:buSzPts val="1800"/>
              <a:buChar char="●"/>
            </a:pPr>
            <a:r>
              <a:rPr lang="en"/>
              <a:t>Gradient Boosting:</a:t>
            </a:r>
            <a:endParaRPr/>
          </a:p>
          <a:p>
            <a:pPr indent="0" lvl="0" marL="457200" rtl="0" algn="ctr">
              <a:spcBef>
                <a:spcPts val="1200"/>
              </a:spcBef>
              <a:spcAft>
                <a:spcPts val="1200"/>
              </a:spcAft>
              <a:buNone/>
            </a:pPr>
            <a:r>
              <a:rPr lang="en"/>
              <a:t>F1-Score: 0.54 , Accuracy: 0.52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600"/>
              <a:t>For imputation:</a:t>
            </a:r>
            <a:endParaRPr sz="2600"/>
          </a:p>
          <a:p>
            <a:pPr indent="-393700" lvl="0" marL="457200" rtl="0" algn="ctr">
              <a:spcBef>
                <a:spcPts val="1200"/>
              </a:spcBef>
              <a:spcAft>
                <a:spcPts val="0"/>
              </a:spcAft>
              <a:buSzPts val="2600"/>
              <a:buAutoNum type="arabicPeriod"/>
            </a:pPr>
            <a:r>
              <a:rPr lang="en" sz="2600"/>
              <a:t>Use median imputation for the numerical features (age, percent_completed_hs, etc.)</a:t>
            </a:r>
            <a:endParaRPr sz="2600"/>
          </a:p>
          <a:p>
            <a:pPr indent="-393700" lvl="0" marL="457200" rtl="0" algn="ctr">
              <a:spcBef>
                <a:spcPts val="0"/>
              </a:spcBef>
              <a:spcAft>
                <a:spcPts val="0"/>
              </a:spcAft>
              <a:buSzPts val="2600"/>
              <a:buAutoNum type="arabicPeriod"/>
            </a:pPr>
            <a:r>
              <a:rPr lang="en" sz="2600"/>
              <a:t>Take the most frequent word of non_numerical features (armed, flee, etc.)</a:t>
            </a:r>
            <a:endParaRPr sz="2600"/>
          </a:p>
          <a:p>
            <a:pPr indent="-393700" lvl="0" marL="457200" rtl="0" algn="ctr">
              <a:spcBef>
                <a:spcPts val="0"/>
              </a:spcBef>
              <a:spcAft>
                <a:spcPts val="0"/>
              </a:spcAft>
              <a:buSzPts val="2600"/>
              <a:buAutoNum type="arabicPeriod"/>
            </a:pPr>
            <a:r>
              <a:rPr lang="en" sz="2600"/>
              <a:t>For features deemed critical for a data point to be meaningful (race), drop any data points with missing values, rather than imputing</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merging the City Data with the Victim Data, we encountered a problem with different naming conventions:</a:t>
            </a:r>
            <a:endParaRPr/>
          </a:p>
          <a:p>
            <a:pPr indent="0" lvl="0" marL="0" rtl="0" algn="ctr">
              <a:spcBef>
                <a:spcPts val="1200"/>
              </a:spcBef>
              <a:spcAft>
                <a:spcPts val="0"/>
              </a:spcAft>
              <a:buNone/>
            </a:pPr>
            <a:r>
              <a:rPr lang="en"/>
              <a:t>Because we merge the dataframes on the city column, we encountered a problem where there were no matched columns, due to the City Data adding suffixes such as “city”, “town”, “village”, “CDP”, etc. whereas the Victim Data contained only the city name itself.</a:t>
            </a:r>
            <a:endParaRPr/>
          </a:p>
          <a:p>
            <a:pPr indent="0" lvl="0" marL="0" rtl="0" algn="ctr">
              <a:spcBef>
                <a:spcPts val="1200"/>
              </a:spcBef>
              <a:spcAft>
                <a:spcPts val="1200"/>
              </a:spcAft>
              <a:buNone/>
            </a:pPr>
            <a:r>
              <a:rPr lang="en"/>
              <a:t>In order to properly merge the 2 dataframes, we had to assimilate </a:t>
            </a:r>
            <a:r>
              <a:rPr lang="en"/>
              <a:t>the naming conventions by dropping the suffixes for the City Data city column.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4" name="Google Shape;84;p17"/>
          <p:cNvPicPr preferRelativeResize="0"/>
          <p:nvPr/>
        </p:nvPicPr>
        <p:blipFill>
          <a:blip r:embed="rId3">
            <a:alphaModFix/>
          </a:blip>
          <a:stretch>
            <a:fillRect/>
          </a:stretch>
        </p:blipFill>
        <p:spPr>
          <a:xfrm>
            <a:off x="311700" y="1017725"/>
            <a:ext cx="852060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90" name="Google Shape;90;p18"/>
          <p:cNvPicPr preferRelativeResize="0"/>
          <p:nvPr/>
        </p:nvPicPr>
        <p:blipFill>
          <a:blip r:embed="rId3">
            <a:alphaModFix/>
          </a:blip>
          <a:stretch>
            <a:fillRect/>
          </a:stretch>
        </p:blipFill>
        <p:spPr>
          <a:xfrm>
            <a:off x="311700" y="1017725"/>
            <a:ext cx="8520601" cy="374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96" name="Google Shape;96;p19"/>
          <p:cNvPicPr preferRelativeResize="0"/>
          <p:nvPr/>
        </p:nvPicPr>
        <p:blipFill>
          <a:blip r:embed="rId3">
            <a:alphaModFix/>
          </a:blip>
          <a:stretch>
            <a:fillRect/>
          </a:stretch>
        </p:blipFill>
        <p:spPr>
          <a:xfrm>
            <a:off x="311700" y="1017725"/>
            <a:ext cx="8520599" cy="392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2" name="Google Shape;102;p20"/>
          <p:cNvPicPr preferRelativeResize="0"/>
          <p:nvPr/>
        </p:nvPicPr>
        <p:blipFill>
          <a:blip r:embed="rId3">
            <a:alphaModFix/>
          </a:blip>
          <a:stretch>
            <a:fillRect/>
          </a:stretch>
        </p:blipFill>
        <p:spPr>
          <a:xfrm>
            <a:off x="311700" y="1017725"/>
            <a:ext cx="8520601" cy="394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8" name="Google Shape;108;p21"/>
          <p:cNvPicPr preferRelativeResize="0"/>
          <p:nvPr/>
        </p:nvPicPr>
        <p:blipFill>
          <a:blip r:embed="rId3">
            <a:alphaModFix/>
          </a:blip>
          <a:stretch>
            <a:fillRect/>
          </a:stretch>
        </p:blipFill>
        <p:spPr>
          <a:xfrm>
            <a:off x="311700" y="1017725"/>
            <a:ext cx="8520601" cy="398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