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7" r:id="rId4"/>
    <p:sldId id="257" r:id="rId5"/>
    <p:sldId id="263" r:id="rId6"/>
    <p:sldId id="264" r:id="rId7"/>
    <p:sldId id="265" r:id="rId8"/>
    <p:sldId id="266" r:id="rId9"/>
    <p:sldId id="278" r:id="rId10"/>
    <p:sldId id="279" r:id="rId11"/>
    <p:sldId id="285" r:id="rId12"/>
    <p:sldId id="292" r:id="rId13"/>
    <p:sldId id="282" r:id="rId14"/>
    <p:sldId id="289" r:id="rId15"/>
    <p:sldId id="280" r:id="rId16"/>
    <p:sldId id="262" r:id="rId17"/>
  </p:sldIdLst>
  <p:sldSz cx="9144000" cy="5143500" type="screen16x9"/>
  <p:notesSz cx="6858000" cy="9144000"/>
  <p:defaultText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9"/>
    <p:restoredTop sz="94678"/>
  </p:normalViewPr>
  <p:slideViewPr>
    <p:cSldViewPr snapToGrid="0" snapToObjects="1">
      <p:cViewPr varScale="1">
        <p:scale>
          <a:sx n="149" d="100"/>
          <a:sy n="149" d="100"/>
        </p:scale>
        <p:origin x="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750" y="1609990"/>
            <a:ext cx="7994650" cy="1277805"/>
          </a:xfrm>
        </p:spPr>
        <p:txBody>
          <a:bodyPr anchor="ctr" anchorCtr="0"/>
          <a:lstStyle>
            <a:lvl1pPr algn="l">
              <a:defRPr sz="45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39750" y="2887795"/>
            <a:ext cx="7994650" cy="768218"/>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7" name="图片 6"/>
          <p:cNvPicPr>
            <a:picLocks noChangeAspect="1"/>
          </p:cNvPicPr>
          <p:nvPr userDrawn="1"/>
        </p:nvPicPr>
        <p:blipFill>
          <a:blip r:embed="rId3" cstate="screen"/>
          <a:stretch>
            <a:fillRect/>
          </a:stretch>
        </p:blipFill>
        <p:spPr>
          <a:xfrm>
            <a:off x="551659" y="463074"/>
            <a:ext cx="1037730" cy="378698"/>
          </a:xfrm>
          <a:prstGeom prst="rect">
            <a:avLst/>
          </a:prstGeom>
        </p:spPr>
      </p:pic>
      <p:sp>
        <p:nvSpPr>
          <p:cNvPr id="8" name="文本框 7"/>
          <p:cNvSpPr txBox="1"/>
          <p:nvPr userDrawn="1"/>
        </p:nvSpPr>
        <p:spPr>
          <a:xfrm>
            <a:off x="466992" y="4739252"/>
            <a:ext cx="747320" cy="200055"/>
          </a:xfrm>
          <a:prstGeom prst="rect">
            <a:avLst/>
          </a:prstGeom>
          <a:noFill/>
        </p:spPr>
        <p:txBody>
          <a:bodyPr wrap="none" rtlCol="0">
            <a:spAutoFit/>
          </a:bodyPr>
          <a:lstStyle/>
          <a:p>
            <a:pPr algn="l"/>
            <a:r>
              <a:rPr kumimoji="1" lang="en-US" altLang="zh-CN" sz="680" b="0" i="0" dirty="0">
                <a:solidFill>
                  <a:schemeClr val="bg1">
                    <a:alpha val="70000"/>
                  </a:schemeClr>
                </a:solidFill>
                <a:latin typeface="Arial" panose="020B0604020202090204" pitchFamily="34" charset="0"/>
                <a:cs typeface="Arial" panose="020B0604020202090204" pitchFamily="34" charset="0"/>
              </a:rPr>
              <a:t>© 2020 TUHU</a:t>
            </a:r>
            <a:endParaRPr kumimoji="1" lang="zh-CN" altLang="en-US" sz="680" b="0" i="0" dirty="0">
              <a:solidFill>
                <a:schemeClr val="bg1">
                  <a:alpha val="70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62983" y="1185332"/>
            <a:ext cx="8544872" cy="3462867"/>
          </a:xfrm>
        </p:spPr>
        <p:txBody>
          <a:bodyPr>
            <a:normAutofit/>
          </a:bodyPr>
          <a:lstStyle>
            <a:lvl1pPr>
              <a:defRPr sz="1600"/>
            </a:lvl1pPr>
            <a:lvl2pPr>
              <a:defRPr sz="1200"/>
            </a:lvl2pPr>
            <a:lvl3pPr>
              <a:defRPr sz="1100"/>
            </a:lvl3pPr>
            <a:lvl4pPr>
              <a:defRPr sz="1050"/>
            </a:lvl4pPr>
            <a:lvl5pPr>
              <a:defRPr sz="105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4600" y="1654838"/>
            <a:ext cx="6612467" cy="1037701"/>
          </a:xfrm>
        </p:spPr>
        <p:txBody>
          <a:bodyPr anchor="ctr" anchorCtr="0">
            <a:normAutofit/>
          </a:bodyPr>
          <a:lstStyle>
            <a:lvl1pPr>
              <a:defRPr sz="3600"/>
            </a:lvl1p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1244600" y="2790165"/>
            <a:ext cx="6612467" cy="545702"/>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1" name="内容占位符 2"/>
          <p:cNvSpPr>
            <a:spLocks noGrp="1"/>
          </p:cNvSpPr>
          <p:nvPr>
            <p:ph sz="half" idx="1" hasCustomPrompt="1"/>
          </p:nvPr>
        </p:nvSpPr>
        <p:spPr>
          <a:xfrm>
            <a:off x="162983" y="1185333"/>
            <a:ext cx="4098015" cy="3462867"/>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12" name="内容占位符 3"/>
          <p:cNvSpPr>
            <a:spLocks noGrp="1"/>
          </p:cNvSpPr>
          <p:nvPr>
            <p:ph sz="half" idx="2" hasCustomPrompt="1"/>
          </p:nvPr>
        </p:nvSpPr>
        <p:spPr>
          <a:xfrm>
            <a:off x="4609839" y="1185333"/>
            <a:ext cx="4098015" cy="3462867"/>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13"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8" name="文本占位符 2"/>
          <p:cNvSpPr>
            <a:spLocks noGrp="1"/>
          </p:cNvSpPr>
          <p:nvPr>
            <p:ph type="body" idx="1" hasCustomPrompt="1"/>
          </p:nvPr>
        </p:nvSpPr>
        <p:spPr>
          <a:xfrm>
            <a:off x="162984" y="1185332"/>
            <a:ext cx="4097278" cy="539537"/>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9" name="内容占位符 3"/>
          <p:cNvSpPr>
            <a:spLocks noGrp="1"/>
          </p:cNvSpPr>
          <p:nvPr>
            <p:ph sz="half" idx="2" hasCustomPrompt="1"/>
          </p:nvPr>
        </p:nvSpPr>
        <p:spPr>
          <a:xfrm>
            <a:off x="162984" y="1802219"/>
            <a:ext cx="4097278"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10" name="文本占位符 4"/>
          <p:cNvSpPr>
            <a:spLocks noGrp="1"/>
          </p:cNvSpPr>
          <p:nvPr>
            <p:ph type="body" sz="quarter" idx="3" hasCustomPrompt="1"/>
          </p:nvPr>
        </p:nvSpPr>
        <p:spPr>
          <a:xfrm>
            <a:off x="4590398" y="1185332"/>
            <a:ext cx="4117456" cy="539537"/>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11" name="内容占位符 5"/>
          <p:cNvSpPr>
            <a:spLocks noGrp="1"/>
          </p:cNvSpPr>
          <p:nvPr>
            <p:ph sz="quarter" idx="4" hasCustomPrompt="1"/>
          </p:nvPr>
        </p:nvSpPr>
        <p:spPr>
          <a:xfrm>
            <a:off x="4590398" y="1802219"/>
            <a:ext cx="411745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15"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项内容">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62983" y="1185332"/>
            <a:ext cx="280412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4" name="内容占位符 3"/>
          <p:cNvSpPr>
            <a:spLocks noGrp="1"/>
          </p:cNvSpPr>
          <p:nvPr>
            <p:ph sz="half" idx="2" hasCustomPrompt="1"/>
          </p:nvPr>
        </p:nvSpPr>
        <p:spPr>
          <a:xfrm>
            <a:off x="162983" y="1802219"/>
            <a:ext cx="280412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dirty="0"/>
              <a:t>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
        <p:nvSpPr>
          <p:cNvPr id="5" name="文本占位符 4"/>
          <p:cNvSpPr>
            <a:spLocks noGrp="1"/>
          </p:cNvSpPr>
          <p:nvPr>
            <p:ph type="body" sz="quarter" idx="3" hasCustomPrompt="1"/>
          </p:nvPr>
        </p:nvSpPr>
        <p:spPr>
          <a:xfrm>
            <a:off x="3019547" y="1185332"/>
            <a:ext cx="281793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6" name="内容占位符 5"/>
          <p:cNvSpPr>
            <a:spLocks noGrp="1"/>
          </p:cNvSpPr>
          <p:nvPr>
            <p:ph sz="quarter" idx="4" hasCustomPrompt="1"/>
          </p:nvPr>
        </p:nvSpPr>
        <p:spPr>
          <a:xfrm>
            <a:off x="3019547" y="1802219"/>
            <a:ext cx="281793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文本占位符 4"/>
          <p:cNvSpPr>
            <a:spLocks noGrp="1"/>
          </p:cNvSpPr>
          <p:nvPr>
            <p:ph type="body" sz="quarter" idx="10" hasCustomPrompt="1"/>
          </p:nvPr>
        </p:nvSpPr>
        <p:spPr>
          <a:xfrm>
            <a:off x="5889920" y="1185332"/>
            <a:ext cx="2817936" cy="542603"/>
          </a:xfrm>
          <a:prstGeom prst="rect">
            <a:avLst/>
          </a:prstGeom>
        </p:spPr>
        <p:txBody>
          <a:bodyPr anchor="t" anchorCtr="0">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dirty="0"/>
              <a:t>编辑母版文本样式</a:t>
            </a:r>
            <a:endParaRPr kumimoji="1" lang="zh-CN" altLang="en-US" dirty="0"/>
          </a:p>
        </p:txBody>
      </p:sp>
      <p:sp>
        <p:nvSpPr>
          <p:cNvPr id="8" name="内容占位符 5"/>
          <p:cNvSpPr>
            <a:spLocks noGrp="1"/>
          </p:cNvSpPr>
          <p:nvPr>
            <p:ph sz="quarter" idx="11" hasCustomPrompt="1"/>
          </p:nvPr>
        </p:nvSpPr>
        <p:spPr>
          <a:xfrm>
            <a:off x="5889920" y="1802219"/>
            <a:ext cx="2817936" cy="2845981"/>
          </a:xfrm>
          <a:prstGeom prst="rect">
            <a:avLst/>
          </a:prstGeom>
        </p:spPr>
        <p:txBody>
          <a:bodyPr>
            <a:normAutofit/>
          </a:bodyPr>
          <a:lstStyle>
            <a:lvl1pPr>
              <a:defRPr sz="1600"/>
            </a:lvl1pPr>
            <a:lvl2pPr>
              <a:defRPr sz="1200"/>
            </a:lvl2pPr>
            <a:lvl3pPr>
              <a:defRPr sz="1100"/>
            </a:lvl3pPr>
            <a:lvl4pPr>
              <a:defRPr sz="1050"/>
            </a:lvl4pPr>
            <a:lvl5pPr>
              <a:defRPr sz="1050"/>
            </a:lvl5pPr>
          </a:lstStyle>
          <a:p>
            <a:pPr lvl="0"/>
            <a:r>
              <a:rPr kumimoji="1" lang="zh-CN" altLang="en-US"/>
              <a:t>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9"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结尾">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screen"/>
          <a:stretch>
            <a:fillRect/>
          </a:stretch>
        </p:blipFill>
        <p:spPr>
          <a:xfrm>
            <a:off x="3745922" y="2218267"/>
            <a:ext cx="1657053" cy="604707"/>
          </a:xfrm>
          <a:prstGeom prst="rect">
            <a:avLst/>
          </a:prstGeom>
        </p:spPr>
      </p:pic>
      <p:sp>
        <p:nvSpPr>
          <p:cNvPr id="5" name="文本框 4"/>
          <p:cNvSpPr txBox="1"/>
          <p:nvPr userDrawn="1"/>
        </p:nvSpPr>
        <p:spPr>
          <a:xfrm>
            <a:off x="4200789" y="4671517"/>
            <a:ext cx="747320" cy="200055"/>
          </a:xfrm>
          <a:prstGeom prst="rect">
            <a:avLst/>
          </a:prstGeom>
          <a:noFill/>
        </p:spPr>
        <p:txBody>
          <a:bodyPr wrap="none" rtlCol="0">
            <a:spAutoFit/>
          </a:bodyPr>
          <a:lstStyle/>
          <a:p>
            <a:pPr algn="ctr"/>
            <a:r>
              <a:rPr kumimoji="1" lang="en-US" altLang="zh-CN" sz="680" b="0" i="0" dirty="0">
                <a:solidFill>
                  <a:schemeClr val="bg1">
                    <a:alpha val="70000"/>
                  </a:schemeClr>
                </a:solidFill>
                <a:latin typeface="Arial" panose="020B0604020202090204" pitchFamily="34" charset="0"/>
                <a:cs typeface="Arial" panose="020B0604020202090204" pitchFamily="34" charset="0"/>
              </a:rPr>
              <a:t>© 2020 TUHU</a:t>
            </a:r>
            <a:endParaRPr kumimoji="1" lang="zh-CN" altLang="en-US" sz="680" b="0" i="0" dirty="0">
              <a:solidFill>
                <a:schemeClr val="bg1">
                  <a:alpha val="70000"/>
                </a:schemeClr>
              </a:solidFill>
              <a:latin typeface="Arial" panose="020B0604020202090204" pitchFamily="34" charset="0"/>
              <a:cs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983" y="17689"/>
            <a:ext cx="8544872" cy="1066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62983" y="1185333"/>
            <a:ext cx="8544872" cy="3462867"/>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矩形 6"/>
          <p:cNvSpPr/>
          <p:nvPr userDrawn="1"/>
        </p:nvSpPr>
        <p:spPr>
          <a:xfrm>
            <a:off x="3" y="1"/>
            <a:ext cx="34289" cy="42230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sp>
        <p:nvSpPr>
          <p:cNvPr id="8" name="矩形 7"/>
          <p:cNvSpPr/>
          <p:nvPr userDrawn="1"/>
        </p:nvSpPr>
        <p:spPr>
          <a:xfrm>
            <a:off x="3" y="4223085"/>
            <a:ext cx="34289" cy="920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sp>
        <p:nvSpPr>
          <p:cNvPr id="9" name="三角形 8"/>
          <p:cNvSpPr/>
          <p:nvPr userDrawn="1"/>
        </p:nvSpPr>
        <p:spPr>
          <a:xfrm rot="5400000">
            <a:off x="-17857" y="437940"/>
            <a:ext cx="136681" cy="847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p>
        </p:txBody>
      </p:sp>
      <p:pic>
        <p:nvPicPr>
          <p:cNvPr id="10" name="图片 9"/>
          <p:cNvPicPr>
            <a:picLocks noChangeAspect="1"/>
          </p:cNvPicPr>
          <p:nvPr userDrawn="1"/>
        </p:nvPicPr>
        <p:blipFill>
          <a:blip r:embed="rId9"/>
          <a:stretch>
            <a:fillRect/>
          </a:stretch>
        </p:blipFill>
        <p:spPr>
          <a:xfrm>
            <a:off x="8708733" y="4774711"/>
            <a:ext cx="259930" cy="2225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685800" rtl="0" eaLnBrk="1" latinLnBrk="0" hangingPunct="1">
        <a:lnSpc>
          <a:spcPct val="90000"/>
        </a:lnSpc>
        <a:spcBef>
          <a:spcPct val="0"/>
        </a:spcBef>
        <a:buNone/>
        <a:defRPr sz="2800" b="1" kern="1200">
          <a:solidFill>
            <a:schemeClr val="accent2"/>
          </a:solidFill>
          <a:latin typeface="Microsoft YaHei" panose="020B0503020204020204" pitchFamily="34" charset="-122"/>
          <a:ea typeface="Microsoft YaHei"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200" kern="1200">
          <a:solidFill>
            <a:schemeClr val="tx1"/>
          </a:solidFill>
          <a:latin typeface="Microsoft YaHei" panose="020B0503020204020204" pitchFamily="34" charset="-122"/>
          <a:ea typeface="Microsoft YaHei"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100" kern="1200">
          <a:solidFill>
            <a:schemeClr val="tx1"/>
          </a:solidFill>
          <a:latin typeface="Microsoft YaHei" panose="020B0503020204020204" pitchFamily="34" charset="-122"/>
          <a:ea typeface="Microsoft YaHei"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100" kern="1200">
          <a:solidFill>
            <a:schemeClr val="tx1"/>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oleObject" Target="../embeddings/oleObject2.bin"/><Relationship Id="rId3" Type="http://schemas.openxmlformats.org/officeDocument/2006/relationships/image" Target="../media/image25.png"/><Relationship Id="rId2" Type="http://schemas.openxmlformats.org/officeDocument/2006/relationships/oleObject" Target="../embeddings/oleObject1.bin"/><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this.setState</a:t>
            </a:r>
            <a:r>
              <a:rPr lang="zh-CN" altLang="en-US" dirty="0"/>
              <a:t>的同步异步</a:t>
            </a:r>
            <a:endParaRPr lang="zh-CN" altLang="en-US" dirty="0"/>
          </a:p>
        </p:txBody>
      </p:sp>
      <p:sp>
        <p:nvSpPr>
          <p:cNvPr id="7" name="副标题 6"/>
          <p:cNvSpPr>
            <a:spLocks noGrp="1"/>
          </p:cNvSpPr>
          <p:nvPr>
            <p:ph type="subTitle" idx="1"/>
          </p:nvPr>
        </p:nvSpPr>
        <p:spPr/>
        <p:txBody>
          <a:bodyPr/>
          <a:lstStyle/>
          <a:p>
            <a:r>
              <a:rPr lang="zh-CN" altLang="zh-CN" dirty="0"/>
              <a:t>综合业务开发部</a:t>
            </a:r>
            <a:r>
              <a:rPr lang="en-US" altLang="zh-CN" dirty="0"/>
              <a:t>-</a:t>
            </a:r>
            <a:r>
              <a:rPr lang="zh-CN" altLang="en-US" dirty="0"/>
              <a:t>薛小芬</a:t>
            </a:r>
            <a:endParaRPr lang="zh-CN" altLang="zh-CN" dirty="0"/>
          </a:p>
          <a:p>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对比</a:t>
            </a:r>
            <a:endParaRPr lang="zh-CN" altLang="en-US"/>
          </a:p>
        </p:txBody>
      </p:sp>
      <p:sp>
        <p:nvSpPr>
          <p:cNvPr id="3" name="内容占位符 2"/>
          <p:cNvSpPr>
            <a:spLocks noGrp="1"/>
          </p:cNvSpPr>
          <p:nvPr>
            <p:ph idx="1"/>
          </p:nvPr>
        </p:nvSpPr>
        <p:spPr/>
        <p:txBody>
          <a:bodyPr/>
          <a:p>
            <a:r>
              <a:rPr lang="zh-CN" altLang="en-US"/>
              <a:t>在</a:t>
            </a:r>
            <a:r>
              <a:rPr lang="en-US" altLang="zh-CN"/>
              <a:t>vue</a:t>
            </a:r>
            <a:r>
              <a:rPr lang="zh-CN" altLang="en-US"/>
              <a:t>里更改与子组件无关的值 不会触发           在</a:t>
            </a:r>
            <a:r>
              <a:rPr lang="en-US" altLang="zh-CN"/>
              <a:t>react</a:t>
            </a:r>
            <a:r>
              <a:rPr lang="zh-CN" altLang="en-US"/>
              <a:t>的</a:t>
            </a:r>
            <a:r>
              <a:rPr lang="en-US" altLang="zh-CN"/>
              <a:t>state</a:t>
            </a:r>
            <a:r>
              <a:rPr lang="zh-CN" altLang="en-US"/>
              <a:t>更改与子组件无关的值会     </a:t>
            </a:r>
            <a:br>
              <a:rPr lang="zh-CN" altLang="en-US"/>
            </a:br>
            <a:r>
              <a:rPr lang="zh-CN" altLang="en-US"/>
              <a:t>   子组件更新                                                      </a:t>
            </a:r>
            <a:r>
              <a:rPr lang="zh-CN" altLang="en-US">
                <a:sym typeface="+mn-ea"/>
              </a:rPr>
              <a:t>触发子组件更新    </a:t>
            </a:r>
            <a:endParaRPr lang="zh-CN" altLang="en-US"/>
          </a:p>
        </p:txBody>
      </p:sp>
      <p:pic>
        <p:nvPicPr>
          <p:cNvPr id="4" name="图片 3" descr="截屏2020-08-31 下午3.53.29"/>
          <p:cNvPicPr>
            <a:picLocks noChangeAspect="1"/>
          </p:cNvPicPr>
          <p:nvPr/>
        </p:nvPicPr>
        <p:blipFill>
          <a:blip r:embed="rId1"/>
          <a:stretch>
            <a:fillRect/>
          </a:stretch>
        </p:blipFill>
        <p:spPr>
          <a:xfrm>
            <a:off x="402590" y="1818005"/>
            <a:ext cx="3506470" cy="2747010"/>
          </a:xfrm>
          <a:prstGeom prst="rect">
            <a:avLst/>
          </a:prstGeom>
        </p:spPr>
      </p:pic>
      <p:pic>
        <p:nvPicPr>
          <p:cNvPr id="5" name="图片 4" descr="截屏2020-08-31 下午3.55.46"/>
          <p:cNvPicPr>
            <a:picLocks noChangeAspect="1"/>
          </p:cNvPicPr>
          <p:nvPr/>
        </p:nvPicPr>
        <p:blipFill>
          <a:blip r:embed="rId2"/>
          <a:stretch>
            <a:fillRect/>
          </a:stretch>
        </p:blipFill>
        <p:spPr>
          <a:xfrm>
            <a:off x="5262880" y="1802130"/>
            <a:ext cx="3324225" cy="2762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endParaRPr lang="zh-CN" altLang="en-US"/>
          </a:p>
        </p:txBody>
      </p:sp>
      <p:graphicFrame>
        <p:nvGraphicFramePr>
          <p:cNvPr id="5" name="表格 4"/>
          <p:cNvGraphicFramePr/>
          <p:nvPr>
            <p:custDataLst>
              <p:tags r:id="rId1"/>
            </p:custDataLst>
          </p:nvPr>
        </p:nvGraphicFramePr>
        <p:xfrm>
          <a:off x="501650" y="819785"/>
          <a:ext cx="8280400" cy="2667635"/>
        </p:xfrm>
        <a:graphic>
          <a:graphicData uri="http://schemas.openxmlformats.org/drawingml/2006/table">
            <a:tbl>
              <a:tblPr firstRow="1" bandRow="1">
                <a:tableStyleId>{5C22544A-7EE6-4342-B048-85BDC9FD1C3A}</a:tableStyleId>
              </a:tblPr>
              <a:tblGrid>
                <a:gridCol w="4140200"/>
                <a:gridCol w="4140200"/>
              </a:tblGrid>
              <a:tr h="508635">
                <a:tc>
                  <a:txBody>
                    <a:bodyPr/>
                    <a:p>
                      <a:pPr>
                        <a:buNone/>
                      </a:pPr>
                      <a:r>
                        <a:rPr lang="en-US" altLang="zh-CN"/>
                        <a:t>vue</a:t>
                      </a:r>
                      <a:endParaRPr lang="en-US" altLang="zh-CN"/>
                    </a:p>
                  </a:txBody>
                  <a:tcPr/>
                </a:tc>
                <a:tc>
                  <a:txBody>
                    <a:bodyPr/>
                    <a:p>
                      <a:pPr>
                        <a:buNone/>
                      </a:pPr>
                      <a:r>
                        <a:rPr lang="en-US" altLang="zh-CN"/>
                        <a:t>react</a:t>
                      </a:r>
                      <a:endParaRPr lang="en-US" altLang="zh-CN"/>
                    </a:p>
                  </a:txBody>
                  <a:tcPr/>
                </a:tc>
              </a:tr>
              <a:tr h="1079500">
                <a:tc>
                  <a:txBody>
                    <a:bodyPr/>
                    <a:p>
                      <a:pPr>
                        <a:buNone/>
                      </a:pPr>
                      <a:r>
                        <a:rPr lang="zh-CN" altLang="en-US"/>
                        <a:t>收集依赖，通知依赖更新的部分。</a:t>
                      </a:r>
                      <a:endParaRPr lang="zh-CN" altLang="en-US"/>
                    </a:p>
                  </a:txBody>
                  <a:tcPr/>
                </a:tc>
                <a:tc>
                  <a:txBody>
                    <a:bodyPr/>
                    <a:p>
                      <a:pPr>
                        <a:buNone/>
                      </a:pPr>
                      <a:r>
                        <a:rPr lang="zh-CN" altLang="en-US"/>
                        <a:t>调用</a:t>
                      </a:r>
                      <a:r>
                        <a:rPr lang="en-US" altLang="zh-CN"/>
                        <a:t>setstate</a:t>
                      </a:r>
                      <a:r>
                        <a:rPr lang="zh-CN" altLang="en-US"/>
                        <a:t>的过程</a:t>
                      </a:r>
                      <a:endParaRPr lang="zh-CN" altLang="en-US"/>
                    </a:p>
                  </a:txBody>
                  <a:tcPr/>
                </a:tc>
              </a:tr>
            </a:tbl>
          </a:graphicData>
        </a:graphic>
      </p:graphicFrame>
      <p:graphicFrame>
        <p:nvGraphicFramePr>
          <p:cNvPr id="4" name="内容占位符 3">
            <a:hlinkClick r:id="" action="ppaction://ole?verb="/>
          </p:cNvPr>
          <p:cNvGraphicFramePr>
            <a:graphicFrameLocks noChangeAspect="1"/>
          </p:cNvGraphicFramePr>
          <p:nvPr>
            <p:ph idx="1"/>
          </p:nvPr>
        </p:nvGraphicFramePr>
        <p:xfrm>
          <a:off x="589280" y="1612265"/>
          <a:ext cx="795655" cy="795655"/>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Package">
                  <p:embed/>
                </p:oleObj>
              </mc:Choice>
              <mc:Fallback>
                <p:oleObj name="" showAsIcon="1" r:id="rId2" imgW="1524000" imgH="1524000" progId="Package">
                  <p:embed/>
                  <p:pic>
                    <p:nvPicPr>
                      <p:cNvPr id="0" name="图片 1024"/>
                      <p:cNvPicPr/>
                      <p:nvPr/>
                    </p:nvPicPr>
                    <p:blipFill>
                      <a:blip r:embed="rId3"/>
                      <a:stretch>
                        <a:fillRect/>
                      </a:stretch>
                    </p:blipFill>
                    <p:spPr>
                      <a:xfrm>
                        <a:off x="589280" y="1612265"/>
                        <a:ext cx="795655" cy="795655"/>
                      </a:xfrm>
                      <a:prstGeom prst="rect">
                        <a:avLst/>
                      </a:prstGeom>
                    </p:spPr>
                  </p:pic>
                </p:oleObj>
              </mc:Fallback>
            </mc:AlternateContent>
          </a:graphicData>
        </a:graphic>
      </p:graphicFrame>
      <p:sp>
        <p:nvSpPr>
          <p:cNvPr id="6" name="文本框 5"/>
          <p:cNvSpPr txBox="1"/>
          <p:nvPr/>
        </p:nvSpPr>
        <p:spPr>
          <a:xfrm>
            <a:off x="220345" y="3980815"/>
            <a:ext cx="8766175" cy="506730"/>
          </a:xfrm>
          <a:prstGeom prst="rect">
            <a:avLst/>
          </a:prstGeom>
          <a:noFill/>
        </p:spPr>
        <p:txBody>
          <a:bodyPr wrap="square" rtlCol="0">
            <a:spAutoFit/>
          </a:bodyPr>
          <a:p>
            <a:pPr algn="l"/>
            <a:r>
              <a:rPr lang="zh-CN" altLang="en-US"/>
              <a:t>相关资料  </a:t>
            </a:r>
            <a:r>
              <a:rPr lang="en-US" altLang="zh-CN"/>
              <a:t>vue </a:t>
            </a:r>
            <a:r>
              <a:rPr lang="zh-CN" altLang="en-US"/>
              <a:t>收集依赖通知依赖更新部分   https://vuejs.com/learnvue/reactive/object.html#_3%E4%BE%9D%E8%B5%96%E6%94%B6%E9%9B%86</a:t>
            </a:r>
            <a:endParaRPr lang="zh-CN" altLang="en-US"/>
          </a:p>
        </p:txBody>
      </p:sp>
      <p:graphicFrame>
        <p:nvGraphicFramePr>
          <p:cNvPr id="8" name="对象 7">
            <a:hlinkClick r:id="" action="ppaction://ole?verb="/>
          </p:cNvPr>
          <p:cNvGraphicFramePr>
            <a:graphicFrameLocks noChangeAspect="1"/>
          </p:cNvGraphicFramePr>
          <p:nvPr/>
        </p:nvGraphicFramePr>
        <p:xfrm>
          <a:off x="4808220" y="1638935"/>
          <a:ext cx="768985" cy="768985"/>
        </p:xfrm>
        <a:graphic>
          <a:graphicData uri="http://schemas.openxmlformats.org/presentationml/2006/ole">
            <mc:AlternateContent xmlns:mc="http://schemas.openxmlformats.org/markup-compatibility/2006">
              <mc:Choice xmlns:v="urn:schemas-microsoft-com:vml" Requires="v">
                <p:oleObj spid="_x0000_s1026" name="" showAsIcon="1" r:id="rId4" imgW="1524000" imgH="1524000" progId="Package">
                  <p:embed/>
                </p:oleObj>
              </mc:Choice>
              <mc:Fallback>
                <p:oleObj name="" showAsIcon="1" r:id="rId4" imgW="1524000" imgH="1524000" progId="Package">
                  <p:embed/>
                  <p:pic>
                    <p:nvPicPr>
                      <p:cNvPr id="0" name="图片 1025"/>
                      <p:cNvPicPr/>
                      <p:nvPr/>
                    </p:nvPicPr>
                    <p:blipFill>
                      <a:blip r:embed="rId3"/>
                      <a:stretch>
                        <a:fillRect/>
                      </a:stretch>
                    </p:blipFill>
                    <p:spPr>
                      <a:xfrm>
                        <a:off x="4808220" y="1638935"/>
                        <a:ext cx="768985" cy="76898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endParaRPr lang="zh-CN" altLang="en-US"/>
          </a:p>
        </p:txBody>
      </p:sp>
      <p:graphicFrame>
        <p:nvGraphicFramePr>
          <p:cNvPr id="7" name="表格 6"/>
          <p:cNvGraphicFramePr/>
          <p:nvPr>
            <p:custDataLst>
              <p:tags r:id="rId1"/>
            </p:custDataLst>
          </p:nvPr>
        </p:nvGraphicFramePr>
        <p:xfrm>
          <a:off x="515620" y="735330"/>
          <a:ext cx="7839710" cy="3748405"/>
        </p:xfrm>
        <a:graphic>
          <a:graphicData uri="http://schemas.openxmlformats.org/drawingml/2006/table">
            <a:tbl>
              <a:tblPr firstRow="1" bandRow="1">
                <a:tableStyleId>{5C22544A-7EE6-4342-B048-85BDC9FD1C3A}</a:tableStyleId>
              </a:tblPr>
              <a:tblGrid>
                <a:gridCol w="3919855"/>
                <a:gridCol w="3919855"/>
              </a:tblGrid>
              <a:tr h="297180">
                <a:tc>
                  <a:txBody>
                    <a:bodyPr/>
                    <a:p>
                      <a:pPr algn="ctr">
                        <a:buNone/>
                      </a:pPr>
                      <a:r>
                        <a:rPr lang="en-US" altLang="zh-CN"/>
                        <a:t>vue</a:t>
                      </a:r>
                      <a:endParaRPr lang="en-US" altLang="zh-CN"/>
                    </a:p>
                  </a:txBody>
                  <a:tcPr/>
                </a:tc>
                <a:tc>
                  <a:txBody>
                    <a:bodyPr/>
                    <a:p>
                      <a:pPr algn="ctr">
                        <a:buNone/>
                      </a:pPr>
                      <a:r>
                        <a:rPr lang="en-US" altLang="zh-CN"/>
                        <a:t>react</a:t>
                      </a:r>
                      <a:endParaRPr lang="en-US" altLang="zh-CN"/>
                    </a:p>
                  </a:txBody>
                  <a:tcPr/>
                </a:tc>
              </a:tr>
              <a:tr h="3451225">
                <a:tc>
                  <a:txBody>
                    <a:bodyPr/>
                    <a:p>
                      <a:pPr>
                        <a:buNone/>
                      </a:pPr>
                      <a:r>
                        <a:rPr lang="zh-CN" altLang="en-US"/>
                        <a:t>同步更新数据，异步渲染</a:t>
                      </a:r>
                      <a:endParaRPr lang="zh-CN" altLang="en-US"/>
                    </a:p>
                    <a:p>
                      <a:pPr>
                        <a:buNone/>
                      </a:pPr>
                      <a:endParaRPr lang="zh-CN" altLang="en-US"/>
                    </a:p>
                    <a:p>
                      <a:pPr>
                        <a:buNone/>
                      </a:pPr>
                      <a:r>
                        <a:rPr lang="en-US" altLang="zh-CN"/>
                        <a:t>vue</a:t>
                      </a:r>
                      <a:r>
                        <a:rPr lang="zh-CN" altLang="en-US"/>
                        <a:t>数据变化、更新是在主线程中同步执行的；在侦听到数据变化时，数据将变更存储到异步队列中，当本次数据变化，即主线成任务执行完毕，异步队列中的任务才会被执行（已去重）。</a:t>
                      </a:r>
                      <a:endParaRPr lang="zh-CN" altLang="en-US"/>
                    </a:p>
                    <a:p>
                      <a:pPr>
                        <a:buNone/>
                      </a:pPr>
                      <a:endParaRPr lang="zh-CN" altLang="en-US"/>
                    </a:p>
                    <a:p>
                      <a:pPr>
                        <a:buNone/>
                      </a:pPr>
                      <a:r>
                        <a:rPr lang="zh-CN" altLang="en-US"/>
                        <a:t>Vue的订阅式机制决定了它不仅知道哪些数据发生了更新，也知道这个数据更新了之后当前组件以及子组件的视图需不需要重新渲染。这是通过“依赖收集”实现的 下一次对这些数据赋值时相应的视图就能触发重渲染，而无关的组件则不需要再次调用render函数，节省了开销。</a:t>
                      </a:r>
                      <a:endParaRPr lang="zh-CN" altLang="en-US"/>
                    </a:p>
                  </a:txBody>
                  <a:tcPr/>
                </a:tc>
                <a:tc>
                  <a:txBody>
                    <a:bodyPr/>
                    <a:p>
                      <a:pPr>
                        <a:buNone/>
                      </a:pPr>
                      <a:r>
                        <a:rPr lang="zh-CN" altLang="en-US"/>
                        <a:t>有时同步有时异步更新数据</a:t>
                      </a:r>
                      <a:endParaRPr lang="zh-CN" altLang="en-US"/>
                    </a:p>
                    <a:p>
                      <a:pPr>
                        <a:buNone/>
                      </a:pPr>
                      <a:endParaRPr lang="zh-CN" altLang="en-US"/>
                    </a:p>
                    <a:p>
                      <a:pPr>
                        <a:buNone/>
                      </a:pPr>
                      <a:endParaRPr lang="zh-CN" altLang="en-US"/>
                    </a:p>
                    <a:p>
                      <a:pPr>
                        <a:buNone/>
                      </a:pPr>
                      <a:r>
                        <a:rPr lang="en-US" altLang="zh-CN"/>
                        <a:t>state</a:t>
                      </a:r>
                      <a:r>
                        <a:rPr lang="zh-CN" altLang="en-US"/>
                        <a:t>改变会相应的触发整个组件的改变，包括子组件</a:t>
                      </a:r>
                      <a:endParaRPr lang="zh-CN" altLang="en-US"/>
                    </a:p>
                    <a:p>
                      <a:pPr>
                        <a:buNone/>
                      </a:pPr>
                      <a:endParaRPr lang="zh-CN" altLang="en-US"/>
                    </a:p>
                    <a:p>
                      <a:pPr>
                        <a:buNone/>
                      </a:pPr>
                      <a:endParaRPr lang="zh-CN" altLang="en-US" u="sng"/>
                    </a:p>
                    <a:p>
                      <a:pPr>
                        <a:buNone/>
                      </a:pPr>
                      <a:r>
                        <a:rPr lang="zh-CN" altLang="en-US"/>
                        <a:t>当调用了setState，React并不在乎有什么数据发生了改变，接着触发组件的shouldComponentUpdate，如果返回true则调用render，然后以同样的办法依次更新所有子组件，如果返回false则阻止render方法调用及子组件更新。换句话说，更新视图的控制权由shouldComponentUpdate掌握，而默认情况下该方法返回true。</a:t>
                      </a:r>
                      <a:endParaRPr lang="zh-CN" altLang="en-US" u="sng"/>
                    </a:p>
                    <a:p>
                      <a:pPr>
                        <a:buNone/>
                      </a:pPr>
                      <a:endParaRPr lang="zh-CN" alt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a:t>
            </a:r>
            <a:endParaRPr lang="zh-CN" altLang="en-US"/>
          </a:p>
        </p:txBody>
      </p:sp>
      <p:graphicFrame>
        <p:nvGraphicFramePr>
          <p:cNvPr id="7" name="表格 6"/>
          <p:cNvGraphicFramePr/>
          <p:nvPr>
            <p:custDataLst>
              <p:tags r:id="rId1"/>
            </p:custDataLst>
          </p:nvPr>
        </p:nvGraphicFramePr>
        <p:xfrm>
          <a:off x="652145" y="2228850"/>
          <a:ext cx="7839710" cy="2034540"/>
        </p:xfrm>
        <a:graphic>
          <a:graphicData uri="http://schemas.openxmlformats.org/drawingml/2006/table">
            <a:tbl>
              <a:tblPr firstRow="1" bandRow="1">
                <a:tableStyleId>{5C22544A-7EE6-4342-B048-85BDC9FD1C3A}</a:tableStyleId>
              </a:tblPr>
              <a:tblGrid>
                <a:gridCol w="3919855"/>
                <a:gridCol w="3919855"/>
              </a:tblGrid>
              <a:tr h="0">
                <a:tc>
                  <a:txBody>
                    <a:bodyPr/>
                    <a:p>
                      <a:pPr algn="ctr">
                        <a:buNone/>
                      </a:pPr>
                      <a:r>
                        <a:rPr lang="en-US" altLang="zh-CN"/>
                        <a:t>vue</a:t>
                      </a:r>
                      <a:endParaRPr lang="en-US" altLang="zh-CN"/>
                    </a:p>
                  </a:txBody>
                  <a:tcPr/>
                </a:tc>
                <a:tc>
                  <a:txBody>
                    <a:bodyPr/>
                    <a:p>
                      <a:pPr algn="ctr">
                        <a:buNone/>
                      </a:pPr>
                      <a:r>
                        <a:rPr lang="en-US" altLang="zh-CN"/>
                        <a:t>react</a:t>
                      </a:r>
                      <a:endParaRPr lang="en-US" altLang="zh-CN"/>
                    </a:p>
                  </a:txBody>
                  <a:tcPr/>
                </a:tc>
              </a:tr>
              <a:tr h="1737360">
                <a:tc>
                  <a:txBody>
                    <a:bodyPr/>
                    <a:p>
                      <a:pPr>
                        <a:buNone/>
                      </a:pPr>
                      <a:r>
                        <a:rPr lang="zh-CN" altLang="en-US"/>
                        <a:t>vue比对节点，当节点元素类型相同，但是className不同，认为是不同类型元素，删除重建，</a:t>
                      </a:r>
                      <a:endParaRPr lang="zh-CN" altLang="en-US"/>
                    </a:p>
                    <a:p>
                      <a:pPr>
                        <a:buNone/>
                      </a:pPr>
                      <a:endParaRPr lang="zh-CN" altLang="en-US"/>
                    </a:p>
                    <a:p>
                      <a:pPr>
                        <a:buNone/>
                      </a:pPr>
                      <a:endParaRPr lang="zh-CN" altLang="en-US"/>
                    </a:p>
                  </a:txBody>
                  <a:tcPr/>
                </a:tc>
                <a:tc>
                  <a:txBody>
                    <a:bodyPr/>
                    <a:p>
                      <a:pPr>
                        <a:buNone/>
                      </a:pPr>
                      <a:r>
                        <a:rPr lang="zh-CN" altLang="en-US" sz="1350">
                          <a:sym typeface="+mn-ea"/>
                        </a:rPr>
                        <a:t>react会认为是同类型节点，只是修改节点属性</a:t>
                      </a:r>
                      <a:endParaRPr lang="zh-CN" altLang="en-US" sz="1350">
                        <a:sym typeface="+mn-ea"/>
                      </a:endParaRPr>
                    </a:p>
                    <a:p>
                      <a:pPr>
                        <a:buNone/>
                      </a:pPr>
                      <a:endParaRPr lang="zh-CN" altLang="en-US"/>
                    </a:p>
                  </a:txBody>
                  <a:tcPr/>
                </a:tc>
              </a:tr>
            </a:tbl>
          </a:graphicData>
        </a:graphic>
      </p:graphicFrame>
      <p:sp>
        <p:nvSpPr>
          <p:cNvPr id="3" name="文本框 2"/>
          <p:cNvSpPr txBox="1"/>
          <p:nvPr/>
        </p:nvSpPr>
        <p:spPr>
          <a:xfrm>
            <a:off x="365125" y="773430"/>
            <a:ext cx="8544560" cy="1129665"/>
          </a:xfrm>
          <a:prstGeom prst="rect">
            <a:avLst/>
          </a:prstGeom>
          <a:noFill/>
        </p:spPr>
        <p:txBody>
          <a:bodyPr wrap="square" rtlCol="0" anchor="t">
            <a:spAutoFit/>
          </a:bodyPr>
          <a:p>
            <a:r>
              <a:rPr lang="zh-CN" altLang="en-US">
                <a:sym typeface="+mn-ea"/>
              </a:rPr>
              <a:t>vue和react的diff算法，都是忽略跨级比较，只做同级比较。</a:t>
            </a:r>
            <a:endParaRPr lang="zh-CN" altLang="en-US">
              <a:sym typeface="+mn-ea"/>
            </a:endParaRPr>
          </a:p>
          <a:p>
            <a:r>
              <a:rPr lang="zh-CN" altLang="en-US"/>
              <a:t>virtual DOM不一样,vue会跟踪每一个组件的依赖关系, 不需要重新渲染整个组件树.​​</a:t>
            </a:r>
            <a:endParaRPr lang="zh-CN" altLang="en-US"/>
          </a:p>
          <a:p>
            <a:r>
              <a:rPr lang="zh-CN" altLang="en-US"/>
              <a:t>而对于React而言,每当应用的状态被改变时,全部组件都会重新渲染,所以react中会需要shouldComponentUpdate这个生命周期函数方法来进行控制</a:t>
            </a:r>
            <a:endParaRPr lang="zh-CN" altLang="en-US"/>
          </a:p>
          <a:p>
            <a:r>
              <a:rPr lang="zh-CN" altLang="en-US"/>
              <a:t>比较树的顺序也稍有不同。感兴趣的可以自己研究一下。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graphicFrame>
        <p:nvGraphicFramePr>
          <p:cNvPr id="7" name="表格 6"/>
          <p:cNvGraphicFramePr/>
          <p:nvPr>
            <p:custDataLst>
              <p:tags r:id="rId1"/>
            </p:custDataLst>
          </p:nvPr>
        </p:nvGraphicFramePr>
        <p:xfrm>
          <a:off x="480060" y="843280"/>
          <a:ext cx="7839710" cy="3074035"/>
        </p:xfrm>
        <a:graphic>
          <a:graphicData uri="http://schemas.openxmlformats.org/drawingml/2006/table">
            <a:tbl>
              <a:tblPr firstRow="1" bandRow="1">
                <a:tableStyleId>{5C22544A-7EE6-4342-B048-85BDC9FD1C3A}</a:tableStyleId>
              </a:tblPr>
              <a:tblGrid>
                <a:gridCol w="3919855"/>
                <a:gridCol w="3919855"/>
              </a:tblGrid>
              <a:tr h="601345">
                <a:tc>
                  <a:txBody>
                    <a:bodyPr/>
                    <a:p>
                      <a:pPr algn="ctr">
                        <a:buNone/>
                      </a:pPr>
                      <a:r>
                        <a:rPr lang="en-US" altLang="zh-CN" sz="1350">
                          <a:sym typeface="+mn-ea"/>
                        </a:rPr>
                        <a:t>setState</a:t>
                      </a:r>
                      <a:r>
                        <a:rPr lang="zh-CN" altLang="en-US" sz="1350">
                          <a:sym typeface="+mn-ea"/>
                        </a:rPr>
                        <a:t>异步更新数据的</a:t>
                      </a:r>
                      <a:endParaRPr lang="zh-CN" altLang="en-US"/>
                    </a:p>
                  </a:txBody>
                  <a:tcPr/>
                </a:tc>
                <a:tc>
                  <a:txBody>
                    <a:bodyPr/>
                    <a:p>
                      <a:pPr algn="ctr">
                        <a:buNone/>
                      </a:pPr>
                      <a:r>
                        <a:rPr lang="en-US" altLang="zh-CN" sz="1350">
                          <a:sym typeface="+mn-ea"/>
                        </a:rPr>
                        <a:t>setState</a:t>
                      </a:r>
                      <a:r>
                        <a:rPr lang="zh-CN" altLang="en-US" sz="1350">
                          <a:sym typeface="+mn-ea"/>
                        </a:rPr>
                        <a:t>同步更新数据</a:t>
                      </a:r>
                      <a:endParaRPr lang="zh-CN" altLang="en-US"/>
                    </a:p>
                  </a:txBody>
                  <a:tcPr/>
                </a:tc>
              </a:tr>
              <a:tr h="1236345">
                <a:tc>
                  <a:txBody>
                    <a:bodyPr/>
                    <a:p>
                      <a:pPr>
                        <a:buNone/>
                      </a:pPr>
                      <a:r>
                        <a:rPr lang="zh-CN" altLang="en-US"/>
                        <a:t>生命周期里</a:t>
                      </a:r>
                      <a:endParaRPr lang="zh-CN" altLang="en-US"/>
                    </a:p>
                  </a:txBody>
                  <a:tcPr/>
                </a:tc>
                <a:tc>
                  <a:txBody>
                    <a:bodyPr/>
                    <a:p>
                      <a:pPr>
                        <a:buNone/>
                      </a:pPr>
                      <a:r>
                        <a:rPr lang="zh-CN" altLang="en-US"/>
                        <a:t>定时器</a:t>
                      </a:r>
                      <a:endParaRPr lang="zh-CN" altLang="en-US"/>
                    </a:p>
                  </a:txBody>
                  <a:tcPr/>
                </a:tc>
              </a:tr>
              <a:tr h="1236345">
                <a:tc>
                  <a:txBody>
                    <a:bodyPr/>
                    <a:p>
                      <a:pPr>
                        <a:buNone/>
                      </a:pPr>
                      <a:r>
                        <a:rPr lang="en-US" altLang="zh-CN"/>
                        <a:t>react</a:t>
                      </a:r>
                      <a:r>
                        <a:rPr lang="zh-CN" altLang="en-US"/>
                        <a:t>事件里</a:t>
                      </a:r>
                      <a:endParaRPr lang="zh-CN" altLang="en-US"/>
                    </a:p>
                  </a:txBody>
                  <a:tcPr/>
                </a:tc>
                <a:tc>
                  <a:txBody>
                    <a:bodyPr/>
                    <a:p>
                      <a:pPr>
                        <a:buNone/>
                      </a:pPr>
                      <a:r>
                        <a:rPr lang="zh-CN" altLang="en-US"/>
                        <a:t>原生事件</a:t>
                      </a:r>
                      <a:endParaRPr lang="zh-CN" altLang="en-US"/>
                    </a:p>
                  </a:txBody>
                  <a:tcPr/>
                </a:tc>
              </a:tr>
            </a:tbl>
          </a:graphicData>
        </a:graphic>
      </p:graphicFrame>
      <p:sp>
        <p:nvSpPr>
          <p:cNvPr id="8" name="文本框 7"/>
          <p:cNvSpPr txBox="1"/>
          <p:nvPr/>
        </p:nvSpPr>
        <p:spPr>
          <a:xfrm>
            <a:off x="480060" y="4348480"/>
            <a:ext cx="6712585" cy="299085"/>
          </a:xfrm>
          <a:prstGeom prst="rect">
            <a:avLst/>
          </a:prstGeom>
          <a:noFill/>
        </p:spPr>
        <p:txBody>
          <a:bodyPr wrap="square" rtlCol="0">
            <a:spAutoFit/>
          </a:bodyPr>
          <a:p>
            <a:r>
              <a:rPr lang="zh-CN" altLang="en-US"/>
              <a:t>https://www.jianshu.com/p/0c8fcb3bb0ae                                              </a:t>
            </a:r>
            <a:r>
              <a:rPr lang="en-US" altLang="zh-CN"/>
              <a:t>react</a:t>
            </a:r>
            <a:r>
              <a:rPr lang="zh-CN" altLang="en-US"/>
              <a:t>更新机制</a:t>
            </a:r>
            <a:endParaRPr lang="zh-CN" altLang="en-US"/>
          </a:p>
        </p:txBody>
      </p:sp>
      <p:sp>
        <p:nvSpPr>
          <p:cNvPr id="9" name="文本框 8"/>
          <p:cNvSpPr txBox="1"/>
          <p:nvPr/>
        </p:nvSpPr>
        <p:spPr>
          <a:xfrm>
            <a:off x="603250" y="4049395"/>
            <a:ext cx="1689100" cy="299085"/>
          </a:xfrm>
          <a:prstGeom prst="rect">
            <a:avLst/>
          </a:prstGeom>
          <a:noFill/>
        </p:spPr>
        <p:txBody>
          <a:bodyPr wrap="square" rtlCol="0">
            <a:spAutoFit/>
          </a:bodyPr>
          <a:p>
            <a:r>
              <a:rPr lang="zh-CN" altLang="en-US"/>
              <a:t>相关资料</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内容大纲</a:t>
            </a:r>
            <a:endParaRPr kumimoji="1" lang="zh-CN" altLang="en-US" dirty="0"/>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Ø"/>
            </a:pPr>
            <a:r>
              <a:rPr kumimoji="1" lang="zh-CN" altLang="en-US" dirty="0"/>
              <a:t>什么是</a:t>
            </a:r>
            <a:r>
              <a:rPr kumimoji="1" lang="en-US" altLang="zh-CN" dirty="0"/>
              <a:t>this.setState</a:t>
            </a:r>
            <a:endParaRPr kumimoji="1" lang="en-US" altLang="zh-CN" dirty="0"/>
          </a:p>
          <a:p>
            <a:pPr>
              <a:buFont typeface="Wingdings" panose="05000000000000000000" pitchFamily="2" charset="2"/>
              <a:buChar char="Ø"/>
            </a:pPr>
            <a:r>
              <a:rPr kumimoji="1" lang="zh-CN" altLang="en-US" dirty="0">
                <a:sym typeface="+mn-ea"/>
              </a:rPr>
              <a:t>在生命周期内使用</a:t>
            </a:r>
            <a:r>
              <a:rPr kumimoji="1" lang="en-US" altLang="zh-CN" dirty="0">
                <a:sym typeface="+mn-ea"/>
              </a:rPr>
              <a:t>this.setState</a:t>
            </a:r>
            <a:endParaRPr kumimoji="1" lang="zh-CN" altLang="en-US" dirty="0">
              <a:sym typeface="+mn-ea"/>
            </a:endParaRPr>
          </a:p>
          <a:p>
            <a:pPr>
              <a:buFont typeface="Wingdings" panose="05000000000000000000" pitchFamily="2" charset="2"/>
              <a:buChar char="Ø"/>
            </a:pPr>
            <a:r>
              <a:rPr kumimoji="1" lang="zh-CN" altLang="en-US" dirty="0">
                <a:sym typeface="+mn-ea"/>
              </a:rPr>
              <a:t>对比不同事件中使用</a:t>
            </a:r>
            <a:r>
              <a:rPr kumimoji="1" lang="en-US" altLang="zh-CN" dirty="0">
                <a:sym typeface="+mn-ea"/>
              </a:rPr>
              <a:t>setstate</a:t>
            </a:r>
            <a:endParaRPr kumimoji="1" lang="zh-CN" altLang="en-US" dirty="0">
              <a:sym typeface="+mn-ea"/>
            </a:endParaRPr>
          </a:p>
          <a:p>
            <a:pPr>
              <a:buFont typeface="Wingdings" panose="05000000000000000000" pitchFamily="2" charset="2"/>
              <a:buChar char="Ø"/>
            </a:pPr>
            <a:r>
              <a:rPr kumimoji="1" lang="en-US" altLang="zh-CN" dirty="0">
                <a:sym typeface="+mn-ea"/>
              </a:rPr>
              <a:t>vue&amp;react</a:t>
            </a:r>
            <a:r>
              <a:rPr kumimoji="1" lang="zh-CN" altLang="en-US" dirty="0">
                <a:sym typeface="+mn-ea"/>
              </a:rPr>
              <a:t>的更新对比</a:t>
            </a:r>
            <a:endParaRPr kumimoji="1" lang="zh-CN" altLang="en-US" dirty="0">
              <a:sym typeface="+mn-ea"/>
            </a:endParaRPr>
          </a:p>
          <a:p>
            <a:pPr marL="0" indent="0">
              <a:buNone/>
            </a:pPr>
            <a:endParaRPr kumimoji="1" lang="en-US" altLang="zh-CN" dirty="0"/>
          </a:p>
          <a:p>
            <a:endParaRPr kumimoji="1"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什么是</a:t>
            </a:r>
            <a:r>
              <a:rPr kumimoji="1" lang="en-US" altLang="zh-CN" dirty="0">
                <a:sym typeface="+mn-ea"/>
              </a:rPr>
              <a:t>this.setState</a:t>
            </a:r>
            <a:endParaRPr kumimoji="1" lang="zh-CN" altLang="en-US" dirty="0"/>
          </a:p>
        </p:txBody>
      </p:sp>
      <p:sp>
        <p:nvSpPr>
          <p:cNvPr id="3" name="内容占位符 2"/>
          <p:cNvSpPr>
            <a:spLocks noGrp="1"/>
          </p:cNvSpPr>
          <p:nvPr>
            <p:ph idx="1"/>
          </p:nvPr>
        </p:nvSpPr>
        <p:spPr/>
        <p:txBody>
          <a:bodyPr>
            <a:normAutofit/>
          </a:bodyPr>
          <a:lstStyle/>
          <a:p>
            <a:endParaRPr lang="zh-CN" altLang="zh-CN" dirty="0"/>
          </a:p>
          <a:p>
            <a:endParaRPr kumimoji="1" lang="zh-CN" altLang="en-US" sz="1400" dirty="0"/>
          </a:p>
        </p:txBody>
      </p:sp>
      <p:pic>
        <p:nvPicPr>
          <p:cNvPr id="4" name="图片 3" descr="企业微信截图_264ca1ac-0bc7-47e5-bff5-789a588af0df"/>
          <p:cNvPicPr>
            <a:picLocks noChangeAspect="1"/>
          </p:cNvPicPr>
          <p:nvPr/>
        </p:nvPicPr>
        <p:blipFill>
          <a:blip r:embed="rId1"/>
          <a:stretch>
            <a:fillRect/>
          </a:stretch>
        </p:blipFill>
        <p:spPr>
          <a:xfrm>
            <a:off x="163195" y="1253490"/>
            <a:ext cx="4359275" cy="1774190"/>
          </a:xfrm>
          <a:prstGeom prst="rect">
            <a:avLst/>
          </a:prstGeom>
        </p:spPr>
      </p:pic>
      <p:sp>
        <p:nvSpPr>
          <p:cNvPr id="5" name="文本框 4"/>
          <p:cNvSpPr txBox="1"/>
          <p:nvPr/>
        </p:nvSpPr>
        <p:spPr>
          <a:xfrm>
            <a:off x="4845050" y="1474470"/>
            <a:ext cx="3348355" cy="506730"/>
          </a:xfrm>
          <a:prstGeom prst="rect">
            <a:avLst/>
          </a:prstGeom>
          <a:noFill/>
        </p:spPr>
        <p:txBody>
          <a:bodyPr wrap="square" rtlCol="0">
            <a:spAutoFit/>
          </a:bodyPr>
          <a:p>
            <a:r>
              <a:rPr lang="zh-CN" altLang="en-US"/>
              <a:t>在构造函数里，我们可以初始化</a:t>
            </a:r>
            <a:r>
              <a:rPr lang="en-US" altLang="zh-CN"/>
              <a:t>this.state</a:t>
            </a:r>
            <a:r>
              <a:rPr lang="zh-CN" altLang="en-US"/>
              <a:t>对象。存放我们需要的数据</a:t>
            </a:r>
            <a:endParaRPr lang="zh-CN" altLang="en-US"/>
          </a:p>
        </p:txBody>
      </p:sp>
      <p:pic>
        <p:nvPicPr>
          <p:cNvPr id="6" name="图片 5" descr="企业微信截图_4e967b5f-16c7-429a-9cbb-120ff17a7697"/>
          <p:cNvPicPr>
            <a:picLocks noChangeAspect="1"/>
          </p:cNvPicPr>
          <p:nvPr/>
        </p:nvPicPr>
        <p:blipFill>
          <a:blip r:embed="rId2"/>
          <a:stretch>
            <a:fillRect/>
          </a:stretch>
        </p:blipFill>
        <p:spPr>
          <a:xfrm>
            <a:off x="163195" y="3334385"/>
            <a:ext cx="4379595" cy="1409065"/>
          </a:xfrm>
          <a:prstGeom prst="rect">
            <a:avLst/>
          </a:prstGeom>
        </p:spPr>
      </p:pic>
      <p:sp>
        <p:nvSpPr>
          <p:cNvPr id="7" name="文本框 6"/>
          <p:cNvSpPr txBox="1"/>
          <p:nvPr/>
        </p:nvSpPr>
        <p:spPr>
          <a:xfrm>
            <a:off x="4935220" y="3571240"/>
            <a:ext cx="3943985" cy="506730"/>
          </a:xfrm>
          <a:prstGeom prst="rect">
            <a:avLst/>
          </a:prstGeom>
          <a:noFill/>
        </p:spPr>
        <p:txBody>
          <a:bodyPr wrap="square" rtlCol="0">
            <a:spAutoFit/>
          </a:bodyPr>
          <a:p>
            <a:r>
              <a:rPr lang="zh-CN" altLang="en-US"/>
              <a:t>通过</a:t>
            </a:r>
            <a:r>
              <a:rPr lang="en-US" altLang="zh-CN"/>
              <a:t>this.setState </a:t>
            </a:r>
            <a:r>
              <a:rPr lang="zh-CN" altLang="en-US"/>
              <a:t>更新数据，并且触发生命周期</a:t>
            </a:r>
            <a:endParaRPr lang="zh-CN" altLang="en-US"/>
          </a:p>
          <a:p>
            <a:r>
              <a:rPr lang="zh-CN" altLang="en-US"/>
              <a:t>重新渲染页面。</a:t>
            </a:r>
            <a:endParaRPr lang="zh-CN" altLang="en-US"/>
          </a:p>
        </p:txBody>
      </p:sp>
      <p:sp>
        <p:nvSpPr>
          <p:cNvPr id="8" name="文本框 7"/>
          <p:cNvSpPr txBox="1"/>
          <p:nvPr/>
        </p:nvSpPr>
        <p:spPr>
          <a:xfrm>
            <a:off x="296545" y="785495"/>
            <a:ext cx="6200775" cy="299085"/>
          </a:xfrm>
          <a:prstGeom prst="rect">
            <a:avLst/>
          </a:prstGeom>
          <a:noFill/>
        </p:spPr>
        <p:txBody>
          <a:bodyPr wrap="square" rtlCol="0">
            <a:spAutoFit/>
          </a:bodyPr>
          <a:p>
            <a:r>
              <a:rPr lang="en-US" altLang="zh-CN"/>
              <a:t>this.setState </a:t>
            </a:r>
            <a:r>
              <a:rPr lang="zh-CN" altLang="en-US"/>
              <a:t>是</a:t>
            </a:r>
            <a:r>
              <a:rPr lang="en-US" altLang="zh-CN"/>
              <a:t>react</a:t>
            </a:r>
            <a:r>
              <a:rPr lang="zh-CN" altLang="en-US"/>
              <a:t>提供用来更新数据的方法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在生命周期里使用</a:t>
            </a:r>
            <a:r>
              <a:rPr kumimoji="1" lang="en-US" altLang="zh-CN" dirty="0">
                <a:sym typeface="+mn-ea"/>
              </a:rPr>
              <a:t>this.setState</a:t>
            </a:r>
            <a:r>
              <a:rPr kumimoji="1" lang="zh-CN" altLang="en-US" dirty="0">
                <a:sym typeface="+mn-ea"/>
              </a:rPr>
              <a:t>函数传入对象的操作</a:t>
            </a:r>
            <a:endParaRPr kumimoji="1" lang="zh-CN" altLang="en-US" dirty="0"/>
          </a:p>
        </p:txBody>
      </p:sp>
      <p:pic>
        <p:nvPicPr>
          <p:cNvPr id="4" name="图片 3" descr="企业微信截图_f39ced6f-9f0e-47f2-9d8f-fa75576698b0"/>
          <p:cNvPicPr>
            <a:picLocks noChangeAspect="1"/>
          </p:cNvPicPr>
          <p:nvPr/>
        </p:nvPicPr>
        <p:blipFill>
          <a:blip r:embed="rId1"/>
          <a:stretch>
            <a:fillRect/>
          </a:stretch>
        </p:blipFill>
        <p:spPr>
          <a:xfrm>
            <a:off x="412115" y="877570"/>
            <a:ext cx="4760595" cy="1756410"/>
          </a:xfrm>
          <a:prstGeom prst="rect">
            <a:avLst/>
          </a:prstGeom>
        </p:spPr>
      </p:pic>
      <p:pic>
        <p:nvPicPr>
          <p:cNvPr id="5" name="图片 4" descr="企业微信截图_6ca09403-102e-4b7a-bea4-63df3acf2ccd"/>
          <p:cNvPicPr>
            <a:picLocks noChangeAspect="1"/>
          </p:cNvPicPr>
          <p:nvPr/>
        </p:nvPicPr>
        <p:blipFill>
          <a:blip r:embed="rId2"/>
          <a:stretch>
            <a:fillRect/>
          </a:stretch>
        </p:blipFill>
        <p:spPr>
          <a:xfrm>
            <a:off x="483235" y="3098165"/>
            <a:ext cx="4425950" cy="1264285"/>
          </a:xfrm>
          <a:prstGeom prst="rect">
            <a:avLst/>
          </a:prstGeom>
        </p:spPr>
      </p:pic>
      <p:cxnSp>
        <p:nvCxnSpPr>
          <p:cNvPr id="7" name="直接箭头连接符 6"/>
          <p:cNvCxnSpPr/>
          <p:nvPr/>
        </p:nvCxnSpPr>
        <p:spPr>
          <a:xfrm>
            <a:off x="2811145" y="2780030"/>
            <a:ext cx="0" cy="31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16220" y="1465580"/>
            <a:ext cx="3197225" cy="506730"/>
          </a:xfrm>
          <a:prstGeom prst="rect">
            <a:avLst/>
          </a:prstGeom>
          <a:noFill/>
        </p:spPr>
        <p:txBody>
          <a:bodyPr wrap="square" rtlCol="0">
            <a:spAutoFit/>
          </a:bodyPr>
          <a:p>
            <a:r>
              <a:rPr lang="zh-CN" altLang="en-US"/>
              <a:t>在生命周期内调用</a:t>
            </a:r>
            <a:r>
              <a:rPr lang="en-US" altLang="zh-CN"/>
              <a:t>this.setState</a:t>
            </a:r>
            <a:r>
              <a:rPr lang="zh-CN" altLang="en-US"/>
              <a:t>函数，发现它做的更改是异步的。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在生命周期里使用多个</a:t>
            </a:r>
            <a:r>
              <a:rPr kumimoji="1" lang="en-US" altLang="zh-CN" dirty="0">
                <a:sym typeface="+mn-ea"/>
              </a:rPr>
              <a:t>this.setState</a:t>
            </a:r>
            <a:r>
              <a:rPr kumimoji="1" lang="zh-CN" altLang="en-US" dirty="0">
                <a:sym typeface="+mn-ea"/>
              </a:rPr>
              <a:t>函数传入对象的操作</a:t>
            </a:r>
            <a:endParaRPr kumimoji="1" lang="zh-CN" altLang="en-US" dirty="0"/>
          </a:p>
        </p:txBody>
      </p:sp>
      <p:pic>
        <p:nvPicPr>
          <p:cNvPr id="4" name="图片 3" descr="企业微信截图_906e5997-4331-4df2-9abc-803449de5c53"/>
          <p:cNvPicPr>
            <a:picLocks noChangeAspect="1"/>
          </p:cNvPicPr>
          <p:nvPr/>
        </p:nvPicPr>
        <p:blipFill>
          <a:blip r:embed="rId1"/>
          <a:stretch>
            <a:fillRect/>
          </a:stretch>
        </p:blipFill>
        <p:spPr>
          <a:xfrm>
            <a:off x="288925" y="924560"/>
            <a:ext cx="4916805" cy="3980180"/>
          </a:xfrm>
          <a:prstGeom prst="rect">
            <a:avLst/>
          </a:prstGeom>
        </p:spPr>
      </p:pic>
      <p:pic>
        <p:nvPicPr>
          <p:cNvPr id="6" name="图片 5" descr="企业微信截图_127387b6-b194-4bcb-84e1-5fb16fe6e564"/>
          <p:cNvPicPr>
            <a:picLocks noChangeAspect="1"/>
          </p:cNvPicPr>
          <p:nvPr/>
        </p:nvPicPr>
        <p:blipFill>
          <a:blip r:embed="rId2"/>
          <a:stretch>
            <a:fillRect/>
          </a:stretch>
        </p:blipFill>
        <p:spPr>
          <a:xfrm>
            <a:off x="6227445" y="1084580"/>
            <a:ext cx="2729230" cy="1139190"/>
          </a:xfrm>
          <a:prstGeom prst="rect">
            <a:avLst/>
          </a:prstGeom>
        </p:spPr>
      </p:pic>
      <p:cxnSp>
        <p:nvCxnSpPr>
          <p:cNvPr id="7" name="直接箭头连接符 6"/>
          <p:cNvCxnSpPr/>
          <p:nvPr/>
        </p:nvCxnSpPr>
        <p:spPr>
          <a:xfrm>
            <a:off x="5236210" y="1633855"/>
            <a:ext cx="87947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457825" y="2940050"/>
            <a:ext cx="3498850" cy="506730"/>
          </a:xfrm>
          <a:prstGeom prst="rect">
            <a:avLst/>
          </a:prstGeom>
          <a:noFill/>
        </p:spPr>
        <p:txBody>
          <a:bodyPr wrap="square" rtlCol="0">
            <a:spAutoFit/>
          </a:bodyPr>
          <a:p>
            <a:r>
              <a:rPr lang="zh-CN" altLang="en-US"/>
              <a:t>使用多个</a:t>
            </a:r>
            <a:r>
              <a:rPr lang="en-US" altLang="zh-CN"/>
              <a:t>this.setState </a:t>
            </a:r>
            <a:r>
              <a:rPr lang="zh-CN" altLang="en-US"/>
              <a:t>可以发现页面上还是只渲染他们合并以后的值。</a:t>
            </a:r>
            <a:r>
              <a:rPr lang="en-US" altLang="zh-CN"/>
              <a:t>count</a:t>
            </a:r>
            <a:r>
              <a:rPr lang="zh-CN" altLang="en-US"/>
              <a:t>并不是</a:t>
            </a:r>
            <a:r>
              <a:rPr lang="en-US" altLang="zh-CN"/>
              <a:t>3</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在生命周期里使用</a:t>
            </a:r>
            <a:r>
              <a:rPr kumimoji="1" lang="en-US" altLang="zh-CN" dirty="0">
                <a:sym typeface="+mn-ea"/>
              </a:rPr>
              <a:t>this.setState</a:t>
            </a:r>
            <a:r>
              <a:rPr kumimoji="1" lang="zh-CN" altLang="en-US" dirty="0">
                <a:sym typeface="+mn-ea"/>
              </a:rPr>
              <a:t>函数传入函数的操作</a:t>
            </a:r>
            <a:endParaRPr kumimoji="1" lang="zh-CN" altLang="en-US" dirty="0"/>
          </a:p>
        </p:txBody>
      </p:sp>
      <p:pic>
        <p:nvPicPr>
          <p:cNvPr id="4" name="图片 3" descr="企业微信截图_bcfb33d6-dede-4d47-be09-0b5455ff3b06"/>
          <p:cNvPicPr>
            <a:picLocks noChangeAspect="1"/>
          </p:cNvPicPr>
          <p:nvPr/>
        </p:nvPicPr>
        <p:blipFill>
          <a:blip r:embed="rId1"/>
          <a:stretch>
            <a:fillRect/>
          </a:stretch>
        </p:blipFill>
        <p:spPr>
          <a:xfrm>
            <a:off x="315595" y="1576705"/>
            <a:ext cx="4222115" cy="1990090"/>
          </a:xfrm>
          <a:prstGeom prst="rect">
            <a:avLst/>
          </a:prstGeom>
        </p:spPr>
      </p:pic>
      <p:pic>
        <p:nvPicPr>
          <p:cNvPr id="5" name="图片 4" descr="企业微信截图_97fc899a-ba94-41c7-b65d-0e8b4c5e7383"/>
          <p:cNvPicPr>
            <a:picLocks noChangeAspect="1"/>
          </p:cNvPicPr>
          <p:nvPr/>
        </p:nvPicPr>
        <p:blipFill>
          <a:blip r:embed="rId2"/>
          <a:stretch>
            <a:fillRect/>
          </a:stretch>
        </p:blipFill>
        <p:spPr>
          <a:xfrm>
            <a:off x="5855335" y="1144905"/>
            <a:ext cx="2906395" cy="778510"/>
          </a:xfrm>
          <a:prstGeom prst="rect">
            <a:avLst/>
          </a:prstGeom>
        </p:spPr>
      </p:pic>
      <p:pic>
        <p:nvPicPr>
          <p:cNvPr id="6" name="图片 5" descr="企业微信截图_f3b45cbe-7ed8-4c45-aa54-d788149d5b6e"/>
          <p:cNvPicPr>
            <a:picLocks noChangeAspect="1"/>
          </p:cNvPicPr>
          <p:nvPr/>
        </p:nvPicPr>
        <p:blipFill>
          <a:blip r:embed="rId3"/>
          <a:stretch>
            <a:fillRect/>
          </a:stretch>
        </p:blipFill>
        <p:spPr>
          <a:xfrm>
            <a:off x="5855335" y="2615565"/>
            <a:ext cx="3025775" cy="1553845"/>
          </a:xfrm>
          <a:prstGeom prst="rect">
            <a:avLst/>
          </a:prstGeom>
        </p:spPr>
      </p:pic>
      <p:cxnSp>
        <p:nvCxnSpPr>
          <p:cNvPr id="7" name="直接箭头连接符 6"/>
          <p:cNvCxnSpPr/>
          <p:nvPr/>
        </p:nvCxnSpPr>
        <p:spPr>
          <a:xfrm flipV="1">
            <a:off x="4676140" y="1660525"/>
            <a:ext cx="959485" cy="648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791710" y="2504440"/>
            <a:ext cx="1063625"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16230" y="3908425"/>
            <a:ext cx="5212080" cy="506730"/>
          </a:xfrm>
          <a:prstGeom prst="rect">
            <a:avLst/>
          </a:prstGeom>
          <a:noFill/>
        </p:spPr>
        <p:txBody>
          <a:bodyPr wrap="square" rtlCol="0">
            <a:spAutoFit/>
          </a:bodyPr>
          <a:p>
            <a:r>
              <a:rPr lang="zh-CN" altLang="en-US"/>
              <a:t>可以看出在</a:t>
            </a:r>
            <a:r>
              <a:rPr lang="en-US" altLang="zh-CN"/>
              <a:t>this</a:t>
            </a:r>
            <a:r>
              <a:rPr lang="zh-CN" altLang="en-US"/>
              <a:t>，</a:t>
            </a:r>
            <a:r>
              <a:rPr lang="en-US" altLang="zh-CN"/>
              <a:t>setState</a:t>
            </a:r>
            <a:r>
              <a:rPr lang="zh-CN" altLang="en-US"/>
              <a:t>中使用函数，但是还是异步的。不过没有进行对象合并这一操作。</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863" y="8799"/>
            <a:ext cx="8544872" cy="1066603"/>
          </a:xfrm>
        </p:spPr>
        <p:txBody>
          <a:bodyPr/>
          <a:lstStyle/>
          <a:p>
            <a:r>
              <a:rPr kumimoji="1" lang="zh-CN" altLang="en-US" dirty="0">
                <a:sym typeface="+mn-ea"/>
              </a:rPr>
              <a:t>在生命周期里使用定时器，在定时里使用</a:t>
            </a:r>
            <a:r>
              <a:rPr kumimoji="1" lang="en-US" altLang="zh-CN" dirty="0">
                <a:sym typeface="+mn-ea"/>
              </a:rPr>
              <a:t>this.setState</a:t>
            </a:r>
            <a:r>
              <a:rPr kumimoji="1" lang="zh-CN" altLang="en-US" dirty="0">
                <a:sym typeface="+mn-ea"/>
              </a:rPr>
              <a:t>函数传入对象的操作</a:t>
            </a:r>
            <a:endParaRPr kumimoji="1" lang="zh-CN" altLang="en-US" dirty="0"/>
          </a:p>
        </p:txBody>
      </p:sp>
      <p:pic>
        <p:nvPicPr>
          <p:cNvPr id="4" name="图片 3" descr="企业微信截图_f1cc743d-84fd-4f08-9294-046c402f6b20"/>
          <p:cNvPicPr>
            <a:picLocks noChangeAspect="1"/>
          </p:cNvPicPr>
          <p:nvPr/>
        </p:nvPicPr>
        <p:blipFill>
          <a:blip r:embed="rId1"/>
          <a:stretch>
            <a:fillRect/>
          </a:stretch>
        </p:blipFill>
        <p:spPr>
          <a:xfrm>
            <a:off x="5344160" y="886460"/>
            <a:ext cx="3167380" cy="1389380"/>
          </a:xfrm>
          <a:prstGeom prst="rect">
            <a:avLst/>
          </a:prstGeom>
        </p:spPr>
      </p:pic>
      <p:pic>
        <p:nvPicPr>
          <p:cNvPr id="5" name="图片 4" descr="企业微信截图_6efcc8af-7cb4-49ae-89cf-cb86557e579f"/>
          <p:cNvPicPr>
            <a:picLocks noChangeAspect="1"/>
          </p:cNvPicPr>
          <p:nvPr/>
        </p:nvPicPr>
        <p:blipFill>
          <a:blip r:embed="rId2"/>
          <a:stretch>
            <a:fillRect/>
          </a:stretch>
        </p:blipFill>
        <p:spPr>
          <a:xfrm>
            <a:off x="5269230" y="2931160"/>
            <a:ext cx="3103880" cy="1777365"/>
          </a:xfrm>
          <a:prstGeom prst="rect">
            <a:avLst/>
          </a:prstGeom>
        </p:spPr>
      </p:pic>
      <p:pic>
        <p:nvPicPr>
          <p:cNvPr id="6" name="图片 5" descr="企业微信截图_fe2ab7cb-3f18-408a-828a-c32ca93cb112"/>
          <p:cNvPicPr>
            <a:picLocks noChangeAspect="1"/>
          </p:cNvPicPr>
          <p:nvPr/>
        </p:nvPicPr>
        <p:blipFill>
          <a:blip r:embed="rId3"/>
          <a:stretch>
            <a:fillRect/>
          </a:stretch>
        </p:blipFill>
        <p:spPr>
          <a:xfrm>
            <a:off x="14605" y="2093595"/>
            <a:ext cx="4968875" cy="1358900"/>
          </a:xfrm>
          <a:prstGeom prst="rect">
            <a:avLst/>
          </a:prstGeom>
        </p:spPr>
      </p:pic>
      <p:sp>
        <p:nvSpPr>
          <p:cNvPr id="7" name="文本框 6"/>
          <p:cNvSpPr txBox="1"/>
          <p:nvPr/>
        </p:nvSpPr>
        <p:spPr>
          <a:xfrm>
            <a:off x="305435" y="1327785"/>
            <a:ext cx="4033520" cy="506730"/>
          </a:xfrm>
          <a:prstGeom prst="rect">
            <a:avLst/>
          </a:prstGeom>
          <a:noFill/>
        </p:spPr>
        <p:txBody>
          <a:bodyPr wrap="square" rtlCol="0">
            <a:spAutoFit/>
          </a:bodyPr>
          <a:p>
            <a:r>
              <a:rPr lang="zh-CN" altLang="en-US"/>
              <a:t>可以总结出在定时器里面使用</a:t>
            </a:r>
            <a:r>
              <a:rPr lang="en-US" altLang="zh-CN"/>
              <a:t>this.setState </a:t>
            </a:r>
            <a:r>
              <a:rPr lang="zh-CN" altLang="en-US"/>
              <a:t>可以同步更新</a:t>
            </a:r>
            <a:r>
              <a:rPr lang="en-US" altLang="zh-CN"/>
              <a:t>state</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zh-CN" altLang="en-US" dirty="0">
                <a:sym typeface="+mn-ea"/>
              </a:rPr>
              <a:t>在</a:t>
            </a:r>
            <a:r>
              <a:rPr kumimoji="1" lang="en-US" altLang="zh-CN" dirty="0">
                <a:sym typeface="+mn-ea"/>
              </a:rPr>
              <a:t>react</a:t>
            </a:r>
            <a:r>
              <a:rPr kumimoji="1" lang="zh-CN" altLang="en-US" dirty="0">
                <a:sym typeface="+mn-ea"/>
              </a:rPr>
              <a:t>事件中使用</a:t>
            </a:r>
            <a:r>
              <a:rPr kumimoji="1" lang="en-US" altLang="zh-CN" dirty="0">
                <a:sym typeface="+mn-ea"/>
              </a:rPr>
              <a:t>this.setState</a:t>
            </a:r>
            <a:r>
              <a:rPr kumimoji="1" lang="zh-CN" altLang="en-US" dirty="0">
                <a:sym typeface="+mn-ea"/>
              </a:rPr>
              <a:t>函数传入对象的操作</a:t>
            </a:r>
            <a:endParaRPr lang="zh-CN" altLang="en-US"/>
          </a:p>
        </p:txBody>
      </p:sp>
      <p:pic>
        <p:nvPicPr>
          <p:cNvPr id="6" name="图片 5" descr="企业微信截图_b365fe60-d1ac-4757-95f1-bceb077b790c"/>
          <p:cNvPicPr>
            <a:picLocks noChangeAspect="1"/>
          </p:cNvPicPr>
          <p:nvPr/>
        </p:nvPicPr>
        <p:blipFill>
          <a:blip r:embed="rId1"/>
          <a:stretch>
            <a:fillRect/>
          </a:stretch>
        </p:blipFill>
        <p:spPr>
          <a:xfrm>
            <a:off x="163195" y="1360170"/>
            <a:ext cx="5404485" cy="2066290"/>
          </a:xfrm>
          <a:prstGeom prst="rect">
            <a:avLst/>
          </a:prstGeom>
        </p:spPr>
      </p:pic>
      <p:grpSp>
        <p:nvGrpSpPr>
          <p:cNvPr id="9" name="组合 8"/>
          <p:cNvGrpSpPr/>
          <p:nvPr/>
        </p:nvGrpSpPr>
        <p:grpSpPr>
          <a:xfrm>
            <a:off x="5694680" y="1032510"/>
            <a:ext cx="3205480" cy="2571115"/>
            <a:chOff x="8940" y="1584"/>
            <a:chExt cx="5132" cy="4230"/>
          </a:xfrm>
        </p:grpSpPr>
        <p:pic>
          <p:nvPicPr>
            <p:cNvPr id="7" name="图片 6" descr="企业微信截图_ace117d2-75fe-439f-903f-b3ac46ac712b"/>
            <p:cNvPicPr>
              <a:picLocks noChangeAspect="1"/>
            </p:cNvPicPr>
            <p:nvPr/>
          </p:nvPicPr>
          <p:blipFill>
            <a:blip r:embed="rId2"/>
            <a:stretch>
              <a:fillRect/>
            </a:stretch>
          </p:blipFill>
          <p:spPr>
            <a:xfrm>
              <a:off x="8940" y="1584"/>
              <a:ext cx="5132" cy="1468"/>
            </a:xfrm>
            <a:prstGeom prst="rect">
              <a:avLst/>
            </a:prstGeom>
          </p:spPr>
        </p:pic>
        <p:pic>
          <p:nvPicPr>
            <p:cNvPr id="8" name="图片 7" descr="企业微信截图_d2260287-39ae-4eab-a5d1-8c10d761216c"/>
            <p:cNvPicPr>
              <a:picLocks noChangeAspect="1"/>
            </p:cNvPicPr>
            <p:nvPr/>
          </p:nvPicPr>
          <p:blipFill>
            <a:blip r:embed="rId3"/>
            <a:stretch>
              <a:fillRect/>
            </a:stretch>
          </p:blipFill>
          <p:spPr>
            <a:xfrm>
              <a:off x="9470" y="3569"/>
              <a:ext cx="4073" cy="2245"/>
            </a:xfrm>
            <a:prstGeom prst="rect">
              <a:avLst/>
            </a:prstGeom>
          </p:spPr>
        </p:pic>
      </p:grpSp>
      <p:sp>
        <p:nvSpPr>
          <p:cNvPr id="10" name="文本框 9"/>
          <p:cNvSpPr txBox="1"/>
          <p:nvPr/>
        </p:nvSpPr>
        <p:spPr>
          <a:xfrm>
            <a:off x="643255" y="3837305"/>
            <a:ext cx="4956810" cy="506730"/>
          </a:xfrm>
          <a:prstGeom prst="rect">
            <a:avLst/>
          </a:prstGeom>
          <a:noFill/>
        </p:spPr>
        <p:txBody>
          <a:bodyPr wrap="square" rtlCol="0">
            <a:spAutoFit/>
          </a:bodyPr>
          <a:p>
            <a:r>
              <a:rPr lang="zh-CN" altLang="en-US"/>
              <a:t>在</a:t>
            </a:r>
            <a:r>
              <a:rPr lang="en-US" altLang="zh-CN"/>
              <a:t>react</a:t>
            </a:r>
            <a:r>
              <a:rPr lang="zh-CN" altLang="en-US"/>
              <a:t>控制的事件中使用</a:t>
            </a:r>
            <a:r>
              <a:rPr lang="en-US" altLang="zh-CN"/>
              <a:t>setState </a:t>
            </a:r>
            <a:r>
              <a:rPr lang="zh-CN" altLang="en-US"/>
              <a:t>，</a:t>
            </a:r>
            <a:r>
              <a:rPr lang="en-US" altLang="zh-CN"/>
              <a:t>alert</a:t>
            </a:r>
            <a:r>
              <a:rPr lang="zh-CN" altLang="en-US"/>
              <a:t>会弹出上一个状态未更新的数据。在</a:t>
            </a:r>
            <a:r>
              <a:rPr lang="en-US" altLang="zh-CN"/>
              <a:t>react</a:t>
            </a:r>
            <a:r>
              <a:rPr lang="zh-CN" altLang="en-US"/>
              <a:t>事件中也是异步更新数据的</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zh-CN" altLang="en-US" dirty="0">
                <a:sym typeface="+mn-ea"/>
              </a:rPr>
              <a:t>在原生事件中使用</a:t>
            </a:r>
            <a:r>
              <a:rPr kumimoji="1" lang="en-US" altLang="zh-CN" dirty="0">
                <a:sym typeface="+mn-ea"/>
              </a:rPr>
              <a:t>this.setState</a:t>
            </a:r>
            <a:r>
              <a:rPr kumimoji="1" lang="zh-CN" altLang="en-US" dirty="0">
                <a:sym typeface="+mn-ea"/>
              </a:rPr>
              <a:t>函数传入对象的操作</a:t>
            </a:r>
            <a:endParaRPr lang="zh-CN" altLang="en-US"/>
          </a:p>
        </p:txBody>
      </p:sp>
      <p:pic>
        <p:nvPicPr>
          <p:cNvPr id="3" name="图片 2" descr="企业微信截图_a7905530-3f89-4e14-9add-c59d4bd9fef5"/>
          <p:cNvPicPr>
            <a:picLocks noChangeAspect="1"/>
          </p:cNvPicPr>
          <p:nvPr/>
        </p:nvPicPr>
        <p:blipFill>
          <a:blip r:embed="rId1"/>
          <a:stretch>
            <a:fillRect/>
          </a:stretch>
        </p:blipFill>
        <p:spPr>
          <a:xfrm>
            <a:off x="163195" y="1265555"/>
            <a:ext cx="7736205" cy="267970"/>
          </a:xfrm>
          <a:prstGeom prst="rect">
            <a:avLst/>
          </a:prstGeom>
        </p:spPr>
      </p:pic>
      <p:sp>
        <p:nvSpPr>
          <p:cNvPr id="4" name="文本框 3"/>
          <p:cNvSpPr txBox="1"/>
          <p:nvPr/>
        </p:nvSpPr>
        <p:spPr>
          <a:xfrm>
            <a:off x="412115" y="892175"/>
            <a:ext cx="3597910" cy="299085"/>
          </a:xfrm>
          <a:prstGeom prst="rect">
            <a:avLst/>
          </a:prstGeom>
          <a:noFill/>
        </p:spPr>
        <p:txBody>
          <a:bodyPr wrap="square" rtlCol="0">
            <a:spAutoFit/>
          </a:bodyPr>
          <a:p>
            <a:r>
              <a:rPr lang="en-US" altLang="zh-CN"/>
              <a:t>1.</a:t>
            </a:r>
            <a:r>
              <a:rPr lang="zh-CN" altLang="en-US"/>
              <a:t>绑定原生事件</a:t>
            </a:r>
            <a:endParaRPr lang="zh-CN" altLang="en-US"/>
          </a:p>
        </p:txBody>
      </p:sp>
      <p:pic>
        <p:nvPicPr>
          <p:cNvPr id="5" name="图片 4" descr="企业微信截图_e4b243c3-e8b7-49ed-a550-9804b09cf51a"/>
          <p:cNvPicPr>
            <a:picLocks noChangeAspect="1"/>
          </p:cNvPicPr>
          <p:nvPr/>
        </p:nvPicPr>
        <p:blipFill>
          <a:blip r:embed="rId2"/>
          <a:stretch>
            <a:fillRect/>
          </a:stretch>
        </p:blipFill>
        <p:spPr>
          <a:xfrm>
            <a:off x="163195" y="1951355"/>
            <a:ext cx="4660265" cy="2567940"/>
          </a:xfrm>
          <a:prstGeom prst="rect">
            <a:avLst/>
          </a:prstGeom>
        </p:spPr>
      </p:pic>
      <p:sp>
        <p:nvSpPr>
          <p:cNvPr id="12" name="文本框 11"/>
          <p:cNvSpPr txBox="1"/>
          <p:nvPr/>
        </p:nvSpPr>
        <p:spPr>
          <a:xfrm>
            <a:off x="412115" y="1652270"/>
            <a:ext cx="2063115" cy="299085"/>
          </a:xfrm>
          <a:prstGeom prst="rect">
            <a:avLst/>
          </a:prstGeom>
          <a:noFill/>
        </p:spPr>
        <p:txBody>
          <a:bodyPr wrap="square" rtlCol="0">
            <a:spAutoFit/>
          </a:bodyPr>
          <a:p>
            <a:r>
              <a:rPr lang="en-US" altLang="zh-CN"/>
              <a:t>2.</a:t>
            </a:r>
            <a:r>
              <a:rPr lang="zh-CN" altLang="en-US"/>
              <a:t>触发事件</a:t>
            </a:r>
            <a:endParaRPr lang="zh-CN" altLang="en-US"/>
          </a:p>
        </p:txBody>
      </p:sp>
      <p:pic>
        <p:nvPicPr>
          <p:cNvPr id="13" name="图片 12" descr="企业微信截图_5dfe0bb4-4c91-498f-b4e5-a619a0020eb0"/>
          <p:cNvPicPr>
            <a:picLocks noChangeAspect="1"/>
          </p:cNvPicPr>
          <p:nvPr/>
        </p:nvPicPr>
        <p:blipFill>
          <a:blip r:embed="rId3"/>
          <a:stretch>
            <a:fillRect/>
          </a:stretch>
        </p:blipFill>
        <p:spPr>
          <a:xfrm>
            <a:off x="5334000" y="2254250"/>
            <a:ext cx="3742690" cy="1102995"/>
          </a:xfrm>
          <a:prstGeom prst="rect">
            <a:avLst/>
          </a:prstGeom>
        </p:spPr>
      </p:pic>
      <p:sp>
        <p:nvSpPr>
          <p:cNvPr id="14" name="文本框 13"/>
          <p:cNvSpPr txBox="1"/>
          <p:nvPr/>
        </p:nvSpPr>
        <p:spPr>
          <a:xfrm>
            <a:off x="5165725" y="3588385"/>
            <a:ext cx="3720465" cy="506730"/>
          </a:xfrm>
          <a:prstGeom prst="rect">
            <a:avLst/>
          </a:prstGeom>
          <a:noFill/>
        </p:spPr>
        <p:txBody>
          <a:bodyPr wrap="square" rtlCol="0">
            <a:spAutoFit/>
          </a:bodyPr>
          <a:p>
            <a:r>
              <a:rPr lang="zh-CN" altLang="en-US"/>
              <a:t>会得到最新的数据，可以看出原生事件中是同步更新的</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d006d4e4-8b4c-4adf-b446-a72f54106c0c}"/>
</p:tagLst>
</file>

<file path=ppt/tags/tag3.xml><?xml version="1.0" encoding="utf-8"?>
<p:tagLst xmlns:p="http://schemas.openxmlformats.org/presentationml/2006/main">
  <p:tag name="KSO_WM_UNIT_TABLE_BEAUTIFY" val="smartTable{024434ba-0c3c-4828-8c36-90a609d40dcf}"/>
</p:tagLst>
</file>

<file path=ppt/tags/tag4.xml><?xml version="1.0" encoding="utf-8"?>
<p:tagLst xmlns:p="http://schemas.openxmlformats.org/presentationml/2006/main">
  <p:tag name="KSO_WM_UNIT_TABLE_BEAUTIFY" val="smartTable{024434ba-0c3c-4828-8c36-90a609d40dcf}"/>
</p:tagLst>
</file>

<file path=ppt/tags/tag5.xml><?xml version="1.0" encoding="utf-8"?>
<p:tagLst xmlns:p="http://schemas.openxmlformats.org/presentationml/2006/main">
  <p:tag name="KSO_WM_UNIT_TABLE_BEAUTIFY" val="smartTable{024434ba-0c3c-4828-8c36-90a609d40dcf}"/>
</p:tagLst>
</file>

<file path=ppt/theme/theme1.xml><?xml version="1.0" encoding="utf-8"?>
<a:theme xmlns:a="http://schemas.openxmlformats.org/drawingml/2006/main" name="Office 主题​​">
  <a:themeElements>
    <a:clrScheme name="TUHU色">
      <a:dk1>
        <a:srgbClr val="626362"/>
      </a:dk1>
      <a:lt1>
        <a:srgbClr val="FFFFFF"/>
      </a:lt1>
      <a:dk2>
        <a:srgbClr val="F71C3C"/>
      </a:dk2>
      <a:lt2>
        <a:srgbClr val="FFFFFF"/>
      </a:lt2>
      <a:accent1>
        <a:srgbClr val="F71C3C"/>
      </a:accent1>
      <a:accent2>
        <a:srgbClr val="F0383C"/>
      </a:accent2>
      <a:accent3>
        <a:srgbClr val="F6564F"/>
      </a:accent3>
      <a:accent4>
        <a:srgbClr val="FB6F64"/>
      </a:accent4>
      <a:accent5>
        <a:srgbClr val="FFAFA3"/>
      </a:accent5>
      <a:accent6>
        <a:srgbClr val="FFD7CF"/>
      </a:accent6>
      <a:hlink>
        <a:srgbClr val="616468"/>
      </a:hlink>
      <a:folHlink>
        <a:srgbClr val="FFEAE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1835</Words>
  <Application>WPS 演示</Application>
  <PresentationFormat>全屏显示(16:9)</PresentationFormat>
  <Paragraphs>126</Paragraphs>
  <Slides>15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31" baseType="lpstr">
      <vt:lpstr>Arial</vt:lpstr>
      <vt:lpstr>方正书宋_GBK</vt:lpstr>
      <vt:lpstr>Wingdings</vt:lpstr>
      <vt:lpstr>Microsoft YaHei</vt:lpstr>
      <vt:lpstr>汉仪旗黑</vt:lpstr>
      <vt:lpstr>微软雅黑</vt:lpstr>
      <vt:lpstr>宋体</vt:lpstr>
      <vt:lpstr>Arial Unicode MS</vt:lpstr>
      <vt:lpstr>Calibri</vt:lpstr>
      <vt:lpstr>Helvetica Neue</vt:lpstr>
      <vt:lpstr>汉仪书宋二KW</vt:lpstr>
      <vt:lpstr>等线</vt:lpstr>
      <vt:lpstr>汉仪中等线KW</vt:lpstr>
      <vt:lpstr>Office 主题​​</vt:lpstr>
      <vt:lpstr>Package</vt:lpstr>
      <vt:lpstr>Package</vt:lpstr>
      <vt:lpstr>this.setState的同步异步</vt:lpstr>
      <vt:lpstr>内容大纲</vt:lpstr>
      <vt:lpstr>什么是this.setState</vt:lpstr>
      <vt:lpstr>在生命周期里使用this.setState函数传入对象的操作</vt:lpstr>
      <vt:lpstr>在生命周期里使用多个this.setState函数传入对象的操作</vt:lpstr>
      <vt:lpstr>在生命周期里使用this.setState函数传入函数的操作</vt:lpstr>
      <vt:lpstr>在生命周期里使用定时器，在定时里使用this.setState函数传入对象的操作</vt:lpstr>
      <vt:lpstr>在react事件中使用this.setState函数传入对象的操作</vt:lpstr>
      <vt:lpstr>在原生事件中使用this.setState函数传入对象的操作</vt:lpstr>
      <vt:lpstr>对比</vt:lpstr>
      <vt:lpstr>对比</vt:lpstr>
      <vt:lpstr>对比</vt:lpstr>
      <vt:lpstr>对比</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tuhuadmin</cp:lastModifiedBy>
  <cp:revision>114</cp:revision>
  <dcterms:created xsi:type="dcterms:W3CDTF">2020-09-04T03:31:54Z</dcterms:created>
  <dcterms:modified xsi:type="dcterms:W3CDTF">2020-09-04T03:31:54Z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