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89" r:id="rId2"/>
    <p:sldId id="317" r:id="rId3"/>
    <p:sldId id="316" r:id="rId4"/>
    <p:sldId id="302" r:id="rId5"/>
    <p:sldId id="323" r:id="rId6"/>
    <p:sldId id="403" r:id="rId7"/>
    <p:sldId id="429" r:id="rId8"/>
    <p:sldId id="430" r:id="rId9"/>
    <p:sldId id="436" r:id="rId10"/>
    <p:sldId id="439" r:id="rId11"/>
    <p:sldId id="441" r:id="rId12"/>
    <p:sldId id="437" r:id="rId13"/>
    <p:sldId id="443" r:id="rId14"/>
    <p:sldId id="431" r:id="rId15"/>
    <p:sldId id="444" r:id="rId16"/>
    <p:sldId id="442" r:id="rId17"/>
    <p:sldId id="322" r:id="rId18"/>
    <p:sldId id="330" r:id="rId19"/>
    <p:sldId id="445" r:id="rId20"/>
    <p:sldId id="321" r:id="rId21"/>
    <p:sldId id="333" r:id="rId22"/>
    <p:sldId id="334" r:id="rId23"/>
    <p:sldId id="361" r:id="rId24"/>
    <p:sldId id="335" r:id="rId25"/>
    <p:sldId id="358" r:id="rId26"/>
    <p:sldId id="338" r:id="rId27"/>
    <p:sldId id="359" r:id="rId28"/>
    <p:sldId id="339" r:id="rId29"/>
    <p:sldId id="367" r:id="rId30"/>
    <p:sldId id="341" r:id="rId31"/>
    <p:sldId id="343" r:id="rId32"/>
    <p:sldId id="360" r:id="rId33"/>
    <p:sldId id="352" r:id="rId34"/>
    <p:sldId id="368" r:id="rId35"/>
    <p:sldId id="370" r:id="rId36"/>
    <p:sldId id="414" r:id="rId37"/>
    <p:sldId id="415" r:id="rId38"/>
    <p:sldId id="417" r:id="rId39"/>
    <p:sldId id="418" r:id="rId40"/>
    <p:sldId id="419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3" r:id="rId49"/>
    <p:sldId id="428" r:id="rId50"/>
    <p:sldId id="389" r:id="rId51"/>
    <p:sldId id="447" r:id="rId52"/>
    <p:sldId id="446" r:id="rId53"/>
    <p:sldId id="390" r:id="rId54"/>
    <p:sldId id="355" r:id="rId55"/>
    <p:sldId id="391" r:id="rId56"/>
    <p:sldId id="392" r:id="rId57"/>
    <p:sldId id="396" r:id="rId58"/>
    <p:sldId id="315" r:id="rId5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 雪" initials="闫" lastIdx="1" clrIdx="0">
    <p:extLst>
      <p:ext uri="{19B8F6BF-5375-455C-9EA6-DF929625EA0E}">
        <p15:presenceInfo xmlns:p15="http://schemas.microsoft.com/office/powerpoint/2012/main" userId="629b6eb80c9944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A"/>
    <a:srgbClr val="001830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9" autoAdjust="0"/>
    <p:restoredTop sz="71069" autoAdjust="0"/>
  </p:normalViewPr>
  <p:slideViewPr>
    <p:cSldViewPr snapToGrid="0">
      <p:cViewPr varScale="1">
        <p:scale>
          <a:sx n="82" d="100"/>
          <a:sy n="82" d="100"/>
        </p:scale>
        <p:origin x="1541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79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8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9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20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本次模型我们用的是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CART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分类树，分类树用基尼指数选择最优特征。下面我先介绍下基尼指数，基尼指数表示样本集合中一个随机选中的样本被分错的概率。</a:t>
                </a:r>
                <a:endParaRPr lang="en-US" altLang="zh-CN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基尼指数</a:t>
                </a:r>
                <a:r>
                  <a:rPr lang="en-US" altLang="zh-CN" sz="120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Gin</a:t>
                </a:r>
                <a:r>
                  <a:rPr lang="en-US" altLang="zh-CN" sz="1200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𝑖(𝐷)</a:t>
                </a:r>
                <a:r>
                  <a:rPr lang="zh-CN" altLang="en-US" sz="1200" b="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表示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集合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的不确定性，</a:t>
                </a:r>
                <a:r>
                  <a:rPr lang="en-US" altLang="zh-CN" sz="12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𝐺𝑖𝑛𝑖</a:t>
                </a:r>
                <a:r>
                  <a:rPr lang="en-US" altLang="zh-CN" sz="12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(𝐷,𝐴)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表示经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A=a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分割后集合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的不确定性。基尼指数值越大，样本集合的不确定性越大</a:t>
                </a:r>
                <a:endParaRPr lang="en-US" altLang="zh-CN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6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5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3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16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8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5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1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677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2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9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8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14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1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09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01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61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0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12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81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6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47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5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7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44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24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82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79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3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78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620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730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16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29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73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7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91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31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8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6979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384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600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19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3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27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19314"/>
            <a:ext cx="9144000" cy="450487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4814B3DF-4CEB-470F-80A0-E5BC2ECCF346}" type="datetime1">
              <a:rPr lang="zh-CN" altLang="en-US"/>
              <a:pPr/>
              <a:t>2020/7/10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665E6A66-ADBE-481E-A892-F07C63236206}" type="slidenum">
              <a:rPr lang="zh-CN" altLang="en-US"/>
              <a:pPr/>
              <a:t>‹#›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39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2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0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7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28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5599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算法在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66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1259" y="475355"/>
            <a:ext cx="1486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决策树生成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777" t="3543" r="15825"/>
          <a:stretch/>
        </p:blipFill>
        <p:spPr>
          <a:xfrm>
            <a:off x="4636546" y="282493"/>
            <a:ext cx="4098664" cy="4492978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471259" y="1762097"/>
            <a:ext cx="3216537" cy="1129553"/>
          </a:xfrm>
          <a:prstGeom prst="wedgeEllipseCallout">
            <a:avLst>
              <a:gd name="adj1" fmla="val -18492"/>
              <a:gd name="adj2" fmla="val 47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8309" y="1957542"/>
            <a:ext cx="2226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4C8A"/>
                </a:solidFill>
                <a:latin typeface="-apple-system"/>
              </a:rPr>
              <a:t>样本通常有很多维特征</a:t>
            </a:r>
            <a:r>
              <a:rPr lang="zh-CN" altLang="en-US" sz="1400" dirty="0" smtClean="0">
                <a:solidFill>
                  <a:srgbClr val="004C8A"/>
                </a:solidFill>
                <a:latin typeface="-apple-system"/>
              </a:rPr>
              <a:t>，</a:t>
            </a:r>
            <a:endParaRPr lang="en-US" altLang="zh-CN" sz="1400" dirty="0" smtClean="0">
              <a:solidFill>
                <a:srgbClr val="004C8A"/>
              </a:solidFill>
              <a:latin typeface="-apple-system"/>
            </a:endParaRPr>
          </a:p>
          <a:p>
            <a:r>
              <a:rPr lang="zh-CN" altLang="en-US" sz="1400" dirty="0" smtClean="0">
                <a:solidFill>
                  <a:srgbClr val="004C8A"/>
                </a:solidFill>
                <a:latin typeface="-apple-system"/>
              </a:rPr>
              <a:t>特征选择是决定用哪个</a:t>
            </a:r>
            <a:endParaRPr lang="en-US" altLang="zh-CN" sz="1400" dirty="0" smtClean="0">
              <a:solidFill>
                <a:srgbClr val="004C8A"/>
              </a:solidFill>
              <a:latin typeface="-apple-system"/>
            </a:endParaRPr>
          </a:p>
          <a:p>
            <a:r>
              <a:rPr lang="zh-CN" altLang="en-US" sz="1400" dirty="0" smtClean="0">
                <a:solidFill>
                  <a:srgbClr val="004C8A"/>
                </a:solidFill>
                <a:latin typeface="-apple-system"/>
              </a:rPr>
              <a:t>特征来划分特征空间</a:t>
            </a:r>
            <a:endParaRPr lang="zh-CN" altLang="en-US" sz="1400" dirty="0">
              <a:solidFill>
                <a:srgbClr val="004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78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1259" y="475355"/>
            <a:ext cx="1486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决策树剪枝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777" t="3543" r="15825"/>
          <a:stretch/>
        </p:blipFill>
        <p:spPr>
          <a:xfrm>
            <a:off x="4636546" y="282493"/>
            <a:ext cx="4098664" cy="4492978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471259" y="1762097"/>
            <a:ext cx="3216537" cy="1293075"/>
          </a:xfrm>
          <a:prstGeom prst="wedgeEllipseCallout">
            <a:avLst>
              <a:gd name="adj1" fmla="val -18492"/>
              <a:gd name="adj2" fmla="val 47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8309" y="1957542"/>
            <a:ext cx="2226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4C8A"/>
                </a:solidFill>
                <a:latin typeface="-apple-system"/>
              </a:rPr>
              <a:t>剪枝的主要目的是</a:t>
            </a:r>
            <a:r>
              <a:rPr lang="zh-CN" altLang="en-US" sz="1400" dirty="0" smtClean="0">
                <a:solidFill>
                  <a:srgbClr val="004C8A"/>
                </a:solidFill>
                <a:latin typeface="-apple-system"/>
              </a:rPr>
              <a:t>对抗过拟合，</a:t>
            </a:r>
            <a:r>
              <a:rPr lang="zh-CN" altLang="en-US" sz="1400" dirty="0">
                <a:solidFill>
                  <a:srgbClr val="004C8A"/>
                </a:solidFill>
                <a:latin typeface="-apple-system"/>
              </a:rPr>
              <a:t>通过主动去掉部分分支来降低过拟合的风险。</a:t>
            </a:r>
            <a:endParaRPr lang="zh-CN" altLang="en-US" sz="1400" dirty="0">
              <a:solidFill>
                <a:srgbClr val="004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7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0806" y="1953883"/>
            <a:ext cx="7699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算法主要由以下两步组成：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）决策树生成：基于训练数据及生成决策树，生成的决策树要尽可能大</a:t>
            </a:r>
            <a:endParaRPr lang="en-US" altLang="zh-CN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）决策树剪枝：用验证集对已生成的树进行剪枝并选择最优子树，剪枝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的标准为损失函数最小。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2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4" name="Freeform 7">
            <a:hlinkClick r:id="" action="ppaction://noaction"/>
          </p:cNvPr>
          <p:cNvSpPr>
            <a:spLocks/>
          </p:cNvSpPr>
          <p:nvPr/>
        </p:nvSpPr>
        <p:spPr bwMode="auto">
          <a:xfrm>
            <a:off x="8140794" y="4520196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3530" y="572854"/>
            <a:ext cx="7041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CART</a:t>
            </a: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分类树生成：分类树的生成就是递归构建二叉分类树的过程。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3530" y="942186"/>
                <a:ext cx="8658348" cy="453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基尼指数：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zh-CN" altLang="en-US" sz="1400" dirty="0" smtClean="0">
                    <a:solidFill>
                      <a:schemeClr val="bg1"/>
                    </a:solidFill>
                  </a:rPr>
                  <a:t>         分类问题中，假设有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个类，样本点属于第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bg1"/>
                    </a:solidFill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则概率分布的基尼指数的定义为</a:t>
                </a: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        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对于二类分类问题，若样本点属于第一个类的概率为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p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，则概率分布的基尼指数为</a:t>
                </a: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1400" b="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400" b="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en-US" altLang="zh-CN" sz="1400" dirty="0" smtClean="0">
                    <a:solidFill>
                      <a:schemeClr val="bg1"/>
                    </a:solidFill>
                  </a:rPr>
                  <a:t>         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对于给定样本集合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D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，其基尼指数为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solidFill>
                      <a:schemeClr val="bg1"/>
                    </a:solidFill>
                  </a:rPr>
                  <a:t>是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D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中属于第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类的样本子集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,K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是类的个数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Gin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        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如果样本集合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D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根据特征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A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是否可取某一可能值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a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被分隔成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solidFill>
                      <a:schemeClr val="bg1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solidFill>
                      <a:schemeClr val="bg1"/>
                    </a:solidFill>
                  </a:rPr>
                  <a:t>两部分，即</a:t>
                </a: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en-US" altLang="zh-CN" sz="1400" dirty="0" smtClean="0">
                    <a:solidFill>
                      <a:schemeClr val="bg1"/>
                    </a:solidFill>
                  </a:rPr>
                  <a:t>        </a:t>
                </a:r>
              </a:p>
              <a:p>
                <a:pPr lvl="0" defTabSz="914400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        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则在特征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A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下集合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D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的基尼指数定义为</a:t>
                </a:r>
                <a:endParaRPr lang="en-US" altLang="zh-CN" sz="14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30" y="942186"/>
                <a:ext cx="8658348" cy="4532587"/>
              </a:xfrm>
              <a:prstGeom prst="rect">
                <a:avLst/>
              </a:prstGeom>
              <a:blipFill>
                <a:blip r:embed="rId3"/>
                <a:stretch>
                  <a:fillRect l="-352" t="-5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396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739" y="482548"/>
            <a:ext cx="23666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CART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算法建立流程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739" y="1111558"/>
            <a:ext cx="86760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算法输入是训练集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，基尼系数的阈值，样本个数阈值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输出</a:t>
            </a:r>
            <a:r>
              <a:rPr lang="zh-CN" altLang="en-US" sz="1600" dirty="0">
                <a:solidFill>
                  <a:schemeClr val="bg1"/>
                </a:solidFill>
              </a:rPr>
              <a:t>是决策树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我们</a:t>
            </a:r>
            <a:r>
              <a:rPr lang="zh-CN" altLang="en-US" sz="1600" dirty="0">
                <a:solidFill>
                  <a:schemeClr val="bg1"/>
                </a:solidFill>
              </a:rPr>
              <a:t>的算法从</a:t>
            </a:r>
            <a:r>
              <a:rPr lang="zh-CN" altLang="en-US" sz="1600" dirty="0" smtClean="0">
                <a:solidFill>
                  <a:schemeClr val="bg1"/>
                </a:solidFill>
              </a:rPr>
              <a:t>根结点开始</a:t>
            </a:r>
            <a:r>
              <a:rPr lang="zh-CN" altLang="en-US" sz="1600" dirty="0">
                <a:solidFill>
                  <a:schemeClr val="bg1"/>
                </a:solidFill>
              </a:rPr>
              <a:t>，用训练集递归的建立</a:t>
            </a:r>
            <a:r>
              <a:rPr lang="en-US" altLang="zh-CN" sz="1600" dirty="0">
                <a:solidFill>
                  <a:schemeClr val="bg1"/>
                </a:solidFill>
              </a:rPr>
              <a:t>CART</a:t>
            </a:r>
            <a:r>
              <a:rPr lang="zh-CN" altLang="en-US" sz="1600" dirty="0">
                <a:solidFill>
                  <a:schemeClr val="bg1"/>
                </a:solidFill>
              </a:rPr>
              <a:t>树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　　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en-US" altLang="zh-CN" sz="1600" dirty="0">
                <a:solidFill>
                  <a:schemeClr val="bg1"/>
                </a:solidFill>
              </a:rPr>
              <a:t>) </a:t>
            </a:r>
            <a:r>
              <a:rPr lang="zh-CN" altLang="en-US" sz="1600" dirty="0">
                <a:solidFill>
                  <a:schemeClr val="bg1"/>
                </a:solidFill>
              </a:rPr>
              <a:t>对于</a:t>
            </a:r>
            <a:r>
              <a:rPr lang="zh-CN" altLang="en-US" sz="1600" dirty="0" smtClean="0">
                <a:solidFill>
                  <a:schemeClr val="bg1"/>
                </a:solidFill>
              </a:rPr>
              <a:t>当前结点的</a:t>
            </a:r>
            <a:r>
              <a:rPr lang="zh-CN" altLang="en-US" sz="1600" dirty="0">
                <a:solidFill>
                  <a:schemeClr val="bg1"/>
                </a:solidFill>
              </a:rPr>
              <a:t>数据集为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，如果样本个数小于阈值或者没有特征，则返回决策子树，</a:t>
            </a:r>
            <a:r>
              <a:rPr lang="zh-CN" altLang="en-US" sz="1600" dirty="0" smtClean="0">
                <a:solidFill>
                  <a:schemeClr val="bg1"/>
                </a:solidFill>
              </a:rPr>
              <a:t>当前结点停止</a:t>
            </a:r>
            <a:r>
              <a:rPr lang="zh-CN" altLang="en-US" sz="1600" dirty="0">
                <a:solidFill>
                  <a:schemeClr val="bg1"/>
                </a:solidFill>
              </a:rPr>
              <a:t>递归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　　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en-US" altLang="zh-CN" sz="1600" dirty="0">
                <a:solidFill>
                  <a:schemeClr val="bg1"/>
                </a:solidFill>
              </a:rPr>
              <a:t>) </a:t>
            </a:r>
            <a:r>
              <a:rPr lang="zh-CN" altLang="en-US" sz="1600" dirty="0">
                <a:solidFill>
                  <a:schemeClr val="bg1"/>
                </a:solidFill>
              </a:rPr>
              <a:t>计算样本集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的基尼系数，如果基尼系数小于阈值，则返回决策树子树，</a:t>
            </a:r>
            <a:r>
              <a:rPr lang="zh-CN" altLang="en-US" sz="1600" dirty="0" smtClean="0">
                <a:solidFill>
                  <a:schemeClr val="bg1"/>
                </a:solidFill>
              </a:rPr>
              <a:t>当前结点停止</a:t>
            </a:r>
            <a:r>
              <a:rPr lang="zh-CN" altLang="en-US" sz="1600" dirty="0">
                <a:solidFill>
                  <a:schemeClr val="bg1"/>
                </a:solidFill>
              </a:rPr>
              <a:t>递归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　　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en-US" altLang="zh-CN" sz="1600" dirty="0">
                <a:solidFill>
                  <a:schemeClr val="bg1"/>
                </a:solidFill>
              </a:rPr>
              <a:t>) </a:t>
            </a:r>
            <a:r>
              <a:rPr lang="zh-CN" altLang="en-US" sz="1600" dirty="0">
                <a:solidFill>
                  <a:schemeClr val="bg1"/>
                </a:solidFill>
              </a:rPr>
              <a:t>计算</a:t>
            </a:r>
            <a:r>
              <a:rPr lang="zh-CN" altLang="en-US" sz="1600" dirty="0" smtClean="0">
                <a:solidFill>
                  <a:schemeClr val="bg1"/>
                </a:solidFill>
              </a:rPr>
              <a:t>当前结点现有</a:t>
            </a:r>
            <a:r>
              <a:rPr lang="zh-CN" altLang="en-US" sz="1600" dirty="0">
                <a:solidFill>
                  <a:schemeClr val="bg1"/>
                </a:solidFill>
              </a:rPr>
              <a:t>的各个特征的各个特征值对数据集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的基尼</a:t>
            </a:r>
            <a:r>
              <a:rPr lang="zh-CN" altLang="en-US" sz="1600" dirty="0" smtClean="0">
                <a:solidFill>
                  <a:schemeClr val="bg1"/>
                </a:solidFill>
              </a:rPr>
              <a:t>系数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　　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en-US" altLang="zh-CN" sz="1600" dirty="0">
                <a:solidFill>
                  <a:schemeClr val="bg1"/>
                </a:solidFill>
              </a:rPr>
              <a:t>) </a:t>
            </a:r>
            <a:r>
              <a:rPr lang="zh-CN" altLang="en-US" sz="1600" dirty="0">
                <a:solidFill>
                  <a:schemeClr val="bg1"/>
                </a:solidFill>
              </a:rPr>
              <a:t>在计算出来的各个特征的各个特征值对数据集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的基尼系数中，选择基尼系数最小的特征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和对应的特征值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。根据这个最优特征和最优特征值，把数据集划分成两部分</a:t>
            </a:r>
            <a:r>
              <a:rPr lang="en-US" altLang="zh-CN" sz="1600" dirty="0">
                <a:solidFill>
                  <a:schemeClr val="bg1"/>
                </a:solidFill>
              </a:rPr>
              <a:t>D1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D2</a:t>
            </a:r>
            <a:r>
              <a:rPr lang="zh-CN" altLang="en-US" sz="1600" dirty="0">
                <a:solidFill>
                  <a:schemeClr val="bg1"/>
                </a:solidFill>
              </a:rPr>
              <a:t>，同时建立</a:t>
            </a:r>
            <a:r>
              <a:rPr lang="zh-CN" altLang="en-US" sz="1600" dirty="0" smtClean="0">
                <a:solidFill>
                  <a:schemeClr val="bg1"/>
                </a:solidFill>
              </a:rPr>
              <a:t>当前结点的左右结点，左结点的</a:t>
            </a:r>
            <a:r>
              <a:rPr lang="zh-CN" altLang="en-US" sz="1600" dirty="0">
                <a:solidFill>
                  <a:schemeClr val="bg1"/>
                </a:solidFill>
              </a:rPr>
              <a:t>数据集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</a:rPr>
              <a:t>D1</a:t>
            </a:r>
            <a:r>
              <a:rPr lang="zh-CN" altLang="en-US" sz="1600" dirty="0">
                <a:solidFill>
                  <a:schemeClr val="bg1"/>
                </a:solidFill>
              </a:rPr>
              <a:t>，右节点的数据集</a:t>
            </a:r>
            <a:r>
              <a:rPr lang="en-US" altLang="zh-CN" sz="1600" dirty="0">
                <a:solidFill>
                  <a:schemeClr val="bg1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</a:rPr>
              <a:t>D2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　　</a:t>
            </a:r>
            <a:r>
              <a:rPr lang="en-US" altLang="zh-CN" sz="1600" dirty="0" smtClean="0">
                <a:solidFill>
                  <a:schemeClr val="bg1"/>
                </a:solidFill>
              </a:rPr>
              <a:t>5</a:t>
            </a:r>
            <a:r>
              <a:rPr lang="en-US" altLang="zh-CN" sz="1600" dirty="0">
                <a:solidFill>
                  <a:schemeClr val="bg1"/>
                </a:solidFill>
              </a:rPr>
              <a:t>) </a:t>
            </a:r>
            <a:r>
              <a:rPr lang="zh-CN" altLang="en-US" sz="1600" dirty="0">
                <a:solidFill>
                  <a:schemeClr val="bg1"/>
                </a:solidFill>
              </a:rPr>
              <a:t>对左右的</a:t>
            </a:r>
            <a:r>
              <a:rPr lang="zh-CN" altLang="en-US" sz="1600" dirty="0" smtClean="0">
                <a:solidFill>
                  <a:schemeClr val="bg1"/>
                </a:solidFill>
              </a:rPr>
              <a:t>子结点递归</a:t>
            </a:r>
            <a:r>
              <a:rPr lang="zh-CN" altLang="en-US" sz="1600" dirty="0">
                <a:solidFill>
                  <a:schemeClr val="bg1"/>
                </a:solidFill>
              </a:rPr>
              <a:t>的调用</a:t>
            </a:r>
            <a:r>
              <a:rPr lang="en-US" altLang="zh-CN" sz="1600" dirty="0">
                <a:solidFill>
                  <a:schemeClr val="bg1"/>
                </a:solidFill>
              </a:rPr>
              <a:t>1-4</a:t>
            </a:r>
            <a:r>
              <a:rPr lang="zh-CN" altLang="en-US" sz="1600" dirty="0">
                <a:solidFill>
                  <a:schemeClr val="bg1"/>
                </a:solidFill>
              </a:rPr>
              <a:t>步，生成决策树</a:t>
            </a:r>
          </a:p>
        </p:txBody>
      </p:sp>
    </p:spTree>
    <p:extLst>
      <p:ext uri="{BB962C8B-B14F-4D97-AF65-F5344CB8AC3E}">
        <p14:creationId xmlns:p14="http://schemas.microsoft.com/office/powerpoint/2010/main" val="1414635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3530" y="572854"/>
            <a:ext cx="8657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CART</a:t>
            </a: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剪枝：从决策树底端减去一些子树，使决策树变小，达到对模型更准确的预测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1449431"/>
                <a:ext cx="928063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defTabSz="914400">
                  <a:buAutoNum type="arabicPeriod"/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剪枝，形成子树序列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     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使用损失函数</a:t>
                </a:r>
                <a:endParaRPr lang="en-US" altLang="zh-CN" sz="16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defTabSz="914400"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l-GR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</a:rPr>
                  <a:t>|T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|</a:t>
                </a:r>
              </a:p>
              <a:p>
                <a:pPr defTabSz="914400">
                  <a:defRPr/>
                </a:pP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pPr lvl="1" defTabSz="914400"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T: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任意子树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1" defTabSz="914400"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C(T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)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：对训练数据的预测误差，如基尼函数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1" defTabSz="914400">
                  <a:defRPr/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|T|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为子树的叶子结点的个数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1" defTabSz="914400">
                  <a:defRPr/>
                </a:pPr>
                <a:r>
                  <a:rPr lang="el-GR" altLang="zh-CN" sz="1600" dirty="0" smtClean="0">
                    <a:solidFill>
                      <a:schemeClr val="bg1"/>
                    </a:solidFill>
                  </a:rPr>
                  <a:t>α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&gt;0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为参数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l-GR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参数为</a:t>
                </a:r>
                <a:r>
                  <a:rPr lang="el-GR" altLang="zh-CN" sz="1600" dirty="0" smtClean="0">
                    <a:solidFill>
                      <a:schemeClr val="bg1"/>
                    </a:solidFill>
                  </a:rPr>
                  <a:t>α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时的子树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的整体损失。用于权衡训练数据的拟合程度与模型的复杂度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lvl="0" defTabSz="914400">
                  <a:defRPr/>
                </a:pP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9431"/>
                <a:ext cx="9280634" cy="2308324"/>
              </a:xfrm>
              <a:prstGeom prst="rect">
                <a:avLst/>
              </a:prstGeom>
              <a:blipFill>
                <a:blip r:embed="rId3"/>
                <a:stretch>
                  <a:fillRect l="-329"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23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4" name="Freeform 7">
            <a:hlinkClick r:id="" action="ppaction://noaction"/>
          </p:cNvPr>
          <p:cNvSpPr>
            <a:spLocks/>
          </p:cNvSpPr>
          <p:nvPr/>
        </p:nvSpPr>
        <p:spPr bwMode="auto">
          <a:xfrm>
            <a:off x="8140794" y="4520196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739" y="482548"/>
            <a:ext cx="23666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</a:rPr>
              <a:t>CART</a:t>
            </a:r>
            <a:r>
              <a:rPr lang="zh-CN" altLang="en-US" sz="1600" b="1" dirty="0">
                <a:solidFill>
                  <a:schemeClr val="bg1"/>
                </a:solidFill>
                <a:latin typeface="等线" panose="02010600030101010101" pitchFamily="2" charset="-122"/>
              </a:rPr>
              <a:t>树的剪枝算法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3104" y="1221212"/>
                <a:ext cx="8676043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输入是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CART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树建立算法得到的原始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决策树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输出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是最优决策子树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endParaRPr lang="zh-CN" altLang="en-US" sz="1600" dirty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）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设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k=0,T=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）设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α=+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∞</a:t>
                </a: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3)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自下而上地对个内部结点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计算基尼指数，叶子结点数以及剪枝后整体损失减少的程度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g(t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)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α 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变成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g(t) 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与当前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α 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的最小值。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4) 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对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g(t)=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α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的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内部结点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进行剪枝，并对叶结点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以多数表决发决定其类，得到树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5)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设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k=k+1,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bg1"/>
                            </a:solidFill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</a:rPr>
                  <a:t>=α,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bg1"/>
                    </a:solidFill>
                  </a:rPr>
                  <a:t>=T</a:t>
                </a: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6)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</a:rPr>
                  <a:t>不是由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根结点及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两个叶结点构成的树，则回到步骤（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3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），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否则使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7)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采用交叉验证法在子树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中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选取最优子树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bg1"/>
                            </a:solidFill>
                          </a:rPr>
                          <m:t>α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。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04" y="1221212"/>
                <a:ext cx="8676043" cy="2800767"/>
              </a:xfrm>
              <a:prstGeom prst="rect">
                <a:avLst/>
              </a:prstGeom>
              <a:blipFill>
                <a:blip r:embed="rId3"/>
                <a:stretch>
                  <a:fillRect l="-351" t="-652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7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2" y="3255818"/>
            <a:ext cx="712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03 </a:t>
            </a:r>
            <a:r>
              <a:rPr lang="en-US" altLang="zh-CN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  <a:endParaRPr lang="en-US" sz="6000" b="1" spc="-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7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22630" y="1875829"/>
            <a:ext cx="7449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）简单直观，生成的决策树很直观。</a:t>
            </a:r>
            <a:endParaRPr lang="zh-CN" altLang="en-US" sz="16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既可以处理离散值也可以处理连续值。很多算法只是专注于离散值或者连续值。</a:t>
            </a:r>
            <a:endParaRPr lang="zh-CN" altLang="en-US" sz="16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可以处理多维度输出的分类问题。</a:t>
            </a:r>
            <a:endParaRPr lang="zh-CN" altLang="en-US" sz="16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相比于神经网络之类的黑盒分类模型，决策树在逻辑上可以得到很好的解释</a:t>
            </a:r>
            <a:endParaRPr lang="zh-CN" altLang="en-US" sz="16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可以交叉验证的剪枝来选择模型，从而提高泛化能力。</a:t>
            </a:r>
            <a:endParaRPr lang="zh-CN" altLang="en-US" sz="16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对于异常点的容错能力好，健壮性高。</a:t>
            </a:r>
            <a:endParaRPr lang="zh-CN" altLang="en-US" sz="16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6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8340" y="1634091"/>
            <a:ext cx="7842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）决策树算法非常容易过拟合，导致泛化能力不强。可以通过设置节点最少样本数量和限制决策树深度来改进。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）决策树会因为样本发生一点点的改动，就会导致树结构的剧烈改变。这个可以通过集成学习之类的方法解决。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）寻找最优的决策树是一个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难的问题，我们一般是通过启发式方法，容易陷入局部最优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）有些比较复杂的关系，决策树很难学习，比如异或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。一般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这种关系可以换神经网络分类方法来解决。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）如果某些特征的样本比例过大，生成决策树容易偏向于这些特征。这个可以通过调节样本权重来改善。</a:t>
            </a:r>
            <a:endParaRPr lang="zh-CN" altLang="en-US" sz="16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28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59490" y="354349"/>
            <a:ext cx="4135664" cy="89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18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6017" y="3158343"/>
            <a:ext cx="3214255" cy="7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0 2 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07429" y="2204898"/>
            <a:ext cx="3087914" cy="63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0 3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lang="zh-CN" altLang="en-US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</a:t>
            </a:r>
            <a:r>
              <a:rPr lang="zh-CN" altLang="en-US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46018" y="2204899"/>
            <a:ext cx="3214254" cy="63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zh-CN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r>
              <a:rPr 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7429" y="3158343"/>
            <a:ext cx="3214255" cy="7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 </a:t>
            </a:r>
            <a:r>
              <a:rPr lang="zh-CN" altLang="en-US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endParaRPr lang="en-US" altLang="zh-CN" sz="900" b="1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5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3" y="3255818"/>
            <a:ext cx="6691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 </a:t>
            </a:r>
            <a:r>
              <a:rPr lang="zh-CN" alt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endParaRPr lang="en-US" sz="6000" b="1" spc="-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2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0026" y="1738090"/>
            <a:ext cx="3220140" cy="2315864"/>
            <a:chOff x="2500026" y="1738090"/>
            <a:chExt cx="3220140" cy="2315864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500026" y="1749062"/>
              <a:ext cx="519112" cy="269875"/>
            </a:xfrm>
            <a:custGeom>
              <a:avLst/>
              <a:gdLst/>
              <a:ahLst/>
              <a:cxnLst>
                <a:cxn ang="0">
                  <a:pos x="663" y="88"/>
                </a:cxn>
                <a:cxn ang="0">
                  <a:pos x="455" y="142"/>
                </a:cxn>
                <a:cxn ang="0">
                  <a:pos x="455" y="142"/>
                </a:cxn>
                <a:cxn ang="0">
                  <a:pos x="456" y="129"/>
                </a:cxn>
                <a:cxn ang="0">
                  <a:pos x="641" y="84"/>
                </a:cxn>
                <a:cxn ang="0">
                  <a:pos x="641" y="84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4"/>
                </a:cxn>
                <a:cxn ang="0">
                  <a:pos x="617" y="72"/>
                </a:cxn>
                <a:cxn ang="0">
                  <a:pos x="617" y="72"/>
                </a:cxn>
                <a:cxn ang="0">
                  <a:pos x="427" y="12"/>
                </a:cxn>
                <a:cxn ang="0">
                  <a:pos x="427" y="12"/>
                </a:cxn>
                <a:cxn ang="0">
                  <a:pos x="433" y="0"/>
                </a:cxn>
                <a:cxn ang="0">
                  <a:pos x="642" y="67"/>
                </a:cxn>
                <a:cxn ang="0">
                  <a:pos x="642" y="67"/>
                </a:cxn>
                <a:cxn ang="0">
                  <a:pos x="663" y="76"/>
                </a:cxn>
                <a:cxn ang="0">
                  <a:pos x="663" y="76"/>
                </a:cxn>
                <a:cxn ang="0">
                  <a:pos x="674" y="82"/>
                </a:cxn>
                <a:cxn ang="0">
                  <a:pos x="663" y="88"/>
                </a:cxn>
              </a:cxnLst>
              <a:rect l="0" t="0" r="r" b="b"/>
              <a:pathLst>
                <a:path w="674" h="147">
                  <a:moveTo>
                    <a:pt x="663" y="88"/>
                  </a:moveTo>
                  <a:cubicBezTo>
                    <a:pt x="611" y="116"/>
                    <a:pt x="515" y="147"/>
                    <a:pt x="455" y="142"/>
                  </a:cubicBezTo>
                  <a:cubicBezTo>
                    <a:pt x="455" y="142"/>
                    <a:pt x="455" y="142"/>
                    <a:pt x="455" y="142"/>
                  </a:cubicBezTo>
                  <a:cubicBezTo>
                    <a:pt x="456" y="129"/>
                    <a:pt x="456" y="129"/>
                    <a:pt x="456" y="129"/>
                  </a:cubicBezTo>
                  <a:cubicBezTo>
                    <a:pt x="506" y="133"/>
                    <a:pt x="589" y="108"/>
                    <a:pt x="641" y="84"/>
                  </a:cubicBezTo>
                  <a:cubicBezTo>
                    <a:pt x="641" y="84"/>
                    <a:pt x="641" y="84"/>
                    <a:pt x="641" y="84"/>
                  </a:cubicBezTo>
                  <a:cubicBezTo>
                    <a:pt x="430" y="101"/>
                    <a:pt x="209" y="61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02" y="48"/>
                    <a:pt x="415" y="85"/>
                    <a:pt x="617" y="72"/>
                  </a:cubicBezTo>
                  <a:cubicBezTo>
                    <a:pt x="617" y="72"/>
                    <a:pt x="617" y="72"/>
                    <a:pt x="617" y="72"/>
                  </a:cubicBezTo>
                  <a:cubicBezTo>
                    <a:pt x="556" y="53"/>
                    <a:pt x="482" y="50"/>
                    <a:pt x="427" y="12"/>
                  </a:cubicBezTo>
                  <a:cubicBezTo>
                    <a:pt x="427" y="12"/>
                    <a:pt x="427" y="12"/>
                    <a:pt x="427" y="12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500" y="22"/>
                    <a:pt x="579" y="30"/>
                    <a:pt x="642" y="67"/>
                  </a:cubicBezTo>
                  <a:cubicBezTo>
                    <a:pt x="642" y="67"/>
                    <a:pt x="642" y="67"/>
                    <a:pt x="642" y="67"/>
                  </a:cubicBezTo>
                  <a:cubicBezTo>
                    <a:pt x="649" y="69"/>
                    <a:pt x="656" y="72"/>
                    <a:pt x="663" y="76"/>
                  </a:cubicBezTo>
                  <a:cubicBezTo>
                    <a:pt x="663" y="76"/>
                    <a:pt x="663" y="76"/>
                    <a:pt x="663" y="76"/>
                  </a:cubicBezTo>
                  <a:cubicBezTo>
                    <a:pt x="674" y="82"/>
                    <a:pt x="674" y="82"/>
                    <a:pt x="674" y="82"/>
                  </a:cubicBezTo>
                  <a:cubicBezTo>
                    <a:pt x="663" y="88"/>
                    <a:pt x="663" y="88"/>
                    <a:pt x="663" y="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456627" y="1738090"/>
              <a:ext cx="2263539" cy="2315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作品摘要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算法介绍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业务背景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数据使用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技术细节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商业应用成果</a:t>
              </a:r>
              <a:endParaRPr 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</p:spTree>
    <p:extLst>
      <p:ext uri="{BB962C8B-B14F-4D97-AF65-F5344CB8AC3E}">
        <p14:creationId xmlns:p14="http://schemas.microsoft.com/office/powerpoint/2010/main" val="284817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hlinkClick r:id="rId3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953553" y="1705531"/>
            <a:ext cx="6139581" cy="3025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选取在银行客户信息的数据集，数据集包含客户的信息以及购买理财产品的情况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抽取的数据进行数据探索分析与预处理，包括数据缺失值与异常值探索分析、数据清洗、特征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算法对数据集进行训练，得到一个模型用来预测不同情况下客户是否会购买我们的理财产品。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针对预测结果选择可能购买理财产品的客户进行推销，增加推销的转化率。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作品摘要</a:t>
            </a:r>
          </a:p>
          <a:p>
            <a:endParaRPr lang="zh-CN" altLang="en-US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881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8015" y="1738090"/>
            <a:ext cx="3142151" cy="2315864"/>
            <a:chOff x="2578015" y="1738090"/>
            <a:chExt cx="3142151" cy="2315864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456627" y="1738090"/>
              <a:ext cx="2263539" cy="2315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作品摘要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算法介绍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业务背景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数据使用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技术细节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商业应用成果</a:t>
              </a:r>
              <a:endParaRPr 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578015" y="2122773"/>
              <a:ext cx="519112" cy="269875"/>
            </a:xfrm>
            <a:custGeom>
              <a:avLst/>
              <a:gdLst/>
              <a:ahLst/>
              <a:cxnLst>
                <a:cxn ang="0">
                  <a:pos x="663" y="88"/>
                </a:cxn>
                <a:cxn ang="0">
                  <a:pos x="455" y="142"/>
                </a:cxn>
                <a:cxn ang="0">
                  <a:pos x="455" y="142"/>
                </a:cxn>
                <a:cxn ang="0">
                  <a:pos x="456" y="129"/>
                </a:cxn>
                <a:cxn ang="0">
                  <a:pos x="641" y="84"/>
                </a:cxn>
                <a:cxn ang="0">
                  <a:pos x="641" y="84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4"/>
                </a:cxn>
                <a:cxn ang="0">
                  <a:pos x="617" y="72"/>
                </a:cxn>
                <a:cxn ang="0">
                  <a:pos x="617" y="72"/>
                </a:cxn>
                <a:cxn ang="0">
                  <a:pos x="427" y="12"/>
                </a:cxn>
                <a:cxn ang="0">
                  <a:pos x="427" y="12"/>
                </a:cxn>
                <a:cxn ang="0">
                  <a:pos x="433" y="0"/>
                </a:cxn>
                <a:cxn ang="0">
                  <a:pos x="642" y="67"/>
                </a:cxn>
                <a:cxn ang="0">
                  <a:pos x="642" y="67"/>
                </a:cxn>
                <a:cxn ang="0">
                  <a:pos x="663" y="76"/>
                </a:cxn>
                <a:cxn ang="0">
                  <a:pos x="663" y="76"/>
                </a:cxn>
                <a:cxn ang="0">
                  <a:pos x="674" y="82"/>
                </a:cxn>
                <a:cxn ang="0">
                  <a:pos x="663" y="88"/>
                </a:cxn>
              </a:cxnLst>
              <a:rect l="0" t="0" r="r" b="b"/>
              <a:pathLst>
                <a:path w="674" h="147">
                  <a:moveTo>
                    <a:pt x="663" y="88"/>
                  </a:moveTo>
                  <a:cubicBezTo>
                    <a:pt x="611" y="116"/>
                    <a:pt x="515" y="147"/>
                    <a:pt x="455" y="142"/>
                  </a:cubicBezTo>
                  <a:cubicBezTo>
                    <a:pt x="455" y="142"/>
                    <a:pt x="455" y="142"/>
                    <a:pt x="455" y="142"/>
                  </a:cubicBezTo>
                  <a:cubicBezTo>
                    <a:pt x="456" y="129"/>
                    <a:pt x="456" y="129"/>
                    <a:pt x="456" y="129"/>
                  </a:cubicBezTo>
                  <a:cubicBezTo>
                    <a:pt x="506" y="133"/>
                    <a:pt x="589" y="108"/>
                    <a:pt x="641" y="84"/>
                  </a:cubicBezTo>
                  <a:cubicBezTo>
                    <a:pt x="641" y="84"/>
                    <a:pt x="641" y="84"/>
                    <a:pt x="641" y="84"/>
                  </a:cubicBezTo>
                  <a:cubicBezTo>
                    <a:pt x="430" y="101"/>
                    <a:pt x="209" y="61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02" y="48"/>
                    <a:pt x="415" y="85"/>
                    <a:pt x="617" y="72"/>
                  </a:cubicBezTo>
                  <a:cubicBezTo>
                    <a:pt x="617" y="72"/>
                    <a:pt x="617" y="72"/>
                    <a:pt x="617" y="72"/>
                  </a:cubicBezTo>
                  <a:cubicBezTo>
                    <a:pt x="556" y="53"/>
                    <a:pt x="482" y="50"/>
                    <a:pt x="427" y="12"/>
                  </a:cubicBezTo>
                  <a:cubicBezTo>
                    <a:pt x="427" y="12"/>
                    <a:pt x="427" y="12"/>
                    <a:pt x="427" y="12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500" y="22"/>
                    <a:pt x="579" y="30"/>
                    <a:pt x="642" y="67"/>
                  </a:cubicBezTo>
                  <a:cubicBezTo>
                    <a:pt x="642" y="67"/>
                    <a:pt x="642" y="67"/>
                    <a:pt x="642" y="67"/>
                  </a:cubicBezTo>
                  <a:cubicBezTo>
                    <a:pt x="649" y="69"/>
                    <a:pt x="656" y="72"/>
                    <a:pt x="663" y="76"/>
                  </a:cubicBezTo>
                  <a:cubicBezTo>
                    <a:pt x="663" y="76"/>
                    <a:pt x="663" y="76"/>
                    <a:pt x="663" y="76"/>
                  </a:cubicBezTo>
                  <a:cubicBezTo>
                    <a:pt x="674" y="82"/>
                    <a:pt x="674" y="82"/>
                    <a:pt x="674" y="82"/>
                  </a:cubicBezTo>
                  <a:cubicBezTo>
                    <a:pt x="663" y="88"/>
                    <a:pt x="663" y="88"/>
                    <a:pt x="663" y="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877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657717" y="2331662"/>
            <a:ext cx="6558016" cy="190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本模型我使用决策树的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算法，通过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折交叉验证和网格搜索找到最优参数，使用最优参数对模型进行训练。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316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95395" y="1738090"/>
            <a:ext cx="3224771" cy="2315864"/>
            <a:chOff x="2495395" y="1738090"/>
            <a:chExt cx="3224771" cy="2315864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456627" y="1738090"/>
              <a:ext cx="2263539" cy="2315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作品摘要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算法介绍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业务背景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数据使用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技术细节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商业应用成果</a:t>
              </a:r>
              <a:endParaRPr 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495395" y="2427599"/>
              <a:ext cx="519112" cy="269875"/>
            </a:xfrm>
            <a:custGeom>
              <a:avLst/>
              <a:gdLst/>
              <a:ahLst/>
              <a:cxnLst>
                <a:cxn ang="0">
                  <a:pos x="663" y="88"/>
                </a:cxn>
                <a:cxn ang="0">
                  <a:pos x="455" y="142"/>
                </a:cxn>
                <a:cxn ang="0">
                  <a:pos x="455" y="142"/>
                </a:cxn>
                <a:cxn ang="0">
                  <a:pos x="456" y="129"/>
                </a:cxn>
                <a:cxn ang="0">
                  <a:pos x="641" y="84"/>
                </a:cxn>
                <a:cxn ang="0">
                  <a:pos x="641" y="84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4"/>
                </a:cxn>
                <a:cxn ang="0">
                  <a:pos x="617" y="72"/>
                </a:cxn>
                <a:cxn ang="0">
                  <a:pos x="617" y="72"/>
                </a:cxn>
                <a:cxn ang="0">
                  <a:pos x="427" y="12"/>
                </a:cxn>
                <a:cxn ang="0">
                  <a:pos x="427" y="12"/>
                </a:cxn>
                <a:cxn ang="0">
                  <a:pos x="433" y="0"/>
                </a:cxn>
                <a:cxn ang="0">
                  <a:pos x="642" y="67"/>
                </a:cxn>
                <a:cxn ang="0">
                  <a:pos x="642" y="67"/>
                </a:cxn>
                <a:cxn ang="0">
                  <a:pos x="663" y="76"/>
                </a:cxn>
                <a:cxn ang="0">
                  <a:pos x="663" y="76"/>
                </a:cxn>
                <a:cxn ang="0">
                  <a:pos x="674" y="82"/>
                </a:cxn>
                <a:cxn ang="0">
                  <a:pos x="663" y="88"/>
                </a:cxn>
              </a:cxnLst>
              <a:rect l="0" t="0" r="r" b="b"/>
              <a:pathLst>
                <a:path w="674" h="147">
                  <a:moveTo>
                    <a:pt x="663" y="88"/>
                  </a:moveTo>
                  <a:cubicBezTo>
                    <a:pt x="611" y="116"/>
                    <a:pt x="515" y="147"/>
                    <a:pt x="455" y="142"/>
                  </a:cubicBezTo>
                  <a:cubicBezTo>
                    <a:pt x="455" y="142"/>
                    <a:pt x="455" y="142"/>
                    <a:pt x="455" y="142"/>
                  </a:cubicBezTo>
                  <a:cubicBezTo>
                    <a:pt x="456" y="129"/>
                    <a:pt x="456" y="129"/>
                    <a:pt x="456" y="129"/>
                  </a:cubicBezTo>
                  <a:cubicBezTo>
                    <a:pt x="506" y="133"/>
                    <a:pt x="589" y="108"/>
                    <a:pt x="641" y="84"/>
                  </a:cubicBezTo>
                  <a:cubicBezTo>
                    <a:pt x="641" y="84"/>
                    <a:pt x="641" y="84"/>
                    <a:pt x="641" y="84"/>
                  </a:cubicBezTo>
                  <a:cubicBezTo>
                    <a:pt x="430" y="101"/>
                    <a:pt x="209" y="61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02" y="48"/>
                    <a:pt x="415" y="85"/>
                    <a:pt x="617" y="72"/>
                  </a:cubicBezTo>
                  <a:cubicBezTo>
                    <a:pt x="617" y="72"/>
                    <a:pt x="617" y="72"/>
                    <a:pt x="617" y="72"/>
                  </a:cubicBezTo>
                  <a:cubicBezTo>
                    <a:pt x="556" y="53"/>
                    <a:pt x="482" y="50"/>
                    <a:pt x="427" y="12"/>
                  </a:cubicBezTo>
                  <a:cubicBezTo>
                    <a:pt x="427" y="12"/>
                    <a:pt x="427" y="12"/>
                    <a:pt x="427" y="12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500" y="22"/>
                    <a:pt x="579" y="30"/>
                    <a:pt x="642" y="67"/>
                  </a:cubicBezTo>
                  <a:cubicBezTo>
                    <a:pt x="642" y="67"/>
                    <a:pt x="642" y="67"/>
                    <a:pt x="642" y="67"/>
                  </a:cubicBezTo>
                  <a:cubicBezTo>
                    <a:pt x="649" y="69"/>
                    <a:pt x="656" y="72"/>
                    <a:pt x="663" y="76"/>
                  </a:cubicBezTo>
                  <a:cubicBezTo>
                    <a:pt x="663" y="76"/>
                    <a:pt x="663" y="76"/>
                    <a:pt x="663" y="76"/>
                  </a:cubicBezTo>
                  <a:cubicBezTo>
                    <a:pt x="674" y="82"/>
                    <a:pt x="674" y="82"/>
                    <a:pt x="674" y="82"/>
                  </a:cubicBezTo>
                  <a:cubicBezTo>
                    <a:pt x="663" y="88"/>
                    <a:pt x="663" y="88"/>
                    <a:pt x="663" y="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44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113183"/>
            <a:ext cx="6558016" cy="295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业务背景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3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91961" y="1885427"/>
            <a:ext cx="6667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1.</a:t>
            </a:r>
            <a:r>
              <a:rPr lang="zh-CN" altLang="en-US" sz="1600" dirty="0">
                <a:solidFill>
                  <a:schemeClr val="bg1"/>
                </a:solidFill>
              </a:rPr>
              <a:t>金融市场也朝着多元化的方向</a:t>
            </a:r>
            <a:r>
              <a:rPr lang="zh-CN" altLang="en-US" sz="1600" dirty="0" smtClean="0">
                <a:solidFill>
                  <a:schemeClr val="bg1"/>
                </a:solidFill>
              </a:rPr>
              <a:t>发展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spc="300" dirty="0" smtClean="0">
                <a:solidFill>
                  <a:schemeClr val="bg1"/>
                </a:solidFill>
              </a:rPr>
              <a:t>    2.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商业银行</a:t>
            </a:r>
            <a:r>
              <a:rPr lang="zh-CN" altLang="en-US" sz="1600" spc="300" dirty="0">
                <a:solidFill>
                  <a:schemeClr val="bg1"/>
                </a:solidFill>
              </a:rPr>
              <a:t>之间的激烈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竞争</a:t>
            </a:r>
            <a:endParaRPr lang="en-US" altLang="zh-CN" sz="1600" spc="300" dirty="0" smtClean="0">
              <a:solidFill>
                <a:schemeClr val="bg1"/>
              </a:solidFill>
            </a:endParaRPr>
          </a:p>
          <a:p>
            <a:endParaRPr lang="en-US" altLang="zh-CN" sz="1600" spc="300" dirty="0" smtClean="0">
              <a:solidFill>
                <a:schemeClr val="bg1"/>
              </a:solidFill>
            </a:endParaRPr>
          </a:p>
          <a:p>
            <a:r>
              <a:rPr lang="en-US" altLang="zh-CN" sz="1600" spc="300" dirty="0" smtClean="0">
                <a:solidFill>
                  <a:schemeClr val="bg1"/>
                </a:solidFill>
              </a:rPr>
              <a:t>    3.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理财产品销售困难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2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2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84733" y="1738090"/>
            <a:ext cx="3235433" cy="2315864"/>
            <a:chOff x="2484733" y="1738090"/>
            <a:chExt cx="3235433" cy="2315864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456627" y="1738090"/>
              <a:ext cx="2263539" cy="2315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作品摘要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算法介绍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业务背景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数据使用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技术细节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商业应用成果</a:t>
              </a:r>
              <a:endParaRPr 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484733" y="2796555"/>
              <a:ext cx="519112" cy="269875"/>
            </a:xfrm>
            <a:custGeom>
              <a:avLst/>
              <a:gdLst/>
              <a:ahLst/>
              <a:cxnLst>
                <a:cxn ang="0">
                  <a:pos x="663" y="88"/>
                </a:cxn>
                <a:cxn ang="0">
                  <a:pos x="455" y="142"/>
                </a:cxn>
                <a:cxn ang="0">
                  <a:pos x="455" y="142"/>
                </a:cxn>
                <a:cxn ang="0">
                  <a:pos x="456" y="129"/>
                </a:cxn>
                <a:cxn ang="0">
                  <a:pos x="641" y="84"/>
                </a:cxn>
                <a:cxn ang="0">
                  <a:pos x="641" y="84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4"/>
                </a:cxn>
                <a:cxn ang="0">
                  <a:pos x="617" y="72"/>
                </a:cxn>
                <a:cxn ang="0">
                  <a:pos x="617" y="72"/>
                </a:cxn>
                <a:cxn ang="0">
                  <a:pos x="427" y="12"/>
                </a:cxn>
                <a:cxn ang="0">
                  <a:pos x="427" y="12"/>
                </a:cxn>
                <a:cxn ang="0">
                  <a:pos x="433" y="0"/>
                </a:cxn>
                <a:cxn ang="0">
                  <a:pos x="642" y="67"/>
                </a:cxn>
                <a:cxn ang="0">
                  <a:pos x="642" y="67"/>
                </a:cxn>
                <a:cxn ang="0">
                  <a:pos x="663" y="76"/>
                </a:cxn>
                <a:cxn ang="0">
                  <a:pos x="663" y="76"/>
                </a:cxn>
                <a:cxn ang="0">
                  <a:pos x="674" y="82"/>
                </a:cxn>
                <a:cxn ang="0">
                  <a:pos x="663" y="88"/>
                </a:cxn>
              </a:cxnLst>
              <a:rect l="0" t="0" r="r" b="b"/>
              <a:pathLst>
                <a:path w="674" h="147">
                  <a:moveTo>
                    <a:pt x="663" y="88"/>
                  </a:moveTo>
                  <a:cubicBezTo>
                    <a:pt x="611" y="116"/>
                    <a:pt x="515" y="147"/>
                    <a:pt x="455" y="142"/>
                  </a:cubicBezTo>
                  <a:cubicBezTo>
                    <a:pt x="455" y="142"/>
                    <a:pt x="455" y="142"/>
                    <a:pt x="455" y="142"/>
                  </a:cubicBezTo>
                  <a:cubicBezTo>
                    <a:pt x="456" y="129"/>
                    <a:pt x="456" y="129"/>
                    <a:pt x="456" y="129"/>
                  </a:cubicBezTo>
                  <a:cubicBezTo>
                    <a:pt x="506" y="133"/>
                    <a:pt x="589" y="108"/>
                    <a:pt x="641" y="84"/>
                  </a:cubicBezTo>
                  <a:cubicBezTo>
                    <a:pt x="641" y="84"/>
                    <a:pt x="641" y="84"/>
                    <a:pt x="641" y="84"/>
                  </a:cubicBezTo>
                  <a:cubicBezTo>
                    <a:pt x="430" y="101"/>
                    <a:pt x="209" y="61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02" y="48"/>
                    <a:pt x="415" y="85"/>
                    <a:pt x="617" y="72"/>
                  </a:cubicBezTo>
                  <a:cubicBezTo>
                    <a:pt x="617" y="72"/>
                    <a:pt x="617" y="72"/>
                    <a:pt x="617" y="72"/>
                  </a:cubicBezTo>
                  <a:cubicBezTo>
                    <a:pt x="556" y="53"/>
                    <a:pt x="482" y="50"/>
                    <a:pt x="427" y="12"/>
                  </a:cubicBezTo>
                  <a:cubicBezTo>
                    <a:pt x="427" y="12"/>
                    <a:pt x="427" y="12"/>
                    <a:pt x="427" y="12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500" y="22"/>
                    <a:pt x="579" y="30"/>
                    <a:pt x="642" y="67"/>
                  </a:cubicBezTo>
                  <a:cubicBezTo>
                    <a:pt x="642" y="67"/>
                    <a:pt x="642" y="67"/>
                    <a:pt x="642" y="67"/>
                  </a:cubicBezTo>
                  <a:cubicBezTo>
                    <a:pt x="649" y="69"/>
                    <a:pt x="656" y="72"/>
                    <a:pt x="663" y="76"/>
                  </a:cubicBezTo>
                  <a:cubicBezTo>
                    <a:pt x="663" y="76"/>
                    <a:pt x="663" y="76"/>
                    <a:pt x="663" y="76"/>
                  </a:cubicBezTo>
                  <a:cubicBezTo>
                    <a:pt x="674" y="82"/>
                    <a:pt x="674" y="82"/>
                    <a:pt x="674" y="82"/>
                  </a:cubicBezTo>
                  <a:cubicBezTo>
                    <a:pt x="663" y="88"/>
                    <a:pt x="663" y="88"/>
                    <a:pt x="663" y="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518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7037" y="4329722"/>
            <a:ext cx="21058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训练集展示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" y="871705"/>
            <a:ext cx="8812115" cy="30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6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7037" y="4329722"/>
            <a:ext cx="21058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测试集展示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561186"/>
            <a:ext cx="8477026" cy="36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3" y="3255818"/>
            <a:ext cx="6691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en-US" sz="6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6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sz="6000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90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99" y="572949"/>
            <a:ext cx="3013173" cy="414821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8265" y="482548"/>
            <a:ext cx="3161183" cy="4570551"/>
            <a:chOff x="253347" y="572949"/>
            <a:chExt cx="3161183" cy="457055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347" y="572949"/>
              <a:ext cx="3161183" cy="349210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/>
            <a:srcRect l="1836"/>
            <a:stretch/>
          </p:blipFill>
          <p:spPr>
            <a:xfrm>
              <a:off x="268941" y="4065055"/>
              <a:ext cx="3134831" cy="1078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11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22127" y="1691359"/>
            <a:ext cx="1821873" cy="935181"/>
            <a:chOff x="7322127" y="1691359"/>
            <a:chExt cx="1821873" cy="935181"/>
          </a:xfrm>
        </p:grpSpPr>
        <p:sp>
          <p:nvSpPr>
            <p:cNvPr id="7" name="椭圆形标注 6"/>
            <p:cNvSpPr/>
            <p:nvPr/>
          </p:nvSpPr>
          <p:spPr>
            <a:xfrm>
              <a:off x="7322127" y="1691359"/>
              <a:ext cx="1773382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61564" y="2008909"/>
              <a:ext cx="14824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各字段含义</a:t>
              </a:r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66" y="482548"/>
            <a:ext cx="4596990" cy="44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79402" y="1738090"/>
            <a:ext cx="3240764" cy="2315864"/>
            <a:chOff x="2479402" y="1738090"/>
            <a:chExt cx="3240764" cy="2315864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456627" y="1738090"/>
              <a:ext cx="2263539" cy="2315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作品摘要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算法介绍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业务背景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数据使用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技术细节</a:t>
              </a:r>
              <a:endPara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6.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商业应用成果</a:t>
              </a:r>
              <a:endParaRPr 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479402" y="3135538"/>
              <a:ext cx="519112" cy="269875"/>
            </a:xfrm>
            <a:custGeom>
              <a:avLst/>
              <a:gdLst/>
              <a:ahLst/>
              <a:cxnLst>
                <a:cxn ang="0">
                  <a:pos x="663" y="88"/>
                </a:cxn>
                <a:cxn ang="0">
                  <a:pos x="455" y="142"/>
                </a:cxn>
                <a:cxn ang="0">
                  <a:pos x="455" y="142"/>
                </a:cxn>
                <a:cxn ang="0">
                  <a:pos x="456" y="129"/>
                </a:cxn>
                <a:cxn ang="0">
                  <a:pos x="641" y="84"/>
                </a:cxn>
                <a:cxn ang="0">
                  <a:pos x="641" y="84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4"/>
                </a:cxn>
                <a:cxn ang="0">
                  <a:pos x="617" y="72"/>
                </a:cxn>
                <a:cxn ang="0">
                  <a:pos x="617" y="72"/>
                </a:cxn>
                <a:cxn ang="0">
                  <a:pos x="427" y="12"/>
                </a:cxn>
                <a:cxn ang="0">
                  <a:pos x="427" y="12"/>
                </a:cxn>
                <a:cxn ang="0">
                  <a:pos x="433" y="0"/>
                </a:cxn>
                <a:cxn ang="0">
                  <a:pos x="642" y="67"/>
                </a:cxn>
                <a:cxn ang="0">
                  <a:pos x="642" y="67"/>
                </a:cxn>
                <a:cxn ang="0">
                  <a:pos x="663" y="76"/>
                </a:cxn>
                <a:cxn ang="0">
                  <a:pos x="663" y="76"/>
                </a:cxn>
                <a:cxn ang="0">
                  <a:pos x="674" y="82"/>
                </a:cxn>
                <a:cxn ang="0">
                  <a:pos x="663" y="88"/>
                </a:cxn>
              </a:cxnLst>
              <a:rect l="0" t="0" r="r" b="b"/>
              <a:pathLst>
                <a:path w="674" h="147">
                  <a:moveTo>
                    <a:pt x="663" y="88"/>
                  </a:moveTo>
                  <a:cubicBezTo>
                    <a:pt x="611" y="116"/>
                    <a:pt x="515" y="147"/>
                    <a:pt x="455" y="142"/>
                  </a:cubicBezTo>
                  <a:cubicBezTo>
                    <a:pt x="455" y="142"/>
                    <a:pt x="455" y="142"/>
                    <a:pt x="455" y="142"/>
                  </a:cubicBezTo>
                  <a:cubicBezTo>
                    <a:pt x="456" y="129"/>
                    <a:pt x="456" y="129"/>
                    <a:pt x="456" y="129"/>
                  </a:cubicBezTo>
                  <a:cubicBezTo>
                    <a:pt x="506" y="133"/>
                    <a:pt x="589" y="108"/>
                    <a:pt x="641" y="84"/>
                  </a:cubicBezTo>
                  <a:cubicBezTo>
                    <a:pt x="641" y="84"/>
                    <a:pt x="641" y="84"/>
                    <a:pt x="641" y="84"/>
                  </a:cubicBezTo>
                  <a:cubicBezTo>
                    <a:pt x="430" y="101"/>
                    <a:pt x="209" y="61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02" y="48"/>
                    <a:pt x="415" y="85"/>
                    <a:pt x="617" y="72"/>
                  </a:cubicBezTo>
                  <a:cubicBezTo>
                    <a:pt x="617" y="72"/>
                    <a:pt x="617" y="72"/>
                    <a:pt x="617" y="72"/>
                  </a:cubicBezTo>
                  <a:cubicBezTo>
                    <a:pt x="556" y="53"/>
                    <a:pt x="482" y="50"/>
                    <a:pt x="427" y="12"/>
                  </a:cubicBezTo>
                  <a:cubicBezTo>
                    <a:pt x="427" y="12"/>
                    <a:pt x="427" y="12"/>
                    <a:pt x="427" y="12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500" y="22"/>
                    <a:pt x="579" y="30"/>
                    <a:pt x="642" y="67"/>
                  </a:cubicBezTo>
                  <a:cubicBezTo>
                    <a:pt x="642" y="67"/>
                    <a:pt x="642" y="67"/>
                    <a:pt x="642" y="67"/>
                  </a:cubicBezTo>
                  <a:cubicBezTo>
                    <a:pt x="649" y="69"/>
                    <a:pt x="656" y="72"/>
                    <a:pt x="663" y="76"/>
                  </a:cubicBezTo>
                  <a:cubicBezTo>
                    <a:pt x="663" y="76"/>
                    <a:pt x="663" y="76"/>
                    <a:pt x="663" y="76"/>
                  </a:cubicBezTo>
                  <a:cubicBezTo>
                    <a:pt x="674" y="82"/>
                    <a:pt x="674" y="82"/>
                    <a:pt x="674" y="82"/>
                  </a:cubicBezTo>
                  <a:cubicBezTo>
                    <a:pt x="663" y="88"/>
                    <a:pt x="663" y="88"/>
                    <a:pt x="663" y="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25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2" y="572949"/>
            <a:ext cx="3013173" cy="41482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216148" y="482548"/>
            <a:ext cx="3161183" cy="4570551"/>
            <a:chOff x="253347" y="572949"/>
            <a:chExt cx="3161183" cy="457055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347" y="572949"/>
              <a:ext cx="3161183" cy="349210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/>
            <a:srcRect l="1836"/>
            <a:stretch/>
          </p:blipFill>
          <p:spPr>
            <a:xfrm>
              <a:off x="268941" y="4065055"/>
              <a:ext cx="3134831" cy="1078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456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7043" y="1116777"/>
            <a:ext cx="8797108" cy="3463201"/>
            <a:chOff x="207043" y="1116777"/>
            <a:chExt cx="8797108" cy="34632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43" y="1116777"/>
              <a:ext cx="8797108" cy="280951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116996" y="4279896"/>
              <a:ext cx="7277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训练集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1739" y="1081654"/>
            <a:ext cx="8900597" cy="3498324"/>
            <a:chOff x="131739" y="1081654"/>
            <a:chExt cx="8900597" cy="34983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739" y="1081654"/>
              <a:ext cx="8900597" cy="298340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116996" y="4279896"/>
              <a:ext cx="78794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测试集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32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7" y="851760"/>
            <a:ext cx="1962150" cy="3676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68126" y="1552101"/>
            <a:ext cx="5975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从图中我们可以发现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job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（客户的职业）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,education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（受教育水平）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,</a:t>
            </a:r>
            <a:r>
              <a:rPr lang="en-US" altLang="zh-CN" sz="1600" dirty="0" err="1">
                <a:solidFill>
                  <a:schemeClr val="bg1"/>
                </a:solidFill>
                <a:latin typeface="Helvetica Neue"/>
              </a:rPr>
              <a:t>concat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（与客户联系的沟通方式）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,</a:t>
            </a:r>
            <a:r>
              <a:rPr lang="en-US" altLang="zh-CN" sz="1600" dirty="0" err="1">
                <a:solidFill>
                  <a:schemeClr val="bg1"/>
                </a:solidFill>
                <a:latin typeface="Helvetica Neue"/>
              </a:rPr>
              <a:t>poutcome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（上一次活动的结果）都包含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unknown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值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对于</a:t>
            </a:r>
            <a:r>
              <a:rPr lang="en-US" altLang="zh-CN" sz="1600" dirty="0" err="1">
                <a:solidFill>
                  <a:schemeClr val="bg1"/>
                </a:solidFill>
                <a:latin typeface="Helvetica Neue"/>
              </a:rPr>
              <a:t>poutcome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缺失数量实在太多，后续我准备直接删除这一列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job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缺失较少且数据集数据量比较大，所以我选择删除包含缺失值的一行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latin typeface="Helvetica Neue"/>
              </a:rPr>
              <a:t>concat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elvetica Neue"/>
              </a:rPr>
              <a:t>education</a:t>
            </a:r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我选择用众数填充</a:t>
            </a:r>
            <a:endParaRPr lang="zh-CN" alt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0736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9" y="801669"/>
            <a:ext cx="4410075" cy="37338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054526" y="282493"/>
            <a:ext cx="3467100" cy="4682283"/>
            <a:chOff x="5054526" y="282493"/>
            <a:chExt cx="3467100" cy="46822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4526" y="282493"/>
              <a:ext cx="3467100" cy="38576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4526" y="4164676"/>
              <a:ext cx="3438525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734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3" y="1264705"/>
            <a:ext cx="3152775" cy="2800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31166" y="2168739"/>
            <a:ext cx="5975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elvetica Neue"/>
              </a:rPr>
              <a:t>购买人数</a:t>
            </a:r>
            <a:r>
              <a:rPr lang="en-US" altLang="zh-CN" sz="1600" dirty="0" smtClean="0">
                <a:solidFill>
                  <a:schemeClr val="bg1"/>
                </a:solidFill>
                <a:latin typeface="Helvetica Neue"/>
              </a:rPr>
              <a:t>2941</a:t>
            </a:r>
            <a:r>
              <a:rPr lang="zh-CN" altLang="en-US" sz="1600" dirty="0" smtClean="0">
                <a:solidFill>
                  <a:schemeClr val="bg1"/>
                </a:solidFill>
                <a:latin typeface="Helvetica Neue"/>
              </a:rPr>
              <a:t>，不购买人数</a:t>
            </a:r>
            <a:r>
              <a:rPr lang="en-US" altLang="zh-CN" sz="1600" dirty="0" smtClean="0">
                <a:solidFill>
                  <a:schemeClr val="bg1"/>
                </a:solidFill>
                <a:latin typeface="Helvetica Neue"/>
              </a:rPr>
              <a:t>22213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Helvetica Neue"/>
              </a:rPr>
              <a:t>占</a:t>
            </a:r>
            <a:r>
              <a:rPr lang="zh-CN" altLang="en-US" sz="1600" dirty="0" smtClean="0">
                <a:solidFill>
                  <a:schemeClr val="bg1"/>
                </a:solidFill>
                <a:latin typeface="Helvetica Neue"/>
              </a:rPr>
              <a:t>比：购买占</a:t>
            </a:r>
            <a:r>
              <a:rPr lang="en-US" altLang="zh-CN" sz="1600" dirty="0" smtClean="0">
                <a:solidFill>
                  <a:schemeClr val="bg1"/>
                </a:solidFill>
                <a:latin typeface="Helvetica Neue"/>
              </a:rPr>
              <a:t>11.7%</a:t>
            </a:r>
            <a:r>
              <a:rPr lang="zh-CN" altLang="en-US" sz="1600" dirty="0" smtClean="0">
                <a:solidFill>
                  <a:schemeClr val="bg1"/>
                </a:solidFill>
                <a:latin typeface="Helvetica Neue"/>
              </a:rPr>
              <a:t>，不购买占</a:t>
            </a:r>
            <a:r>
              <a:rPr lang="en-US" altLang="zh-CN" sz="1600" dirty="0" smtClean="0">
                <a:solidFill>
                  <a:schemeClr val="bg1"/>
                </a:solidFill>
                <a:latin typeface="Helvetica Neue"/>
              </a:rPr>
              <a:t>88.3%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630233" y="3129873"/>
            <a:ext cx="2571886" cy="935182"/>
            <a:chOff x="7322127" y="1691359"/>
            <a:chExt cx="1773382" cy="935181"/>
          </a:xfrm>
        </p:grpSpPr>
        <p:sp>
          <p:nvSpPr>
            <p:cNvPr id="9" name="椭圆形标注 8"/>
            <p:cNvSpPr/>
            <p:nvPr/>
          </p:nvSpPr>
          <p:spPr>
            <a:xfrm>
              <a:off x="7322127" y="1691359"/>
              <a:ext cx="1773382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48325" y="1951736"/>
              <a:ext cx="1603663" cy="345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4C8A"/>
                  </a:solidFill>
                </a:rPr>
                <a:t>定期理财产品的购买率不高，</a:t>
              </a:r>
              <a:endParaRPr lang="en-US" altLang="zh-CN" dirty="0" smtClean="0">
                <a:solidFill>
                  <a:srgbClr val="004C8A"/>
                </a:solidFill>
              </a:endParaRPr>
            </a:p>
            <a:p>
              <a:r>
                <a:rPr lang="zh-CN" altLang="en-US" dirty="0" smtClean="0">
                  <a:solidFill>
                    <a:srgbClr val="004C8A"/>
                  </a:solidFill>
                </a:rPr>
                <a:t>训练样本极其不均衡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037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61" y="482548"/>
            <a:ext cx="4672905" cy="45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8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9" y="426587"/>
            <a:ext cx="4210947" cy="47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D1F7FCA7-0CEF-4802-A071-5C904584CEC2}" type="slidenum">
              <a:rPr lang="zh-CN" altLang="en-US"/>
              <a:pPr/>
              <a:t>4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179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/>
          <a:p>
            <a:pPr algn="ctr"/>
            <a:r>
              <a:rPr lang="zh-CN" altLang="zh-CN" sz="105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05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131740" y="82438"/>
            <a:ext cx="2687660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4633" y="1924843"/>
            <a:ext cx="805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分类回归树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(classification and regression tree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CART)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模型由</a:t>
            </a:r>
            <a:r>
              <a:rPr lang="en-US" altLang="zh-CN" sz="1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Breiman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等人在</a:t>
            </a: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1984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年提出，是应用广泛的决策树学习方法。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特征选择、树的生成以及剪枝组成，既可以用于分类也可以用于回归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。属于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决策树的一种。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39907" y="2993430"/>
            <a:ext cx="1586249" cy="625150"/>
            <a:chOff x="6581878" y="2115783"/>
            <a:chExt cx="1092350" cy="517073"/>
          </a:xfrm>
        </p:grpSpPr>
        <p:sp>
          <p:nvSpPr>
            <p:cNvPr id="8" name="椭圆形标注 7"/>
            <p:cNvSpPr/>
            <p:nvPr/>
          </p:nvSpPr>
          <p:spPr>
            <a:xfrm>
              <a:off x="6581878" y="2115783"/>
              <a:ext cx="1016107" cy="517073"/>
            </a:xfrm>
            <a:prstGeom prst="wedgeEllipseCallout">
              <a:avLst>
                <a:gd name="adj1" fmla="val -65596"/>
                <a:gd name="adj2" fmla="val -13217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67272" y="2194362"/>
              <a:ext cx="1006956" cy="42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什么</a:t>
              </a:r>
              <a:r>
                <a:rPr lang="zh-CN" altLang="en-US" dirty="0" smtClean="0"/>
                <a:t>是决策树</a:t>
              </a:r>
              <a:endParaRPr lang="en-US" altLang="zh-CN" dirty="0" smtClean="0"/>
            </a:p>
            <a:p>
              <a:r>
                <a:rPr lang="zh-CN" altLang="en-US" dirty="0" smtClean="0"/>
                <a:t>学习方法？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28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26" y="447666"/>
            <a:ext cx="3640096" cy="46009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14328" y="2748132"/>
            <a:ext cx="2571886" cy="935182"/>
            <a:chOff x="7322127" y="1691359"/>
            <a:chExt cx="1773382" cy="935181"/>
          </a:xfrm>
        </p:grpSpPr>
        <p:sp>
          <p:nvSpPr>
            <p:cNvPr id="12" name="椭圆形标注 11"/>
            <p:cNvSpPr/>
            <p:nvPr/>
          </p:nvSpPr>
          <p:spPr>
            <a:xfrm>
              <a:off x="7322127" y="1691359"/>
              <a:ext cx="1773382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48325" y="1951736"/>
              <a:ext cx="1603663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4C8A"/>
                  </a:solidFill>
                </a:rPr>
                <a:t>教育程度越高，购买理财的可能越大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264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" y="1247887"/>
            <a:ext cx="9143269" cy="298121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114329" y="2748132"/>
            <a:ext cx="3029672" cy="1599205"/>
            <a:chOff x="7322126" y="1691359"/>
            <a:chExt cx="2089037" cy="1599204"/>
          </a:xfrm>
        </p:grpSpPr>
        <p:sp>
          <p:nvSpPr>
            <p:cNvPr id="14" name="椭圆形标注 13"/>
            <p:cNvSpPr/>
            <p:nvPr/>
          </p:nvSpPr>
          <p:spPr>
            <a:xfrm>
              <a:off x="7322126" y="1691359"/>
              <a:ext cx="2089037" cy="139356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48325" y="1951736"/>
              <a:ext cx="1755143" cy="133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4C8A"/>
                  </a:solidFill>
                </a:rPr>
                <a:t>进行定期理财的人主要是退休人员和学生，其次是失业人员</a:t>
              </a:r>
              <a:r>
                <a:rPr lang="zh-CN" altLang="en-US" dirty="0" smtClean="0">
                  <a:solidFill>
                    <a:srgbClr val="004C8A"/>
                  </a:solidFill>
                </a:rPr>
                <a:t>。</a:t>
              </a:r>
              <a:endParaRPr lang="en-US" altLang="zh-CN" dirty="0" smtClean="0">
                <a:solidFill>
                  <a:srgbClr val="004C8A"/>
                </a:solidFill>
              </a:endParaRPr>
            </a:p>
            <a:p>
              <a:r>
                <a:rPr lang="zh-CN" altLang="en-US" dirty="0" smtClean="0">
                  <a:solidFill>
                    <a:srgbClr val="004C8A"/>
                  </a:solidFill>
                </a:rPr>
                <a:t>随着教育程度的提高</a:t>
              </a:r>
              <a:r>
                <a:rPr lang="en-US" altLang="zh-CN" dirty="0" smtClean="0">
                  <a:solidFill>
                    <a:srgbClr val="004C8A"/>
                  </a:solidFill>
                </a:rPr>
                <a:t>,</a:t>
              </a:r>
              <a:r>
                <a:rPr lang="zh-CN" altLang="en-US" dirty="0">
                  <a:solidFill>
                    <a:srgbClr val="004C8A"/>
                  </a:solidFill>
                </a:rPr>
                <a:t>越来越倾向接受定期理财。</a:t>
              </a:r>
            </a:p>
            <a:p>
              <a:endParaRPr lang="en-US" altLang="zh-CN" dirty="0" smtClean="0">
                <a:solidFill>
                  <a:srgbClr val="004C8A"/>
                </a:solidFill>
              </a:endParaRPr>
            </a:p>
            <a:p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660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442912"/>
            <a:ext cx="3762375" cy="42576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4327" y="2748133"/>
            <a:ext cx="1824816" cy="975959"/>
            <a:chOff x="7322126" y="1691359"/>
            <a:chExt cx="1258258" cy="975958"/>
          </a:xfrm>
        </p:grpSpPr>
        <p:sp>
          <p:nvSpPr>
            <p:cNvPr id="7" name="椭圆形标注 6"/>
            <p:cNvSpPr/>
            <p:nvPr/>
          </p:nvSpPr>
          <p:spPr>
            <a:xfrm>
              <a:off x="7322126" y="1691359"/>
              <a:ext cx="1258258" cy="975958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48326" y="1951736"/>
              <a:ext cx="113205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4C8A"/>
                  </a:solidFill>
                </a:rPr>
                <a:t>单身相比离异和已婚倾向于定期理财</a:t>
              </a:r>
              <a:endParaRPr lang="en-US" altLang="zh-CN" dirty="0" smtClean="0">
                <a:solidFill>
                  <a:srgbClr val="004C8A"/>
                </a:solidFill>
              </a:endParaRPr>
            </a:p>
            <a:p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446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594920"/>
            <a:ext cx="4638675" cy="43624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4327" y="2748133"/>
            <a:ext cx="1824816" cy="991346"/>
            <a:chOff x="7322126" y="1691359"/>
            <a:chExt cx="1258258" cy="991345"/>
          </a:xfrm>
        </p:grpSpPr>
        <p:sp>
          <p:nvSpPr>
            <p:cNvPr id="7" name="椭圆形标注 6"/>
            <p:cNvSpPr/>
            <p:nvPr/>
          </p:nvSpPr>
          <p:spPr>
            <a:xfrm>
              <a:off x="7322126" y="1691359"/>
              <a:ext cx="1258258" cy="975958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48326" y="1951736"/>
              <a:ext cx="1132058" cy="73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没有违约的人倾向于定期理财</a:t>
              </a:r>
              <a:endParaRPr lang="en-US" altLang="zh-CN" sz="1400" dirty="0"/>
            </a:p>
            <a:p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504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5" y="581194"/>
            <a:ext cx="4914900" cy="43338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14330" y="2748132"/>
            <a:ext cx="1717235" cy="935182"/>
            <a:chOff x="7322128" y="1691359"/>
            <a:chExt cx="1184078" cy="935181"/>
          </a:xfrm>
        </p:grpSpPr>
        <p:sp>
          <p:nvSpPr>
            <p:cNvPr id="12" name="椭圆形标注 11"/>
            <p:cNvSpPr/>
            <p:nvPr/>
          </p:nvSpPr>
          <p:spPr>
            <a:xfrm>
              <a:off x="7322128" y="1691359"/>
              <a:ext cx="1184078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48325" y="1951736"/>
              <a:ext cx="998542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没有房贷的人倾向于定期理财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863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65" y="543094"/>
            <a:ext cx="4667250" cy="44100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14327" y="2748132"/>
            <a:ext cx="1803298" cy="935182"/>
            <a:chOff x="7322128" y="1691359"/>
            <a:chExt cx="1243421" cy="935181"/>
          </a:xfrm>
        </p:grpSpPr>
        <p:sp>
          <p:nvSpPr>
            <p:cNvPr id="10" name="椭圆形标注 9"/>
            <p:cNvSpPr/>
            <p:nvPr/>
          </p:nvSpPr>
          <p:spPr>
            <a:xfrm>
              <a:off x="7322128" y="1691359"/>
              <a:ext cx="1184078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48325" y="1951736"/>
              <a:ext cx="1117224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没有个人贷款的人倾向于定期理财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07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0274" y="2683587"/>
            <a:ext cx="1824816" cy="1111016"/>
            <a:chOff x="7322126" y="1691359"/>
            <a:chExt cx="1258258" cy="1111015"/>
          </a:xfrm>
        </p:grpSpPr>
        <p:sp>
          <p:nvSpPr>
            <p:cNvPr id="7" name="椭圆形标注 6"/>
            <p:cNvSpPr/>
            <p:nvPr/>
          </p:nvSpPr>
          <p:spPr>
            <a:xfrm>
              <a:off x="7322126" y="1691359"/>
              <a:ext cx="1258258" cy="975958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48326" y="1855962"/>
              <a:ext cx="1132058" cy="94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使用固定电话沟通购买</a:t>
              </a:r>
              <a:r>
                <a:rPr lang="zh-CN" altLang="en-US" sz="1400" dirty="0"/>
                <a:t>理财可能性更高一点</a:t>
              </a:r>
              <a:endPara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67" y="518313"/>
            <a:ext cx="4676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709612"/>
            <a:ext cx="7610475" cy="37242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4327" y="2748133"/>
            <a:ext cx="1824816" cy="975959"/>
            <a:chOff x="7322126" y="1691359"/>
            <a:chExt cx="1258258" cy="975958"/>
          </a:xfrm>
        </p:grpSpPr>
        <p:sp>
          <p:nvSpPr>
            <p:cNvPr id="7" name="椭圆形标注 6"/>
            <p:cNvSpPr/>
            <p:nvPr/>
          </p:nvSpPr>
          <p:spPr>
            <a:xfrm>
              <a:off x="7322126" y="1691359"/>
              <a:ext cx="1258258" cy="975958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48326" y="1810006"/>
              <a:ext cx="1132058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沟通次数的增加不一定会增加理财购买率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41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02" y="482548"/>
            <a:ext cx="5113804" cy="44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66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84" y="491760"/>
            <a:ext cx="60483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4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2" y="3255818"/>
            <a:ext cx="793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r>
              <a:rPr 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endParaRPr lang="en-US" sz="6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330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8" y="82438"/>
            <a:ext cx="589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8" y="1309039"/>
            <a:ext cx="8900597" cy="29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1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8" y="82438"/>
            <a:ext cx="589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977" y="702158"/>
            <a:ext cx="736283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#字符串标签化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def discrete(col):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a=pd.DataFrame(col.value_counts()).reset_index()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b=a['index'].to_dict()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c=dict(zip(b.values(), b.keys()))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print(c)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return </a:t>
            </a:r>
            <a:r>
              <a:rPr lang="zh-CN" altLang="en-US" dirty="0" smtClean="0">
                <a:solidFill>
                  <a:schemeClr val="bg1"/>
                </a:solidFill>
              </a:rPr>
              <a:t>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#月份转换成相应的数值  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def month_to_int(col)</a:t>
            </a:r>
            <a:r>
              <a:rPr lang="zh-CN" altLang="en-US" dirty="0" smtClean="0">
                <a:solidFill>
                  <a:schemeClr val="bg1"/>
                </a:solidFill>
              </a:rPr>
              <a:t>:           </a:t>
            </a:r>
            <a:r>
              <a:rPr lang="en-US" altLang="zh-CN" dirty="0" smtClean="0">
                <a:solidFill>
                  <a:schemeClr val="bg1"/>
                </a:solidFill>
              </a:rPr>
              <a:t>	  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mon</a:t>
            </a:r>
            <a:r>
              <a:rPr lang="zh-CN" altLang="en-US" dirty="0">
                <a:solidFill>
                  <a:schemeClr val="bg1"/>
                </a:solidFill>
              </a:rPr>
              <a:t>_dict={'jan':1,'feb':2,'mar':3,'apr':4,'may':5,'jun':6,'jul':7,'aug':8,'sep':9,'oct':10,'nov':11,'dec':12}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col=col.map(mon_dict)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return col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7" y="798787"/>
            <a:ext cx="8598890" cy="36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3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8" y="82438"/>
            <a:ext cx="589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1738" y="1163065"/>
            <a:ext cx="7759619" cy="2512370"/>
            <a:chOff x="131738" y="474574"/>
            <a:chExt cx="5979083" cy="2512370"/>
          </a:xfrm>
        </p:grpSpPr>
        <p:sp>
          <p:nvSpPr>
            <p:cNvPr id="2" name="文本框 1"/>
            <p:cNvSpPr txBox="1"/>
            <p:nvPr/>
          </p:nvSpPr>
          <p:spPr>
            <a:xfrm>
              <a:off x="258661" y="1024868"/>
              <a:ext cx="5852160" cy="196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from </a:t>
              </a:r>
              <a:r>
                <a:rPr lang="en-US" altLang="zh-CN" dirty="0" err="1">
                  <a:solidFill>
                    <a:schemeClr val="bg1"/>
                  </a:solidFill>
                </a:rPr>
                <a:t>imblearn.over_sampling</a:t>
              </a:r>
              <a:r>
                <a:rPr lang="en-US" altLang="zh-CN" dirty="0">
                  <a:solidFill>
                    <a:schemeClr val="bg1"/>
                  </a:solidFill>
                </a:rPr>
                <a:t> import SMOTE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y = train['y']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X = </a:t>
              </a:r>
              <a:r>
                <a:rPr lang="en-US" altLang="zh-CN" dirty="0" err="1">
                  <a:solidFill>
                    <a:schemeClr val="bg1"/>
                  </a:solidFill>
                </a:rPr>
                <a:t>train.drop</a:t>
              </a:r>
              <a:r>
                <a:rPr lang="en-US" altLang="zh-CN" dirty="0">
                  <a:solidFill>
                    <a:schemeClr val="bg1"/>
                  </a:solidFill>
                </a:rPr>
                <a:t>(['y'],axis=1).</a:t>
              </a:r>
              <a:r>
                <a:rPr lang="en-US" altLang="zh-CN" dirty="0" err="1">
                  <a:solidFill>
                    <a:schemeClr val="bg1"/>
                  </a:solidFill>
                </a:rPr>
                <a:t>select_dtypes</a:t>
              </a:r>
              <a:r>
                <a:rPr lang="en-US" altLang="zh-CN" dirty="0">
                  <a:solidFill>
                    <a:schemeClr val="bg1"/>
                  </a:solidFill>
                </a:rPr>
                <a:t>(exclude=['object'])</a:t>
              </a:r>
            </a:p>
            <a:p>
              <a:r>
                <a:rPr lang="en-US" altLang="zh-CN" dirty="0" err="1">
                  <a:solidFill>
                    <a:schemeClr val="bg1"/>
                  </a:solidFill>
                </a:rPr>
                <a:t>oversampler</a:t>
              </a:r>
              <a:r>
                <a:rPr lang="en-US" altLang="zh-CN" dirty="0">
                  <a:solidFill>
                    <a:schemeClr val="bg1"/>
                  </a:solidFill>
                </a:rPr>
                <a:t>=SMOTE(</a:t>
              </a:r>
              <a:r>
                <a:rPr lang="en-US" altLang="zh-CN" dirty="0" err="1">
                  <a:solidFill>
                    <a:schemeClr val="bg1"/>
                  </a:solidFill>
                </a:rPr>
                <a:t>random_state</a:t>
              </a:r>
              <a:r>
                <a:rPr lang="en-US" altLang="zh-CN" dirty="0">
                  <a:solidFill>
                    <a:schemeClr val="bg1"/>
                  </a:solidFill>
                </a:rPr>
                <a:t>=0)</a:t>
              </a:r>
            </a:p>
            <a:p>
              <a:r>
                <a:rPr lang="en-US" altLang="zh-CN" dirty="0" err="1">
                  <a:solidFill>
                    <a:schemeClr val="bg1"/>
                  </a:solidFill>
                </a:rPr>
                <a:t>os_X,os_y</a:t>
              </a:r>
              <a:r>
                <a:rPr lang="en-US" altLang="zh-CN" dirty="0">
                  <a:solidFill>
                    <a:schemeClr val="bg1"/>
                  </a:solidFill>
                </a:rPr>
                <a:t>=</a:t>
              </a:r>
              <a:r>
                <a:rPr lang="en-US" altLang="zh-CN" dirty="0" err="1">
                  <a:solidFill>
                    <a:schemeClr val="bg1"/>
                  </a:solidFill>
                </a:rPr>
                <a:t>oversampler.fit_sample</a:t>
              </a:r>
              <a:r>
                <a:rPr lang="en-US" altLang="zh-CN" dirty="0">
                  <a:solidFill>
                    <a:schemeClr val="bg1"/>
                  </a:solidFill>
                </a:rPr>
                <a:t>(</a:t>
              </a:r>
              <a:r>
                <a:rPr lang="en-US" altLang="zh-CN" dirty="0" err="1">
                  <a:solidFill>
                    <a:schemeClr val="bg1"/>
                  </a:solidFill>
                </a:rPr>
                <a:t>X,y</a:t>
              </a:r>
              <a:r>
                <a:rPr lang="en-US" altLang="zh-CN" dirty="0">
                  <a:solidFill>
                    <a:schemeClr val="bg1"/>
                  </a:solidFill>
                </a:rPr>
                <a:t>)</a:t>
              </a: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from </a:t>
              </a:r>
              <a:r>
                <a:rPr lang="en-US" altLang="zh-CN" dirty="0" err="1">
                  <a:solidFill>
                    <a:schemeClr val="bg1"/>
                  </a:solidFill>
                </a:rPr>
                <a:t>sklearn.model_selection</a:t>
              </a:r>
              <a:r>
                <a:rPr lang="en-US" altLang="zh-CN" dirty="0">
                  <a:solidFill>
                    <a:schemeClr val="bg1"/>
                  </a:solidFill>
                </a:rPr>
                <a:t> import </a:t>
              </a:r>
              <a:r>
                <a:rPr lang="en-US" altLang="zh-CN" dirty="0" err="1">
                  <a:solidFill>
                    <a:schemeClr val="bg1"/>
                  </a:solidFill>
                </a:rPr>
                <a:t>train_test_split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 err="1">
                  <a:solidFill>
                    <a:schemeClr val="bg1"/>
                  </a:solidFill>
                </a:rPr>
                <a:t>train_X</a:t>
              </a:r>
              <a:r>
                <a:rPr lang="en-US" altLang="zh-CN" dirty="0">
                  <a:solidFill>
                    <a:schemeClr val="bg1"/>
                  </a:solidFill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</a:rPr>
                <a:t>test_X</a:t>
              </a:r>
              <a:r>
                <a:rPr lang="en-US" altLang="zh-CN" dirty="0">
                  <a:solidFill>
                    <a:schemeClr val="bg1"/>
                  </a:solidFill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</a:rPr>
                <a:t>train_y</a:t>
              </a:r>
              <a:r>
                <a:rPr lang="en-US" altLang="zh-CN" dirty="0">
                  <a:solidFill>
                    <a:schemeClr val="bg1"/>
                  </a:solidFill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</a:rPr>
                <a:t>test_y</a:t>
              </a:r>
              <a:r>
                <a:rPr lang="en-US" altLang="zh-CN" dirty="0">
                  <a:solidFill>
                    <a:schemeClr val="bg1"/>
                  </a:solidFill>
                </a:rPr>
                <a:t> = </a:t>
              </a:r>
              <a:r>
                <a:rPr lang="en-US" altLang="zh-CN" dirty="0" err="1">
                  <a:solidFill>
                    <a:schemeClr val="bg1"/>
                  </a:solidFill>
                </a:rPr>
                <a:t>train_test_split</a:t>
              </a:r>
              <a:r>
                <a:rPr lang="en-US" altLang="zh-CN" dirty="0">
                  <a:solidFill>
                    <a:schemeClr val="bg1"/>
                  </a:solidFill>
                </a:rPr>
                <a:t>(</a:t>
              </a:r>
              <a:r>
                <a:rPr lang="en-US" altLang="zh-CN" dirty="0" err="1">
                  <a:solidFill>
                    <a:schemeClr val="bg1"/>
                  </a:solidFill>
                </a:rPr>
                <a:t>os_X.values</a:t>
              </a:r>
              <a:r>
                <a:rPr lang="en-US" altLang="zh-CN" dirty="0">
                  <a:solidFill>
                    <a:schemeClr val="bg1"/>
                  </a:solidFill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</a:rPr>
                <a:t>os_y.values</a:t>
              </a:r>
              <a:r>
                <a:rPr lang="en-US" altLang="zh-CN" dirty="0">
                  <a:solidFill>
                    <a:schemeClr val="bg1"/>
                  </a:solidFill>
                </a:rPr>
                <a:t>, </a:t>
              </a:r>
              <a:r>
                <a:rPr lang="en-US" altLang="zh-CN" dirty="0" err="1">
                  <a:solidFill>
                    <a:schemeClr val="bg1"/>
                  </a:solidFill>
                </a:rPr>
                <a:t>test_size</a:t>
              </a:r>
              <a:r>
                <a:rPr lang="en-US" altLang="zh-CN" dirty="0">
                  <a:solidFill>
                    <a:schemeClr val="bg1"/>
                  </a:solidFill>
                </a:rPr>
                <a:t>=0.3)</a:t>
              </a:r>
            </a:p>
            <a:p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1738" y="474574"/>
              <a:ext cx="1569660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i="1" dirty="0">
                  <a:solidFill>
                    <a:schemeClr val="bg1"/>
                  </a:solidFill>
                  <a:latin typeface="Helvetica Neue"/>
                </a:rPr>
                <a:t>训练集验证集分离</a:t>
              </a:r>
              <a:endParaRPr lang="zh-CN" altLang="en-US" b="1" i="1" dirty="0">
                <a:solidFill>
                  <a:schemeClr val="bg1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48023" y="1887225"/>
            <a:ext cx="1492810" cy="935182"/>
            <a:chOff x="7322128" y="1691359"/>
            <a:chExt cx="1251690" cy="935181"/>
          </a:xfrm>
        </p:grpSpPr>
        <p:sp>
          <p:nvSpPr>
            <p:cNvPr id="34" name="椭圆形标注 33"/>
            <p:cNvSpPr/>
            <p:nvPr/>
          </p:nvSpPr>
          <p:spPr>
            <a:xfrm>
              <a:off x="7322128" y="1691359"/>
              <a:ext cx="1251690" cy="935181"/>
            </a:xfrm>
            <a:prstGeom prst="wedgeEllipseCallout">
              <a:avLst>
                <a:gd name="adj1" fmla="val -19271"/>
                <a:gd name="adj2" fmla="val 468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448325" y="1951736"/>
              <a:ext cx="1117224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4C8A"/>
                  </a:solidFill>
                </a:rPr>
                <a:t>过</a:t>
              </a:r>
              <a:r>
                <a:rPr lang="zh-CN" altLang="en-US" b="1" dirty="0" smtClean="0">
                  <a:solidFill>
                    <a:srgbClr val="004C8A"/>
                  </a:solidFill>
                </a:rPr>
                <a:t>采样把样本</a:t>
              </a:r>
              <a:endParaRPr lang="en-US" altLang="zh-CN" b="1" dirty="0" smtClean="0">
                <a:solidFill>
                  <a:srgbClr val="004C8A"/>
                </a:solidFill>
              </a:endParaRPr>
            </a:p>
            <a:p>
              <a:r>
                <a:rPr lang="zh-CN" altLang="en-US" b="1" dirty="0" smtClean="0">
                  <a:solidFill>
                    <a:srgbClr val="004C8A"/>
                  </a:solidFill>
                </a:rPr>
                <a:t>调整为均衡</a:t>
              </a:r>
              <a:endParaRPr lang="zh-CN" altLang="en-US" b="1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646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8" y="82438"/>
            <a:ext cx="589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661" y="1292158"/>
            <a:ext cx="5852160" cy="929032"/>
            <a:chOff x="258661" y="603667"/>
            <a:chExt cx="5852160" cy="929032"/>
          </a:xfrm>
        </p:grpSpPr>
        <p:sp>
          <p:nvSpPr>
            <p:cNvPr id="2" name="文本框 1"/>
            <p:cNvSpPr txBox="1"/>
            <p:nvPr/>
          </p:nvSpPr>
          <p:spPr>
            <a:xfrm>
              <a:off x="258661" y="1024868"/>
              <a:ext cx="5852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将原始数据（</a:t>
              </a:r>
              <a:r>
                <a:rPr lang="en-US" altLang="zh-CN" dirty="0">
                  <a:solidFill>
                    <a:schemeClr val="bg1"/>
                  </a:solidFill>
                </a:rPr>
                <a:t>dataset</a:t>
              </a:r>
              <a:r>
                <a:rPr lang="zh-CN" altLang="en-US" dirty="0">
                  <a:solidFill>
                    <a:schemeClr val="bg1"/>
                  </a:solidFill>
                </a:rPr>
                <a:t>）进行分组，一部分做为训练集来训练模型，另一部分做为测试集来评价模型。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58661" y="603667"/>
              <a:ext cx="1223412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i="1" dirty="0" smtClean="0">
                  <a:solidFill>
                    <a:schemeClr val="bg1"/>
                  </a:solidFill>
                  <a:latin typeface="Helvetica Neue"/>
                </a:rPr>
                <a:t>交叉验证思想</a:t>
              </a:r>
              <a:endParaRPr lang="zh-CN" altLang="en-US" b="1" i="1" dirty="0">
                <a:solidFill>
                  <a:schemeClr val="bg1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8661" y="2655015"/>
            <a:ext cx="5852160" cy="1359621"/>
            <a:chOff x="258661" y="2601227"/>
            <a:chExt cx="4577790" cy="1359621"/>
          </a:xfrm>
        </p:grpSpPr>
        <p:sp>
          <p:nvSpPr>
            <p:cNvPr id="6" name="矩形 5"/>
            <p:cNvSpPr/>
            <p:nvPr/>
          </p:nvSpPr>
          <p:spPr>
            <a:xfrm>
              <a:off x="264451" y="3037518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1.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交叉</a:t>
              </a:r>
              <a:r>
                <a:rPr lang="zh-CN" altLang="en-US" dirty="0">
                  <a:solidFill>
                    <a:schemeClr val="bg1"/>
                  </a:solidFill>
                </a:rPr>
                <a:t>验证用于评估模型的预测性能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，用训练集在不同条件下（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eg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：参数不同的取值）训练模型，从而得到不同的模型，在测试集上评价各个模型的测试误差。</a:t>
              </a:r>
            </a:p>
            <a:p>
              <a:r>
                <a:rPr lang="en-US" altLang="zh-CN" dirty="0" smtClean="0">
                  <a:solidFill>
                    <a:schemeClr val="bg1"/>
                  </a:solidFill>
                </a:rPr>
                <a:t>2.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重复使用数据，使数据得到充分利用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8661" y="2601227"/>
              <a:ext cx="1223412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i="1" dirty="0" smtClean="0">
                  <a:solidFill>
                    <a:schemeClr val="bg1"/>
                  </a:solidFill>
                  <a:latin typeface="Helvetica Neue"/>
                </a:rPr>
                <a:t>交叉验证作用</a:t>
              </a:r>
              <a:endParaRPr lang="zh-CN" altLang="en-US" b="1" i="1" dirty="0">
                <a:solidFill>
                  <a:schemeClr val="bg1"/>
                </a:solidFill>
                <a:effectLst/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68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456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739" y="689730"/>
            <a:ext cx="1569660" cy="236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  <a:latin typeface="Helvetica Neue"/>
              </a:rPr>
              <a:t>K-</a:t>
            </a:r>
            <a:r>
              <a:rPr lang="zh-CN" altLang="en-US" b="1" i="1" dirty="0" smtClean="0">
                <a:solidFill>
                  <a:schemeClr val="bg1"/>
                </a:solidFill>
                <a:latin typeface="Helvetica Neue"/>
              </a:rPr>
              <a:t>折交叉验证原理</a:t>
            </a:r>
            <a:endParaRPr lang="zh-CN" altLang="en-US" b="1" i="1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99" y="1133603"/>
            <a:ext cx="5929617" cy="35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456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738" y="689730"/>
            <a:ext cx="8452863" cy="807913"/>
            <a:chOff x="131739" y="689730"/>
            <a:chExt cx="5852160" cy="807913"/>
          </a:xfrm>
        </p:grpSpPr>
        <p:sp>
          <p:nvSpPr>
            <p:cNvPr id="20" name="矩形 19"/>
            <p:cNvSpPr/>
            <p:nvPr/>
          </p:nvSpPr>
          <p:spPr>
            <a:xfrm>
              <a:off x="131739" y="689730"/>
              <a:ext cx="2521844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  <a:latin typeface="Helvetica Neue"/>
                </a:rPr>
                <a:t>Grid </a:t>
              </a:r>
              <a:r>
                <a:rPr lang="en-US" altLang="zh-CN" b="1" i="1" dirty="0" smtClean="0">
                  <a:solidFill>
                    <a:schemeClr val="bg1"/>
                  </a:solidFill>
                  <a:latin typeface="Helvetica Neue"/>
                </a:rPr>
                <a:t>Search</a:t>
              </a:r>
              <a:r>
                <a:rPr lang="zh-CN" altLang="en-US" b="1" i="1" dirty="0" smtClean="0">
                  <a:solidFill>
                    <a:schemeClr val="bg1"/>
                  </a:solidFill>
                  <a:latin typeface="Helvetica Neue"/>
                </a:rPr>
                <a:t>（网格搜索）原理</a:t>
              </a:r>
              <a:endParaRPr lang="zh-CN" altLang="en-US" b="1" i="1" dirty="0">
                <a:solidFill>
                  <a:schemeClr val="bg1"/>
                </a:solidFill>
                <a:effectLst/>
                <a:latin typeface="Helvetica Neue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1739" y="989812"/>
              <a:ext cx="5852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一种调参手段；穷举搜索：在所有候选的参数选择中，通过循环遍历，尝试每一种可能性，表现最好的参数就是最终的结果。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1" y="1800510"/>
            <a:ext cx="8043190" cy="19246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84138" y="3822002"/>
            <a:ext cx="8452863" cy="807913"/>
            <a:chOff x="131739" y="689730"/>
            <a:chExt cx="5852160" cy="807913"/>
          </a:xfrm>
        </p:grpSpPr>
        <p:sp>
          <p:nvSpPr>
            <p:cNvPr id="11" name="矩形 10"/>
            <p:cNvSpPr/>
            <p:nvPr/>
          </p:nvSpPr>
          <p:spPr>
            <a:xfrm>
              <a:off x="131739" y="689730"/>
              <a:ext cx="1745945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  <a:latin typeface="Helvetica Neue"/>
                </a:rPr>
                <a:t>Grid </a:t>
              </a:r>
              <a:r>
                <a:rPr lang="en-US" altLang="zh-CN" b="1" i="1" dirty="0" smtClean="0">
                  <a:solidFill>
                    <a:schemeClr val="bg1"/>
                  </a:solidFill>
                  <a:latin typeface="Helvetica Neue"/>
                </a:rPr>
                <a:t>Search</a:t>
              </a:r>
              <a:r>
                <a:rPr lang="zh-CN" altLang="en-US" b="1" i="1" dirty="0" smtClean="0">
                  <a:solidFill>
                    <a:schemeClr val="bg1"/>
                  </a:solidFill>
                  <a:latin typeface="Helvetica Neue"/>
                </a:rPr>
                <a:t>（网格搜索）好处</a:t>
              </a:r>
              <a:endParaRPr lang="zh-CN" altLang="en-US" b="1" i="1" dirty="0">
                <a:solidFill>
                  <a:schemeClr val="bg1"/>
                </a:solidFill>
                <a:effectLst/>
                <a:latin typeface="Helvetica Neue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1739" y="989812"/>
              <a:ext cx="5852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只要给出模型的候选参数，不用自己一个个改参数运行观察结果，使用网格搜索可以自动尝试每一种结果，并且返回最优结果。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3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456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739" y="474577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solidFill>
                  <a:schemeClr val="bg1"/>
                </a:solidFill>
                <a:latin typeface="Helvetica Neue"/>
              </a:rPr>
              <a:t>参数选择</a:t>
            </a:r>
            <a:endParaRPr lang="zh-CN" altLang="en-US" b="1" i="1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9" y="1485788"/>
            <a:ext cx="8505825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03" y="3529632"/>
            <a:ext cx="696277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201" y="4435238"/>
            <a:ext cx="2362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6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456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性分析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739" y="474577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 smtClean="0">
                <a:solidFill>
                  <a:schemeClr val="bg1"/>
                </a:solidFill>
                <a:effectLst/>
                <a:latin typeface="Helvetica Neue"/>
              </a:rPr>
              <a:t>模型训练以及测试</a:t>
            </a:r>
            <a:endParaRPr lang="zh-CN" altLang="en-US" b="1" i="1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9" y="1075266"/>
            <a:ext cx="8536473" cy="36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397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915" y="249882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2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923" y="482548"/>
            <a:ext cx="89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923" y="790325"/>
            <a:ext cx="766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分类决策树模型是一种描述对实例进行分类的树形结构。决策树由结点和有向边组成。结点有两种类型：内部节点和叶节点，内部节点表示一个特征或属性，叶节点表示一个类。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31" y="1313545"/>
            <a:ext cx="60483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347012" y="4195482"/>
            <a:ext cx="1161826" cy="459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69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6536" y="676995"/>
            <a:ext cx="784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银行要用机器学习算法来确定是否给客户发放贷款，为此需要考察客户的年收入，是否有房产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这两个指标。现在我们采用决策树来实现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0910"/>
          <a:stretch/>
        </p:blipFill>
        <p:spPr>
          <a:xfrm>
            <a:off x="2182860" y="1394662"/>
            <a:ext cx="5196886" cy="3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923" y="482548"/>
            <a:ext cx="27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决策树学习的三个步骤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681" y="1119042"/>
            <a:ext cx="849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决策树学习：决策树学习本质是从训练集归纳出一组分类规则。我们需要的是一个与训练数据矛盾较小的决策树，同时具有更好的泛化能力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决策树学习包含的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个步骤：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Group 29"/>
          <p:cNvGrpSpPr/>
          <p:nvPr/>
        </p:nvGrpSpPr>
        <p:grpSpPr>
          <a:xfrm>
            <a:off x="3861099" y="2986783"/>
            <a:ext cx="1143000" cy="1143000"/>
            <a:chOff x="7391400" y="1276350"/>
            <a:chExt cx="1143000" cy="1143000"/>
          </a:xfrm>
          <a:noFill/>
        </p:grpSpPr>
        <p:sp>
          <p:nvSpPr>
            <p:cNvPr id="10" name="Rounded Rectangle 30"/>
            <p:cNvSpPr/>
            <p:nvPr/>
          </p:nvSpPr>
          <p:spPr>
            <a:xfrm>
              <a:off x="7391400" y="1276350"/>
              <a:ext cx="1143000" cy="1143000"/>
            </a:xfrm>
            <a:prstGeom prst="roundRect">
              <a:avLst>
                <a:gd name="adj" fmla="val 8667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11" name="Group 68"/>
            <p:cNvGrpSpPr/>
            <p:nvPr/>
          </p:nvGrpSpPr>
          <p:grpSpPr>
            <a:xfrm>
              <a:off x="7510755" y="1428750"/>
              <a:ext cx="914400" cy="762000"/>
              <a:chOff x="7700963" y="2874963"/>
              <a:chExt cx="434975" cy="369888"/>
            </a:xfrm>
            <a:grpFill/>
          </p:grpSpPr>
          <p:sp>
            <p:nvSpPr>
              <p:cNvPr id="12" name="Freeform 829"/>
              <p:cNvSpPr>
                <a:spLocks/>
              </p:cNvSpPr>
              <p:nvPr/>
            </p:nvSpPr>
            <p:spPr bwMode="auto">
              <a:xfrm>
                <a:off x="7743825" y="3017838"/>
                <a:ext cx="346075" cy="115888"/>
              </a:xfrm>
              <a:custGeom>
                <a:avLst/>
                <a:gdLst/>
                <a:ahLst/>
                <a:cxnLst>
                  <a:cxn ang="0">
                    <a:pos x="2" y="32"/>
                  </a:cxn>
                  <a:cxn ang="0">
                    <a:pos x="3" y="32"/>
                  </a:cxn>
                  <a:cxn ang="0">
                    <a:pos x="5" y="30"/>
                  </a:cxn>
                  <a:cxn ang="0">
                    <a:pos x="5" y="26"/>
                  </a:cxn>
                  <a:cxn ang="0">
                    <a:pos x="13" y="18"/>
                  </a:cxn>
                  <a:cxn ang="0">
                    <a:pos x="43" y="18"/>
                  </a:cxn>
                  <a:cxn ang="0">
                    <a:pos x="47" y="21"/>
                  </a:cxn>
                  <a:cxn ang="0">
                    <a:pos x="47" y="30"/>
                  </a:cxn>
                  <a:cxn ang="0">
                    <a:pos x="49" y="32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51" y="21"/>
                  </a:cxn>
                  <a:cxn ang="0">
                    <a:pos x="54" y="18"/>
                  </a:cxn>
                  <a:cxn ang="0">
                    <a:pos x="85" y="18"/>
                  </a:cxn>
                  <a:cxn ang="0">
                    <a:pos x="93" y="26"/>
                  </a:cxn>
                  <a:cxn ang="0">
                    <a:pos x="93" y="30"/>
                  </a:cxn>
                  <a:cxn ang="0">
                    <a:pos x="95" y="32"/>
                  </a:cxn>
                  <a:cxn ang="0">
                    <a:pos x="95" y="32"/>
                  </a:cxn>
                  <a:cxn ang="0">
                    <a:pos x="97" y="30"/>
                  </a:cxn>
                  <a:cxn ang="0">
                    <a:pos x="97" y="26"/>
                  </a:cxn>
                  <a:cxn ang="0">
                    <a:pos x="85" y="13"/>
                  </a:cxn>
                  <a:cxn ang="0">
                    <a:pos x="54" y="13"/>
                  </a:cxn>
                  <a:cxn ang="0">
                    <a:pos x="51" y="10"/>
                  </a:cxn>
                  <a:cxn ang="0">
                    <a:pos x="51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7" y="2"/>
                  </a:cxn>
                  <a:cxn ang="0">
                    <a:pos x="47" y="10"/>
                  </a:cxn>
                  <a:cxn ang="0">
                    <a:pos x="43" y="13"/>
                  </a:cxn>
                  <a:cxn ang="0">
                    <a:pos x="13" y="13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2" y="32"/>
                  </a:cxn>
                </a:cxnLst>
                <a:rect l="0" t="0" r="r" b="b"/>
                <a:pathLst>
                  <a:path w="97" h="32">
                    <a:moveTo>
                      <a:pt x="2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1"/>
                      <a:pt x="8" y="18"/>
                      <a:pt x="1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7" y="19"/>
                      <a:pt x="47" y="21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1"/>
                      <a:pt x="48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0" y="32"/>
                      <a:pt x="51" y="31"/>
                      <a:pt x="51" y="30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19"/>
                      <a:pt x="52" y="18"/>
                      <a:pt x="54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9" y="18"/>
                      <a:pt x="93" y="21"/>
                      <a:pt x="93" y="26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31"/>
                      <a:pt x="94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7" y="32"/>
                      <a:pt x="97" y="31"/>
                      <a:pt x="97" y="30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19"/>
                      <a:pt x="92" y="13"/>
                      <a:pt x="85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2" y="13"/>
                      <a:pt x="51" y="12"/>
                      <a:pt x="51" y="10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1"/>
                      <a:pt x="50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7" y="1"/>
                      <a:pt x="47" y="2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2"/>
                      <a:pt x="45" y="13"/>
                      <a:pt x="4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" y="13"/>
                      <a:pt x="0" y="19"/>
                      <a:pt x="0" y="2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1" y="32"/>
                      <a:pt x="2" y="3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3" name="Freeform 830"/>
              <p:cNvSpPr>
                <a:spLocks/>
              </p:cNvSpPr>
              <p:nvPr/>
            </p:nvSpPr>
            <p:spPr bwMode="auto">
              <a:xfrm>
                <a:off x="7847013" y="2874963"/>
                <a:ext cx="142875" cy="128588"/>
              </a:xfrm>
              <a:custGeom>
                <a:avLst/>
                <a:gdLst/>
                <a:ahLst/>
                <a:cxnLst>
                  <a:cxn ang="0">
                    <a:pos x="8" y="36"/>
                  </a:cxn>
                  <a:cxn ang="0">
                    <a:pos x="18" y="36"/>
                  </a:cxn>
                  <a:cxn ang="0">
                    <a:pos x="22" y="36"/>
                  </a:cxn>
                  <a:cxn ang="0">
                    <a:pos x="32" y="36"/>
                  </a:cxn>
                  <a:cxn ang="0">
                    <a:pos x="40" y="28"/>
                  </a:cxn>
                  <a:cxn ang="0">
                    <a:pos x="40" y="8"/>
                  </a:cxn>
                  <a:cxn ang="0">
                    <a:pos x="32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0" y="28"/>
                  </a:cxn>
                  <a:cxn ang="0">
                    <a:pos x="8" y="36"/>
                  </a:cxn>
                </a:cxnLst>
                <a:rect l="0" t="0" r="r" b="b"/>
                <a:pathLst>
                  <a:path w="40" h="36">
                    <a:moveTo>
                      <a:pt x="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6" y="36"/>
                      <a:pt x="40" y="32"/>
                      <a:pt x="40" y="2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3"/>
                      <a:pt x="36" y="0"/>
                      <a:pt x="3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4" name="Freeform 831"/>
              <p:cNvSpPr>
                <a:spLocks/>
              </p:cNvSpPr>
              <p:nvPr/>
            </p:nvSpPr>
            <p:spPr bwMode="auto">
              <a:xfrm>
                <a:off x="7700963" y="3148013"/>
                <a:ext cx="103188" cy="9683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3" y="27"/>
                  </a:cxn>
                  <a:cxn ang="0">
                    <a:pos x="29" y="21"/>
                  </a:cxn>
                  <a:cxn ang="0">
                    <a:pos x="29" y="6"/>
                  </a:cxn>
                  <a:cxn ang="0">
                    <a:pos x="23" y="0"/>
                  </a:cxn>
                </a:cxnLst>
                <a:rect l="0" t="0" r="r" b="b"/>
                <a:pathLst>
                  <a:path w="29" h="27">
                    <a:moveTo>
                      <a:pt x="2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2" y="27"/>
                      <a:pt x="6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7" y="27"/>
                      <a:pt x="29" y="24"/>
                      <a:pt x="29" y="2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3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5" name="Freeform 832"/>
              <p:cNvSpPr>
                <a:spLocks/>
              </p:cNvSpPr>
              <p:nvPr/>
            </p:nvSpPr>
            <p:spPr bwMode="auto">
              <a:xfrm>
                <a:off x="7864475" y="3148013"/>
                <a:ext cx="106363" cy="96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4" y="27"/>
                  </a:cxn>
                  <a:cxn ang="0">
                    <a:pos x="30" y="21"/>
                  </a:cxn>
                  <a:cxn ang="0">
                    <a:pos x="30" y="6"/>
                  </a:cxn>
                  <a:cxn ang="0">
                    <a:pos x="24" y="0"/>
                  </a:cxn>
                </a:cxnLst>
                <a:rect l="0" t="0" r="r" b="b"/>
                <a:pathLst>
                  <a:path w="30" h="27">
                    <a:moveTo>
                      <a:pt x="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7"/>
                      <a:pt x="6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7" y="27"/>
                      <a:pt x="30" y="24"/>
                      <a:pt x="30" y="21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3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" name="Freeform 833"/>
              <p:cNvSpPr>
                <a:spLocks/>
              </p:cNvSpPr>
              <p:nvPr/>
            </p:nvSpPr>
            <p:spPr bwMode="auto">
              <a:xfrm>
                <a:off x="8027988" y="3148013"/>
                <a:ext cx="107950" cy="96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4" y="27"/>
                  </a:cxn>
                  <a:cxn ang="0">
                    <a:pos x="30" y="21"/>
                  </a:cxn>
                  <a:cxn ang="0">
                    <a:pos x="30" y="6"/>
                  </a:cxn>
                  <a:cxn ang="0">
                    <a:pos x="24" y="0"/>
                  </a:cxn>
                </a:cxnLst>
                <a:rect l="0" t="0" r="r" b="b"/>
                <a:pathLst>
                  <a:path w="30" h="27">
                    <a:moveTo>
                      <a:pt x="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7"/>
                      <a:pt x="6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7" y="27"/>
                      <a:pt x="30" y="24"/>
                      <a:pt x="30" y="21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3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sp>
        <p:nvSpPr>
          <p:cNvPr id="20" name="Rounded Rectangle 30"/>
          <p:cNvSpPr/>
          <p:nvPr/>
        </p:nvSpPr>
        <p:spPr>
          <a:xfrm>
            <a:off x="1426992" y="2988611"/>
            <a:ext cx="1143000" cy="1143000"/>
          </a:xfrm>
          <a:prstGeom prst="roundRect">
            <a:avLst>
              <a:gd name="adj" fmla="val 866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0" name="Rounded Rectangle 30"/>
          <p:cNvSpPr/>
          <p:nvPr/>
        </p:nvSpPr>
        <p:spPr>
          <a:xfrm>
            <a:off x="6154271" y="2988611"/>
            <a:ext cx="1143000" cy="1143000"/>
          </a:xfrm>
          <a:prstGeom prst="roundRect">
            <a:avLst>
              <a:gd name="adj" fmla="val 866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8" name="Freeform 44"/>
          <p:cNvSpPr>
            <a:spLocks noEditPoints="1"/>
          </p:cNvSpPr>
          <p:nvPr/>
        </p:nvSpPr>
        <p:spPr bwMode="auto">
          <a:xfrm>
            <a:off x="6295206" y="3331300"/>
            <a:ext cx="601307" cy="472439"/>
          </a:xfrm>
          <a:custGeom>
            <a:avLst/>
            <a:gdLst/>
            <a:ahLst/>
            <a:cxnLst>
              <a:cxn ang="0">
                <a:pos x="107" y="67"/>
              </a:cxn>
              <a:cxn ang="0">
                <a:pos x="114" y="59"/>
              </a:cxn>
              <a:cxn ang="0">
                <a:pos x="114" y="54"/>
              </a:cxn>
              <a:cxn ang="0">
                <a:pos x="107" y="47"/>
              </a:cxn>
              <a:cxn ang="0">
                <a:pos x="106" y="47"/>
              </a:cxn>
              <a:cxn ang="0">
                <a:pos x="97" y="42"/>
              </a:cxn>
              <a:cxn ang="0">
                <a:pos x="99" y="29"/>
              </a:cxn>
              <a:cxn ang="0">
                <a:pos x="99" y="29"/>
              </a:cxn>
              <a:cxn ang="0">
                <a:pos x="99" y="18"/>
              </a:cxn>
              <a:cxn ang="0">
                <a:pos x="96" y="15"/>
              </a:cxn>
              <a:cxn ang="0">
                <a:pos x="85" y="15"/>
              </a:cxn>
              <a:cxn ang="0">
                <a:pos x="85" y="15"/>
              </a:cxn>
              <a:cxn ang="0">
                <a:pos x="75" y="18"/>
              </a:cxn>
              <a:cxn ang="0">
                <a:pos x="67" y="8"/>
              </a:cxn>
              <a:cxn ang="0">
                <a:pos x="67" y="7"/>
              </a:cxn>
              <a:cxn ang="0">
                <a:pos x="60" y="0"/>
              </a:cxn>
              <a:cxn ang="0">
                <a:pos x="55" y="0"/>
              </a:cxn>
              <a:cxn ang="0">
                <a:pos x="47" y="7"/>
              </a:cxn>
              <a:cxn ang="0">
                <a:pos x="47" y="8"/>
              </a:cxn>
              <a:cxn ang="0">
                <a:pos x="43" y="17"/>
              </a:cxn>
              <a:cxn ang="0">
                <a:pos x="29" y="15"/>
              </a:cxn>
              <a:cxn ang="0">
                <a:pos x="29" y="15"/>
              </a:cxn>
              <a:cxn ang="0">
                <a:pos x="18" y="15"/>
              </a:cxn>
              <a:cxn ang="0">
                <a:pos x="15" y="18"/>
              </a:cxn>
              <a:cxn ang="0">
                <a:pos x="15" y="29"/>
              </a:cxn>
              <a:cxn ang="0">
                <a:pos x="15" y="29"/>
              </a:cxn>
              <a:cxn ang="0">
                <a:pos x="19" y="38"/>
              </a:cxn>
              <a:cxn ang="0">
                <a:pos x="8" y="47"/>
              </a:cxn>
              <a:cxn ang="0">
                <a:pos x="8" y="47"/>
              </a:cxn>
              <a:cxn ang="0">
                <a:pos x="0" y="54"/>
              </a:cxn>
              <a:cxn ang="0">
                <a:pos x="0" y="59"/>
              </a:cxn>
              <a:cxn ang="0">
                <a:pos x="8" y="67"/>
              </a:cxn>
              <a:cxn ang="0">
                <a:pos x="8" y="67"/>
              </a:cxn>
              <a:cxn ang="0">
                <a:pos x="17" y="71"/>
              </a:cxn>
              <a:cxn ang="0">
                <a:pos x="15" y="85"/>
              </a:cxn>
              <a:cxn ang="0">
                <a:pos x="15" y="85"/>
              </a:cxn>
              <a:cxn ang="0">
                <a:pos x="15" y="95"/>
              </a:cxn>
              <a:cxn ang="0">
                <a:pos x="18" y="99"/>
              </a:cxn>
              <a:cxn ang="0">
                <a:pos x="29" y="99"/>
              </a:cxn>
              <a:cxn ang="0">
                <a:pos x="29" y="99"/>
              </a:cxn>
              <a:cxn ang="0">
                <a:pos x="39" y="95"/>
              </a:cxn>
              <a:cxn ang="0">
                <a:pos x="47" y="106"/>
              </a:cxn>
              <a:cxn ang="0">
                <a:pos x="47" y="106"/>
              </a:cxn>
              <a:cxn ang="0">
                <a:pos x="55" y="114"/>
              </a:cxn>
              <a:cxn ang="0">
                <a:pos x="60" y="114"/>
              </a:cxn>
              <a:cxn ang="0">
                <a:pos x="67" y="106"/>
              </a:cxn>
              <a:cxn ang="0">
                <a:pos x="67" y="106"/>
              </a:cxn>
              <a:cxn ang="0">
                <a:pos x="71" y="97"/>
              </a:cxn>
              <a:cxn ang="0">
                <a:pos x="85" y="99"/>
              </a:cxn>
              <a:cxn ang="0">
                <a:pos x="85" y="99"/>
              </a:cxn>
              <a:cxn ang="0">
                <a:pos x="96" y="99"/>
              </a:cxn>
              <a:cxn ang="0">
                <a:pos x="99" y="95"/>
              </a:cxn>
              <a:cxn ang="0">
                <a:pos x="99" y="85"/>
              </a:cxn>
              <a:cxn ang="0">
                <a:pos x="99" y="85"/>
              </a:cxn>
              <a:cxn ang="0">
                <a:pos x="96" y="75"/>
              </a:cxn>
              <a:cxn ang="0">
                <a:pos x="106" y="67"/>
              </a:cxn>
              <a:cxn ang="0">
                <a:pos x="107" y="67"/>
              </a:cxn>
              <a:cxn ang="0">
                <a:pos x="57" y="85"/>
              </a:cxn>
              <a:cxn ang="0">
                <a:pos x="29" y="57"/>
              </a:cxn>
              <a:cxn ang="0">
                <a:pos x="57" y="28"/>
              </a:cxn>
              <a:cxn ang="0">
                <a:pos x="86" y="57"/>
              </a:cxn>
              <a:cxn ang="0">
                <a:pos x="57" y="85"/>
              </a:cxn>
            </a:cxnLst>
            <a:rect l="0" t="0" r="r" b="b"/>
            <a:pathLst>
              <a:path w="114" h="114">
                <a:moveTo>
                  <a:pt x="107" y="67"/>
                </a:moveTo>
                <a:cubicBezTo>
                  <a:pt x="111" y="67"/>
                  <a:pt x="114" y="63"/>
                  <a:pt x="114" y="59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0"/>
                  <a:pt x="111" y="47"/>
                  <a:pt x="107" y="47"/>
                </a:cubicBezTo>
                <a:cubicBezTo>
                  <a:pt x="106" y="47"/>
                  <a:pt x="106" y="47"/>
                  <a:pt x="106" y="47"/>
                </a:cubicBezTo>
                <a:cubicBezTo>
                  <a:pt x="102" y="47"/>
                  <a:pt x="98" y="45"/>
                  <a:pt x="97" y="42"/>
                </a:cubicBezTo>
                <a:cubicBezTo>
                  <a:pt x="97" y="40"/>
                  <a:pt x="96" y="32"/>
                  <a:pt x="99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102" y="26"/>
                  <a:pt x="102" y="21"/>
                  <a:pt x="99" y="18"/>
                </a:cubicBezTo>
                <a:cubicBezTo>
                  <a:pt x="96" y="15"/>
                  <a:pt x="96" y="15"/>
                  <a:pt x="96" y="15"/>
                </a:cubicBezTo>
                <a:cubicBezTo>
                  <a:pt x="93" y="12"/>
                  <a:pt x="88" y="12"/>
                  <a:pt x="85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2" y="18"/>
                  <a:pt x="78" y="19"/>
                  <a:pt x="75" y="18"/>
                </a:cubicBezTo>
                <a:cubicBezTo>
                  <a:pt x="73" y="17"/>
                  <a:pt x="67" y="12"/>
                  <a:pt x="67" y="8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4" y="0"/>
                  <a:pt x="6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1" y="0"/>
                  <a:pt x="47" y="3"/>
                  <a:pt x="47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47" y="12"/>
                  <a:pt x="45" y="16"/>
                  <a:pt x="43" y="17"/>
                </a:cubicBezTo>
                <a:cubicBezTo>
                  <a:pt x="40" y="17"/>
                  <a:pt x="32" y="18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2"/>
                  <a:pt x="21" y="12"/>
                  <a:pt x="18" y="15"/>
                </a:cubicBezTo>
                <a:cubicBezTo>
                  <a:pt x="15" y="18"/>
                  <a:pt x="15" y="18"/>
                  <a:pt x="15" y="18"/>
                </a:cubicBezTo>
                <a:cubicBezTo>
                  <a:pt x="12" y="21"/>
                  <a:pt x="12" y="26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8" y="32"/>
                  <a:pt x="20" y="36"/>
                  <a:pt x="19" y="38"/>
                </a:cubicBezTo>
                <a:cubicBezTo>
                  <a:pt x="17" y="41"/>
                  <a:pt x="12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3" y="47"/>
                  <a:pt x="0" y="50"/>
                  <a:pt x="0" y="54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3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12" y="67"/>
                  <a:pt x="16" y="69"/>
                  <a:pt x="17" y="71"/>
                </a:cubicBezTo>
                <a:cubicBezTo>
                  <a:pt x="18" y="73"/>
                  <a:pt x="18" y="82"/>
                  <a:pt x="15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2" y="88"/>
                  <a:pt x="12" y="93"/>
                  <a:pt x="15" y="95"/>
                </a:cubicBezTo>
                <a:cubicBezTo>
                  <a:pt x="18" y="99"/>
                  <a:pt x="18" y="99"/>
                  <a:pt x="18" y="99"/>
                </a:cubicBezTo>
                <a:cubicBezTo>
                  <a:pt x="21" y="102"/>
                  <a:pt x="26" y="102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32" y="96"/>
                  <a:pt x="37" y="94"/>
                  <a:pt x="39" y="95"/>
                </a:cubicBezTo>
                <a:cubicBezTo>
                  <a:pt x="41" y="96"/>
                  <a:pt x="47" y="102"/>
                  <a:pt x="47" y="106"/>
                </a:cubicBezTo>
                <a:cubicBezTo>
                  <a:pt x="47" y="106"/>
                  <a:pt x="47" y="106"/>
                  <a:pt x="47" y="106"/>
                </a:cubicBezTo>
                <a:cubicBezTo>
                  <a:pt x="47" y="110"/>
                  <a:pt x="51" y="114"/>
                  <a:pt x="55" y="114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64" y="114"/>
                  <a:pt x="67" y="110"/>
                  <a:pt x="67" y="106"/>
                </a:cubicBezTo>
                <a:cubicBezTo>
                  <a:pt x="67" y="106"/>
                  <a:pt x="67" y="106"/>
                  <a:pt x="67" y="106"/>
                </a:cubicBezTo>
                <a:cubicBezTo>
                  <a:pt x="67" y="102"/>
                  <a:pt x="69" y="98"/>
                  <a:pt x="71" y="97"/>
                </a:cubicBezTo>
                <a:cubicBezTo>
                  <a:pt x="74" y="96"/>
                  <a:pt x="82" y="96"/>
                  <a:pt x="85" y="99"/>
                </a:cubicBezTo>
                <a:cubicBezTo>
                  <a:pt x="85" y="99"/>
                  <a:pt x="85" y="99"/>
                  <a:pt x="85" y="99"/>
                </a:cubicBezTo>
                <a:cubicBezTo>
                  <a:pt x="88" y="102"/>
                  <a:pt x="93" y="102"/>
                  <a:pt x="96" y="99"/>
                </a:cubicBezTo>
                <a:cubicBezTo>
                  <a:pt x="99" y="95"/>
                  <a:pt x="99" y="95"/>
                  <a:pt x="99" y="95"/>
                </a:cubicBezTo>
                <a:cubicBezTo>
                  <a:pt x="102" y="93"/>
                  <a:pt x="102" y="88"/>
                  <a:pt x="99" y="85"/>
                </a:cubicBezTo>
                <a:cubicBezTo>
                  <a:pt x="99" y="85"/>
                  <a:pt x="99" y="85"/>
                  <a:pt x="99" y="85"/>
                </a:cubicBezTo>
                <a:cubicBezTo>
                  <a:pt x="96" y="82"/>
                  <a:pt x="95" y="77"/>
                  <a:pt x="96" y="75"/>
                </a:cubicBezTo>
                <a:cubicBezTo>
                  <a:pt x="97" y="73"/>
                  <a:pt x="102" y="67"/>
                  <a:pt x="106" y="67"/>
                </a:cubicBezTo>
                <a:lnTo>
                  <a:pt x="107" y="67"/>
                </a:lnTo>
                <a:close/>
                <a:moveTo>
                  <a:pt x="57" y="85"/>
                </a:moveTo>
                <a:cubicBezTo>
                  <a:pt x="41" y="85"/>
                  <a:pt x="29" y="73"/>
                  <a:pt x="29" y="57"/>
                </a:cubicBezTo>
                <a:cubicBezTo>
                  <a:pt x="29" y="41"/>
                  <a:pt x="41" y="28"/>
                  <a:pt x="57" y="28"/>
                </a:cubicBezTo>
                <a:cubicBezTo>
                  <a:pt x="73" y="28"/>
                  <a:pt x="86" y="41"/>
                  <a:pt x="86" y="57"/>
                </a:cubicBezTo>
                <a:cubicBezTo>
                  <a:pt x="86" y="73"/>
                  <a:pt x="73" y="85"/>
                  <a:pt x="57" y="85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6616749" y="3248052"/>
            <a:ext cx="487727" cy="385826"/>
          </a:xfrm>
          <a:custGeom>
            <a:avLst/>
            <a:gdLst/>
            <a:ahLst/>
            <a:cxnLst>
              <a:cxn ang="0">
                <a:pos x="87" y="55"/>
              </a:cxn>
              <a:cxn ang="0">
                <a:pos x="93" y="47"/>
              </a:cxn>
              <a:cxn ang="0">
                <a:pos x="93" y="46"/>
              </a:cxn>
              <a:cxn ang="0">
                <a:pos x="87" y="39"/>
              </a:cxn>
              <a:cxn ang="0">
                <a:pos x="79" y="35"/>
              </a:cxn>
              <a:cxn ang="0">
                <a:pos x="81" y="24"/>
              </a:cxn>
              <a:cxn ang="0">
                <a:pos x="80" y="14"/>
              </a:cxn>
              <a:cxn ang="0">
                <a:pos x="79" y="13"/>
              </a:cxn>
              <a:cxn ang="0">
                <a:pos x="69" y="12"/>
              </a:cxn>
              <a:cxn ang="0">
                <a:pos x="62" y="15"/>
              </a:cxn>
              <a:cxn ang="0">
                <a:pos x="55" y="6"/>
              </a:cxn>
              <a:cxn ang="0">
                <a:pos x="47" y="0"/>
              </a:cxn>
              <a:cxn ang="0">
                <a:pos x="46" y="0"/>
              </a:cxn>
              <a:cxn ang="0">
                <a:pos x="38" y="6"/>
              </a:cxn>
              <a:cxn ang="0">
                <a:pos x="35" y="14"/>
              </a:cxn>
              <a:cxn ang="0">
                <a:pos x="24" y="12"/>
              </a:cxn>
              <a:cxn ang="0">
                <a:pos x="14" y="13"/>
              </a:cxn>
              <a:cxn ang="0">
                <a:pos x="13" y="14"/>
              </a:cxn>
              <a:cxn ang="0">
                <a:pos x="12" y="24"/>
              </a:cxn>
              <a:cxn ang="0">
                <a:pos x="15" y="32"/>
              </a:cxn>
              <a:cxn ang="0">
                <a:pos x="6" y="39"/>
              </a:cxn>
              <a:cxn ang="0">
                <a:pos x="0" y="46"/>
              </a:cxn>
              <a:cxn ang="0">
                <a:pos x="0" y="47"/>
              </a:cxn>
              <a:cxn ang="0">
                <a:pos x="6" y="55"/>
              </a:cxn>
              <a:cxn ang="0">
                <a:pos x="14" y="58"/>
              </a:cxn>
              <a:cxn ang="0">
                <a:pos x="12" y="69"/>
              </a:cxn>
              <a:cxn ang="0">
                <a:pos x="13" y="79"/>
              </a:cxn>
              <a:cxn ang="0">
                <a:pos x="14" y="80"/>
              </a:cxn>
              <a:cxn ang="0">
                <a:pos x="24" y="81"/>
              </a:cxn>
              <a:cxn ang="0">
                <a:pos x="31" y="78"/>
              </a:cxn>
              <a:cxn ang="0">
                <a:pos x="38" y="87"/>
              </a:cxn>
              <a:cxn ang="0">
                <a:pos x="46" y="93"/>
              </a:cxn>
              <a:cxn ang="0">
                <a:pos x="47" y="93"/>
              </a:cxn>
              <a:cxn ang="0">
                <a:pos x="55" y="87"/>
              </a:cxn>
              <a:cxn ang="0">
                <a:pos x="58" y="80"/>
              </a:cxn>
              <a:cxn ang="0">
                <a:pos x="69" y="81"/>
              </a:cxn>
              <a:cxn ang="0">
                <a:pos x="79" y="80"/>
              </a:cxn>
              <a:cxn ang="0">
                <a:pos x="80" y="79"/>
              </a:cxn>
              <a:cxn ang="0">
                <a:pos x="81" y="69"/>
              </a:cxn>
              <a:cxn ang="0">
                <a:pos x="78" y="62"/>
              </a:cxn>
              <a:cxn ang="0">
                <a:pos x="87" y="55"/>
              </a:cxn>
              <a:cxn ang="0">
                <a:pos x="47" y="70"/>
              </a:cxn>
              <a:cxn ang="0">
                <a:pos x="23" y="47"/>
              </a:cxn>
              <a:cxn ang="0">
                <a:pos x="47" y="23"/>
              </a:cxn>
              <a:cxn ang="0">
                <a:pos x="70" y="47"/>
              </a:cxn>
              <a:cxn ang="0">
                <a:pos x="47" y="70"/>
              </a:cxn>
            </a:cxnLst>
            <a:rect l="0" t="0" r="r" b="b"/>
            <a:pathLst>
              <a:path w="93" h="93">
                <a:moveTo>
                  <a:pt x="87" y="55"/>
                </a:moveTo>
                <a:cubicBezTo>
                  <a:pt x="90" y="55"/>
                  <a:pt x="93" y="51"/>
                  <a:pt x="93" y="47"/>
                </a:cubicBezTo>
                <a:cubicBezTo>
                  <a:pt x="93" y="46"/>
                  <a:pt x="93" y="46"/>
                  <a:pt x="93" y="46"/>
                </a:cubicBezTo>
                <a:cubicBezTo>
                  <a:pt x="93" y="42"/>
                  <a:pt x="90" y="39"/>
                  <a:pt x="87" y="39"/>
                </a:cubicBezTo>
                <a:cubicBezTo>
                  <a:pt x="83" y="39"/>
                  <a:pt x="80" y="37"/>
                  <a:pt x="79" y="35"/>
                </a:cubicBezTo>
                <a:cubicBezTo>
                  <a:pt x="79" y="33"/>
                  <a:pt x="78" y="26"/>
                  <a:pt x="81" y="24"/>
                </a:cubicBezTo>
                <a:cubicBezTo>
                  <a:pt x="83" y="21"/>
                  <a:pt x="83" y="17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6" y="10"/>
                  <a:pt x="72" y="10"/>
                  <a:pt x="69" y="12"/>
                </a:cubicBezTo>
                <a:cubicBezTo>
                  <a:pt x="67" y="15"/>
                  <a:pt x="63" y="16"/>
                  <a:pt x="62" y="15"/>
                </a:cubicBezTo>
                <a:cubicBezTo>
                  <a:pt x="60" y="14"/>
                  <a:pt x="55" y="10"/>
                  <a:pt x="55" y="6"/>
                </a:cubicBezTo>
                <a:cubicBezTo>
                  <a:pt x="55" y="3"/>
                  <a:pt x="51" y="0"/>
                  <a:pt x="4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2" y="0"/>
                  <a:pt x="38" y="3"/>
                  <a:pt x="38" y="6"/>
                </a:cubicBezTo>
                <a:cubicBezTo>
                  <a:pt x="38" y="10"/>
                  <a:pt x="37" y="13"/>
                  <a:pt x="35" y="14"/>
                </a:cubicBezTo>
                <a:cubicBezTo>
                  <a:pt x="33" y="14"/>
                  <a:pt x="26" y="15"/>
                  <a:pt x="24" y="12"/>
                </a:cubicBezTo>
                <a:cubicBezTo>
                  <a:pt x="21" y="10"/>
                  <a:pt x="17" y="10"/>
                  <a:pt x="14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10" y="17"/>
                  <a:pt x="10" y="21"/>
                  <a:pt x="12" y="24"/>
                </a:cubicBezTo>
                <a:cubicBezTo>
                  <a:pt x="15" y="26"/>
                  <a:pt x="16" y="30"/>
                  <a:pt x="15" y="32"/>
                </a:cubicBezTo>
                <a:cubicBezTo>
                  <a:pt x="14" y="33"/>
                  <a:pt x="10" y="39"/>
                  <a:pt x="6" y="39"/>
                </a:cubicBezTo>
                <a:cubicBezTo>
                  <a:pt x="3" y="39"/>
                  <a:pt x="0" y="42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3" y="55"/>
                  <a:pt x="6" y="55"/>
                </a:cubicBezTo>
                <a:cubicBezTo>
                  <a:pt x="10" y="55"/>
                  <a:pt x="13" y="56"/>
                  <a:pt x="14" y="58"/>
                </a:cubicBezTo>
                <a:cubicBezTo>
                  <a:pt x="14" y="60"/>
                  <a:pt x="15" y="67"/>
                  <a:pt x="12" y="69"/>
                </a:cubicBezTo>
                <a:cubicBezTo>
                  <a:pt x="10" y="72"/>
                  <a:pt x="10" y="76"/>
                  <a:pt x="13" y="79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3"/>
                  <a:pt x="21" y="83"/>
                  <a:pt x="24" y="81"/>
                </a:cubicBezTo>
                <a:cubicBezTo>
                  <a:pt x="26" y="79"/>
                  <a:pt x="30" y="77"/>
                  <a:pt x="31" y="78"/>
                </a:cubicBezTo>
                <a:cubicBezTo>
                  <a:pt x="33" y="79"/>
                  <a:pt x="38" y="84"/>
                  <a:pt x="38" y="87"/>
                </a:cubicBezTo>
                <a:cubicBezTo>
                  <a:pt x="38" y="91"/>
                  <a:pt x="42" y="93"/>
                  <a:pt x="46" y="93"/>
                </a:cubicBezTo>
                <a:cubicBezTo>
                  <a:pt x="47" y="93"/>
                  <a:pt x="47" y="93"/>
                  <a:pt x="47" y="93"/>
                </a:cubicBezTo>
                <a:cubicBezTo>
                  <a:pt x="51" y="93"/>
                  <a:pt x="55" y="91"/>
                  <a:pt x="55" y="87"/>
                </a:cubicBezTo>
                <a:cubicBezTo>
                  <a:pt x="55" y="84"/>
                  <a:pt x="56" y="80"/>
                  <a:pt x="58" y="80"/>
                </a:cubicBezTo>
                <a:cubicBezTo>
                  <a:pt x="60" y="79"/>
                  <a:pt x="67" y="79"/>
                  <a:pt x="69" y="81"/>
                </a:cubicBezTo>
                <a:cubicBezTo>
                  <a:pt x="72" y="83"/>
                  <a:pt x="76" y="83"/>
                  <a:pt x="79" y="80"/>
                </a:cubicBezTo>
                <a:cubicBezTo>
                  <a:pt x="80" y="79"/>
                  <a:pt x="80" y="79"/>
                  <a:pt x="80" y="79"/>
                </a:cubicBezTo>
                <a:cubicBezTo>
                  <a:pt x="83" y="76"/>
                  <a:pt x="83" y="72"/>
                  <a:pt x="81" y="69"/>
                </a:cubicBezTo>
                <a:cubicBezTo>
                  <a:pt x="78" y="67"/>
                  <a:pt x="77" y="64"/>
                  <a:pt x="78" y="62"/>
                </a:cubicBezTo>
                <a:cubicBezTo>
                  <a:pt x="79" y="60"/>
                  <a:pt x="83" y="55"/>
                  <a:pt x="87" y="55"/>
                </a:cubicBezTo>
                <a:close/>
                <a:moveTo>
                  <a:pt x="47" y="70"/>
                </a:moveTo>
                <a:cubicBezTo>
                  <a:pt x="34" y="70"/>
                  <a:pt x="23" y="60"/>
                  <a:pt x="23" y="47"/>
                </a:cubicBezTo>
                <a:cubicBezTo>
                  <a:pt x="23" y="34"/>
                  <a:pt x="34" y="23"/>
                  <a:pt x="47" y="23"/>
                </a:cubicBezTo>
                <a:cubicBezTo>
                  <a:pt x="59" y="23"/>
                  <a:pt x="70" y="34"/>
                  <a:pt x="70" y="47"/>
                </a:cubicBezTo>
                <a:cubicBezTo>
                  <a:pt x="70" y="60"/>
                  <a:pt x="59" y="70"/>
                  <a:pt x="47" y="7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40" name="Freeform 46"/>
          <p:cNvSpPr>
            <a:spLocks noEditPoints="1"/>
          </p:cNvSpPr>
          <p:nvPr/>
        </p:nvSpPr>
        <p:spPr bwMode="auto">
          <a:xfrm>
            <a:off x="6694907" y="3542628"/>
            <a:ext cx="384169" cy="299211"/>
          </a:xfrm>
          <a:custGeom>
            <a:avLst/>
            <a:gdLst/>
            <a:ahLst/>
            <a:cxnLst>
              <a:cxn ang="0">
                <a:pos x="68" y="42"/>
              </a:cxn>
              <a:cxn ang="0">
                <a:pos x="73" y="36"/>
              </a:cxn>
              <a:cxn ang="0">
                <a:pos x="68" y="30"/>
              </a:cxn>
              <a:cxn ang="0">
                <a:pos x="62" y="27"/>
              </a:cxn>
              <a:cxn ang="0">
                <a:pos x="63" y="18"/>
              </a:cxn>
              <a:cxn ang="0">
                <a:pos x="62" y="10"/>
              </a:cxn>
              <a:cxn ang="0">
                <a:pos x="54" y="9"/>
              </a:cxn>
              <a:cxn ang="0">
                <a:pos x="48" y="12"/>
              </a:cxn>
              <a:cxn ang="0">
                <a:pos x="43" y="5"/>
              </a:cxn>
              <a:cxn ang="0">
                <a:pos x="37" y="0"/>
              </a:cxn>
              <a:cxn ang="0">
                <a:pos x="30" y="5"/>
              </a:cxn>
              <a:cxn ang="0">
                <a:pos x="27" y="11"/>
              </a:cxn>
              <a:cxn ang="0">
                <a:pos x="19" y="9"/>
              </a:cxn>
              <a:cxn ang="0">
                <a:pos x="11" y="10"/>
              </a:cxn>
              <a:cxn ang="0">
                <a:pos x="10" y="18"/>
              </a:cxn>
              <a:cxn ang="0">
                <a:pos x="12" y="24"/>
              </a:cxn>
              <a:cxn ang="0">
                <a:pos x="5" y="30"/>
              </a:cxn>
              <a:cxn ang="0">
                <a:pos x="0" y="36"/>
              </a:cxn>
              <a:cxn ang="0">
                <a:pos x="5" y="42"/>
              </a:cxn>
              <a:cxn ang="0">
                <a:pos x="11" y="45"/>
              </a:cxn>
              <a:cxn ang="0">
                <a:pos x="10" y="54"/>
              </a:cxn>
              <a:cxn ang="0">
                <a:pos x="11" y="62"/>
              </a:cxn>
              <a:cxn ang="0">
                <a:pos x="19" y="63"/>
              </a:cxn>
              <a:cxn ang="0">
                <a:pos x="25" y="61"/>
              </a:cxn>
              <a:cxn ang="0">
                <a:pos x="30" y="68"/>
              </a:cxn>
              <a:cxn ang="0">
                <a:pos x="37" y="72"/>
              </a:cxn>
              <a:cxn ang="0">
                <a:pos x="43" y="68"/>
              </a:cxn>
              <a:cxn ang="0">
                <a:pos x="46" y="62"/>
              </a:cxn>
              <a:cxn ang="0">
                <a:pos x="54" y="63"/>
              </a:cxn>
              <a:cxn ang="0">
                <a:pos x="62" y="62"/>
              </a:cxn>
              <a:cxn ang="0">
                <a:pos x="63" y="54"/>
              </a:cxn>
              <a:cxn ang="0">
                <a:pos x="61" y="48"/>
              </a:cxn>
              <a:cxn ang="0">
                <a:pos x="68" y="42"/>
              </a:cxn>
              <a:cxn ang="0">
                <a:pos x="37" y="54"/>
              </a:cxn>
              <a:cxn ang="0">
                <a:pos x="18" y="36"/>
              </a:cxn>
              <a:cxn ang="0">
                <a:pos x="37" y="18"/>
              </a:cxn>
              <a:cxn ang="0">
                <a:pos x="55" y="36"/>
              </a:cxn>
              <a:cxn ang="0">
                <a:pos x="37" y="54"/>
              </a:cxn>
            </a:cxnLst>
            <a:rect l="0" t="0" r="r" b="b"/>
            <a:pathLst>
              <a:path w="73" h="72">
                <a:moveTo>
                  <a:pt x="68" y="42"/>
                </a:moveTo>
                <a:cubicBezTo>
                  <a:pt x="71" y="42"/>
                  <a:pt x="73" y="40"/>
                  <a:pt x="73" y="36"/>
                </a:cubicBezTo>
                <a:cubicBezTo>
                  <a:pt x="73" y="33"/>
                  <a:pt x="71" y="30"/>
                  <a:pt x="68" y="30"/>
                </a:cubicBezTo>
                <a:cubicBezTo>
                  <a:pt x="65" y="30"/>
                  <a:pt x="63" y="29"/>
                  <a:pt x="62" y="27"/>
                </a:cubicBezTo>
                <a:cubicBezTo>
                  <a:pt x="62" y="26"/>
                  <a:pt x="61" y="20"/>
                  <a:pt x="63" y="18"/>
                </a:cubicBezTo>
                <a:cubicBezTo>
                  <a:pt x="65" y="16"/>
                  <a:pt x="65" y="13"/>
                  <a:pt x="62" y="10"/>
                </a:cubicBezTo>
                <a:cubicBezTo>
                  <a:pt x="60" y="8"/>
                  <a:pt x="56" y="7"/>
                  <a:pt x="54" y="9"/>
                </a:cubicBezTo>
                <a:cubicBezTo>
                  <a:pt x="52" y="11"/>
                  <a:pt x="50" y="12"/>
                  <a:pt x="48" y="12"/>
                </a:cubicBezTo>
                <a:cubicBezTo>
                  <a:pt x="47" y="11"/>
                  <a:pt x="43" y="7"/>
                  <a:pt x="43" y="5"/>
                </a:cubicBezTo>
                <a:cubicBezTo>
                  <a:pt x="43" y="2"/>
                  <a:pt x="40" y="0"/>
                  <a:pt x="37" y="0"/>
                </a:cubicBezTo>
                <a:cubicBezTo>
                  <a:pt x="33" y="0"/>
                  <a:pt x="30" y="2"/>
                  <a:pt x="30" y="5"/>
                </a:cubicBezTo>
                <a:cubicBezTo>
                  <a:pt x="30" y="7"/>
                  <a:pt x="29" y="10"/>
                  <a:pt x="27" y="11"/>
                </a:cubicBezTo>
                <a:cubicBezTo>
                  <a:pt x="26" y="11"/>
                  <a:pt x="21" y="11"/>
                  <a:pt x="19" y="9"/>
                </a:cubicBezTo>
                <a:cubicBezTo>
                  <a:pt x="17" y="7"/>
                  <a:pt x="13" y="8"/>
                  <a:pt x="11" y="10"/>
                </a:cubicBezTo>
                <a:cubicBezTo>
                  <a:pt x="8" y="13"/>
                  <a:pt x="8" y="16"/>
                  <a:pt x="10" y="18"/>
                </a:cubicBezTo>
                <a:cubicBezTo>
                  <a:pt x="12" y="20"/>
                  <a:pt x="13" y="23"/>
                  <a:pt x="12" y="24"/>
                </a:cubicBezTo>
                <a:cubicBezTo>
                  <a:pt x="11" y="26"/>
                  <a:pt x="8" y="30"/>
                  <a:pt x="5" y="30"/>
                </a:cubicBezTo>
                <a:cubicBezTo>
                  <a:pt x="2" y="30"/>
                  <a:pt x="0" y="33"/>
                  <a:pt x="0" y="36"/>
                </a:cubicBezTo>
                <a:cubicBezTo>
                  <a:pt x="0" y="40"/>
                  <a:pt x="2" y="42"/>
                  <a:pt x="5" y="42"/>
                </a:cubicBezTo>
                <a:cubicBezTo>
                  <a:pt x="8" y="42"/>
                  <a:pt x="10" y="44"/>
                  <a:pt x="11" y="45"/>
                </a:cubicBezTo>
                <a:cubicBezTo>
                  <a:pt x="11" y="47"/>
                  <a:pt x="12" y="52"/>
                  <a:pt x="10" y="54"/>
                </a:cubicBezTo>
                <a:cubicBezTo>
                  <a:pt x="8" y="56"/>
                  <a:pt x="8" y="59"/>
                  <a:pt x="11" y="62"/>
                </a:cubicBezTo>
                <a:cubicBezTo>
                  <a:pt x="13" y="64"/>
                  <a:pt x="17" y="65"/>
                  <a:pt x="19" y="63"/>
                </a:cubicBezTo>
                <a:cubicBezTo>
                  <a:pt x="21" y="61"/>
                  <a:pt x="23" y="60"/>
                  <a:pt x="25" y="61"/>
                </a:cubicBezTo>
                <a:cubicBezTo>
                  <a:pt x="26" y="61"/>
                  <a:pt x="30" y="65"/>
                  <a:pt x="30" y="68"/>
                </a:cubicBezTo>
                <a:cubicBezTo>
                  <a:pt x="30" y="70"/>
                  <a:pt x="33" y="72"/>
                  <a:pt x="37" y="72"/>
                </a:cubicBezTo>
                <a:cubicBezTo>
                  <a:pt x="40" y="72"/>
                  <a:pt x="43" y="70"/>
                  <a:pt x="43" y="68"/>
                </a:cubicBezTo>
                <a:cubicBezTo>
                  <a:pt x="43" y="65"/>
                  <a:pt x="44" y="62"/>
                  <a:pt x="46" y="62"/>
                </a:cubicBezTo>
                <a:cubicBezTo>
                  <a:pt x="47" y="61"/>
                  <a:pt x="52" y="61"/>
                  <a:pt x="54" y="63"/>
                </a:cubicBezTo>
                <a:cubicBezTo>
                  <a:pt x="56" y="65"/>
                  <a:pt x="60" y="64"/>
                  <a:pt x="62" y="62"/>
                </a:cubicBezTo>
                <a:cubicBezTo>
                  <a:pt x="65" y="59"/>
                  <a:pt x="65" y="56"/>
                  <a:pt x="63" y="54"/>
                </a:cubicBezTo>
                <a:cubicBezTo>
                  <a:pt x="61" y="52"/>
                  <a:pt x="60" y="49"/>
                  <a:pt x="61" y="48"/>
                </a:cubicBezTo>
                <a:cubicBezTo>
                  <a:pt x="62" y="46"/>
                  <a:pt x="65" y="42"/>
                  <a:pt x="68" y="42"/>
                </a:cubicBezTo>
                <a:close/>
                <a:moveTo>
                  <a:pt x="37" y="54"/>
                </a:moveTo>
                <a:cubicBezTo>
                  <a:pt x="26" y="54"/>
                  <a:pt x="18" y="46"/>
                  <a:pt x="18" y="36"/>
                </a:cubicBezTo>
                <a:cubicBezTo>
                  <a:pt x="18" y="26"/>
                  <a:pt x="26" y="18"/>
                  <a:pt x="37" y="18"/>
                </a:cubicBezTo>
                <a:cubicBezTo>
                  <a:pt x="47" y="18"/>
                  <a:pt x="55" y="26"/>
                  <a:pt x="55" y="36"/>
                </a:cubicBezTo>
                <a:cubicBezTo>
                  <a:pt x="55" y="46"/>
                  <a:pt x="47" y="54"/>
                  <a:pt x="37" y="54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41" name="Freeform 93"/>
          <p:cNvSpPr>
            <a:spLocks/>
          </p:cNvSpPr>
          <p:nvPr/>
        </p:nvSpPr>
        <p:spPr bwMode="auto">
          <a:xfrm>
            <a:off x="1749441" y="3374891"/>
            <a:ext cx="424357" cy="426545"/>
          </a:xfrm>
          <a:custGeom>
            <a:avLst/>
            <a:gdLst/>
            <a:ahLst/>
            <a:cxnLst>
              <a:cxn ang="0">
                <a:pos x="8" y="38"/>
              </a:cxn>
              <a:cxn ang="0">
                <a:pos x="16" y="12"/>
              </a:cxn>
              <a:cxn ang="0">
                <a:pos x="38" y="0"/>
              </a:cxn>
              <a:cxn ang="0">
                <a:pos x="35" y="39"/>
              </a:cxn>
              <a:cxn ang="0">
                <a:pos x="8" y="38"/>
              </a:cxn>
            </a:cxnLst>
            <a:rect l="0" t="0" r="r" b="b"/>
            <a:pathLst>
              <a:path w="44" h="46">
                <a:moveTo>
                  <a:pt x="8" y="38"/>
                </a:moveTo>
                <a:cubicBezTo>
                  <a:pt x="8" y="38"/>
                  <a:pt x="0" y="19"/>
                  <a:pt x="16" y="12"/>
                </a:cubicBezTo>
                <a:cubicBezTo>
                  <a:pt x="33" y="5"/>
                  <a:pt x="38" y="0"/>
                  <a:pt x="38" y="0"/>
                </a:cubicBezTo>
                <a:cubicBezTo>
                  <a:pt x="38" y="0"/>
                  <a:pt x="44" y="32"/>
                  <a:pt x="35" y="39"/>
                </a:cubicBezTo>
                <a:cubicBezTo>
                  <a:pt x="25" y="45"/>
                  <a:pt x="13" y="46"/>
                  <a:pt x="8" y="38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26992" y="4387162"/>
            <a:ext cx="635078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特征选择                  决策树生成                决策树剪枝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10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CART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1259" y="475355"/>
            <a:ext cx="1045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特征选择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97703" y="772518"/>
            <a:ext cx="5739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-apple-system"/>
              </a:rPr>
              <a:t>样本通常有很多维特征</a:t>
            </a:r>
            <a:r>
              <a:rPr lang="zh-CN" altLang="en-US" sz="1400" dirty="0" smtClean="0">
                <a:solidFill>
                  <a:schemeClr val="bg1"/>
                </a:solidFill>
                <a:latin typeface="-apple-system"/>
              </a:rPr>
              <a:t>，特征选择是决定用哪个特征来划分特征空间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9" y="1254347"/>
            <a:ext cx="5540188" cy="3576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10180" t="14253" r="8009" b="6591"/>
          <a:stretch/>
        </p:blipFill>
        <p:spPr>
          <a:xfrm>
            <a:off x="6282464" y="1086424"/>
            <a:ext cx="2431229" cy="1764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11635" t="8476" r="15002" b="19653"/>
          <a:stretch/>
        </p:blipFill>
        <p:spPr>
          <a:xfrm>
            <a:off x="6260949" y="2990626"/>
            <a:ext cx="2452744" cy="18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0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18277</TotalTime>
  <Words>1964</Words>
  <Application>Microsoft Office PowerPoint</Application>
  <PresentationFormat>全屏显示(16:9)</PresentationFormat>
  <Paragraphs>322</Paragraphs>
  <Slides>58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-apple-system</vt:lpstr>
      <vt:lpstr>Arial Unicode MS</vt:lpstr>
      <vt:lpstr>Helvetica Neue</vt:lpstr>
      <vt:lpstr>等线</vt:lpstr>
      <vt:lpstr>等线 Light</vt:lpstr>
      <vt:lpstr>宋体</vt:lpstr>
      <vt:lpstr>Microsoft YaHei</vt:lpstr>
      <vt:lpstr>Microsoft YaHei</vt:lpstr>
      <vt:lpstr>Agency FB</vt:lpstr>
      <vt:lpstr>Arial</vt:lpstr>
      <vt:lpstr>Calibri</vt:lpstr>
      <vt:lpstr>Calibri Light</vt:lpstr>
      <vt:lpstr>Cambria Math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闫 雪</cp:lastModifiedBy>
  <cp:revision>257</cp:revision>
  <dcterms:created xsi:type="dcterms:W3CDTF">2017-03-04T06:55:50Z</dcterms:created>
  <dcterms:modified xsi:type="dcterms:W3CDTF">2020-07-10T08:59:36Z</dcterms:modified>
</cp:coreProperties>
</file>