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89" r:id="rId2"/>
    <p:sldId id="317" r:id="rId3"/>
    <p:sldId id="316" r:id="rId4"/>
    <p:sldId id="302" r:id="rId5"/>
    <p:sldId id="325" r:id="rId6"/>
    <p:sldId id="323" r:id="rId7"/>
    <p:sldId id="305" r:id="rId8"/>
    <p:sldId id="326" r:id="rId9"/>
    <p:sldId id="327" r:id="rId10"/>
    <p:sldId id="328" r:id="rId11"/>
    <p:sldId id="329" r:id="rId12"/>
    <p:sldId id="350" r:id="rId13"/>
    <p:sldId id="322" r:id="rId14"/>
    <p:sldId id="330" r:id="rId15"/>
    <p:sldId id="332" r:id="rId16"/>
    <p:sldId id="321" r:id="rId17"/>
    <p:sldId id="333" r:id="rId18"/>
    <p:sldId id="334" r:id="rId19"/>
    <p:sldId id="335" r:id="rId20"/>
    <p:sldId id="338" r:id="rId21"/>
    <p:sldId id="339" r:id="rId22"/>
    <p:sldId id="341" r:id="rId23"/>
    <p:sldId id="342" r:id="rId24"/>
    <p:sldId id="343" r:id="rId25"/>
    <p:sldId id="340" r:id="rId26"/>
    <p:sldId id="344" r:id="rId27"/>
    <p:sldId id="345" r:id="rId28"/>
    <p:sldId id="346" r:id="rId29"/>
    <p:sldId id="347" r:id="rId30"/>
    <p:sldId id="348" r:id="rId31"/>
    <p:sldId id="349" r:id="rId32"/>
    <p:sldId id="337" r:id="rId33"/>
    <p:sldId id="315" r:id="rId3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 雪" initials="闫" lastIdx="1" clrIdx="0">
    <p:extLst>
      <p:ext uri="{19B8F6BF-5375-455C-9EA6-DF929625EA0E}">
        <p15:presenceInfo xmlns:p15="http://schemas.microsoft.com/office/powerpoint/2012/main" userId="629b6eb80c9944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A"/>
    <a:srgbClr val="001830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9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6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67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1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69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38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67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8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19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6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27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19314"/>
            <a:ext cx="9144000" cy="450487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46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3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4814B3DF-4CEB-470F-80A0-E5BC2ECCF346}" type="datetime1">
              <a:rPr lang="zh-CN" altLang="en-US"/>
              <a:pPr/>
              <a:t>2020/6/19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665E6A66-ADBE-481E-A892-F07C63236206}" type="slidenum">
              <a:rPr lang="zh-CN" altLang="en-US"/>
              <a:pPr/>
              <a:t>‹#›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391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24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03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59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57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28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63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5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8915" y="3062515"/>
            <a:ext cx="5772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Medoide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--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讲解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人：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闫雪</a:t>
            </a:r>
            <a:endParaRPr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	2020.6.18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664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636878" y="1660933"/>
            <a:ext cx="5577521" cy="221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（围绕中心点划分）</a:t>
            </a:r>
            <a:endParaRPr lang="en-US" altLang="zh-CN" sz="16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PAM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算法常用的方法，使用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方法处理，指定一个最大迭代次数的参数，在迭代过程中基于贪心策略来选择使得聚类的质量最高的划分。使用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的方法处理，每次交换一个中心点和非中心点，然后执行将非中心点指派到最近的中心点，计算得到的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SAD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值越小，则聚类质量越好，如此不断地迭代，直到找到一个最好的划分。</a:t>
            </a:r>
            <a:r>
              <a:rPr 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510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79636" y="484876"/>
            <a:ext cx="7139984" cy="4375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算法流程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输入：数据集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，簇的个数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，最大迭代次数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max_iterations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，迭代停止条件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varepsilon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输出：每个样本的预测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执行过程：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1.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从待聚类的数据集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中随机选择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个样本点，作为初始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中心点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将待聚类的数据集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中的点，指派到最近的中心点，即进行簇的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3.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进行迭代，直到聚类的质量满足指定的阈值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可以通过计算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SAD)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，使总代价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减少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lowest_cost</a:t>
            </a: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</a:t>
            </a:r>
            <a:endParaRPr 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遍历所有中心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medoids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)：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对每一个中心点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对每一个非中心点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执行如下计算步骤：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将中心点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进行交换；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根据新的中心点进行簇的划分；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重新计算该划分的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cost；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若新的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cost&lt;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lowest_cost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则将中心进行更新，同时令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lowest_cost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cost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否则不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4.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退出迭代</a:t>
            </a:r>
            <a:endParaRPr 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479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79636" y="484876"/>
            <a:ext cx="7139984" cy="279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流程图示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8" y="1200462"/>
            <a:ext cx="4067175" cy="272415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473218" y="647843"/>
            <a:ext cx="5498651" cy="4074969"/>
            <a:chOff x="1510529" y="482548"/>
            <a:chExt cx="5498651" cy="407496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529" y="482548"/>
              <a:ext cx="5498651" cy="4074969"/>
            </a:xfrm>
            <a:prstGeom prst="rect">
              <a:avLst/>
            </a:prstGeom>
          </p:spPr>
        </p:pic>
        <p:sp>
          <p:nvSpPr>
            <p:cNvPr id="9" name="线形标注 2 8"/>
            <p:cNvSpPr/>
            <p:nvPr/>
          </p:nvSpPr>
          <p:spPr>
            <a:xfrm>
              <a:off x="3974362" y="569905"/>
              <a:ext cx="285492" cy="492799"/>
            </a:xfrm>
            <a:prstGeom prst="borderCallout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4C8A"/>
                  </a:solidFill>
                </a:rPr>
                <a:t>A</a:t>
              </a:r>
            </a:p>
          </p:txBody>
        </p:sp>
        <p:sp>
          <p:nvSpPr>
            <p:cNvPr id="12" name="线形标注 2 11"/>
            <p:cNvSpPr/>
            <p:nvPr/>
          </p:nvSpPr>
          <p:spPr>
            <a:xfrm>
              <a:off x="3267306" y="3368784"/>
              <a:ext cx="355600" cy="318828"/>
            </a:xfrm>
            <a:prstGeom prst="borderCallout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4C8A"/>
                  </a:solidFill>
                </a:rPr>
                <a:t>B</a:t>
              </a:r>
              <a:endParaRPr lang="zh-CN" altLang="en-US" dirty="0">
                <a:solidFill>
                  <a:srgbClr val="004C8A"/>
                </a:solidFill>
              </a:endParaRPr>
            </a:p>
          </p:txBody>
        </p:sp>
        <p:sp>
          <p:nvSpPr>
            <p:cNvPr id="14" name="线形标注 2 13"/>
            <p:cNvSpPr/>
            <p:nvPr/>
          </p:nvSpPr>
          <p:spPr>
            <a:xfrm>
              <a:off x="6252763" y="2281542"/>
              <a:ext cx="351237" cy="469726"/>
            </a:xfrm>
            <a:prstGeom prst="borderCallout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4C8A"/>
                  </a:solidFill>
                </a:rPr>
                <a:t>C</a:t>
              </a:r>
              <a:endParaRPr lang="zh-CN" altLang="en-US" dirty="0">
                <a:solidFill>
                  <a:srgbClr val="004C8A"/>
                </a:solidFill>
              </a:endParaRPr>
            </a:p>
          </p:txBody>
        </p:sp>
        <p:sp>
          <p:nvSpPr>
            <p:cNvPr id="15" name="线形标注 2 14"/>
            <p:cNvSpPr/>
            <p:nvPr/>
          </p:nvSpPr>
          <p:spPr>
            <a:xfrm>
              <a:off x="4635461" y="1178560"/>
              <a:ext cx="398446" cy="416560"/>
            </a:xfrm>
            <a:prstGeom prst="borderCallout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4C8A"/>
                  </a:solidFill>
                </a:rPr>
                <a:t>D</a:t>
              </a:r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379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TextBox 36"/>
          <p:cNvSpPr txBox="1"/>
          <p:nvPr/>
        </p:nvSpPr>
        <p:spPr>
          <a:xfrm>
            <a:off x="574962" y="3255818"/>
            <a:ext cx="712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03 </a:t>
            </a:r>
            <a:r>
              <a:rPr lang="en-US" altLang="zh-CN" sz="6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6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6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  <a:endParaRPr lang="en-US" sz="6000" b="1" spc="-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73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72" y="897457"/>
            <a:ext cx="4447768" cy="28983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21760" y="4210708"/>
            <a:ext cx="129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原始数据集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65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70893" y="734036"/>
            <a:ext cx="8254947" cy="3988776"/>
            <a:chOff x="370893" y="734036"/>
            <a:chExt cx="8254947" cy="398877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893" y="734036"/>
              <a:ext cx="8254947" cy="3464546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99440" y="4422730"/>
              <a:ext cx="741584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               使用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Kmediod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的聚类结果                                                                        使用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Kmeans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的聚类结果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37840" y="1691163"/>
            <a:ext cx="5089684" cy="1876093"/>
            <a:chOff x="3362960" y="1209040"/>
            <a:chExt cx="5089684" cy="1876093"/>
          </a:xfrm>
        </p:grpSpPr>
        <p:sp>
          <p:nvSpPr>
            <p:cNvPr id="4" name="椭圆形标注 3"/>
            <p:cNvSpPr/>
            <p:nvPr/>
          </p:nvSpPr>
          <p:spPr>
            <a:xfrm>
              <a:off x="3362960" y="1209040"/>
              <a:ext cx="5089684" cy="1876093"/>
            </a:xfrm>
            <a:prstGeom prst="wedgeEllipseCallout">
              <a:avLst>
                <a:gd name="adj1" fmla="val -18137"/>
                <a:gd name="adj2" fmla="val 43750"/>
              </a:avLst>
            </a:prstGeom>
            <a:solidFill>
              <a:srgbClr val="004C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84600" y="1575908"/>
              <a:ext cx="4582160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优点：当存在噪音和孤立点时</a:t>
              </a:r>
              <a:r>
                <a:rPr lang="en-US" altLang="zh-CN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K-</a:t>
              </a:r>
              <a:r>
                <a:rPr lang="en-US" altLang="zh-CN" sz="1400" dirty="0" err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medoids</a:t>
              </a:r>
              <a:r>
                <a:rPr lang="en-US" altLang="zh-CN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比 </a:t>
              </a:r>
              <a:r>
                <a:rPr lang="en-US" altLang="zh-CN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K-means 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更健壮。</a:t>
              </a: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缺点：</a:t>
              </a:r>
              <a:r>
                <a:rPr lang="en-US" altLang="zh-CN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K-</a:t>
              </a:r>
              <a:r>
                <a:rPr lang="en-US" altLang="zh-CN" sz="1400" dirty="0" err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medoids</a:t>
              </a:r>
              <a:r>
                <a:rPr lang="en-US" altLang="zh-CN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对于小数据集工作得很好</a:t>
              </a:r>
              <a:r>
                <a:rPr lang="en-US" altLang="zh-CN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但不能很好地用于大数据集，计算质心的步骤时间复杂度是</a:t>
              </a:r>
              <a:r>
                <a:rPr lang="en-US" altLang="zh-CN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O(n^2)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，运行速度较慢</a:t>
              </a:r>
              <a:endPara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921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TextBox 36"/>
          <p:cNvSpPr txBox="1"/>
          <p:nvPr/>
        </p:nvSpPr>
        <p:spPr>
          <a:xfrm>
            <a:off x="574963" y="3255818"/>
            <a:ext cx="6691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04 </a:t>
            </a:r>
            <a:r>
              <a:rPr lang="zh-CN" altLang="en-US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  <a:endParaRPr lang="en-US" sz="6000" b="1" spc="-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23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511264" y="1749191"/>
            <a:ext cx="2263539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1.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作品摘要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2.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算法介绍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业务背景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4.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数据使用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6" action="ppaction://hlinksldjump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6" action="ppaction://hlinksldjump"/>
              </a:rPr>
              <a:t>技术细节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商业应用成果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</a:p>
        </p:txBody>
      </p:sp>
    </p:spTree>
    <p:extLst>
      <p:ext uri="{BB962C8B-B14F-4D97-AF65-F5344CB8AC3E}">
        <p14:creationId xmlns:p14="http://schemas.microsoft.com/office/powerpoint/2010/main" val="2848173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hlinkClick r:id="rId2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953553" y="1705531"/>
            <a:ext cx="6139581" cy="3025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选取某航空公司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2012.4.1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2014.3.31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抽取的数据进行数据探索分析与预处理，包括数据缺失值与异常值探索分析、数据清洗、特征构建、标准化等操作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RFM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算法进行客户分群</a:t>
            </a:r>
            <a:endParaRPr lang="en-US" altLang="zh-CN" sz="1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针对模型结果得到不同价值的客户，采用不同的营销手段，提供定制化的服务。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AutoNum type="arabicPeriod"/>
            </a:pP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作品摘要</a:t>
            </a:r>
          </a:p>
          <a:p>
            <a:endParaRPr lang="zh-CN" altLang="en-US" sz="2000" b="1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881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1905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使用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方法对客户进行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分类，指定一个最大迭代次数的参数，在迭代过程中基于贪心策略来选择使得聚类的质量最高的划分。每次交换一个中心点和非中心点，然后执行将非中心点指派到最近的中心点，计算得到的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SAD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值越小，则聚类质量越好，如此不断地迭代，直到找到一个最好的划分。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2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316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59490" y="354349"/>
            <a:ext cx="4135664" cy="89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目录</a:t>
            </a:r>
            <a:endParaRPr lang="en-US" altLang="zh-CN" sz="1800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6017" y="3158343"/>
            <a:ext cx="3214255" cy="71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0 2  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4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sz="24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  <a:r>
              <a:rPr 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900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007429" y="2204898"/>
            <a:ext cx="3087914" cy="63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0 3  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  <a:r>
              <a:rPr lang="zh-CN" altLang="en-US" sz="2400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400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900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046018" y="2204899"/>
            <a:ext cx="2763063" cy="63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zh-CN" sz="2400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id-ID" altLang="zh-CN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r>
              <a:rPr lang="en-US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900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007429" y="3158343"/>
            <a:ext cx="3214255" cy="71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  </a:t>
            </a:r>
            <a:r>
              <a:rPr lang="zh-CN" altLang="en-US" sz="24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商业场景应用</a:t>
            </a:r>
            <a:endParaRPr lang="en-US" altLang="zh-CN" sz="900" b="1" i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75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面对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烈的市场竞争，各个航空公司相继推出了更优惠的营销方式来吸引更多的客户，国内某航空公司面临着常旅客流失、竞争力下降和航空资源未充分利用等经营危机。通过建立合理的客户价值评估模型，对客户进行分类，分析比较不同客户群体的价值，并制定相应的营销策略，对不同的客户群提供个性化的服务，将有限的资源合理地分配给不同价值的客户，从而实现效益最大化。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业务背景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2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0326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数据使用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9" y="1017054"/>
            <a:ext cx="8740397" cy="30480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97037" y="4329722"/>
            <a:ext cx="21058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数据集展示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6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数据使用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0129" y="4065055"/>
            <a:ext cx="2736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数据一共包含</a:t>
            </a:r>
            <a:r>
              <a:rPr lang="en-US" altLang="zh-CN" dirty="0" smtClean="0">
                <a:solidFill>
                  <a:schemeClr val="bg1"/>
                </a:solidFill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</a:rPr>
              <a:t>个属性，</a:t>
            </a:r>
            <a:r>
              <a:rPr lang="en-US" altLang="zh-CN" dirty="0" smtClean="0">
                <a:solidFill>
                  <a:schemeClr val="bg1"/>
                </a:solidFill>
              </a:rPr>
              <a:t>1500</a:t>
            </a:r>
            <a:r>
              <a:rPr lang="zh-CN" altLang="en-US" dirty="0" smtClean="0">
                <a:solidFill>
                  <a:schemeClr val="bg1"/>
                </a:solidFill>
              </a:rPr>
              <a:t>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93" y="482548"/>
            <a:ext cx="2946336" cy="4256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183" y="482548"/>
            <a:ext cx="3924760" cy="30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16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数据使用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0129" y="4065055"/>
            <a:ext cx="2736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数据一共包含</a:t>
            </a:r>
            <a:r>
              <a:rPr lang="en-US" altLang="zh-CN" dirty="0" smtClean="0">
                <a:solidFill>
                  <a:schemeClr val="bg1"/>
                </a:solidFill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</a:rPr>
              <a:t>个属性，</a:t>
            </a:r>
            <a:r>
              <a:rPr lang="en-US" altLang="zh-CN" dirty="0" smtClean="0">
                <a:solidFill>
                  <a:schemeClr val="bg1"/>
                </a:solidFill>
              </a:rPr>
              <a:t>1500</a:t>
            </a:r>
            <a:r>
              <a:rPr lang="zh-CN" altLang="en-US" dirty="0" smtClean="0">
                <a:solidFill>
                  <a:schemeClr val="bg1"/>
                </a:solidFill>
              </a:rPr>
              <a:t>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93" y="482548"/>
            <a:ext cx="2946336" cy="4256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183" y="482548"/>
            <a:ext cx="3924760" cy="30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>
          <a:xfrm>
            <a:off x="560440" y="1749191"/>
            <a:ext cx="6558016" cy="231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数据使用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67" y="568037"/>
            <a:ext cx="4105830" cy="4339934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7322127" y="1691359"/>
            <a:ext cx="1773382" cy="935181"/>
          </a:xfrm>
          <a:prstGeom prst="wedgeEllipseCallout">
            <a:avLst>
              <a:gd name="adj1" fmla="val -19271"/>
              <a:gd name="adj2" fmla="val 468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61564" y="2008909"/>
            <a:ext cx="14824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各字段含义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194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456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技术细节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数据清洗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454448" y="1544937"/>
            <a:ext cx="1274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折扣</a:t>
            </a:r>
            <a:r>
              <a:rPr lang="zh-CN" altLang="en-US" sz="1100" dirty="0" smtClean="0"/>
              <a:t>率最低值为</a:t>
            </a:r>
            <a:r>
              <a:rPr lang="en-US" altLang="zh-CN" sz="1100" dirty="0" smtClean="0"/>
              <a:t>0.172379</a:t>
            </a:r>
            <a:endParaRPr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32163" y="1187697"/>
            <a:ext cx="5616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</a:t>
            </a:r>
            <a:r>
              <a:rPr lang="zh-CN" altLang="en-US" dirty="0" smtClean="0">
                <a:solidFill>
                  <a:schemeClr val="bg1"/>
                </a:solidFill>
              </a:rPr>
              <a:t>选用</a:t>
            </a:r>
            <a:r>
              <a:rPr lang="en-US" altLang="zh-CN" dirty="0">
                <a:solidFill>
                  <a:schemeClr val="bg1"/>
                </a:solidFill>
              </a:rPr>
              <a:t>RFM</a:t>
            </a:r>
            <a:r>
              <a:rPr lang="zh-CN" altLang="en-US" dirty="0">
                <a:solidFill>
                  <a:schemeClr val="bg1"/>
                </a:solidFill>
              </a:rPr>
              <a:t>模型 </a:t>
            </a:r>
            <a:r>
              <a:rPr lang="zh-CN" altLang="en-US" dirty="0" smtClean="0">
                <a:solidFill>
                  <a:schemeClr val="bg1"/>
                </a:solidFill>
              </a:rPr>
              <a:t>对客户价值进行分类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RFM</a:t>
            </a:r>
            <a:r>
              <a:rPr lang="zh-CN" altLang="en-US" dirty="0" smtClean="0">
                <a:solidFill>
                  <a:schemeClr val="bg1"/>
                </a:solidFill>
              </a:rPr>
              <a:t>模型：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Recency</a:t>
            </a:r>
            <a:r>
              <a:rPr lang="zh-CN" altLang="en-US" dirty="0">
                <a:solidFill>
                  <a:schemeClr val="bg1"/>
                </a:solidFill>
              </a:rPr>
              <a:t>）指的是最近一次消费时间与截止时间的间隔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Frequency</a:t>
            </a:r>
            <a:r>
              <a:rPr lang="zh-CN" altLang="en-US" dirty="0">
                <a:solidFill>
                  <a:schemeClr val="bg1"/>
                </a:solidFill>
              </a:rPr>
              <a:t>）指客户在某段时间内所消费的次数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Monetary</a:t>
            </a:r>
            <a:r>
              <a:rPr lang="zh-CN" altLang="en-US" dirty="0">
                <a:solidFill>
                  <a:schemeClr val="bg1"/>
                </a:solidFill>
              </a:rPr>
              <a:t>）指客户在某段时间内所消费的金额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在本案例中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R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LAST_TO_END</a:t>
            </a:r>
            <a:r>
              <a:rPr lang="zh-CN" altLang="en-US" dirty="0" smtClean="0">
                <a:solidFill>
                  <a:schemeClr val="bg1"/>
                </a:solidFill>
              </a:rPr>
              <a:t>最近一次乘机时间到统计时间的间隔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FLIGHT_COUNT</a:t>
            </a:r>
            <a:r>
              <a:rPr lang="zh-CN" altLang="en-US" dirty="0" smtClean="0">
                <a:solidFill>
                  <a:schemeClr val="bg1"/>
                </a:solidFill>
              </a:rPr>
              <a:t>总共飞行次数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SEG_KM_SUM</a:t>
            </a:r>
            <a:r>
              <a:rPr lang="zh-CN" altLang="en-US" dirty="0" smtClean="0">
                <a:solidFill>
                  <a:schemeClr val="bg1"/>
                </a:solidFill>
              </a:rPr>
              <a:t>飞行的总公里数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在对数据集数据清洗过程中主要关注客户信息是否准确，</a:t>
            </a:r>
            <a:r>
              <a:rPr lang="en-US" altLang="zh-CN" dirty="0" smtClean="0">
                <a:solidFill>
                  <a:schemeClr val="bg1"/>
                </a:solidFill>
              </a:rPr>
              <a:t> LAST_TO_END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FLIGHT_COUNT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SEG_KM_SUM</a:t>
            </a:r>
            <a:r>
              <a:rPr lang="zh-CN" altLang="en-US" dirty="0" smtClean="0">
                <a:solidFill>
                  <a:schemeClr val="bg1"/>
                </a:solidFill>
              </a:rPr>
              <a:t>值是否有缺失。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7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456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技术细节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数据清洗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2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83" y="553215"/>
            <a:ext cx="2829823" cy="42305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67879" y="1683327"/>
            <a:ext cx="2469737" cy="214746"/>
          </a:xfrm>
          <a:prstGeom prst="rect">
            <a:avLst/>
          </a:prstGeom>
          <a:noFill/>
          <a:ln>
            <a:solidFill>
              <a:srgbClr val="00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468045" y="2896022"/>
            <a:ext cx="1599060" cy="436098"/>
            <a:chOff x="3468045" y="2896022"/>
            <a:chExt cx="1599060" cy="436098"/>
          </a:xfrm>
        </p:grpSpPr>
        <p:sp>
          <p:nvSpPr>
            <p:cNvPr id="9" name="椭圆形标注 8"/>
            <p:cNvSpPr/>
            <p:nvPr/>
          </p:nvSpPr>
          <p:spPr>
            <a:xfrm>
              <a:off x="3478043" y="2896022"/>
              <a:ext cx="1589062" cy="436098"/>
            </a:xfrm>
            <a:prstGeom prst="wedgeEllipseCallout">
              <a:avLst>
                <a:gd name="adj1" fmla="val -68990"/>
                <a:gd name="adj2" fmla="val 4162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68045" y="2973074"/>
              <a:ext cx="15886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存在总票价为</a:t>
              </a:r>
              <a:r>
                <a:rPr lang="en-US" altLang="zh-CN" sz="1100" dirty="0" smtClean="0"/>
                <a:t>0</a:t>
              </a:r>
              <a:r>
                <a:rPr lang="zh-CN" altLang="en-US" sz="1100" dirty="0" smtClean="0"/>
                <a:t>的顾客</a:t>
              </a:r>
              <a:endParaRPr lang="zh-CN" altLang="en-US" sz="11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49374" y="3456731"/>
            <a:ext cx="1336751" cy="608323"/>
            <a:chOff x="3449374" y="3456731"/>
            <a:chExt cx="1336751" cy="608323"/>
          </a:xfrm>
        </p:grpSpPr>
        <p:sp>
          <p:nvSpPr>
            <p:cNvPr id="36" name="椭圆形标注 35"/>
            <p:cNvSpPr/>
            <p:nvPr/>
          </p:nvSpPr>
          <p:spPr>
            <a:xfrm>
              <a:off x="3449374" y="3456731"/>
              <a:ext cx="1326090" cy="608323"/>
            </a:xfrm>
            <a:prstGeom prst="wedgeEllipseCallout">
              <a:avLst>
                <a:gd name="adj1" fmla="val -68524"/>
                <a:gd name="adj2" fmla="val -3768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511791" y="3567429"/>
              <a:ext cx="12743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不存在总飞行公里数为</a:t>
              </a:r>
              <a:r>
                <a:rPr lang="en-US" altLang="zh-CN" sz="1100" dirty="0" smtClean="0"/>
                <a:t>0</a:t>
              </a:r>
              <a:r>
                <a:rPr lang="zh-CN" altLang="en-US" sz="1100" dirty="0" smtClean="0"/>
                <a:t>的顾客</a:t>
              </a:r>
              <a:endParaRPr lang="zh-CN" altLang="en-US" sz="1100" dirty="0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62" y="510227"/>
            <a:ext cx="2715503" cy="4309842"/>
          </a:xfrm>
          <a:prstGeom prst="rect">
            <a:avLst/>
          </a:prstGeom>
        </p:spPr>
      </p:pic>
      <p:sp>
        <p:nvSpPr>
          <p:cNvPr id="39" name="椭圆形标注 38"/>
          <p:cNvSpPr/>
          <p:nvPr/>
        </p:nvSpPr>
        <p:spPr>
          <a:xfrm>
            <a:off x="6392031" y="1434239"/>
            <a:ext cx="1326090" cy="608323"/>
          </a:xfrm>
          <a:prstGeom prst="wedgeEllipseCallout">
            <a:avLst>
              <a:gd name="adj1" fmla="val -57798"/>
              <a:gd name="adj2" fmla="val 124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454448" y="1544937"/>
            <a:ext cx="1274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折扣</a:t>
            </a:r>
            <a:r>
              <a:rPr lang="zh-CN" altLang="en-US" sz="1100" dirty="0" smtClean="0"/>
              <a:t>率最低值为</a:t>
            </a:r>
            <a:r>
              <a:rPr lang="en-US" altLang="zh-CN" sz="1100" dirty="0" smtClean="0"/>
              <a:t>0.172379</a:t>
            </a:r>
            <a:endParaRPr lang="zh-CN" altLang="en-US" sz="11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340927" y="2881365"/>
            <a:ext cx="3227386" cy="823641"/>
            <a:chOff x="5340927" y="2881365"/>
            <a:chExt cx="3227386" cy="823641"/>
          </a:xfrm>
        </p:grpSpPr>
        <p:sp>
          <p:nvSpPr>
            <p:cNvPr id="13" name="矩形 12"/>
            <p:cNvSpPr/>
            <p:nvPr/>
          </p:nvSpPr>
          <p:spPr>
            <a:xfrm>
              <a:off x="5340927" y="2881365"/>
              <a:ext cx="3227386" cy="7723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43091" y="2935565"/>
              <a:ext cx="2874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通过上述对数据集的分析，说明票价为空值和为</a:t>
              </a:r>
              <a:r>
                <a:rPr lang="en-US" altLang="zh-CN" sz="1100" dirty="0" smtClean="0"/>
                <a:t>0</a:t>
              </a:r>
              <a:r>
                <a:rPr lang="zh-CN" altLang="en-US" sz="1100" dirty="0" smtClean="0"/>
                <a:t>的顾客信息有错误，所以删去总票价为空和总票价为空且折扣率不为</a:t>
              </a:r>
              <a:r>
                <a:rPr lang="en-US" altLang="zh-CN" sz="1100" dirty="0" smtClean="0"/>
                <a:t>0</a:t>
              </a:r>
              <a:r>
                <a:rPr lang="zh-CN" altLang="en-US" sz="1100" dirty="0" smtClean="0"/>
                <a:t>的顾客信息。</a:t>
              </a:r>
              <a:endParaRPr lang="zh-CN" altLang="en-US" sz="1100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964724" y="3079255"/>
            <a:ext cx="2213610" cy="3664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64724" y="3493362"/>
            <a:ext cx="2213610" cy="165624"/>
          </a:xfrm>
          <a:prstGeom prst="rect">
            <a:avLst/>
          </a:prstGeom>
          <a:noFill/>
          <a:ln>
            <a:solidFill>
              <a:srgbClr val="00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84291" y="2342655"/>
            <a:ext cx="2176282" cy="212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791542" y="3812189"/>
            <a:ext cx="2417005" cy="18829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49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456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技术细节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数据清洗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2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623" y="1072503"/>
            <a:ext cx="8331195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数据清洗部分代码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cleanedfile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</a:rPr>
              <a:t>'data_cleaned.csv‘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print('</a:t>
            </a:r>
            <a:r>
              <a:rPr lang="zh-CN" altLang="en-US" dirty="0" smtClean="0">
                <a:solidFill>
                  <a:schemeClr val="bg1"/>
                </a:solidFill>
              </a:rPr>
              <a:t>原始数据的形状为：</a:t>
            </a:r>
            <a:r>
              <a:rPr lang="en-US" altLang="zh-CN" dirty="0" smtClean="0">
                <a:solidFill>
                  <a:schemeClr val="bg1"/>
                </a:solidFill>
              </a:rPr>
              <a:t>',</a:t>
            </a:r>
            <a:r>
              <a:rPr lang="en-US" altLang="zh-CN" dirty="0" err="1" smtClean="0">
                <a:solidFill>
                  <a:schemeClr val="bg1"/>
                </a:solidFill>
              </a:rPr>
              <a:t>air_data.shape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sz="1050" dirty="0">
                <a:solidFill>
                  <a:srgbClr val="E7E6E6"/>
                </a:solidFill>
              </a:rPr>
              <a:t>选取票价不为空的</a:t>
            </a:r>
            <a:r>
              <a:rPr lang="zh-CN" altLang="en-US" sz="1050" dirty="0" smtClean="0">
                <a:solidFill>
                  <a:srgbClr val="E7E6E6"/>
                </a:solidFill>
              </a:rPr>
              <a:t>信息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air_notnull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err="1" smtClean="0">
                <a:solidFill>
                  <a:schemeClr val="bg1"/>
                </a:solidFill>
              </a:rPr>
              <a:t>air_data.loc</a:t>
            </a:r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</a:rPr>
              <a:t>air_data</a:t>
            </a:r>
            <a:r>
              <a:rPr lang="en-US" altLang="zh-CN" dirty="0" smtClean="0">
                <a:solidFill>
                  <a:schemeClr val="bg1"/>
                </a:solidFill>
              </a:rPr>
              <a:t>[‘SUM_YR_1’].</a:t>
            </a:r>
            <a:r>
              <a:rPr lang="en-US" altLang="zh-CN" dirty="0" err="1">
                <a:solidFill>
                  <a:schemeClr val="bg1"/>
                </a:solidFill>
              </a:rPr>
              <a:t>notnull</a:t>
            </a:r>
            <a:r>
              <a:rPr lang="en-US" altLang="zh-CN" dirty="0">
                <a:solidFill>
                  <a:schemeClr val="bg1"/>
                </a:solidFill>
              </a:rPr>
              <a:t>()&amp;</a:t>
            </a:r>
            <a:r>
              <a:rPr lang="en-US" altLang="zh-CN" dirty="0" err="1">
                <a:solidFill>
                  <a:schemeClr val="bg1"/>
                </a:solidFill>
              </a:rPr>
              <a:t>air_data</a:t>
            </a:r>
            <a:r>
              <a:rPr lang="en-US" altLang="zh-CN" dirty="0" smtClean="0">
                <a:solidFill>
                  <a:schemeClr val="bg1"/>
                </a:solidFill>
              </a:rPr>
              <a:t>[‘SUM_YR_2’].</a:t>
            </a:r>
            <a:r>
              <a:rPr lang="en-US" altLang="zh-CN" dirty="0" err="1">
                <a:solidFill>
                  <a:schemeClr val="bg1"/>
                </a:solidFill>
              </a:rPr>
              <a:t>notnull</a:t>
            </a:r>
            <a:r>
              <a:rPr lang="en-US" altLang="zh-CN" dirty="0" smtClean="0">
                <a:solidFill>
                  <a:schemeClr val="bg2"/>
                </a:solidFill>
              </a:rPr>
              <a:t>()]</a:t>
            </a:r>
            <a:r>
              <a:rPr lang="en-US" altLang="zh-CN" sz="1050" dirty="0" smtClean="0">
                <a:solidFill>
                  <a:schemeClr val="bg2"/>
                </a:solidFill>
              </a:rPr>
              <a:t>#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print('</a:t>
            </a:r>
            <a:r>
              <a:rPr lang="zh-CN" altLang="en-US" dirty="0" smtClean="0">
                <a:solidFill>
                  <a:schemeClr val="bg1"/>
                </a:solidFill>
              </a:rPr>
              <a:t>删除缺失记录后的数据形状为：</a:t>
            </a:r>
            <a:r>
              <a:rPr lang="en-US" altLang="zh-CN" dirty="0" smtClean="0">
                <a:solidFill>
                  <a:schemeClr val="bg1"/>
                </a:solidFill>
              </a:rPr>
              <a:t>',</a:t>
            </a:r>
            <a:r>
              <a:rPr lang="en-US" altLang="zh-CN" dirty="0" err="1" smtClean="0">
                <a:solidFill>
                  <a:schemeClr val="bg1"/>
                </a:solidFill>
              </a:rPr>
              <a:t>air_notnull.shape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</a:rPr>
              <a:t>index1=</a:t>
            </a:r>
            <a:r>
              <a:rPr lang="en-US" altLang="zh-CN" dirty="0" err="1" smtClean="0">
                <a:solidFill>
                  <a:schemeClr val="bg1"/>
                </a:solidFill>
              </a:rPr>
              <a:t>air_notnull</a:t>
            </a:r>
            <a:r>
              <a:rPr lang="en-US" altLang="zh-CN" dirty="0" smtClean="0">
                <a:solidFill>
                  <a:schemeClr val="bg1"/>
                </a:solidFill>
              </a:rPr>
              <a:t>['SUM_YR_1']!=0 #</a:t>
            </a:r>
            <a:r>
              <a:rPr lang="zh-CN" altLang="en-US" sz="1050" dirty="0">
                <a:solidFill>
                  <a:srgbClr val="E7E6E6"/>
                </a:solidFill>
              </a:rPr>
              <a:t>选取票价不</a:t>
            </a:r>
            <a:r>
              <a:rPr lang="zh-CN" altLang="en-US" sz="1050" dirty="0" smtClean="0">
                <a:solidFill>
                  <a:srgbClr val="E7E6E6"/>
                </a:solidFill>
              </a:rPr>
              <a:t>为</a:t>
            </a:r>
            <a:r>
              <a:rPr lang="en-US" altLang="zh-CN" sz="1050" dirty="0" smtClean="0">
                <a:solidFill>
                  <a:srgbClr val="E7E6E6"/>
                </a:solidFill>
              </a:rPr>
              <a:t>0</a:t>
            </a:r>
            <a:r>
              <a:rPr lang="zh-CN" altLang="en-US" sz="1050" dirty="0" smtClean="0">
                <a:solidFill>
                  <a:srgbClr val="E7E6E6"/>
                </a:solidFill>
              </a:rPr>
              <a:t>的信息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</a:rPr>
              <a:t>index2=</a:t>
            </a:r>
            <a:r>
              <a:rPr lang="en-US" altLang="zh-CN" dirty="0" err="1" smtClean="0">
                <a:solidFill>
                  <a:schemeClr val="bg1"/>
                </a:solidFill>
              </a:rPr>
              <a:t>air_notnull</a:t>
            </a:r>
            <a:r>
              <a:rPr lang="en-US" altLang="zh-CN" dirty="0" smtClean="0">
                <a:solidFill>
                  <a:schemeClr val="bg1"/>
                </a:solidFill>
              </a:rPr>
              <a:t>['SUM_YR_2']!=0 #</a:t>
            </a:r>
            <a:r>
              <a:rPr lang="zh-CN" altLang="en-US" sz="1050" dirty="0" smtClean="0">
                <a:solidFill>
                  <a:srgbClr val="E7E6E6"/>
                </a:solidFill>
              </a:rPr>
              <a:t>选取票价不为</a:t>
            </a:r>
            <a:r>
              <a:rPr lang="en-US" altLang="zh-CN" sz="1050" dirty="0" smtClean="0">
                <a:solidFill>
                  <a:srgbClr val="E7E6E6"/>
                </a:solidFill>
              </a:rPr>
              <a:t>0</a:t>
            </a:r>
            <a:r>
              <a:rPr lang="zh-CN" altLang="en-US" sz="1050" dirty="0" smtClean="0">
                <a:solidFill>
                  <a:srgbClr val="E7E6E6"/>
                </a:solidFill>
              </a:rPr>
              <a:t>的信息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#</a:t>
            </a:r>
            <a:r>
              <a:rPr lang="zh-CN" altLang="en-US" sz="1050" dirty="0">
                <a:solidFill>
                  <a:srgbClr val="E7E6E6"/>
                </a:solidFill>
              </a:rPr>
              <a:t>选取飞行里程不为</a:t>
            </a:r>
            <a:r>
              <a:rPr lang="en-US" altLang="zh-CN" sz="1050" dirty="0">
                <a:solidFill>
                  <a:srgbClr val="E7E6E6"/>
                </a:solidFill>
              </a:rPr>
              <a:t>0</a:t>
            </a:r>
            <a:r>
              <a:rPr lang="zh-CN" altLang="en-US" sz="1050" dirty="0">
                <a:solidFill>
                  <a:srgbClr val="E7E6E6"/>
                </a:solidFill>
              </a:rPr>
              <a:t>且折扣率不为</a:t>
            </a:r>
            <a:r>
              <a:rPr lang="en-US" altLang="zh-CN" sz="1050" dirty="0">
                <a:solidFill>
                  <a:srgbClr val="E7E6E6"/>
                </a:solidFill>
              </a:rPr>
              <a:t>0</a:t>
            </a:r>
            <a:r>
              <a:rPr lang="zh-CN" altLang="en-US" sz="1050" dirty="0">
                <a:solidFill>
                  <a:srgbClr val="E7E6E6"/>
                </a:solidFill>
              </a:rPr>
              <a:t>的</a:t>
            </a:r>
            <a:r>
              <a:rPr lang="zh-CN" altLang="en-US" sz="1050" dirty="0" smtClean="0">
                <a:solidFill>
                  <a:srgbClr val="E7E6E6"/>
                </a:solidFill>
              </a:rPr>
              <a:t>信息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</a:rPr>
              <a:t>index3=(</a:t>
            </a:r>
            <a:r>
              <a:rPr lang="en-US" altLang="zh-CN" dirty="0" err="1" smtClean="0">
                <a:solidFill>
                  <a:schemeClr val="bg1"/>
                </a:solidFill>
              </a:rPr>
              <a:t>air_notnull</a:t>
            </a:r>
            <a:r>
              <a:rPr lang="en-US" altLang="zh-CN" dirty="0" smtClean="0">
                <a:solidFill>
                  <a:schemeClr val="bg1"/>
                </a:solidFill>
              </a:rPr>
              <a:t>[‘SEG_KM_SUM’]&gt;0)&amp;(</a:t>
            </a:r>
            <a:r>
              <a:rPr lang="en-US" altLang="zh-CN" dirty="0" err="1" smtClean="0">
                <a:solidFill>
                  <a:schemeClr val="bg1"/>
                </a:solidFill>
              </a:rPr>
              <a:t>air_notnull</a:t>
            </a:r>
            <a:r>
              <a:rPr lang="en-US" altLang="zh-CN" dirty="0" smtClean="0">
                <a:solidFill>
                  <a:schemeClr val="bg1"/>
                </a:solidFill>
              </a:rPr>
              <a:t>[‘</a:t>
            </a:r>
            <a:r>
              <a:rPr lang="en-US" altLang="zh-CN" dirty="0" err="1" smtClean="0">
                <a:solidFill>
                  <a:schemeClr val="bg1"/>
                </a:solidFill>
              </a:rPr>
              <a:t>avg_discount</a:t>
            </a:r>
            <a:r>
              <a:rPr lang="en-US" altLang="zh-CN" dirty="0" smtClean="0">
                <a:solidFill>
                  <a:schemeClr val="bg1"/>
                </a:solidFill>
              </a:rPr>
              <a:t>’]!=0)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airline=</a:t>
            </a:r>
            <a:r>
              <a:rPr lang="en-US" altLang="zh-CN" dirty="0" err="1" smtClean="0">
                <a:solidFill>
                  <a:schemeClr val="bg1"/>
                </a:solidFill>
              </a:rPr>
              <a:t>air_notnull</a:t>
            </a:r>
            <a:r>
              <a:rPr lang="en-US" altLang="zh-CN" dirty="0">
                <a:solidFill>
                  <a:schemeClr val="bg1"/>
                </a:solidFill>
              </a:rPr>
              <a:t>[(index1|index2)&amp;index3&amp;~index4]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print('</a:t>
            </a:r>
            <a:r>
              <a:rPr lang="zh-CN" altLang="en-US" dirty="0">
                <a:solidFill>
                  <a:schemeClr val="bg1"/>
                </a:solidFill>
              </a:rPr>
              <a:t>清洗后的数据形状为：</a:t>
            </a:r>
            <a:r>
              <a:rPr lang="en-US" altLang="zh-CN" dirty="0">
                <a:solidFill>
                  <a:schemeClr val="bg1"/>
                </a:solidFill>
              </a:rPr>
              <a:t>',</a:t>
            </a:r>
            <a:r>
              <a:rPr lang="en-US" altLang="zh-CN" dirty="0" err="1">
                <a:solidFill>
                  <a:schemeClr val="bg1"/>
                </a:solidFill>
              </a:rPr>
              <a:t>airline.shape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airline.to_csv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cleanedfile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94179" y="3809776"/>
            <a:ext cx="3600450" cy="950833"/>
            <a:chOff x="3094179" y="3809776"/>
            <a:chExt cx="3600450" cy="95083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179" y="3809776"/>
              <a:ext cx="3600450" cy="61912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4468091" y="4498999"/>
              <a:ext cx="1094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2"/>
                  </a:solidFill>
                </a:rPr>
                <a:t>清洗结果</a:t>
              </a:r>
              <a:endParaRPr lang="zh-CN" altLang="en-US" sz="11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637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456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技术细节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2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767" y="1282785"/>
            <a:ext cx="83311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选择了</a:t>
            </a:r>
            <a:r>
              <a:rPr lang="en-US" altLang="zh-CN" dirty="0" smtClean="0">
                <a:solidFill>
                  <a:schemeClr val="bg1"/>
                </a:solidFill>
              </a:rPr>
              <a:t>‘LAST_TO_END’,‘FLIGHT_COUNT’,‘SEG_KM_SUM’</a:t>
            </a:r>
            <a:r>
              <a:rPr lang="zh-CN" altLang="en-US" dirty="0" smtClean="0">
                <a:solidFill>
                  <a:schemeClr val="bg1"/>
                </a:solidFill>
              </a:rPr>
              <a:t>三个属性，并进行整理结果如下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097" y="1999237"/>
            <a:ext cx="264008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71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456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技术细节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数据清洗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2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9981" y="1195387"/>
            <a:ext cx="7518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sklearn</a:t>
            </a:r>
            <a:r>
              <a:rPr lang="zh-CN" altLang="en-US" dirty="0" smtClean="0">
                <a:solidFill>
                  <a:schemeClr val="bg1"/>
                </a:solidFill>
              </a:rPr>
              <a:t>库的</a:t>
            </a:r>
            <a:r>
              <a:rPr lang="en-US" altLang="zh-CN" dirty="0" err="1">
                <a:solidFill>
                  <a:schemeClr val="bg1"/>
                </a:solidFill>
              </a:rPr>
              <a:t>StandardScaler</a:t>
            </a:r>
            <a:r>
              <a:rPr lang="en-US" altLang="zh-CN" dirty="0">
                <a:solidFill>
                  <a:schemeClr val="bg1"/>
                </a:solidFill>
              </a:rPr>
              <a:t>().</a:t>
            </a:r>
            <a:r>
              <a:rPr lang="en-US" altLang="zh-CN" dirty="0" err="1" smtClean="0">
                <a:solidFill>
                  <a:schemeClr val="bg1"/>
                </a:solidFill>
              </a:rPr>
              <a:t>fit_transform</a:t>
            </a:r>
            <a:r>
              <a:rPr lang="zh-CN" altLang="en-US" dirty="0" smtClean="0">
                <a:solidFill>
                  <a:schemeClr val="bg1"/>
                </a:solidFill>
              </a:rPr>
              <a:t>函数对</a:t>
            </a:r>
            <a:r>
              <a:rPr lang="en-US" altLang="zh-CN" dirty="0" smtClean="0">
                <a:solidFill>
                  <a:schemeClr val="bg1"/>
                </a:solidFill>
              </a:rPr>
              <a:t>RFM</a:t>
            </a:r>
            <a:r>
              <a:rPr lang="zh-CN" altLang="en-US" dirty="0" smtClean="0">
                <a:solidFill>
                  <a:schemeClr val="bg1"/>
                </a:solidFill>
              </a:rPr>
              <a:t>属性标准化，并调用</a:t>
            </a:r>
            <a:r>
              <a:rPr lang="en-US" altLang="zh-CN" dirty="0" smtClean="0">
                <a:solidFill>
                  <a:schemeClr val="bg1"/>
                </a:solidFill>
              </a:rPr>
              <a:t>Axes3D</a:t>
            </a:r>
            <a:r>
              <a:rPr lang="zh-CN" altLang="en-US" dirty="0" smtClean="0">
                <a:solidFill>
                  <a:schemeClr val="bg1"/>
                </a:solidFill>
              </a:rPr>
              <a:t>库进行可视化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9" y="2346699"/>
            <a:ext cx="3390900" cy="1162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277" y="1845274"/>
            <a:ext cx="3316288" cy="23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53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TextBox 36"/>
          <p:cNvSpPr txBox="1"/>
          <p:nvPr/>
        </p:nvSpPr>
        <p:spPr>
          <a:xfrm>
            <a:off x="574963" y="3255818"/>
            <a:ext cx="6691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en-US" sz="6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60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6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sz="6000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390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4564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技术细节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2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79636" y="484876"/>
            <a:ext cx="7139984" cy="4375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算法流程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输入：数据集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，簇的个数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，最大迭代次数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max_iterations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，迭代停止条件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varepsilon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输出：每个样本的预测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执行过程：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1.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从待聚类的数据集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中随机选择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个样本点，作为初始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中心点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将待聚类的数据集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中的点，指派到最近的中心点，即进行簇的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3.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进行迭代，直到聚类的质量满足指定的阈值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可以通过计算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SAD)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，使总代价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减少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lowest_cost</a:t>
            </a: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</a:t>
            </a:r>
            <a:endParaRPr 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遍历所有中心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medoids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)：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对每一个中心点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对每一个非中心点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执行如下计算步骤：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将中心点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进行交换；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根据新的中心点进行簇的划分；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重新计算该划分的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cost；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若新的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cost&lt;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lowest_cost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则将中心进行更新，同时令</a:t>
            </a:r>
            <a:r>
              <a:rPr lang="en-US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lowest_cost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cost</a:t>
            </a: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否则不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4.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退出迭代</a:t>
            </a:r>
            <a:endParaRPr 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608320" y="576134"/>
            <a:ext cx="2200417" cy="987973"/>
            <a:chOff x="5768230" y="1064067"/>
            <a:chExt cx="2200417" cy="987973"/>
          </a:xfrm>
        </p:grpSpPr>
        <p:sp>
          <p:nvSpPr>
            <p:cNvPr id="5" name="椭圆形标注 4"/>
            <p:cNvSpPr/>
            <p:nvPr/>
          </p:nvSpPr>
          <p:spPr>
            <a:xfrm>
              <a:off x="5768230" y="1064067"/>
              <a:ext cx="2200417" cy="987973"/>
            </a:xfrm>
            <a:prstGeom prst="wedgeEllipseCallout">
              <a:avLst>
                <a:gd name="adj1" fmla="val -50659"/>
                <a:gd name="adj2" fmla="val 612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28107" y="1231640"/>
              <a:ext cx="1827325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4C8A"/>
                  </a:solidFill>
                </a:rPr>
                <a:t>使用</a:t>
              </a:r>
              <a:r>
                <a:rPr lang="en-US" altLang="zh-CN" dirty="0" err="1" smtClean="0">
                  <a:solidFill>
                    <a:srgbClr val="004C8A"/>
                  </a:solidFill>
                </a:rPr>
                <a:t>np.random.choice</a:t>
              </a:r>
              <a:r>
                <a:rPr lang="zh-CN" altLang="en-US" dirty="0" smtClean="0">
                  <a:solidFill>
                    <a:srgbClr val="004C8A"/>
                  </a:solidFill>
                </a:rPr>
                <a:t>在样本中随机选择聚类中心</a:t>
              </a:r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31654" y="-91565"/>
            <a:ext cx="2839969" cy="2045766"/>
            <a:chOff x="6268721" y="1026161"/>
            <a:chExt cx="2839969" cy="2045766"/>
          </a:xfrm>
        </p:grpSpPr>
        <p:sp>
          <p:nvSpPr>
            <p:cNvPr id="36" name="椭圆形标注 35"/>
            <p:cNvSpPr/>
            <p:nvPr/>
          </p:nvSpPr>
          <p:spPr>
            <a:xfrm>
              <a:off x="6268721" y="1026161"/>
              <a:ext cx="2839969" cy="2045766"/>
            </a:xfrm>
            <a:prstGeom prst="wedgeEllipseCallout">
              <a:avLst>
                <a:gd name="adj1" fmla="val -23965"/>
                <a:gd name="adj2" fmla="val 4981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47372" y="1293184"/>
              <a:ext cx="2461318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004C8A"/>
                  </a:solidFill>
                </a:rPr>
                <a:t>np.power</a:t>
              </a:r>
              <a:r>
                <a:rPr lang="en-US" altLang="zh-CN" dirty="0" smtClean="0">
                  <a:solidFill>
                    <a:srgbClr val="004C8A"/>
                  </a:solidFill>
                </a:rPr>
                <a:t>(</a:t>
              </a:r>
              <a:r>
                <a:rPr lang="en-US" altLang="zh-CN" dirty="0" err="1" smtClean="0">
                  <a:solidFill>
                    <a:srgbClr val="004C8A"/>
                  </a:solidFill>
                </a:rPr>
                <a:t>np.tile</a:t>
              </a:r>
              <a:r>
                <a:rPr lang="en-US" altLang="zh-CN" dirty="0" smtClean="0">
                  <a:solidFill>
                    <a:srgbClr val="004C8A"/>
                  </a:solidFill>
                </a:rPr>
                <a:t>(</a:t>
              </a:r>
              <a:r>
                <a:rPr lang="en-US" altLang="zh-CN" dirty="0" err="1" smtClean="0">
                  <a:solidFill>
                    <a:srgbClr val="004C8A"/>
                  </a:solidFill>
                </a:rPr>
                <a:t>one_sample</a:t>
              </a:r>
              <a:r>
                <a:rPr lang="en-US" altLang="zh-CN" dirty="0">
                  <a:solidFill>
                    <a:srgbClr val="004C8A"/>
                  </a:solidFill>
                </a:rPr>
                <a:t>, (</a:t>
              </a:r>
              <a:r>
                <a:rPr lang="en-US" altLang="zh-CN" dirty="0" err="1">
                  <a:solidFill>
                    <a:srgbClr val="004C8A"/>
                  </a:solidFill>
                </a:rPr>
                <a:t>X.shape</a:t>
              </a:r>
              <a:r>
                <a:rPr lang="en-US" altLang="zh-CN" dirty="0">
                  <a:solidFill>
                    <a:srgbClr val="004C8A"/>
                  </a:solidFill>
                </a:rPr>
                <a:t>[0], 1)) - X, 2).sum(axis=1)</a:t>
              </a:r>
              <a:r>
                <a:rPr lang="zh-CN" altLang="en-US" dirty="0" smtClean="0">
                  <a:solidFill>
                    <a:srgbClr val="004C8A"/>
                  </a:solidFill>
                </a:rPr>
                <a:t>计算</a:t>
              </a:r>
              <a:r>
                <a:rPr lang="zh-CN" altLang="en-US" dirty="0">
                  <a:solidFill>
                    <a:srgbClr val="004C8A"/>
                  </a:solidFill>
                </a:rPr>
                <a:t>一个样本与数据集中所有样本的欧氏距离的</a:t>
              </a:r>
              <a:r>
                <a:rPr lang="zh-CN" altLang="en-US" dirty="0" smtClean="0">
                  <a:solidFill>
                    <a:srgbClr val="004C8A"/>
                  </a:solidFill>
                </a:rPr>
                <a:t>平方，之后调用</a:t>
              </a:r>
              <a:r>
                <a:rPr lang="en-US" altLang="zh-CN" dirty="0" err="1" smtClean="0">
                  <a:solidFill>
                    <a:srgbClr val="004C8A"/>
                  </a:solidFill>
                </a:rPr>
                <a:t>np.argmin</a:t>
              </a:r>
              <a:r>
                <a:rPr lang="zh-CN" altLang="en-US" dirty="0" smtClean="0">
                  <a:solidFill>
                    <a:srgbClr val="004C8A"/>
                  </a:solidFill>
                </a:rPr>
                <a:t>返回最小值的下标，找到最近的中心点</a:t>
              </a:r>
              <a:endParaRPr lang="zh-CN" altLang="en-US" dirty="0">
                <a:solidFill>
                  <a:srgbClr val="004C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35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739" y="82438"/>
            <a:ext cx="456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技术细节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执行结果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7">
            <a:hlinkClick r:id="rId3" action="ppaction://hlinksldjump"/>
          </p:cNvPr>
          <p:cNvSpPr>
            <a:spLocks/>
          </p:cNvSpPr>
          <p:nvPr/>
        </p:nvSpPr>
        <p:spPr bwMode="auto">
          <a:xfrm flipH="1">
            <a:off x="7968647" y="4373101"/>
            <a:ext cx="599666" cy="513407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656" y="1001337"/>
            <a:ext cx="2447925" cy="1562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1132"/>
            <a:ext cx="4095750" cy="284797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952695" y="826009"/>
            <a:ext cx="5953760" cy="2653098"/>
            <a:chOff x="513080" y="-1118003"/>
            <a:chExt cx="5953760" cy="2653098"/>
          </a:xfrm>
        </p:grpSpPr>
        <p:sp>
          <p:nvSpPr>
            <p:cNvPr id="10" name="矩形 9"/>
            <p:cNvSpPr/>
            <p:nvPr/>
          </p:nvSpPr>
          <p:spPr>
            <a:xfrm>
              <a:off x="513080" y="-1118003"/>
              <a:ext cx="5953760" cy="2625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0729" y="-1050228"/>
              <a:ext cx="56526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通过观察上述</a:t>
              </a:r>
              <a:r>
                <a:rPr lang="en-US" altLang="zh-CN" dirty="0" smtClean="0"/>
                <a:t>3d</a:t>
              </a:r>
              <a:r>
                <a:rPr lang="zh-CN" altLang="en-US" dirty="0" smtClean="0"/>
                <a:t>可视化图形，其中</a:t>
              </a:r>
              <a:r>
                <a:rPr lang="en-US" altLang="zh-CN" dirty="0" smtClean="0"/>
                <a:t>R</a:t>
              </a:r>
              <a:r>
                <a:rPr lang="zh-CN" altLang="en-US" dirty="0" smtClean="0"/>
                <a:t>越小表示最后一次乘坐本公司航班距离统计时间越近，</a:t>
              </a:r>
              <a:r>
                <a:rPr lang="en-US" altLang="zh-CN" dirty="0" smtClean="0"/>
                <a:t>F</a:t>
              </a:r>
              <a:r>
                <a:rPr lang="zh-CN" altLang="en-US" dirty="0" smtClean="0"/>
                <a:t>越大表示乘坐飞机次数越多，</a:t>
              </a:r>
              <a:r>
                <a:rPr lang="en-US" altLang="zh-CN" dirty="0" smtClean="0"/>
                <a:t>M</a:t>
              </a:r>
              <a:r>
                <a:rPr lang="zh-CN" altLang="en-US" dirty="0" smtClean="0"/>
                <a:t>越大表示飞行的总里程数越多。且同样情况下，设定客户价值影响程度</a:t>
              </a:r>
              <a:r>
                <a:rPr lang="en-US" altLang="zh-CN" dirty="0" smtClean="0"/>
                <a:t>F&gt;M&gt;R</a:t>
              </a:r>
              <a:r>
                <a:rPr lang="zh-CN" altLang="en-US" dirty="0" smtClean="0"/>
                <a:t>。因此可以推断出，位于黄色部分的顾客价值</a:t>
              </a:r>
              <a:r>
                <a:rPr lang="en-US" altLang="zh-CN" dirty="0"/>
                <a:t>&gt;</a:t>
              </a:r>
              <a:r>
                <a:rPr lang="zh-CN" altLang="en-US" dirty="0" smtClean="0"/>
                <a:t>紫色部分顾客价值</a:t>
              </a:r>
              <a:r>
                <a:rPr lang="en-US" altLang="zh-CN" dirty="0" smtClean="0"/>
                <a:t>&gt;</a:t>
              </a:r>
              <a:r>
                <a:rPr lang="zh-CN" altLang="en-US" dirty="0" smtClean="0"/>
                <a:t>绿色部分的</a:t>
              </a:r>
              <a:r>
                <a:rPr lang="zh-CN" altLang="en-US" dirty="0"/>
                <a:t>客户</a:t>
              </a:r>
              <a:r>
                <a:rPr lang="zh-CN" altLang="en-US" dirty="0" smtClean="0"/>
                <a:t>价值。</a:t>
              </a:r>
              <a:endParaRPr lang="en-US" altLang="zh-CN" dirty="0" smtClean="0"/>
            </a:p>
            <a:p>
              <a:r>
                <a:rPr lang="zh-CN" altLang="en-US" dirty="0" smtClean="0"/>
                <a:t>因此制定营销策略时，我们可以选择把优惠力度最大的优惠方案给黄色部分顾客，或者可以引导让黄色部分客户为我们带来新的客户。</a:t>
              </a:r>
              <a:endParaRPr lang="en-US" altLang="zh-CN" dirty="0" smtClean="0"/>
            </a:p>
            <a:p>
              <a:r>
                <a:rPr lang="zh-CN" altLang="en-US" dirty="0" smtClean="0"/>
                <a:t>对于紫色部分的顾客，我们可以给予中等优惠政策，并且可以通过激励（例如拉新、多次乘坐送积分、送优惠等活动）鼓励他们使用本公司飞机。</a:t>
              </a:r>
              <a:endParaRPr lang="en-US" altLang="zh-CN" dirty="0" smtClean="0"/>
            </a:p>
            <a:p>
              <a:r>
                <a:rPr lang="zh-CN" altLang="en-US" dirty="0" smtClean="0"/>
                <a:t>对于绿色部分，我们可以考虑调查他们对我们服务的意见与建议，了解乘坐本公司航班次数不高的飞行里程不多的原因。制定相应的优惠政策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11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99440" y="1177500"/>
            <a:ext cx="6868152" cy="3292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商业应用成果：根据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三维散点图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很明确的看出来各类用户的价值，所以根据这个可以制定相应的营销策略，增加收益。此模型同样可以用到电商等精准营销的领域，对客户进行细分，对于价值高的用户可以提供考虑定制服务，对于价值一般的用户可以考虑采取激励的方法（比如花费超过多少有额外的优惠，享受贵宾级服务等），对于低价值客户，可以对其进行调研，了解客户购买意愿不高的原因，再根据结果执行针对性的解决方案。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模型优点：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当存在噪音和孤立点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时，不会对分类结果产生较大的影响，因此此模型进行聚类分析较健壮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局限性：由于需要进行多次迭代，因此执行速度比较慢。对于数据量特别大的数据集不大适合。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668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0 4 </a:t>
            </a:r>
            <a:r>
              <a:rPr lang="zh-CN" altLang="en-US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商业场景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商业应用成果</a:t>
            </a:r>
            <a:endParaRPr lang="zh-CN" altLang="en-US" sz="2000" b="1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917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8915" y="3062515"/>
            <a:ext cx="397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915" y="249882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8915" y="3710605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                   汇报人</a:t>
            </a:r>
            <a:r>
              <a:rPr lang="en-US" altLang="zh-CN" sz="1800" dirty="0" smtClean="0">
                <a:solidFill>
                  <a:schemeClr val="bg1"/>
                </a:solidFill>
              </a:rPr>
              <a:t>:</a:t>
            </a:r>
            <a:r>
              <a:rPr lang="zh-CN" altLang="en-US" sz="1800" dirty="0" smtClean="0">
                <a:solidFill>
                  <a:schemeClr val="bg1"/>
                </a:solidFill>
              </a:rPr>
              <a:t>闫雪</a:t>
            </a:r>
            <a:r>
              <a:rPr lang="zh-CN" altLang="en-US" sz="1800" dirty="0" smtClean="0">
                <a:solidFill>
                  <a:schemeClr val="bg1"/>
                </a:solidFill>
              </a:rPr>
              <a:t> 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27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7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D1F7FCA7-0CEF-4802-A071-5C904584CEC2}" type="slidenum">
              <a:rPr lang="zh-CN" altLang="en-US"/>
              <a:pPr/>
              <a:t>4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250256 w 808522"/>
              <a:gd name="T1" fmla="*/ 0 h 510140"/>
              <a:gd name="T2" fmla="*/ 255070 w 808522"/>
              <a:gd name="T3" fmla="*/ 0 h 510140"/>
              <a:gd name="T4" fmla="*/ 808522 w 808522"/>
              <a:gd name="T5" fmla="*/ 0 h 510140"/>
              <a:gd name="T6" fmla="*/ 808522 w 808522"/>
              <a:gd name="T7" fmla="*/ 510139 h 510140"/>
              <a:gd name="T8" fmla="*/ 255080 w 808522"/>
              <a:gd name="T9" fmla="*/ 510139 h 510140"/>
              <a:gd name="T10" fmla="*/ 255070 w 808522"/>
              <a:gd name="T11" fmla="*/ 510140 h 510140"/>
              <a:gd name="T12" fmla="*/ 255060 w 808522"/>
              <a:gd name="T13" fmla="*/ 510139 h 510140"/>
              <a:gd name="T14" fmla="*/ 250256 w 808522"/>
              <a:gd name="T15" fmla="*/ 510139 h 510140"/>
              <a:gd name="T16" fmla="*/ 250256 w 808522"/>
              <a:gd name="T17" fmla="*/ 509655 h 510140"/>
              <a:gd name="T18" fmla="*/ 203664 w 808522"/>
              <a:gd name="T19" fmla="*/ 504958 h 510140"/>
              <a:gd name="T20" fmla="*/ 0 w 808522"/>
              <a:gd name="T21" fmla="*/ 255070 h 510140"/>
              <a:gd name="T22" fmla="*/ 203664 w 808522"/>
              <a:gd name="T23" fmla="*/ 5182 h 510140"/>
              <a:gd name="T24" fmla="*/ 250256 w 808522"/>
              <a:gd name="T25" fmla="*/ 485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close/>
              </a:path>
            </a:pathLst>
          </a:custGeom>
          <a:solidFill>
            <a:srgbClr val="F2F2F2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3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179" name="TextBox 15"/>
          <p:cNvSpPr>
            <a:spLocks noChangeArrowheads="1"/>
          </p:cNvSpPr>
          <p:nvPr/>
        </p:nvSpPr>
        <p:spPr bwMode="auto">
          <a:xfrm>
            <a:off x="8803482" y="4656535"/>
            <a:ext cx="340519" cy="21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9" tIns="25709" rIns="51419" bIns="25709">
            <a:spAutoFit/>
          </a:bodyPr>
          <a:lstStyle/>
          <a:p>
            <a:pPr algn="ctr"/>
            <a:r>
              <a:rPr lang="zh-CN" altLang="zh-CN" sz="105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* </a:t>
            </a:r>
            <a:endParaRPr lang="zh-CN" altLang="zh-CN" sz="1050" b="1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131740" y="82438"/>
            <a:ext cx="2687660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000" b="1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75570" y="1487500"/>
            <a:ext cx="851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属于无监督学习方法中基于</a:t>
            </a: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样本集合划分的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聚类算法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19307" y="2341605"/>
            <a:ext cx="1690509" cy="1191491"/>
            <a:chOff x="3619307" y="2341605"/>
            <a:chExt cx="1690509" cy="1191491"/>
          </a:xfrm>
        </p:grpSpPr>
        <p:sp>
          <p:nvSpPr>
            <p:cNvPr id="3" name="椭圆形标注 2"/>
            <p:cNvSpPr/>
            <p:nvPr/>
          </p:nvSpPr>
          <p:spPr>
            <a:xfrm>
              <a:off x="3619307" y="2341605"/>
              <a:ext cx="1690509" cy="1191491"/>
            </a:xfrm>
            <a:prstGeom prst="wedgeEllipseCallout">
              <a:avLst>
                <a:gd name="adj1" fmla="val -28351"/>
                <a:gd name="adj2" fmla="val -9011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09870" y="2609785"/>
              <a:ext cx="13093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从无标注的数据中学习数据的统计规律或内在结构的机器学习方法</a:t>
              </a:r>
              <a:endParaRPr lang="zh-CN" altLang="en-US" sz="11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23431" y="2341605"/>
            <a:ext cx="1690509" cy="1191491"/>
            <a:chOff x="5756309" y="2494007"/>
            <a:chExt cx="1690509" cy="1191491"/>
          </a:xfrm>
        </p:grpSpPr>
        <p:sp>
          <p:nvSpPr>
            <p:cNvPr id="210" name="椭圆形标注 209"/>
            <p:cNvSpPr/>
            <p:nvPr/>
          </p:nvSpPr>
          <p:spPr>
            <a:xfrm>
              <a:off x="5756309" y="2494007"/>
              <a:ext cx="1690509" cy="1191491"/>
            </a:xfrm>
            <a:prstGeom prst="wedgeEllipseCallout">
              <a:avLst>
                <a:gd name="adj1" fmla="val -15266"/>
                <a:gd name="adj2" fmla="val -8600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946872" y="2620392"/>
              <a:ext cx="130938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针对给定的样本，依据他们特征的相似度或者距离，将其归为若干类或簇的数据分析问题</a:t>
              </a:r>
              <a:endParaRPr lang="zh-CN" altLang="en-US" sz="11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825" y="2412699"/>
            <a:ext cx="1690509" cy="1191491"/>
            <a:chOff x="653768" y="2467992"/>
            <a:chExt cx="1690509" cy="1191491"/>
          </a:xfrm>
        </p:grpSpPr>
        <p:sp>
          <p:nvSpPr>
            <p:cNvPr id="212" name="椭圆形标注 211"/>
            <p:cNvSpPr/>
            <p:nvPr/>
          </p:nvSpPr>
          <p:spPr>
            <a:xfrm>
              <a:off x="653768" y="2467992"/>
              <a:ext cx="1690509" cy="1191491"/>
            </a:xfrm>
            <a:prstGeom prst="wedgeEllipseCallout">
              <a:avLst>
                <a:gd name="adj1" fmla="val 6561"/>
                <a:gd name="adj2" fmla="val -10016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705722" y="2706503"/>
              <a:ext cx="1586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accent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中心思想</a:t>
              </a:r>
              <a:r>
                <a:rPr lang="zh-CN" alt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就是当每个</a:t>
              </a:r>
              <a:r>
                <a:rPr lang="zh-CN" altLang="en-US" sz="1100" b="1" dirty="0">
                  <a:solidFill>
                    <a:schemeClr val="accent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对象与其参考点之间的不相似程度之</a:t>
              </a:r>
              <a:r>
                <a:rPr lang="zh-CN" alt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和最小时的分类为最优分类</a:t>
              </a:r>
              <a:endParaRPr lang="zh-CN" altLang="en-US" sz="11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283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D1F7FCA7-0CEF-4802-A071-5C904584CEC2}" type="slidenum">
              <a:rPr lang="zh-CN" altLang="en-US"/>
              <a:pPr/>
              <a:t>5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250256 w 808522"/>
              <a:gd name="T1" fmla="*/ 0 h 510140"/>
              <a:gd name="T2" fmla="*/ 255070 w 808522"/>
              <a:gd name="T3" fmla="*/ 0 h 510140"/>
              <a:gd name="T4" fmla="*/ 808522 w 808522"/>
              <a:gd name="T5" fmla="*/ 0 h 510140"/>
              <a:gd name="T6" fmla="*/ 808522 w 808522"/>
              <a:gd name="T7" fmla="*/ 510139 h 510140"/>
              <a:gd name="T8" fmla="*/ 255080 w 808522"/>
              <a:gd name="T9" fmla="*/ 510139 h 510140"/>
              <a:gd name="T10" fmla="*/ 255070 w 808522"/>
              <a:gd name="T11" fmla="*/ 510140 h 510140"/>
              <a:gd name="T12" fmla="*/ 255060 w 808522"/>
              <a:gd name="T13" fmla="*/ 510139 h 510140"/>
              <a:gd name="T14" fmla="*/ 250256 w 808522"/>
              <a:gd name="T15" fmla="*/ 510139 h 510140"/>
              <a:gd name="T16" fmla="*/ 250256 w 808522"/>
              <a:gd name="T17" fmla="*/ 509655 h 510140"/>
              <a:gd name="T18" fmla="*/ 203664 w 808522"/>
              <a:gd name="T19" fmla="*/ 504958 h 510140"/>
              <a:gd name="T20" fmla="*/ 0 w 808522"/>
              <a:gd name="T21" fmla="*/ 255070 h 510140"/>
              <a:gd name="T22" fmla="*/ 203664 w 808522"/>
              <a:gd name="T23" fmla="*/ 5182 h 510140"/>
              <a:gd name="T24" fmla="*/ 250256 w 808522"/>
              <a:gd name="T25" fmla="*/ 485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close/>
              </a:path>
            </a:pathLst>
          </a:custGeom>
          <a:solidFill>
            <a:srgbClr val="F2F2F2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3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179" name="TextBox 15"/>
          <p:cNvSpPr>
            <a:spLocks noChangeArrowheads="1"/>
          </p:cNvSpPr>
          <p:nvPr/>
        </p:nvSpPr>
        <p:spPr bwMode="auto">
          <a:xfrm>
            <a:off x="8803482" y="4656535"/>
            <a:ext cx="340519" cy="21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9" tIns="25709" rIns="51419" bIns="25709">
            <a:spAutoFit/>
          </a:bodyPr>
          <a:lstStyle/>
          <a:p>
            <a:pPr algn="ctr"/>
            <a:r>
              <a:rPr lang="zh-CN" altLang="zh-CN" sz="105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* </a:t>
            </a:r>
            <a:endParaRPr lang="zh-CN" altLang="zh-CN" sz="1050" b="1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131740" y="82438"/>
            <a:ext cx="2687660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en-US" altLang="zh-CN" sz="2000" b="1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Picture 2" descr="https://img-blog.csdnimg.cn/20181206232349186.png?x-oss-process=image/watermark,type_ZmFuZ3poZW5naGVpdGk,shadow_10,text_aHR0cHM6Ly9ibG9nLmNzZG4ubmV0L3dlaXhpbl8zOTIyMDcxNA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4" y="1073305"/>
            <a:ext cx="3747351" cy="280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img.cn/20181206232408346.png?x-oss-process=image/watermark,type_ZmFuZ3poZW5naGVpdGk,shadow_10,text_aHR0cHM6Ly9ibG9nLmNzZG4ubmV0L3dlaXhpbl8zOTIyMDcxNA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28" y="1073305"/>
            <a:ext cx="3769653" cy="282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377056" y="4244512"/>
            <a:ext cx="67679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</a:rPr>
              <a:t>k-</a:t>
            </a:r>
            <a:r>
              <a:rPr lang="en-US" altLang="zh-CN" dirty="0" err="1" smtClean="0">
                <a:solidFill>
                  <a:schemeClr val="bg1"/>
                </a:solidFill>
              </a:rPr>
              <a:t>Medoide</a:t>
            </a:r>
            <a:r>
              <a:rPr lang="zh-CN" altLang="en-US" dirty="0" smtClean="0">
                <a:solidFill>
                  <a:schemeClr val="bg1"/>
                </a:solidFill>
              </a:rPr>
              <a:t>算法把左图的杂乱无章的</a:t>
            </a:r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</a:rPr>
              <a:t>中相似度大的数据聚集成一类，形成右图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35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TextBox 36"/>
          <p:cNvSpPr txBox="1"/>
          <p:nvPr/>
        </p:nvSpPr>
        <p:spPr>
          <a:xfrm>
            <a:off x="574962" y="3255818"/>
            <a:ext cx="793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r>
              <a:rPr lang="en-US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id-ID" sz="6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K-Medoide</a:t>
            </a:r>
            <a:r>
              <a:rPr lang="zh-CN" altLang="en-US" sz="6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en-US" sz="6000" b="1" spc="-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330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80060" y="1584960"/>
            <a:ext cx="5712396" cy="182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基本原理</a:t>
            </a:r>
            <a:endParaRPr lang="en-US" altLang="zh-CN" sz="16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将样本集合划分成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个子集，构成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个类，将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个样本分到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个类中，每个样本到其所属类中心的距离最小。且每个样本只属于一个类。</a:t>
            </a:r>
            <a:endParaRPr 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312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07316" y="1572251"/>
            <a:ext cx="6520521" cy="2530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altLang="zh-CN" sz="16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给定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的样本的集合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X={x1,x2,…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xn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，每个样本由一个特征向量表示，特征向量的维数是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的目标是将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个样本分到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个不同的类或者簇中（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k&lt;n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个类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G1,G2…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Gk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形成对样本集合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的划分，其中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∩Gj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=Ø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Gi∪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Gj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=X 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。用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表示划分，一个划分对应着一个聚类结果。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的模型为（一个从样本到类的函数）</a:t>
            </a:r>
            <a:endParaRPr lang="en-US" altLang="zh-CN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l=C(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   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{1,2…,n} l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{1,2,,,k}</a:t>
            </a:r>
            <a:endParaRPr lang="en-US" altLang="zh-CN" sz="1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684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741680" y="1534161"/>
                <a:ext cx="6861840" cy="1611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策略</a:t>
                </a:r>
                <a:r>
                  <a:rPr lang="en-US" sz="1600" b="1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sz="1600" b="1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16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通过目标函数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最小化选取最优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划分，目标函数可以为任意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样本差异度的平方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𝝂</m:t>
                    </m:r>
                  </m:oMath>
                </a14:m>
                <a:endParaRPr lang="en-US" altLang="zh-CN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1534161"/>
                <a:ext cx="6861840" cy="1611060"/>
              </a:xfrm>
              <a:prstGeom prst="rect">
                <a:avLst/>
              </a:prstGeom>
              <a:blipFill>
                <a:blip r:embed="rId2"/>
                <a:stretch>
                  <a:fillRect l="-533"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51"/>
          <p:cNvGrpSpPr/>
          <p:nvPr/>
        </p:nvGrpSpPr>
        <p:grpSpPr>
          <a:xfrm>
            <a:off x="7177088" y="1990847"/>
            <a:ext cx="1676400" cy="2209800"/>
            <a:chOff x="6178550" y="4186238"/>
            <a:chExt cx="998538" cy="957262"/>
          </a:xfrm>
          <a:noFill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739" y="82438"/>
            <a:ext cx="313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spc="-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1" spc="-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Medoide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方法原理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33" y="2975381"/>
            <a:ext cx="3514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6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2057</Words>
  <Application>Microsoft Office PowerPoint</Application>
  <PresentationFormat>全屏显示(16:9)</PresentationFormat>
  <Paragraphs>167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 Unicode MS</vt:lpstr>
      <vt:lpstr>等线</vt:lpstr>
      <vt:lpstr>等线 Light</vt:lpstr>
      <vt:lpstr>宋体</vt:lpstr>
      <vt:lpstr>微软雅黑</vt:lpstr>
      <vt:lpstr>Agency FB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闫 雪</cp:lastModifiedBy>
  <cp:revision>95</cp:revision>
  <dcterms:created xsi:type="dcterms:W3CDTF">2017-03-04T06:55:50Z</dcterms:created>
  <dcterms:modified xsi:type="dcterms:W3CDTF">2020-06-19T08:56:16Z</dcterms:modified>
</cp:coreProperties>
</file>