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4" d="100"/>
          <a:sy n="74" d="100"/>
        </p:scale>
        <p:origin x="36" y="735"/>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2022/10/30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2022/10/30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2022/10/30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2022/10/30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2022/10/30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2022/10/30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2022/10/30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2022/10/30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2022/10/30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2022/10/30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2022/10/30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2022/10/30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35"/>
            <a:ext cx="12191365" cy="1371600"/>
          </a:xfrm>
          <a:blipFill>
            <a:blip r:embed="rId4"/>
            <a:tile tx="0" ty="0" sx="100000" sy="100000" flip="none" algn="tl"/>
          </a:blipFill>
        </p:spPr>
        <p:txBody>
          <a:bodyPr/>
          <a:lstStyle/>
          <a:p>
            <a:r>
              <a:rPr lang="en-US" altLang="zh-CN"/>
              <a:t>                 3.人类认识地球运动的历史</a:t>
            </a:r>
          </a:p>
        </p:txBody>
      </p:sp>
      <p:pic>
        <p:nvPicPr>
          <p:cNvPr id="4" name="内容占位符 3" descr="PPTer吧-地球星空竖版背景1"/>
          <p:cNvPicPr>
            <a:picLocks noGrp="1" noChangeAspect="1"/>
          </p:cNvPicPr>
          <p:nvPr>
            <p:ph idx="1"/>
            <p:custDataLst>
              <p:tags r:id="rId2"/>
            </p:custDataLst>
          </p:nvPr>
        </p:nvPicPr>
        <p:blipFill>
          <a:blip r:embed="rId5"/>
          <a:stretch>
            <a:fillRect/>
          </a:stretch>
        </p:blipFill>
        <p:spPr>
          <a:xfrm>
            <a:off x="635" y="1313180"/>
            <a:ext cx="12192000" cy="5449570"/>
          </a:xfrm>
          <a:prstGeom prst="rect">
            <a:avLst/>
          </a:prstGeom>
        </p:spPr>
      </p:pic>
    </p:spTree>
    <p:custDataLst>
      <p:tags r:id="rId1"/>
    </p:custData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r>
              <a:rPr lang="en-US" altLang="zh-CN"/>
              <a:t>                            </a:t>
            </a:r>
            <a:r>
              <a:rPr lang="zh-CN" altLang="en-US"/>
              <a:t>日心说</a:t>
            </a:r>
          </a:p>
        </p:txBody>
      </p:sp>
      <p:sp>
        <p:nvSpPr>
          <p:cNvPr id="3" name="内容占位符 2"/>
          <p:cNvSpPr>
            <a:spLocks noGrp="1"/>
          </p:cNvSpPr>
          <p:nvPr>
            <p:ph idx="1"/>
          </p:nvPr>
        </p:nvSpPr>
        <p:spPr>
          <a:solidFill>
            <a:schemeClr val="accent1"/>
          </a:solidFill>
        </p:spPr>
        <p:style>
          <a:lnRef idx="2">
            <a:schemeClr val="dk1"/>
          </a:lnRef>
          <a:fillRef idx="1">
            <a:schemeClr val="lt1"/>
          </a:fillRef>
          <a:effectRef idx="0">
            <a:schemeClr val="dk1"/>
          </a:effectRef>
          <a:fontRef idx="minor">
            <a:schemeClr val="dk1"/>
          </a:fontRef>
        </p:style>
        <p:txBody>
          <a:bodyPr>
            <a:normAutofit fontScale="37500" lnSpcReduction="20000"/>
          </a:bodyPr>
          <a:lstStyle/>
          <a:p>
            <a:r>
              <a:rPr lang="zh-CN" altLang="en-US" sz="7200">
                <a:ln/>
                <a:solidFill>
                  <a:schemeClr val="tx1"/>
                </a:solidFill>
                <a:effectLst>
                  <a:outerShdw blurRad="38100" dist="19050" dir="2700000" algn="tl" rotWithShape="0">
                    <a:schemeClr val="dk1">
                      <a:alpha val="40000"/>
                    </a:schemeClr>
                  </a:outerShdw>
                </a:effectLst>
                <a:uFillTx/>
              </a:rPr>
              <a:t>哥白尼提出的“日心说”，有力地打破了长期以来居于宗教统治地位的“地心说”，实现了天文学的根本变革。</a:t>
            </a:r>
          </a:p>
          <a:p>
            <a:r>
              <a:rPr lang="zh-CN" altLang="en-US" sz="7200">
                <a:ln/>
                <a:solidFill>
                  <a:schemeClr val="tx1"/>
                </a:solidFill>
                <a:effectLst>
                  <a:outerShdw blurRad="38100" dist="19050" dir="2700000" algn="tl" rotWithShape="0">
                    <a:schemeClr val="dk1">
                      <a:alpha val="40000"/>
                    </a:schemeClr>
                  </a:outerShdw>
                </a:effectLst>
                <a:uFillTx/>
              </a:rPr>
              <a:t>日心说的观点是：</a:t>
            </a:r>
          </a:p>
          <a:p>
            <a:r>
              <a:rPr lang="zh-CN" altLang="en-US" sz="7200">
                <a:ln/>
                <a:solidFill>
                  <a:schemeClr val="tx1"/>
                </a:solidFill>
                <a:effectLst>
                  <a:outerShdw blurRad="38100" dist="19050" dir="2700000" algn="tl" rotWithShape="0">
                    <a:schemeClr val="dk1">
                      <a:alpha val="40000"/>
                    </a:schemeClr>
                  </a:outerShdw>
                </a:effectLst>
                <a:uFillTx/>
              </a:rPr>
              <a:t>1.地球是球形的。如果在船桅顶放一个光源，当船驶离海岸时，岸上的人们会看见亮光逐渐降低，直至消失。</a:t>
            </a:r>
          </a:p>
          <a:p>
            <a:r>
              <a:rPr lang="zh-CN" altLang="en-US" sz="7200">
                <a:ln/>
                <a:solidFill>
                  <a:schemeClr val="tx1"/>
                </a:solidFill>
                <a:effectLst>
                  <a:outerShdw blurRad="38100" dist="19050" dir="2700000" algn="tl" rotWithShape="0">
                    <a:schemeClr val="dk1">
                      <a:alpha val="40000"/>
                    </a:schemeClr>
                  </a:outerShdw>
                </a:effectLst>
                <a:uFillTx/>
              </a:rPr>
              <a:t>2.地球在运动，并且24小时自转一周。因为天空比大地大的太多，如果无限大的天穹在旋转而地球不动，实在是不可想象。</a:t>
            </a:r>
          </a:p>
          <a:p>
            <a:r>
              <a:rPr lang="zh-CN" altLang="en-US" sz="7200">
                <a:ln/>
                <a:solidFill>
                  <a:schemeClr val="tx1"/>
                </a:solidFill>
                <a:effectLst>
                  <a:outerShdw blurRad="38100" dist="19050" dir="2700000" algn="tl" rotWithShape="0">
                    <a:schemeClr val="dk1">
                      <a:alpha val="40000"/>
                    </a:schemeClr>
                  </a:outerShdw>
                </a:effectLst>
                <a:uFillTx/>
              </a:rPr>
              <a:t>3.太阳是不动的，而且在宇宙中心，地球以及其他行星都一起围绕太阳做圆周运动，只有月亮环绕地球运行。</a:t>
            </a:r>
            <a:r>
              <a:rPr lang="zh-CN" altLang="en-US">
                <a:ln/>
                <a:solidFill>
                  <a:schemeClr val="tx1"/>
                </a:solidFill>
                <a:effectLst>
                  <a:outerShdw blurRad="38100" dist="19050" dir="2700000" algn="tl" rotWithShape="0">
                    <a:schemeClr val="dk1">
                      <a:alpha val="40000"/>
                    </a:schemeClr>
                  </a:outerShdw>
                </a:effectLst>
              </a:rPr>
              <a:t> </a:t>
            </a:r>
          </a:p>
        </p:txBody>
      </p:sp>
    </p:spTree>
    <p:custDataLst>
      <p:tags r:id="rId1"/>
    </p:custData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                                 </a:t>
            </a:r>
          </a:p>
        </p:txBody>
      </p:sp>
      <p:sp>
        <p:nvSpPr>
          <p:cNvPr id="3" name="内容占位符 2"/>
          <p:cNvSpPr>
            <a:spLocks noGrp="1"/>
          </p:cNvSpPr>
          <p:nvPr>
            <p:ph idx="1"/>
          </p:nvPr>
        </p:nvSpPr>
        <p:spPr>
          <a:xfrm>
            <a:off x="608330" y="607695"/>
            <a:ext cx="10968990" cy="5641975"/>
          </a:xfrm>
          <a:solidFill>
            <a:schemeClr val="accent1"/>
          </a:solidFill>
        </p:spPr>
        <p:txBody>
          <a:bodyPr>
            <a:noAutofit/>
          </a:bodyPr>
          <a:lstStyle/>
          <a:p>
            <a:pPr marL="0" indent="0">
              <a:buNone/>
            </a:pPr>
            <a:r>
              <a:rPr lang="zh-CN" altLang="en-US" sz="3200">
                <a:solidFill>
                  <a:schemeClr val="tx1">
                    <a:lumMod val="95000"/>
                    <a:lumOff val="5000"/>
                  </a:schemeClr>
                </a:solidFill>
                <a:uFillTx/>
                <a:sym typeface="+mn-ea"/>
              </a:rPr>
              <a:t>。</a:t>
            </a:r>
            <a:r>
              <a:rPr lang="zh-CN" altLang="en-US" sz="3200">
                <a:solidFill>
                  <a:schemeClr val="tx1">
                    <a:lumMod val="95000"/>
                    <a:lumOff val="5000"/>
                  </a:schemeClr>
                </a:solidFill>
                <a:sym typeface="+mn-ea"/>
              </a:rPr>
              <a:t>然而，由于哥白尼的日心说所得的数据和托勒密体系的数据都不能与第谷的观测相吻合，因此日心说此时仍不具优势。直至开普勒以椭圆轨道取代圆形轨道修正了日心说之后，日心说在于地心说的竞争中才取得了真正的胜利</a:t>
            </a:r>
            <a:endParaRPr lang="zh-CN" altLang="en-US" sz="3200">
              <a:solidFill>
                <a:schemeClr val="tx1">
                  <a:lumMod val="95000"/>
                  <a:lumOff val="5000"/>
                </a:schemeClr>
              </a:solidFill>
              <a:uFillTx/>
            </a:endParaRPr>
          </a:p>
          <a:p>
            <a:pPr marL="0" indent="0">
              <a:buNone/>
            </a:pPr>
            <a:endParaRPr lang="zh-CN" altLang="en-US" sz="2400">
              <a:solidFill>
                <a:schemeClr val="tx1">
                  <a:lumMod val="65000"/>
                  <a:lumOff val="35000"/>
                </a:schemeClr>
              </a:solidFill>
              <a:uFillTx/>
            </a:endParaRPr>
          </a:p>
          <a:p>
            <a:endParaRPr lang="zh-CN" altLang="en-US" sz="2400">
              <a:solidFill>
                <a:schemeClr val="tx1">
                  <a:lumMod val="65000"/>
                  <a:lumOff val="35000"/>
                </a:schemeClr>
              </a:solidFill>
              <a:uFillTx/>
            </a:endParaRPr>
          </a:p>
        </p:txBody>
      </p:sp>
      <p:pic>
        <p:nvPicPr>
          <p:cNvPr id="6" name="图片 5" descr="hesF nbhgfughudjhgm"/>
          <p:cNvPicPr>
            <a:picLocks noChangeAspect="1"/>
          </p:cNvPicPr>
          <p:nvPr/>
        </p:nvPicPr>
        <p:blipFill>
          <a:blip r:embed="rId3"/>
          <a:stretch>
            <a:fillRect/>
          </a:stretch>
        </p:blipFill>
        <p:spPr>
          <a:xfrm>
            <a:off x="608330" y="3481070"/>
            <a:ext cx="10968990" cy="2909570"/>
          </a:xfrm>
          <a:prstGeom prst="rect">
            <a:avLst/>
          </a:prstGeom>
        </p:spPr>
      </p:pic>
    </p:spTree>
    <p:custDataLst>
      <p:tags r:id="rId1"/>
    </p:custData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attFill prst="pct5">
            <a:fgClr>
              <a:schemeClr val="accent1"/>
            </a:fgClr>
            <a:bgClr>
              <a:schemeClr val="bg1"/>
            </a:bgClr>
          </a:pattFill>
        </p:spPr>
        <p:txBody>
          <a:bodyPr/>
          <a:lstStyle/>
          <a:p>
            <a:r>
              <a:rPr lang="zh-CN" altLang="en-US" sz="3600" b="0" i="0" dirty="0">
                <a:solidFill>
                  <a:srgbClr val="666666"/>
                </a:solidFill>
                <a:effectLst/>
                <a:latin typeface="system-ui"/>
              </a:rPr>
              <a:t>羊了个羊背景音</a:t>
            </a:r>
            <a:endParaRPr lang="zh-CN" altLang="en-US" dirty="0"/>
          </a:p>
        </p:txBody>
      </p:sp>
      <p:sp>
        <p:nvSpPr>
          <p:cNvPr id="5" name="内容占位符 4"/>
          <p:cNvSpPr>
            <a:spLocks noGrp="1"/>
          </p:cNvSpPr>
          <p:nvPr>
            <p:ph idx="1"/>
          </p:nvPr>
        </p:nvSpPr>
        <p:spPr/>
        <p:txBody>
          <a:bodyPr>
            <a:normAutofit fontScale="25000" lnSpcReduction="20000"/>
          </a:bodyPr>
          <a:lstStyle/>
          <a:p>
            <a:pPr algn="l"/>
            <a:r>
              <a:rPr lang="zh-CN" altLang="en-US" sz="2000" b="0" i="0" dirty="0">
                <a:solidFill>
                  <a:srgbClr val="666666"/>
                </a:solidFill>
                <a:effectLst/>
                <a:latin typeface="system-ui"/>
              </a:rPr>
              <a:t>羊了个羊背景音 </a:t>
            </a:r>
            <a:r>
              <a:rPr lang="en-US" altLang="zh-CN" sz="2000" b="0" i="0" dirty="0">
                <a:solidFill>
                  <a:srgbClr val="666666"/>
                </a:solidFill>
                <a:effectLst/>
                <a:latin typeface="system-ui"/>
              </a:rPr>
              <a:t>(</a:t>
            </a:r>
            <a:r>
              <a:rPr lang="zh-CN" altLang="en-US" sz="2000" b="0" i="0" dirty="0">
                <a:solidFill>
                  <a:srgbClr val="666666"/>
                </a:solidFill>
                <a:effectLst/>
                <a:latin typeface="system-ui"/>
              </a:rPr>
              <a:t>唯一正版</a:t>
            </a:r>
            <a:r>
              <a:rPr lang="en-US" altLang="zh-CN" sz="2000" b="0" i="0" dirty="0">
                <a:solidFill>
                  <a:srgbClr val="666666"/>
                </a:solidFill>
                <a:effectLst/>
                <a:latin typeface="system-ui"/>
              </a:rPr>
              <a:t>) - </a:t>
            </a:r>
            <a:r>
              <a:rPr lang="zh-CN" altLang="en-US" sz="2000" b="0" i="0" dirty="0">
                <a:solidFill>
                  <a:srgbClr val="666666"/>
                </a:solidFill>
                <a:effectLst/>
                <a:latin typeface="system-ui"/>
              </a:rPr>
              <a:t>洛天依</a:t>
            </a:r>
            <a:r>
              <a:rPr lang="en-US" altLang="zh-CN" sz="2000" b="0" i="0" dirty="0">
                <a:solidFill>
                  <a:srgbClr val="666666"/>
                </a:solidFill>
                <a:effectLst/>
                <a:latin typeface="system-ui"/>
              </a:rPr>
              <a:t>/</a:t>
            </a:r>
            <a:r>
              <a:rPr lang="zh-CN" altLang="en-US" sz="2000" b="0" i="0" dirty="0">
                <a:solidFill>
                  <a:srgbClr val="666666"/>
                </a:solidFill>
                <a:effectLst/>
                <a:latin typeface="system-ui"/>
              </a:rPr>
              <a:t>言和</a:t>
            </a:r>
          </a:p>
          <a:p>
            <a:pPr algn="l"/>
            <a:r>
              <a:rPr lang="zh-CN" altLang="en-US" sz="2000" b="0" i="0" dirty="0">
                <a:solidFill>
                  <a:srgbClr val="666666"/>
                </a:solidFill>
                <a:effectLst/>
                <a:latin typeface="system-ui"/>
              </a:rPr>
              <a:t>词：</a:t>
            </a:r>
            <a:r>
              <a:rPr lang="en-US" altLang="zh-CN" sz="2000" b="0" i="0" dirty="0">
                <a:solidFill>
                  <a:srgbClr val="666666"/>
                </a:solidFill>
                <a:effectLst/>
                <a:latin typeface="system-ui"/>
              </a:rPr>
              <a:t>l1em</a:t>
            </a:r>
          </a:p>
          <a:p>
            <a:pPr algn="l"/>
            <a:r>
              <a:rPr lang="zh-CN" altLang="en-US" sz="2000" b="0" i="0" dirty="0">
                <a:solidFill>
                  <a:srgbClr val="666666"/>
                </a:solidFill>
                <a:effectLst/>
                <a:latin typeface="system-ui"/>
              </a:rPr>
              <a:t>曲：</a:t>
            </a:r>
            <a:r>
              <a:rPr lang="en-US" altLang="zh-CN" sz="2000" b="0" i="0" dirty="0">
                <a:solidFill>
                  <a:srgbClr val="666666"/>
                </a:solidFill>
                <a:effectLst/>
                <a:latin typeface="system-ui"/>
              </a:rPr>
              <a:t>l1em</a:t>
            </a:r>
          </a:p>
          <a:p>
            <a:pPr algn="l"/>
            <a:r>
              <a:rPr lang="zh-CN" altLang="en-US" sz="2000" b="0" i="0" dirty="0">
                <a:solidFill>
                  <a:srgbClr val="666666"/>
                </a:solidFill>
                <a:effectLst/>
                <a:latin typeface="system-ui"/>
              </a:rPr>
              <a:t>在这普通的一天</a:t>
            </a:r>
          </a:p>
          <a:p>
            <a:pPr algn="l"/>
            <a:r>
              <a:rPr lang="zh-CN" altLang="en-US" sz="2000" b="0" i="0" dirty="0">
                <a:solidFill>
                  <a:srgbClr val="666666"/>
                </a:solidFill>
                <a:effectLst/>
                <a:latin typeface="system-ui"/>
              </a:rPr>
              <a:t>我穿着普通的鞋</a:t>
            </a:r>
          </a:p>
          <a:p>
            <a:pPr algn="l"/>
            <a:r>
              <a:rPr lang="zh-CN" altLang="en-US" sz="2000" b="0" i="0" dirty="0">
                <a:solidFill>
                  <a:srgbClr val="666666"/>
                </a:solidFill>
                <a:effectLst/>
                <a:latin typeface="system-ui"/>
              </a:rPr>
              <a:t>很普通地走在这普通的街</a:t>
            </a:r>
          </a:p>
          <a:p>
            <a:pPr algn="l"/>
            <a:r>
              <a:rPr lang="zh-CN" altLang="en-US" sz="2000" b="0" i="0" dirty="0">
                <a:solidFill>
                  <a:srgbClr val="666666"/>
                </a:solidFill>
                <a:effectLst/>
                <a:latin typeface="system-ui"/>
              </a:rPr>
              <a:t>掏出普通的耳机</a:t>
            </a:r>
          </a:p>
          <a:p>
            <a:pPr algn="l"/>
            <a:r>
              <a:rPr lang="zh-CN" altLang="en-US" sz="2000" b="0" i="0" dirty="0">
                <a:solidFill>
                  <a:srgbClr val="666666"/>
                </a:solidFill>
                <a:effectLst/>
                <a:latin typeface="system-ui"/>
              </a:rPr>
              <a:t>找点普通的感觉</a:t>
            </a:r>
          </a:p>
          <a:p>
            <a:pPr algn="l"/>
            <a:r>
              <a:rPr lang="zh-CN" altLang="en-US" sz="2000" b="0" i="0" dirty="0">
                <a:solidFill>
                  <a:srgbClr val="666666"/>
                </a:solidFill>
                <a:effectLst/>
                <a:latin typeface="system-ui"/>
              </a:rPr>
              <a:t>来一首我最爱的普通音乐</a:t>
            </a:r>
          </a:p>
          <a:p>
            <a:pPr algn="l"/>
            <a:r>
              <a:rPr lang="zh-CN" altLang="en-US" sz="2000" b="0" i="0" dirty="0">
                <a:solidFill>
                  <a:srgbClr val="666666"/>
                </a:solidFill>
                <a:effectLst/>
                <a:latin typeface="system-ui"/>
              </a:rPr>
              <a:t>普通的</a:t>
            </a:r>
            <a:r>
              <a:rPr lang="en-US" altLang="zh-CN" sz="2000" b="0" i="0" dirty="0">
                <a:solidFill>
                  <a:srgbClr val="666666"/>
                </a:solidFill>
                <a:effectLst/>
                <a:latin typeface="system-ui"/>
              </a:rPr>
              <a:t>disco</a:t>
            </a:r>
            <a:r>
              <a:rPr lang="zh-CN" altLang="en-US" sz="2000" b="0" i="0" dirty="0">
                <a:solidFill>
                  <a:srgbClr val="666666"/>
                </a:solidFill>
                <a:effectLst/>
                <a:latin typeface="system-ui"/>
              </a:rPr>
              <a:t>我们普通的摇</a:t>
            </a:r>
          </a:p>
          <a:p>
            <a:pPr algn="l"/>
            <a:r>
              <a:rPr lang="zh-CN" altLang="en-US" sz="2000" b="0" i="0" dirty="0">
                <a:solidFill>
                  <a:srgbClr val="666666"/>
                </a:solidFill>
                <a:effectLst/>
                <a:latin typeface="system-ui"/>
              </a:rPr>
              <a:t>旁边普通的路人在普通的瞧</a:t>
            </a:r>
          </a:p>
          <a:p>
            <a:pPr algn="l"/>
            <a:r>
              <a:rPr lang="zh-CN" altLang="en-US" sz="2000" b="0" i="0" dirty="0">
                <a:solidFill>
                  <a:srgbClr val="666666"/>
                </a:solidFill>
                <a:effectLst/>
                <a:latin typeface="system-ui"/>
              </a:rPr>
              <a:t>我普通的灵魂在普通的出窍</a:t>
            </a:r>
          </a:p>
          <a:p>
            <a:pPr algn="l"/>
            <a:r>
              <a:rPr lang="zh-CN" altLang="en-US" sz="2000" b="0" i="0" dirty="0">
                <a:solidFill>
                  <a:srgbClr val="666666"/>
                </a:solidFill>
                <a:effectLst/>
                <a:latin typeface="system-ui"/>
              </a:rPr>
              <a:t>在普通的动次打次中普通的燃烧</a:t>
            </a:r>
          </a:p>
          <a:p>
            <a:pPr algn="l"/>
            <a:r>
              <a:rPr lang="zh-CN" altLang="en-US" sz="2000" b="0" i="0" dirty="0">
                <a:solidFill>
                  <a:srgbClr val="666666"/>
                </a:solidFill>
                <a:effectLst/>
                <a:latin typeface="system-ui"/>
              </a:rPr>
              <a:t>在这普通的一天</a:t>
            </a:r>
          </a:p>
          <a:p>
            <a:pPr algn="l"/>
            <a:r>
              <a:rPr lang="zh-CN" altLang="en-US" sz="2000" b="0" i="0" dirty="0">
                <a:solidFill>
                  <a:srgbClr val="666666"/>
                </a:solidFill>
                <a:effectLst/>
                <a:latin typeface="system-ui"/>
              </a:rPr>
              <a:t>我穿着普通的鞋</a:t>
            </a:r>
          </a:p>
          <a:p>
            <a:pPr algn="l"/>
            <a:r>
              <a:rPr lang="zh-CN" altLang="en-US" sz="2000" b="0" i="0" dirty="0">
                <a:solidFill>
                  <a:srgbClr val="666666"/>
                </a:solidFill>
                <a:effectLst/>
                <a:latin typeface="system-ui"/>
              </a:rPr>
              <a:t>很普通地走在这普通的街</a:t>
            </a:r>
          </a:p>
          <a:p>
            <a:pPr algn="l"/>
            <a:r>
              <a:rPr lang="zh-CN" altLang="en-US" sz="2000" b="0" i="0" dirty="0">
                <a:solidFill>
                  <a:srgbClr val="666666"/>
                </a:solidFill>
                <a:effectLst/>
                <a:latin typeface="system-ui"/>
              </a:rPr>
              <a:t>掏出普通的耳机</a:t>
            </a:r>
          </a:p>
          <a:p>
            <a:pPr algn="l"/>
            <a:r>
              <a:rPr lang="zh-CN" altLang="en-US" sz="2000" b="0" i="0" dirty="0">
                <a:solidFill>
                  <a:srgbClr val="666666"/>
                </a:solidFill>
                <a:effectLst/>
                <a:latin typeface="system-ui"/>
              </a:rPr>
              <a:t>找点普通的感觉</a:t>
            </a:r>
          </a:p>
          <a:p>
            <a:pPr algn="l"/>
            <a:r>
              <a:rPr lang="zh-CN" altLang="en-US" sz="2000" b="0" i="0" dirty="0">
                <a:solidFill>
                  <a:srgbClr val="666666"/>
                </a:solidFill>
                <a:effectLst/>
                <a:latin typeface="system-ui"/>
              </a:rPr>
              <a:t>来一首我最爱的普通音乐</a:t>
            </a:r>
          </a:p>
          <a:p>
            <a:pPr algn="l"/>
            <a:r>
              <a:rPr lang="zh-CN" altLang="en-US" sz="2000" b="0" i="0" dirty="0">
                <a:solidFill>
                  <a:srgbClr val="666666"/>
                </a:solidFill>
                <a:effectLst/>
                <a:latin typeface="system-ui"/>
              </a:rPr>
              <a:t>踩着普通的鼓点</a:t>
            </a:r>
          </a:p>
          <a:p>
            <a:pPr algn="l"/>
            <a:r>
              <a:rPr lang="zh-CN" altLang="en-US" sz="2000" b="0" i="0" dirty="0">
                <a:solidFill>
                  <a:srgbClr val="666666"/>
                </a:solidFill>
                <a:effectLst/>
                <a:latin typeface="system-ui"/>
              </a:rPr>
              <a:t>世界随着我旋转</a:t>
            </a:r>
          </a:p>
          <a:p>
            <a:pPr algn="l"/>
            <a:r>
              <a:rPr lang="zh-CN" altLang="en-US" sz="2000" b="0" i="0" dirty="0">
                <a:solidFill>
                  <a:srgbClr val="666666"/>
                </a:solidFill>
                <a:effectLst/>
                <a:latin typeface="system-ui"/>
              </a:rPr>
              <a:t>这让我普通地开启单曲循环</a:t>
            </a:r>
          </a:p>
          <a:p>
            <a:pPr algn="l"/>
            <a:r>
              <a:rPr lang="zh-CN" altLang="en-US" sz="2000" b="0" i="0" dirty="0">
                <a:solidFill>
                  <a:srgbClr val="666666"/>
                </a:solidFill>
                <a:effectLst/>
                <a:latin typeface="system-ui"/>
              </a:rPr>
              <a:t>跟着普通的节奏</a:t>
            </a:r>
          </a:p>
          <a:p>
            <a:endParaRPr lang="zh-CN" altLang="en-US" dirty="0"/>
          </a:p>
        </p:txBody>
      </p:sp>
      <p:sp>
        <p:nvSpPr>
          <p:cNvPr id="3" name="文本框 2">
            <a:extLst>
              <a:ext uri="{FF2B5EF4-FFF2-40B4-BE49-F238E27FC236}">
                <a16:creationId xmlns:a16="http://schemas.microsoft.com/office/drawing/2014/main" id="{5AD5A6A4-F9FD-B122-BEDE-B302192A70B1}"/>
              </a:ext>
            </a:extLst>
          </p:cNvPr>
          <p:cNvSpPr txBox="1"/>
          <p:nvPr/>
        </p:nvSpPr>
        <p:spPr>
          <a:xfrm>
            <a:off x="3094008" y="1502688"/>
            <a:ext cx="3416320" cy="5355312"/>
          </a:xfrm>
          <a:prstGeom prst="rect">
            <a:avLst/>
          </a:prstGeom>
          <a:noFill/>
        </p:spPr>
        <p:txBody>
          <a:bodyPr wrap="none" rtlCol="0">
            <a:spAutoFit/>
          </a:bodyPr>
          <a:lstStyle/>
          <a:p>
            <a:pPr algn="l"/>
            <a:r>
              <a:rPr lang="zh-CN" altLang="en-US" b="0" i="0" dirty="0">
                <a:solidFill>
                  <a:srgbClr val="666666"/>
                </a:solidFill>
                <a:effectLst/>
                <a:latin typeface="system-ui"/>
              </a:rPr>
              <a:t>身体普通的抖动</a:t>
            </a:r>
          </a:p>
          <a:p>
            <a:pPr algn="l"/>
            <a:r>
              <a:rPr lang="zh-CN" altLang="en-US" b="0" i="0" dirty="0">
                <a:solidFill>
                  <a:srgbClr val="666666"/>
                </a:solidFill>
                <a:effectLst/>
                <a:latin typeface="system-ui"/>
              </a:rPr>
              <a:t>这普通的一切都变的不同</a:t>
            </a:r>
          </a:p>
          <a:p>
            <a:pPr algn="l"/>
            <a:r>
              <a:rPr lang="zh-CN" altLang="en-US" b="0" i="0" dirty="0">
                <a:solidFill>
                  <a:srgbClr val="666666"/>
                </a:solidFill>
                <a:effectLst/>
                <a:latin typeface="system-ui"/>
              </a:rPr>
              <a:t>普通的</a:t>
            </a:r>
            <a:r>
              <a:rPr lang="en-US" altLang="zh-CN" b="0" i="0" dirty="0">
                <a:solidFill>
                  <a:srgbClr val="666666"/>
                </a:solidFill>
                <a:effectLst/>
                <a:latin typeface="system-ui"/>
              </a:rPr>
              <a:t>disco</a:t>
            </a:r>
            <a:r>
              <a:rPr lang="zh-CN" altLang="en-US" b="0" i="0" dirty="0">
                <a:solidFill>
                  <a:srgbClr val="666666"/>
                </a:solidFill>
                <a:effectLst/>
                <a:latin typeface="system-ui"/>
              </a:rPr>
              <a:t>我们普通的摇</a:t>
            </a:r>
          </a:p>
          <a:p>
            <a:pPr algn="l"/>
            <a:r>
              <a:rPr lang="zh-CN" altLang="en-US" b="0" i="0" dirty="0">
                <a:solidFill>
                  <a:srgbClr val="666666"/>
                </a:solidFill>
                <a:effectLst/>
                <a:latin typeface="system-ui"/>
              </a:rPr>
              <a:t>旁边普通的路人在普通的瞧</a:t>
            </a:r>
          </a:p>
          <a:p>
            <a:pPr algn="l"/>
            <a:r>
              <a:rPr lang="zh-CN" altLang="en-US" b="0" i="0" dirty="0">
                <a:solidFill>
                  <a:srgbClr val="666666"/>
                </a:solidFill>
                <a:effectLst/>
                <a:latin typeface="system-ui"/>
              </a:rPr>
              <a:t>我普通的灵魂在普通的出窍</a:t>
            </a:r>
          </a:p>
          <a:p>
            <a:pPr algn="l"/>
            <a:r>
              <a:rPr lang="zh-CN" altLang="en-US" b="0" i="0" dirty="0">
                <a:solidFill>
                  <a:srgbClr val="666666"/>
                </a:solidFill>
                <a:effectLst/>
                <a:latin typeface="system-ui"/>
              </a:rPr>
              <a:t>在普通的动次打次中普通的燃烧</a:t>
            </a:r>
          </a:p>
          <a:p>
            <a:pPr algn="l"/>
            <a:r>
              <a:rPr lang="zh-CN" altLang="en-US" b="0" i="0" dirty="0">
                <a:solidFill>
                  <a:srgbClr val="666666"/>
                </a:solidFill>
                <a:effectLst/>
                <a:latin typeface="system-ui"/>
              </a:rPr>
              <a:t>普通的</a:t>
            </a:r>
            <a:r>
              <a:rPr lang="en-US" altLang="zh-CN" b="0" i="0" dirty="0">
                <a:solidFill>
                  <a:srgbClr val="666666"/>
                </a:solidFill>
                <a:effectLst/>
                <a:latin typeface="system-ui"/>
              </a:rPr>
              <a:t>disco</a:t>
            </a:r>
            <a:r>
              <a:rPr lang="zh-CN" altLang="en-US" b="0" i="0" dirty="0">
                <a:solidFill>
                  <a:srgbClr val="666666"/>
                </a:solidFill>
                <a:effectLst/>
                <a:latin typeface="system-ui"/>
              </a:rPr>
              <a:t>我们普通的摇</a:t>
            </a:r>
          </a:p>
          <a:p>
            <a:pPr algn="l"/>
            <a:r>
              <a:rPr lang="zh-CN" altLang="en-US" b="0" i="0" dirty="0">
                <a:solidFill>
                  <a:srgbClr val="666666"/>
                </a:solidFill>
                <a:effectLst/>
                <a:latin typeface="system-ui"/>
              </a:rPr>
              <a:t>我普通的心在扑通扑通的跳</a:t>
            </a:r>
          </a:p>
          <a:p>
            <a:pPr algn="l"/>
            <a:r>
              <a:rPr lang="zh-CN" altLang="en-US" b="0" i="0" dirty="0">
                <a:solidFill>
                  <a:srgbClr val="666666"/>
                </a:solidFill>
                <a:effectLst/>
                <a:latin typeface="system-ui"/>
              </a:rPr>
              <a:t>有普通的热情在普通地尖叫</a:t>
            </a:r>
          </a:p>
          <a:p>
            <a:pPr algn="l"/>
            <a:r>
              <a:rPr lang="zh-CN" altLang="en-US" b="0" i="0" dirty="0">
                <a:solidFill>
                  <a:srgbClr val="666666"/>
                </a:solidFill>
                <a:effectLst/>
                <a:latin typeface="system-ui"/>
              </a:rPr>
              <a:t>在普通的动次打次之中冲上云霄</a:t>
            </a:r>
          </a:p>
          <a:p>
            <a:pPr algn="l"/>
            <a:r>
              <a:rPr lang="zh-CN" altLang="en-US" b="0" i="0" dirty="0">
                <a:solidFill>
                  <a:srgbClr val="666666"/>
                </a:solidFill>
                <a:effectLst/>
                <a:latin typeface="system-ui"/>
              </a:rPr>
              <a:t>普通的</a:t>
            </a:r>
            <a:r>
              <a:rPr lang="en-US" altLang="zh-CN" b="0" i="0" dirty="0">
                <a:solidFill>
                  <a:srgbClr val="666666"/>
                </a:solidFill>
                <a:effectLst/>
                <a:latin typeface="system-ui"/>
              </a:rPr>
              <a:t>disco</a:t>
            </a:r>
            <a:r>
              <a:rPr lang="zh-CN" altLang="en-US" b="0" i="0" dirty="0">
                <a:solidFill>
                  <a:srgbClr val="666666"/>
                </a:solidFill>
                <a:effectLst/>
                <a:latin typeface="system-ui"/>
              </a:rPr>
              <a:t>我们普通的摇</a:t>
            </a:r>
          </a:p>
          <a:p>
            <a:pPr algn="l"/>
            <a:r>
              <a:rPr lang="zh-CN" altLang="en-US" b="0" i="0" dirty="0">
                <a:solidFill>
                  <a:srgbClr val="666666"/>
                </a:solidFill>
                <a:effectLst/>
                <a:latin typeface="system-ui"/>
              </a:rPr>
              <a:t>旁边普通的路人在普通的瞧</a:t>
            </a:r>
          </a:p>
          <a:p>
            <a:pPr algn="l"/>
            <a:r>
              <a:rPr lang="zh-CN" altLang="en-US" b="0" i="0" dirty="0">
                <a:solidFill>
                  <a:srgbClr val="666666"/>
                </a:solidFill>
                <a:effectLst/>
                <a:latin typeface="system-ui"/>
              </a:rPr>
              <a:t>我普通的灵魂在普通的出窍</a:t>
            </a:r>
          </a:p>
          <a:p>
            <a:pPr algn="l"/>
            <a:r>
              <a:rPr lang="zh-CN" altLang="en-US" b="0" i="0" dirty="0">
                <a:solidFill>
                  <a:srgbClr val="666666"/>
                </a:solidFill>
                <a:effectLst/>
                <a:latin typeface="system-ui"/>
              </a:rPr>
              <a:t>在普通的动次打次中普通的燃烧</a:t>
            </a:r>
          </a:p>
          <a:p>
            <a:pPr algn="l"/>
            <a:r>
              <a:rPr lang="zh-CN" altLang="en-US" b="0" i="0" dirty="0">
                <a:solidFill>
                  <a:srgbClr val="666666"/>
                </a:solidFill>
                <a:effectLst/>
                <a:latin typeface="system-ui"/>
              </a:rPr>
              <a:t>普通的</a:t>
            </a:r>
            <a:r>
              <a:rPr lang="en-US" altLang="zh-CN" b="0" i="0" dirty="0">
                <a:solidFill>
                  <a:srgbClr val="666666"/>
                </a:solidFill>
                <a:effectLst/>
                <a:latin typeface="system-ui"/>
              </a:rPr>
              <a:t>disco</a:t>
            </a:r>
            <a:r>
              <a:rPr lang="zh-CN" altLang="en-US" b="0" i="0" dirty="0">
                <a:solidFill>
                  <a:srgbClr val="666666"/>
                </a:solidFill>
                <a:effectLst/>
                <a:latin typeface="system-ui"/>
              </a:rPr>
              <a:t>我们普通的摇</a:t>
            </a:r>
          </a:p>
          <a:p>
            <a:pPr algn="l"/>
            <a:r>
              <a:rPr lang="zh-CN" altLang="en-US" b="0" i="0" dirty="0">
                <a:effectLst/>
                <a:latin typeface="system-ui"/>
              </a:rPr>
              <a:t>我普通的心在扑通扑通的跳</a:t>
            </a:r>
          </a:p>
          <a:p>
            <a:pPr algn="l"/>
            <a:r>
              <a:rPr lang="zh-CN" altLang="en-US" b="0" i="0" dirty="0">
                <a:solidFill>
                  <a:srgbClr val="666666"/>
                </a:solidFill>
                <a:effectLst/>
                <a:latin typeface="system-ui"/>
              </a:rPr>
              <a:t>有普通的热情在普通地尖叫</a:t>
            </a:r>
          </a:p>
          <a:p>
            <a:pPr algn="l"/>
            <a:r>
              <a:rPr lang="zh-CN" altLang="en-US" b="0" i="0" dirty="0">
                <a:solidFill>
                  <a:srgbClr val="666666"/>
                </a:solidFill>
                <a:effectLst/>
                <a:latin typeface="system-ui"/>
              </a:rPr>
              <a:t>在普通的动次打次之中冲上云霄</a:t>
            </a:r>
          </a:p>
          <a:p>
            <a:endParaRPr lang="zh-CN" altLang="en-US" dirty="0"/>
          </a:p>
        </p:txBody>
      </p:sp>
    </p:spTree>
    <p:custDataLst>
      <p:tags r:id="rId1"/>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1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1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1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1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1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1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1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1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1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1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600"/>
                            </p:stCondLst>
                            <p:childTnLst>
                              <p:par>
                                <p:cTn id="35" presetID="2" presetClass="entr" presetSubtype="4" fill="hold"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1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1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700"/>
                            </p:stCondLst>
                            <p:childTnLst>
                              <p:par>
                                <p:cTn id="40" presetID="2" presetClass="entr" presetSubtype="4" fill="hold" nodeType="after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additive="base">
                                        <p:cTn id="42" dur="1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3" dur="1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800"/>
                            </p:stCondLst>
                            <p:childTnLst>
                              <p:par>
                                <p:cTn id="45" presetID="2" presetClass="entr" presetSubtype="4" fill="hold" nodeType="after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1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1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900"/>
                            </p:stCondLst>
                            <p:childTnLst>
                              <p:par>
                                <p:cTn id="50" presetID="2" presetClass="entr" presetSubtype="4" fill="hold" nodeType="after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 calcmode="lin" valueType="num">
                                      <p:cBhvr additive="base">
                                        <p:cTn id="52" dur="1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3" dur="1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2" presetClass="entr" presetSubtype="4" fill="hold" nodeType="after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 calcmode="lin" valueType="num">
                                      <p:cBhvr additive="base">
                                        <p:cTn id="57" dur="1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8" dur="1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1100"/>
                            </p:stCondLst>
                            <p:childTnLst>
                              <p:par>
                                <p:cTn id="60" presetID="2" presetClass="entr" presetSubtype="4" fill="hold" nodeType="after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 calcmode="lin" valueType="num">
                                      <p:cBhvr additive="base">
                                        <p:cTn id="62" dur="1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3" dur="1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1200"/>
                            </p:stCondLst>
                            <p:childTnLst>
                              <p:par>
                                <p:cTn id="65" presetID="2" presetClass="entr" presetSubtype="4" fill="hold" nodeType="after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1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1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1300"/>
                            </p:stCondLst>
                            <p:childTnLst>
                              <p:par>
                                <p:cTn id="70" presetID="2" presetClass="entr" presetSubtype="4" fill="hold" nodeType="after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 calcmode="lin" valueType="num">
                                      <p:cBhvr additive="base">
                                        <p:cTn id="72" dur="1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3" dur="1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par>
                          <p:cTn id="74" fill="hold">
                            <p:stCondLst>
                              <p:cond delay="1400"/>
                            </p:stCondLst>
                            <p:childTnLst>
                              <p:par>
                                <p:cTn id="75" presetID="2" presetClass="entr" presetSubtype="4" fill="hold" nodeType="after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 calcmode="lin" valueType="num">
                                      <p:cBhvr additive="base">
                                        <p:cTn id="77" dur="1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8" dur="1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par>
                          <p:cTn id="79" fill="hold">
                            <p:stCondLst>
                              <p:cond delay="1500"/>
                            </p:stCondLst>
                            <p:childTnLst>
                              <p:par>
                                <p:cTn id="80" presetID="2" presetClass="entr" presetSubtype="4" fill="hold" nodeType="afterEffect">
                                  <p:stCondLst>
                                    <p:cond delay="0"/>
                                  </p:stCondLst>
                                  <p:childTnLst>
                                    <p:set>
                                      <p:cBhvr>
                                        <p:cTn id="81" dur="1" fill="hold">
                                          <p:stCondLst>
                                            <p:cond delay="0"/>
                                          </p:stCondLst>
                                        </p:cTn>
                                        <p:tgtEl>
                                          <p:spTgt spid="5">
                                            <p:txEl>
                                              <p:pRg st="15" end="15"/>
                                            </p:txEl>
                                          </p:spTgt>
                                        </p:tgtEl>
                                        <p:attrNameLst>
                                          <p:attrName>style.visibility</p:attrName>
                                        </p:attrNameLst>
                                      </p:cBhvr>
                                      <p:to>
                                        <p:strVal val="visible"/>
                                      </p:to>
                                    </p:set>
                                    <p:anim calcmode="lin" valueType="num">
                                      <p:cBhvr additive="base">
                                        <p:cTn id="82" dur="1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83" dur="1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par>
                          <p:cTn id="84" fill="hold">
                            <p:stCondLst>
                              <p:cond delay="1600"/>
                            </p:stCondLst>
                            <p:childTnLst>
                              <p:par>
                                <p:cTn id="85" presetID="2" presetClass="entr" presetSubtype="4" fill="hold" nodeType="afterEffect">
                                  <p:stCondLst>
                                    <p:cond delay="0"/>
                                  </p:stCondLst>
                                  <p:childTnLst>
                                    <p:set>
                                      <p:cBhvr>
                                        <p:cTn id="86" dur="1" fill="hold">
                                          <p:stCondLst>
                                            <p:cond delay="0"/>
                                          </p:stCondLst>
                                        </p:cTn>
                                        <p:tgtEl>
                                          <p:spTgt spid="5">
                                            <p:txEl>
                                              <p:pRg st="16" end="16"/>
                                            </p:txEl>
                                          </p:spTgt>
                                        </p:tgtEl>
                                        <p:attrNameLst>
                                          <p:attrName>style.visibility</p:attrName>
                                        </p:attrNameLst>
                                      </p:cBhvr>
                                      <p:to>
                                        <p:strVal val="visible"/>
                                      </p:to>
                                    </p:set>
                                    <p:anim calcmode="lin" valueType="num">
                                      <p:cBhvr additive="base">
                                        <p:cTn id="87" dur="1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88" dur="1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par>
                          <p:cTn id="89" fill="hold">
                            <p:stCondLst>
                              <p:cond delay="1700"/>
                            </p:stCondLst>
                            <p:childTnLst>
                              <p:par>
                                <p:cTn id="90" presetID="2" presetClass="entr" presetSubtype="4" fill="hold" nodeType="afterEffect">
                                  <p:stCondLst>
                                    <p:cond delay="0"/>
                                  </p:stCondLst>
                                  <p:childTnLst>
                                    <p:set>
                                      <p:cBhvr>
                                        <p:cTn id="91" dur="1" fill="hold">
                                          <p:stCondLst>
                                            <p:cond delay="0"/>
                                          </p:stCondLst>
                                        </p:cTn>
                                        <p:tgtEl>
                                          <p:spTgt spid="5">
                                            <p:txEl>
                                              <p:pRg st="17" end="17"/>
                                            </p:txEl>
                                          </p:spTgt>
                                        </p:tgtEl>
                                        <p:attrNameLst>
                                          <p:attrName>style.visibility</p:attrName>
                                        </p:attrNameLst>
                                      </p:cBhvr>
                                      <p:to>
                                        <p:strVal val="visible"/>
                                      </p:to>
                                    </p:set>
                                    <p:anim calcmode="lin" valueType="num">
                                      <p:cBhvr additive="base">
                                        <p:cTn id="92" dur="1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93" dur="1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par>
                          <p:cTn id="94" fill="hold">
                            <p:stCondLst>
                              <p:cond delay="1800"/>
                            </p:stCondLst>
                            <p:childTnLst>
                              <p:par>
                                <p:cTn id="95" presetID="2" presetClass="entr" presetSubtype="4" fill="hold" nodeType="afterEffect">
                                  <p:stCondLst>
                                    <p:cond delay="0"/>
                                  </p:stCondLst>
                                  <p:childTnLst>
                                    <p:set>
                                      <p:cBhvr>
                                        <p:cTn id="96" dur="1" fill="hold">
                                          <p:stCondLst>
                                            <p:cond delay="0"/>
                                          </p:stCondLst>
                                        </p:cTn>
                                        <p:tgtEl>
                                          <p:spTgt spid="5">
                                            <p:txEl>
                                              <p:pRg st="18" end="18"/>
                                            </p:txEl>
                                          </p:spTgt>
                                        </p:tgtEl>
                                        <p:attrNameLst>
                                          <p:attrName>style.visibility</p:attrName>
                                        </p:attrNameLst>
                                      </p:cBhvr>
                                      <p:to>
                                        <p:strVal val="visible"/>
                                      </p:to>
                                    </p:set>
                                    <p:anim calcmode="lin" valueType="num">
                                      <p:cBhvr additive="base">
                                        <p:cTn id="97" dur="1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98" dur="1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par>
                          <p:cTn id="99" fill="hold">
                            <p:stCondLst>
                              <p:cond delay="1900"/>
                            </p:stCondLst>
                            <p:childTnLst>
                              <p:par>
                                <p:cTn id="100" presetID="2" presetClass="entr" presetSubtype="4" fill="hold" nodeType="afterEffect">
                                  <p:stCondLst>
                                    <p:cond delay="0"/>
                                  </p:stCondLst>
                                  <p:childTnLst>
                                    <p:set>
                                      <p:cBhvr>
                                        <p:cTn id="101" dur="1" fill="hold">
                                          <p:stCondLst>
                                            <p:cond delay="0"/>
                                          </p:stCondLst>
                                        </p:cTn>
                                        <p:tgtEl>
                                          <p:spTgt spid="5">
                                            <p:txEl>
                                              <p:pRg st="19" end="19"/>
                                            </p:txEl>
                                          </p:spTgt>
                                        </p:tgtEl>
                                        <p:attrNameLst>
                                          <p:attrName>style.visibility</p:attrName>
                                        </p:attrNameLst>
                                      </p:cBhvr>
                                      <p:to>
                                        <p:strVal val="visible"/>
                                      </p:to>
                                    </p:set>
                                    <p:anim calcmode="lin" valueType="num">
                                      <p:cBhvr additive="base">
                                        <p:cTn id="102" dur="1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103" dur="100" fill="hold"/>
                                        <p:tgtEl>
                                          <p:spTgt spid="5">
                                            <p:txEl>
                                              <p:pRg st="19" end="19"/>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2000"/>
                            </p:stCondLst>
                            <p:childTnLst>
                              <p:par>
                                <p:cTn id="105" presetID="2" presetClass="entr" presetSubtype="4" fill="hold" nodeType="afterEffect">
                                  <p:stCondLst>
                                    <p:cond delay="0"/>
                                  </p:stCondLst>
                                  <p:childTnLst>
                                    <p:set>
                                      <p:cBhvr>
                                        <p:cTn id="106" dur="1" fill="hold">
                                          <p:stCondLst>
                                            <p:cond delay="0"/>
                                          </p:stCondLst>
                                        </p:cTn>
                                        <p:tgtEl>
                                          <p:spTgt spid="5">
                                            <p:txEl>
                                              <p:pRg st="20" end="20"/>
                                            </p:txEl>
                                          </p:spTgt>
                                        </p:tgtEl>
                                        <p:attrNameLst>
                                          <p:attrName>style.visibility</p:attrName>
                                        </p:attrNameLst>
                                      </p:cBhvr>
                                      <p:to>
                                        <p:strVal val="visible"/>
                                      </p:to>
                                    </p:set>
                                    <p:anim calcmode="lin" valueType="num">
                                      <p:cBhvr additive="base">
                                        <p:cTn id="107" dur="1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108" dur="1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par>
                          <p:cTn id="109" fill="hold">
                            <p:stCondLst>
                              <p:cond delay="2100"/>
                            </p:stCondLst>
                            <p:childTnLst>
                              <p:par>
                                <p:cTn id="110" presetID="2" presetClass="entr" presetSubtype="4" fill="hold" nodeType="afterEffect">
                                  <p:stCondLst>
                                    <p:cond delay="0"/>
                                  </p:stCondLst>
                                  <p:childTnLst>
                                    <p:set>
                                      <p:cBhvr>
                                        <p:cTn id="111" dur="1" fill="hold">
                                          <p:stCondLst>
                                            <p:cond delay="0"/>
                                          </p:stCondLst>
                                        </p:cTn>
                                        <p:tgtEl>
                                          <p:spTgt spid="5">
                                            <p:txEl>
                                              <p:pRg st="21" end="21"/>
                                            </p:txEl>
                                          </p:spTgt>
                                        </p:tgtEl>
                                        <p:attrNameLst>
                                          <p:attrName>style.visibility</p:attrName>
                                        </p:attrNameLst>
                                      </p:cBhvr>
                                      <p:to>
                                        <p:strVal val="visible"/>
                                      </p:to>
                                    </p:set>
                                    <p:anim calcmode="lin" valueType="num">
                                      <p:cBhvr additive="base">
                                        <p:cTn id="112" dur="100" fill="hold"/>
                                        <p:tgtEl>
                                          <p:spTgt spid="5">
                                            <p:txEl>
                                              <p:pRg st="21" end="21"/>
                                            </p:txEl>
                                          </p:spTgt>
                                        </p:tgtEl>
                                        <p:attrNameLst>
                                          <p:attrName>ppt_x</p:attrName>
                                        </p:attrNameLst>
                                      </p:cBhvr>
                                      <p:tavLst>
                                        <p:tav tm="0">
                                          <p:val>
                                            <p:strVal val="#ppt_x"/>
                                          </p:val>
                                        </p:tav>
                                        <p:tav tm="100000">
                                          <p:val>
                                            <p:strVal val="#ppt_x"/>
                                          </p:val>
                                        </p:tav>
                                      </p:tavLst>
                                    </p:anim>
                                    <p:anim calcmode="lin" valueType="num">
                                      <p:cBhvr additive="base">
                                        <p:cTn id="113" dur="100" fill="hold"/>
                                        <p:tgtEl>
                                          <p:spTgt spid="5">
                                            <p:txEl>
                                              <p:pRg st="21" end="21"/>
                                            </p:txEl>
                                          </p:spTgt>
                                        </p:tgtEl>
                                        <p:attrNameLst>
                                          <p:attrName>ppt_y</p:attrName>
                                        </p:attrNameLst>
                                      </p:cBhvr>
                                      <p:tavLst>
                                        <p:tav tm="0">
                                          <p:val>
                                            <p:strVal val="1+#ppt_h/2"/>
                                          </p:val>
                                        </p:tav>
                                        <p:tav tm="100000">
                                          <p:val>
                                            <p:strVal val="#ppt_y"/>
                                          </p:val>
                                        </p:tav>
                                      </p:tavLst>
                                    </p:anim>
                                  </p:childTnLst>
                                </p:cTn>
                              </p:par>
                            </p:childTnLst>
                          </p:cTn>
                        </p:par>
                        <p:par>
                          <p:cTn id="114" fill="hold">
                            <p:stCondLst>
                              <p:cond delay="2200"/>
                            </p:stCondLst>
                            <p:childTnLst>
                              <p:par>
                                <p:cTn id="115" presetID="2" presetClass="entr" presetSubtype="4" fill="hold" nodeType="afterEffect">
                                  <p:stCondLst>
                                    <p:cond delay="0"/>
                                  </p:stCondLst>
                                  <p:childTnLst>
                                    <p:set>
                                      <p:cBhvr>
                                        <p:cTn id="116" dur="1" fill="hold">
                                          <p:stCondLst>
                                            <p:cond delay="0"/>
                                          </p:stCondLst>
                                        </p:cTn>
                                        <p:tgtEl>
                                          <p:spTgt spid="5">
                                            <p:txEl>
                                              <p:pRg st="22" end="22"/>
                                            </p:txEl>
                                          </p:spTgt>
                                        </p:tgtEl>
                                        <p:attrNameLst>
                                          <p:attrName>style.visibility</p:attrName>
                                        </p:attrNameLst>
                                      </p:cBhvr>
                                      <p:to>
                                        <p:strVal val="visible"/>
                                      </p:to>
                                    </p:set>
                                    <p:anim calcmode="lin" valueType="num">
                                      <p:cBhvr additive="base">
                                        <p:cTn id="117" dur="100" fill="hold"/>
                                        <p:tgtEl>
                                          <p:spTgt spid="5">
                                            <p:txEl>
                                              <p:pRg st="22" end="22"/>
                                            </p:txEl>
                                          </p:spTgt>
                                        </p:tgtEl>
                                        <p:attrNameLst>
                                          <p:attrName>ppt_x</p:attrName>
                                        </p:attrNameLst>
                                      </p:cBhvr>
                                      <p:tavLst>
                                        <p:tav tm="0">
                                          <p:val>
                                            <p:strVal val="#ppt_x"/>
                                          </p:val>
                                        </p:tav>
                                        <p:tav tm="100000">
                                          <p:val>
                                            <p:strVal val="#ppt_x"/>
                                          </p:val>
                                        </p:tav>
                                      </p:tavLst>
                                    </p:anim>
                                    <p:anim calcmode="lin" valueType="num">
                                      <p:cBhvr additive="base">
                                        <p:cTn id="118" dur="100" fill="hold"/>
                                        <p:tgtEl>
                                          <p:spTgt spid="5">
                                            <p:txEl>
                                              <p:pRg st="22" end="22"/>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2300"/>
                            </p:stCondLst>
                            <p:childTnLst>
                              <p:par>
                                <p:cTn id="120" presetID="2" presetClass="entr" presetSubtype="4" fill="hold" nodeType="afterEffect">
                                  <p:stCondLst>
                                    <p:cond delay="0"/>
                                  </p:stCondLst>
                                  <p:childTnLst>
                                    <p:set>
                                      <p:cBhvr>
                                        <p:cTn id="121" dur="1" fill="hold">
                                          <p:stCondLst>
                                            <p:cond delay="0"/>
                                          </p:stCondLst>
                                        </p:cTn>
                                        <p:tgtEl>
                                          <p:spTgt spid="3">
                                            <p:txEl>
                                              <p:pRg st="0" end="0"/>
                                            </p:txEl>
                                          </p:spTgt>
                                        </p:tgtEl>
                                        <p:attrNameLst>
                                          <p:attrName>style.visibility</p:attrName>
                                        </p:attrNameLst>
                                      </p:cBhvr>
                                      <p:to>
                                        <p:strVal val="visible"/>
                                      </p:to>
                                    </p:set>
                                    <p:anim calcmode="lin" valueType="num">
                                      <p:cBhvr additive="base">
                                        <p:cTn id="122" dur="1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3" dur="1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2400"/>
                            </p:stCondLst>
                            <p:childTnLst>
                              <p:par>
                                <p:cTn id="125" presetID="2" presetClass="entr" presetSubtype="4" fill="hold" nodeType="afterEffect">
                                  <p:stCondLst>
                                    <p:cond delay="0"/>
                                  </p:stCondLst>
                                  <p:childTnLst>
                                    <p:set>
                                      <p:cBhvr>
                                        <p:cTn id="126" dur="1" fill="hold">
                                          <p:stCondLst>
                                            <p:cond delay="0"/>
                                          </p:stCondLst>
                                        </p:cTn>
                                        <p:tgtEl>
                                          <p:spTgt spid="3">
                                            <p:txEl>
                                              <p:pRg st="1" end="1"/>
                                            </p:txEl>
                                          </p:spTgt>
                                        </p:tgtEl>
                                        <p:attrNameLst>
                                          <p:attrName>style.visibility</p:attrName>
                                        </p:attrNameLst>
                                      </p:cBhvr>
                                      <p:to>
                                        <p:strVal val="visible"/>
                                      </p:to>
                                    </p:set>
                                    <p:anim calcmode="lin" valueType="num">
                                      <p:cBhvr additive="base">
                                        <p:cTn id="127" dur="1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8" dur="1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29" fill="hold">
                            <p:stCondLst>
                              <p:cond delay="2500"/>
                            </p:stCondLst>
                            <p:childTnLst>
                              <p:par>
                                <p:cTn id="130" presetID="2" presetClass="entr" presetSubtype="4" fill="hold" nodeType="afterEffect">
                                  <p:stCondLst>
                                    <p:cond delay="0"/>
                                  </p:stCondLst>
                                  <p:childTnLst>
                                    <p:set>
                                      <p:cBhvr>
                                        <p:cTn id="131" dur="1" fill="hold">
                                          <p:stCondLst>
                                            <p:cond delay="0"/>
                                          </p:stCondLst>
                                        </p:cTn>
                                        <p:tgtEl>
                                          <p:spTgt spid="3">
                                            <p:txEl>
                                              <p:pRg st="2" end="2"/>
                                            </p:txEl>
                                          </p:spTgt>
                                        </p:tgtEl>
                                        <p:attrNameLst>
                                          <p:attrName>style.visibility</p:attrName>
                                        </p:attrNameLst>
                                      </p:cBhvr>
                                      <p:to>
                                        <p:strVal val="visible"/>
                                      </p:to>
                                    </p:set>
                                    <p:anim calcmode="lin" valueType="num">
                                      <p:cBhvr additive="base">
                                        <p:cTn id="132" dur="1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3" dur="1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34" fill="hold">
                            <p:stCondLst>
                              <p:cond delay="2600"/>
                            </p:stCondLst>
                            <p:childTnLst>
                              <p:par>
                                <p:cTn id="135" presetID="2" presetClass="entr" presetSubtype="4" fill="hold" nodeType="afterEffect">
                                  <p:stCondLst>
                                    <p:cond delay="0"/>
                                  </p:stCondLst>
                                  <p:childTnLst>
                                    <p:set>
                                      <p:cBhvr>
                                        <p:cTn id="136" dur="1" fill="hold">
                                          <p:stCondLst>
                                            <p:cond delay="0"/>
                                          </p:stCondLst>
                                        </p:cTn>
                                        <p:tgtEl>
                                          <p:spTgt spid="3">
                                            <p:txEl>
                                              <p:pRg st="3" end="3"/>
                                            </p:txEl>
                                          </p:spTgt>
                                        </p:tgtEl>
                                        <p:attrNameLst>
                                          <p:attrName>style.visibility</p:attrName>
                                        </p:attrNameLst>
                                      </p:cBhvr>
                                      <p:to>
                                        <p:strVal val="visible"/>
                                      </p:to>
                                    </p:set>
                                    <p:anim calcmode="lin" valueType="num">
                                      <p:cBhvr additive="base">
                                        <p:cTn id="137" dur="1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8" dur="1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39" fill="hold">
                            <p:stCondLst>
                              <p:cond delay="2700"/>
                            </p:stCondLst>
                            <p:childTnLst>
                              <p:par>
                                <p:cTn id="140" presetID="2" presetClass="entr" presetSubtype="4" fill="hold" nodeType="afterEffect">
                                  <p:stCondLst>
                                    <p:cond delay="0"/>
                                  </p:stCondLst>
                                  <p:childTnLst>
                                    <p:set>
                                      <p:cBhvr>
                                        <p:cTn id="141" dur="1" fill="hold">
                                          <p:stCondLst>
                                            <p:cond delay="0"/>
                                          </p:stCondLst>
                                        </p:cTn>
                                        <p:tgtEl>
                                          <p:spTgt spid="3">
                                            <p:txEl>
                                              <p:pRg st="4" end="4"/>
                                            </p:txEl>
                                          </p:spTgt>
                                        </p:tgtEl>
                                        <p:attrNameLst>
                                          <p:attrName>style.visibility</p:attrName>
                                        </p:attrNameLst>
                                      </p:cBhvr>
                                      <p:to>
                                        <p:strVal val="visible"/>
                                      </p:to>
                                    </p:set>
                                    <p:anim calcmode="lin" valueType="num">
                                      <p:cBhvr additive="base">
                                        <p:cTn id="142" dur="1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3" dur="1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44" fill="hold">
                            <p:stCondLst>
                              <p:cond delay="2800"/>
                            </p:stCondLst>
                            <p:childTnLst>
                              <p:par>
                                <p:cTn id="145" presetID="2" presetClass="entr" presetSubtype="4" fill="hold" nodeType="afterEffect">
                                  <p:stCondLst>
                                    <p:cond delay="0"/>
                                  </p:stCondLst>
                                  <p:childTnLst>
                                    <p:set>
                                      <p:cBhvr>
                                        <p:cTn id="146" dur="1" fill="hold">
                                          <p:stCondLst>
                                            <p:cond delay="0"/>
                                          </p:stCondLst>
                                        </p:cTn>
                                        <p:tgtEl>
                                          <p:spTgt spid="3">
                                            <p:txEl>
                                              <p:pRg st="5" end="5"/>
                                            </p:txEl>
                                          </p:spTgt>
                                        </p:tgtEl>
                                        <p:attrNameLst>
                                          <p:attrName>style.visibility</p:attrName>
                                        </p:attrNameLst>
                                      </p:cBhvr>
                                      <p:to>
                                        <p:strVal val="visible"/>
                                      </p:to>
                                    </p:set>
                                    <p:anim calcmode="lin" valueType="num">
                                      <p:cBhvr additive="base">
                                        <p:cTn id="147" dur="1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8" dur="1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149" fill="hold">
                            <p:stCondLst>
                              <p:cond delay="2900"/>
                            </p:stCondLst>
                            <p:childTnLst>
                              <p:par>
                                <p:cTn id="150" presetID="2" presetClass="entr" presetSubtype="4" fill="hold" nodeType="afterEffect">
                                  <p:stCondLst>
                                    <p:cond delay="0"/>
                                  </p:stCondLst>
                                  <p:childTnLst>
                                    <p:set>
                                      <p:cBhvr>
                                        <p:cTn id="151" dur="1" fill="hold">
                                          <p:stCondLst>
                                            <p:cond delay="0"/>
                                          </p:stCondLst>
                                        </p:cTn>
                                        <p:tgtEl>
                                          <p:spTgt spid="3">
                                            <p:txEl>
                                              <p:pRg st="6" end="6"/>
                                            </p:txEl>
                                          </p:spTgt>
                                        </p:tgtEl>
                                        <p:attrNameLst>
                                          <p:attrName>style.visibility</p:attrName>
                                        </p:attrNameLst>
                                      </p:cBhvr>
                                      <p:to>
                                        <p:strVal val="visible"/>
                                      </p:to>
                                    </p:set>
                                    <p:anim calcmode="lin" valueType="num">
                                      <p:cBhvr additive="base">
                                        <p:cTn id="152" dur="1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53" dur="1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154" fill="hold">
                            <p:stCondLst>
                              <p:cond delay="3000"/>
                            </p:stCondLst>
                            <p:childTnLst>
                              <p:par>
                                <p:cTn id="155" presetID="2" presetClass="entr" presetSubtype="4" fill="hold" nodeType="afterEffect">
                                  <p:stCondLst>
                                    <p:cond delay="0"/>
                                  </p:stCondLst>
                                  <p:childTnLst>
                                    <p:set>
                                      <p:cBhvr>
                                        <p:cTn id="156" dur="1" fill="hold">
                                          <p:stCondLst>
                                            <p:cond delay="0"/>
                                          </p:stCondLst>
                                        </p:cTn>
                                        <p:tgtEl>
                                          <p:spTgt spid="3">
                                            <p:txEl>
                                              <p:pRg st="7" end="7"/>
                                            </p:txEl>
                                          </p:spTgt>
                                        </p:tgtEl>
                                        <p:attrNameLst>
                                          <p:attrName>style.visibility</p:attrName>
                                        </p:attrNameLst>
                                      </p:cBhvr>
                                      <p:to>
                                        <p:strVal val="visible"/>
                                      </p:to>
                                    </p:set>
                                    <p:anim calcmode="lin" valueType="num">
                                      <p:cBhvr additive="base">
                                        <p:cTn id="157" dur="1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58" dur="1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3100"/>
                            </p:stCondLst>
                            <p:childTnLst>
                              <p:par>
                                <p:cTn id="160" presetID="2" presetClass="entr" presetSubtype="4" fill="hold" nodeType="afterEffect">
                                  <p:stCondLst>
                                    <p:cond delay="0"/>
                                  </p:stCondLst>
                                  <p:childTnLst>
                                    <p:set>
                                      <p:cBhvr>
                                        <p:cTn id="161" dur="1" fill="hold">
                                          <p:stCondLst>
                                            <p:cond delay="0"/>
                                          </p:stCondLst>
                                        </p:cTn>
                                        <p:tgtEl>
                                          <p:spTgt spid="3">
                                            <p:txEl>
                                              <p:pRg st="8" end="8"/>
                                            </p:txEl>
                                          </p:spTgt>
                                        </p:tgtEl>
                                        <p:attrNameLst>
                                          <p:attrName>style.visibility</p:attrName>
                                        </p:attrNameLst>
                                      </p:cBhvr>
                                      <p:to>
                                        <p:strVal val="visible"/>
                                      </p:to>
                                    </p:set>
                                    <p:anim calcmode="lin" valueType="num">
                                      <p:cBhvr additive="base">
                                        <p:cTn id="162" dur="1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3" dur="1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164" fill="hold">
                            <p:stCondLst>
                              <p:cond delay="3200"/>
                            </p:stCondLst>
                            <p:childTnLst>
                              <p:par>
                                <p:cTn id="165" presetID="2" presetClass="entr" presetSubtype="4" fill="hold" nodeType="afterEffect">
                                  <p:stCondLst>
                                    <p:cond delay="0"/>
                                  </p:stCondLst>
                                  <p:childTnLst>
                                    <p:set>
                                      <p:cBhvr>
                                        <p:cTn id="166" dur="1" fill="hold">
                                          <p:stCondLst>
                                            <p:cond delay="0"/>
                                          </p:stCondLst>
                                        </p:cTn>
                                        <p:tgtEl>
                                          <p:spTgt spid="3">
                                            <p:txEl>
                                              <p:pRg st="9" end="9"/>
                                            </p:txEl>
                                          </p:spTgt>
                                        </p:tgtEl>
                                        <p:attrNameLst>
                                          <p:attrName>style.visibility</p:attrName>
                                        </p:attrNameLst>
                                      </p:cBhvr>
                                      <p:to>
                                        <p:strVal val="visible"/>
                                      </p:to>
                                    </p:set>
                                    <p:anim calcmode="lin" valueType="num">
                                      <p:cBhvr additive="base">
                                        <p:cTn id="167" dur="1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8" dur="1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169" fill="hold">
                            <p:stCondLst>
                              <p:cond delay="3300"/>
                            </p:stCondLst>
                            <p:childTnLst>
                              <p:par>
                                <p:cTn id="170" presetID="2" presetClass="entr" presetSubtype="4" fill="hold" nodeType="afterEffect">
                                  <p:stCondLst>
                                    <p:cond delay="0"/>
                                  </p:stCondLst>
                                  <p:childTnLst>
                                    <p:set>
                                      <p:cBhvr>
                                        <p:cTn id="171" dur="1" fill="hold">
                                          <p:stCondLst>
                                            <p:cond delay="0"/>
                                          </p:stCondLst>
                                        </p:cTn>
                                        <p:tgtEl>
                                          <p:spTgt spid="3">
                                            <p:txEl>
                                              <p:pRg st="10" end="10"/>
                                            </p:txEl>
                                          </p:spTgt>
                                        </p:tgtEl>
                                        <p:attrNameLst>
                                          <p:attrName>style.visibility</p:attrName>
                                        </p:attrNameLst>
                                      </p:cBhvr>
                                      <p:to>
                                        <p:strVal val="visible"/>
                                      </p:to>
                                    </p:set>
                                    <p:anim calcmode="lin" valueType="num">
                                      <p:cBhvr additive="base">
                                        <p:cTn id="172" dur="1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73" dur="1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par>
                          <p:cTn id="174" fill="hold">
                            <p:stCondLst>
                              <p:cond delay="3400"/>
                            </p:stCondLst>
                            <p:childTnLst>
                              <p:par>
                                <p:cTn id="175" presetID="2" presetClass="entr" presetSubtype="4" fill="hold" nodeType="afterEffect">
                                  <p:stCondLst>
                                    <p:cond delay="0"/>
                                  </p:stCondLst>
                                  <p:childTnLst>
                                    <p:set>
                                      <p:cBhvr>
                                        <p:cTn id="176" dur="1" fill="hold">
                                          <p:stCondLst>
                                            <p:cond delay="0"/>
                                          </p:stCondLst>
                                        </p:cTn>
                                        <p:tgtEl>
                                          <p:spTgt spid="3">
                                            <p:txEl>
                                              <p:pRg st="11" end="11"/>
                                            </p:txEl>
                                          </p:spTgt>
                                        </p:tgtEl>
                                        <p:attrNameLst>
                                          <p:attrName>style.visibility</p:attrName>
                                        </p:attrNameLst>
                                      </p:cBhvr>
                                      <p:to>
                                        <p:strVal val="visible"/>
                                      </p:to>
                                    </p:set>
                                    <p:anim calcmode="lin" valueType="num">
                                      <p:cBhvr additive="base">
                                        <p:cTn id="177" dur="1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78" dur="1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par>
                          <p:cTn id="179" fill="hold">
                            <p:stCondLst>
                              <p:cond delay="3500"/>
                            </p:stCondLst>
                            <p:childTnLst>
                              <p:par>
                                <p:cTn id="180" presetID="2" presetClass="entr" presetSubtype="4" fill="hold" nodeType="afterEffect">
                                  <p:stCondLst>
                                    <p:cond delay="0"/>
                                  </p:stCondLst>
                                  <p:childTnLst>
                                    <p:set>
                                      <p:cBhvr>
                                        <p:cTn id="181" dur="1" fill="hold">
                                          <p:stCondLst>
                                            <p:cond delay="0"/>
                                          </p:stCondLst>
                                        </p:cTn>
                                        <p:tgtEl>
                                          <p:spTgt spid="3">
                                            <p:txEl>
                                              <p:pRg st="12" end="12"/>
                                            </p:txEl>
                                          </p:spTgt>
                                        </p:tgtEl>
                                        <p:attrNameLst>
                                          <p:attrName>style.visibility</p:attrName>
                                        </p:attrNameLst>
                                      </p:cBhvr>
                                      <p:to>
                                        <p:strVal val="visible"/>
                                      </p:to>
                                    </p:set>
                                    <p:anim calcmode="lin" valueType="num">
                                      <p:cBhvr additive="base">
                                        <p:cTn id="182" dur="1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83" dur="1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par>
                          <p:cTn id="184" fill="hold">
                            <p:stCondLst>
                              <p:cond delay="3600"/>
                            </p:stCondLst>
                            <p:childTnLst>
                              <p:par>
                                <p:cTn id="185" presetID="2" presetClass="entr" presetSubtype="4" fill="hold" nodeType="afterEffect">
                                  <p:stCondLst>
                                    <p:cond delay="0"/>
                                  </p:stCondLst>
                                  <p:childTnLst>
                                    <p:set>
                                      <p:cBhvr>
                                        <p:cTn id="186" dur="1" fill="hold">
                                          <p:stCondLst>
                                            <p:cond delay="0"/>
                                          </p:stCondLst>
                                        </p:cTn>
                                        <p:tgtEl>
                                          <p:spTgt spid="3">
                                            <p:txEl>
                                              <p:pRg st="13" end="13"/>
                                            </p:txEl>
                                          </p:spTgt>
                                        </p:tgtEl>
                                        <p:attrNameLst>
                                          <p:attrName>style.visibility</p:attrName>
                                        </p:attrNameLst>
                                      </p:cBhvr>
                                      <p:to>
                                        <p:strVal val="visible"/>
                                      </p:to>
                                    </p:set>
                                    <p:anim calcmode="lin" valueType="num">
                                      <p:cBhvr additive="base">
                                        <p:cTn id="187" dur="1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88" dur="1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par>
                          <p:cTn id="189" fill="hold">
                            <p:stCondLst>
                              <p:cond delay="3700"/>
                            </p:stCondLst>
                            <p:childTnLst>
                              <p:par>
                                <p:cTn id="190" presetID="2" presetClass="entr" presetSubtype="4" fill="hold" nodeType="afterEffect">
                                  <p:stCondLst>
                                    <p:cond delay="0"/>
                                  </p:stCondLst>
                                  <p:childTnLst>
                                    <p:set>
                                      <p:cBhvr>
                                        <p:cTn id="191" dur="1" fill="hold">
                                          <p:stCondLst>
                                            <p:cond delay="0"/>
                                          </p:stCondLst>
                                        </p:cTn>
                                        <p:tgtEl>
                                          <p:spTgt spid="3">
                                            <p:txEl>
                                              <p:pRg st="14" end="14"/>
                                            </p:txEl>
                                          </p:spTgt>
                                        </p:tgtEl>
                                        <p:attrNameLst>
                                          <p:attrName>style.visibility</p:attrName>
                                        </p:attrNameLst>
                                      </p:cBhvr>
                                      <p:to>
                                        <p:strVal val="visible"/>
                                      </p:to>
                                    </p:set>
                                    <p:anim calcmode="lin" valueType="num">
                                      <p:cBhvr additive="base">
                                        <p:cTn id="192" dur="1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93" dur="1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par>
                          <p:cTn id="194" fill="hold">
                            <p:stCondLst>
                              <p:cond delay="3800"/>
                            </p:stCondLst>
                            <p:childTnLst>
                              <p:par>
                                <p:cTn id="195" presetID="2" presetClass="entr" presetSubtype="4" fill="hold" nodeType="afterEffect">
                                  <p:stCondLst>
                                    <p:cond delay="0"/>
                                  </p:stCondLst>
                                  <p:childTnLst>
                                    <p:set>
                                      <p:cBhvr>
                                        <p:cTn id="196" dur="1" fill="hold">
                                          <p:stCondLst>
                                            <p:cond delay="0"/>
                                          </p:stCondLst>
                                        </p:cTn>
                                        <p:tgtEl>
                                          <p:spTgt spid="3">
                                            <p:txEl>
                                              <p:pRg st="15" end="15"/>
                                            </p:txEl>
                                          </p:spTgt>
                                        </p:tgtEl>
                                        <p:attrNameLst>
                                          <p:attrName>style.visibility</p:attrName>
                                        </p:attrNameLst>
                                      </p:cBhvr>
                                      <p:to>
                                        <p:strVal val="visible"/>
                                      </p:to>
                                    </p:set>
                                    <p:anim calcmode="lin" valueType="num">
                                      <p:cBhvr additive="base">
                                        <p:cTn id="197" dur="1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98" dur="1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par>
                          <p:cTn id="199" fill="hold">
                            <p:stCondLst>
                              <p:cond delay="3900"/>
                            </p:stCondLst>
                            <p:childTnLst>
                              <p:par>
                                <p:cTn id="200" presetID="2" presetClass="entr" presetSubtype="4" fill="hold" nodeType="afterEffect">
                                  <p:stCondLst>
                                    <p:cond delay="0"/>
                                  </p:stCondLst>
                                  <p:childTnLst>
                                    <p:set>
                                      <p:cBhvr>
                                        <p:cTn id="201" dur="1" fill="hold">
                                          <p:stCondLst>
                                            <p:cond delay="0"/>
                                          </p:stCondLst>
                                        </p:cTn>
                                        <p:tgtEl>
                                          <p:spTgt spid="3">
                                            <p:txEl>
                                              <p:pRg st="16" end="16"/>
                                            </p:txEl>
                                          </p:spTgt>
                                        </p:tgtEl>
                                        <p:attrNameLst>
                                          <p:attrName>style.visibility</p:attrName>
                                        </p:attrNameLst>
                                      </p:cBhvr>
                                      <p:to>
                                        <p:strVal val="visible"/>
                                      </p:to>
                                    </p:set>
                                    <p:anim calcmode="lin" valueType="num">
                                      <p:cBhvr additive="base">
                                        <p:cTn id="202" dur="1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203" dur="1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par>
                          <p:cTn id="204" fill="hold">
                            <p:stCondLst>
                              <p:cond delay="4000"/>
                            </p:stCondLst>
                            <p:childTnLst>
                              <p:par>
                                <p:cTn id="205" presetID="2" presetClass="entr" presetSubtype="4" fill="hold" nodeType="afterEffect">
                                  <p:stCondLst>
                                    <p:cond delay="0"/>
                                  </p:stCondLst>
                                  <p:childTnLst>
                                    <p:set>
                                      <p:cBhvr>
                                        <p:cTn id="206" dur="1" fill="hold">
                                          <p:stCondLst>
                                            <p:cond delay="0"/>
                                          </p:stCondLst>
                                        </p:cTn>
                                        <p:tgtEl>
                                          <p:spTgt spid="3">
                                            <p:txEl>
                                              <p:pRg st="17" end="17"/>
                                            </p:txEl>
                                          </p:spTgt>
                                        </p:tgtEl>
                                        <p:attrNameLst>
                                          <p:attrName>style.visibility</p:attrName>
                                        </p:attrNameLst>
                                      </p:cBhvr>
                                      <p:to>
                                        <p:strVal val="visible"/>
                                      </p:to>
                                    </p:set>
                                    <p:anim calcmode="lin" valueType="num">
                                      <p:cBhvr additive="base">
                                        <p:cTn id="207" dur="1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208" dur="1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B07A2-2A67-CFD5-F543-046FC15165C7}"/>
              </a:ext>
            </a:extLst>
          </p:cNvPr>
          <p:cNvSpPr>
            <a:spLocks noGrp="1"/>
          </p:cNvSpPr>
          <p:nvPr>
            <p:ph type="title"/>
          </p:nvPr>
        </p:nvSpPr>
        <p:spPr/>
        <p:txBody>
          <a:bodyPr/>
          <a:lstStyle/>
          <a:p>
            <a:endParaRPr lang="zh-CN" altLang="en-US" dirty="0"/>
          </a:p>
        </p:txBody>
      </p:sp>
      <p:pic>
        <p:nvPicPr>
          <p:cNvPr id="9" name="内容占位符 8">
            <a:extLst>
              <a:ext uri="{FF2B5EF4-FFF2-40B4-BE49-F238E27FC236}">
                <a16:creationId xmlns:a16="http://schemas.microsoft.com/office/drawing/2014/main" id="{F62C6680-304C-2D16-468F-B50EA82B33CE}"/>
              </a:ext>
            </a:extLst>
          </p:cNvPr>
          <p:cNvPicPr>
            <a:picLocks noGrp="1" noChangeAspect="1"/>
          </p:cNvPicPr>
          <p:nvPr>
            <p:ph idx="1"/>
          </p:nvPr>
        </p:nvPicPr>
        <p:blipFill>
          <a:blip r:embed="rId2"/>
          <a:stretch>
            <a:fillRect/>
          </a:stretch>
        </p:blipFill>
        <p:spPr>
          <a:xfrm>
            <a:off x="562118" y="608400"/>
            <a:ext cx="10536120" cy="1038370"/>
          </a:xfrm>
        </p:spPr>
      </p:pic>
      <p:sp>
        <p:nvSpPr>
          <p:cNvPr id="11" name="文本框 10">
            <a:extLst>
              <a:ext uri="{FF2B5EF4-FFF2-40B4-BE49-F238E27FC236}">
                <a16:creationId xmlns:a16="http://schemas.microsoft.com/office/drawing/2014/main" id="{DFC75163-C7EC-BA41-F3FF-87C30C5D0849}"/>
              </a:ext>
            </a:extLst>
          </p:cNvPr>
          <p:cNvSpPr txBox="1"/>
          <p:nvPr/>
        </p:nvSpPr>
        <p:spPr>
          <a:xfrm>
            <a:off x="562118" y="1799617"/>
            <a:ext cx="11308404" cy="4524315"/>
          </a:xfrm>
          <a:prstGeom prst="rect">
            <a:avLst/>
          </a:prstGeom>
          <a:noFill/>
        </p:spPr>
        <p:txBody>
          <a:bodyPr wrap="square" rtlCol="0">
            <a:spAutoFit/>
          </a:bodyPr>
          <a:lstStyle/>
          <a:p>
            <a:r>
              <a:rPr lang="zh-CN" altLang="en-US" b="0" i="0" dirty="0">
                <a:solidFill>
                  <a:srgbClr val="333333"/>
                </a:solidFill>
                <a:effectLst/>
                <a:latin typeface="PingFang SC"/>
              </a:rPr>
              <a:t>地心说：</a:t>
            </a:r>
            <a:br>
              <a:rPr lang="zh-CN" altLang="en-US" dirty="0"/>
            </a:br>
            <a:r>
              <a:rPr lang="zh-CN" altLang="en-US" b="0" i="0" dirty="0">
                <a:solidFill>
                  <a:srgbClr val="333333"/>
                </a:solidFill>
                <a:effectLst/>
                <a:latin typeface="PingFang SC"/>
              </a:rPr>
              <a:t>托勒密提出的观点：</a:t>
            </a:r>
            <a:br>
              <a:rPr lang="zh-CN" altLang="en-US" dirty="0"/>
            </a:br>
            <a:r>
              <a:rPr lang="en-US" altLang="zh-CN" b="0" i="0" dirty="0">
                <a:solidFill>
                  <a:srgbClr val="333333"/>
                </a:solidFill>
                <a:effectLst/>
                <a:latin typeface="PingFang SC"/>
              </a:rPr>
              <a:t>1</a:t>
            </a:r>
            <a:r>
              <a:rPr lang="zh-CN" altLang="en-US" b="0" i="0" dirty="0">
                <a:solidFill>
                  <a:srgbClr val="333333"/>
                </a:solidFill>
                <a:effectLst/>
                <a:latin typeface="PingFang SC"/>
              </a:rPr>
              <a:t>、地球是球体。如果大地是平面的话，所有的人都会同时看到太阳和星辰的出没，但事实并非如此。</a:t>
            </a:r>
            <a:br>
              <a:rPr lang="zh-CN" altLang="en-US" dirty="0"/>
            </a:br>
            <a:r>
              <a:rPr lang="en-US" altLang="zh-CN" b="0" i="0" dirty="0">
                <a:solidFill>
                  <a:srgbClr val="333333"/>
                </a:solidFill>
                <a:effectLst/>
                <a:latin typeface="PingFang SC"/>
              </a:rPr>
              <a:t>2</a:t>
            </a:r>
            <a:r>
              <a:rPr lang="zh-CN" altLang="en-US" b="0" i="0" dirty="0">
                <a:solidFill>
                  <a:srgbClr val="333333"/>
                </a:solidFill>
                <a:effectLst/>
                <a:latin typeface="PingFang SC"/>
              </a:rPr>
              <a:t>、地球处于宇宙中心，而且静止不动。如果地球转动，就必然会带动其他物体，（如云彩等）</a:t>
            </a:r>
            <a:br>
              <a:rPr lang="zh-CN" altLang="en-US" dirty="0"/>
            </a:br>
            <a:r>
              <a:rPr lang="zh-CN" altLang="en-US" b="0" i="0" dirty="0">
                <a:solidFill>
                  <a:srgbClr val="333333"/>
                </a:solidFill>
                <a:effectLst/>
                <a:latin typeface="PingFang SC"/>
              </a:rPr>
              <a:t>一起转动，人们看见的却是云彩、鸟类在自由运动。</a:t>
            </a:r>
            <a:br>
              <a:rPr lang="zh-CN" altLang="en-US" dirty="0"/>
            </a:br>
            <a:r>
              <a:rPr lang="en-US" altLang="zh-CN" b="0" i="0" dirty="0">
                <a:solidFill>
                  <a:srgbClr val="333333"/>
                </a:solidFill>
                <a:effectLst/>
                <a:latin typeface="PingFang SC"/>
              </a:rPr>
              <a:t>3</a:t>
            </a:r>
            <a:r>
              <a:rPr lang="zh-CN" altLang="en-US" b="0" i="0" dirty="0">
                <a:solidFill>
                  <a:srgbClr val="333333"/>
                </a:solidFill>
                <a:effectLst/>
                <a:latin typeface="PingFang SC"/>
              </a:rPr>
              <a:t>、所有的日月星辰都绕着地球转，并且每天做一次圆周运动，因为人们看到的是这些天体每天都在有规律的东升西落。</a:t>
            </a:r>
            <a:br>
              <a:rPr lang="zh-CN" altLang="en-US" dirty="0"/>
            </a:br>
            <a:r>
              <a:rPr lang="zh-CN" altLang="en-US" b="0" i="0" dirty="0">
                <a:solidFill>
                  <a:srgbClr val="333333"/>
                </a:solidFill>
                <a:effectLst/>
                <a:latin typeface="PingFang SC"/>
              </a:rPr>
              <a:t>日心说：</a:t>
            </a:r>
            <a:br>
              <a:rPr lang="zh-CN" altLang="en-US" dirty="0"/>
            </a:br>
            <a:r>
              <a:rPr lang="zh-CN" altLang="en-US" b="0" i="0" dirty="0">
                <a:solidFill>
                  <a:srgbClr val="333333"/>
                </a:solidFill>
                <a:effectLst/>
                <a:latin typeface="PingFang SC"/>
              </a:rPr>
              <a:t>哥白尼提出的观点：</a:t>
            </a:r>
            <a:br>
              <a:rPr lang="zh-CN" altLang="en-US" dirty="0"/>
            </a:br>
            <a:r>
              <a:rPr lang="en-US" altLang="zh-CN" b="0" i="0" dirty="0">
                <a:solidFill>
                  <a:srgbClr val="333333"/>
                </a:solidFill>
                <a:effectLst/>
                <a:latin typeface="PingFang SC"/>
              </a:rPr>
              <a:t>1</a:t>
            </a:r>
            <a:r>
              <a:rPr lang="zh-CN" altLang="en-US" b="0" i="0" dirty="0">
                <a:solidFill>
                  <a:srgbClr val="333333"/>
                </a:solidFill>
                <a:effectLst/>
                <a:latin typeface="PingFang SC"/>
              </a:rPr>
              <a:t>、地球是圆形的。如果在船桅杆放一个光源，当船驶离海岸的时候，岸上的人们会看见亮光逐渐降低，直至最后消失，这说明地球表面是球形的。</a:t>
            </a:r>
            <a:br>
              <a:rPr lang="zh-CN" altLang="en-US" dirty="0"/>
            </a:br>
            <a:r>
              <a:rPr lang="en-US" altLang="zh-CN" b="0" i="0" dirty="0">
                <a:solidFill>
                  <a:srgbClr val="333333"/>
                </a:solidFill>
                <a:effectLst/>
                <a:latin typeface="PingFang SC"/>
              </a:rPr>
              <a:t>2</a:t>
            </a:r>
            <a:r>
              <a:rPr lang="zh-CN" altLang="en-US" b="0" i="0" dirty="0">
                <a:solidFill>
                  <a:srgbClr val="333333"/>
                </a:solidFill>
                <a:effectLst/>
                <a:latin typeface="PingFang SC"/>
              </a:rPr>
              <a:t>、地球是在运动，并且</a:t>
            </a:r>
            <a:r>
              <a:rPr lang="en-US" altLang="zh-CN" b="0" i="0" dirty="0">
                <a:solidFill>
                  <a:srgbClr val="333333"/>
                </a:solidFill>
                <a:effectLst/>
                <a:latin typeface="PingFang SC"/>
              </a:rPr>
              <a:t>24</a:t>
            </a:r>
            <a:r>
              <a:rPr lang="zh-CN" altLang="en-US" b="0" i="0" dirty="0">
                <a:solidFill>
                  <a:srgbClr val="333333"/>
                </a:solidFill>
                <a:effectLst/>
                <a:latin typeface="PingFang SC"/>
              </a:rPr>
              <a:t>小时自转一周。因为天空比大地大得太多，如果无限大的天穹在旋转，而地球不动，实在不可想象。</a:t>
            </a:r>
            <a:br>
              <a:rPr lang="zh-CN" altLang="en-US" dirty="0"/>
            </a:br>
            <a:r>
              <a:rPr lang="en-US" altLang="zh-CN" b="0" i="0" dirty="0">
                <a:solidFill>
                  <a:srgbClr val="333333"/>
                </a:solidFill>
                <a:effectLst/>
                <a:latin typeface="PingFang SC"/>
              </a:rPr>
              <a:t>3</a:t>
            </a:r>
            <a:r>
              <a:rPr lang="zh-CN" altLang="en-US" b="0" i="0" dirty="0">
                <a:solidFill>
                  <a:srgbClr val="333333"/>
                </a:solidFill>
                <a:effectLst/>
                <a:latin typeface="PingFang SC"/>
              </a:rPr>
              <a:t>、太阳是不动的，而且处于宇宙的中心，地球以及其他的行星，都一起围绕太阳做圆周运动。</a:t>
            </a:r>
            <a:br>
              <a:rPr lang="zh-CN" altLang="en-US" dirty="0"/>
            </a:br>
            <a:r>
              <a:rPr lang="zh-CN" altLang="en-US" b="0" i="0" dirty="0">
                <a:solidFill>
                  <a:srgbClr val="333333"/>
                </a:solidFill>
                <a:effectLst/>
                <a:latin typeface="PingFang SC"/>
              </a:rPr>
              <a:t>相同点：地球都是球形，每</a:t>
            </a:r>
            <a:r>
              <a:rPr lang="en-US" altLang="zh-CN" b="0" i="0" dirty="0">
                <a:solidFill>
                  <a:srgbClr val="333333"/>
                </a:solidFill>
                <a:effectLst/>
                <a:latin typeface="PingFang SC"/>
              </a:rPr>
              <a:t>24</a:t>
            </a:r>
            <a:r>
              <a:rPr lang="zh-CN" altLang="en-US" b="0" i="0" dirty="0">
                <a:solidFill>
                  <a:srgbClr val="333333"/>
                </a:solidFill>
                <a:effectLst/>
                <a:latin typeface="PingFang SC"/>
              </a:rPr>
              <a:t>小时自转一周。</a:t>
            </a:r>
            <a:br>
              <a:rPr lang="zh-CN" altLang="en-US" dirty="0"/>
            </a:br>
            <a:r>
              <a:rPr lang="zh-CN" altLang="en-US" b="0" i="0" dirty="0">
                <a:solidFill>
                  <a:srgbClr val="333333"/>
                </a:solidFill>
                <a:effectLst/>
                <a:latin typeface="PingFang SC"/>
              </a:rPr>
              <a:t>不同点：地球处于圆周中心</a:t>
            </a:r>
            <a:r>
              <a:rPr lang="en-US" altLang="zh-CN" b="0" i="0" dirty="0">
                <a:solidFill>
                  <a:srgbClr val="333333"/>
                </a:solidFill>
                <a:effectLst/>
                <a:latin typeface="PingFang SC"/>
              </a:rPr>
              <a:t>/</a:t>
            </a:r>
            <a:r>
              <a:rPr lang="zh-CN" altLang="en-US" b="0" i="0" dirty="0">
                <a:solidFill>
                  <a:srgbClr val="333333"/>
                </a:solidFill>
                <a:effectLst/>
                <a:latin typeface="PingFang SC"/>
              </a:rPr>
              <a:t>太阳处于圆周中心。</a:t>
            </a:r>
            <a:endParaRPr lang="zh-CN" altLang="en-US" dirty="0"/>
          </a:p>
        </p:txBody>
      </p:sp>
    </p:spTree>
    <p:extLst>
      <p:ext uri="{BB962C8B-B14F-4D97-AF65-F5344CB8AC3E}">
        <p14:creationId xmlns:p14="http://schemas.microsoft.com/office/powerpoint/2010/main" val="6987642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20650-B4FC-F72D-694B-48036FAF36D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F97742C-F8C6-FFD2-26CD-A0B2E849B958}"/>
              </a:ext>
            </a:extLst>
          </p:cNvPr>
          <p:cNvSpPr>
            <a:spLocks noGrp="1"/>
          </p:cNvSpPr>
          <p:nvPr>
            <p:ph idx="1"/>
          </p:nvPr>
        </p:nvSpPr>
        <p:spPr/>
        <p:txBody>
          <a:bodyPr/>
          <a:lstStyle/>
          <a:p>
            <a:r>
              <a:rPr lang="zh-CN" altLang="en-US" dirty="0"/>
              <a:t>上次是用手拿着的，但是这次换成了中间一根“地轴”撑着模型。</a:t>
            </a:r>
            <a:endParaRPr lang="en-US" altLang="zh-CN" dirty="0"/>
          </a:p>
          <a:p>
            <a:r>
              <a:rPr lang="zh-CN" altLang="en-US" dirty="0"/>
              <a:t>还要贴反光的小圆片。</a:t>
            </a:r>
          </a:p>
        </p:txBody>
      </p:sp>
      <p:pic>
        <p:nvPicPr>
          <p:cNvPr id="5" name="图片 4">
            <a:extLst>
              <a:ext uri="{FF2B5EF4-FFF2-40B4-BE49-F238E27FC236}">
                <a16:creationId xmlns:a16="http://schemas.microsoft.com/office/drawing/2014/main" id="{73995FE1-F7B4-B898-0247-307A43ACEA42}"/>
              </a:ext>
            </a:extLst>
          </p:cNvPr>
          <p:cNvPicPr>
            <a:picLocks noChangeAspect="1"/>
          </p:cNvPicPr>
          <p:nvPr/>
        </p:nvPicPr>
        <p:blipFill>
          <a:blip r:embed="rId2"/>
          <a:stretch>
            <a:fillRect/>
          </a:stretch>
        </p:blipFill>
        <p:spPr>
          <a:xfrm>
            <a:off x="608400" y="680173"/>
            <a:ext cx="8935697" cy="562053"/>
          </a:xfrm>
          <a:prstGeom prst="rect">
            <a:avLst/>
          </a:prstGeom>
        </p:spPr>
      </p:pic>
      <p:pic>
        <p:nvPicPr>
          <p:cNvPr id="7" name="图片 6">
            <a:extLst>
              <a:ext uri="{FF2B5EF4-FFF2-40B4-BE49-F238E27FC236}">
                <a16:creationId xmlns:a16="http://schemas.microsoft.com/office/drawing/2014/main" id="{99E0DA84-DBA4-E618-8B48-5E3C8E426FDD}"/>
              </a:ext>
            </a:extLst>
          </p:cNvPr>
          <p:cNvPicPr>
            <a:picLocks noChangeAspect="1"/>
          </p:cNvPicPr>
          <p:nvPr/>
        </p:nvPicPr>
        <p:blipFill>
          <a:blip r:embed="rId3"/>
          <a:stretch>
            <a:fillRect/>
          </a:stretch>
        </p:blipFill>
        <p:spPr>
          <a:xfrm>
            <a:off x="281797" y="3203332"/>
            <a:ext cx="5413566" cy="2907723"/>
          </a:xfrm>
          <a:prstGeom prst="rect">
            <a:avLst/>
          </a:prstGeom>
        </p:spPr>
      </p:pic>
      <p:pic>
        <p:nvPicPr>
          <p:cNvPr id="9" name="图片 8">
            <a:extLst>
              <a:ext uri="{FF2B5EF4-FFF2-40B4-BE49-F238E27FC236}">
                <a16:creationId xmlns:a16="http://schemas.microsoft.com/office/drawing/2014/main" id="{62C89570-C9B8-A6E9-7FC0-D8CE2DF9E723}"/>
              </a:ext>
            </a:extLst>
          </p:cNvPr>
          <p:cNvPicPr>
            <a:picLocks noChangeAspect="1"/>
          </p:cNvPicPr>
          <p:nvPr/>
        </p:nvPicPr>
        <p:blipFill>
          <a:blip r:embed="rId4"/>
          <a:stretch>
            <a:fillRect/>
          </a:stretch>
        </p:blipFill>
        <p:spPr>
          <a:xfrm>
            <a:off x="6093000" y="2332990"/>
            <a:ext cx="4546887" cy="3685371"/>
          </a:xfrm>
          <a:prstGeom prst="rect">
            <a:avLst/>
          </a:prstGeom>
        </p:spPr>
      </p:pic>
    </p:spTree>
    <p:extLst>
      <p:ext uri="{BB962C8B-B14F-4D97-AF65-F5344CB8AC3E}">
        <p14:creationId xmlns:p14="http://schemas.microsoft.com/office/powerpoint/2010/main" val="27389186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250" fill="hold"/>
                                        <p:tgtEl>
                                          <p:spTgt spid="9"/>
                                        </p:tgtEl>
                                        <p:attrNameLst>
                                          <p:attrName>ppt_x</p:attrName>
                                        </p:attrNameLst>
                                      </p:cBhvr>
                                      <p:tavLst>
                                        <p:tav tm="0">
                                          <p:val>
                                            <p:strVal val="#ppt_x"/>
                                          </p:val>
                                        </p:tav>
                                        <p:tav tm="100000">
                                          <p:val>
                                            <p:strVal val="#ppt_x"/>
                                          </p:val>
                                        </p:tav>
                                      </p:tavLst>
                                    </p:anim>
                                    <p:anim calcmode="lin" valueType="num">
                                      <p:cBhvr additive="base">
                                        <p:cTn id="28" dur="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9ED89-9EA2-9A39-F15D-90E73DAFEE1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3CF8480-9882-ED87-E5EF-0B5D2DEFD994}"/>
              </a:ext>
            </a:extLst>
          </p:cNvPr>
          <p:cNvSpPr>
            <a:spLocks noGrp="1"/>
          </p:cNvSpPr>
          <p:nvPr>
            <p:ph idx="1"/>
          </p:nvPr>
        </p:nvSpPr>
        <p:spPr/>
        <p:txBody>
          <a:bodyPr>
            <a:normAutofit fontScale="85000" lnSpcReduction="20000"/>
          </a:bodyPr>
          <a:lstStyle/>
          <a:p>
            <a:r>
              <a:rPr lang="en-US" altLang="zh-CN" b="0" i="0" dirty="0">
                <a:solidFill>
                  <a:srgbClr val="333333"/>
                </a:solidFill>
                <a:effectLst/>
                <a:latin typeface="PingFang SC"/>
              </a:rPr>
              <a:t>1.</a:t>
            </a:r>
            <a:r>
              <a:rPr lang="zh-CN" altLang="en-US" b="0" i="0" dirty="0">
                <a:solidFill>
                  <a:srgbClr val="333333"/>
                </a:solidFill>
                <a:effectLst/>
                <a:latin typeface="PingFang SC"/>
              </a:rPr>
              <a:t>由于地球自转和太阳的照射，地球上出现昼夜更替的现象。为了说明这种现象，把地球上昼、夜半球的分界线称为晨昏线，它是太阳光线与地球切点的连线。</a:t>
            </a:r>
            <a:br>
              <a:rPr lang="zh-CN" altLang="en-US" dirty="0"/>
            </a:br>
            <a:endParaRPr lang="en-US" altLang="zh-CN" dirty="0"/>
          </a:p>
          <a:p>
            <a:r>
              <a:rPr lang="en-US" altLang="zh-CN" b="0" i="0" dirty="0">
                <a:solidFill>
                  <a:srgbClr val="333333"/>
                </a:solidFill>
                <a:effectLst/>
                <a:latin typeface="PingFang SC"/>
              </a:rPr>
              <a:t>2.</a:t>
            </a:r>
            <a:r>
              <a:rPr lang="zh-CN" altLang="en-US" b="0" i="0" dirty="0">
                <a:solidFill>
                  <a:srgbClr val="333333"/>
                </a:solidFill>
                <a:effectLst/>
                <a:latin typeface="PingFang SC"/>
              </a:rPr>
              <a:t>教材中谈到在同一时间里，太阳只能照亮地球表面的一半。这里包含着许多前提条件：首先，认为太阳是一个光点，太阳光射来的是平行光，这时正好照亮地球的一半。实际上太阳是一个圆面，视半径有 </a:t>
            </a:r>
            <a:r>
              <a:rPr lang="en-US" altLang="zh-CN" b="0" i="0" dirty="0">
                <a:solidFill>
                  <a:srgbClr val="333333"/>
                </a:solidFill>
                <a:effectLst/>
                <a:latin typeface="PingFang SC"/>
              </a:rPr>
              <a:t>16′</a:t>
            </a:r>
            <a:r>
              <a:rPr lang="zh-CN" altLang="en-US" b="0" i="0" dirty="0">
                <a:solidFill>
                  <a:srgbClr val="333333"/>
                </a:solidFill>
                <a:effectLst/>
                <a:latin typeface="PingFang SC"/>
              </a:rPr>
              <a:t>，这样圆面的边缘点和中心点射来的光线在地球上切点位置不同，产生不同的晨昏线，从太阳整体看，晨昏线将会扩大。</a:t>
            </a:r>
            <a:br>
              <a:rPr lang="zh-CN" altLang="en-US" dirty="0"/>
            </a:br>
            <a:endParaRPr lang="en-US" altLang="zh-CN" dirty="0"/>
          </a:p>
          <a:p>
            <a:r>
              <a:rPr lang="en-US" altLang="zh-CN" b="0" i="0" dirty="0">
                <a:solidFill>
                  <a:srgbClr val="333333"/>
                </a:solidFill>
                <a:effectLst/>
                <a:latin typeface="PingFang SC"/>
              </a:rPr>
              <a:t>3.</a:t>
            </a:r>
            <a:r>
              <a:rPr lang="zh-CN" altLang="en-US" b="0" i="0" dirty="0">
                <a:solidFill>
                  <a:srgbClr val="333333"/>
                </a:solidFill>
                <a:effectLst/>
                <a:latin typeface="PingFang SC"/>
              </a:rPr>
              <a:t>第二，认为太阳光是直线传播到地球表面的。实际上，地球周围有一层浓厚的大气包围，大气对太阳光有折射作用，把大气可以看成是透镜，它对光的折射率与大气外的折射率不同，太阳光线射入时便会发生方向的改变。直线射不到地面的光线，由于折射作用也会照到地面，这样，晨昏线又可能扩大</a:t>
            </a:r>
            <a:r>
              <a:rPr lang="en-US" altLang="zh-CN" b="0" i="0" dirty="0">
                <a:solidFill>
                  <a:srgbClr val="333333"/>
                </a:solidFill>
                <a:effectLst/>
                <a:latin typeface="PingFang SC"/>
              </a:rPr>
              <a:t>34′</a:t>
            </a:r>
            <a:r>
              <a:rPr lang="zh-CN" altLang="en-US" b="0" i="0" dirty="0">
                <a:solidFill>
                  <a:srgbClr val="333333"/>
                </a:solidFill>
                <a:effectLst/>
                <a:latin typeface="PingFang SC"/>
              </a:rPr>
              <a:t>。第三，没考虑大气对光的散射作用，即晨昏蒙影。它发生在夜半球的边缘大约延伸</a:t>
            </a:r>
            <a:r>
              <a:rPr lang="en-US" altLang="zh-CN" b="0" i="0" dirty="0">
                <a:solidFill>
                  <a:srgbClr val="333333"/>
                </a:solidFill>
                <a:effectLst/>
                <a:latin typeface="PingFang SC"/>
              </a:rPr>
              <a:t>6°</a:t>
            </a:r>
            <a:r>
              <a:rPr lang="zh-CN" altLang="en-US" b="0" i="0" dirty="0">
                <a:solidFill>
                  <a:srgbClr val="333333"/>
                </a:solidFill>
                <a:effectLst/>
                <a:latin typeface="PingFang SC"/>
              </a:rPr>
              <a:t>，因此，使人们感觉到的夜晚比实际要短，并且人们生活中它的影响比晨昏线的（</a:t>
            </a:r>
            <a:r>
              <a:rPr lang="en-US" altLang="zh-CN" b="0" i="0" dirty="0">
                <a:solidFill>
                  <a:srgbClr val="333333"/>
                </a:solidFill>
                <a:effectLst/>
                <a:latin typeface="PingFang SC"/>
              </a:rPr>
              <a:t>16′+34′=50′</a:t>
            </a:r>
            <a:r>
              <a:rPr lang="zh-CN" altLang="en-US" b="0" i="0" dirty="0">
                <a:solidFill>
                  <a:srgbClr val="333333"/>
                </a:solidFill>
                <a:effectLst/>
                <a:latin typeface="PingFang SC"/>
              </a:rPr>
              <a:t>）要大。</a:t>
            </a:r>
            <a:br>
              <a:rPr lang="zh-CN" altLang="en-US" dirty="0"/>
            </a:br>
            <a:endParaRPr lang="en-US" altLang="zh-CN" dirty="0"/>
          </a:p>
          <a:p>
            <a:r>
              <a:rPr lang="en-US" altLang="zh-CN" b="0" i="0" dirty="0">
                <a:solidFill>
                  <a:srgbClr val="333333"/>
                </a:solidFill>
                <a:effectLst/>
                <a:latin typeface="PingFang SC"/>
              </a:rPr>
              <a:t>4.</a:t>
            </a:r>
            <a:r>
              <a:rPr lang="zh-CN" altLang="en-US" b="0" i="0" dirty="0">
                <a:solidFill>
                  <a:srgbClr val="333333"/>
                </a:solidFill>
                <a:effectLst/>
                <a:latin typeface="PingFang SC"/>
              </a:rPr>
              <a:t>地球在运动过程中，地球围绕地轴不停的自转，自转过程中，由于地球是一个不透明的球体，朝向太阳的半球是白天，背向太阳的半球是黑夜，地球不停地自转，便产生了昼夜交替现象。自转的同时还围绕太阳公转，在公转过程中，地轴倾斜着围绕太阳公转，致使太阳直射点在</a:t>
            </a:r>
            <a:r>
              <a:rPr lang="en-US" altLang="zh-CN" b="0" i="0" dirty="0">
                <a:solidFill>
                  <a:srgbClr val="333333"/>
                </a:solidFill>
                <a:effectLst/>
                <a:latin typeface="PingFang SC"/>
              </a:rPr>
              <a:t>23.5°N</a:t>
            </a:r>
            <a:r>
              <a:rPr lang="zh-CN" altLang="en-US" b="0" i="0" dirty="0">
                <a:solidFill>
                  <a:srgbClr val="333333"/>
                </a:solidFill>
                <a:effectLst/>
                <a:latin typeface="PingFang SC"/>
              </a:rPr>
              <a:t>和</a:t>
            </a:r>
            <a:r>
              <a:rPr lang="en-US" altLang="zh-CN" b="0" i="0" dirty="0">
                <a:solidFill>
                  <a:srgbClr val="333333"/>
                </a:solidFill>
                <a:effectLst/>
                <a:latin typeface="PingFang SC"/>
              </a:rPr>
              <a:t>23.5°S</a:t>
            </a:r>
            <a:r>
              <a:rPr lang="zh-CN" altLang="en-US" b="0" i="0" dirty="0">
                <a:solidFill>
                  <a:srgbClr val="333333"/>
                </a:solidFill>
                <a:effectLst/>
                <a:latin typeface="PingFang SC"/>
              </a:rPr>
              <a:t>之间来回移动</a:t>
            </a:r>
            <a:r>
              <a:rPr lang="en-US" altLang="zh-CN" b="0" i="0" dirty="0">
                <a:solidFill>
                  <a:srgbClr val="333333"/>
                </a:solidFill>
                <a:effectLst/>
                <a:latin typeface="PingFang SC"/>
              </a:rPr>
              <a:t>,</a:t>
            </a:r>
            <a:r>
              <a:rPr lang="zh-CN" altLang="en-US" b="0" i="0" dirty="0">
                <a:solidFill>
                  <a:srgbClr val="333333"/>
                </a:solidFill>
                <a:effectLst/>
                <a:latin typeface="PingFang SC"/>
              </a:rPr>
              <a:t>地球表面不同纬度获得光热不同，便产生了四季变化。</a:t>
            </a:r>
            <a:endParaRPr lang="zh-CN" altLang="en-US" dirty="0"/>
          </a:p>
        </p:txBody>
      </p:sp>
      <p:pic>
        <p:nvPicPr>
          <p:cNvPr id="5" name="图片 4">
            <a:extLst>
              <a:ext uri="{FF2B5EF4-FFF2-40B4-BE49-F238E27FC236}">
                <a16:creationId xmlns:a16="http://schemas.microsoft.com/office/drawing/2014/main" id="{69AD4461-656A-2C30-EC53-B52C5B6808F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38484" y="608400"/>
            <a:ext cx="8024212" cy="653730"/>
          </a:xfrm>
          <a:prstGeom prst="rect">
            <a:avLst/>
          </a:prstGeom>
        </p:spPr>
      </p:pic>
    </p:spTree>
    <p:extLst>
      <p:ext uri="{BB962C8B-B14F-4D97-AF65-F5344CB8AC3E}">
        <p14:creationId xmlns:p14="http://schemas.microsoft.com/office/powerpoint/2010/main" val="42825003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QwZmY1MjhjOGUzNjM3MjM0YWY4NGViNDJkYTE2Yj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95,&quot;width&quot;:10118}"/>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1202</Words>
  <Application>Microsoft Office PowerPoint</Application>
  <PresentationFormat>宽屏</PresentationFormat>
  <Paragraphs>58</Paragraphs>
  <Slides>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PingFang SC</vt:lpstr>
      <vt:lpstr>system-ui</vt:lpstr>
      <vt:lpstr>Arial</vt:lpstr>
      <vt:lpstr>Calibri</vt:lpstr>
      <vt:lpstr>Wingdings</vt:lpstr>
      <vt:lpstr>Office 主题​​</vt:lpstr>
      <vt:lpstr>                 3.人类认识地球运动的历史</vt:lpstr>
      <vt:lpstr>                            日心说</vt:lpstr>
      <vt:lpstr>                                 </vt:lpstr>
      <vt:lpstr>羊了个羊背景音</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3.人类认识地球运动的历史</dc:title>
  <dc:creator/>
  <cp:lastModifiedBy>学 宝</cp:lastModifiedBy>
  <cp:revision>179</cp:revision>
  <dcterms:created xsi:type="dcterms:W3CDTF">2019-06-19T02:08:00Z</dcterms:created>
  <dcterms:modified xsi:type="dcterms:W3CDTF">2022-10-30T12:02:50Z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2052-11.1.0.12650</vt:lpwstr>
  </property>
  <property fmtid="{D5CDD505-2E9C-101B-9397-08002B2CF9AE}" pid="3" name="ICV">
    <vt:lpwstr>560BE9DBA0AC44F3938B540E121EDDC1</vt:lpwstr>
  </property>
</Properties>
</file>