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8393" r:id="rId2"/>
    <p:sldId id="8388" r:id="rId3"/>
    <p:sldId id="272" r:id="rId4"/>
    <p:sldId id="7198" r:id="rId5"/>
    <p:sldId id="8398" r:id="rId6"/>
    <p:sldId id="8399" r:id="rId7"/>
    <p:sldId id="7199" r:id="rId8"/>
    <p:sldId id="7202" r:id="rId9"/>
    <p:sldId id="310" r:id="rId10"/>
    <p:sldId id="256" r:id="rId11"/>
    <p:sldId id="8395" r:id="rId12"/>
    <p:sldId id="8397" r:id="rId13"/>
    <p:sldId id="8396" r:id="rId14"/>
    <p:sldId id="286" r:id="rId15"/>
    <p:sldId id="8389" r:id="rId16"/>
    <p:sldId id="269" r:id="rId17"/>
    <p:sldId id="309" r:id="rId18"/>
    <p:sldId id="7210" r:id="rId19"/>
    <p:sldId id="8391" r:id="rId20"/>
    <p:sldId id="264" r:id="rId21"/>
    <p:sldId id="7212" r:id="rId22"/>
    <p:sldId id="7213" r:id="rId23"/>
    <p:sldId id="8392" r:id="rId24"/>
    <p:sldId id="277" r:id="rId25"/>
    <p:sldId id="8390" r:id="rId26"/>
    <p:sldId id="289" r:id="rId27"/>
    <p:sldId id="7281" r:id="rId28"/>
    <p:sldId id="263" r:id="rId29"/>
    <p:sldId id="12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109" d="100"/>
          <a:sy n="109" d="100"/>
        </p:scale>
        <p:origin x="576"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16</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18</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20</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23</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24</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26</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27</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28</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4</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37013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7</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11</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6" name="页脚占位符 5">
            <a:extLst>
              <a:ext uri="{FF2B5EF4-FFF2-40B4-BE49-F238E27FC236}">
                <a16:creationId xmlns=""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8" name="页脚占位符 7">
            <a:extLst>
              <a:ext uri="{FF2B5EF4-FFF2-40B4-BE49-F238E27FC236}">
                <a16:creationId xmlns=""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4" name="页脚占位符 3">
            <a:extLst>
              <a:ext uri="{FF2B5EF4-FFF2-40B4-BE49-F238E27FC236}">
                <a16:creationId xmlns=""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3" name="页脚占位符 2">
            <a:extLst>
              <a:ext uri="{FF2B5EF4-FFF2-40B4-BE49-F238E27FC236}">
                <a16:creationId xmlns=""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6" name="页脚占位符 5">
            <a:extLst>
              <a:ext uri="{FF2B5EF4-FFF2-40B4-BE49-F238E27FC236}">
                <a16:creationId xmlns=""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2021/1/26</a:t>
            </a:fld>
            <a:endParaRPr lang="zh-CN" altLang="en-US"/>
          </a:p>
        </p:txBody>
      </p:sp>
      <p:sp>
        <p:nvSpPr>
          <p:cNvPr id="6" name="页脚占位符 5">
            <a:extLst>
              <a:ext uri="{FF2B5EF4-FFF2-40B4-BE49-F238E27FC236}">
                <a16:creationId xmlns=""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2021/1/26</a:t>
            </a:fld>
            <a:endParaRPr lang="zh-CN" altLang="en-US"/>
          </a:p>
        </p:txBody>
      </p:sp>
      <p:sp>
        <p:nvSpPr>
          <p:cNvPr id="5" name="页脚占位符 4">
            <a:extLst>
              <a:ext uri="{FF2B5EF4-FFF2-40B4-BE49-F238E27FC236}">
                <a16:creationId xmlns=""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9.xml"/><Relationship Id="rId2" Type="http://schemas.openxmlformats.org/officeDocument/2006/relationships/tags" Target="../tags/tag2.xml"/><Relationship Id="rId16" Type="http://schemas.openxmlformats.org/officeDocument/2006/relationships/slide" Target="slide1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9.xml"/><Relationship Id="rId10" Type="http://schemas.openxmlformats.org/officeDocument/2006/relationships/tags" Target="../tags/tag10.xml"/><Relationship Id="rId19" Type="http://schemas.openxmlformats.org/officeDocument/2006/relationships/slide" Target="slide2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 xmlns:a16="http://schemas.microsoft.com/office/drawing/2014/main"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a:t>
            </a:r>
            <a:r>
              <a:rPr lang="zh-CN" altLang="en-US"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 xmlns:a16="http://schemas.microsoft.com/office/drawing/2014/main"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优</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品</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 xmlns:a16="http://schemas.microsoft.com/office/drawing/2014/main"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 xmlns:a16="http://schemas.microsoft.com/office/drawing/2014/main"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a16="http://schemas.microsoft.com/office/drawing/2014/main" xmlns=""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a16="http://schemas.microsoft.com/office/drawing/2014/main" xmlns=""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 xmlns:a16="http://schemas.microsoft.com/office/drawing/2014/main"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 xmlns:a16="http://schemas.microsoft.com/office/drawing/2014/main"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 xmlns:a16="http://schemas.microsoft.com/office/drawing/2014/main"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 xmlns:a16="http://schemas.microsoft.com/office/drawing/2014/main"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 xmlns:a16="http://schemas.microsoft.com/office/drawing/2014/main"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 xmlns:a16="http://schemas.microsoft.com/office/drawing/2014/main"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 xmlns:a16="http://schemas.microsoft.com/office/drawing/2014/main"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 xmlns:a16="http://schemas.microsoft.com/office/drawing/2014/main"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 xmlns:a16="http://schemas.microsoft.com/office/drawing/2014/main"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 xmlns:a16="http://schemas.microsoft.com/office/drawing/2014/main"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 xmlns:a16="http://schemas.microsoft.com/office/drawing/2014/main"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新版本使用分布式集群</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 xmlns:a16="http://schemas.microsoft.com/office/drawing/2014/main"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 xmlns:a16="http://schemas.microsoft.com/office/drawing/2014/main" id="{2369A331-EBC2-4165-975F-34F29B470ABB}"/>
              </a:ext>
            </a:extLst>
          </p:cNvPr>
          <p:cNvGrpSpPr/>
          <p:nvPr/>
        </p:nvGrpSpPr>
        <p:grpSpPr>
          <a:xfrm>
            <a:off x="1486895" y="4164032"/>
            <a:ext cx="4994323" cy="1050386"/>
            <a:chOff x="-4634113" y="5004017"/>
            <a:chExt cx="4994323" cy="1050386"/>
          </a:xfrm>
        </p:grpSpPr>
        <p:grpSp>
          <p:nvGrpSpPr>
            <p:cNvPr id="82" name="原创设计师QQ69613753    _7">
              <a:extLst>
                <a:ext uri="{FF2B5EF4-FFF2-40B4-BE49-F238E27FC236}">
                  <a16:creationId xmlns="" xmlns:a16="http://schemas.microsoft.com/office/drawing/2014/main" id="{7F54F8E1-33E3-4A1B-8029-73F63158FA86}"/>
                </a:ext>
              </a:extLst>
            </p:cNvPr>
            <p:cNvGrpSpPr/>
            <p:nvPr/>
          </p:nvGrpSpPr>
          <p:grpSpPr>
            <a:xfrm>
              <a:off x="-3531315" y="5070631"/>
              <a:ext cx="3891525" cy="983772"/>
              <a:chOff x="-3450254" y="2384843"/>
              <a:chExt cx="3891525" cy="983772"/>
            </a:xfrm>
          </p:grpSpPr>
          <p:sp>
            <p:nvSpPr>
              <p:cNvPr id="85" name="文本框 84">
                <a:extLst>
                  <a:ext uri="{FF2B5EF4-FFF2-40B4-BE49-F238E27FC236}">
                    <a16:creationId xmlns="" xmlns:a16="http://schemas.microsoft.com/office/drawing/2014/main" id="{F64CEB06-CED6-42B7-AB3A-C2979C5360EA}"/>
                  </a:ext>
                </a:extLst>
              </p:cNvPr>
              <p:cNvSpPr txBox="1"/>
              <p:nvPr/>
            </p:nvSpPr>
            <p:spPr>
              <a:xfrm>
                <a:off x="-3396860" y="2768451"/>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通道和信号增加删除需要重启服务，无法动态的并加载变化的设备</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 </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设备越多越会影响任务调度，不支持大数量的设备管理</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 xmlns:a16="http://schemas.microsoft.com/office/drawing/2014/main"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设备扩展性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3" name="原创设计师QQ69613753    _12">
              <a:extLst>
                <a:ext uri="{FF2B5EF4-FFF2-40B4-BE49-F238E27FC236}">
                  <a16:creationId xmlns="" xmlns:a16="http://schemas.microsoft.com/office/drawing/2014/main"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 xmlns:a16="http://schemas.microsoft.com/office/drawing/2014/main"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 xmlns:a16="http://schemas.microsoft.com/office/drawing/2014/main"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 xmlns:a16="http://schemas.microsoft.com/office/drawing/2014/main"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 xmlns:a16="http://schemas.microsoft.com/office/drawing/2014/main"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 xmlns:a16="http://schemas.microsoft.com/office/drawing/2014/main"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9" name="原创设计师QQ69613753    _11">
              <a:extLst>
                <a:ext uri="{FF2B5EF4-FFF2-40B4-BE49-F238E27FC236}">
                  <a16:creationId xmlns=""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 xmlns:a16="http://schemas.microsoft.com/office/drawing/2014/main" id="{C5E714D8-0B64-4598-BE3C-FF29A3C2015C}"/>
              </a:ext>
            </a:extLst>
          </p:cNvPr>
          <p:cNvGrpSpPr/>
          <p:nvPr/>
        </p:nvGrpSpPr>
        <p:grpSpPr>
          <a:xfrm>
            <a:off x="7143988" y="1723549"/>
            <a:ext cx="4994323" cy="937414"/>
            <a:chOff x="1996148" y="5089519"/>
            <a:chExt cx="4994323" cy="937414"/>
          </a:xfrm>
        </p:grpSpPr>
        <p:grpSp>
          <p:nvGrpSpPr>
            <p:cNvPr id="94" name="原创设计师QQ69613753    _9">
              <a:extLst>
                <a:ext uri="{FF2B5EF4-FFF2-40B4-BE49-F238E27FC236}">
                  <a16:creationId xmlns="" xmlns:a16="http://schemas.microsoft.com/office/drawing/2014/main" id="{B169FB78-2DDC-44C8-BA87-2C493598F996}"/>
                </a:ext>
              </a:extLst>
            </p:cNvPr>
            <p:cNvGrpSpPr/>
            <p:nvPr/>
          </p:nvGrpSpPr>
          <p:grpSpPr>
            <a:xfrm>
              <a:off x="3152340" y="5089519"/>
              <a:ext cx="3838131" cy="858897"/>
              <a:chOff x="-4307229" y="2403731"/>
              <a:chExt cx="3838131" cy="858897"/>
            </a:xfrm>
          </p:grpSpPr>
          <p:sp>
            <p:nvSpPr>
              <p:cNvPr id="97" name="文本框 96">
                <a:extLst>
                  <a:ext uri="{FF2B5EF4-FFF2-40B4-BE49-F238E27FC236}">
                    <a16:creationId xmlns="" xmlns:a16="http://schemas.microsoft.com/office/drawing/2014/main" id="{4B993A3E-B0E0-44B7-93DA-4F10B1FE49A6}"/>
                  </a:ext>
                </a:extLst>
              </p:cNvPr>
              <p:cNvSpPr txBox="1"/>
              <p:nvPr/>
            </p:nvSpPr>
            <p:spPr>
              <a:xfrm>
                <a:off x="-4307229" y="2831741"/>
                <a:ext cx="383813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 </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欠缺单元测试代码，客户端运行测试代码。导致新功能无法在调试机器上运行，当前是通过部署看日志的方式。</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可调试性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5" name="原创设计师QQ69613753    _13">
              <a:extLst>
                <a:ext uri="{FF2B5EF4-FFF2-40B4-BE49-F238E27FC236}">
                  <a16:creationId xmlns=""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3" name="组合 32">
            <a:extLst>
              <a:ext uri="{FF2B5EF4-FFF2-40B4-BE49-F238E27FC236}">
                <a16:creationId xmlns="" xmlns:a16="http://schemas.microsoft.com/office/drawing/2014/main" id="{C5E714D8-0B64-4598-BE3C-FF29A3C2015C}"/>
              </a:ext>
            </a:extLst>
          </p:cNvPr>
          <p:cNvGrpSpPr/>
          <p:nvPr/>
        </p:nvGrpSpPr>
        <p:grpSpPr>
          <a:xfrm>
            <a:off x="1486991" y="5554457"/>
            <a:ext cx="4994323" cy="937414"/>
            <a:chOff x="1996148" y="5089519"/>
            <a:chExt cx="4994323" cy="937414"/>
          </a:xfrm>
        </p:grpSpPr>
        <p:grpSp>
          <p:nvGrpSpPr>
            <p:cNvPr id="34" name="原创设计师QQ69613753    _9">
              <a:extLst>
                <a:ext uri="{FF2B5EF4-FFF2-40B4-BE49-F238E27FC236}">
                  <a16:creationId xmlns="" xmlns:a16="http://schemas.microsoft.com/office/drawing/2014/main" id="{B169FB78-2DDC-44C8-BA87-2C493598F996}"/>
                </a:ext>
              </a:extLst>
            </p:cNvPr>
            <p:cNvGrpSpPr/>
            <p:nvPr/>
          </p:nvGrpSpPr>
          <p:grpSpPr>
            <a:xfrm>
              <a:off x="3152340" y="5089519"/>
              <a:ext cx="3838131" cy="935841"/>
              <a:chOff x="-4307229" y="2403731"/>
              <a:chExt cx="3838131" cy="935841"/>
            </a:xfrm>
          </p:grpSpPr>
          <p:sp>
            <p:nvSpPr>
              <p:cNvPr id="37" name="文本框 36">
                <a:extLst>
                  <a:ext uri="{FF2B5EF4-FFF2-40B4-BE49-F238E27FC236}">
                    <a16:creationId xmlns="" xmlns:a16="http://schemas.microsoft.com/office/drawing/2014/main" id="{4B993A3E-B0E0-44B7-93DA-4F10B1FE49A6}"/>
                  </a:ext>
                </a:extLst>
              </p:cNvPr>
              <p:cNvSpPr txBox="1"/>
              <p:nvPr/>
            </p:nvSpPr>
            <p:spPr>
              <a:xfrm>
                <a:off x="-4307229" y="2831741"/>
                <a:ext cx="3838131"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的安全检查</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代码检查存在的安全隐患的三方库</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8" name="文本框 37">
                <a:extLst>
                  <a:ext uri="{FF2B5EF4-FFF2-40B4-BE49-F238E27FC236}">
                    <a16:creationId xmlns="" xmlns:a16="http://schemas.microsoft.com/office/drawing/2014/main"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服务安全状态</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5" name="原创设计师QQ69613753    _13">
              <a:extLst>
                <a:ext uri="{FF2B5EF4-FFF2-40B4-BE49-F238E27FC236}">
                  <a16:creationId xmlns="" xmlns:a16="http://schemas.microsoft.com/office/drawing/2014/main"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6" name="矩形 35">
              <a:extLst>
                <a:ext uri="{FF2B5EF4-FFF2-40B4-BE49-F238E27FC236}">
                  <a16:creationId xmlns="" xmlns:a16="http://schemas.microsoft.com/office/drawing/2014/main"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 xmlns:a16="http://schemas.microsoft.com/office/drawing/2014/main"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 xmlns:a16="http://schemas.microsoft.com/office/drawing/2014/main"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 xmlns:a16="http://schemas.microsoft.com/office/drawing/2014/main"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 xmlns:a16="http://schemas.microsoft.com/office/drawing/2014/main"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 xmlns:a16="http://schemas.microsoft.com/office/drawing/2014/main"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 xmlns:a16="http://schemas.microsoft.com/office/drawing/2014/main"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 xmlns:a16="http://schemas.microsoft.com/office/drawing/2014/main"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 xmlns:a16="http://schemas.microsoft.com/office/drawing/2014/main"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 xmlns:a16="http://schemas.microsoft.com/office/drawing/2014/main"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 xmlns:a16="http://schemas.microsoft.com/office/drawing/2014/main"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 xmlns:a16="http://schemas.microsoft.com/office/drawing/2014/main"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 xmlns:a16="http://schemas.microsoft.com/office/drawing/2014/main"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 xmlns:a16="http://schemas.microsoft.com/office/drawing/2014/main"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 xmlns:a16="http://schemas.microsoft.com/office/drawing/2014/main"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 xmlns:a16="http://schemas.microsoft.com/office/drawing/2014/main"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 xmlns:a16="http://schemas.microsoft.com/office/drawing/2014/main"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 xmlns:a16="http://schemas.microsoft.com/office/drawing/2014/main"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 xmlns:a16="http://schemas.microsoft.com/office/drawing/2014/main"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 xmlns:a16="http://schemas.microsoft.com/office/drawing/2014/main"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 xmlns:a16="http://schemas.microsoft.com/office/drawing/2014/main"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 xmlns:a16="http://schemas.microsoft.com/office/drawing/2014/main"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 xmlns:a16="http://schemas.microsoft.com/office/drawing/2014/main"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 xmlns:a16="http://schemas.microsoft.com/office/drawing/2014/main"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 xmlns:a16="http://schemas.microsoft.com/office/drawing/2014/main"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 xmlns:a16="http://schemas.microsoft.com/office/drawing/2014/main"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 xmlns:a16="http://schemas.microsoft.com/office/drawing/2014/main"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 xmlns:a16="http://schemas.microsoft.com/office/drawing/2014/main"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 xmlns:a16="http://schemas.microsoft.com/office/drawing/2014/main"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 xmlns:a16="http://schemas.microsoft.com/office/drawing/2014/main"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 xmlns:a16="http://schemas.microsoft.com/office/drawing/2014/main"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 xmlns:a16="http://schemas.microsoft.com/office/drawing/2014/main"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 xmlns:a16="http://schemas.microsoft.com/office/drawing/2014/main"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 xmlns:a16="http://schemas.microsoft.com/office/drawing/2014/main"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 xmlns:a16="http://schemas.microsoft.com/office/drawing/2014/main"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 xmlns:a16="http://schemas.microsoft.com/office/drawing/2014/main"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 xmlns:a16="http://schemas.microsoft.com/office/drawing/2014/main"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 xmlns:a16="http://schemas.microsoft.com/office/drawing/2014/main"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 xmlns:a16="http://schemas.microsoft.com/office/drawing/2014/main"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 xmlns:a16="http://schemas.microsoft.com/office/drawing/2014/main"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 xmlns:a16="http://schemas.microsoft.com/office/drawing/2014/main"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 xmlns:a16="http://schemas.microsoft.com/office/drawing/2014/main"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 xmlns:a16="http://schemas.microsoft.com/office/drawing/2014/main"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 xmlns:a16="http://schemas.microsoft.com/office/drawing/2014/main"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 xmlns:a16="http://schemas.microsoft.com/office/drawing/2014/main"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 xmlns:a16="http://schemas.microsoft.com/office/drawing/2014/main"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 xmlns:a16="http://schemas.microsoft.com/office/drawing/2014/main"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 xmlns:a16="http://schemas.microsoft.com/office/drawing/2014/main"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 xmlns:a16="http://schemas.microsoft.com/office/drawing/2014/main"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 xmlns:a16="http://schemas.microsoft.com/office/drawing/2014/main"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 xmlns:a16="http://schemas.microsoft.com/office/drawing/2014/main"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 xmlns:a16="http://schemas.microsoft.com/office/drawing/2014/main"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
          <p:cNvSpPr>
            <a:spLocks noChangeArrowheads="1"/>
          </p:cNvSpPr>
          <p:nvPr/>
        </p:nvSpPr>
        <p:spPr bwMode="auto">
          <a:xfrm>
            <a:off x="7138748" y="1722554"/>
            <a:ext cx="5053252" cy="3715133"/>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6" name="组合 5"/>
          <p:cNvGrpSpPr/>
          <p:nvPr/>
        </p:nvGrpSpPr>
        <p:grpSpPr>
          <a:xfrm>
            <a:off x="6523516" y="3010818"/>
            <a:ext cx="795444" cy="794828"/>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7690293" y="2454421"/>
            <a:ext cx="4302991" cy="3000821"/>
          </a:xfrm>
          <a:prstGeom prst="rect">
            <a:avLst/>
          </a:prstGeom>
          <a:noFill/>
        </p:spPr>
        <p:txBody>
          <a:bodyPr wrap="square">
            <a:spAutoFit/>
          </a:bodyPr>
          <a:lstStyle/>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微软研究院提供一个跨平台框架，用于构建健壮，可扩展的分布式应用程序。</a:t>
            </a:r>
            <a:endPar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zh-CN" altLang="en-US" sz="1400" dirty="0" smtClean="0">
                <a:solidFill>
                  <a:srgbClr val="FFFFFF"/>
                </a:solidFill>
                <a:latin typeface="微软雅黑" panose="020B0503020204020204" pitchFamily="34" charset="-122"/>
                <a:ea typeface="微软雅黑" panose="020B0503020204020204" pitchFamily="34" charset="-122"/>
              </a:rPr>
              <a:t>自</a:t>
            </a:r>
            <a:r>
              <a:rPr lang="en-US" altLang="zh-CN" sz="1400" dirty="0">
                <a:solidFill>
                  <a:srgbClr val="FFFFFF"/>
                </a:solidFill>
                <a:latin typeface="微软雅黑" panose="020B0503020204020204" pitchFamily="34" charset="-122"/>
                <a:ea typeface="微软雅黑" panose="020B0503020204020204" pitchFamily="34" charset="-122"/>
              </a:rPr>
              <a:t>2011</a:t>
            </a:r>
            <a:r>
              <a:rPr lang="zh-CN" altLang="en-US" sz="1400" dirty="0">
                <a:solidFill>
                  <a:srgbClr val="FFFFFF"/>
                </a:solidFill>
                <a:latin typeface="微软雅黑" panose="020B0503020204020204" pitchFamily="34" charset="-122"/>
                <a:ea typeface="微软雅黑" panose="020B0503020204020204" pitchFamily="34" charset="-122"/>
              </a:rPr>
              <a:t>年以来，它已被多个微软产品组广泛应用于云中和内部，最着名的是游戏工作室，如</a:t>
            </a:r>
            <a:r>
              <a:rPr lang="en-US" altLang="zh-CN" sz="1400" dirty="0">
                <a:solidFill>
                  <a:srgbClr val="FFFFFF"/>
                </a:solidFill>
                <a:latin typeface="微软雅黑" panose="020B0503020204020204" pitchFamily="34" charset="-122"/>
                <a:ea typeface="微软雅黑" panose="020B0503020204020204" pitchFamily="34" charset="-122"/>
              </a:rPr>
              <a:t>343 Industries</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The Coalition</a:t>
            </a:r>
            <a:r>
              <a:rPr lang="zh-CN" altLang="en-US" sz="1400" dirty="0">
                <a:solidFill>
                  <a:srgbClr val="FFFFFF"/>
                </a:solidFill>
                <a:latin typeface="微软雅黑" panose="020B0503020204020204" pitchFamily="34" charset="-122"/>
                <a:ea typeface="微软雅黑" panose="020B0503020204020204" pitchFamily="34" charset="-122"/>
              </a:rPr>
              <a:t>，作为</a:t>
            </a:r>
            <a:r>
              <a:rPr lang="en-US" altLang="zh-CN" sz="1400" dirty="0">
                <a:solidFill>
                  <a:srgbClr val="FFFFFF"/>
                </a:solidFill>
                <a:latin typeface="微软雅黑" panose="020B0503020204020204" pitchFamily="34" charset="-122"/>
                <a:ea typeface="微软雅黑" panose="020B0503020204020204" pitchFamily="34" charset="-122"/>
              </a:rPr>
              <a:t>Halo 4</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5</a:t>
            </a:r>
            <a:r>
              <a:rPr lang="zh-CN" altLang="en-US" sz="1400" dirty="0">
                <a:solidFill>
                  <a:srgbClr val="FFFFFF"/>
                </a:solidFill>
                <a:latin typeface="微软雅黑" panose="020B0503020204020204" pitchFamily="34" charset="-122"/>
                <a:ea typeface="微软雅黑" panose="020B0503020204020204" pitchFamily="34" charset="-122"/>
              </a:rPr>
              <a:t>背后的云服务平台，以及战争机器</a:t>
            </a:r>
            <a:r>
              <a:rPr lang="en-US" altLang="zh-CN" sz="1400" dirty="0">
                <a:solidFill>
                  <a:srgbClr val="FFFFFF"/>
                </a:solidFill>
                <a:latin typeface="微软雅黑" panose="020B0503020204020204" pitchFamily="34" charset="-122"/>
                <a:ea typeface="微软雅黑" panose="020B0503020204020204" pitchFamily="34" charset="-122"/>
              </a:rPr>
              <a:t>4 </a:t>
            </a:r>
            <a:r>
              <a:rPr lang="zh-CN" altLang="en-US" sz="1400" dirty="0">
                <a:solidFill>
                  <a:srgbClr val="FFFFFF"/>
                </a:solidFill>
                <a:latin typeface="微软雅黑" panose="020B0503020204020204" pitchFamily="34" charset="-122"/>
                <a:ea typeface="微软雅黑" panose="020B0503020204020204" pitchFamily="34" charset="-122"/>
              </a:rPr>
              <a:t>，以及其他一些公司</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en-US" altLang="zh-CN" sz="1400" dirty="0" smtClean="0">
              <a:solidFill>
                <a:srgbClr val="FFFFFF"/>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关键字：并行，</a:t>
            </a:r>
            <a:r>
              <a:rPr lang="en-US" altLang="zh-CN" sz="1400" dirty="0">
                <a:solidFill>
                  <a:srgbClr val="FFFFFF"/>
                </a:solidFill>
                <a:latin typeface="微软雅黑" panose="020B0503020204020204" pitchFamily="34" charset="-122"/>
                <a:ea typeface="微软雅黑" panose="020B0503020204020204" pitchFamily="34" charset="-122"/>
              </a:rPr>
              <a:t>Actor</a:t>
            </a:r>
            <a:r>
              <a:rPr lang="zh-CN" altLang="en-US" sz="1400" dirty="0" smtClean="0">
                <a:solidFill>
                  <a:srgbClr val="FFFFFF"/>
                </a:solidFill>
                <a:latin typeface="微软雅黑" panose="020B0503020204020204" pitchFamily="34" charset="-122"/>
                <a:ea typeface="微软雅黑" panose="020B0503020204020204" pitchFamily="34" charset="-122"/>
              </a:rPr>
              <a:t>模型分布式，</a:t>
            </a:r>
            <a:r>
              <a:rPr lang="en-US" altLang="zh-CN" sz="1400" dirty="0" smtClean="0">
                <a:solidFill>
                  <a:srgbClr val="FFFFFF"/>
                </a:solidFill>
                <a:latin typeface="微软雅黑" panose="020B0503020204020204" pitchFamily="34" charset="-122"/>
                <a:ea typeface="微软雅黑" panose="020B0503020204020204" pitchFamily="34" charset="-122"/>
              </a:rPr>
              <a:t>RPC</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8509825" y="1818351"/>
            <a:ext cx="2393350" cy="523220"/>
          </a:xfrm>
          <a:prstGeom prst="rect">
            <a:avLst/>
          </a:prstGeom>
          <a:solidFill>
            <a:srgbClr val="FFFFFF"/>
          </a:solidFill>
        </p:spPr>
        <p:txBody>
          <a:bodyPr wrap="square">
            <a:spAutoFit/>
          </a:bodyPr>
          <a:lstStyle/>
          <a:p>
            <a:pPr fontAlgn="auto">
              <a:spcBef>
                <a:spcPts val="0"/>
              </a:spcBef>
              <a:spcAft>
                <a:spcPts val="0"/>
              </a:spcAft>
              <a:defRPr/>
            </a:pPr>
            <a:r>
              <a:rPr lang="en-US" altLang="zh-CN" sz="2800" b="1"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Orleans</a:t>
            </a:r>
            <a:endPar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 xmlns:a16="http://schemas.microsoft.com/office/drawing/2014/main"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平台框架</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 xmlns:a16="http://schemas.microsoft.com/office/drawing/2014/main"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06" y="1486021"/>
            <a:ext cx="6471009" cy="4614456"/>
          </a:xfrm>
          <a:prstGeom prst="rect">
            <a:avLst/>
          </a:prstGeom>
        </p:spPr>
      </p:pic>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horizontal)">
                                      <p:cBhvr>
                                        <p:cTn id="11" dur="500"/>
                                        <p:tgtEl>
                                          <p:spTgt spid="1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randombar(horizont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1"/>
          <p:cNvSpPr>
            <a:spLocks noChangeArrowheads="1"/>
          </p:cNvSpPr>
          <p:nvPr/>
        </p:nvSpPr>
        <p:spPr bwMode="gray">
          <a:xfrm>
            <a:off x="6082019" y="1827978"/>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smtClean="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每个节点一个，设备信息的收集，定时提交设备状态。</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6082019" y="3260269"/>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可重</a:t>
            </a:r>
            <a:r>
              <a:rPr lang="zh-CN" altLang="en-US" sz="1065" dirty="0" smtClean="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入执行器，提供设备信息，分发设备监听，接收设备变化，通知任务设备变化流</a:t>
            </a:r>
            <a:r>
              <a:rPr lang="zh-CN" altLang="en-US" sz="1065" dirty="0" smtClean="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6082019" y="4667602"/>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0" name="组合 29"/>
          <p:cNvGrpSpPr/>
          <p:nvPr/>
        </p:nvGrpSpPr>
        <p:grpSpPr>
          <a:xfrm>
            <a:off x="4804599" y="1800273"/>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4938005" y="229315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service</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4805285" y="3228233"/>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4938690" y="3721115"/>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Device data</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4808581" y="4628853"/>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4941985" y="5121736"/>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设备和汇总</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0" y="1187358"/>
            <a:ext cx="4404776" cy="493408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3" grpId="0"/>
      <p:bldP spid="3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1407623" y="1889597"/>
            <a:ext cx="1067427" cy="11274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1407623" y="1599619"/>
            <a:ext cx="1067427" cy="115547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3857511" y="1009372"/>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3900771" y="2448176"/>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265189" y="1526638"/>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404851" y="1950756"/>
            <a:ext cx="1246014" cy="544305"/>
            <a:chOff x="8931338" y="2437732"/>
            <a:chExt cx="1021060"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41745" y="2701350"/>
              <a:ext cx="1010653" cy="346673"/>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2580091" y="981667"/>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2713497" y="1474550"/>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等待调度的任务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2592226" y="2409427"/>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2760737" y="2902310"/>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立即执行的任务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p:cTn id="55" dur="500" fill="hold"/>
                                        <p:tgtEl>
                                          <p:spTgt spid="41"/>
                                        </p:tgtEl>
                                        <p:attrNameLst>
                                          <p:attrName>ppt_w</p:attrName>
                                        </p:attrNameLst>
                                      </p:cBhvr>
                                      <p:tavLst>
                                        <p:tav tm="0">
                                          <p:val>
                                            <p:fltVal val="0"/>
                                          </p:val>
                                        </p:tav>
                                        <p:tav tm="100000">
                                          <p:val>
                                            <p:strVal val="#ppt_w"/>
                                          </p:val>
                                        </p:tav>
                                      </p:tavLst>
                                    </p:anim>
                                    <p:anim calcmode="lin" valueType="num">
                                      <p:cBhvr>
                                        <p:cTn id="56" dur="500" fill="hold"/>
                                        <p:tgtEl>
                                          <p:spTgt spid="41"/>
                                        </p:tgtEl>
                                        <p:attrNameLst>
                                          <p:attrName>ppt_h</p:attrName>
                                        </p:attrNameLst>
                                      </p:cBhvr>
                                      <p:tavLst>
                                        <p:tav tm="0">
                                          <p:val>
                                            <p:fltVal val="0"/>
                                          </p:val>
                                        </p:tav>
                                        <p:tav tm="100000">
                                          <p:val>
                                            <p:strVal val="#ppt_h"/>
                                          </p:val>
                                        </p:tav>
                                      </p:tavLst>
                                    </p:anim>
                                    <p:animEffect transition="in" filter="fade">
                                      <p:cBhvr>
                                        <p:cTn id="57" dur="500"/>
                                        <p:tgtEl>
                                          <p:spTgt spid="4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500" fill="hold"/>
                                        <p:tgtEl>
                                          <p:spTgt spid="23"/>
                                        </p:tgtEl>
                                        <p:attrNameLst>
                                          <p:attrName>ppt_w</p:attrName>
                                        </p:attrNameLst>
                                      </p:cBhvr>
                                      <p:tavLst>
                                        <p:tav tm="0">
                                          <p:val>
                                            <p:fltVal val="0"/>
                                          </p:val>
                                        </p:tav>
                                        <p:tav tm="100000">
                                          <p:val>
                                            <p:strVal val="#ppt_w"/>
                                          </p:val>
                                        </p:tav>
                                      </p:tavLst>
                                    </p:anim>
                                    <p:anim calcmode="lin" valueType="num">
                                      <p:cBhvr>
                                        <p:cTn id="62" dur="500" fill="hold"/>
                                        <p:tgtEl>
                                          <p:spTgt spid="23"/>
                                        </p:tgtEl>
                                        <p:attrNameLst>
                                          <p:attrName>ppt_h</p:attrName>
                                        </p:attrNameLst>
                                      </p:cBhvr>
                                      <p:tavLst>
                                        <p:tav tm="0">
                                          <p:val>
                                            <p:fltVal val="0"/>
                                          </p:val>
                                        </p:tav>
                                        <p:tav tm="100000">
                                          <p:val>
                                            <p:strVal val="#ppt_h"/>
                                          </p:val>
                                        </p:tav>
                                      </p:tavLst>
                                    </p:anim>
                                    <p:animEffect transition="in" filter="fade">
                                      <p:cBhvr>
                                        <p:cTn id="63" dur="500"/>
                                        <p:tgtEl>
                                          <p:spTgt spid="23"/>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Effect transition="in" filter="fade">
                                      <p:cBhvr>
                                        <p:cTn id="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3" grpId="0" animBg="1"/>
      <p:bldP spid="33"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346673"/>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任务执行</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等待调度任务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a:t>
            </a: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立即执行任务</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1994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Dashboard</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9" name="0 _4">
              <a:extLst>
                <a:ext uri="{FF2B5EF4-FFF2-40B4-BE49-F238E27FC236}">
                  <a16:creationId xmlns=""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单元测试和调试客户端</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16" name="0 _4">
              <a:extLst>
                <a:ext uri="{FF2B5EF4-FFF2-40B4-BE49-F238E27FC236}">
                  <a16:creationId xmlns=""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2398</Words>
  <Application>Microsoft Office PowerPoint</Application>
  <PresentationFormat>宽屏</PresentationFormat>
  <Paragraphs>311</Paragraphs>
  <Slides>29</Slides>
  <Notes>27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29</vt:i4>
      </vt:variant>
    </vt:vector>
  </HeadingPairs>
  <TitlesOfParts>
    <vt:vector size="50" baseType="lpstr">
      <vt:lpstr>Aharoni</vt:lpstr>
      <vt:lpstr>Aller Light</vt:lpstr>
      <vt:lpstr>Arial Unicode MS</vt:lpstr>
      <vt:lpstr>Gill Sans</vt:lpstr>
      <vt:lpstr>Roboto Black</vt:lpstr>
      <vt:lpstr>Source Han Serif SC</vt:lpstr>
      <vt:lpstr>等线</vt:lpstr>
      <vt:lpstr>等线 Light</vt:lpstr>
      <vt:lpstr>方正兰亭黑_GBK</vt:lpstr>
      <vt:lpstr>华文细黑</vt:lpstr>
      <vt:lpstr>华文中宋</vt:lpstr>
      <vt:lpstr>思源黑体 CN Normal</vt:lpstr>
      <vt:lpstr>宋体</vt:lpstr>
      <vt:lpstr>微软雅黑</vt:lpstr>
      <vt:lpstr>文泉驿等宽微米黑</vt:lpstr>
      <vt:lpstr>造字工房悦黑体验版常规体</vt:lpstr>
      <vt:lpstr>站酷快乐体2016修订版</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MACHENIKE</cp:lastModifiedBy>
  <cp:revision>34</cp:revision>
  <dcterms:created xsi:type="dcterms:W3CDTF">2019-01-17T09:32:26Z</dcterms:created>
  <dcterms:modified xsi:type="dcterms:W3CDTF">2021-01-26T16:01:12Z</dcterms:modified>
</cp:coreProperties>
</file>