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393" r:id="rId2"/>
    <p:sldId id="8388" r:id="rId3"/>
    <p:sldId id="272" r:id="rId4"/>
    <p:sldId id="7198" r:id="rId5"/>
    <p:sldId id="8398" r:id="rId6"/>
    <p:sldId id="8399" r:id="rId7"/>
    <p:sldId id="7199" r:id="rId8"/>
    <p:sldId id="7202" r:id="rId9"/>
    <p:sldId id="310" r:id="rId10"/>
    <p:sldId id="7210" r:id="rId11"/>
    <p:sldId id="256" r:id="rId12"/>
    <p:sldId id="8395" r:id="rId13"/>
    <p:sldId id="8397" r:id="rId14"/>
    <p:sldId id="8396" r:id="rId15"/>
    <p:sldId id="286" r:id="rId16"/>
    <p:sldId id="8389" r:id="rId17"/>
    <p:sldId id="269" r:id="rId18"/>
    <p:sldId id="309" r:id="rId19"/>
    <p:sldId id="8391" r:id="rId20"/>
    <p:sldId id="264" r:id="rId21"/>
    <p:sldId id="7212" r:id="rId22"/>
    <p:sldId id="7213" r:id="rId23"/>
    <p:sldId id="8392" r:id="rId24"/>
    <p:sldId id="277" r:id="rId25"/>
    <p:sldId id="8390" r:id="rId26"/>
    <p:sldId id="289" r:id="rId27"/>
    <p:sldId id="7281" r:id="rId28"/>
    <p:sldId id="263" r:id="rId29"/>
    <p:sldId id="124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104" d="100"/>
          <a:sy n="104" d="100"/>
        </p:scale>
        <p:origin x="210"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12</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17</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20</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23</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24</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26</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27</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28</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4</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125430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37013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7</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10</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9.xml"/><Relationship Id="rId2" Type="http://schemas.openxmlformats.org/officeDocument/2006/relationships/tags" Target="../tags/tag2.xml"/><Relationship Id="rId16" Type="http://schemas.openxmlformats.org/officeDocument/2006/relationships/slide" Target="slide1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0.xml"/><Relationship Id="rId10" Type="http://schemas.openxmlformats.org/officeDocument/2006/relationships/tags" Target="../tags/tag10.xml"/><Relationship Id="rId19" Type="http://schemas.openxmlformats.org/officeDocument/2006/relationships/slide" Target="slide25.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Protobuf</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107982" y="3376193"/>
            <a:ext cx="1415772"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安全检查页面</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254402" y="3392001"/>
            <a:ext cx="2056013"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缺失设备任务重调度</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未来计划增加功能</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6" name="0 _4">
              <a:extLst>
                <a:ext uri="{FF2B5EF4-FFF2-40B4-BE49-F238E27FC236}">
                  <a16:creationId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a16="http://schemas.microsoft.com/office/drawing/2014/main"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汇报人：优品</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a16="http://schemas.microsoft.com/office/drawing/2014/main"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a16="http://schemas.microsoft.com/office/drawing/2014/main"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689" y="23273"/>
            <a:ext cx="12192000" cy="6858000"/>
          </a:xfrm>
          <a:prstGeom prst="rect">
            <a:avLst/>
          </a:prstGeom>
        </p:spPr>
      </p:pic>
      <p:grpSp>
        <p:nvGrpSpPr>
          <p:cNvPr id="100" name="组合 99">
            <a:extLst>
              <a:ext uri="{FF2B5EF4-FFF2-40B4-BE49-F238E27FC236}">
                <a16:creationId xmlns:a16="http://schemas.microsoft.com/office/drawing/2014/main"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a16="http://schemas.microsoft.com/office/drawing/2014/main"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83A7EB6-51FF-471D-9428-AD79575DFF9A}"/>
              </a:ext>
            </a:extLst>
          </p:cNvPr>
          <p:cNvGrpSpPr/>
          <p:nvPr/>
        </p:nvGrpSpPr>
        <p:grpSpPr>
          <a:xfrm>
            <a:off x="1484465" y="1795725"/>
            <a:ext cx="4943359" cy="1103393"/>
            <a:chOff x="568560" y="3186685"/>
            <a:chExt cx="4943359" cy="1103393"/>
          </a:xfrm>
        </p:grpSpPr>
        <p:sp>
          <p:nvSpPr>
            <p:cNvPr id="75" name="矩形 74">
              <a:extLst>
                <a:ext uri="{FF2B5EF4-FFF2-40B4-BE49-F238E27FC236}">
                  <a16:creationId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id="{C423CFAC-BE4E-4B41-8143-A6672E6485CB}"/>
                </a:ext>
              </a:extLst>
            </p:cNvPr>
            <p:cNvGrpSpPr/>
            <p:nvPr/>
          </p:nvGrpSpPr>
          <p:grpSpPr>
            <a:xfrm>
              <a:off x="568560" y="3186685"/>
              <a:ext cx="4943359" cy="1103393"/>
              <a:chOff x="568560" y="3186685"/>
              <a:chExt cx="4943359" cy="1103393"/>
            </a:xfrm>
          </p:grpSpPr>
          <p:grpSp>
            <p:nvGrpSpPr>
              <p:cNvPr id="77" name="原创设计师QQ69613753    _6">
                <a:extLst>
                  <a:ext uri="{FF2B5EF4-FFF2-40B4-BE49-F238E27FC236}">
                    <a16:creationId xmlns:a16="http://schemas.microsoft.com/office/drawing/2014/main" id="{21DFD4C6-B46B-4114-A1CD-113F9EBD8D6C}"/>
                  </a:ext>
                </a:extLst>
              </p:cNvPr>
              <p:cNvGrpSpPr/>
              <p:nvPr/>
            </p:nvGrpSpPr>
            <p:grpSpPr>
              <a:xfrm>
                <a:off x="1673788" y="3300482"/>
                <a:ext cx="3838131" cy="989596"/>
                <a:chOff x="1754849" y="2297933"/>
                <a:chExt cx="3838131" cy="989596"/>
              </a:xfrm>
            </p:grpSpPr>
            <p:sp>
              <p:nvSpPr>
                <p:cNvPr id="79" name="文本框 78">
                  <a:extLst>
                    <a:ext uri="{FF2B5EF4-FFF2-40B4-BE49-F238E27FC236}">
                      <a16:creationId xmlns:a16="http://schemas.microsoft.com/office/drawing/2014/main" id="{16FF01AF-CCCB-40CC-82E4-C182E331F654}"/>
                    </a:ext>
                  </a:extLst>
                </p:cNvPr>
                <p:cNvSpPr txBox="1"/>
                <p:nvPr/>
              </p:nvSpPr>
              <p:spPr>
                <a:xfrm>
                  <a:off x="1754849" y="2687365"/>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老版本抢主模式</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：网络通信和任务管理调度全在一台机器，资源浪费</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新版本使用分布式集群</a:t>
                  </a: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a16="http://schemas.microsoft.com/office/drawing/2014/main"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p>
              </p:txBody>
            </p:sp>
          </p:grpSp>
          <p:sp>
            <p:nvSpPr>
              <p:cNvPr id="78" name="原创设计师QQ69613753    _10">
                <a:extLst>
                  <a:ext uri="{FF2B5EF4-FFF2-40B4-BE49-F238E27FC236}">
                    <a16:creationId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id="{2369A331-EBC2-4165-975F-34F29B470ABB}"/>
              </a:ext>
            </a:extLst>
          </p:cNvPr>
          <p:cNvGrpSpPr/>
          <p:nvPr/>
        </p:nvGrpSpPr>
        <p:grpSpPr>
          <a:xfrm>
            <a:off x="1486895" y="4164032"/>
            <a:ext cx="4994323" cy="1219663"/>
            <a:chOff x="-4634113" y="5004017"/>
            <a:chExt cx="4994323" cy="1219663"/>
          </a:xfrm>
        </p:grpSpPr>
        <p:grpSp>
          <p:nvGrpSpPr>
            <p:cNvPr id="82" name="原创设计师QQ69613753    _7">
              <a:extLst>
                <a:ext uri="{FF2B5EF4-FFF2-40B4-BE49-F238E27FC236}">
                  <a16:creationId xmlns:a16="http://schemas.microsoft.com/office/drawing/2014/main" id="{7F54F8E1-33E3-4A1B-8029-73F63158FA86}"/>
                </a:ext>
              </a:extLst>
            </p:cNvPr>
            <p:cNvGrpSpPr/>
            <p:nvPr/>
          </p:nvGrpSpPr>
          <p:grpSpPr>
            <a:xfrm>
              <a:off x="-3531315" y="5070631"/>
              <a:ext cx="3891525" cy="1153049"/>
              <a:chOff x="-3450254" y="2384843"/>
              <a:chExt cx="3891525" cy="1153049"/>
            </a:xfrm>
          </p:grpSpPr>
          <p:sp>
            <p:nvSpPr>
              <p:cNvPr id="85" name="文本框 84">
                <a:extLst>
                  <a:ext uri="{FF2B5EF4-FFF2-40B4-BE49-F238E27FC236}">
                    <a16:creationId xmlns:a16="http://schemas.microsoft.com/office/drawing/2014/main" id="{F64CEB06-CED6-42B7-AB3A-C2979C5360EA}"/>
                  </a:ext>
                </a:extLst>
              </p:cNvPr>
              <p:cNvSpPr txBox="1"/>
              <p:nvPr/>
            </p:nvSpPr>
            <p:spPr>
              <a:xfrm>
                <a:off x="-3396860" y="2768451"/>
                <a:ext cx="3838131"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通道和信号增加删除需要重启服务，无法动态的并加载变化的设备</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 </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设备越多越会影响任务调度，不支持大数量的设备管理</a:t>
                </a: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上百上千</a:t>
                </a: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a16="http://schemas.microsoft.com/office/drawing/2014/main"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设备扩展性</a:t>
                </a:r>
              </a:p>
            </p:txBody>
          </p:sp>
        </p:grpSp>
        <p:sp>
          <p:nvSpPr>
            <p:cNvPr id="83" name="原创设计师QQ69613753    _12">
              <a:extLst>
                <a:ext uri="{FF2B5EF4-FFF2-40B4-BE49-F238E27FC236}">
                  <a16:creationId xmlns:a16="http://schemas.microsoft.com/office/drawing/2014/main"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a16="http://schemas.microsoft.com/office/drawing/2014/main"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a16="http://schemas.microsoft.com/office/drawing/2014/main"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a16="http://schemas.microsoft.com/office/drawing/2014/main"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p>
            </p:txBody>
          </p:sp>
        </p:grpSp>
        <p:sp>
          <p:nvSpPr>
            <p:cNvPr id="89" name="原创设计师QQ69613753    _11">
              <a:extLst>
                <a:ext uri="{FF2B5EF4-FFF2-40B4-BE49-F238E27FC236}">
                  <a16:creationId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a16="http://schemas.microsoft.com/office/drawing/2014/main" id="{C5E714D8-0B64-4598-BE3C-FF29A3C2015C}"/>
              </a:ext>
            </a:extLst>
          </p:cNvPr>
          <p:cNvGrpSpPr/>
          <p:nvPr/>
        </p:nvGrpSpPr>
        <p:grpSpPr>
          <a:xfrm>
            <a:off x="7143988" y="1723549"/>
            <a:ext cx="4994323" cy="1028174"/>
            <a:chOff x="1996148" y="5089519"/>
            <a:chExt cx="4994323" cy="1028174"/>
          </a:xfrm>
        </p:grpSpPr>
        <p:grpSp>
          <p:nvGrpSpPr>
            <p:cNvPr id="94" name="原创设计师QQ69613753    _9">
              <a:extLst>
                <a:ext uri="{FF2B5EF4-FFF2-40B4-BE49-F238E27FC236}">
                  <a16:creationId xmlns:a16="http://schemas.microsoft.com/office/drawing/2014/main" id="{B169FB78-2DDC-44C8-BA87-2C493598F996}"/>
                </a:ext>
              </a:extLst>
            </p:cNvPr>
            <p:cNvGrpSpPr/>
            <p:nvPr/>
          </p:nvGrpSpPr>
          <p:grpSpPr>
            <a:xfrm>
              <a:off x="3152340" y="5089519"/>
              <a:ext cx="3838131" cy="1028174"/>
              <a:chOff x="-4307229" y="2403731"/>
              <a:chExt cx="3838131" cy="1028174"/>
            </a:xfrm>
          </p:grpSpPr>
          <p:sp>
            <p:nvSpPr>
              <p:cNvPr id="97" name="文本框 96">
                <a:extLst>
                  <a:ext uri="{FF2B5EF4-FFF2-40B4-BE49-F238E27FC236}">
                    <a16:creationId xmlns:a16="http://schemas.microsoft.com/office/drawing/2014/main" id="{4B993A3E-B0E0-44B7-93DA-4F10B1FE49A6}"/>
                  </a:ext>
                </a:extLst>
              </p:cNvPr>
              <p:cNvSpPr txBox="1"/>
              <p:nvPr/>
            </p:nvSpPr>
            <p:spPr>
              <a:xfrm>
                <a:off x="-4307229" y="2831741"/>
                <a:ext cx="3838131" cy="600164"/>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欠缺单元测试代码，客户端运行测试代码。导致新功能无法在调试机器上运行，当前是通过部署看日志的方式。</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Jenkins</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做包方式怪异。</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可调试性</a:t>
                </a:r>
              </a:p>
            </p:txBody>
          </p:sp>
        </p:grpSp>
        <p:sp>
          <p:nvSpPr>
            <p:cNvPr id="95" name="原创设计师QQ69613753    _13">
              <a:extLst>
                <a:ext uri="{FF2B5EF4-FFF2-40B4-BE49-F238E27FC236}">
                  <a16:creationId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5</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3" name="组合 32">
            <a:extLst>
              <a:ext uri="{FF2B5EF4-FFF2-40B4-BE49-F238E27FC236}">
                <a16:creationId xmlns:a16="http://schemas.microsoft.com/office/drawing/2014/main" id="{C5E714D8-0B64-4598-BE3C-FF29A3C2015C}"/>
              </a:ext>
            </a:extLst>
          </p:cNvPr>
          <p:cNvGrpSpPr/>
          <p:nvPr/>
        </p:nvGrpSpPr>
        <p:grpSpPr>
          <a:xfrm>
            <a:off x="1486991" y="5554457"/>
            <a:ext cx="4994323" cy="1105118"/>
            <a:chOff x="1996148" y="5089519"/>
            <a:chExt cx="4994323" cy="1105118"/>
          </a:xfrm>
        </p:grpSpPr>
        <p:grpSp>
          <p:nvGrpSpPr>
            <p:cNvPr id="34" name="原创设计师QQ69613753    _9">
              <a:extLst>
                <a:ext uri="{FF2B5EF4-FFF2-40B4-BE49-F238E27FC236}">
                  <a16:creationId xmlns:a16="http://schemas.microsoft.com/office/drawing/2014/main" id="{B169FB78-2DDC-44C8-BA87-2C493598F996}"/>
                </a:ext>
              </a:extLst>
            </p:cNvPr>
            <p:cNvGrpSpPr/>
            <p:nvPr/>
          </p:nvGrpSpPr>
          <p:grpSpPr>
            <a:xfrm>
              <a:off x="3152340" y="5089519"/>
              <a:ext cx="3838131" cy="1105118"/>
              <a:chOff x="-4307229" y="2403731"/>
              <a:chExt cx="3838131" cy="1105118"/>
            </a:xfrm>
          </p:grpSpPr>
          <p:sp>
            <p:nvSpPr>
              <p:cNvPr id="37" name="文本框 36">
                <a:extLst>
                  <a:ext uri="{FF2B5EF4-FFF2-40B4-BE49-F238E27FC236}">
                    <a16:creationId xmlns:a16="http://schemas.microsoft.com/office/drawing/2014/main" id="{4B993A3E-B0E0-44B7-93DA-4F10B1FE49A6}"/>
                  </a:ext>
                </a:extLst>
              </p:cNvPr>
              <p:cNvSpPr txBox="1"/>
              <p:nvPr/>
            </p:nvSpPr>
            <p:spPr>
              <a:xfrm>
                <a:off x="-4307229" y="2831741"/>
                <a:ext cx="3838131"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a:t>
                </a: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的安全检查</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代码检查存在的安全隐患的三方库</a:t>
                </a: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(log4net.dll zookeeper.net.dll, icsharpcode.sharpziplib.dll)</a:t>
                </a:r>
                <a:r>
                  <a:rPr kumimoji="0" lang="en-US" altLang="zh-CN"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8" name="文本框 37">
                <a:extLst>
                  <a:ext uri="{FF2B5EF4-FFF2-40B4-BE49-F238E27FC236}">
                    <a16:creationId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服务安全状态</a:t>
                </a:r>
              </a:p>
            </p:txBody>
          </p:sp>
        </p:grpSp>
        <p:sp>
          <p:nvSpPr>
            <p:cNvPr id="35" name="原创设计师QQ69613753    _13">
              <a:extLst>
                <a:ext uri="{FF2B5EF4-FFF2-40B4-BE49-F238E27FC236}">
                  <a16:creationId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36" name="矩形 35">
              <a:extLst>
                <a:ext uri="{FF2B5EF4-FFF2-40B4-BE49-F238E27FC236}">
                  <a16:creationId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
          <p:cNvSpPr>
            <a:spLocks noChangeArrowheads="1"/>
          </p:cNvSpPr>
          <p:nvPr/>
        </p:nvSpPr>
        <p:spPr bwMode="auto">
          <a:xfrm>
            <a:off x="7293170" y="1808066"/>
            <a:ext cx="4723288" cy="3603685"/>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6" name="组合 5"/>
          <p:cNvGrpSpPr/>
          <p:nvPr/>
        </p:nvGrpSpPr>
        <p:grpSpPr>
          <a:xfrm>
            <a:off x="6817129" y="3160003"/>
            <a:ext cx="795444" cy="794828"/>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7690293" y="2454421"/>
            <a:ext cx="4302991" cy="3000821"/>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微软研究院提供一个跨平台框架，用于构建健壮，可扩展的分布式应用程序。</a:t>
            </a: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zh-CN" altLang="en-US" sz="1400" dirty="0">
                <a:solidFill>
                  <a:srgbClr val="FFFFFF"/>
                </a:solidFill>
                <a:latin typeface="微软雅黑" panose="020B0503020204020204" pitchFamily="34" charset="-122"/>
                <a:ea typeface="微软雅黑" panose="020B0503020204020204" pitchFamily="34" charset="-122"/>
              </a:rPr>
              <a:t>自</a:t>
            </a:r>
            <a:r>
              <a:rPr lang="en-US" altLang="zh-CN" sz="1400" dirty="0">
                <a:solidFill>
                  <a:srgbClr val="FFFFFF"/>
                </a:solidFill>
                <a:latin typeface="微软雅黑" panose="020B0503020204020204" pitchFamily="34" charset="-122"/>
                <a:ea typeface="微软雅黑" panose="020B0503020204020204" pitchFamily="34" charset="-122"/>
              </a:rPr>
              <a:t>2011</a:t>
            </a:r>
            <a:r>
              <a:rPr lang="zh-CN" altLang="en-US" sz="1400" dirty="0">
                <a:solidFill>
                  <a:srgbClr val="FFFFFF"/>
                </a:solidFill>
                <a:latin typeface="微软雅黑" panose="020B0503020204020204" pitchFamily="34" charset="-122"/>
                <a:ea typeface="微软雅黑" panose="020B0503020204020204" pitchFamily="34" charset="-122"/>
              </a:rPr>
              <a:t>年以来，它已被多个微软产品组广泛应用于云中和内部，最着名的是游戏工作室，如</a:t>
            </a:r>
            <a:r>
              <a:rPr lang="en-US" altLang="zh-CN" sz="1400" dirty="0">
                <a:solidFill>
                  <a:srgbClr val="FFFFFF"/>
                </a:solidFill>
                <a:latin typeface="微软雅黑" panose="020B0503020204020204" pitchFamily="34" charset="-122"/>
                <a:ea typeface="微软雅黑" panose="020B0503020204020204" pitchFamily="34" charset="-122"/>
              </a:rPr>
              <a:t>343 Industries</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The Coalition</a:t>
            </a:r>
            <a:r>
              <a:rPr lang="zh-CN" altLang="en-US" sz="1400" dirty="0">
                <a:solidFill>
                  <a:srgbClr val="FFFFFF"/>
                </a:solidFill>
                <a:latin typeface="微软雅黑" panose="020B0503020204020204" pitchFamily="34" charset="-122"/>
                <a:ea typeface="微软雅黑" panose="020B0503020204020204" pitchFamily="34" charset="-122"/>
              </a:rPr>
              <a:t>，作为</a:t>
            </a:r>
            <a:r>
              <a:rPr lang="en-US" altLang="zh-CN" sz="1400" dirty="0">
                <a:solidFill>
                  <a:srgbClr val="FFFFFF"/>
                </a:solidFill>
                <a:latin typeface="微软雅黑" panose="020B0503020204020204" pitchFamily="34" charset="-122"/>
                <a:ea typeface="微软雅黑" panose="020B0503020204020204" pitchFamily="34" charset="-122"/>
              </a:rPr>
              <a:t>Halo 4</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5</a:t>
            </a:r>
            <a:r>
              <a:rPr lang="zh-CN" altLang="en-US" sz="1400" dirty="0">
                <a:solidFill>
                  <a:srgbClr val="FFFFFF"/>
                </a:solidFill>
                <a:latin typeface="微软雅黑" panose="020B0503020204020204" pitchFamily="34" charset="-122"/>
                <a:ea typeface="微软雅黑" panose="020B0503020204020204" pitchFamily="34" charset="-122"/>
              </a:rPr>
              <a:t>背后的云服务平台，以及战争机器</a:t>
            </a:r>
            <a:r>
              <a:rPr lang="en-US" altLang="zh-CN" sz="1400" dirty="0">
                <a:solidFill>
                  <a:srgbClr val="FFFFFF"/>
                </a:solidFill>
                <a:latin typeface="微软雅黑" panose="020B0503020204020204" pitchFamily="34" charset="-122"/>
                <a:ea typeface="微软雅黑" panose="020B0503020204020204" pitchFamily="34" charset="-122"/>
              </a:rPr>
              <a:t>4 </a:t>
            </a:r>
            <a:r>
              <a:rPr lang="zh-CN" altLang="en-US" sz="1400" dirty="0">
                <a:solidFill>
                  <a:srgbClr val="FFFFFF"/>
                </a:solidFill>
                <a:latin typeface="微软雅黑" panose="020B0503020204020204" pitchFamily="34" charset="-122"/>
                <a:ea typeface="微软雅黑" panose="020B0503020204020204" pitchFamily="34" charset="-122"/>
              </a:rPr>
              <a:t>，以及其他一些公司。</a:t>
            </a:r>
            <a:endParaRPr lang="en-US" altLang="zh-CN" sz="1400" dirty="0">
              <a:solidFill>
                <a:srgbClr val="FFFFFF"/>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关键字：并行，</a:t>
            </a:r>
            <a:r>
              <a:rPr lang="en-US" altLang="zh-CN" sz="1400" dirty="0">
                <a:solidFill>
                  <a:srgbClr val="FFFFFF"/>
                </a:solidFill>
                <a:latin typeface="微软雅黑" panose="020B0503020204020204" pitchFamily="34" charset="-122"/>
                <a:ea typeface="微软雅黑" panose="020B0503020204020204" pitchFamily="34" charset="-122"/>
              </a:rPr>
              <a:t>Actor</a:t>
            </a:r>
            <a:r>
              <a:rPr lang="zh-CN" altLang="en-US" sz="1400" dirty="0">
                <a:solidFill>
                  <a:srgbClr val="FFFFFF"/>
                </a:solidFill>
                <a:latin typeface="微软雅黑" panose="020B0503020204020204" pitchFamily="34" charset="-122"/>
                <a:ea typeface="微软雅黑" panose="020B0503020204020204" pitchFamily="34" charset="-122"/>
              </a:rPr>
              <a:t>模型分布式，</a:t>
            </a:r>
            <a:r>
              <a:rPr lang="en-US" altLang="zh-CN" sz="1400" dirty="0">
                <a:solidFill>
                  <a:srgbClr val="FFFFFF"/>
                </a:solidFill>
                <a:latin typeface="微软雅黑" panose="020B0503020204020204" pitchFamily="34" charset="-122"/>
                <a:ea typeface="微软雅黑" panose="020B0503020204020204" pitchFamily="34" charset="-122"/>
              </a:rPr>
              <a:t>RPC</a:t>
            </a:r>
            <a:r>
              <a:rPr lang="zh-CN" altLang="en-US" sz="1400" dirty="0">
                <a:solidFill>
                  <a:srgbClr val="FFFFFF"/>
                </a:solidFill>
                <a:latin typeface="微软雅黑" panose="020B0503020204020204" pitchFamily="34" charset="-122"/>
                <a:ea typeface="微软雅黑" panose="020B0503020204020204" pitchFamily="34" charset="-122"/>
              </a:rPr>
              <a:t>。</a:t>
            </a: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8509825" y="1818351"/>
            <a:ext cx="2393350" cy="523220"/>
          </a:xfrm>
          <a:prstGeom prst="rect">
            <a:avLst/>
          </a:prstGeom>
          <a:solidFill>
            <a:srgbClr val="FFFFFF"/>
          </a:solidFill>
        </p:spPr>
        <p:txBody>
          <a:bodyPr wrap="square">
            <a:spAutoFit/>
          </a:bodyPr>
          <a:lstStyle/>
          <a:p>
            <a:pPr fontAlgn="auto">
              <a:spcBef>
                <a:spcPts val="0"/>
              </a:spcBef>
              <a:spcAft>
                <a:spcPts val="0"/>
              </a:spcAft>
              <a:defRPr/>
            </a:pPr>
            <a:r>
              <a:rPr lang="en-US" altLang="zh-CN"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Orleans</a:t>
            </a:r>
            <a:endPar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平台框架</a:t>
              </a: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6EADAB67-8701-49CF-9C64-F4F87CBE6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9" y="1365805"/>
            <a:ext cx="6804422" cy="4745041"/>
          </a:xfrm>
          <a:prstGeom prst="rect">
            <a:avLst/>
          </a:prstGeom>
        </p:spPr>
      </p:pic>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randombar(horizontal)">
                                      <p:cBhvr>
                                        <p:cTn id="11" dur="500"/>
                                        <p:tgtEl>
                                          <p:spTgt spid="1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randombar(horizont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1"/>
          <p:cNvSpPr>
            <a:spLocks noChangeArrowheads="1"/>
          </p:cNvSpPr>
          <p:nvPr/>
        </p:nvSpPr>
        <p:spPr bwMode="gray">
          <a:xfrm>
            <a:off x="6082019" y="1827978"/>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每个节点一个，设备信息的收集，定时提交设备状态。</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6082019" y="3260269"/>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可重入执行器，提供设备信息，分发设备监听，接收设备变化，通知任务设备变化流。</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0" name="组合 29"/>
          <p:cNvGrpSpPr/>
          <p:nvPr/>
        </p:nvGrpSpPr>
        <p:grpSpPr>
          <a:xfrm>
            <a:off x="4804599" y="1800273"/>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4938005" y="2293156"/>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Device  service</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4805285" y="3228233"/>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4938690" y="3721115"/>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Device data</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1" name="Text Placeholder 4"/>
          <p:cNvSpPr txBox="1"/>
          <p:nvPr/>
        </p:nvSpPr>
        <p:spPr>
          <a:xfrm>
            <a:off x="4941985" y="5121736"/>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设备和汇总</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0" y="1187358"/>
            <a:ext cx="4404776" cy="493408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3" grpId="0"/>
      <p:bldP spid="37"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1407623" y="1889597"/>
            <a:ext cx="1067427" cy="11274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1407623" y="1599619"/>
            <a:ext cx="1067427" cy="115547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265189" y="1526638"/>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404851" y="1950756"/>
            <a:ext cx="1246014" cy="544305"/>
            <a:chOff x="8931338" y="2437732"/>
            <a:chExt cx="1021060"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41745" y="2701350"/>
              <a:ext cx="1010653" cy="346673"/>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任务执行</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0" name="组合 29"/>
          <p:cNvGrpSpPr/>
          <p:nvPr/>
        </p:nvGrpSpPr>
        <p:grpSpPr>
          <a:xfrm>
            <a:off x="2587695" y="1243261"/>
            <a:ext cx="1028021" cy="986276"/>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2587695" y="1593365"/>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需要监控调度的任务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2548290" y="2405482"/>
            <a:ext cx="1067427" cy="961803"/>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2615069" y="2753103"/>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立即执行的任务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F922C06D-61E9-4307-9981-E90CD6FC1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541" y="3551704"/>
            <a:ext cx="8054109" cy="3270169"/>
          </a:xfrm>
          <a:prstGeom prst="rect">
            <a:avLst/>
          </a:prstGeom>
        </p:spPr>
      </p:pic>
      <p:sp>
        <p:nvSpPr>
          <p:cNvPr id="34" name="箭头3">
            <a:extLst>
              <a:ext uri="{FF2B5EF4-FFF2-40B4-BE49-F238E27FC236}">
                <a16:creationId xmlns:a16="http://schemas.microsoft.com/office/drawing/2014/main" id="{C40AE28E-5F0A-47E5-B4DD-BC84C8174154}"/>
              </a:ext>
            </a:extLst>
          </p:cNvPr>
          <p:cNvSpPr/>
          <p:nvPr/>
        </p:nvSpPr>
        <p:spPr bwMode="gray">
          <a:xfrm flipV="1">
            <a:off x="3465122" y="1349132"/>
            <a:ext cx="1000647" cy="93005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5" name="箭头1">
            <a:extLst>
              <a:ext uri="{FF2B5EF4-FFF2-40B4-BE49-F238E27FC236}">
                <a16:creationId xmlns:a16="http://schemas.microsoft.com/office/drawing/2014/main" id="{4FEBFBD9-91C3-4535-9339-E3839E96C4D4}"/>
              </a:ext>
            </a:extLst>
          </p:cNvPr>
          <p:cNvSpPr/>
          <p:nvPr/>
        </p:nvSpPr>
        <p:spPr bwMode="gray">
          <a:xfrm>
            <a:off x="3465122" y="1197909"/>
            <a:ext cx="1028021" cy="101099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7" name="组合 46">
            <a:extLst>
              <a:ext uri="{FF2B5EF4-FFF2-40B4-BE49-F238E27FC236}">
                <a16:creationId xmlns:a16="http://schemas.microsoft.com/office/drawing/2014/main" id="{4469582E-8D02-4269-98E2-C4CC420CEE41}"/>
              </a:ext>
            </a:extLst>
          </p:cNvPr>
          <p:cNvGrpSpPr/>
          <p:nvPr/>
        </p:nvGrpSpPr>
        <p:grpSpPr>
          <a:xfrm>
            <a:off x="4534697" y="969720"/>
            <a:ext cx="1561303" cy="825206"/>
            <a:chOff x="3237545" y="4561747"/>
            <a:chExt cx="1146960" cy="1146960"/>
          </a:xfrm>
        </p:grpSpPr>
        <p:sp>
          <p:nvSpPr>
            <p:cNvPr id="48" name="圆角矩形 38">
              <a:extLst>
                <a:ext uri="{FF2B5EF4-FFF2-40B4-BE49-F238E27FC236}">
                  <a16:creationId xmlns:a16="http://schemas.microsoft.com/office/drawing/2014/main" id="{DF7CB274-5110-4CE0-B178-E8EA0DB2E65B}"/>
                </a:ext>
              </a:extLst>
            </p:cNvPr>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9" name="圆角矩形 39">
              <a:extLst>
                <a:ext uri="{FF2B5EF4-FFF2-40B4-BE49-F238E27FC236}">
                  <a16:creationId xmlns:a16="http://schemas.microsoft.com/office/drawing/2014/main" id="{BFA9BD74-236A-4F50-9AAF-21AE30DB32A8}"/>
                </a:ext>
              </a:extLst>
            </p:cNvPr>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50" name="Text Placeholder 4">
            <a:extLst>
              <a:ext uri="{FF2B5EF4-FFF2-40B4-BE49-F238E27FC236}">
                <a16:creationId xmlns:a16="http://schemas.microsoft.com/office/drawing/2014/main" id="{F6DCF024-3B01-4E86-A54E-98703CBCFEA4}"/>
              </a:ext>
            </a:extLst>
          </p:cNvPr>
          <p:cNvSpPr txBox="1"/>
          <p:nvPr/>
        </p:nvSpPr>
        <p:spPr>
          <a:xfrm>
            <a:off x="4601477" y="1372835"/>
            <a:ext cx="1383680" cy="13436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存储记录任务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55" name="组合 54">
            <a:extLst>
              <a:ext uri="{FF2B5EF4-FFF2-40B4-BE49-F238E27FC236}">
                <a16:creationId xmlns:a16="http://schemas.microsoft.com/office/drawing/2014/main" id="{14B25B99-6E64-4E4D-93C3-5EA357618DA5}"/>
              </a:ext>
            </a:extLst>
          </p:cNvPr>
          <p:cNvGrpSpPr/>
          <p:nvPr/>
        </p:nvGrpSpPr>
        <p:grpSpPr>
          <a:xfrm>
            <a:off x="4493143" y="1901871"/>
            <a:ext cx="1602857" cy="825206"/>
            <a:chOff x="3237545" y="4561747"/>
            <a:chExt cx="1146960" cy="1146960"/>
          </a:xfrm>
        </p:grpSpPr>
        <p:sp>
          <p:nvSpPr>
            <p:cNvPr id="56" name="圆角矩形 38">
              <a:extLst>
                <a:ext uri="{FF2B5EF4-FFF2-40B4-BE49-F238E27FC236}">
                  <a16:creationId xmlns:a16="http://schemas.microsoft.com/office/drawing/2014/main" id="{FD6C31B7-439D-4067-8E43-CAFC60C86F99}"/>
                </a:ext>
              </a:extLst>
            </p:cNvPr>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7" name="圆角矩形 39">
              <a:extLst>
                <a:ext uri="{FF2B5EF4-FFF2-40B4-BE49-F238E27FC236}">
                  <a16:creationId xmlns:a16="http://schemas.microsoft.com/office/drawing/2014/main" id="{D4534EF0-2374-4C23-981F-4D22C7D227D1}"/>
                </a:ext>
              </a:extLst>
            </p:cNvPr>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58" name="Text Placeholder 4">
            <a:extLst>
              <a:ext uri="{FF2B5EF4-FFF2-40B4-BE49-F238E27FC236}">
                <a16:creationId xmlns:a16="http://schemas.microsoft.com/office/drawing/2014/main" id="{395F7BD9-E55B-4D45-AC90-7969855014E7}"/>
              </a:ext>
            </a:extLst>
          </p:cNvPr>
          <p:cNvSpPr txBox="1"/>
          <p:nvPr/>
        </p:nvSpPr>
        <p:spPr>
          <a:xfrm>
            <a:off x="4811464" y="2222908"/>
            <a:ext cx="963706" cy="18986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立即监控调度任务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9518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animEffect transition="in" filter="fade">
                                      <p:cBhvr>
                                        <p:cTn id="51" dur="500"/>
                                        <p:tgtEl>
                                          <p:spTgt spid="4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p:cTn id="55" dur="500" fill="hold"/>
                                        <p:tgtEl>
                                          <p:spTgt spid="42"/>
                                        </p:tgtEl>
                                        <p:attrNameLst>
                                          <p:attrName>ppt_w</p:attrName>
                                        </p:attrNameLst>
                                      </p:cBhvr>
                                      <p:tavLst>
                                        <p:tav tm="0">
                                          <p:val>
                                            <p:fltVal val="0"/>
                                          </p:val>
                                        </p:tav>
                                        <p:tav tm="100000">
                                          <p:val>
                                            <p:strVal val="#ppt_w"/>
                                          </p:val>
                                        </p:tav>
                                      </p:tavLst>
                                    </p:anim>
                                    <p:anim calcmode="lin" valueType="num">
                                      <p:cBhvr>
                                        <p:cTn id="56" dur="500" fill="hold"/>
                                        <p:tgtEl>
                                          <p:spTgt spid="42"/>
                                        </p:tgtEl>
                                        <p:attrNameLst>
                                          <p:attrName>ppt_h</p:attrName>
                                        </p:attrNameLst>
                                      </p:cBhvr>
                                      <p:tavLst>
                                        <p:tav tm="0">
                                          <p:val>
                                            <p:fltVal val="0"/>
                                          </p:val>
                                        </p:tav>
                                        <p:tav tm="100000">
                                          <p:val>
                                            <p:strVal val="#ppt_h"/>
                                          </p:val>
                                        </p:tav>
                                      </p:tavLst>
                                    </p:anim>
                                    <p:animEffect transition="in" filter="fade">
                                      <p:cBhvr>
                                        <p:cTn id="57" dur="500"/>
                                        <p:tgtEl>
                                          <p:spTgt spid="4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p:cTn id="73" dur="500" fill="hold"/>
                                        <p:tgtEl>
                                          <p:spTgt spid="47"/>
                                        </p:tgtEl>
                                        <p:attrNameLst>
                                          <p:attrName>ppt_w</p:attrName>
                                        </p:attrNameLst>
                                      </p:cBhvr>
                                      <p:tavLst>
                                        <p:tav tm="0">
                                          <p:val>
                                            <p:fltVal val="0"/>
                                          </p:val>
                                        </p:tav>
                                        <p:tav tm="100000">
                                          <p:val>
                                            <p:strVal val="#ppt_w"/>
                                          </p:val>
                                        </p:tav>
                                      </p:tavLst>
                                    </p:anim>
                                    <p:anim calcmode="lin" valueType="num">
                                      <p:cBhvr>
                                        <p:cTn id="74" dur="500" fill="hold"/>
                                        <p:tgtEl>
                                          <p:spTgt spid="47"/>
                                        </p:tgtEl>
                                        <p:attrNameLst>
                                          <p:attrName>ppt_h</p:attrName>
                                        </p:attrNameLst>
                                      </p:cBhvr>
                                      <p:tavLst>
                                        <p:tav tm="0">
                                          <p:val>
                                            <p:fltVal val="0"/>
                                          </p:val>
                                        </p:tav>
                                        <p:tav tm="100000">
                                          <p:val>
                                            <p:strVal val="#ppt_h"/>
                                          </p:val>
                                        </p:tav>
                                      </p:tavLst>
                                    </p:anim>
                                    <p:animEffect transition="in" filter="fade">
                                      <p:cBhvr>
                                        <p:cTn id="75" dur="500"/>
                                        <p:tgtEl>
                                          <p:spTgt spid="47"/>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p:cTn id="79" dur="500" fill="hold"/>
                                        <p:tgtEl>
                                          <p:spTgt spid="50"/>
                                        </p:tgtEl>
                                        <p:attrNameLst>
                                          <p:attrName>ppt_w</p:attrName>
                                        </p:attrNameLst>
                                      </p:cBhvr>
                                      <p:tavLst>
                                        <p:tav tm="0">
                                          <p:val>
                                            <p:fltVal val="0"/>
                                          </p:val>
                                        </p:tav>
                                        <p:tav tm="100000">
                                          <p:val>
                                            <p:strVal val="#ppt_w"/>
                                          </p:val>
                                        </p:tav>
                                      </p:tavLst>
                                    </p:anim>
                                    <p:anim calcmode="lin" valueType="num">
                                      <p:cBhvr>
                                        <p:cTn id="80" dur="500" fill="hold"/>
                                        <p:tgtEl>
                                          <p:spTgt spid="50"/>
                                        </p:tgtEl>
                                        <p:attrNameLst>
                                          <p:attrName>ppt_h</p:attrName>
                                        </p:attrNameLst>
                                      </p:cBhvr>
                                      <p:tavLst>
                                        <p:tav tm="0">
                                          <p:val>
                                            <p:fltVal val="0"/>
                                          </p:val>
                                        </p:tav>
                                        <p:tav tm="100000">
                                          <p:val>
                                            <p:strVal val="#ppt_h"/>
                                          </p:val>
                                        </p:tav>
                                      </p:tavLst>
                                    </p:anim>
                                    <p:animEffect transition="in" filter="fade">
                                      <p:cBhvr>
                                        <p:cTn id="81" dur="500"/>
                                        <p:tgtEl>
                                          <p:spTgt spid="50"/>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Effect transition="in" filter="fade">
                                      <p:cBhvr>
                                        <p:cTn id="9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33" grpId="0"/>
      <p:bldP spid="41" grpId="0"/>
      <p:bldP spid="34" grpId="0" animBg="1"/>
      <p:bldP spid="35" grpId="0" animBg="1"/>
      <p:bldP spid="50"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346673"/>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任务执行</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等待调度任务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立即执行任务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1994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Dashboard</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639942" y="3129823"/>
              <a:ext cx="1553286" cy="300469"/>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Silo</a:t>
              </a: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节点检查</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检查当前节点是否正常。</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集群检查</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存储检查</a:t>
              </a:r>
            </a:p>
          </p:txBody>
        </p:sp>
        <p:sp>
          <p:nvSpPr>
            <p:cNvPr id="112" name="TextBox 111"/>
            <p:cNvSpPr txBox="1"/>
            <p:nvPr/>
          </p:nvSpPr>
          <p:spPr>
            <a:xfrm>
              <a:off x="3540613" y="3598912"/>
              <a:ext cx="2062773" cy="44548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检查当前节点是否能适用存储</a:t>
              </a:r>
            </a:p>
          </p:txBody>
        </p:sp>
      </p:grpSp>
      <p:grpSp>
        <p:nvGrpSpPr>
          <p:cNvPr id="113" name="组合 112"/>
          <p:cNvGrpSpPr/>
          <p:nvPr/>
        </p:nvGrpSpPr>
        <p:grpSpPr>
          <a:xfrm>
            <a:off x="4158104" y="2332996"/>
            <a:ext cx="2255074" cy="1630572"/>
            <a:chOff x="3452062" y="1525202"/>
            <a:chExt cx="1907802" cy="1379472"/>
          </a:xfrm>
          <a:effectLst/>
        </p:grpSpPr>
        <p:sp>
          <p:nvSpPr>
            <p:cNvPr id="114" name="矩形 7"/>
            <p:cNvSpPr/>
            <p:nvPr/>
          </p:nvSpPr>
          <p:spPr>
            <a:xfrm flipH="1" flipV="1">
              <a:off x="3452062" y="1525202"/>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452062" y="1786860"/>
              <a:ext cx="1907802" cy="3004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Grain</a:t>
              </a: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执行器检查</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判断能否正常创建和调用执行器</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TextBox 115">
            <a:extLst>
              <a:ext uri="{FF2B5EF4-FFF2-40B4-BE49-F238E27FC236}">
                <a16:creationId xmlns:a16="http://schemas.microsoft.com/office/drawing/2014/main" id="{0E7178D4-3962-481E-8C72-1B619D454035}"/>
              </a:ext>
            </a:extLst>
          </p:cNvPr>
          <p:cNvSpPr txBox="1"/>
          <p:nvPr/>
        </p:nvSpPr>
        <p:spPr>
          <a:xfrm>
            <a:off x="1394734" y="2698539"/>
            <a:ext cx="1769446" cy="914096"/>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判断当前是否所有节点都是激活状态，是否有其它节点不能和当前节点通讯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单元测试和调试客户端</a:t>
              </a:r>
            </a:p>
          </p:txBody>
        </p:sp>
        <p:cxnSp>
          <p:nvCxnSpPr>
            <p:cNvPr id="16" name="0 _4">
              <a:extLst>
                <a:ext uri="{FF2B5EF4-FFF2-40B4-BE49-F238E27FC236}">
                  <a16:creationId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D477D1AD-842D-4A58-AFC6-DCF3ECEAB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119" y="1155985"/>
            <a:ext cx="9287881" cy="5481781"/>
          </a:xfrm>
          <a:prstGeom prst="rect">
            <a:avLst/>
          </a:prstGeom>
        </p:spPr>
      </p:pic>
      <p:pic>
        <p:nvPicPr>
          <p:cNvPr id="5" name="图片 4">
            <a:extLst>
              <a:ext uri="{FF2B5EF4-FFF2-40B4-BE49-F238E27FC236}">
                <a16:creationId xmlns:a16="http://schemas.microsoft.com/office/drawing/2014/main" id="{79E3983B-945A-41C5-B648-4C630EAD6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83" y="1155985"/>
            <a:ext cx="2837036" cy="146470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2157</Words>
  <Application>Microsoft Office PowerPoint</Application>
  <PresentationFormat>宽屏</PresentationFormat>
  <Paragraphs>302</Paragraphs>
  <Slides>29</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Gill Sans</vt:lpstr>
      <vt:lpstr>等线</vt:lpstr>
      <vt:lpstr>等线 Light</vt:lpstr>
      <vt:lpstr>方正兰亭黑_GBK</vt:lpstr>
      <vt:lpstr>华文细黑</vt:lpstr>
      <vt:lpstr>微软雅黑</vt:lpstr>
      <vt:lpstr>站酷快乐体2016修订版</vt:lpstr>
      <vt:lpstr>Aharoni</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haoyong</cp:lastModifiedBy>
  <cp:revision>47</cp:revision>
  <dcterms:created xsi:type="dcterms:W3CDTF">2019-01-17T09:32:26Z</dcterms:created>
  <dcterms:modified xsi:type="dcterms:W3CDTF">2021-01-28T11:46:11Z</dcterms:modified>
</cp:coreProperties>
</file>