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EBEF"/>
    <a:srgbClr val="FF99FF"/>
    <a:srgbClr val="C0C0C0"/>
    <a:srgbClr val="9966FF"/>
    <a:srgbClr val="FFCCFF"/>
    <a:srgbClr val="660066"/>
    <a:srgbClr val="9900FF"/>
    <a:srgbClr val="99CCFF"/>
    <a:srgbClr val="FFCC99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1C30-DDD9-4B1D-B91C-42B16B1D2A1B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3689-FBC2-4FC4-9878-FE057511D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58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1C30-DDD9-4B1D-B91C-42B16B1D2A1B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3689-FBC2-4FC4-9878-FE057511D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86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1C30-DDD9-4B1D-B91C-42B16B1D2A1B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3689-FBC2-4FC4-9878-FE057511D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222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1C30-DDD9-4B1D-B91C-42B16B1D2A1B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3689-FBC2-4FC4-9878-FE057511D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70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1C30-DDD9-4B1D-B91C-42B16B1D2A1B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3689-FBC2-4FC4-9878-FE057511D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10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1C30-DDD9-4B1D-B91C-42B16B1D2A1B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3689-FBC2-4FC4-9878-FE057511D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26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1C30-DDD9-4B1D-B91C-42B16B1D2A1B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3689-FBC2-4FC4-9878-FE057511D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75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1C30-DDD9-4B1D-B91C-42B16B1D2A1B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3689-FBC2-4FC4-9878-FE057511D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370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1C30-DDD9-4B1D-B91C-42B16B1D2A1B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3689-FBC2-4FC4-9878-FE057511D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04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1C30-DDD9-4B1D-B91C-42B16B1D2A1B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3689-FBC2-4FC4-9878-FE057511D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49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1C30-DDD9-4B1D-B91C-42B16B1D2A1B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3689-FBC2-4FC4-9878-FE057511D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16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91C30-DDD9-4B1D-B91C-42B16B1D2A1B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33689-FBC2-4FC4-9878-FE057511D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843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Ilya.Xue@outlook.com" TargetMode="External"/><Relationship Id="rId4" Type="http://schemas.openxmlformats.org/officeDocument/2006/relationships/hyperlink" Target="Tel:+861820525375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685343" y="847725"/>
            <a:ext cx="5110552" cy="1914525"/>
            <a:chOff x="685343" y="847725"/>
            <a:chExt cx="5110552" cy="1914525"/>
          </a:xfrm>
        </p:grpSpPr>
        <p:grpSp>
          <p:nvGrpSpPr>
            <p:cNvPr id="2" name="组合 1"/>
            <p:cNvGrpSpPr/>
            <p:nvPr/>
          </p:nvGrpSpPr>
          <p:grpSpPr>
            <a:xfrm>
              <a:off x="685343" y="847725"/>
              <a:ext cx="5110552" cy="1914525"/>
              <a:chOff x="1947473" y="2676525"/>
              <a:chExt cx="5110552" cy="1914525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1947473" y="2676525"/>
                <a:ext cx="5110552" cy="1914525"/>
              </a:xfrm>
              <a:prstGeom prst="roundRect">
                <a:avLst>
                  <a:gd name="adj" fmla="val 3836"/>
                </a:avLst>
              </a:prstGeom>
              <a:blipFill>
                <a:blip r:embed="rId2"/>
                <a:tile tx="0" ty="0" sx="100000" sy="100000" flip="none" algn="tl"/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5027846" y="2870827"/>
                <a:ext cx="1492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zh-CN" altLang="en-US" sz="14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薛成成</a:t>
                </a:r>
                <a:r>
                  <a:rPr lang="zh-CN" altLang="en-US" sz="1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en-US" altLang="zh-CN" sz="1200" dirty="0" err="1" smtClean="0">
                    <a:latin typeface="Consolas" panose="020B0609020204030204" pitchFamily="49" charset="0"/>
                    <a:ea typeface="楷体" panose="02010609060101010101" pitchFamily="49" charset="-122"/>
                    <a:cs typeface="Consolas" panose="020B0609020204030204" pitchFamily="49" charset="0"/>
                  </a:rPr>
                  <a:t>Ilya.Xue</a:t>
                </a:r>
                <a:endParaRPr lang="en-US" altLang="zh-CN" sz="1200" dirty="0"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endParaRPr>
              </a:p>
            </p:txBody>
          </p:sp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1699" y="3198480"/>
                <a:ext cx="1190625" cy="1190625"/>
              </a:xfrm>
              <a:prstGeom prst="rect">
                <a:avLst/>
              </a:prstGeom>
              <a:effectLst>
                <a:softEdge rad="76200"/>
              </a:effectLst>
            </p:spPr>
          </p:pic>
          <p:sp>
            <p:nvSpPr>
              <p:cNvPr id="7" name="文本框 6"/>
              <p:cNvSpPr txBox="1"/>
              <p:nvPr/>
            </p:nvSpPr>
            <p:spPr>
              <a:xfrm>
                <a:off x="3362325" y="3183690"/>
                <a:ext cx="315823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CN" sz="1200" dirty="0" smtClean="0">
                    <a:latin typeface="Consolas" panose="020B0609020204030204" pitchFamily="49" charset="0"/>
                    <a:ea typeface="楷体" panose="02010609060101010101" pitchFamily="49" charset="-122"/>
                    <a:cs typeface="Consolas" panose="020B0609020204030204" pitchFamily="49" charset="0"/>
                  </a:rPr>
                  <a:t>Programmer</a:t>
                </a:r>
              </a:p>
              <a:p>
                <a:pPr algn="r"/>
                <a:r>
                  <a:rPr lang="en-US" altLang="zh-CN" sz="1200" dirty="0" smtClean="0">
                    <a:latin typeface="Consolas" panose="020B0609020204030204" pitchFamily="49" charset="0"/>
                    <a:ea typeface="楷体" panose="02010609060101010101" pitchFamily="49" charset="-122"/>
                    <a:cs typeface="Consolas" panose="020B0609020204030204" pitchFamily="49" charset="0"/>
                    <a:hlinkClick r:id="rId4"/>
                  </a:rPr>
                  <a:t>+8618205253751</a:t>
                </a:r>
                <a:endParaRPr lang="en-US" altLang="zh-CN" sz="1200" dirty="0" smtClean="0"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endParaRPr>
              </a:p>
              <a:p>
                <a:pPr algn="r"/>
                <a:r>
                  <a:rPr lang="en-US" altLang="zh-CN" sz="1200" dirty="0" err="1" smtClean="0">
                    <a:latin typeface="Consolas" panose="020B0609020204030204" pitchFamily="49" charset="0"/>
                    <a:ea typeface="楷体" panose="02010609060101010101" pitchFamily="49" charset="-122"/>
                    <a:cs typeface="Consolas" panose="020B0609020204030204" pitchFamily="49" charset="0"/>
                    <a:hlinkClick r:id="rId5"/>
                  </a:rPr>
                  <a:t>Ilya.Xue@outlook.com</a:t>
                </a:r>
                <a:endParaRPr lang="en-US" altLang="zh-CN" sz="1200" dirty="0" smtClean="0"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endParaRPr>
              </a:p>
              <a:p>
                <a:pPr algn="r"/>
                <a:r>
                  <a:rPr lang="en-US" altLang="zh-CN" sz="12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Huaian</a:t>
                </a:r>
                <a:r>
                  <a:rPr lang="en-US" altLang="zh-CN" sz="1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City</a:t>
                </a:r>
              </a:p>
              <a:p>
                <a:pPr algn="r"/>
                <a:r>
                  <a:rPr lang="en-US" altLang="zh-CN" sz="1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Jiangsu Province, 223001, </a:t>
                </a:r>
                <a:r>
                  <a:rPr lang="en-US" altLang="zh-CN" sz="12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P.R.China</a:t>
                </a:r>
                <a:endPara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r"/>
                <a:endParaRPr lang="en-US" altLang="zh-CN" sz="1200" dirty="0" smtClean="0"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endParaRP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3362324" y="4314825"/>
                <a:ext cx="321047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圆角矩形 2"/>
            <p:cNvSpPr/>
            <p:nvPr/>
          </p:nvSpPr>
          <p:spPr>
            <a:xfrm>
              <a:off x="685343" y="849249"/>
              <a:ext cx="5110552" cy="1913001"/>
            </a:xfrm>
            <a:prstGeom prst="roundRect">
              <a:avLst>
                <a:gd name="adj" fmla="val 12387"/>
              </a:avLst>
            </a:prstGeom>
            <a:solidFill>
              <a:schemeClr val="bg1">
                <a:alpha val="2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773091" y="959339"/>
              <a:ext cx="108000" cy="108000"/>
            </a:xfrm>
            <a:prstGeom prst="ellipse">
              <a:avLst/>
            </a:prstGeom>
            <a:solidFill>
              <a:srgbClr val="C0C0C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564911" y="959339"/>
              <a:ext cx="108000" cy="108000"/>
            </a:xfrm>
            <a:prstGeom prst="ellipse">
              <a:avLst/>
            </a:prstGeom>
            <a:solidFill>
              <a:srgbClr val="C0C0C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773091" y="2520490"/>
              <a:ext cx="108000" cy="108000"/>
            </a:xfrm>
            <a:prstGeom prst="ellipse">
              <a:avLst/>
            </a:prstGeom>
            <a:solidFill>
              <a:srgbClr val="C0C0C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564911" y="2520490"/>
              <a:ext cx="108000" cy="108000"/>
            </a:xfrm>
            <a:prstGeom prst="ellipse">
              <a:avLst/>
            </a:prstGeom>
            <a:solidFill>
              <a:srgbClr val="C0C0C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194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67740" y="39868"/>
            <a:ext cx="12022790" cy="6726991"/>
            <a:chOff x="67740" y="39868"/>
            <a:chExt cx="12022790" cy="6726991"/>
          </a:xfrm>
        </p:grpSpPr>
        <p:grpSp>
          <p:nvGrpSpPr>
            <p:cNvPr id="6" name="组合 5"/>
            <p:cNvGrpSpPr/>
            <p:nvPr/>
          </p:nvGrpSpPr>
          <p:grpSpPr>
            <a:xfrm>
              <a:off x="145140" y="147868"/>
              <a:ext cx="11941917" cy="6564992"/>
              <a:chOff x="-388164" y="155759"/>
              <a:chExt cx="11941917" cy="6564992"/>
            </a:xfrm>
          </p:grpSpPr>
          <p:grpSp>
            <p:nvGrpSpPr>
              <p:cNvPr id="58" name="组合 57"/>
              <p:cNvGrpSpPr/>
              <p:nvPr/>
            </p:nvGrpSpPr>
            <p:grpSpPr>
              <a:xfrm>
                <a:off x="-388164" y="155759"/>
                <a:ext cx="11837390" cy="6564992"/>
                <a:chOff x="964310" y="183538"/>
                <a:chExt cx="11837390" cy="6564992"/>
              </a:xfrm>
            </p:grpSpPr>
            <p:grpSp>
              <p:nvGrpSpPr>
                <p:cNvPr id="56" name="组合 55"/>
                <p:cNvGrpSpPr/>
                <p:nvPr/>
              </p:nvGrpSpPr>
              <p:grpSpPr>
                <a:xfrm>
                  <a:off x="964310" y="192994"/>
                  <a:ext cx="9637744" cy="6555536"/>
                  <a:chOff x="964310" y="192994"/>
                  <a:chExt cx="9637744" cy="6555536"/>
                </a:xfrm>
              </p:grpSpPr>
              <p:grpSp>
                <p:nvGrpSpPr>
                  <p:cNvPr id="51" name="组合 50"/>
                  <p:cNvGrpSpPr/>
                  <p:nvPr/>
                </p:nvGrpSpPr>
                <p:grpSpPr>
                  <a:xfrm>
                    <a:off x="964310" y="192994"/>
                    <a:ext cx="9623468" cy="6555536"/>
                    <a:chOff x="964310" y="192994"/>
                    <a:chExt cx="9623468" cy="6555536"/>
                  </a:xfrm>
                </p:grpSpPr>
                <p:grpSp>
                  <p:nvGrpSpPr>
                    <p:cNvPr id="36" name="组合 35"/>
                    <p:cNvGrpSpPr/>
                    <p:nvPr/>
                  </p:nvGrpSpPr>
                  <p:grpSpPr>
                    <a:xfrm>
                      <a:off x="964310" y="192994"/>
                      <a:ext cx="9623468" cy="6555536"/>
                      <a:chOff x="964310" y="192994"/>
                      <a:chExt cx="9623468" cy="6555536"/>
                    </a:xfrm>
                  </p:grpSpPr>
                  <p:grpSp>
                    <p:nvGrpSpPr>
                      <p:cNvPr id="26" name="组合 25"/>
                      <p:cNvGrpSpPr/>
                      <p:nvPr/>
                    </p:nvGrpSpPr>
                    <p:grpSpPr>
                      <a:xfrm>
                        <a:off x="964310" y="192994"/>
                        <a:ext cx="9623468" cy="6555536"/>
                        <a:chOff x="964310" y="605117"/>
                        <a:chExt cx="9623468" cy="6555536"/>
                      </a:xfrm>
                    </p:grpSpPr>
                    <p:grpSp>
                      <p:nvGrpSpPr>
                        <p:cNvPr id="80" name="组合 79"/>
                        <p:cNvGrpSpPr/>
                        <p:nvPr/>
                      </p:nvGrpSpPr>
                      <p:grpSpPr>
                        <a:xfrm>
                          <a:off x="964310" y="605117"/>
                          <a:ext cx="9623468" cy="6555536"/>
                          <a:chOff x="-90767" y="605116"/>
                          <a:chExt cx="9623468" cy="6555536"/>
                        </a:xfrm>
                      </p:grpSpPr>
                      <p:sp>
                        <p:nvSpPr>
                          <p:cNvPr id="25" name="圆角矩形 24"/>
                          <p:cNvSpPr/>
                          <p:nvPr/>
                        </p:nvSpPr>
                        <p:spPr>
                          <a:xfrm>
                            <a:off x="7159666" y="605116"/>
                            <a:ext cx="2164234" cy="6555535"/>
                          </a:xfrm>
                          <a:prstGeom prst="roundRect">
                            <a:avLst>
                              <a:gd name="adj" fmla="val 9192"/>
                            </a:avLst>
                          </a:prstGeom>
                          <a:solidFill>
                            <a:srgbClr val="FFCCFF">
                              <a:alpha val="70000"/>
                            </a:srgb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latin typeface="Consolas" panose="020B0609020204030204" pitchFamily="49" charset="0"/>
                              <a:cs typeface="Consolas" panose="020B0609020204030204" pitchFamily="49" charset="0"/>
                            </a:endParaRPr>
                          </a:p>
                        </p:txBody>
                      </p:sp>
                      <p:sp>
                        <p:nvSpPr>
                          <p:cNvPr id="54" name="圆角矩形 53"/>
                          <p:cNvSpPr/>
                          <p:nvPr/>
                        </p:nvSpPr>
                        <p:spPr>
                          <a:xfrm>
                            <a:off x="7345524" y="878099"/>
                            <a:ext cx="1792518" cy="1733071"/>
                          </a:xfrm>
                          <a:prstGeom prst="roundRect">
                            <a:avLst>
                              <a:gd name="adj" fmla="val 8493"/>
                            </a:avLst>
                          </a:prstGeom>
                          <a:solidFill>
                            <a:srgbClr val="99CCFF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" name="圆角矩形 1"/>
                          <p:cNvSpPr/>
                          <p:nvPr/>
                        </p:nvSpPr>
                        <p:spPr>
                          <a:xfrm>
                            <a:off x="2695851" y="605116"/>
                            <a:ext cx="3348507" cy="5821440"/>
                          </a:xfrm>
                          <a:prstGeom prst="roundRect">
                            <a:avLst>
                              <a:gd name="adj" fmla="val 5898"/>
                            </a:avLst>
                          </a:prstGeom>
                          <a:solidFill>
                            <a:schemeClr val="accent5">
                              <a:lumMod val="40000"/>
                              <a:lumOff val="60000"/>
                              <a:alpha val="7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latin typeface="Consolas" panose="020B0609020204030204" pitchFamily="49" charset="0"/>
                              <a:cs typeface="Consolas" panose="020B0609020204030204" pitchFamily="49" charset="0"/>
                            </a:endParaRPr>
                          </a:p>
                        </p:txBody>
                      </p:sp>
                      <p:sp>
                        <p:nvSpPr>
                          <p:cNvPr id="4" name="圆角矩形 3"/>
                          <p:cNvSpPr/>
                          <p:nvPr/>
                        </p:nvSpPr>
                        <p:spPr>
                          <a:xfrm>
                            <a:off x="510988" y="605117"/>
                            <a:ext cx="1378326" cy="6555535"/>
                          </a:xfrm>
                          <a:prstGeom prst="roundRect">
                            <a:avLst>
                              <a:gd name="adj" fmla="val 11061"/>
                            </a:avLst>
                          </a:prstGeom>
                          <a:solidFill>
                            <a:schemeClr val="bg1">
                              <a:lumMod val="75000"/>
                              <a:alpha val="7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latin typeface="Consolas" panose="020B0609020204030204" pitchFamily="49" charset="0"/>
                              <a:cs typeface="Consolas" panose="020B0609020204030204" pitchFamily="49" charset="0"/>
                            </a:endParaRPr>
                          </a:p>
                        </p:txBody>
                      </p:sp>
                      <p:sp>
                        <p:nvSpPr>
                          <p:cNvPr id="5" name="文本框 4"/>
                          <p:cNvSpPr txBox="1"/>
                          <p:nvPr/>
                        </p:nvSpPr>
                        <p:spPr>
                          <a:xfrm>
                            <a:off x="-90767" y="837062"/>
                            <a:ext cx="2581836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altLang="zh-CN" sz="1400" b="1" dirty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onsolas" panose="020B0609020204030204" pitchFamily="49" charset="0"/>
                                <a:cs typeface="Consolas" panose="020B0609020204030204" pitchFamily="49" charset="0"/>
                              </a:rPr>
                              <a:t>Data Source</a:t>
                            </a:r>
                          </a:p>
                        </p:txBody>
                      </p:sp>
                      <p:sp>
                        <p:nvSpPr>
                          <p:cNvPr id="27" name="右箭头 26"/>
                          <p:cNvSpPr/>
                          <p:nvPr/>
                        </p:nvSpPr>
                        <p:spPr>
                          <a:xfrm>
                            <a:off x="6394089" y="6154589"/>
                            <a:ext cx="862750" cy="368843"/>
                          </a:xfrm>
                          <a:prstGeom prst="rightArrow">
                            <a:avLst/>
                          </a:prstGeom>
                          <a:gradFill>
                            <a:gsLst>
                              <a:gs pos="0">
                                <a:schemeClr val="accent5">
                                  <a:lumMod val="75000"/>
                                </a:schemeClr>
                              </a:gs>
                              <a:gs pos="100000">
                                <a:schemeClr val="accent5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0" scaled="1"/>
                          </a:gradFill>
                        </p:spPr>
                        <p:style>
                          <a:lnRef idx="2">
                            <a:schemeClr val="accent6">
                              <a:shade val="50000"/>
                            </a:schemeClr>
                          </a:lnRef>
                          <a:fillRef idx="1">
                            <a:schemeClr val="accent6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latin typeface="Consolas" panose="020B0609020204030204" pitchFamily="49" charset="0"/>
                              <a:cs typeface="Consolas" panose="020B0609020204030204" pitchFamily="49" charset="0"/>
                            </a:endParaRPr>
                          </a:p>
                        </p:txBody>
                      </p:sp>
                      <p:sp>
                        <p:nvSpPr>
                          <p:cNvPr id="28" name="右箭头 27"/>
                          <p:cNvSpPr/>
                          <p:nvPr/>
                        </p:nvSpPr>
                        <p:spPr>
                          <a:xfrm>
                            <a:off x="6040218" y="1524376"/>
                            <a:ext cx="1218434" cy="368843"/>
                          </a:xfrm>
                          <a:prstGeom prst="rightArrow">
                            <a:avLst/>
                          </a:prstGeom>
                          <a:gradFill>
                            <a:gsLst>
                              <a:gs pos="0">
                                <a:schemeClr val="accent4">
                                  <a:lumMod val="75000"/>
                                </a:schemeClr>
                              </a:gs>
                              <a:gs pos="100000">
                                <a:schemeClr val="accent2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0" scaled="1"/>
                          </a:gradFill>
                        </p:spPr>
                        <p:style>
                          <a:lnRef idx="2">
                            <a:schemeClr val="accent6">
                              <a:shade val="50000"/>
                            </a:schemeClr>
                          </a:lnRef>
                          <a:fillRef idx="1">
                            <a:schemeClr val="accent6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latin typeface="Consolas" panose="020B0609020204030204" pitchFamily="49" charset="0"/>
                              <a:cs typeface="Consolas" panose="020B0609020204030204" pitchFamily="49" charset="0"/>
                            </a:endParaRPr>
                          </a:p>
                        </p:txBody>
                      </p:sp>
                      <p:sp>
                        <p:nvSpPr>
                          <p:cNvPr id="29" name="右箭头 28"/>
                          <p:cNvSpPr/>
                          <p:nvPr/>
                        </p:nvSpPr>
                        <p:spPr>
                          <a:xfrm>
                            <a:off x="1889310" y="2060369"/>
                            <a:ext cx="905405" cy="368843"/>
                          </a:xfrm>
                          <a:prstGeom prst="rightArrow">
                            <a:avLst/>
                          </a:prstGeom>
                          <a:gradFill flip="none" rotWithShape="1">
                            <a:gsLst>
                              <a:gs pos="0">
                                <a:schemeClr val="accent6">
                                  <a:lumMod val="75000"/>
                                </a:schemeClr>
                              </a:gs>
                              <a:gs pos="100000">
                                <a:schemeClr val="accent6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0" scaled="1"/>
                            <a:tileRect/>
                          </a:gradFill>
                        </p:spPr>
                        <p:style>
                          <a:lnRef idx="2">
                            <a:schemeClr val="accent6">
                              <a:shade val="50000"/>
                            </a:schemeClr>
                          </a:lnRef>
                          <a:fillRef idx="1">
                            <a:schemeClr val="accent6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latin typeface="Consolas" panose="020B0609020204030204" pitchFamily="49" charset="0"/>
                              <a:cs typeface="Consolas" panose="020B0609020204030204" pitchFamily="49" charset="0"/>
                            </a:endParaRPr>
                          </a:p>
                        </p:txBody>
                      </p:sp>
                      <p:sp>
                        <p:nvSpPr>
                          <p:cNvPr id="37" name="矩形 36"/>
                          <p:cNvSpPr/>
                          <p:nvPr/>
                        </p:nvSpPr>
                        <p:spPr>
                          <a:xfrm rot="16200000">
                            <a:off x="4333443" y="4415154"/>
                            <a:ext cx="383242" cy="4851609"/>
                          </a:xfrm>
                          <a:prstGeom prst="rect">
                            <a:avLst/>
                          </a:prstGeom>
                          <a:solidFill>
                            <a:srgbClr val="FFFF00"/>
                          </a:solidFill>
                          <a:ln>
                            <a:solidFill>
                              <a:schemeClr val="tx1"/>
                            </a:solidFill>
                          </a:ln>
                          <a:effectLst>
                            <a:innerShdw blurRad="63500" dist="50800" dir="10800000">
                              <a:prstClr val="black">
                                <a:alpha val="50000"/>
                              </a:prstClr>
                            </a:innerShd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latin typeface="Consolas" panose="020B0609020204030204" pitchFamily="49" charset="0"/>
                              <a:cs typeface="Consolas" panose="020B0609020204030204" pitchFamily="49" charset="0"/>
                            </a:endParaRPr>
                          </a:p>
                        </p:txBody>
                      </p:sp>
                      <p:sp>
                        <p:nvSpPr>
                          <p:cNvPr id="32" name="文本框 31"/>
                          <p:cNvSpPr txBox="1"/>
                          <p:nvPr/>
                        </p:nvSpPr>
                        <p:spPr>
                          <a:xfrm>
                            <a:off x="3079186" y="721054"/>
                            <a:ext cx="2581836" cy="58477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altLang="zh-CN" b="1" dirty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onsolas" panose="020B0609020204030204" pitchFamily="49" charset="0"/>
                                <a:cs typeface="Consolas" panose="020B0609020204030204" pitchFamily="49" charset="0"/>
                              </a:rPr>
                              <a:t>Data Platform</a:t>
                            </a:r>
                          </a:p>
                          <a:p>
                            <a:pPr algn="ctr"/>
                            <a:r>
                              <a:rPr lang="en-US" altLang="zh-CN" sz="1400" dirty="0" err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onsolas" panose="020B0609020204030204" pitchFamily="49" charset="0"/>
                                <a:cs typeface="Consolas" panose="020B0609020204030204" pitchFamily="49" charset="0"/>
                              </a:rPr>
                              <a:t>Hadoop</a:t>
                            </a:r>
                            <a:r>
                              <a:rPr lang="en-US" altLang="zh-CN" sz="1400" dirty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onsolas" panose="020B0609020204030204" pitchFamily="49" charset="0"/>
                                <a:cs typeface="Consolas" panose="020B0609020204030204" pitchFamily="49" charset="0"/>
                              </a:rPr>
                              <a:t> </a:t>
                            </a:r>
                            <a:r>
                              <a:rPr lang="en-US" altLang="zh-CN" sz="1400" dirty="0" err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onsolas" panose="020B0609020204030204" pitchFamily="49" charset="0"/>
                                <a:cs typeface="Consolas" panose="020B0609020204030204" pitchFamily="49" charset="0"/>
                              </a:rPr>
                              <a:t>Clust</a:t>
                            </a:r>
                            <a:endParaRPr lang="en-US" altLang="zh-CN" sz="140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onsolas" panose="020B0609020204030204" pitchFamily="49" charset="0"/>
                              <a:cs typeface="Consolas" panose="020B0609020204030204" pitchFamily="49" charset="0"/>
                            </a:endParaRPr>
                          </a:p>
                        </p:txBody>
                      </p:sp>
                      <p:sp>
                        <p:nvSpPr>
                          <p:cNvPr id="3" name="圆角矩形 2"/>
                          <p:cNvSpPr/>
                          <p:nvPr/>
                        </p:nvSpPr>
                        <p:spPr>
                          <a:xfrm>
                            <a:off x="3490175" y="1314387"/>
                            <a:ext cx="2364185" cy="1841503"/>
                          </a:xfrm>
                          <a:prstGeom prst="roundRect">
                            <a:avLst>
                              <a:gd name="adj" fmla="val 8974"/>
                            </a:avLst>
                          </a:prstGeom>
                          <a:solidFill>
                            <a:schemeClr val="accent4">
                              <a:lumMod val="75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latin typeface="Consolas" panose="020B0609020204030204" pitchFamily="49" charset="0"/>
                              <a:cs typeface="Consolas" panose="020B0609020204030204" pitchFamily="49" charset="0"/>
                            </a:endParaRPr>
                          </a:p>
                        </p:txBody>
                      </p:sp>
                      <p:sp>
                        <p:nvSpPr>
                          <p:cNvPr id="33" name="文本框 32"/>
                          <p:cNvSpPr txBox="1"/>
                          <p:nvPr/>
                        </p:nvSpPr>
                        <p:spPr>
                          <a:xfrm>
                            <a:off x="3335199" y="1459512"/>
                            <a:ext cx="2581836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altLang="zh-CN" sz="1400" dirty="0" smtClean="0">
                                <a:latin typeface="Consolas" panose="020B0609020204030204" pitchFamily="49" charset="0"/>
                                <a:cs typeface="Consolas" panose="020B0609020204030204" pitchFamily="49" charset="0"/>
                              </a:rPr>
                              <a:t>Batch Processing</a:t>
                            </a:r>
                          </a:p>
                        </p:txBody>
                      </p:sp>
                      <p:sp>
                        <p:nvSpPr>
                          <p:cNvPr id="40" name="右箭头 39"/>
                          <p:cNvSpPr/>
                          <p:nvPr/>
                        </p:nvSpPr>
                        <p:spPr>
                          <a:xfrm>
                            <a:off x="3203807" y="2058277"/>
                            <a:ext cx="411787" cy="368843"/>
                          </a:xfrm>
                          <a:prstGeom prst="rightArrow">
                            <a:avLst/>
                          </a:prstGeom>
                          <a:gradFill>
                            <a:gsLst>
                              <a:gs pos="0">
                                <a:schemeClr val="accent2">
                                  <a:lumMod val="75000"/>
                                </a:schemeClr>
                              </a:gs>
                              <a:gs pos="100000">
                                <a:schemeClr val="accent2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0" scaled="1"/>
                          </a:gradFill>
                        </p:spPr>
                        <p:style>
                          <a:lnRef idx="2">
                            <a:schemeClr val="accent6">
                              <a:shade val="50000"/>
                            </a:schemeClr>
                          </a:lnRef>
                          <a:fillRef idx="1">
                            <a:schemeClr val="accent6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latin typeface="Consolas" panose="020B0609020204030204" pitchFamily="49" charset="0"/>
                              <a:cs typeface="Consolas" panose="020B0609020204030204" pitchFamily="49" charset="0"/>
                            </a:endParaRPr>
                          </a:p>
                        </p:txBody>
                      </p:sp>
                      <p:sp>
                        <p:nvSpPr>
                          <p:cNvPr id="11" name="矩形 10"/>
                          <p:cNvSpPr/>
                          <p:nvPr/>
                        </p:nvSpPr>
                        <p:spPr>
                          <a:xfrm>
                            <a:off x="3683358" y="1824771"/>
                            <a:ext cx="334850" cy="869700"/>
                          </a:xfrm>
                          <a:prstGeom prst="rect">
                            <a:avLst/>
                          </a:prstGeom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latin typeface="Consolas" panose="020B0609020204030204" pitchFamily="49" charset="0"/>
                              <a:cs typeface="Consolas" panose="020B0609020204030204" pitchFamily="49" charset="0"/>
                            </a:endParaRPr>
                          </a:p>
                        </p:txBody>
                      </p:sp>
                      <p:sp>
                        <p:nvSpPr>
                          <p:cNvPr id="42" name="矩形 41"/>
                          <p:cNvSpPr/>
                          <p:nvPr/>
                        </p:nvSpPr>
                        <p:spPr>
                          <a:xfrm>
                            <a:off x="4211391" y="1826583"/>
                            <a:ext cx="334850" cy="869700"/>
                          </a:xfrm>
                          <a:prstGeom prst="rect">
                            <a:avLst/>
                          </a:prstGeom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latin typeface="Consolas" panose="020B0609020204030204" pitchFamily="49" charset="0"/>
                              <a:cs typeface="Consolas" panose="020B0609020204030204" pitchFamily="49" charset="0"/>
                            </a:endParaRPr>
                          </a:p>
                        </p:txBody>
                      </p:sp>
                      <p:sp>
                        <p:nvSpPr>
                          <p:cNvPr id="43" name="矩形 42"/>
                          <p:cNvSpPr/>
                          <p:nvPr/>
                        </p:nvSpPr>
                        <p:spPr>
                          <a:xfrm>
                            <a:off x="4739424" y="1828357"/>
                            <a:ext cx="334850" cy="869700"/>
                          </a:xfrm>
                          <a:prstGeom prst="rect">
                            <a:avLst/>
                          </a:prstGeom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latin typeface="Consolas" panose="020B0609020204030204" pitchFamily="49" charset="0"/>
                              <a:cs typeface="Consolas" panose="020B0609020204030204" pitchFamily="49" charset="0"/>
                            </a:endParaRPr>
                          </a:p>
                        </p:txBody>
                      </p:sp>
                      <p:sp>
                        <p:nvSpPr>
                          <p:cNvPr id="44" name="矩形 43"/>
                          <p:cNvSpPr/>
                          <p:nvPr/>
                        </p:nvSpPr>
                        <p:spPr>
                          <a:xfrm>
                            <a:off x="5267457" y="1820441"/>
                            <a:ext cx="334850" cy="869700"/>
                          </a:xfrm>
                          <a:prstGeom prst="rect">
                            <a:avLst/>
                          </a:prstGeom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latin typeface="Consolas" panose="020B0609020204030204" pitchFamily="49" charset="0"/>
                              <a:cs typeface="Consolas" panose="020B0609020204030204" pitchFamily="49" charset="0"/>
                            </a:endParaRPr>
                          </a:p>
                        </p:txBody>
                      </p:sp>
                      <p:sp>
                        <p:nvSpPr>
                          <p:cNvPr id="45" name="文本框 44"/>
                          <p:cNvSpPr txBox="1"/>
                          <p:nvPr/>
                        </p:nvSpPr>
                        <p:spPr>
                          <a:xfrm rot="16200000">
                            <a:off x="2557622" y="2117411"/>
                            <a:ext cx="2581836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altLang="zh-CN" sz="1200" dirty="0">
                                <a:latin typeface="Consolas" panose="020B0609020204030204" pitchFamily="49" charset="0"/>
                                <a:cs typeface="Consolas" panose="020B0609020204030204" pitchFamily="49" charset="0"/>
                              </a:rPr>
                              <a:t>S</a:t>
                            </a:r>
                            <a:r>
                              <a:rPr lang="en-US" altLang="zh-CN" sz="1200" dirty="0" smtClean="0">
                                <a:latin typeface="Consolas" panose="020B0609020204030204" pitchFamily="49" charset="0"/>
                                <a:cs typeface="Consolas" panose="020B0609020204030204" pitchFamily="49" charset="0"/>
                              </a:rPr>
                              <a:t> level</a:t>
                            </a:r>
                          </a:p>
                        </p:txBody>
                      </p:sp>
                      <p:sp>
                        <p:nvSpPr>
                          <p:cNvPr id="46" name="文本框 45"/>
                          <p:cNvSpPr txBox="1"/>
                          <p:nvPr/>
                        </p:nvSpPr>
                        <p:spPr>
                          <a:xfrm rot="16200000">
                            <a:off x="3083152" y="2130725"/>
                            <a:ext cx="2581836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altLang="zh-CN" sz="1200" dirty="0" smtClean="0">
                                <a:latin typeface="Consolas" panose="020B0609020204030204" pitchFamily="49" charset="0"/>
                                <a:cs typeface="Consolas" panose="020B0609020204030204" pitchFamily="49" charset="0"/>
                              </a:rPr>
                              <a:t>O level</a:t>
                            </a:r>
                          </a:p>
                        </p:txBody>
                      </p:sp>
                      <p:sp>
                        <p:nvSpPr>
                          <p:cNvPr id="47" name="文本框 46"/>
                          <p:cNvSpPr txBox="1"/>
                          <p:nvPr/>
                        </p:nvSpPr>
                        <p:spPr>
                          <a:xfrm rot="16200000">
                            <a:off x="3638309" y="2121558"/>
                            <a:ext cx="2581836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altLang="zh-CN" sz="1200" dirty="0" smtClean="0">
                                <a:latin typeface="Consolas" panose="020B0609020204030204" pitchFamily="49" charset="0"/>
                                <a:cs typeface="Consolas" panose="020B0609020204030204" pitchFamily="49" charset="0"/>
                              </a:rPr>
                              <a:t>L level</a:t>
                            </a:r>
                          </a:p>
                        </p:txBody>
                      </p:sp>
                      <p:sp>
                        <p:nvSpPr>
                          <p:cNvPr id="48" name="文本框 47"/>
                          <p:cNvSpPr txBox="1"/>
                          <p:nvPr/>
                        </p:nvSpPr>
                        <p:spPr>
                          <a:xfrm rot="16200000">
                            <a:off x="4163840" y="2134872"/>
                            <a:ext cx="2581836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altLang="zh-CN" sz="1200" dirty="0">
                                <a:latin typeface="Consolas" panose="020B0609020204030204" pitchFamily="49" charset="0"/>
                                <a:cs typeface="Consolas" panose="020B0609020204030204" pitchFamily="49" charset="0"/>
                              </a:rPr>
                              <a:t>D</a:t>
                            </a:r>
                            <a:r>
                              <a:rPr lang="en-US" altLang="zh-CN" sz="1200" dirty="0" smtClean="0">
                                <a:latin typeface="Consolas" panose="020B0609020204030204" pitchFamily="49" charset="0"/>
                                <a:cs typeface="Consolas" panose="020B0609020204030204" pitchFamily="49" charset="0"/>
                              </a:rPr>
                              <a:t> level</a:t>
                            </a:r>
                          </a:p>
                        </p:txBody>
                      </p:sp>
                      <p:sp>
                        <p:nvSpPr>
                          <p:cNvPr id="53" name="文本框 52"/>
                          <p:cNvSpPr txBox="1"/>
                          <p:nvPr/>
                        </p:nvSpPr>
                        <p:spPr>
                          <a:xfrm>
                            <a:off x="3087898" y="6625665"/>
                            <a:ext cx="2581836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altLang="zh-CN" dirty="0" err="1" smtClean="0">
                                <a:latin typeface="Consolas" panose="020B0609020204030204" pitchFamily="49" charset="0"/>
                                <a:cs typeface="Consolas" panose="020B0609020204030204" pitchFamily="49" charset="0"/>
                              </a:rPr>
                              <a:t>Oozie</a:t>
                            </a:r>
                            <a:endParaRPr lang="en-US" altLang="zh-CN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endParaRPr>
                          </a:p>
                        </p:txBody>
                      </p:sp>
                      <p:sp>
                        <p:nvSpPr>
                          <p:cNvPr id="55" name="文本框 54"/>
                          <p:cNvSpPr txBox="1"/>
                          <p:nvPr/>
                        </p:nvSpPr>
                        <p:spPr>
                          <a:xfrm>
                            <a:off x="6950865" y="990950"/>
                            <a:ext cx="2581836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altLang="zh-CN" sz="1400" b="1" dirty="0" smtClean="0">
                                <a:latin typeface="Consolas" panose="020B0609020204030204" pitchFamily="49" charset="0"/>
                                <a:cs typeface="Consolas" panose="020B0609020204030204" pitchFamily="49" charset="0"/>
                              </a:rPr>
                              <a:t>Report System</a:t>
                            </a:r>
                          </a:p>
                        </p:txBody>
                      </p:sp>
                      <p:sp>
                        <p:nvSpPr>
                          <p:cNvPr id="61" name="L 形 60"/>
                          <p:cNvSpPr/>
                          <p:nvPr/>
                        </p:nvSpPr>
                        <p:spPr>
                          <a:xfrm rot="16200000">
                            <a:off x="590143" y="3939461"/>
                            <a:ext cx="2994861" cy="338282"/>
                          </a:xfrm>
                          <a:prstGeom prst="corner">
                            <a:avLst>
                              <a:gd name="adj1" fmla="val 46334"/>
                              <a:gd name="adj2" fmla="val 50000"/>
                            </a:avLst>
                          </a:prstGeom>
                          <a:solidFill>
                            <a:schemeClr val="accent1">
                              <a:lumMod val="75000"/>
                            </a:schemeClr>
                          </a:solidFill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62" name="右箭头 61"/>
                          <p:cNvSpPr/>
                          <p:nvPr/>
                        </p:nvSpPr>
                        <p:spPr>
                          <a:xfrm>
                            <a:off x="2265762" y="2529765"/>
                            <a:ext cx="511089" cy="345463"/>
                          </a:xfrm>
                          <a:prstGeom prst="rightArrow">
                            <a:avLst/>
                          </a:prstGeom>
                          <a:gradFill flip="none" rotWithShape="1">
                            <a:gsLst>
                              <a:gs pos="0">
                                <a:schemeClr val="accent1">
                                  <a:lumMod val="75000"/>
                                </a:schemeClr>
                              </a:gs>
                              <a:gs pos="100000">
                                <a:schemeClr val="accent1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0" scaled="1"/>
                            <a:tileRect/>
                          </a:gradFill>
                        </p:spPr>
                        <p:style>
                          <a:lnRef idx="2">
                            <a:schemeClr val="accent6">
                              <a:shade val="50000"/>
                            </a:schemeClr>
                          </a:lnRef>
                          <a:fillRef idx="1">
                            <a:schemeClr val="accent6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63" name="圆角矩形 62"/>
                          <p:cNvSpPr/>
                          <p:nvPr/>
                        </p:nvSpPr>
                        <p:spPr>
                          <a:xfrm>
                            <a:off x="2802914" y="4683247"/>
                            <a:ext cx="3051446" cy="1607371"/>
                          </a:xfrm>
                          <a:prstGeom prst="roundRect">
                            <a:avLst>
                              <a:gd name="adj" fmla="val 8974"/>
                            </a:avLst>
                          </a:prstGeom>
                          <a:solidFill>
                            <a:schemeClr val="accent6">
                              <a:lumMod val="75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latin typeface="Consolas" panose="020B0609020204030204" pitchFamily="49" charset="0"/>
                              <a:cs typeface="Consolas" panose="020B0609020204030204" pitchFamily="49" charset="0"/>
                            </a:endParaRPr>
                          </a:p>
                        </p:txBody>
                      </p:sp>
                      <p:sp>
                        <p:nvSpPr>
                          <p:cNvPr id="64" name="文本框 63"/>
                          <p:cNvSpPr txBox="1"/>
                          <p:nvPr/>
                        </p:nvSpPr>
                        <p:spPr>
                          <a:xfrm>
                            <a:off x="3037719" y="4827032"/>
                            <a:ext cx="2581836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altLang="zh-CN" sz="1400" dirty="0">
                                <a:latin typeface="Consolas" panose="020B0609020204030204" pitchFamily="49" charset="0"/>
                                <a:cs typeface="Consolas" panose="020B0609020204030204" pitchFamily="49" charset="0"/>
                              </a:rPr>
                              <a:t>real-time processing</a:t>
                            </a:r>
                            <a:endParaRPr lang="en-US" altLang="zh-CN" sz="14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endParaRPr>
                          </a:p>
                        </p:txBody>
                      </p:sp>
                      <p:sp>
                        <p:nvSpPr>
                          <p:cNvPr id="69" name="矩形 68"/>
                          <p:cNvSpPr/>
                          <p:nvPr/>
                        </p:nvSpPr>
                        <p:spPr>
                          <a:xfrm>
                            <a:off x="4608913" y="5232081"/>
                            <a:ext cx="1006884" cy="963349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latin typeface="Consolas" panose="020B0609020204030204" pitchFamily="49" charset="0"/>
                              <a:cs typeface="Consolas" panose="020B0609020204030204" pitchFamily="49" charset="0"/>
                            </a:endParaRPr>
                          </a:p>
                        </p:txBody>
                      </p:sp>
                      <p:sp>
                        <p:nvSpPr>
                          <p:cNvPr id="71" name="文本框 70"/>
                          <p:cNvSpPr txBox="1"/>
                          <p:nvPr/>
                        </p:nvSpPr>
                        <p:spPr>
                          <a:xfrm>
                            <a:off x="3832864" y="5481881"/>
                            <a:ext cx="2581836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altLang="zh-CN" sz="1200" dirty="0" smtClean="0">
                                <a:latin typeface="Consolas" panose="020B0609020204030204" pitchFamily="49" charset="0"/>
                                <a:cs typeface="Consolas" panose="020B0609020204030204" pitchFamily="49" charset="0"/>
                              </a:rPr>
                              <a:t>Spark </a:t>
                            </a:r>
                            <a:endParaRPr lang="en-US" altLang="zh-CN" sz="12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endParaRPr>
                          </a:p>
                          <a:p>
                            <a:pPr algn="ctr"/>
                            <a:r>
                              <a:rPr lang="en-US" altLang="zh-CN" sz="1200" dirty="0" smtClean="0">
                                <a:latin typeface="Consolas" panose="020B0609020204030204" pitchFamily="49" charset="0"/>
                                <a:cs typeface="Consolas" panose="020B0609020204030204" pitchFamily="49" charset="0"/>
                              </a:rPr>
                              <a:t>Streaming</a:t>
                            </a:r>
                            <a:endParaRPr lang="en-US" altLang="zh-CN" sz="12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endParaRPr>
                          </a:p>
                        </p:txBody>
                      </p:sp>
                      <p:sp>
                        <p:nvSpPr>
                          <p:cNvPr id="72" name="矩形 71"/>
                          <p:cNvSpPr/>
                          <p:nvPr/>
                        </p:nvSpPr>
                        <p:spPr>
                          <a:xfrm>
                            <a:off x="3145755" y="5232081"/>
                            <a:ext cx="1006884" cy="963349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latin typeface="Consolas" panose="020B0609020204030204" pitchFamily="49" charset="0"/>
                              <a:cs typeface="Consolas" panose="020B0609020204030204" pitchFamily="49" charset="0"/>
                            </a:endParaRPr>
                          </a:p>
                        </p:txBody>
                      </p:sp>
                      <p:sp>
                        <p:nvSpPr>
                          <p:cNvPr id="73" name="文本框 72"/>
                          <p:cNvSpPr txBox="1"/>
                          <p:nvPr/>
                        </p:nvSpPr>
                        <p:spPr>
                          <a:xfrm>
                            <a:off x="2300697" y="5610428"/>
                            <a:ext cx="2581836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altLang="zh-CN" sz="1200" dirty="0" smtClean="0">
                                <a:latin typeface="Consolas" panose="020B0609020204030204" pitchFamily="49" charset="0"/>
                                <a:cs typeface="Consolas" panose="020B0609020204030204" pitchFamily="49" charset="0"/>
                              </a:rPr>
                              <a:t>Kafka</a:t>
                            </a:r>
                          </a:p>
                        </p:txBody>
                      </p:sp>
                      <p:sp>
                        <p:nvSpPr>
                          <p:cNvPr id="75" name="圆角矩形 74"/>
                          <p:cNvSpPr/>
                          <p:nvPr/>
                        </p:nvSpPr>
                        <p:spPr>
                          <a:xfrm>
                            <a:off x="7359800" y="2702495"/>
                            <a:ext cx="1792518" cy="1733071"/>
                          </a:xfrm>
                          <a:prstGeom prst="roundRect">
                            <a:avLst>
                              <a:gd name="adj" fmla="val 8493"/>
                            </a:avLst>
                          </a:prstGeom>
                          <a:solidFill>
                            <a:srgbClr val="99CCFF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74" name="右箭头 73"/>
                          <p:cNvSpPr/>
                          <p:nvPr/>
                        </p:nvSpPr>
                        <p:spPr>
                          <a:xfrm>
                            <a:off x="1889700" y="5648902"/>
                            <a:ext cx="885713" cy="345463"/>
                          </a:xfrm>
                          <a:prstGeom prst="rightArrow">
                            <a:avLst/>
                          </a:prstGeom>
                          <a:gradFill flip="none" rotWithShape="1">
                            <a:gsLst>
                              <a:gs pos="0">
                                <a:schemeClr val="accent5">
                                  <a:lumMod val="7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0" scaled="1"/>
                            <a:tileRect/>
                          </a:gradFill>
                        </p:spPr>
                        <p:style>
                          <a:lnRef idx="2">
                            <a:schemeClr val="accent6">
                              <a:shade val="50000"/>
                            </a:schemeClr>
                          </a:lnRef>
                          <a:fillRef idx="1">
                            <a:schemeClr val="accent6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76" name="文本框 75"/>
                          <p:cNvSpPr txBox="1"/>
                          <p:nvPr/>
                        </p:nvSpPr>
                        <p:spPr>
                          <a:xfrm>
                            <a:off x="6950865" y="2800028"/>
                            <a:ext cx="2581836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altLang="zh-CN" sz="1400" b="1" dirty="0" smtClean="0">
                                <a:latin typeface="Consolas" panose="020B0609020204030204" pitchFamily="49" charset="0"/>
                                <a:cs typeface="Consolas" panose="020B0609020204030204" pitchFamily="49" charset="0"/>
                              </a:rPr>
                              <a:t>Marketing</a:t>
                            </a:r>
                          </a:p>
                        </p:txBody>
                      </p:sp>
                    </p:grpSp>
                    <p:sp>
                      <p:nvSpPr>
                        <p:cNvPr id="65" name="矩形 64"/>
                        <p:cNvSpPr/>
                        <p:nvPr/>
                      </p:nvSpPr>
                      <p:spPr>
                        <a:xfrm rot="5400000">
                          <a:off x="5545092" y="1953330"/>
                          <a:ext cx="294147" cy="1912335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p:txBody>
                    </p:sp>
                    <p:sp>
                      <p:nvSpPr>
                        <p:cNvPr id="66" name="文本框 65"/>
                        <p:cNvSpPr txBox="1"/>
                        <p:nvPr/>
                      </p:nvSpPr>
                      <p:spPr>
                        <a:xfrm>
                          <a:off x="4740765" y="2778916"/>
                          <a:ext cx="1755610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CN" sz="1200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HiveSQL</a:t>
                          </a:r>
                          <a:endParaRPr lang="en-US" altLang="zh-CN" sz="1200" dirty="0" smtClean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p:txBody>
                    </p:sp>
                  </p:grpSp>
                  <p:sp>
                    <p:nvSpPr>
                      <p:cNvPr id="70" name="圆角矩形 69"/>
                      <p:cNvSpPr/>
                      <p:nvPr/>
                    </p:nvSpPr>
                    <p:spPr>
                      <a:xfrm>
                        <a:off x="4545251" y="3079535"/>
                        <a:ext cx="2364786" cy="1083491"/>
                      </a:xfrm>
                      <a:prstGeom prst="roundRect">
                        <a:avLst>
                          <a:gd name="adj" fmla="val 8974"/>
                        </a:avLst>
                      </a:prstGeom>
                      <a:solidFill>
                        <a:schemeClr val="accent5">
                          <a:lumMod val="7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78" name="文本框 77"/>
                      <p:cNvSpPr txBox="1"/>
                      <p:nvPr/>
                    </p:nvSpPr>
                    <p:spPr>
                      <a:xfrm>
                        <a:off x="4207645" y="3173895"/>
                        <a:ext cx="296904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400" dirty="0" smtClean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Flexible Query</a:t>
                        </a:r>
                      </a:p>
                    </p:txBody>
                  </p:sp>
                  <p:sp>
                    <p:nvSpPr>
                      <p:cNvPr id="79" name="矩形 78"/>
                      <p:cNvSpPr/>
                      <p:nvPr/>
                    </p:nvSpPr>
                    <p:spPr>
                      <a:xfrm>
                        <a:off x="4903617" y="3585929"/>
                        <a:ext cx="1569610" cy="381893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83" name="文本框 82"/>
                      <p:cNvSpPr txBox="1"/>
                      <p:nvPr/>
                    </p:nvSpPr>
                    <p:spPr>
                      <a:xfrm>
                        <a:off x="4646692" y="3690508"/>
                        <a:ext cx="206088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200" dirty="0" err="1" smtClean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SparkSQL</a:t>
                        </a:r>
                        <a:endParaRPr lang="en-US" altLang="zh-CN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84" name="右箭头 83"/>
                      <p:cNvSpPr/>
                      <p:nvPr/>
                    </p:nvSpPr>
                    <p:spPr>
                      <a:xfrm rot="5400000">
                        <a:off x="5400121" y="2767905"/>
                        <a:ext cx="443141" cy="368843"/>
                      </a:xfrm>
                      <a:prstGeom prst="rightArrow">
                        <a:avLst/>
                      </a:prstGeom>
                      <a:gradFill>
                        <a:gsLst>
                          <a:gs pos="0">
                            <a:schemeClr val="accent4">
                              <a:lumMod val="75000"/>
                            </a:schemeClr>
                          </a:gs>
                          <a:gs pos="100000">
                            <a:schemeClr val="accent2">
                              <a:lumMod val="20000"/>
                              <a:lumOff val="80000"/>
                            </a:schemeClr>
                          </a:gs>
                        </a:gsLst>
                        <a:lin ang="0" scaled="1"/>
                      </a:gradFill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85" name="圆角矩形 84"/>
                      <p:cNvSpPr/>
                      <p:nvPr/>
                    </p:nvSpPr>
                    <p:spPr>
                      <a:xfrm>
                        <a:off x="8400601" y="4132039"/>
                        <a:ext cx="1792518" cy="1112719"/>
                      </a:xfrm>
                      <a:prstGeom prst="roundRect">
                        <a:avLst>
                          <a:gd name="adj" fmla="val 8493"/>
                        </a:avLst>
                      </a:prstGeom>
                      <a:solidFill>
                        <a:srgbClr val="99CCFF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7" name="文本框 86"/>
                      <p:cNvSpPr txBox="1"/>
                      <p:nvPr/>
                    </p:nvSpPr>
                    <p:spPr>
                      <a:xfrm>
                        <a:off x="8005942" y="4244890"/>
                        <a:ext cx="258183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400" b="1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Flexible Query</a:t>
                        </a:r>
                      </a:p>
                    </p:txBody>
                  </p:sp>
                  <p:sp>
                    <p:nvSpPr>
                      <p:cNvPr id="89" name="矩形 88"/>
                      <p:cNvSpPr/>
                      <p:nvPr/>
                    </p:nvSpPr>
                    <p:spPr>
                      <a:xfrm>
                        <a:off x="8736057" y="4595683"/>
                        <a:ext cx="1093053" cy="501711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90" name="文本框 89"/>
                      <p:cNvSpPr txBox="1"/>
                      <p:nvPr/>
                    </p:nvSpPr>
                    <p:spPr>
                      <a:xfrm>
                        <a:off x="8766346" y="4710523"/>
                        <a:ext cx="104825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200" dirty="0" smtClean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Tableau</a:t>
                        </a:r>
                      </a:p>
                    </p:txBody>
                  </p:sp>
                  <p:sp>
                    <p:nvSpPr>
                      <p:cNvPr id="91" name="右箭头 90"/>
                      <p:cNvSpPr/>
                      <p:nvPr/>
                    </p:nvSpPr>
                    <p:spPr>
                      <a:xfrm>
                        <a:off x="7449167" y="3030304"/>
                        <a:ext cx="906954" cy="359312"/>
                      </a:xfrm>
                      <a:prstGeom prst="rightArrow">
                        <a:avLst/>
                      </a:prstGeom>
                      <a:gradFill flip="none" rotWithShape="1">
                        <a:gsLst>
                          <a:gs pos="0">
                            <a:schemeClr val="accent5">
                              <a:lumMod val="75000"/>
                            </a:schemeClr>
                          </a:gs>
                          <a:gs pos="100000">
                            <a:schemeClr val="bg1"/>
                          </a:gs>
                        </a:gsLst>
                        <a:lin ang="0" scaled="1"/>
                        <a:tileRect/>
                      </a:gradFill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sp>
                  <p:nvSpPr>
                    <p:cNvPr id="50" name="L 形 49"/>
                    <p:cNvSpPr/>
                    <p:nvPr/>
                  </p:nvSpPr>
                  <p:spPr>
                    <a:xfrm rot="10800000">
                      <a:off x="7086554" y="1739622"/>
                      <a:ext cx="362612" cy="1558904"/>
                    </a:xfrm>
                    <a:prstGeom prst="corner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4" name="右箭头 93"/>
                    <p:cNvSpPr/>
                    <p:nvPr/>
                  </p:nvSpPr>
                  <p:spPr>
                    <a:xfrm>
                      <a:off x="7449166" y="4523101"/>
                      <a:ext cx="862750" cy="371791"/>
                    </a:xfrm>
                    <a:prstGeom prst="rightArrow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lumMod val="75000"/>
                          </a:schemeClr>
                        </a:gs>
                        <a:gs pos="100000">
                          <a:schemeClr val="accent1">
                            <a:lumMod val="20000"/>
                            <a:lumOff val="80000"/>
                          </a:schemeClr>
                        </a:gs>
                      </a:gsLst>
                      <a:lin ang="0" scaled="1"/>
                      <a:tileRect/>
                    </a:gradFill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6" name="组合 85"/>
                  <p:cNvGrpSpPr/>
                  <p:nvPr/>
                </p:nvGrpSpPr>
                <p:grpSpPr>
                  <a:xfrm>
                    <a:off x="1807745" y="1553824"/>
                    <a:ext cx="968187" cy="983547"/>
                    <a:chOff x="2152356" y="4375052"/>
                    <a:chExt cx="5528603" cy="1195754"/>
                  </a:xfr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88" name="流程图: 磁盘 87"/>
                    <p:cNvSpPr/>
                    <p:nvPr/>
                  </p:nvSpPr>
                  <p:spPr>
                    <a:xfrm>
                      <a:off x="2152356" y="4375052"/>
                      <a:ext cx="5528603" cy="1195754"/>
                    </a:xfrm>
                    <a:prstGeom prst="flowChartMagneticDisk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3" name="椭圆 92"/>
                    <p:cNvSpPr/>
                    <p:nvPr/>
                  </p:nvSpPr>
                  <p:spPr>
                    <a:xfrm>
                      <a:off x="2152356" y="4375052"/>
                      <a:ext cx="5528603" cy="388643"/>
                    </a:xfrm>
                    <a:prstGeom prst="ellipse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1003148" y="2040762"/>
                    <a:ext cx="258183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 err="1" smtClean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Mongodb</a:t>
                    </a:r>
                    <a:endParaRPr lang="en-US" altLang="zh-CN" sz="1400" dirty="0" smtClean="0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grpSp>
                <p:nvGrpSpPr>
                  <p:cNvPr id="98" name="组合 97"/>
                  <p:cNvGrpSpPr/>
                  <p:nvPr/>
                </p:nvGrpSpPr>
                <p:grpSpPr>
                  <a:xfrm>
                    <a:off x="1806829" y="4773633"/>
                    <a:ext cx="968187" cy="983547"/>
                    <a:chOff x="2152356" y="4375052"/>
                    <a:chExt cx="5528603" cy="1195754"/>
                  </a:xfr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99" name="流程图: 磁盘 98"/>
                    <p:cNvSpPr/>
                    <p:nvPr/>
                  </p:nvSpPr>
                  <p:spPr>
                    <a:xfrm>
                      <a:off x="2152356" y="4375052"/>
                      <a:ext cx="5528603" cy="1195754"/>
                    </a:xfrm>
                    <a:prstGeom prst="flowChartMagneticDisk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0" name="椭圆 99"/>
                    <p:cNvSpPr/>
                    <p:nvPr/>
                  </p:nvSpPr>
                  <p:spPr>
                    <a:xfrm>
                      <a:off x="2152356" y="4375052"/>
                      <a:ext cx="5528603" cy="38864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101" name="文本框 100"/>
                  <p:cNvSpPr txBox="1"/>
                  <p:nvPr/>
                </p:nvSpPr>
                <p:spPr>
                  <a:xfrm>
                    <a:off x="995234" y="5234074"/>
                    <a:ext cx="258183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 smtClean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Oracle</a:t>
                    </a:r>
                  </a:p>
                </p:txBody>
              </p:sp>
              <p:grpSp>
                <p:nvGrpSpPr>
                  <p:cNvPr id="102" name="组合 101"/>
                  <p:cNvGrpSpPr/>
                  <p:nvPr/>
                </p:nvGrpSpPr>
                <p:grpSpPr>
                  <a:xfrm>
                    <a:off x="8750332" y="1002881"/>
                    <a:ext cx="968187" cy="983547"/>
                    <a:chOff x="2152356" y="4375052"/>
                    <a:chExt cx="5528603" cy="1195754"/>
                  </a:xfr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03" name="流程图: 磁盘 102"/>
                    <p:cNvSpPr/>
                    <p:nvPr/>
                  </p:nvSpPr>
                  <p:spPr>
                    <a:xfrm>
                      <a:off x="2152356" y="4375052"/>
                      <a:ext cx="5528603" cy="1195754"/>
                    </a:xfrm>
                    <a:prstGeom prst="flowChartMagneticDisk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4" name="椭圆 103"/>
                    <p:cNvSpPr/>
                    <p:nvPr/>
                  </p:nvSpPr>
                  <p:spPr>
                    <a:xfrm>
                      <a:off x="2152356" y="4375052"/>
                      <a:ext cx="5528603" cy="388643"/>
                    </a:xfrm>
                    <a:prstGeom prst="ellipse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5" name="组合 104"/>
                  <p:cNvGrpSpPr/>
                  <p:nvPr/>
                </p:nvGrpSpPr>
                <p:grpSpPr>
                  <a:xfrm>
                    <a:off x="8806941" y="2798763"/>
                    <a:ext cx="968187" cy="983547"/>
                    <a:chOff x="2152362" y="1672652"/>
                    <a:chExt cx="5528603" cy="1195754"/>
                  </a:xfr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06" name="流程图: 磁盘 105"/>
                    <p:cNvSpPr/>
                    <p:nvPr/>
                  </p:nvSpPr>
                  <p:spPr>
                    <a:xfrm>
                      <a:off x="2152362" y="1672652"/>
                      <a:ext cx="5528603" cy="1195754"/>
                    </a:xfrm>
                    <a:prstGeom prst="flowChartMagneticDisk">
                      <a:avLst/>
                    </a:prstGeom>
                    <a:solidFill>
                      <a:schemeClr val="accent4">
                        <a:lumMod val="7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7" name="椭圆 106"/>
                    <p:cNvSpPr/>
                    <p:nvPr/>
                  </p:nvSpPr>
                  <p:spPr>
                    <a:xfrm>
                      <a:off x="2152362" y="1672652"/>
                      <a:ext cx="5528603" cy="388643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108" name="文本框 107"/>
                  <p:cNvSpPr txBox="1"/>
                  <p:nvPr/>
                </p:nvSpPr>
                <p:spPr>
                  <a:xfrm>
                    <a:off x="7943507" y="1494358"/>
                    <a:ext cx="258183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 err="1" smtClean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Mysql</a:t>
                    </a:r>
                    <a:endParaRPr lang="en-US" altLang="zh-CN" sz="1400" dirty="0" smtClean="0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109" name="文本框 108"/>
                  <p:cNvSpPr txBox="1"/>
                  <p:nvPr/>
                </p:nvSpPr>
                <p:spPr>
                  <a:xfrm>
                    <a:off x="8020218" y="3270822"/>
                    <a:ext cx="258183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 err="1" smtClean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Pgsql</a:t>
                    </a:r>
                    <a:endParaRPr lang="en-US" altLang="zh-CN" sz="1400" dirty="0" smtClean="0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grpSp>
                <p:nvGrpSpPr>
                  <p:cNvPr id="110" name="组合 109"/>
                  <p:cNvGrpSpPr/>
                  <p:nvPr/>
                </p:nvGrpSpPr>
                <p:grpSpPr>
                  <a:xfrm rot="5400000">
                    <a:off x="3114515" y="1617827"/>
                    <a:ext cx="1859605" cy="397162"/>
                    <a:chOff x="2152356" y="4375052"/>
                    <a:chExt cx="5528603" cy="1195754"/>
                  </a:xfrm>
                </p:grpSpPr>
                <p:sp>
                  <p:nvSpPr>
                    <p:cNvPr id="111" name="流程图: 磁盘 110"/>
                    <p:cNvSpPr/>
                    <p:nvPr/>
                  </p:nvSpPr>
                  <p:spPr>
                    <a:xfrm>
                      <a:off x="2152356" y="4375052"/>
                      <a:ext cx="5528603" cy="1195754"/>
                    </a:xfrm>
                    <a:prstGeom prst="flowChartMagneticDisk">
                      <a:avLst/>
                    </a:prstGeom>
                    <a:solidFill>
                      <a:schemeClr val="accent4">
                        <a:lumMod val="7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2" name="椭圆 111"/>
                    <p:cNvSpPr/>
                    <p:nvPr/>
                  </p:nvSpPr>
                  <p:spPr>
                    <a:xfrm>
                      <a:off x="2152356" y="4375052"/>
                      <a:ext cx="5528603" cy="388643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113" name="文本框 112"/>
                  <p:cNvSpPr txBox="1"/>
                  <p:nvPr/>
                </p:nvSpPr>
                <p:spPr>
                  <a:xfrm rot="16200000">
                    <a:off x="2712896" y="1699771"/>
                    <a:ext cx="2581836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100" dirty="0" smtClean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Data Warehouse</a:t>
                    </a:r>
                  </a:p>
                </p:txBody>
              </p:sp>
            </p:grpSp>
            <p:sp>
              <p:nvSpPr>
                <p:cNvPr id="57" name="文本框 56"/>
                <p:cNvSpPr txBox="1"/>
                <p:nvPr/>
              </p:nvSpPr>
              <p:spPr>
                <a:xfrm>
                  <a:off x="11303399" y="183538"/>
                  <a:ext cx="1498301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800" b="1" dirty="0" smtClean="0">
                      <a:latin typeface="华文行楷" panose="02010800040101010101" pitchFamily="2" charset="-122"/>
                      <a:ea typeface="华文行楷" panose="02010800040101010101" pitchFamily="2" charset="-122"/>
                    </a:rPr>
                    <a:t>数据</a:t>
                  </a:r>
                  <a:endParaRPr lang="en-US" altLang="zh-CN" sz="2800" b="1" dirty="0" smtClean="0">
                    <a:latin typeface="华文行楷" panose="02010800040101010101" pitchFamily="2" charset="-122"/>
                    <a:ea typeface="华文行楷" panose="02010800040101010101" pitchFamily="2" charset="-122"/>
                  </a:endParaRPr>
                </a:p>
                <a:p>
                  <a:pPr algn="ctr"/>
                  <a:r>
                    <a:rPr lang="zh-CN" altLang="en-US" sz="2800" b="1" dirty="0" smtClean="0">
                      <a:latin typeface="华文行楷" panose="02010800040101010101" pitchFamily="2" charset="-122"/>
                      <a:ea typeface="华文行楷" panose="02010800040101010101" pitchFamily="2" charset="-122"/>
                    </a:rPr>
                    <a:t>架构</a:t>
                  </a:r>
                  <a:r>
                    <a:rPr lang="zh-CN" altLang="en-US" sz="2800" b="1" dirty="0" smtClean="0">
                      <a:latin typeface="华文行楷" panose="02010800040101010101" pitchFamily="2" charset="-122"/>
                      <a:ea typeface="华文行楷" panose="02010800040101010101" pitchFamily="2" charset="-122"/>
                    </a:rPr>
                    <a:t>图</a:t>
                  </a:r>
                  <a:endParaRPr lang="en-US" altLang="zh-CN" sz="2800" b="1" dirty="0" smtClean="0">
                    <a:latin typeface="华文行楷" panose="02010800040101010101" pitchFamily="2" charset="-122"/>
                    <a:ea typeface="华文行楷" panose="02010800040101010101" pitchFamily="2" charset="-122"/>
                  </a:endParaRPr>
                </a:p>
              </p:txBody>
            </p:sp>
          </p:grpSp>
          <p:sp>
            <p:nvSpPr>
              <p:cNvPr id="77" name="L 形 76"/>
              <p:cNvSpPr/>
              <p:nvPr/>
            </p:nvSpPr>
            <p:spPr>
              <a:xfrm rot="16200000">
                <a:off x="8258810" y="2153324"/>
                <a:ext cx="1882292" cy="352554"/>
              </a:xfrm>
              <a:prstGeom prst="corner">
                <a:avLst>
                  <a:gd name="adj1" fmla="val 46334"/>
                  <a:gd name="adj2" fmla="val 50000"/>
                </a:avLst>
              </a:prstGeom>
              <a:gradFill>
                <a:gsLst>
                  <a:gs pos="46800">
                    <a:srgbClr val="FF0000"/>
                  </a:gs>
                  <a:gs pos="0">
                    <a:srgbClr val="C00000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右箭头 80"/>
              <p:cNvSpPr/>
              <p:nvPr/>
            </p:nvSpPr>
            <p:spPr>
              <a:xfrm rot="10800000">
                <a:off x="8840644" y="1107854"/>
                <a:ext cx="535589" cy="345463"/>
              </a:xfrm>
              <a:prstGeom prst="rightArrow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lin ang="5400000" scaled="1"/>
              </a:gra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9432611" y="1401500"/>
                <a:ext cx="2121142" cy="52322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 smtClean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Consolas" panose="020B0609020204030204" pitchFamily="49" charset="0"/>
                  </a:rPr>
                  <a:t>客户满意度</a:t>
                </a:r>
                <a:endParaRPr lang="en-US" altLang="zh-CN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/>
                <a:r>
                  <a:rPr lang="zh-CN" altLang="en-US" sz="1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Consolas" panose="020B0609020204030204" pitchFamily="49" charset="0"/>
                  </a:rPr>
                  <a:t>营销效果报表（</a:t>
                </a:r>
                <a:r>
                  <a:rPr lang="en-US" altLang="zh-CN" sz="1400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Consolas" panose="020B0609020204030204" pitchFamily="49" charset="0"/>
                  </a:rPr>
                  <a:t>KPI</a:t>
                </a:r>
                <a:r>
                  <a:rPr lang="zh-CN" altLang="en-US" sz="14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Consolas" panose="020B0609020204030204" pitchFamily="49" charset="0"/>
                  </a:rPr>
                  <a:t>）</a:t>
                </a:r>
                <a:endParaRPr lang="en-US" altLang="zh-CN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7" name="流程图: 文档 6"/>
            <p:cNvSpPr/>
            <p:nvPr/>
          </p:nvSpPr>
          <p:spPr>
            <a:xfrm>
              <a:off x="9965915" y="1248327"/>
              <a:ext cx="2123476" cy="1006906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72448" y="39868"/>
              <a:ext cx="108000" cy="108000"/>
            </a:xfrm>
            <a:prstGeom prst="ellipse">
              <a:avLst/>
            </a:prstGeom>
            <a:solidFill>
              <a:srgbClr val="C0C0C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67740" y="6658859"/>
              <a:ext cx="108000" cy="108000"/>
            </a:xfrm>
            <a:prstGeom prst="ellipse">
              <a:avLst/>
            </a:prstGeom>
            <a:solidFill>
              <a:srgbClr val="C0C0C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11982530" y="39868"/>
              <a:ext cx="108000" cy="108000"/>
            </a:xfrm>
            <a:prstGeom prst="ellipse">
              <a:avLst/>
            </a:prstGeom>
            <a:solidFill>
              <a:srgbClr val="C0C0C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11977822" y="6658859"/>
              <a:ext cx="108000" cy="108000"/>
            </a:xfrm>
            <a:prstGeom prst="ellipse">
              <a:avLst/>
            </a:prstGeom>
            <a:solidFill>
              <a:srgbClr val="C0C0C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8" name="L 形 117"/>
          <p:cNvSpPr/>
          <p:nvPr/>
        </p:nvSpPr>
        <p:spPr>
          <a:xfrm rot="10800000">
            <a:off x="6306297" y="3526273"/>
            <a:ext cx="355021" cy="1255932"/>
          </a:xfrm>
          <a:prstGeom prst="corne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圆角矩形 118"/>
          <p:cNvSpPr/>
          <p:nvPr/>
        </p:nvSpPr>
        <p:spPr>
          <a:xfrm>
            <a:off x="7584638" y="5309046"/>
            <a:ext cx="1792518" cy="1238159"/>
          </a:xfrm>
          <a:prstGeom prst="roundRect">
            <a:avLst>
              <a:gd name="adj" fmla="val 8493"/>
            </a:avLst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文本框 119"/>
          <p:cNvSpPr txBox="1"/>
          <p:nvPr/>
        </p:nvSpPr>
        <p:spPr>
          <a:xfrm>
            <a:off x="7175703" y="5406579"/>
            <a:ext cx="2581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No-faking</a:t>
            </a:r>
          </a:p>
        </p:txBody>
      </p:sp>
      <p:sp>
        <p:nvSpPr>
          <p:cNvPr id="121" name="流程图: 磁盘 120"/>
          <p:cNvSpPr/>
          <p:nvPr/>
        </p:nvSpPr>
        <p:spPr>
          <a:xfrm>
            <a:off x="7976702" y="5817437"/>
            <a:ext cx="968187" cy="702676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文本框 121"/>
          <p:cNvSpPr txBox="1"/>
          <p:nvPr/>
        </p:nvSpPr>
        <p:spPr>
          <a:xfrm>
            <a:off x="7189979" y="6129841"/>
            <a:ext cx="2581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Pgsql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3" name="L 形 122"/>
          <p:cNvSpPr/>
          <p:nvPr/>
        </p:nvSpPr>
        <p:spPr>
          <a:xfrm rot="10800000">
            <a:off x="6300080" y="4951852"/>
            <a:ext cx="350170" cy="1040855"/>
          </a:xfrm>
          <a:prstGeom prst="corne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18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1277257" y="1640114"/>
            <a:ext cx="8636000" cy="4223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23886" y="4818743"/>
            <a:ext cx="7228114" cy="841828"/>
          </a:xfrm>
          <a:prstGeom prst="round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07498" y="5008824"/>
            <a:ext cx="2060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HDFS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zh-CN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分布式文件系统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423886" y="3920958"/>
            <a:ext cx="7228114" cy="841828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007497" y="4042220"/>
            <a:ext cx="2060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YARN</a:t>
            </a:r>
          </a:p>
          <a:p>
            <a:pPr algn="ctr"/>
            <a:r>
              <a:rPr lang="zh-CN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集群资源管理系统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007496" y="3008659"/>
            <a:ext cx="4644501" cy="841828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99301" y="3162350"/>
            <a:ext cx="2060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MapReduce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zh-CN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分布式计算框架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423886" y="3003046"/>
            <a:ext cx="2481944" cy="841828"/>
          </a:xfrm>
          <a:prstGeom prst="round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634413" y="3166672"/>
            <a:ext cx="2060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Spark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Core</a:t>
            </a:r>
          </a:p>
          <a:p>
            <a:pPr algn="ctr"/>
            <a:r>
              <a:rPr lang="zh-CN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分布式内存计算框架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423886" y="2117676"/>
            <a:ext cx="1255346" cy="841828"/>
          </a:xfrm>
          <a:prstGeom prst="round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365861" y="2300029"/>
            <a:ext cx="1277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Spark SQL</a:t>
            </a:r>
          </a:p>
          <a:p>
            <a:pPr algn="ctr"/>
            <a:r>
              <a:rPr lang="zh-CN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结构化数据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737257" y="2117676"/>
            <a:ext cx="1161141" cy="841828"/>
          </a:xfrm>
          <a:prstGeom prst="round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679234" y="2164479"/>
            <a:ext cx="12771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Spark Streaming</a:t>
            </a:r>
          </a:p>
          <a:p>
            <a:pPr algn="ctr"/>
            <a:r>
              <a:rPr lang="zh-CN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流数据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014446" y="2117676"/>
            <a:ext cx="1640117" cy="841828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272109" y="2273347"/>
            <a:ext cx="1124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Hive</a:t>
            </a:r>
          </a:p>
          <a:p>
            <a:pPr algn="ctr"/>
            <a:r>
              <a:rPr lang="zh-CN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数据仓库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720073" y="2138853"/>
            <a:ext cx="1640117" cy="841828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912226" y="2363474"/>
            <a:ext cx="1124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23" name="圆角矩形 22"/>
          <p:cNvSpPr/>
          <p:nvPr/>
        </p:nvSpPr>
        <p:spPr>
          <a:xfrm rot="16200000">
            <a:off x="139175" y="3469841"/>
            <a:ext cx="3546158" cy="841828"/>
          </a:xfrm>
          <a:prstGeom prst="round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400623" y="3582978"/>
            <a:ext cx="972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Oozie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zh-CN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作业调度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484229" y="147868"/>
            <a:ext cx="14983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技术</a:t>
            </a:r>
            <a:endParaRPr lang="en-US" altLang="zh-CN" sz="2800" b="1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zh-CN" altLang="en-US" sz="28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架构</a:t>
            </a:r>
            <a:r>
              <a:rPr lang="zh-CN" altLang="en-US" sz="28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图</a:t>
            </a:r>
            <a:endParaRPr lang="en-US" altLang="zh-CN" sz="2800" b="1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186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5692</TotalTime>
  <Words>100</Words>
  <Application>Microsoft Office PowerPoint</Application>
  <PresentationFormat>宽屏</PresentationFormat>
  <Paragraphs>56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华文行楷</vt:lpstr>
      <vt:lpstr>楷体</vt:lpstr>
      <vt:lpstr>宋体</vt:lpstr>
      <vt:lpstr>Arial</vt:lpstr>
      <vt:lpstr>Calibri</vt:lpstr>
      <vt:lpstr>Calibri Light</vt:lpstr>
      <vt:lpstr>Consolas</vt:lpstr>
      <vt:lpstr>Office 主题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Matt</dc:creator>
  <cp:lastModifiedBy>Matt</cp:lastModifiedBy>
  <cp:revision>185</cp:revision>
  <dcterms:created xsi:type="dcterms:W3CDTF">2016-11-26T05:38:15Z</dcterms:created>
  <dcterms:modified xsi:type="dcterms:W3CDTF">2017-02-09T05:39:34Z</dcterms:modified>
</cp:coreProperties>
</file>