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3" r:id="rId11"/>
    <p:sldId id="274" r:id="rId12"/>
    <p:sldId id="264" r:id="rId13"/>
    <p:sldId id="265" r:id="rId14"/>
    <p:sldId id="266" r:id="rId15"/>
    <p:sldId id="267" r:id="rId16"/>
    <p:sldId id="268" r:id="rId17"/>
    <p:sldId id="270" r:id="rId18"/>
    <p:sldId id="269" r:id="rId1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3"/>
    <p:restoredTop sz="94704"/>
  </p:normalViewPr>
  <p:slideViewPr>
    <p:cSldViewPr snapToGrid="0">
      <p:cViewPr>
        <p:scale>
          <a:sx n="112" d="100"/>
          <a:sy n="112" d="100"/>
        </p:scale>
        <p:origin x="16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DBB14-5B66-462F-ACBF-3CF8FDE5BFA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CAB860-B26B-45EC-9F95-42D2A3DB184D}">
      <dgm:prSet/>
      <dgm:spPr/>
      <dgm:t>
        <a:bodyPr/>
        <a:lstStyle/>
        <a:p>
          <a:r>
            <a:rPr lang="en-US" dirty="0">
              <a:latin typeface="Sitka Banner" pitchFamily="2" charset="0"/>
            </a:rPr>
            <a:t>Locate Vega hotspots across strikes and tenors.</a:t>
          </a:r>
        </a:p>
      </dgm:t>
    </dgm:pt>
    <dgm:pt modelId="{7E0FFFA8-25D1-4486-B643-E23E3F0EB0CF}" type="parTrans" cxnId="{9B941006-9166-4C59-A058-367AA712C8C3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2A230C93-C1E1-4AA1-80DB-AEBFF816EAE8}" type="sibTrans" cxnId="{9B941006-9166-4C59-A058-367AA712C8C3}">
      <dgm:prSet phldrT="01" phldr="0"/>
      <dgm:spPr/>
      <dgm:t>
        <a:bodyPr/>
        <a:lstStyle/>
        <a:p>
          <a:r>
            <a:rPr lang="en-US">
              <a:latin typeface="Sitka Banner" pitchFamily="2" charset="0"/>
            </a:rPr>
            <a:t>01</a:t>
          </a:r>
        </a:p>
      </dgm:t>
    </dgm:pt>
    <dgm:pt modelId="{6A4D473C-F26E-4F58-92EC-E5E13F3EC23A}">
      <dgm:prSet/>
      <dgm:spPr/>
      <dgm:t>
        <a:bodyPr/>
        <a:lstStyle/>
        <a:p>
          <a:r>
            <a:rPr lang="en-US" dirty="0">
              <a:latin typeface="Sitka Banner" pitchFamily="2" charset="0"/>
            </a:rPr>
            <a:t>Prioritize hedging where exposure is largest.</a:t>
          </a:r>
        </a:p>
      </dgm:t>
    </dgm:pt>
    <dgm:pt modelId="{443FB2FC-0A88-4B1A-BFEB-90ACD0B73FD9}" type="parTrans" cxnId="{38D8D6D8-20FD-4092-8F24-E1DEE980E321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AC59221D-6522-4822-AE11-65254D289BC2}" type="sibTrans" cxnId="{38D8D6D8-20FD-4092-8F24-E1DEE980E321}">
      <dgm:prSet phldrT="02" phldr="0"/>
      <dgm:spPr/>
      <dgm:t>
        <a:bodyPr/>
        <a:lstStyle/>
        <a:p>
          <a:r>
            <a:rPr lang="en-US">
              <a:latin typeface="Sitka Banner" pitchFamily="2" charset="0"/>
            </a:rPr>
            <a:t>02</a:t>
          </a:r>
        </a:p>
      </dgm:t>
    </dgm:pt>
    <dgm:pt modelId="{A9ADDC05-884D-4E8D-9F77-CC89F5FF94EA}">
      <dgm:prSet/>
      <dgm:spPr/>
      <dgm:t>
        <a:bodyPr/>
        <a:lstStyle/>
        <a:p>
          <a:r>
            <a:rPr lang="en-US" dirty="0">
              <a:latin typeface="Sitka Banner" pitchFamily="2" charset="0"/>
            </a:rPr>
            <a:t>Track how Vega distribution shifts with market moves.</a:t>
          </a:r>
        </a:p>
      </dgm:t>
    </dgm:pt>
    <dgm:pt modelId="{5B50660E-542D-487C-80A1-3F6E253B3710}" type="parTrans" cxnId="{923E2C7E-FCF7-49C5-AF6D-C44B6F14CC9E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AA080A58-97A0-485C-90E9-DB8887BE09EE}" type="sibTrans" cxnId="{923E2C7E-FCF7-49C5-AF6D-C44B6F14CC9E}">
      <dgm:prSet phldrT="03" phldr="0"/>
      <dgm:spPr/>
      <dgm:t>
        <a:bodyPr/>
        <a:lstStyle/>
        <a:p>
          <a:r>
            <a:rPr lang="en-US">
              <a:latin typeface="Sitka Banner" pitchFamily="2" charset="0"/>
            </a:rPr>
            <a:t>03</a:t>
          </a:r>
        </a:p>
      </dgm:t>
    </dgm:pt>
    <dgm:pt modelId="{BCC40D29-062B-47B9-AAD3-F4248DDDA729}">
      <dgm:prSet/>
      <dgm:spPr/>
      <dgm:t>
        <a:bodyPr/>
        <a:lstStyle/>
        <a:p>
          <a:r>
            <a:rPr lang="en-US">
              <a:latin typeface="Sitka Banner" pitchFamily="2" charset="0"/>
            </a:rPr>
            <a:t>Plan targeted hedges instead of broad, costly trades.</a:t>
          </a:r>
        </a:p>
      </dgm:t>
    </dgm:pt>
    <dgm:pt modelId="{9FC0CDE7-FF9A-43F9-A5F3-429C2356652C}" type="parTrans" cxnId="{7137F9AE-89E0-43A8-97EC-83780A7AE1E2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26E07EE6-F13E-4CE4-8CC2-F5DD5AE80453}" type="sibTrans" cxnId="{7137F9AE-89E0-43A8-97EC-83780A7AE1E2}">
      <dgm:prSet phldrT="04" phldr="0"/>
      <dgm:spPr/>
      <dgm:t>
        <a:bodyPr/>
        <a:lstStyle/>
        <a:p>
          <a:r>
            <a:rPr lang="en-US">
              <a:latin typeface="Sitka Banner" pitchFamily="2" charset="0"/>
            </a:rPr>
            <a:t>04</a:t>
          </a:r>
        </a:p>
      </dgm:t>
    </dgm:pt>
    <dgm:pt modelId="{9D2CEFF8-FD95-446A-A04B-0711EC029B43}">
      <dgm:prSet/>
      <dgm:spPr/>
      <dgm:t>
        <a:bodyPr/>
        <a:lstStyle/>
        <a:p>
          <a:r>
            <a:rPr lang="en-US" dirty="0">
              <a:latin typeface="Sitka Banner" pitchFamily="2" charset="0"/>
            </a:rPr>
            <a:t>Support scenario analysis for new issuance or market shocks.</a:t>
          </a:r>
        </a:p>
      </dgm:t>
    </dgm:pt>
    <dgm:pt modelId="{22F060F3-0061-4644-A30B-37D04CD864F4}" type="parTrans" cxnId="{9E0427A7-F3BE-4A4E-A1C6-D27FE1DD7998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7595DA1F-81AB-4FE1-A872-DE11804ECB28}" type="sibTrans" cxnId="{9E0427A7-F3BE-4A4E-A1C6-D27FE1DD7998}">
      <dgm:prSet phldrT="05" phldr="0"/>
      <dgm:spPr/>
      <dgm:t>
        <a:bodyPr/>
        <a:lstStyle/>
        <a:p>
          <a:r>
            <a:rPr lang="en-US">
              <a:latin typeface="Sitka Banner" pitchFamily="2" charset="0"/>
            </a:rPr>
            <a:t>05</a:t>
          </a:r>
        </a:p>
      </dgm:t>
    </dgm:pt>
    <dgm:pt modelId="{4B620BC6-86FF-9349-8361-0F85B19C626C}" type="pres">
      <dgm:prSet presAssocID="{201DBB14-5B66-462F-ACBF-3CF8FDE5BFA9}" presName="Name0" presStyleCnt="0">
        <dgm:presLayoutVars>
          <dgm:animLvl val="lvl"/>
          <dgm:resizeHandles val="exact"/>
        </dgm:presLayoutVars>
      </dgm:prSet>
      <dgm:spPr/>
    </dgm:pt>
    <dgm:pt modelId="{0C24806B-19C4-6D4D-9A0E-642458B96A73}" type="pres">
      <dgm:prSet presAssocID="{D9CAB860-B26B-45EC-9F95-42D2A3DB184D}" presName="compositeNode" presStyleCnt="0">
        <dgm:presLayoutVars>
          <dgm:bulletEnabled val="1"/>
        </dgm:presLayoutVars>
      </dgm:prSet>
      <dgm:spPr/>
    </dgm:pt>
    <dgm:pt modelId="{5AFA4C78-99D5-F94E-9B69-0993856A2D25}" type="pres">
      <dgm:prSet presAssocID="{D9CAB860-B26B-45EC-9F95-42D2A3DB184D}" presName="bgRect" presStyleLbl="alignNode1" presStyleIdx="0" presStyleCnt="5"/>
      <dgm:spPr/>
    </dgm:pt>
    <dgm:pt modelId="{4E249F08-0875-F748-9D1C-9798623D2FF5}" type="pres">
      <dgm:prSet presAssocID="{2A230C93-C1E1-4AA1-80DB-AEBFF816EAE8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0580B792-9151-734C-82BB-6F3F431B139C}" type="pres">
      <dgm:prSet presAssocID="{D9CAB860-B26B-45EC-9F95-42D2A3DB184D}" presName="nodeRect" presStyleLbl="alignNode1" presStyleIdx="0" presStyleCnt="5">
        <dgm:presLayoutVars>
          <dgm:bulletEnabled val="1"/>
        </dgm:presLayoutVars>
      </dgm:prSet>
      <dgm:spPr/>
    </dgm:pt>
    <dgm:pt modelId="{00530195-26AA-1244-B616-AF55C32CAC8F}" type="pres">
      <dgm:prSet presAssocID="{2A230C93-C1E1-4AA1-80DB-AEBFF816EAE8}" presName="sibTrans" presStyleCnt="0"/>
      <dgm:spPr/>
    </dgm:pt>
    <dgm:pt modelId="{9B0456F2-5360-EF44-93E3-8A64EB2A6A91}" type="pres">
      <dgm:prSet presAssocID="{6A4D473C-F26E-4F58-92EC-E5E13F3EC23A}" presName="compositeNode" presStyleCnt="0">
        <dgm:presLayoutVars>
          <dgm:bulletEnabled val="1"/>
        </dgm:presLayoutVars>
      </dgm:prSet>
      <dgm:spPr/>
    </dgm:pt>
    <dgm:pt modelId="{8EB00D73-E7F6-9744-A01D-CFD0FCC0ACE4}" type="pres">
      <dgm:prSet presAssocID="{6A4D473C-F26E-4F58-92EC-E5E13F3EC23A}" presName="bgRect" presStyleLbl="alignNode1" presStyleIdx="1" presStyleCnt="5"/>
      <dgm:spPr/>
    </dgm:pt>
    <dgm:pt modelId="{FEDCD033-A2E9-3E46-828F-E0488C1314B9}" type="pres">
      <dgm:prSet presAssocID="{AC59221D-6522-4822-AE11-65254D289BC2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E6AA7C3E-2CA0-704C-B519-114ED648DDFC}" type="pres">
      <dgm:prSet presAssocID="{6A4D473C-F26E-4F58-92EC-E5E13F3EC23A}" presName="nodeRect" presStyleLbl="alignNode1" presStyleIdx="1" presStyleCnt="5">
        <dgm:presLayoutVars>
          <dgm:bulletEnabled val="1"/>
        </dgm:presLayoutVars>
      </dgm:prSet>
      <dgm:spPr/>
    </dgm:pt>
    <dgm:pt modelId="{67E39ED6-93F9-2649-92D3-255744645BC9}" type="pres">
      <dgm:prSet presAssocID="{AC59221D-6522-4822-AE11-65254D289BC2}" presName="sibTrans" presStyleCnt="0"/>
      <dgm:spPr/>
    </dgm:pt>
    <dgm:pt modelId="{11A7AF06-E133-0E4D-A069-32370DEA9FDF}" type="pres">
      <dgm:prSet presAssocID="{A9ADDC05-884D-4E8D-9F77-CC89F5FF94EA}" presName="compositeNode" presStyleCnt="0">
        <dgm:presLayoutVars>
          <dgm:bulletEnabled val="1"/>
        </dgm:presLayoutVars>
      </dgm:prSet>
      <dgm:spPr/>
    </dgm:pt>
    <dgm:pt modelId="{020B373E-2CE2-684F-8A9C-230152E45467}" type="pres">
      <dgm:prSet presAssocID="{A9ADDC05-884D-4E8D-9F77-CC89F5FF94EA}" presName="bgRect" presStyleLbl="alignNode1" presStyleIdx="2" presStyleCnt="5"/>
      <dgm:spPr/>
    </dgm:pt>
    <dgm:pt modelId="{7B3A0BBA-1FDF-CF49-B8E3-9B95B829E7F3}" type="pres">
      <dgm:prSet presAssocID="{AA080A58-97A0-485C-90E9-DB8887BE09EE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19488284-E19D-4C4F-9E4B-02660BFE34C3}" type="pres">
      <dgm:prSet presAssocID="{A9ADDC05-884D-4E8D-9F77-CC89F5FF94EA}" presName="nodeRect" presStyleLbl="alignNode1" presStyleIdx="2" presStyleCnt="5">
        <dgm:presLayoutVars>
          <dgm:bulletEnabled val="1"/>
        </dgm:presLayoutVars>
      </dgm:prSet>
      <dgm:spPr/>
    </dgm:pt>
    <dgm:pt modelId="{E6CEA5B7-15D6-5F4C-9780-6C688DD7707F}" type="pres">
      <dgm:prSet presAssocID="{AA080A58-97A0-485C-90E9-DB8887BE09EE}" presName="sibTrans" presStyleCnt="0"/>
      <dgm:spPr/>
    </dgm:pt>
    <dgm:pt modelId="{EA20A434-1C37-B349-95FF-A8309808F7EC}" type="pres">
      <dgm:prSet presAssocID="{BCC40D29-062B-47B9-AAD3-F4248DDDA729}" presName="compositeNode" presStyleCnt="0">
        <dgm:presLayoutVars>
          <dgm:bulletEnabled val="1"/>
        </dgm:presLayoutVars>
      </dgm:prSet>
      <dgm:spPr/>
    </dgm:pt>
    <dgm:pt modelId="{CB09F7C7-5BF5-0A4B-86F8-1C1D0C829D26}" type="pres">
      <dgm:prSet presAssocID="{BCC40D29-062B-47B9-AAD3-F4248DDDA729}" presName="bgRect" presStyleLbl="alignNode1" presStyleIdx="3" presStyleCnt="5"/>
      <dgm:spPr/>
    </dgm:pt>
    <dgm:pt modelId="{097A36F4-42C8-9547-9D60-C77B26306BA5}" type="pres">
      <dgm:prSet presAssocID="{26E07EE6-F13E-4CE4-8CC2-F5DD5AE80453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493C148-0E04-AC49-9DB2-DE3AD8B0022F}" type="pres">
      <dgm:prSet presAssocID="{BCC40D29-062B-47B9-AAD3-F4248DDDA729}" presName="nodeRect" presStyleLbl="alignNode1" presStyleIdx="3" presStyleCnt="5">
        <dgm:presLayoutVars>
          <dgm:bulletEnabled val="1"/>
        </dgm:presLayoutVars>
      </dgm:prSet>
      <dgm:spPr/>
    </dgm:pt>
    <dgm:pt modelId="{5027AFA5-66E0-8941-BF41-5E7A422DB77C}" type="pres">
      <dgm:prSet presAssocID="{26E07EE6-F13E-4CE4-8CC2-F5DD5AE80453}" presName="sibTrans" presStyleCnt="0"/>
      <dgm:spPr/>
    </dgm:pt>
    <dgm:pt modelId="{0C32E035-7A6B-6A4A-AEC3-F419C842238B}" type="pres">
      <dgm:prSet presAssocID="{9D2CEFF8-FD95-446A-A04B-0711EC029B43}" presName="compositeNode" presStyleCnt="0">
        <dgm:presLayoutVars>
          <dgm:bulletEnabled val="1"/>
        </dgm:presLayoutVars>
      </dgm:prSet>
      <dgm:spPr/>
    </dgm:pt>
    <dgm:pt modelId="{1DA2FABF-9DB0-AB45-B447-14BE003E7570}" type="pres">
      <dgm:prSet presAssocID="{9D2CEFF8-FD95-446A-A04B-0711EC029B43}" presName="bgRect" presStyleLbl="alignNode1" presStyleIdx="4" presStyleCnt="5"/>
      <dgm:spPr/>
    </dgm:pt>
    <dgm:pt modelId="{650EF26F-5E10-5640-85C3-3FBAD19ED12E}" type="pres">
      <dgm:prSet presAssocID="{7595DA1F-81AB-4FE1-A872-DE11804ECB28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62BC231F-5851-454E-82C7-AA9E94BDD7D3}" type="pres">
      <dgm:prSet presAssocID="{9D2CEFF8-FD95-446A-A04B-0711EC029B43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9B941006-9166-4C59-A058-367AA712C8C3}" srcId="{201DBB14-5B66-462F-ACBF-3CF8FDE5BFA9}" destId="{D9CAB860-B26B-45EC-9F95-42D2A3DB184D}" srcOrd="0" destOrd="0" parTransId="{7E0FFFA8-25D1-4486-B643-E23E3F0EB0CF}" sibTransId="{2A230C93-C1E1-4AA1-80DB-AEBFF816EAE8}"/>
    <dgm:cxn modelId="{5F4DE515-22F4-564C-A0E5-186B0921C386}" type="presOf" srcId="{201DBB14-5B66-462F-ACBF-3CF8FDE5BFA9}" destId="{4B620BC6-86FF-9349-8361-0F85B19C626C}" srcOrd="0" destOrd="0" presId="urn:microsoft.com/office/officeart/2016/7/layout/LinearBlockProcessNumbered"/>
    <dgm:cxn modelId="{DF03551D-6B7C-6C4B-8343-D07E91C68A86}" type="presOf" srcId="{9D2CEFF8-FD95-446A-A04B-0711EC029B43}" destId="{62BC231F-5851-454E-82C7-AA9E94BDD7D3}" srcOrd="1" destOrd="0" presId="urn:microsoft.com/office/officeart/2016/7/layout/LinearBlockProcessNumbered"/>
    <dgm:cxn modelId="{0AEBA328-CC87-C142-B858-EA104AC648CD}" type="presOf" srcId="{9D2CEFF8-FD95-446A-A04B-0711EC029B43}" destId="{1DA2FABF-9DB0-AB45-B447-14BE003E7570}" srcOrd="0" destOrd="0" presId="urn:microsoft.com/office/officeart/2016/7/layout/LinearBlockProcessNumbered"/>
    <dgm:cxn modelId="{CDBFD337-980C-DB42-8193-97FC883D2762}" type="presOf" srcId="{AC59221D-6522-4822-AE11-65254D289BC2}" destId="{FEDCD033-A2E9-3E46-828F-E0488C1314B9}" srcOrd="0" destOrd="0" presId="urn:microsoft.com/office/officeart/2016/7/layout/LinearBlockProcessNumbered"/>
    <dgm:cxn modelId="{BBFC5B3C-A23D-274F-9428-08DA440962A5}" type="presOf" srcId="{A9ADDC05-884D-4E8D-9F77-CC89F5FF94EA}" destId="{020B373E-2CE2-684F-8A9C-230152E45467}" srcOrd="0" destOrd="0" presId="urn:microsoft.com/office/officeart/2016/7/layout/LinearBlockProcessNumbered"/>
    <dgm:cxn modelId="{34F28651-FD54-C148-B8C4-412B85877238}" type="presOf" srcId="{AA080A58-97A0-485C-90E9-DB8887BE09EE}" destId="{7B3A0BBA-1FDF-CF49-B8E3-9B95B829E7F3}" srcOrd="0" destOrd="0" presId="urn:microsoft.com/office/officeart/2016/7/layout/LinearBlockProcessNumbered"/>
    <dgm:cxn modelId="{BF3FB95E-F368-6944-85C8-64CE25BCEFF2}" type="presOf" srcId="{26E07EE6-F13E-4CE4-8CC2-F5DD5AE80453}" destId="{097A36F4-42C8-9547-9D60-C77B26306BA5}" srcOrd="0" destOrd="0" presId="urn:microsoft.com/office/officeart/2016/7/layout/LinearBlockProcessNumbered"/>
    <dgm:cxn modelId="{EF3EC669-8C09-DD4B-A29F-E5ADE63A55DA}" type="presOf" srcId="{D9CAB860-B26B-45EC-9F95-42D2A3DB184D}" destId="{5AFA4C78-99D5-F94E-9B69-0993856A2D25}" srcOrd="0" destOrd="0" presId="urn:microsoft.com/office/officeart/2016/7/layout/LinearBlockProcessNumbered"/>
    <dgm:cxn modelId="{923E2C7E-FCF7-49C5-AF6D-C44B6F14CC9E}" srcId="{201DBB14-5B66-462F-ACBF-3CF8FDE5BFA9}" destId="{A9ADDC05-884D-4E8D-9F77-CC89F5FF94EA}" srcOrd="2" destOrd="0" parTransId="{5B50660E-542D-487C-80A1-3F6E253B3710}" sibTransId="{AA080A58-97A0-485C-90E9-DB8887BE09EE}"/>
    <dgm:cxn modelId="{43C87588-D8BC-6B4F-AC34-D51BFE3277B3}" type="presOf" srcId="{BCC40D29-062B-47B9-AAD3-F4248DDDA729}" destId="{F493C148-0E04-AC49-9DB2-DE3AD8B0022F}" srcOrd="1" destOrd="0" presId="urn:microsoft.com/office/officeart/2016/7/layout/LinearBlockProcessNumbered"/>
    <dgm:cxn modelId="{0780B6A4-646A-E345-A2AE-C19B3A8A670E}" type="presOf" srcId="{2A230C93-C1E1-4AA1-80DB-AEBFF816EAE8}" destId="{4E249F08-0875-F748-9D1C-9798623D2FF5}" srcOrd="0" destOrd="0" presId="urn:microsoft.com/office/officeart/2016/7/layout/LinearBlockProcessNumbered"/>
    <dgm:cxn modelId="{9E0427A7-F3BE-4A4E-A1C6-D27FE1DD7998}" srcId="{201DBB14-5B66-462F-ACBF-3CF8FDE5BFA9}" destId="{9D2CEFF8-FD95-446A-A04B-0711EC029B43}" srcOrd="4" destOrd="0" parTransId="{22F060F3-0061-4644-A30B-37D04CD864F4}" sibTransId="{7595DA1F-81AB-4FE1-A872-DE11804ECB28}"/>
    <dgm:cxn modelId="{7137F9AE-89E0-43A8-97EC-83780A7AE1E2}" srcId="{201DBB14-5B66-462F-ACBF-3CF8FDE5BFA9}" destId="{BCC40D29-062B-47B9-AAD3-F4248DDDA729}" srcOrd="3" destOrd="0" parTransId="{9FC0CDE7-FF9A-43F9-A5F3-429C2356652C}" sibTransId="{26E07EE6-F13E-4CE4-8CC2-F5DD5AE80453}"/>
    <dgm:cxn modelId="{06F147BA-A8F1-7042-8ACB-8F41DE7142D0}" type="presOf" srcId="{BCC40D29-062B-47B9-AAD3-F4248DDDA729}" destId="{CB09F7C7-5BF5-0A4B-86F8-1C1D0C829D26}" srcOrd="0" destOrd="0" presId="urn:microsoft.com/office/officeart/2016/7/layout/LinearBlockProcessNumbered"/>
    <dgm:cxn modelId="{AAB8FEBE-E062-0E49-B173-0AE1F3997E0C}" type="presOf" srcId="{6A4D473C-F26E-4F58-92EC-E5E13F3EC23A}" destId="{E6AA7C3E-2CA0-704C-B519-114ED648DDFC}" srcOrd="1" destOrd="0" presId="urn:microsoft.com/office/officeart/2016/7/layout/LinearBlockProcessNumbered"/>
    <dgm:cxn modelId="{405373BF-ADC4-0549-9A2C-AE4E7BD14F26}" type="presOf" srcId="{D9CAB860-B26B-45EC-9F95-42D2A3DB184D}" destId="{0580B792-9151-734C-82BB-6F3F431B139C}" srcOrd="1" destOrd="0" presId="urn:microsoft.com/office/officeart/2016/7/layout/LinearBlockProcessNumbered"/>
    <dgm:cxn modelId="{88791ACC-8E7E-2140-A880-3301695524DF}" type="presOf" srcId="{A9ADDC05-884D-4E8D-9F77-CC89F5FF94EA}" destId="{19488284-E19D-4C4F-9E4B-02660BFE34C3}" srcOrd="1" destOrd="0" presId="urn:microsoft.com/office/officeart/2016/7/layout/LinearBlockProcessNumbered"/>
    <dgm:cxn modelId="{38D8D6D8-20FD-4092-8F24-E1DEE980E321}" srcId="{201DBB14-5B66-462F-ACBF-3CF8FDE5BFA9}" destId="{6A4D473C-F26E-4F58-92EC-E5E13F3EC23A}" srcOrd="1" destOrd="0" parTransId="{443FB2FC-0A88-4B1A-BFEB-90ACD0B73FD9}" sibTransId="{AC59221D-6522-4822-AE11-65254D289BC2}"/>
    <dgm:cxn modelId="{307DDED8-D989-D641-8E65-0C2E2BD07005}" type="presOf" srcId="{7595DA1F-81AB-4FE1-A872-DE11804ECB28}" destId="{650EF26F-5E10-5640-85C3-3FBAD19ED12E}" srcOrd="0" destOrd="0" presId="urn:microsoft.com/office/officeart/2016/7/layout/LinearBlockProcessNumbered"/>
    <dgm:cxn modelId="{338A13E8-5D42-8D48-8CA2-9E5ED0AF1EEB}" type="presOf" srcId="{6A4D473C-F26E-4F58-92EC-E5E13F3EC23A}" destId="{8EB00D73-E7F6-9744-A01D-CFD0FCC0ACE4}" srcOrd="0" destOrd="0" presId="urn:microsoft.com/office/officeart/2016/7/layout/LinearBlockProcessNumbered"/>
    <dgm:cxn modelId="{C0121C39-2190-E142-B881-F0964BEDD315}" type="presParOf" srcId="{4B620BC6-86FF-9349-8361-0F85B19C626C}" destId="{0C24806B-19C4-6D4D-9A0E-642458B96A73}" srcOrd="0" destOrd="0" presId="urn:microsoft.com/office/officeart/2016/7/layout/LinearBlockProcessNumbered"/>
    <dgm:cxn modelId="{1FB1535C-C170-814C-9D20-385D037752FD}" type="presParOf" srcId="{0C24806B-19C4-6D4D-9A0E-642458B96A73}" destId="{5AFA4C78-99D5-F94E-9B69-0993856A2D25}" srcOrd="0" destOrd="0" presId="urn:microsoft.com/office/officeart/2016/7/layout/LinearBlockProcessNumbered"/>
    <dgm:cxn modelId="{C20E61E8-6597-DB42-BC73-1EA896D9BF4E}" type="presParOf" srcId="{0C24806B-19C4-6D4D-9A0E-642458B96A73}" destId="{4E249F08-0875-F748-9D1C-9798623D2FF5}" srcOrd="1" destOrd="0" presId="urn:microsoft.com/office/officeart/2016/7/layout/LinearBlockProcessNumbered"/>
    <dgm:cxn modelId="{7076DB34-93C4-044A-826B-A3E00F083C6F}" type="presParOf" srcId="{0C24806B-19C4-6D4D-9A0E-642458B96A73}" destId="{0580B792-9151-734C-82BB-6F3F431B139C}" srcOrd="2" destOrd="0" presId="urn:microsoft.com/office/officeart/2016/7/layout/LinearBlockProcessNumbered"/>
    <dgm:cxn modelId="{DBAB9A62-7C23-BC40-A3A1-33B83D750397}" type="presParOf" srcId="{4B620BC6-86FF-9349-8361-0F85B19C626C}" destId="{00530195-26AA-1244-B616-AF55C32CAC8F}" srcOrd="1" destOrd="0" presId="urn:microsoft.com/office/officeart/2016/7/layout/LinearBlockProcessNumbered"/>
    <dgm:cxn modelId="{40D3537D-E4B0-F743-9A66-7D1C00072E65}" type="presParOf" srcId="{4B620BC6-86FF-9349-8361-0F85B19C626C}" destId="{9B0456F2-5360-EF44-93E3-8A64EB2A6A91}" srcOrd="2" destOrd="0" presId="urn:microsoft.com/office/officeart/2016/7/layout/LinearBlockProcessNumbered"/>
    <dgm:cxn modelId="{CE84DEEA-91A1-2F4A-950D-83E841566541}" type="presParOf" srcId="{9B0456F2-5360-EF44-93E3-8A64EB2A6A91}" destId="{8EB00D73-E7F6-9744-A01D-CFD0FCC0ACE4}" srcOrd="0" destOrd="0" presId="urn:microsoft.com/office/officeart/2016/7/layout/LinearBlockProcessNumbered"/>
    <dgm:cxn modelId="{7F2878D3-B71B-7344-ACDB-9E1F088FF89A}" type="presParOf" srcId="{9B0456F2-5360-EF44-93E3-8A64EB2A6A91}" destId="{FEDCD033-A2E9-3E46-828F-E0488C1314B9}" srcOrd="1" destOrd="0" presId="urn:microsoft.com/office/officeart/2016/7/layout/LinearBlockProcessNumbered"/>
    <dgm:cxn modelId="{F663F74C-55F6-DD42-8775-F46FC844816F}" type="presParOf" srcId="{9B0456F2-5360-EF44-93E3-8A64EB2A6A91}" destId="{E6AA7C3E-2CA0-704C-B519-114ED648DDFC}" srcOrd="2" destOrd="0" presId="urn:microsoft.com/office/officeart/2016/7/layout/LinearBlockProcessNumbered"/>
    <dgm:cxn modelId="{4872B7C8-3B13-8342-AC66-6041E2BA2911}" type="presParOf" srcId="{4B620BC6-86FF-9349-8361-0F85B19C626C}" destId="{67E39ED6-93F9-2649-92D3-255744645BC9}" srcOrd="3" destOrd="0" presId="urn:microsoft.com/office/officeart/2016/7/layout/LinearBlockProcessNumbered"/>
    <dgm:cxn modelId="{06274BF0-B0A0-584F-8650-4BFF946B84A0}" type="presParOf" srcId="{4B620BC6-86FF-9349-8361-0F85B19C626C}" destId="{11A7AF06-E133-0E4D-A069-32370DEA9FDF}" srcOrd="4" destOrd="0" presId="urn:microsoft.com/office/officeart/2016/7/layout/LinearBlockProcessNumbered"/>
    <dgm:cxn modelId="{853F245C-E5A8-0F46-B2C4-820CAD8D6182}" type="presParOf" srcId="{11A7AF06-E133-0E4D-A069-32370DEA9FDF}" destId="{020B373E-2CE2-684F-8A9C-230152E45467}" srcOrd="0" destOrd="0" presId="urn:microsoft.com/office/officeart/2016/7/layout/LinearBlockProcessNumbered"/>
    <dgm:cxn modelId="{92639FD7-4BFC-8A47-9B27-5AF0A9CD36CD}" type="presParOf" srcId="{11A7AF06-E133-0E4D-A069-32370DEA9FDF}" destId="{7B3A0BBA-1FDF-CF49-B8E3-9B95B829E7F3}" srcOrd="1" destOrd="0" presId="urn:microsoft.com/office/officeart/2016/7/layout/LinearBlockProcessNumbered"/>
    <dgm:cxn modelId="{03619465-DCD7-3E48-9589-C8649FC11811}" type="presParOf" srcId="{11A7AF06-E133-0E4D-A069-32370DEA9FDF}" destId="{19488284-E19D-4C4F-9E4B-02660BFE34C3}" srcOrd="2" destOrd="0" presId="urn:microsoft.com/office/officeart/2016/7/layout/LinearBlockProcessNumbered"/>
    <dgm:cxn modelId="{670B5D09-9183-5E46-9178-2914F5AC2717}" type="presParOf" srcId="{4B620BC6-86FF-9349-8361-0F85B19C626C}" destId="{E6CEA5B7-15D6-5F4C-9780-6C688DD7707F}" srcOrd="5" destOrd="0" presId="urn:microsoft.com/office/officeart/2016/7/layout/LinearBlockProcessNumbered"/>
    <dgm:cxn modelId="{95B59B2D-BAD2-4846-BCED-DBBD79783032}" type="presParOf" srcId="{4B620BC6-86FF-9349-8361-0F85B19C626C}" destId="{EA20A434-1C37-B349-95FF-A8309808F7EC}" srcOrd="6" destOrd="0" presId="urn:microsoft.com/office/officeart/2016/7/layout/LinearBlockProcessNumbered"/>
    <dgm:cxn modelId="{CB0DC652-5F32-9B46-A087-55A405CD0191}" type="presParOf" srcId="{EA20A434-1C37-B349-95FF-A8309808F7EC}" destId="{CB09F7C7-5BF5-0A4B-86F8-1C1D0C829D26}" srcOrd="0" destOrd="0" presId="urn:microsoft.com/office/officeart/2016/7/layout/LinearBlockProcessNumbered"/>
    <dgm:cxn modelId="{447EFDD3-DD6C-B145-85D6-3F1F8B7AB5D3}" type="presParOf" srcId="{EA20A434-1C37-B349-95FF-A8309808F7EC}" destId="{097A36F4-42C8-9547-9D60-C77B26306BA5}" srcOrd="1" destOrd="0" presId="urn:microsoft.com/office/officeart/2016/7/layout/LinearBlockProcessNumbered"/>
    <dgm:cxn modelId="{7EE413B0-C469-0645-9825-C7E14891543A}" type="presParOf" srcId="{EA20A434-1C37-B349-95FF-A8309808F7EC}" destId="{F493C148-0E04-AC49-9DB2-DE3AD8B0022F}" srcOrd="2" destOrd="0" presId="urn:microsoft.com/office/officeart/2016/7/layout/LinearBlockProcessNumbered"/>
    <dgm:cxn modelId="{79FBD13C-33F7-F740-810C-5F73DCBABD54}" type="presParOf" srcId="{4B620BC6-86FF-9349-8361-0F85B19C626C}" destId="{5027AFA5-66E0-8941-BF41-5E7A422DB77C}" srcOrd="7" destOrd="0" presId="urn:microsoft.com/office/officeart/2016/7/layout/LinearBlockProcessNumbered"/>
    <dgm:cxn modelId="{7A02A2B1-0EB6-3043-A1EB-9188E3DB4D35}" type="presParOf" srcId="{4B620BC6-86FF-9349-8361-0F85B19C626C}" destId="{0C32E035-7A6B-6A4A-AEC3-F419C842238B}" srcOrd="8" destOrd="0" presId="urn:microsoft.com/office/officeart/2016/7/layout/LinearBlockProcessNumbered"/>
    <dgm:cxn modelId="{CD330AA3-AC95-1049-A838-DDE5C14CABB2}" type="presParOf" srcId="{0C32E035-7A6B-6A4A-AEC3-F419C842238B}" destId="{1DA2FABF-9DB0-AB45-B447-14BE003E7570}" srcOrd="0" destOrd="0" presId="urn:microsoft.com/office/officeart/2016/7/layout/LinearBlockProcessNumbered"/>
    <dgm:cxn modelId="{A371F886-6D10-7948-B915-3ED6E778A202}" type="presParOf" srcId="{0C32E035-7A6B-6A4A-AEC3-F419C842238B}" destId="{650EF26F-5E10-5640-85C3-3FBAD19ED12E}" srcOrd="1" destOrd="0" presId="urn:microsoft.com/office/officeart/2016/7/layout/LinearBlockProcessNumbered"/>
    <dgm:cxn modelId="{AB354F18-E552-6D44-88D4-7DC952D62642}" type="presParOf" srcId="{0C32E035-7A6B-6A4A-AEC3-F419C842238B}" destId="{62BC231F-5851-454E-82C7-AA9E94BDD7D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A4C78-99D5-F94E-9B69-0993856A2D25}">
      <dsp:nvSpPr>
        <dsp:cNvPr id="0" name=""/>
        <dsp:cNvSpPr/>
      </dsp:nvSpPr>
      <dsp:spPr>
        <a:xfrm>
          <a:off x="6563" y="865420"/>
          <a:ext cx="2051635" cy="24619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itka Banner" pitchFamily="2" charset="0"/>
            </a:rPr>
            <a:t>Locate Vega hotspots across strikes and tenors.</a:t>
          </a:r>
        </a:p>
      </dsp:txBody>
      <dsp:txXfrm>
        <a:off x="6563" y="1850206"/>
        <a:ext cx="2051635" cy="1477177"/>
      </dsp:txXfrm>
    </dsp:sp>
    <dsp:sp modelId="{4E249F08-0875-F748-9D1C-9798623D2FF5}">
      <dsp:nvSpPr>
        <dsp:cNvPr id="0" name=""/>
        <dsp:cNvSpPr/>
      </dsp:nvSpPr>
      <dsp:spPr>
        <a:xfrm>
          <a:off x="6563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01</a:t>
          </a:r>
        </a:p>
      </dsp:txBody>
      <dsp:txXfrm>
        <a:off x="6563" y="865420"/>
        <a:ext cx="2051635" cy="984785"/>
      </dsp:txXfrm>
    </dsp:sp>
    <dsp:sp modelId="{8EB00D73-E7F6-9744-A01D-CFD0FCC0ACE4}">
      <dsp:nvSpPr>
        <dsp:cNvPr id="0" name=""/>
        <dsp:cNvSpPr/>
      </dsp:nvSpPr>
      <dsp:spPr>
        <a:xfrm>
          <a:off x="2222329" y="865420"/>
          <a:ext cx="2051635" cy="2461963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itka Banner" pitchFamily="2" charset="0"/>
            </a:rPr>
            <a:t>Prioritize hedging where exposure is largest.</a:t>
          </a:r>
        </a:p>
      </dsp:txBody>
      <dsp:txXfrm>
        <a:off x="2222329" y="1850206"/>
        <a:ext cx="2051635" cy="1477177"/>
      </dsp:txXfrm>
    </dsp:sp>
    <dsp:sp modelId="{FEDCD033-A2E9-3E46-828F-E0488C1314B9}">
      <dsp:nvSpPr>
        <dsp:cNvPr id="0" name=""/>
        <dsp:cNvSpPr/>
      </dsp:nvSpPr>
      <dsp:spPr>
        <a:xfrm>
          <a:off x="2222329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02</a:t>
          </a:r>
        </a:p>
      </dsp:txBody>
      <dsp:txXfrm>
        <a:off x="2222329" y="865420"/>
        <a:ext cx="2051635" cy="984785"/>
      </dsp:txXfrm>
    </dsp:sp>
    <dsp:sp modelId="{020B373E-2CE2-684F-8A9C-230152E45467}">
      <dsp:nvSpPr>
        <dsp:cNvPr id="0" name=""/>
        <dsp:cNvSpPr/>
      </dsp:nvSpPr>
      <dsp:spPr>
        <a:xfrm>
          <a:off x="4438096" y="865420"/>
          <a:ext cx="2051635" cy="2461963"/>
        </a:xfrm>
        <a:prstGeom prst="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itka Banner" pitchFamily="2" charset="0"/>
            </a:rPr>
            <a:t>Track how Vega distribution shifts with market moves.</a:t>
          </a:r>
        </a:p>
      </dsp:txBody>
      <dsp:txXfrm>
        <a:off x="4438096" y="1850206"/>
        <a:ext cx="2051635" cy="1477177"/>
      </dsp:txXfrm>
    </dsp:sp>
    <dsp:sp modelId="{7B3A0BBA-1FDF-CF49-B8E3-9B95B829E7F3}">
      <dsp:nvSpPr>
        <dsp:cNvPr id="0" name=""/>
        <dsp:cNvSpPr/>
      </dsp:nvSpPr>
      <dsp:spPr>
        <a:xfrm>
          <a:off x="4438096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03</a:t>
          </a:r>
        </a:p>
      </dsp:txBody>
      <dsp:txXfrm>
        <a:off x="4438096" y="865420"/>
        <a:ext cx="2051635" cy="984785"/>
      </dsp:txXfrm>
    </dsp:sp>
    <dsp:sp modelId="{CB09F7C7-5BF5-0A4B-86F8-1C1D0C829D26}">
      <dsp:nvSpPr>
        <dsp:cNvPr id="0" name=""/>
        <dsp:cNvSpPr/>
      </dsp:nvSpPr>
      <dsp:spPr>
        <a:xfrm>
          <a:off x="6653863" y="865420"/>
          <a:ext cx="2051635" cy="2461963"/>
        </a:xfrm>
        <a:prstGeom prst="rect">
          <a:avLst/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09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itka Banner" pitchFamily="2" charset="0"/>
            </a:rPr>
            <a:t>Plan targeted hedges instead of broad, costly trades.</a:t>
          </a:r>
        </a:p>
      </dsp:txBody>
      <dsp:txXfrm>
        <a:off x="6653863" y="1850206"/>
        <a:ext cx="2051635" cy="1477177"/>
      </dsp:txXfrm>
    </dsp:sp>
    <dsp:sp modelId="{097A36F4-42C8-9547-9D60-C77B26306BA5}">
      <dsp:nvSpPr>
        <dsp:cNvPr id="0" name=""/>
        <dsp:cNvSpPr/>
      </dsp:nvSpPr>
      <dsp:spPr>
        <a:xfrm>
          <a:off x="6653863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04</a:t>
          </a:r>
        </a:p>
      </dsp:txBody>
      <dsp:txXfrm>
        <a:off x="6653863" y="865420"/>
        <a:ext cx="2051635" cy="984785"/>
      </dsp:txXfrm>
    </dsp:sp>
    <dsp:sp modelId="{1DA2FABF-9DB0-AB45-B447-14BE003E7570}">
      <dsp:nvSpPr>
        <dsp:cNvPr id="0" name=""/>
        <dsp:cNvSpPr/>
      </dsp:nvSpPr>
      <dsp:spPr>
        <a:xfrm>
          <a:off x="8869630" y="865420"/>
          <a:ext cx="2051635" cy="2461963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itka Banner" pitchFamily="2" charset="0"/>
            </a:rPr>
            <a:t>Support scenario analysis for new issuance or market shocks.</a:t>
          </a:r>
        </a:p>
      </dsp:txBody>
      <dsp:txXfrm>
        <a:off x="8869630" y="1850206"/>
        <a:ext cx="2051635" cy="1477177"/>
      </dsp:txXfrm>
    </dsp:sp>
    <dsp:sp modelId="{650EF26F-5E10-5640-85C3-3FBAD19ED12E}">
      <dsp:nvSpPr>
        <dsp:cNvPr id="0" name=""/>
        <dsp:cNvSpPr/>
      </dsp:nvSpPr>
      <dsp:spPr>
        <a:xfrm>
          <a:off x="8869630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05</a:t>
          </a:r>
        </a:p>
      </dsp:txBody>
      <dsp:txXfrm>
        <a:off x="8869630" y="865420"/>
        <a:ext cx="2051635" cy="984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0F21-D9B2-2468-D3D3-791C10F24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661C7-9D86-A9E5-77BC-D3394299A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BC1B9-A11C-A28A-861F-F29BE5E0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DFF8B-F063-5A36-6C0D-51BCD321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8A74-2944-8BF9-BC25-54B19AC4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668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9DD4-EC11-E1BA-222E-D2ED801E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633F9-924E-BCDB-CAFC-ACD88F191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2D76-BAB7-C093-FF3E-D8B3E27D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34BE3-C5C1-C675-5AB1-9E1DA0E3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B0A8-9A42-A79D-1E17-32F37359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125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892B3-474B-A3A8-9B91-1BE45FBF2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2BB1D-3D42-01AD-52B0-A8A9E364B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4311-7FE6-FECE-D93B-C1233957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93D3-BFBB-8D43-AE3C-723324AD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6392-341C-D49F-24C4-39DD7398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529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097B-F88F-5818-48FD-F8C3C377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21DB-531E-7433-FE9B-0808190F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16BE-FB91-A92E-4CC6-2AF55D9B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36579-C0B3-62F4-A309-7A96B25A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8DBE-637E-F5E5-53E7-31ABD1FB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025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6BF3-E32C-CE1D-1C68-84870D41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365E-F415-974C-9153-B6A63AE52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18973-6781-753D-68C4-1170226D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D678-975D-C748-9ABF-AFD2DB43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DF96-C722-404D-88FE-108C175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636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9811-F567-0211-7F2B-EF389E69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3FF6-627B-DA0E-3179-A482FD571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89F30-C3BE-FF8A-709E-9C1C4FF6B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634E5-AB8A-F752-F765-31DF5FC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9DA2-7251-502A-9BC1-07C41971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E95AB-752D-2136-7308-AE01DCFC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542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D472-48C5-574A-5EBF-2A473F8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680E1-0938-9CA3-0356-70C603F4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5ABE0-F9C8-600F-5C5C-9513D3CD8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942D4-82E4-B0A8-38E8-0C0B6D090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51583-5D6B-A92F-3ADC-A2288187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25001-3753-17E3-2478-57C440D9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85601-0F23-DC4D-1928-C0C18318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62366-2FA2-67D6-F510-6F3E8340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935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5262-A917-91E4-4304-546D86BD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74057-E8C0-ED54-8F6B-DF5968E0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29794-E673-33ED-D725-5D2466AA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D3102-E6BE-4D16-9B00-4CF52D9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540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88082-9674-BB26-273A-17CD3B7F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169CE-1E4C-E7F5-3FFC-A6C26054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2302E-1F8A-2E15-412F-4C22F42E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729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A61F-FE10-B214-AA28-8CC5BC3F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0325-6B69-BE88-0788-6FE33267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1C39C-5DD4-5B60-0347-88977E06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79F4C-3E8B-D13A-5A73-AA9C9CDF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60D3F-B122-F2BB-51ED-3A51B3FC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197FC-893B-7345-A3FD-63C7512C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252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1DE9-EF05-48E8-0591-4FFA7D0B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CAF1-0074-D4A6-ED93-57F9F8B83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F6E92-6FE1-0096-B50D-E9536662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5DA47-952F-DFF7-9442-FCB78A1D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60824-D482-682E-6048-1F76130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3B417-6706-17BD-EEAD-EE8A52A2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95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0C1E1-C71D-E2C4-4DBB-1055A5CD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7B482-762C-2480-4182-93633152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D589C-E3D6-7FC9-5965-365C129CF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A710-A570-063B-2C20-14EC691ED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3EE30-C4D6-282C-BAA2-CC3FB9489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709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MMIT One Vanderbilt">
            <a:extLst>
              <a:ext uri="{FF2B5EF4-FFF2-40B4-BE49-F238E27FC236}">
                <a16:creationId xmlns:a16="http://schemas.microsoft.com/office/drawing/2014/main" id="{08BAF9CB-70D5-C5C0-6F8D-184A91E97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9091" r="4604" b="-1"/>
          <a:stretch>
            <a:fillRect/>
          </a:stretch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687BF-04AE-EEC6-0B48-EAE4F73D0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latin typeface="Sitka Banner" pitchFamily="2" charset="0"/>
              </a:rPr>
              <a:t>Vega Map Development </a:t>
            </a:r>
            <a:br>
              <a:rPr lang="en-US" sz="4400" dirty="0">
                <a:latin typeface="Sitka Banner" pitchFamily="2" charset="0"/>
              </a:rPr>
            </a:br>
            <a:r>
              <a:rPr lang="en-US" sz="4400" dirty="0">
                <a:latin typeface="Sitka Banner" pitchFamily="2" charset="0"/>
              </a:rPr>
              <a:t>&amp; </a:t>
            </a:r>
            <a:br>
              <a:rPr lang="en-US" sz="4400" dirty="0">
                <a:latin typeface="Sitka Banner" pitchFamily="2" charset="0"/>
              </a:rPr>
            </a:br>
            <a:r>
              <a:rPr lang="en-US" sz="4400" dirty="0">
                <a:latin typeface="Sitka Banner" pitchFamily="2" charset="0"/>
              </a:rPr>
              <a:t>GED Manager Upgrade</a:t>
            </a:r>
            <a:endParaRPr lang="en-CN" sz="4400" dirty="0">
              <a:latin typeface="Sitka Banner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B0669-3029-951E-841D-423A8A4B5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Sitka Banner" pitchFamily="2" charset="0"/>
              </a:rPr>
              <a:t>TD Securities · GED </a:t>
            </a:r>
          </a:p>
          <a:p>
            <a:pPr algn="l"/>
            <a:r>
              <a:rPr lang="en-US" sz="2000" dirty="0">
                <a:latin typeface="Sitka Banner" pitchFamily="2" charset="0"/>
              </a:rPr>
              <a:t>Annie Zhang</a:t>
            </a:r>
          </a:p>
          <a:p>
            <a:pPr algn="l"/>
            <a:endParaRPr lang="en-CN" sz="2000" dirty="0">
              <a:latin typeface="Sitka Banner" pitchFamily="2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B5E9092-CD61-FD2C-D2A0-2FE7674C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9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A0C6-D7AC-D817-30C7-B744B2FE4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AA6B-72FA-5191-24B8-4B19606C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Bug Fixed &amp; Optimization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ED06C060-30F6-7044-053B-86372029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6A096F-56EF-36B5-0C8B-E42BCE088139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1A0594-9A89-246B-1EFD-D901FC01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52" y="2063431"/>
            <a:ext cx="10515600" cy="368335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Sitka Banner" pitchFamily="2" charset="0"/>
              </a:rPr>
              <a:t>Date Handling Correction</a:t>
            </a:r>
            <a:r>
              <a:rPr lang="zh-CN" altLang="en-US" sz="2000" b="1" dirty="0">
                <a:latin typeface="Sitka Banner" pitchFamily="2" charset="0"/>
              </a:rPr>
              <a:t> </a:t>
            </a:r>
            <a:r>
              <a:rPr lang="en-US" altLang="zh-CN" sz="2000" dirty="0">
                <a:latin typeface="Sitka Banner" pitchFamily="2" charset="0"/>
              </a:rPr>
              <a:t>-</a:t>
            </a:r>
            <a:r>
              <a:rPr lang="zh-CN" altLang="en-US" sz="2000" dirty="0">
                <a:latin typeface="Sitka Banner" pitchFamily="2" charset="0"/>
              </a:rPr>
              <a:t> </a:t>
            </a:r>
            <a:r>
              <a:rPr lang="en-US" sz="2000" dirty="0">
                <a:latin typeface="Sitka Banner" pitchFamily="2" charset="0"/>
              </a:rPr>
              <a:t>Clarified the distinction between </a:t>
            </a:r>
            <a:r>
              <a:rPr lang="en-US" sz="2000" b="1" dirty="0">
                <a:latin typeface="Sitka Banner" pitchFamily="2" charset="0"/>
              </a:rPr>
              <a:t>trading days </a:t>
            </a:r>
            <a:r>
              <a:rPr lang="en-US" sz="2000" dirty="0">
                <a:latin typeface="Sitka Banner" pitchFamily="2" charset="0"/>
              </a:rPr>
              <a:t>and </a:t>
            </a:r>
            <a:r>
              <a:rPr lang="en-US" sz="2000" b="1" dirty="0">
                <a:latin typeface="Sitka Banner" pitchFamily="2" charset="0"/>
              </a:rPr>
              <a:t>calendar days</a:t>
            </a:r>
          </a:p>
          <a:p>
            <a:r>
              <a:rPr lang="en-US" sz="2000" b="1" dirty="0">
                <a:latin typeface="Sitka Banner" pitchFamily="2" charset="0"/>
              </a:rPr>
              <a:t>Exception Handling </a:t>
            </a:r>
            <a:r>
              <a:rPr lang="en-US" sz="2000" dirty="0">
                <a:latin typeface="Sitka Banner" pitchFamily="2" charset="0"/>
              </a:rPr>
              <a:t>- Added exception handling for scenarios where no data is passed into the system</a:t>
            </a:r>
          </a:p>
          <a:p>
            <a:r>
              <a:rPr lang="en-US" sz="2000" b="1" dirty="0">
                <a:latin typeface="Sitka Banner" pitchFamily="2" charset="0"/>
              </a:rPr>
              <a:t>Data Refresh Reliability </a:t>
            </a:r>
            <a:r>
              <a:rPr lang="en-US" sz="2000" dirty="0">
                <a:latin typeface="Sitka Banner" pitchFamily="2" charset="0"/>
              </a:rPr>
              <a:t>- Improved data refresh process to guarantee benchmarks are always calculated using the latest available data</a:t>
            </a:r>
          </a:p>
          <a:p>
            <a:r>
              <a:rPr lang="en-US" sz="2000" b="1" dirty="0">
                <a:latin typeface="Sitka Banner" pitchFamily="2" charset="0"/>
              </a:rPr>
              <a:t>Caching Optimization </a:t>
            </a:r>
            <a:r>
              <a:rPr lang="en-US" sz="2000" dirty="0">
                <a:latin typeface="Sitka Banner" pitchFamily="2" charset="0"/>
              </a:rPr>
              <a:t>– Introduced data caching to avoid unnecessary re-runs and reduce 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22510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389EF-855B-03C6-215E-866AD8336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89FD-44DB-F8EC-BC30-BA2BACD5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Summary Table Overview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314A2B5E-AB77-8636-EE71-8B60F5A2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1AAF98-10D0-131A-35AF-773ED9F04E50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CF809D-ED32-3B66-DFFC-62AD049C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52" y="2063431"/>
            <a:ext cx="10515600" cy="368335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Sitka Banner" pitchFamily="2" charset="0"/>
              </a:rPr>
              <a:t>Multi-Benchmark Coverage –</a:t>
            </a:r>
            <a:r>
              <a:rPr lang="en-US" sz="2000" dirty="0">
                <a:latin typeface="Sitka Banner" pitchFamily="2" charset="0"/>
              </a:rPr>
              <a:t> Includes IV, DIV, and Repo benchmarks for a complete market view</a:t>
            </a:r>
          </a:p>
          <a:p>
            <a:r>
              <a:rPr lang="en-US" sz="2000" b="1" dirty="0">
                <a:latin typeface="Sitka Banner" pitchFamily="2" charset="0"/>
              </a:rPr>
              <a:t>Flexible Filtering –</a:t>
            </a:r>
            <a:r>
              <a:rPr lang="en-US" sz="2000" dirty="0">
                <a:latin typeface="Sitka Banner" pitchFamily="2" charset="0"/>
              </a:rPr>
              <a:t> Supports tenor, strike, and tenor range selection with multiple calculation modes (min, max, mean, median)</a:t>
            </a:r>
          </a:p>
          <a:p>
            <a:r>
              <a:rPr lang="en-US" sz="2000" b="1" dirty="0">
                <a:latin typeface="Sitka Banner" pitchFamily="2" charset="0"/>
              </a:rPr>
              <a:t>Deviation Ranking – </a:t>
            </a:r>
            <a:r>
              <a:rPr lang="en-US" sz="2000" dirty="0">
                <a:latin typeface="Sitka Banner" pitchFamily="2" charset="0"/>
              </a:rPr>
              <a:t>Automatically calculates TD–Totem differences and sort by the largest gaps</a:t>
            </a:r>
          </a:p>
          <a:p>
            <a:r>
              <a:rPr lang="en-US" sz="2000" b="1" dirty="0">
                <a:latin typeface="Sitka Banner" pitchFamily="2" charset="0"/>
              </a:rPr>
              <a:t>Automated Alerts </a:t>
            </a:r>
            <a:r>
              <a:rPr lang="en-US" sz="2000" dirty="0">
                <a:latin typeface="Sitka Banner" pitchFamily="2" charset="0"/>
              </a:rPr>
              <a:t>– Sends daily email ensuring timely action</a:t>
            </a:r>
          </a:p>
        </p:txBody>
      </p:sp>
    </p:spTree>
    <p:extLst>
      <p:ext uri="{BB962C8B-B14F-4D97-AF65-F5344CB8AC3E}">
        <p14:creationId xmlns:p14="http://schemas.microsoft.com/office/powerpoint/2010/main" val="73493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CC901-7FBF-9942-D8D0-04B7EC61A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2602-B93A-4E04-4A3A-271827A4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IV Summary Table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F05C3686-2FBE-D3E5-F105-B9FE6C758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279FC-8D5A-9437-0685-BEF300E774AE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5B3926-EC17-52FD-CF61-26DE2BB2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1491" y="2379346"/>
            <a:ext cx="3139162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itka Banner" pitchFamily="2" charset="0"/>
              </a:rPr>
              <a:t>Support </a:t>
            </a:r>
            <a:r>
              <a:rPr lang="en-US" sz="2000" b="1" dirty="0">
                <a:latin typeface="Sitka Banner" pitchFamily="2" charset="0"/>
              </a:rPr>
              <a:t>tenor &amp; strike selection</a:t>
            </a:r>
          </a:p>
          <a:p>
            <a:r>
              <a:rPr lang="en-US" sz="2000" dirty="0">
                <a:latin typeface="Sitka Banner" pitchFamily="2" charset="0"/>
              </a:rPr>
              <a:t>Identify </a:t>
            </a:r>
            <a:r>
              <a:rPr lang="en-US" sz="2000" b="1" dirty="0">
                <a:latin typeface="Sitka Banner" pitchFamily="2" charset="0"/>
              </a:rPr>
              <a:t>nearest market neighbors</a:t>
            </a:r>
          </a:p>
          <a:p>
            <a:r>
              <a:rPr lang="en-US" sz="2000" dirty="0">
                <a:latin typeface="Sitka Banner" pitchFamily="2" charset="0"/>
              </a:rPr>
              <a:t>Show </a:t>
            </a:r>
            <a:r>
              <a:rPr lang="en-US" sz="2000" b="1" dirty="0">
                <a:latin typeface="Sitka Banner" pitchFamily="2" charset="0"/>
              </a:rPr>
              <a:t>TD–Totem</a:t>
            </a:r>
            <a:r>
              <a:rPr lang="en-US" sz="2000" dirty="0">
                <a:latin typeface="Sitka Banner" pitchFamily="2" charset="0"/>
              </a:rPr>
              <a:t> IV differences</a:t>
            </a:r>
          </a:p>
          <a:p>
            <a:r>
              <a:rPr lang="en-US" sz="2000" dirty="0">
                <a:latin typeface="Sitka Banner" pitchFamily="2" charset="0"/>
              </a:rPr>
              <a:t>Highlight </a:t>
            </a:r>
            <a:r>
              <a:rPr lang="en-US" sz="2000" b="1" dirty="0">
                <a:latin typeface="Sitka Banner" pitchFamily="2" charset="0"/>
              </a:rPr>
              <a:t>largest gaps</a:t>
            </a:r>
            <a:r>
              <a:rPr lang="en-US" sz="2000" dirty="0">
                <a:latin typeface="Sitka Banner" pitchFamily="2" charset="0"/>
              </a:rPr>
              <a:t> for quick review</a:t>
            </a:r>
          </a:p>
        </p:txBody>
      </p:sp>
    </p:spTree>
    <p:extLst>
      <p:ext uri="{BB962C8B-B14F-4D97-AF65-F5344CB8AC3E}">
        <p14:creationId xmlns:p14="http://schemas.microsoft.com/office/powerpoint/2010/main" val="58916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46953-1BD9-AB22-39D6-5C53086AC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E604-9439-2C9C-0F09-451CD9B6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DIV Summary Table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C142292A-74B1-8620-D3DE-8C3E2B9C3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EEFD24-216F-AF2C-62A4-4C5E56F7124B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326F7D-3251-DE97-3EE4-7EB45C102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219" y="2379346"/>
            <a:ext cx="29803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itka Banner" pitchFamily="2" charset="0"/>
              </a:rPr>
              <a:t>Support tenor range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itka Banner" pitchFamily="2" charset="0"/>
              </a:rPr>
              <a:t>Show TD–Totem dividend yield gaps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Sitka Banner" pitchFamily="2" charset="0"/>
              </a:rPr>
              <a:t>4</a:t>
            </a:r>
            <a:r>
              <a:rPr lang="zh-CN" altLang="en-US" sz="2000" dirty="0">
                <a:latin typeface="Sitka Banner" pitchFamily="2" charset="0"/>
              </a:rPr>
              <a:t> </a:t>
            </a:r>
            <a:r>
              <a:rPr lang="en-US" altLang="zh-CN" sz="2000" dirty="0">
                <a:latin typeface="Sitka Banner" pitchFamily="2" charset="0"/>
              </a:rPr>
              <a:t>calculation</a:t>
            </a:r>
            <a:r>
              <a:rPr lang="zh-CN" altLang="en-US" sz="2000" dirty="0">
                <a:latin typeface="Sitka Banner" pitchFamily="2" charset="0"/>
              </a:rPr>
              <a:t> </a:t>
            </a:r>
            <a:r>
              <a:rPr lang="en-US" sz="2000" dirty="0">
                <a:latin typeface="Sitka Banner" pitchFamily="2" charset="0"/>
              </a:rPr>
              <a:t>mode (min, max, mean, median)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itka Banner" pitchFamily="2" charset="0"/>
              </a:rPr>
              <a:t>Highlight largest deviations</a:t>
            </a:r>
          </a:p>
        </p:txBody>
      </p:sp>
    </p:spTree>
    <p:extLst>
      <p:ext uri="{BB962C8B-B14F-4D97-AF65-F5344CB8AC3E}">
        <p14:creationId xmlns:p14="http://schemas.microsoft.com/office/powerpoint/2010/main" val="238367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BBBE6-44DD-C564-8E21-732E878F8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6ECE-E094-7732-EB6D-B6D8A045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  <a:latin typeface="Sitka Banner" pitchFamily="2" charset="0"/>
              </a:rPr>
              <a:t>Repo Summary Table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7CC240C4-4985-44AA-6A99-449C0773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B703E8-ADF2-2983-4959-3DC2E4AB04D8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64FF3-3E94-9823-7674-BC0098824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219" y="2379346"/>
            <a:ext cx="2980331" cy="3683358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Sitka Banner" pitchFamily="2" charset="0"/>
              </a:rPr>
              <a:t>Support tenor range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Sitka Banner" pitchFamily="2" charset="0"/>
              </a:rPr>
              <a:t>Show TD–Totem </a:t>
            </a:r>
            <a:r>
              <a:rPr lang="en-US" sz="1800" b="1" dirty="0">
                <a:latin typeface="Sitka Banner" pitchFamily="2" charset="0"/>
              </a:rPr>
              <a:t>Forward Rate</a:t>
            </a:r>
            <a:r>
              <a:rPr lang="en-US" sz="1800" dirty="0">
                <a:latin typeface="Sitka Banner" pitchFamily="2" charset="0"/>
              </a:rPr>
              <a:t> gaps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Sitka Banner" pitchFamily="2" charset="0"/>
              </a:rPr>
              <a:t>4</a:t>
            </a:r>
            <a:r>
              <a:rPr lang="zh-CN" altLang="en-US" sz="1800" dirty="0">
                <a:latin typeface="Sitka Banner" pitchFamily="2" charset="0"/>
              </a:rPr>
              <a:t> </a:t>
            </a:r>
            <a:r>
              <a:rPr lang="en-US" altLang="zh-CN" sz="1800" dirty="0">
                <a:latin typeface="Sitka Banner" pitchFamily="2" charset="0"/>
              </a:rPr>
              <a:t>calculation</a:t>
            </a:r>
            <a:r>
              <a:rPr lang="zh-CN" altLang="en-US" sz="1800" dirty="0">
                <a:latin typeface="Sitka Banner" pitchFamily="2" charset="0"/>
              </a:rPr>
              <a:t> </a:t>
            </a:r>
            <a:r>
              <a:rPr lang="en-US" sz="1800" dirty="0">
                <a:latin typeface="Sitka Banner" pitchFamily="2" charset="0"/>
              </a:rPr>
              <a:t>mode (min, max, mean, median)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Sitka Banner" pitchFamily="2" charset="0"/>
              </a:rPr>
              <a:t>Highlight largest deviations</a:t>
            </a:r>
          </a:p>
        </p:txBody>
      </p:sp>
    </p:spTree>
    <p:extLst>
      <p:ext uri="{BB962C8B-B14F-4D97-AF65-F5344CB8AC3E}">
        <p14:creationId xmlns:p14="http://schemas.microsoft.com/office/powerpoint/2010/main" val="419176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3951A-F9B6-CDE5-C695-F078BCCD8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FB28-9E5B-09EE-6126-E3EC64FF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Click-to-Drilldown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4871A050-1B2E-98C2-1168-507FEB5B9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090E88-F458-C72F-56C4-0C22863D5FAC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C917B5-CA2A-06F5-2599-ADCA0CED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219" y="2379346"/>
            <a:ext cx="2980331" cy="3683358"/>
          </a:xfrm>
        </p:spPr>
        <p:txBody>
          <a:bodyPr anchor="ctr">
            <a:noAutofit/>
          </a:bodyPr>
          <a:lstStyle/>
          <a:p>
            <a:r>
              <a:rPr lang="en-US" sz="2000" b="1" dirty="0">
                <a:latin typeface="Sitka Banner" pitchFamily="2" charset="0"/>
              </a:rPr>
              <a:t>Interactive tables</a:t>
            </a:r>
            <a:r>
              <a:rPr lang="en-US" sz="2000" dirty="0">
                <a:latin typeface="Sitka Banner" pitchFamily="2" charset="0"/>
              </a:rPr>
              <a:t> – click any ticker to open its detailed benchmark plot.</a:t>
            </a:r>
          </a:p>
        </p:txBody>
      </p:sp>
    </p:spTree>
    <p:extLst>
      <p:ext uri="{BB962C8B-B14F-4D97-AF65-F5344CB8AC3E}">
        <p14:creationId xmlns:p14="http://schemas.microsoft.com/office/powerpoint/2010/main" val="313504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411AE-9903-AB5F-3858-65B0E4E7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8908-F087-5F31-C90B-37C6BD5D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Automated Email Alerts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C11A43C5-4687-6668-52D7-B12D082C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CACC02-781C-7BD9-1AE2-096FD31B90DA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854474-9378-5161-FA44-EC8DD87DD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219" y="2379346"/>
            <a:ext cx="3691421" cy="3941444"/>
          </a:xfrm>
        </p:spPr>
        <p:txBody>
          <a:bodyPr anchor="ctr">
            <a:noAutofit/>
          </a:bodyPr>
          <a:lstStyle/>
          <a:p>
            <a:r>
              <a:rPr lang="en-US" sz="2000" dirty="0">
                <a:latin typeface="Sitka Banner" pitchFamily="2" charset="0"/>
              </a:rPr>
              <a:t>Uses</a:t>
            </a:r>
            <a:r>
              <a:rPr lang="en-US" sz="2000" b="1" dirty="0">
                <a:latin typeface="Sitka Banner" pitchFamily="2" charset="0"/>
              </a:rPr>
              <a:t> latest data </a:t>
            </a:r>
            <a:r>
              <a:rPr lang="en-US" sz="2000" dirty="0">
                <a:latin typeface="Sitka Banner" pitchFamily="2" charset="0"/>
              </a:rPr>
              <a:t>from the previous trading day.</a:t>
            </a:r>
          </a:p>
          <a:p>
            <a:r>
              <a:rPr lang="en-US" sz="2000" b="1" dirty="0">
                <a:latin typeface="Sitka Banner" pitchFamily="2" charset="0"/>
              </a:rPr>
              <a:t>Threshold: </a:t>
            </a:r>
            <a:r>
              <a:rPr lang="en-US" sz="2000" dirty="0">
                <a:latin typeface="Sitka Banner" pitchFamily="2" charset="0"/>
              </a:rPr>
              <a:t>send alert when TD–Totem difference &gt; 5%.</a:t>
            </a:r>
          </a:p>
          <a:p>
            <a:r>
              <a:rPr lang="en-US" sz="2000" b="1" dirty="0">
                <a:latin typeface="Sitka Banner" pitchFamily="2" charset="0"/>
              </a:rPr>
              <a:t>Delivered daily </a:t>
            </a:r>
            <a:r>
              <a:rPr lang="en-US" sz="2000" dirty="0">
                <a:latin typeface="Sitka Banner" pitchFamily="2" charset="0"/>
              </a:rPr>
              <a:t>to ensure timely awareness of deviations.</a:t>
            </a:r>
          </a:p>
        </p:txBody>
      </p:sp>
    </p:spTree>
    <p:extLst>
      <p:ext uri="{BB962C8B-B14F-4D97-AF65-F5344CB8AC3E}">
        <p14:creationId xmlns:p14="http://schemas.microsoft.com/office/powerpoint/2010/main" val="378882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89BF4-75C8-BA6F-A5E0-1AC54482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2AF5-F2C9-DAB8-3174-52E40F1C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TD–BBG Spot</a:t>
            </a:r>
            <a:r>
              <a:rPr lang="zh-CN" altLang="en-US" dirty="0">
                <a:solidFill>
                  <a:schemeClr val="accent6"/>
                </a:solidFill>
                <a:latin typeface="Sitka Banner" pitchFamily="2" charset="0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Sitka Banner" pitchFamily="2" charset="0"/>
              </a:rPr>
              <a:t>Quality Assurance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B228B7E4-6DDA-D162-A02F-A78B1731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73BD7D-E1D1-8296-6AEA-7FF70BA5334E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50DA58-46F3-0DF5-B0BF-3092881EF619}"/>
                  </a:ext>
                </a:extLst>
              </p:cNvPr>
              <p:cNvSpPr txBox="1"/>
              <p:nvPr/>
            </p:nvSpPr>
            <p:spPr>
              <a:xfrm>
                <a:off x="937260" y="2144891"/>
                <a:ext cx="1041654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2000" b="1" dirty="0">
                    <a:latin typeface="Sitka Banner" pitchFamily="2" charset="0"/>
                  </a:rPr>
                  <a:t>Issues: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itka Banner" pitchFamily="2" charset="0"/>
                  </a:rPr>
                  <a:t>TD does not apply corporate-action adjustments to its spot price data</a:t>
                </a:r>
                <a:r>
                  <a:rPr lang="zh-CN" altLang="en-US" sz="2000" dirty="0">
                    <a:latin typeface="Sitka Banner" pitchFamily="2" charset="0"/>
                  </a:rPr>
                  <a:t> </a:t>
                </a:r>
                <a:r>
                  <a:rPr lang="en-US" altLang="zh-CN" sz="2000" dirty="0">
                    <a:latin typeface="Sitka Banner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dirty="0">
                    <a:latin typeface="Sitka Banner" pitchFamily="2" charset="0"/>
                  </a:rPr>
                  <a:t>10% jumps/drops)</a:t>
                </a:r>
                <a:endParaRPr lang="en-US" sz="2000" dirty="0">
                  <a:latin typeface="Sitka Banner" pitchFamily="2" charset="0"/>
                </a:endParaRPr>
              </a:p>
              <a:p>
                <a:r>
                  <a:rPr lang="en-US" sz="2000" b="1" dirty="0">
                    <a:latin typeface="Sitka Banner" pitchFamily="2" charset="0"/>
                  </a:rPr>
                  <a:t>My Solution: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Sitka Banner" pitchFamily="2" charset="0"/>
                  </a:rPr>
                  <a:t>TD Spot Module: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itka Banner" pitchFamily="2" charset="0"/>
                  </a:rPr>
                  <a:t>Fetch &amp; cache 5Y TD spot by business day (per-ticker folders)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itka Banner" pitchFamily="2" charset="0"/>
                  </a:rPr>
                  <a:t>Compute intraday High/Low and flag days with ≥10% range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Sitka Banner" pitchFamily="2" charset="0"/>
                  </a:rPr>
                  <a:t>BBG Spot Module: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itka Banner" pitchFamily="2" charset="0"/>
                  </a:rPr>
                  <a:t>For flagged dates only, fetch adjusted spot via XBBG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itka Banner" pitchFamily="2" charset="0"/>
                  </a:rPr>
                  <a:t>Align TD vs. BBG dates</a:t>
                </a:r>
              </a:p>
              <a:p>
                <a:r>
                  <a:rPr lang="en-US" sz="2000" b="1" dirty="0">
                    <a:latin typeface="Sitka Banner" pitchFamily="2" charset="0"/>
                  </a:rPr>
                  <a:t>Advantages: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Sitka Banner" pitchFamily="2" charset="0"/>
                  </a:rPr>
                  <a:t>API-Efficient: </a:t>
                </a:r>
                <a:r>
                  <a:rPr lang="en-US" sz="2000" dirty="0">
                    <a:latin typeface="Sitka Banner" pitchFamily="2" charset="0"/>
                  </a:rPr>
                  <a:t>Only pull Bloomberg for truly suspicious dates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Sitka Banner" pitchFamily="2" charset="0"/>
                  </a:rPr>
                  <a:t>Faster QA: </a:t>
                </a:r>
                <a:r>
                  <a:rPr lang="en-US" sz="2000" dirty="0">
                    <a:latin typeface="Sitka Banner" pitchFamily="2" charset="0"/>
                  </a:rPr>
                  <a:t>Automated, targeted checks replace manual full-history audits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50DA58-46F3-0DF5-B0BF-3092881EF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" y="2144891"/>
                <a:ext cx="10416540" cy="3785652"/>
              </a:xfrm>
              <a:prstGeom prst="rect">
                <a:avLst/>
              </a:prstGeom>
              <a:blipFill>
                <a:blip r:embed="rId3"/>
                <a:stretch>
                  <a:fillRect l="-608" t="-667" b="-1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609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F309-4527-8828-A6FD-7A811C1A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" y="1771967"/>
            <a:ext cx="10515600" cy="1325563"/>
          </a:xfrm>
        </p:spPr>
        <p:txBody>
          <a:bodyPr>
            <a:normAutofit/>
          </a:bodyPr>
          <a:lstStyle/>
          <a:p>
            <a:r>
              <a:rPr lang="en-CN" sz="5400" dirty="0">
                <a:solidFill>
                  <a:schemeClr val="accent6"/>
                </a:solidFill>
                <a:latin typeface="Sitka Banner" pitchFamily="2" charset="0"/>
              </a:rPr>
              <a:t>Thank You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516144DF-4487-DE9F-325E-4EB8FA0EE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6971DA-8174-8E9E-A53A-F54D039059F9}"/>
              </a:ext>
            </a:extLst>
          </p:cNvPr>
          <p:cNvSpPr/>
          <p:nvPr/>
        </p:nvSpPr>
        <p:spPr>
          <a:xfrm>
            <a:off x="506730" y="3097530"/>
            <a:ext cx="7505700" cy="21717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" name="Picture 2" descr="undefined">
            <a:extLst>
              <a:ext uri="{FF2B5EF4-FFF2-40B4-BE49-F238E27FC236}">
                <a16:creationId xmlns:a16="http://schemas.microsoft.com/office/drawing/2014/main" id="{CE4DA1F2-6512-CBB0-793C-737D46841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048" y="2895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4F85C3-38B9-2DE4-79D0-F04BF2C6A7DF}"/>
              </a:ext>
            </a:extLst>
          </p:cNvPr>
          <p:cNvSpPr txBox="1">
            <a:spLocks/>
          </p:cNvSpPr>
          <p:nvPr/>
        </p:nvSpPr>
        <p:spPr>
          <a:xfrm>
            <a:off x="506730" y="3360420"/>
            <a:ext cx="10515600" cy="40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sz="2400" dirty="0">
                <a:solidFill>
                  <a:schemeClr val="accent6"/>
                </a:solidFill>
                <a:latin typeface="Sitka Banner" pitchFamily="2" charset="0"/>
              </a:rPr>
              <a:t>New GED Manager: </a:t>
            </a:r>
          </a:p>
        </p:txBody>
      </p:sp>
    </p:spTree>
    <p:extLst>
      <p:ext uri="{BB962C8B-B14F-4D97-AF65-F5344CB8AC3E}">
        <p14:creationId xmlns:p14="http://schemas.microsoft.com/office/powerpoint/2010/main" val="7504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13B7-FF5E-3019-4975-57CFD49C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CN" dirty="0">
                <a:solidFill>
                  <a:schemeClr val="accent6"/>
                </a:solidFill>
                <a:latin typeface="Sitka Banner" pitchFamily="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8E26-43AB-8028-F2FC-E0B648EF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259"/>
            <a:ext cx="10515600" cy="4096703"/>
          </a:xfrm>
        </p:spPr>
        <p:txBody>
          <a:bodyPr/>
          <a:lstStyle/>
          <a:p>
            <a:endParaRPr lang="en-CN"/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47034C4F-DE34-985B-F9B3-981DD52C2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7A5F83-4249-3D51-4763-A0240F31AA56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9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6AA47-28C6-23DA-A0BE-4810C4493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6E63-E3D6-0947-C21F-52BA4CB0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Why Vega Map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AD34-20A2-AE90-44C9-2F8AC7F5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710" y="2063431"/>
            <a:ext cx="3615690" cy="3674429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Sitka Banner" pitchFamily="2" charset="0"/>
              </a:rPr>
              <a:t>Vega risk in structured notes is </a:t>
            </a:r>
            <a:r>
              <a:rPr lang="en-US" sz="2000" b="1" dirty="0">
                <a:latin typeface="Sitka Banner" pitchFamily="2" charset="0"/>
              </a:rPr>
              <a:t>distributed across strikes and tenors</a:t>
            </a:r>
            <a:r>
              <a:rPr lang="en-US" sz="2000" dirty="0">
                <a:latin typeface="Sitka Banner" pitchFamily="2" charset="0"/>
              </a:rPr>
              <a:t>, not a single number.</a:t>
            </a:r>
          </a:p>
          <a:p>
            <a:r>
              <a:rPr lang="en-US" sz="2000" dirty="0">
                <a:latin typeface="Sitka Banner" pitchFamily="2" charset="0"/>
              </a:rPr>
              <a:t>A single aggregated Vega can </a:t>
            </a:r>
            <a:r>
              <a:rPr lang="en-US" sz="2000" b="1" dirty="0">
                <a:latin typeface="Sitka Banner" pitchFamily="2" charset="0"/>
              </a:rPr>
              <a:t>hide concentration risks </a:t>
            </a:r>
            <a:r>
              <a:rPr lang="en-US" sz="2000" dirty="0">
                <a:latin typeface="Sitka Banner" pitchFamily="2" charset="0"/>
              </a:rPr>
              <a:t>in specific regions.</a:t>
            </a:r>
          </a:p>
          <a:p>
            <a:r>
              <a:rPr lang="en-US" sz="2000" dirty="0">
                <a:latin typeface="Sitka Banner" pitchFamily="2" charset="0"/>
              </a:rPr>
              <a:t>Without visualization, traders may </a:t>
            </a:r>
            <a:r>
              <a:rPr lang="en-US" sz="2000" b="1" dirty="0">
                <a:latin typeface="Sitka Banner" pitchFamily="2" charset="0"/>
              </a:rPr>
              <a:t>hedge inefficiently</a:t>
            </a:r>
            <a:r>
              <a:rPr lang="en-US" sz="2000" dirty="0">
                <a:latin typeface="Sitka Banner" pitchFamily="2" charset="0"/>
              </a:rPr>
              <a:t> and risk managers may miss exposures.</a:t>
            </a:r>
          </a:p>
          <a:p>
            <a:r>
              <a:rPr lang="en-US" sz="2000" dirty="0">
                <a:latin typeface="Sitka Banner" pitchFamily="2" charset="0"/>
              </a:rPr>
              <a:t>Vega Map makes risk </a:t>
            </a:r>
            <a:r>
              <a:rPr lang="en-US" sz="2000" b="1" dirty="0">
                <a:latin typeface="Sitka Banner" pitchFamily="2" charset="0"/>
              </a:rPr>
              <a:t>transparent and actionable.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1D949C31-43B0-D6CF-4CA1-7083C60F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CBB0B4-8428-23F5-CCE6-6FEB9AE2F24F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69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0AC7F-1A6F-04BD-F931-3C19489DE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47CA-C8B5-5801-C0D1-55E445AA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Build the </a:t>
            </a:r>
            <a:r>
              <a:rPr lang="en-US" dirty="0" err="1">
                <a:solidFill>
                  <a:schemeClr val="accent6"/>
                </a:solidFill>
                <a:latin typeface="Sitka Banner" pitchFamily="2" charset="0"/>
              </a:rPr>
              <a:t>Termsheet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E4793BE3-E1A0-3A8C-8C02-88A42052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F0743F-B3FC-9757-6756-456B0AFFDB36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1EB17D-D683-2DFA-CD58-84CF5A36F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710" y="2063431"/>
            <a:ext cx="3615690" cy="311435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itka Banner" pitchFamily="2" charset="0"/>
              </a:rPr>
              <a:t>Customizable parameters –</a:t>
            </a:r>
            <a:r>
              <a:rPr lang="en-US" sz="2000" dirty="0">
                <a:latin typeface="Sitka Banner" pitchFamily="2" charset="0"/>
              </a:rPr>
              <a:t> e.g., underlying assets, bump size.</a:t>
            </a:r>
          </a:p>
          <a:p>
            <a:r>
              <a:rPr lang="en-US" sz="2000" b="1" dirty="0">
                <a:latin typeface="Sitka Banner" pitchFamily="2" charset="0"/>
              </a:rPr>
              <a:t>Real-time spot fetchin</a:t>
            </a:r>
            <a:r>
              <a:rPr lang="en-US" sz="2000" dirty="0">
                <a:latin typeface="Sitka Banner" pitchFamily="2" charset="0"/>
              </a:rPr>
              <a:t>g for selected </a:t>
            </a:r>
            <a:r>
              <a:rPr lang="en-US" sz="2000" dirty="0" err="1">
                <a:latin typeface="Sitka Banner" pitchFamily="2" charset="0"/>
              </a:rPr>
              <a:t>underlyings</a:t>
            </a:r>
            <a:r>
              <a:rPr lang="en-US" sz="2000" dirty="0">
                <a:latin typeface="Sitka Banner" pitchFamily="2" charset="0"/>
              </a:rPr>
              <a:t>.</a:t>
            </a:r>
          </a:p>
          <a:p>
            <a:r>
              <a:rPr lang="en-US" sz="2000" dirty="0">
                <a:latin typeface="Sitka Banner" pitchFamily="2" charset="0"/>
              </a:rPr>
              <a:t>One-click </a:t>
            </a:r>
            <a:r>
              <a:rPr lang="en-US" sz="2000" b="1" dirty="0">
                <a:latin typeface="Sitka Banner" pitchFamily="2" charset="0"/>
              </a:rPr>
              <a:t>Generate JSON </a:t>
            </a:r>
            <a:r>
              <a:rPr lang="en-US" sz="2000" dirty="0">
                <a:latin typeface="Sitka Banner" pitchFamily="2" charset="0"/>
              </a:rPr>
              <a:t>to create standardized </a:t>
            </a:r>
            <a:r>
              <a:rPr lang="en-US" sz="2000" dirty="0" err="1">
                <a:latin typeface="Sitka Banner" pitchFamily="2" charset="0"/>
              </a:rPr>
              <a:t>termsheet</a:t>
            </a:r>
            <a:r>
              <a:rPr lang="en-US" sz="2000" dirty="0">
                <a:latin typeface="Sitka Banner" pitchFamily="2" charset="0"/>
              </a:rPr>
              <a:t>.</a:t>
            </a:r>
          </a:p>
          <a:p>
            <a:r>
              <a:rPr lang="en-US" sz="2000" dirty="0">
                <a:latin typeface="Sitka Banner" pitchFamily="2" charset="0"/>
              </a:rPr>
              <a:t>Ensures </a:t>
            </a:r>
            <a:r>
              <a:rPr lang="en-US" sz="2000" b="1" dirty="0">
                <a:latin typeface="Sitka Banner" pitchFamily="2" charset="0"/>
              </a:rPr>
              <a:t>accuracy</a:t>
            </a:r>
            <a:r>
              <a:rPr lang="en-US" sz="2000" dirty="0">
                <a:latin typeface="Sitka Banner" pitchFamily="2" charset="0"/>
              </a:rPr>
              <a:t>, </a:t>
            </a:r>
            <a:r>
              <a:rPr lang="en-US" sz="2000" b="1" dirty="0">
                <a:latin typeface="Sitka Banner" pitchFamily="2" charset="0"/>
              </a:rPr>
              <a:t>reduces manual work</a:t>
            </a:r>
            <a:r>
              <a:rPr lang="en-US" sz="2000" dirty="0">
                <a:latin typeface="Sitka Banner" pitchFamily="2" charset="0"/>
              </a:rPr>
              <a:t>, ready for pricing.</a:t>
            </a:r>
          </a:p>
        </p:txBody>
      </p:sp>
    </p:spTree>
    <p:extLst>
      <p:ext uri="{BB962C8B-B14F-4D97-AF65-F5344CB8AC3E}">
        <p14:creationId xmlns:p14="http://schemas.microsoft.com/office/powerpoint/2010/main" val="51241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A3259-D5E0-35B5-F501-1C6FBE964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A3FE-938A-576D-CB13-C01433F9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CN" dirty="0">
                <a:solidFill>
                  <a:schemeClr val="accent6"/>
                </a:solidFill>
                <a:latin typeface="Sitka Banner" pitchFamily="2" charset="0"/>
              </a:rPr>
              <a:t>Volatility Bumps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E76D168A-CFB2-AC7A-548A-7E38F6001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E42C68-351C-54B8-849E-FA56DEBD3DB7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EBA3DDF-1933-2DAC-169C-3BF62247A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6710" y="2063431"/>
                <a:ext cx="3615690" cy="3274379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Area bumping: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adjust volatility for a </a:t>
                </a: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strike–tenor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block instead of a single point.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Calculation: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  <m:sSub>
                            <m:sSubPr>
                              <m:ctrlP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𝑽</m:t>
                              </m:r>
                            </m:e>
                            <m:sub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𝒂𝒇𝒕𝒆𝒓</m:t>
                              </m:r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𝒃𝒖𝒎𝒑</m:t>
                              </m:r>
                            </m:sub>
                          </m:sSub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−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  <m:sSub>
                            <m:sSubPr>
                              <m:ctrlP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𝑽</m:t>
                              </m:r>
                            </m:e>
                            <m:sub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𝒃𝒆𝒇𝒐𝒓𝒆</m:t>
                              </m:r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𝒃𝒖𝒎𝒑</m:t>
                              </m:r>
                            </m:sub>
                          </m:sSub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𝑩𝒖𝒎𝒑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𝑺𝒊𝒛𝒆</m:t>
                          </m:r>
                        </m:den>
                      </m:f>
                    </m:oMath>
                  </m:oMathPara>
                </a14:m>
                <a:endParaRPr kumimoji="0" lang="en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Banner" pitchFamily="2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Highlights how sensitive the note is to </a:t>
                </a: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vol changes in each region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Forms the basis for the final Vega Map heatmap.</a:t>
                </a:r>
                <a:endParaRPr kumimoji="0" lang="en-CN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Banner" pitchFamily="2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EBA3DDF-1933-2DAC-169C-3BF62247A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6710" y="2063431"/>
                <a:ext cx="3615690" cy="3274379"/>
              </a:xfrm>
              <a:blipFill>
                <a:blip r:embed="rId3"/>
                <a:stretch>
                  <a:fillRect l="-1399" t="-1931" r="-174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f a curve&#10;&#10;Description automatically generated">
            <a:extLst>
              <a:ext uri="{FF2B5EF4-FFF2-40B4-BE49-F238E27FC236}">
                <a16:creationId xmlns:a16="http://schemas.microsoft.com/office/drawing/2014/main" id="{2223E0AF-480F-D38E-60F1-E7B25D24B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4848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4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28C2E-E6FD-344E-D437-0B2EF2753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0A1B-BF1D-FC0F-1F1A-1D8416CE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Vega Map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EDC1C56F-7DDD-42BE-97B2-618DF7C2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5DB4E2-3460-9AD0-5C79-257FBC788A21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AC6971-9C35-49A3-7D2E-DC7A518D3661}"/>
              </a:ext>
            </a:extLst>
          </p:cNvPr>
          <p:cNvSpPr txBox="1"/>
          <p:nvPr/>
        </p:nvSpPr>
        <p:spPr>
          <a:xfrm>
            <a:off x="8039595" y="2662838"/>
            <a:ext cx="3675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itka Banner" pitchFamily="2" charset="0"/>
              </a:rPr>
              <a:t>Hypothesis 1 (Vertical):</a:t>
            </a:r>
            <a:br>
              <a:rPr lang="en-US" dirty="0">
                <a:latin typeface="Sitka Banner" pitchFamily="2" charset="0"/>
              </a:rPr>
            </a:br>
            <a:r>
              <a:rPr lang="en-US" dirty="0">
                <a:latin typeface="Sitka Banner" pitchFamily="2" charset="0"/>
              </a:rPr>
              <a:t>Peak Vega tenor should align closely with the Average Lifetime of the note.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itka Banner" pitchFamily="2" charset="0"/>
              </a:rPr>
              <a:t>Hypothesis 2 (Horizontal):</a:t>
            </a:r>
            <a:br>
              <a:rPr lang="en-US" dirty="0">
                <a:latin typeface="Sitka Banner" pitchFamily="2" charset="0"/>
              </a:rPr>
            </a:br>
            <a:r>
              <a:rPr lang="en-US" dirty="0">
                <a:latin typeface="Sitka Banner" pitchFamily="2" charset="0"/>
              </a:rPr>
              <a:t>Peak Vega strike should lie near the midpoint between Barrier and Initial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itka Banner" pitchFamily="2" charset="0"/>
              </a:rPr>
              <a:t>Red dashed lines mark </a:t>
            </a:r>
            <a:r>
              <a:rPr lang="en-US" b="1" dirty="0">
                <a:latin typeface="Sitka Banner" pitchFamily="2" charset="0"/>
              </a:rPr>
              <a:t>Average Life </a:t>
            </a:r>
            <a:r>
              <a:rPr lang="en-US" dirty="0">
                <a:latin typeface="Sitka Banner" pitchFamily="2" charset="0"/>
              </a:rPr>
              <a:t>and </a:t>
            </a:r>
            <a:r>
              <a:rPr lang="en-US" b="1" dirty="0">
                <a:latin typeface="Sitka Banner" pitchFamily="2" charset="0"/>
              </a:rPr>
              <a:t>Barrier</a:t>
            </a:r>
            <a:r>
              <a:rPr lang="en-US" dirty="0">
                <a:latin typeface="Sitka Banner" pitchFamily="2" charset="0"/>
              </a:rPr>
              <a:t> for visual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7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81C55-C7CB-BA78-AB83-EA0C14AEA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2294-1039-B1CE-2593-C6958435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From Risk Visualization to Actionable Hedges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1CEDA148-2F9B-3854-0C95-0BAB96664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29E7B6-E04D-0222-7E3F-39FE11972B31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FCE2D8E-3F72-6CFE-EB05-E0A47C0A2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11127"/>
              </p:ext>
            </p:extLst>
          </p:nvPr>
        </p:nvGraphicFramePr>
        <p:xfrm>
          <a:off x="838200" y="2127985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1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7114D-7BE4-2217-F040-268C40305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F108-DE25-3A62-F482-BCB42378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GED Manager Upgrade – Overview 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7D71A085-7179-0A71-D373-69AB8C3AF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DBEAD7-6017-03FA-0369-E0D27CE95180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DBD4FB-0332-BFF2-E66F-2F727A27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00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Sitka Banner" pitchFamily="2" charset="0"/>
              </a:rPr>
              <a:t>UI Update </a:t>
            </a:r>
            <a:r>
              <a:rPr lang="en-US" sz="2000" dirty="0">
                <a:latin typeface="Sitka Banner" pitchFamily="2" charset="0"/>
              </a:rPr>
              <a:t>– New layout and added dropdowns and buttons for</a:t>
            </a:r>
            <a:r>
              <a:rPr lang="zh-CN" altLang="en-US" sz="2000" dirty="0">
                <a:latin typeface="Sitka Banner" pitchFamily="2" charset="0"/>
              </a:rPr>
              <a:t> </a:t>
            </a:r>
            <a:r>
              <a:rPr lang="en-US" sz="2000" dirty="0">
                <a:latin typeface="Sitka Banner" pitchFamily="2" charset="0"/>
              </a:rPr>
              <a:t>visual clarity and user interaction</a:t>
            </a:r>
          </a:p>
          <a:p>
            <a:r>
              <a:rPr lang="en-US" sz="2000" b="1" dirty="0">
                <a:latin typeface="Sitka Banner" pitchFamily="2" charset="0"/>
              </a:rPr>
              <a:t>Bug Fixed &amp; Optimization </a:t>
            </a:r>
            <a:r>
              <a:rPr lang="en-US" sz="2000" dirty="0">
                <a:latin typeface="Sitka Banner" pitchFamily="2" charset="0"/>
              </a:rPr>
              <a:t>– Resolved time data and occasional unavailability during specific periods</a:t>
            </a:r>
            <a:r>
              <a:rPr lang="en-CN" sz="2000" dirty="0">
                <a:latin typeface="Sitka Banner" pitchFamily="2" charset="0"/>
              </a:rPr>
              <a:t> &amp; calculation optimization</a:t>
            </a:r>
          </a:p>
          <a:p>
            <a:r>
              <a:rPr lang="en-US" sz="2000" b="1" dirty="0">
                <a:latin typeface="Sitka Banner" pitchFamily="2" charset="0"/>
              </a:rPr>
              <a:t>Summary Table – </a:t>
            </a:r>
            <a:r>
              <a:rPr lang="en-US" sz="2000" dirty="0">
                <a:latin typeface="Sitka Banner" pitchFamily="2" charset="0"/>
              </a:rPr>
              <a:t>Added IV, DIV, and Repo benchmark comparison tables for quick and consistent performance checks</a:t>
            </a:r>
            <a:endParaRPr lang="en-CN" sz="2000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3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279BD-9CCF-3C2F-91A7-AD61CD2F8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FD34-6760-4A44-6796-570D9328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UI Update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8BFC0B7F-DBA9-7466-3077-ABF2712FC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0B3C5A-3F61-199A-CA4F-3D36BCDEC869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0F4B45-1CF4-50E0-62A8-CA5746C8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140" y="2063431"/>
            <a:ext cx="3544211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itka Banner" pitchFamily="2" charset="0"/>
              </a:rPr>
              <a:t>Redesigned layout for better visual clarity and navigation</a:t>
            </a:r>
          </a:p>
          <a:p>
            <a:r>
              <a:rPr lang="en-US" sz="2000" dirty="0">
                <a:latin typeface="Sitka Banner" pitchFamily="2" charset="0"/>
              </a:rPr>
              <a:t>Added dropdown menus and buttons for more flexible filtering</a:t>
            </a:r>
          </a:p>
          <a:p>
            <a:r>
              <a:rPr lang="en-US" sz="2000" dirty="0">
                <a:latin typeface="Sitka Banner" pitchFamily="2" charset="0"/>
              </a:rPr>
              <a:t>Fixed issue where selected dropdown options were sometimes not visible</a:t>
            </a:r>
          </a:p>
        </p:txBody>
      </p:sp>
    </p:spTree>
    <p:extLst>
      <p:ext uri="{BB962C8B-B14F-4D97-AF65-F5344CB8AC3E}">
        <p14:creationId xmlns:p14="http://schemas.microsoft.com/office/powerpoint/2010/main" val="88608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723</Words>
  <Application>Microsoft Macintosh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Cambria Math</vt:lpstr>
      <vt:lpstr>Sitka Banner</vt:lpstr>
      <vt:lpstr>Office Theme</vt:lpstr>
      <vt:lpstr>Vega Map Development  &amp;  GED Manager Upgrade</vt:lpstr>
      <vt:lpstr>Overview</vt:lpstr>
      <vt:lpstr>Why Vega Map</vt:lpstr>
      <vt:lpstr>Build the Termsheet</vt:lpstr>
      <vt:lpstr>Volatility Bumps</vt:lpstr>
      <vt:lpstr>Vega Map</vt:lpstr>
      <vt:lpstr>From Risk Visualization to Actionable Hedges</vt:lpstr>
      <vt:lpstr>GED Manager Upgrade – Overview </vt:lpstr>
      <vt:lpstr>UI Update</vt:lpstr>
      <vt:lpstr>Bug Fixed &amp; Optimization</vt:lpstr>
      <vt:lpstr>Summary Table Overview</vt:lpstr>
      <vt:lpstr>IV Summary Table</vt:lpstr>
      <vt:lpstr>DIV Summary Table</vt:lpstr>
      <vt:lpstr>Repo Summary Table</vt:lpstr>
      <vt:lpstr>Click-to-Drilldown</vt:lpstr>
      <vt:lpstr>Automated Email Alerts</vt:lpstr>
      <vt:lpstr>TD–BBG Spot Quality Assurance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Xiaochun</dc:creator>
  <cp:lastModifiedBy>Wei, Xiaochun</cp:lastModifiedBy>
  <cp:revision>9</cp:revision>
  <dcterms:created xsi:type="dcterms:W3CDTF">2025-08-05T14:02:43Z</dcterms:created>
  <dcterms:modified xsi:type="dcterms:W3CDTF">2025-08-05T19:56:55Z</dcterms:modified>
</cp:coreProperties>
</file>