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47"/>
  </p:normalViewPr>
  <p:slideViewPr>
    <p:cSldViewPr snapToGrid="0">
      <p:cViewPr>
        <p:scale>
          <a:sx n="107" d="100"/>
          <a:sy n="107" d="100"/>
        </p:scale>
        <p:origin x="58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1DBB14-5B66-462F-ACBF-3CF8FDE5BFA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CAB860-B26B-45EC-9F95-42D2A3DB184D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Locate Vega hotspots across strikes and tenors.</a:t>
          </a:r>
        </a:p>
      </dgm:t>
    </dgm:pt>
    <dgm:pt modelId="{7E0FFFA8-25D1-4486-B643-E23E3F0EB0CF}" type="parTrans" cxnId="{9B941006-9166-4C59-A058-367AA712C8C3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A230C93-C1E1-4AA1-80DB-AEBFF816EAE8}" type="sibTrans" cxnId="{9B941006-9166-4C59-A058-367AA712C8C3}">
      <dgm:prSet phldrT="01" phldr="0"/>
      <dgm:spPr/>
      <dgm:t>
        <a:bodyPr/>
        <a:lstStyle/>
        <a:p>
          <a:r>
            <a:rPr lang="en-US">
              <a:latin typeface="Sitka Banner" pitchFamily="2" charset="0"/>
            </a:rPr>
            <a:t>01</a:t>
          </a:r>
        </a:p>
      </dgm:t>
    </dgm:pt>
    <dgm:pt modelId="{6A4D473C-F26E-4F58-92EC-E5E13F3EC23A}">
      <dgm:prSet/>
      <dgm:spPr/>
      <dgm:t>
        <a:bodyPr/>
        <a:lstStyle/>
        <a:p>
          <a:r>
            <a:rPr lang="en-US">
              <a:latin typeface="Sitka Banner" pitchFamily="2" charset="0"/>
            </a:rPr>
            <a:t>Prioritize hedging where exposure is largest.</a:t>
          </a:r>
        </a:p>
      </dgm:t>
    </dgm:pt>
    <dgm:pt modelId="{443FB2FC-0A88-4B1A-BFEB-90ACD0B73FD9}" type="parTrans" cxnId="{38D8D6D8-20FD-4092-8F24-E1DEE980E321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C59221D-6522-4822-AE11-65254D289BC2}" type="sibTrans" cxnId="{38D8D6D8-20FD-4092-8F24-E1DEE980E321}">
      <dgm:prSet phldrT="02" phldr="0"/>
      <dgm:spPr/>
      <dgm:t>
        <a:bodyPr/>
        <a:lstStyle/>
        <a:p>
          <a:r>
            <a:rPr lang="en-US">
              <a:latin typeface="Sitka Banner" pitchFamily="2" charset="0"/>
            </a:rPr>
            <a:t>02</a:t>
          </a:r>
        </a:p>
      </dgm:t>
    </dgm:pt>
    <dgm:pt modelId="{A9ADDC05-884D-4E8D-9F77-CC89F5FF94EA}">
      <dgm:prSet/>
      <dgm:spPr/>
      <dgm:t>
        <a:bodyPr/>
        <a:lstStyle/>
        <a:p>
          <a:r>
            <a:rPr lang="en-US">
              <a:latin typeface="Sitka Banner" pitchFamily="2" charset="0"/>
            </a:rPr>
            <a:t>Track how Vega distribution shifts with market moves.</a:t>
          </a:r>
        </a:p>
      </dgm:t>
    </dgm:pt>
    <dgm:pt modelId="{5B50660E-542D-487C-80A1-3F6E253B3710}" type="parTrans" cxnId="{923E2C7E-FCF7-49C5-AF6D-C44B6F14CC9E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AA080A58-97A0-485C-90E9-DB8887BE09EE}" type="sibTrans" cxnId="{923E2C7E-FCF7-49C5-AF6D-C44B6F14CC9E}">
      <dgm:prSet phldrT="03" phldr="0"/>
      <dgm:spPr/>
      <dgm:t>
        <a:bodyPr/>
        <a:lstStyle/>
        <a:p>
          <a:r>
            <a:rPr lang="en-US">
              <a:latin typeface="Sitka Banner" pitchFamily="2" charset="0"/>
            </a:rPr>
            <a:t>03</a:t>
          </a:r>
        </a:p>
      </dgm:t>
    </dgm:pt>
    <dgm:pt modelId="{BCC40D29-062B-47B9-AAD3-F4248DDDA729}">
      <dgm:prSet/>
      <dgm:spPr/>
      <dgm:t>
        <a:bodyPr/>
        <a:lstStyle/>
        <a:p>
          <a:r>
            <a:rPr lang="en-US">
              <a:latin typeface="Sitka Banner" pitchFamily="2" charset="0"/>
            </a:rPr>
            <a:t>Plan targeted hedges instead of broad, costly trades.</a:t>
          </a:r>
        </a:p>
      </dgm:t>
    </dgm:pt>
    <dgm:pt modelId="{9FC0CDE7-FF9A-43F9-A5F3-429C2356652C}" type="parTrans" cxnId="{7137F9AE-89E0-43A8-97EC-83780A7AE1E2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26E07EE6-F13E-4CE4-8CC2-F5DD5AE80453}" type="sibTrans" cxnId="{7137F9AE-89E0-43A8-97EC-83780A7AE1E2}">
      <dgm:prSet phldrT="04" phldr="0"/>
      <dgm:spPr/>
      <dgm:t>
        <a:bodyPr/>
        <a:lstStyle/>
        <a:p>
          <a:r>
            <a:rPr lang="en-US">
              <a:latin typeface="Sitka Banner" pitchFamily="2" charset="0"/>
            </a:rPr>
            <a:t>04</a:t>
          </a:r>
        </a:p>
      </dgm:t>
    </dgm:pt>
    <dgm:pt modelId="{9D2CEFF8-FD95-446A-A04B-0711EC029B43}">
      <dgm:prSet/>
      <dgm:spPr/>
      <dgm:t>
        <a:bodyPr/>
        <a:lstStyle/>
        <a:p>
          <a:r>
            <a:rPr lang="en-US" dirty="0">
              <a:latin typeface="Sitka Banner" pitchFamily="2" charset="0"/>
            </a:rPr>
            <a:t>Support scenario analysis for new issuance or market shocks.</a:t>
          </a:r>
        </a:p>
      </dgm:t>
    </dgm:pt>
    <dgm:pt modelId="{22F060F3-0061-4644-A30B-37D04CD864F4}" type="parTrans" cxnId="{9E0427A7-F3BE-4A4E-A1C6-D27FE1DD7998}">
      <dgm:prSet/>
      <dgm:spPr/>
      <dgm:t>
        <a:bodyPr/>
        <a:lstStyle/>
        <a:p>
          <a:endParaRPr lang="en-US">
            <a:latin typeface="Sitka Banner" pitchFamily="2" charset="0"/>
          </a:endParaRPr>
        </a:p>
      </dgm:t>
    </dgm:pt>
    <dgm:pt modelId="{7595DA1F-81AB-4FE1-A872-DE11804ECB28}" type="sibTrans" cxnId="{9E0427A7-F3BE-4A4E-A1C6-D27FE1DD7998}">
      <dgm:prSet phldrT="05" phldr="0"/>
      <dgm:spPr/>
      <dgm:t>
        <a:bodyPr/>
        <a:lstStyle/>
        <a:p>
          <a:r>
            <a:rPr lang="en-US">
              <a:latin typeface="Sitka Banner" pitchFamily="2" charset="0"/>
            </a:rPr>
            <a:t>05</a:t>
          </a:r>
        </a:p>
      </dgm:t>
    </dgm:pt>
    <dgm:pt modelId="{4B620BC6-86FF-9349-8361-0F85B19C626C}" type="pres">
      <dgm:prSet presAssocID="{201DBB14-5B66-462F-ACBF-3CF8FDE5BFA9}" presName="Name0" presStyleCnt="0">
        <dgm:presLayoutVars>
          <dgm:animLvl val="lvl"/>
          <dgm:resizeHandles val="exact"/>
        </dgm:presLayoutVars>
      </dgm:prSet>
      <dgm:spPr/>
    </dgm:pt>
    <dgm:pt modelId="{0C24806B-19C4-6D4D-9A0E-642458B96A73}" type="pres">
      <dgm:prSet presAssocID="{D9CAB860-B26B-45EC-9F95-42D2A3DB184D}" presName="compositeNode" presStyleCnt="0">
        <dgm:presLayoutVars>
          <dgm:bulletEnabled val="1"/>
        </dgm:presLayoutVars>
      </dgm:prSet>
      <dgm:spPr/>
    </dgm:pt>
    <dgm:pt modelId="{5AFA4C78-99D5-F94E-9B69-0993856A2D25}" type="pres">
      <dgm:prSet presAssocID="{D9CAB860-B26B-45EC-9F95-42D2A3DB184D}" presName="bgRect" presStyleLbl="alignNode1" presStyleIdx="0" presStyleCnt="5"/>
      <dgm:spPr/>
    </dgm:pt>
    <dgm:pt modelId="{4E249F08-0875-F748-9D1C-9798623D2FF5}" type="pres">
      <dgm:prSet presAssocID="{2A230C93-C1E1-4AA1-80DB-AEBFF816EAE8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0580B792-9151-734C-82BB-6F3F431B139C}" type="pres">
      <dgm:prSet presAssocID="{D9CAB860-B26B-45EC-9F95-42D2A3DB184D}" presName="nodeRect" presStyleLbl="alignNode1" presStyleIdx="0" presStyleCnt="5">
        <dgm:presLayoutVars>
          <dgm:bulletEnabled val="1"/>
        </dgm:presLayoutVars>
      </dgm:prSet>
      <dgm:spPr/>
    </dgm:pt>
    <dgm:pt modelId="{00530195-26AA-1244-B616-AF55C32CAC8F}" type="pres">
      <dgm:prSet presAssocID="{2A230C93-C1E1-4AA1-80DB-AEBFF816EAE8}" presName="sibTrans" presStyleCnt="0"/>
      <dgm:spPr/>
    </dgm:pt>
    <dgm:pt modelId="{9B0456F2-5360-EF44-93E3-8A64EB2A6A91}" type="pres">
      <dgm:prSet presAssocID="{6A4D473C-F26E-4F58-92EC-E5E13F3EC23A}" presName="compositeNode" presStyleCnt="0">
        <dgm:presLayoutVars>
          <dgm:bulletEnabled val="1"/>
        </dgm:presLayoutVars>
      </dgm:prSet>
      <dgm:spPr/>
    </dgm:pt>
    <dgm:pt modelId="{8EB00D73-E7F6-9744-A01D-CFD0FCC0ACE4}" type="pres">
      <dgm:prSet presAssocID="{6A4D473C-F26E-4F58-92EC-E5E13F3EC23A}" presName="bgRect" presStyleLbl="alignNode1" presStyleIdx="1" presStyleCnt="5"/>
      <dgm:spPr/>
    </dgm:pt>
    <dgm:pt modelId="{FEDCD033-A2E9-3E46-828F-E0488C1314B9}" type="pres">
      <dgm:prSet presAssocID="{AC59221D-6522-4822-AE11-65254D289BC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E6AA7C3E-2CA0-704C-B519-114ED648DDFC}" type="pres">
      <dgm:prSet presAssocID="{6A4D473C-F26E-4F58-92EC-E5E13F3EC23A}" presName="nodeRect" presStyleLbl="alignNode1" presStyleIdx="1" presStyleCnt="5">
        <dgm:presLayoutVars>
          <dgm:bulletEnabled val="1"/>
        </dgm:presLayoutVars>
      </dgm:prSet>
      <dgm:spPr/>
    </dgm:pt>
    <dgm:pt modelId="{67E39ED6-93F9-2649-92D3-255744645BC9}" type="pres">
      <dgm:prSet presAssocID="{AC59221D-6522-4822-AE11-65254D289BC2}" presName="sibTrans" presStyleCnt="0"/>
      <dgm:spPr/>
    </dgm:pt>
    <dgm:pt modelId="{11A7AF06-E133-0E4D-A069-32370DEA9FDF}" type="pres">
      <dgm:prSet presAssocID="{A9ADDC05-884D-4E8D-9F77-CC89F5FF94EA}" presName="compositeNode" presStyleCnt="0">
        <dgm:presLayoutVars>
          <dgm:bulletEnabled val="1"/>
        </dgm:presLayoutVars>
      </dgm:prSet>
      <dgm:spPr/>
    </dgm:pt>
    <dgm:pt modelId="{020B373E-2CE2-684F-8A9C-230152E45467}" type="pres">
      <dgm:prSet presAssocID="{A9ADDC05-884D-4E8D-9F77-CC89F5FF94EA}" presName="bgRect" presStyleLbl="alignNode1" presStyleIdx="2" presStyleCnt="5"/>
      <dgm:spPr/>
    </dgm:pt>
    <dgm:pt modelId="{7B3A0BBA-1FDF-CF49-B8E3-9B95B829E7F3}" type="pres">
      <dgm:prSet presAssocID="{AA080A58-97A0-485C-90E9-DB8887BE09E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19488284-E19D-4C4F-9E4B-02660BFE34C3}" type="pres">
      <dgm:prSet presAssocID="{A9ADDC05-884D-4E8D-9F77-CC89F5FF94EA}" presName="nodeRect" presStyleLbl="alignNode1" presStyleIdx="2" presStyleCnt="5">
        <dgm:presLayoutVars>
          <dgm:bulletEnabled val="1"/>
        </dgm:presLayoutVars>
      </dgm:prSet>
      <dgm:spPr/>
    </dgm:pt>
    <dgm:pt modelId="{E6CEA5B7-15D6-5F4C-9780-6C688DD7707F}" type="pres">
      <dgm:prSet presAssocID="{AA080A58-97A0-485C-90E9-DB8887BE09EE}" presName="sibTrans" presStyleCnt="0"/>
      <dgm:spPr/>
    </dgm:pt>
    <dgm:pt modelId="{EA20A434-1C37-B349-95FF-A8309808F7EC}" type="pres">
      <dgm:prSet presAssocID="{BCC40D29-062B-47B9-AAD3-F4248DDDA729}" presName="compositeNode" presStyleCnt="0">
        <dgm:presLayoutVars>
          <dgm:bulletEnabled val="1"/>
        </dgm:presLayoutVars>
      </dgm:prSet>
      <dgm:spPr/>
    </dgm:pt>
    <dgm:pt modelId="{CB09F7C7-5BF5-0A4B-86F8-1C1D0C829D26}" type="pres">
      <dgm:prSet presAssocID="{BCC40D29-062B-47B9-AAD3-F4248DDDA729}" presName="bgRect" presStyleLbl="alignNode1" presStyleIdx="3" presStyleCnt="5"/>
      <dgm:spPr/>
    </dgm:pt>
    <dgm:pt modelId="{097A36F4-42C8-9547-9D60-C77B26306BA5}" type="pres">
      <dgm:prSet presAssocID="{26E07EE6-F13E-4CE4-8CC2-F5DD5AE8045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F493C148-0E04-AC49-9DB2-DE3AD8B0022F}" type="pres">
      <dgm:prSet presAssocID="{BCC40D29-062B-47B9-AAD3-F4248DDDA729}" presName="nodeRect" presStyleLbl="alignNode1" presStyleIdx="3" presStyleCnt="5">
        <dgm:presLayoutVars>
          <dgm:bulletEnabled val="1"/>
        </dgm:presLayoutVars>
      </dgm:prSet>
      <dgm:spPr/>
    </dgm:pt>
    <dgm:pt modelId="{5027AFA5-66E0-8941-BF41-5E7A422DB77C}" type="pres">
      <dgm:prSet presAssocID="{26E07EE6-F13E-4CE4-8CC2-F5DD5AE80453}" presName="sibTrans" presStyleCnt="0"/>
      <dgm:spPr/>
    </dgm:pt>
    <dgm:pt modelId="{0C32E035-7A6B-6A4A-AEC3-F419C842238B}" type="pres">
      <dgm:prSet presAssocID="{9D2CEFF8-FD95-446A-A04B-0711EC029B43}" presName="compositeNode" presStyleCnt="0">
        <dgm:presLayoutVars>
          <dgm:bulletEnabled val="1"/>
        </dgm:presLayoutVars>
      </dgm:prSet>
      <dgm:spPr/>
    </dgm:pt>
    <dgm:pt modelId="{1DA2FABF-9DB0-AB45-B447-14BE003E7570}" type="pres">
      <dgm:prSet presAssocID="{9D2CEFF8-FD95-446A-A04B-0711EC029B43}" presName="bgRect" presStyleLbl="alignNode1" presStyleIdx="4" presStyleCnt="5"/>
      <dgm:spPr/>
    </dgm:pt>
    <dgm:pt modelId="{650EF26F-5E10-5640-85C3-3FBAD19ED12E}" type="pres">
      <dgm:prSet presAssocID="{7595DA1F-81AB-4FE1-A872-DE11804ECB28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62BC231F-5851-454E-82C7-AA9E94BDD7D3}" type="pres">
      <dgm:prSet presAssocID="{9D2CEFF8-FD95-446A-A04B-0711EC029B43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9B941006-9166-4C59-A058-367AA712C8C3}" srcId="{201DBB14-5B66-462F-ACBF-3CF8FDE5BFA9}" destId="{D9CAB860-B26B-45EC-9F95-42D2A3DB184D}" srcOrd="0" destOrd="0" parTransId="{7E0FFFA8-25D1-4486-B643-E23E3F0EB0CF}" sibTransId="{2A230C93-C1E1-4AA1-80DB-AEBFF816EAE8}"/>
    <dgm:cxn modelId="{5F4DE515-22F4-564C-A0E5-186B0921C386}" type="presOf" srcId="{201DBB14-5B66-462F-ACBF-3CF8FDE5BFA9}" destId="{4B620BC6-86FF-9349-8361-0F85B19C626C}" srcOrd="0" destOrd="0" presId="urn:microsoft.com/office/officeart/2016/7/layout/LinearBlockProcessNumbered"/>
    <dgm:cxn modelId="{DF03551D-6B7C-6C4B-8343-D07E91C68A86}" type="presOf" srcId="{9D2CEFF8-FD95-446A-A04B-0711EC029B43}" destId="{62BC231F-5851-454E-82C7-AA9E94BDD7D3}" srcOrd="1" destOrd="0" presId="urn:microsoft.com/office/officeart/2016/7/layout/LinearBlockProcessNumbered"/>
    <dgm:cxn modelId="{0AEBA328-CC87-C142-B858-EA104AC648CD}" type="presOf" srcId="{9D2CEFF8-FD95-446A-A04B-0711EC029B43}" destId="{1DA2FABF-9DB0-AB45-B447-14BE003E7570}" srcOrd="0" destOrd="0" presId="urn:microsoft.com/office/officeart/2016/7/layout/LinearBlockProcessNumbered"/>
    <dgm:cxn modelId="{CDBFD337-980C-DB42-8193-97FC883D2762}" type="presOf" srcId="{AC59221D-6522-4822-AE11-65254D289BC2}" destId="{FEDCD033-A2E9-3E46-828F-E0488C1314B9}" srcOrd="0" destOrd="0" presId="urn:microsoft.com/office/officeart/2016/7/layout/LinearBlockProcessNumbered"/>
    <dgm:cxn modelId="{BBFC5B3C-A23D-274F-9428-08DA440962A5}" type="presOf" srcId="{A9ADDC05-884D-4E8D-9F77-CC89F5FF94EA}" destId="{020B373E-2CE2-684F-8A9C-230152E45467}" srcOrd="0" destOrd="0" presId="urn:microsoft.com/office/officeart/2016/7/layout/LinearBlockProcessNumbered"/>
    <dgm:cxn modelId="{34F28651-FD54-C148-B8C4-412B85877238}" type="presOf" srcId="{AA080A58-97A0-485C-90E9-DB8887BE09EE}" destId="{7B3A0BBA-1FDF-CF49-B8E3-9B95B829E7F3}" srcOrd="0" destOrd="0" presId="urn:microsoft.com/office/officeart/2016/7/layout/LinearBlockProcessNumbered"/>
    <dgm:cxn modelId="{BF3FB95E-F368-6944-85C8-64CE25BCEFF2}" type="presOf" srcId="{26E07EE6-F13E-4CE4-8CC2-F5DD5AE80453}" destId="{097A36F4-42C8-9547-9D60-C77B26306BA5}" srcOrd="0" destOrd="0" presId="urn:microsoft.com/office/officeart/2016/7/layout/LinearBlockProcessNumbered"/>
    <dgm:cxn modelId="{EF3EC669-8C09-DD4B-A29F-E5ADE63A55DA}" type="presOf" srcId="{D9CAB860-B26B-45EC-9F95-42D2A3DB184D}" destId="{5AFA4C78-99D5-F94E-9B69-0993856A2D25}" srcOrd="0" destOrd="0" presId="urn:microsoft.com/office/officeart/2016/7/layout/LinearBlockProcessNumbered"/>
    <dgm:cxn modelId="{923E2C7E-FCF7-49C5-AF6D-C44B6F14CC9E}" srcId="{201DBB14-5B66-462F-ACBF-3CF8FDE5BFA9}" destId="{A9ADDC05-884D-4E8D-9F77-CC89F5FF94EA}" srcOrd="2" destOrd="0" parTransId="{5B50660E-542D-487C-80A1-3F6E253B3710}" sibTransId="{AA080A58-97A0-485C-90E9-DB8887BE09EE}"/>
    <dgm:cxn modelId="{43C87588-D8BC-6B4F-AC34-D51BFE3277B3}" type="presOf" srcId="{BCC40D29-062B-47B9-AAD3-F4248DDDA729}" destId="{F493C148-0E04-AC49-9DB2-DE3AD8B0022F}" srcOrd="1" destOrd="0" presId="urn:microsoft.com/office/officeart/2016/7/layout/LinearBlockProcessNumbered"/>
    <dgm:cxn modelId="{0780B6A4-646A-E345-A2AE-C19B3A8A670E}" type="presOf" srcId="{2A230C93-C1E1-4AA1-80DB-AEBFF816EAE8}" destId="{4E249F08-0875-F748-9D1C-9798623D2FF5}" srcOrd="0" destOrd="0" presId="urn:microsoft.com/office/officeart/2016/7/layout/LinearBlockProcessNumbered"/>
    <dgm:cxn modelId="{9E0427A7-F3BE-4A4E-A1C6-D27FE1DD7998}" srcId="{201DBB14-5B66-462F-ACBF-3CF8FDE5BFA9}" destId="{9D2CEFF8-FD95-446A-A04B-0711EC029B43}" srcOrd="4" destOrd="0" parTransId="{22F060F3-0061-4644-A30B-37D04CD864F4}" sibTransId="{7595DA1F-81AB-4FE1-A872-DE11804ECB28}"/>
    <dgm:cxn modelId="{7137F9AE-89E0-43A8-97EC-83780A7AE1E2}" srcId="{201DBB14-5B66-462F-ACBF-3CF8FDE5BFA9}" destId="{BCC40D29-062B-47B9-AAD3-F4248DDDA729}" srcOrd="3" destOrd="0" parTransId="{9FC0CDE7-FF9A-43F9-A5F3-429C2356652C}" sibTransId="{26E07EE6-F13E-4CE4-8CC2-F5DD5AE80453}"/>
    <dgm:cxn modelId="{06F147BA-A8F1-7042-8ACB-8F41DE7142D0}" type="presOf" srcId="{BCC40D29-062B-47B9-AAD3-F4248DDDA729}" destId="{CB09F7C7-5BF5-0A4B-86F8-1C1D0C829D26}" srcOrd="0" destOrd="0" presId="urn:microsoft.com/office/officeart/2016/7/layout/LinearBlockProcessNumbered"/>
    <dgm:cxn modelId="{AAB8FEBE-E062-0E49-B173-0AE1F3997E0C}" type="presOf" srcId="{6A4D473C-F26E-4F58-92EC-E5E13F3EC23A}" destId="{E6AA7C3E-2CA0-704C-B519-114ED648DDFC}" srcOrd="1" destOrd="0" presId="urn:microsoft.com/office/officeart/2016/7/layout/LinearBlockProcessNumbered"/>
    <dgm:cxn modelId="{405373BF-ADC4-0549-9A2C-AE4E7BD14F26}" type="presOf" srcId="{D9CAB860-B26B-45EC-9F95-42D2A3DB184D}" destId="{0580B792-9151-734C-82BB-6F3F431B139C}" srcOrd="1" destOrd="0" presId="urn:microsoft.com/office/officeart/2016/7/layout/LinearBlockProcessNumbered"/>
    <dgm:cxn modelId="{88791ACC-8E7E-2140-A880-3301695524DF}" type="presOf" srcId="{A9ADDC05-884D-4E8D-9F77-CC89F5FF94EA}" destId="{19488284-E19D-4C4F-9E4B-02660BFE34C3}" srcOrd="1" destOrd="0" presId="urn:microsoft.com/office/officeart/2016/7/layout/LinearBlockProcessNumbered"/>
    <dgm:cxn modelId="{38D8D6D8-20FD-4092-8F24-E1DEE980E321}" srcId="{201DBB14-5B66-462F-ACBF-3CF8FDE5BFA9}" destId="{6A4D473C-F26E-4F58-92EC-E5E13F3EC23A}" srcOrd="1" destOrd="0" parTransId="{443FB2FC-0A88-4B1A-BFEB-90ACD0B73FD9}" sibTransId="{AC59221D-6522-4822-AE11-65254D289BC2}"/>
    <dgm:cxn modelId="{307DDED8-D989-D641-8E65-0C2E2BD07005}" type="presOf" srcId="{7595DA1F-81AB-4FE1-A872-DE11804ECB28}" destId="{650EF26F-5E10-5640-85C3-3FBAD19ED12E}" srcOrd="0" destOrd="0" presId="urn:microsoft.com/office/officeart/2016/7/layout/LinearBlockProcessNumbered"/>
    <dgm:cxn modelId="{338A13E8-5D42-8D48-8CA2-9E5ED0AF1EEB}" type="presOf" srcId="{6A4D473C-F26E-4F58-92EC-E5E13F3EC23A}" destId="{8EB00D73-E7F6-9744-A01D-CFD0FCC0ACE4}" srcOrd="0" destOrd="0" presId="urn:microsoft.com/office/officeart/2016/7/layout/LinearBlockProcessNumbered"/>
    <dgm:cxn modelId="{C0121C39-2190-E142-B881-F0964BEDD315}" type="presParOf" srcId="{4B620BC6-86FF-9349-8361-0F85B19C626C}" destId="{0C24806B-19C4-6D4D-9A0E-642458B96A73}" srcOrd="0" destOrd="0" presId="urn:microsoft.com/office/officeart/2016/7/layout/LinearBlockProcessNumbered"/>
    <dgm:cxn modelId="{1FB1535C-C170-814C-9D20-385D037752FD}" type="presParOf" srcId="{0C24806B-19C4-6D4D-9A0E-642458B96A73}" destId="{5AFA4C78-99D5-F94E-9B69-0993856A2D25}" srcOrd="0" destOrd="0" presId="urn:microsoft.com/office/officeart/2016/7/layout/LinearBlockProcessNumbered"/>
    <dgm:cxn modelId="{C20E61E8-6597-DB42-BC73-1EA896D9BF4E}" type="presParOf" srcId="{0C24806B-19C4-6D4D-9A0E-642458B96A73}" destId="{4E249F08-0875-F748-9D1C-9798623D2FF5}" srcOrd="1" destOrd="0" presId="urn:microsoft.com/office/officeart/2016/7/layout/LinearBlockProcessNumbered"/>
    <dgm:cxn modelId="{7076DB34-93C4-044A-826B-A3E00F083C6F}" type="presParOf" srcId="{0C24806B-19C4-6D4D-9A0E-642458B96A73}" destId="{0580B792-9151-734C-82BB-6F3F431B139C}" srcOrd="2" destOrd="0" presId="urn:microsoft.com/office/officeart/2016/7/layout/LinearBlockProcessNumbered"/>
    <dgm:cxn modelId="{DBAB9A62-7C23-BC40-A3A1-33B83D750397}" type="presParOf" srcId="{4B620BC6-86FF-9349-8361-0F85B19C626C}" destId="{00530195-26AA-1244-B616-AF55C32CAC8F}" srcOrd="1" destOrd="0" presId="urn:microsoft.com/office/officeart/2016/7/layout/LinearBlockProcessNumbered"/>
    <dgm:cxn modelId="{40D3537D-E4B0-F743-9A66-7D1C00072E65}" type="presParOf" srcId="{4B620BC6-86FF-9349-8361-0F85B19C626C}" destId="{9B0456F2-5360-EF44-93E3-8A64EB2A6A91}" srcOrd="2" destOrd="0" presId="urn:microsoft.com/office/officeart/2016/7/layout/LinearBlockProcessNumbered"/>
    <dgm:cxn modelId="{CE84DEEA-91A1-2F4A-950D-83E841566541}" type="presParOf" srcId="{9B0456F2-5360-EF44-93E3-8A64EB2A6A91}" destId="{8EB00D73-E7F6-9744-A01D-CFD0FCC0ACE4}" srcOrd="0" destOrd="0" presId="urn:microsoft.com/office/officeart/2016/7/layout/LinearBlockProcessNumbered"/>
    <dgm:cxn modelId="{7F2878D3-B71B-7344-ACDB-9E1F088FF89A}" type="presParOf" srcId="{9B0456F2-5360-EF44-93E3-8A64EB2A6A91}" destId="{FEDCD033-A2E9-3E46-828F-E0488C1314B9}" srcOrd="1" destOrd="0" presId="urn:microsoft.com/office/officeart/2016/7/layout/LinearBlockProcessNumbered"/>
    <dgm:cxn modelId="{F663F74C-55F6-DD42-8775-F46FC844816F}" type="presParOf" srcId="{9B0456F2-5360-EF44-93E3-8A64EB2A6A91}" destId="{E6AA7C3E-2CA0-704C-B519-114ED648DDFC}" srcOrd="2" destOrd="0" presId="urn:microsoft.com/office/officeart/2016/7/layout/LinearBlockProcessNumbered"/>
    <dgm:cxn modelId="{4872B7C8-3B13-8342-AC66-6041E2BA2911}" type="presParOf" srcId="{4B620BC6-86FF-9349-8361-0F85B19C626C}" destId="{67E39ED6-93F9-2649-92D3-255744645BC9}" srcOrd="3" destOrd="0" presId="urn:microsoft.com/office/officeart/2016/7/layout/LinearBlockProcessNumbered"/>
    <dgm:cxn modelId="{06274BF0-B0A0-584F-8650-4BFF946B84A0}" type="presParOf" srcId="{4B620BC6-86FF-9349-8361-0F85B19C626C}" destId="{11A7AF06-E133-0E4D-A069-32370DEA9FDF}" srcOrd="4" destOrd="0" presId="urn:microsoft.com/office/officeart/2016/7/layout/LinearBlockProcessNumbered"/>
    <dgm:cxn modelId="{853F245C-E5A8-0F46-B2C4-820CAD8D6182}" type="presParOf" srcId="{11A7AF06-E133-0E4D-A069-32370DEA9FDF}" destId="{020B373E-2CE2-684F-8A9C-230152E45467}" srcOrd="0" destOrd="0" presId="urn:microsoft.com/office/officeart/2016/7/layout/LinearBlockProcessNumbered"/>
    <dgm:cxn modelId="{92639FD7-4BFC-8A47-9B27-5AF0A9CD36CD}" type="presParOf" srcId="{11A7AF06-E133-0E4D-A069-32370DEA9FDF}" destId="{7B3A0BBA-1FDF-CF49-B8E3-9B95B829E7F3}" srcOrd="1" destOrd="0" presId="urn:microsoft.com/office/officeart/2016/7/layout/LinearBlockProcessNumbered"/>
    <dgm:cxn modelId="{03619465-DCD7-3E48-9589-C8649FC11811}" type="presParOf" srcId="{11A7AF06-E133-0E4D-A069-32370DEA9FDF}" destId="{19488284-E19D-4C4F-9E4B-02660BFE34C3}" srcOrd="2" destOrd="0" presId="urn:microsoft.com/office/officeart/2016/7/layout/LinearBlockProcessNumbered"/>
    <dgm:cxn modelId="{670B5D09-9183-5E46-9178-2914F5AC2717}" type="presParOf" srcId="{4B620BC6-86FF-9349-8361-0F85B19C626C}" destId="{E6CEA5B7-15D6-5F4C-9780-6C688DD7707F}" srcOrd="5" destOrd="0" presId="urn:microsoft.com/office/officeart/2016/7/layout/LinearBlockProcessNumbered"/>
    <dgm:cxn modelId="{95B59B2D-BAD2-4846-BCED-DBBD79783032}" type="presParOf" srcId="{4B620BC6-86FF-9349-8361-0F85B19C626C}" destId="{EA20A434-1C37-B349-95FF-A8309808F7EC}" srcOrd="6" destOrd="0" presId="urn:microsoft.com/office/officeart/2016/7/layout/LinearBlockProcessNumbered"/>
    <dgm:cxn modelId="{CB0DC652-5F32-9B46-A087-55A405CD0191}" type="presParOf" srcId="{EA20A434-1C37-B349-95FF-A8309808F7EC}" destId="{CB09F7C7-5BF5-0A4B-86F8-1C1D0C829D26}" srcOrd="0" destOrd="0" presId="urn:microsoft.com/office/officeart/2016/7/layout/LinearBlockProcessNumbered"/>
    <dgm:cxn modelId="{447EFDD3-DD6C-B145-85D6-3F1F8B7AB5D3}" type="presParOf" srcId="{EA20A434-1C37-B349-95FF-A8309808F7EC}" destId="{097A36F4-42C8-9547-9D60-C77B26306BA5}" srcOrd="1" destOrd="0" presId="urn:microsoft.com/office/officeart/2016/7/layout/LinearBlockProcessNumbered"/>
    <dgm:cxn modelId="{7EE413B0-C469-0645-9825-C7E14891543A}" type="presParOf" srcId="{EA20A434-1C37-B349-95FF-A8309808F7EC}" destId="{F493C148-0E04-AC49-9DB2-DE3AD8B0022F}" srcOrd="2" destOrd="0" presId="urn:microsoft.com/office/officeart/2016/7/layout/LinearBlockProcessNumbered"/>
    <dgm:cxn modelId="{79FBD13C-33F7-F740-810C-5F73DCBABD54}" type="presParOf" srcId="{4B620BC6-86FF-9349-8361-0F85B19C626C}" destId="{5027AFA5-66E0-8941-BF41-5E7A422DB77C}" srcOrd="7" destOrd="0" presId="urn:microsoft.com/office/officeart/2016/7/layout/LinearBlockProcessNumbered"/>
    <dgm:cxn modelId="{7A02A2B1-0EB6-3043-A1EB-9188E3DB4D35}" type="presParOf" srcId="{4B620BC6-86FF-9349-8361-0F85B19C626C}" destId="{0C32E035-7A6B-6A4A-AEC3-F419C842238B}" srcOrd="8" destOrd="0" presId="urn:microsoft.com/office/officeart/2016/7/layout/LinearBlockProcessNumbered"/>
    <dgm:cxn modelId="{CD330AA3-AC95-1049-A838-DDE5C14CABB2}" type="presParOf" srcId="{0C32E035-7A6B-6A4A-AEC3-F419C842238B}" destId="{1DA2FABF-9DB0-AB45-B447-14BE003E7570}" srcOrd="0" destOrd="0" presId="urn:microsoft.com/office/officeart/2016/7/layout/LinearBlockProcessNumbered"/>
    <dgm:cxn modelId="{A371F886-6D10-7948-B915-3ED6E778A202}" type="presParOf" srcId="{0C32E035-7A6B-6A4A-AEC3-F419C842238B}" destId="{650EF26F-5E10-5640-85C3-3FBAD19ED12E}" srcOrd="1" destOrd="0" presId="urn:microsoft.com/office/officeart/2016/7/layout/LinearBlockProcessNumbered"/>
    <dgm:cxn modelId="{AB354F18-E552-6D44-88D4-7DC952D62642}" type="presParOf" srcId="{0C32E035-7A6B-6A4A-AEC3-F419C842238B}" destId="{62BC231F-5851-454E-82C7-AA9E94BDD7D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4C78-99D5-F94E-9B69-0993856A2D25}">
      <dsp:nvSpPr>
        <dsp:cNvPr id="0" name=""/>
        <dsp:cNvSpPr/>
      </dsp:nvSpPr>
      <dsp:spPr>
        <a:xfrm>
          <a:off x="6563" y="865420"/>
          <a:ext cx="2051635" cy="24619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Locate Vega hotspots across strikes and tenors.</a:t>
          </a:r>
        </a:p>
      </dsp:txBody>
      <dsp:txXfrm>
        <a:off x="6563" y="1850206"/>
        <a:ext cx="2051635" cy="1477177"/>
      </dsp:txXfrm>
    </dsp:sp>
    <dsp:sp modelId="{4E249F08-0875-F748-9D1C-9798623D2FF5}">
      <dsp:nvSpPr>
        <dsp:cNvPr id="0" name=""/>
        <dsp:cNvSpPr/>
      </dsp:nvSpPr>
      <dsp:spPr>
        <a:xfrm>
          <a:off x="65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01</a:t>
          </a:r>
        </a:p>
      </dsp:txBody>
      <dsp:txXfrm>
        <a:off x="6563" y="865420"/>
        <a:ext cx="2051635" cy="984785"/>
      </dsp:txXfrm>
    </dsp:sp>
    <dsp:sp modelId="{8EB00D73-E7F6-9744-A01D-CFD0FCC0ACE4}">
      <dsp:nvSpPr>
        <dsp:cNvPr id="0" name=""/>
        <dsp:cNvSpPr/>
      </dsp:nvSpPr>
      <dsp:spPr>
        <a:xfrm>
          <a:off x="2222329" y="865420"/>
          <a:ext cx="2051635" cy="246196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Prioritize hedging where exposure is largest.</a:t>
          </a:r>
        </a:p>
      </dsp:txBody>
      <dsp:txXfrm>
        <a:off x="2222329" y="1850206"/>
        <a:ext cx="2051635" cy="1477177"/>
      </dsp:txXfrm>
    </dsp:sp>
    <dsp:sp modelId="{FEDCD033-A2E9-3E46-828F-E0488C1314B9}">
      <dsp:nvSpPr>
        <dsp:cNvPr id="0" name=""/>
        <dsp:cNvSpPr/>
      </dsp:nvSpPr>
      <dsp:spPr>
        <a:xfrm>
          <a:off x="2222329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02</a:t>
          </a:r>
        </a:p>
      </dsp:txBody>
      <dsp:txXfrm>
        <a:off x="2222329" y="865420"/>
        <a:ext cx="2051635" cy="984785"/>
      </dsp:txXfrm>
    </dsp:sp>
    <dsp:sp modelId="{020B373E-2CE2-684F-8A9C-230152E45467}">
      <dsp:nvSpPr>
        <dsp:cNvPr id="0" name=""/>
        <dsp:cNvSpPr/>
      </dsp:nvSpPr>
      <dsp:spPr>
        <a:xfrm>
          <a:off x="4438096" y="865420"/>
          <a:ext cx="2051635" cy="2461963"/>
        </a:xfrm>
        <a:prstGeom prst="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Track how Vega distribution shifts with market moves.</a:t>
          </a:r>
        </a:p>
      </dsp:txBody>
      <dsp:txXfrm>
        <a:off x="4438096" y="1850206"/>
        <a:ext cx="2051635" cy="1477177"/>
      </dsp:txXfrm>
    </dsp:sp>
    <dsp:sp modelId="{7B3A0BBA-1FDF-CF49-B8E3-9B95B829E7F3}">
      <dsp:nvSpPr>
        <dsp:cNvPr id="0" name=""/>
        <dsp:cNvSpPr/>
      </dsp:nvSpPr>
      <dsp:spPr>
        <a:xfrm>
          <a:off x="4438096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03</a:t>
          </a:r>
        </a:p>
      </dsp:txBody>
      <dsp:txXfrm>
        <a:off x="4438096" y="865420"/>
        <a:ext cx="2051635" cy="984785"/>
      </dsp:txXfrm>
    </dsp:sp>
    <dsp:sp modelId="{CB09F7C7-5BF5-0A4B-86F8-1C1D0C829D26}">
      <dsp:nvSpPr>
        <dsp:cNvPr id="0" name=""/>
        <dsp:cNvSpPr/>
      </dsp:nvSpPr>
      <dsp:spPr>
        <a:xfrm>
          <a:off x="6653863" y="865420"/>
          <a:ext cx="2051635" cy="2461963"/>
        </a:xfrm>
        <a:prstGeom prst="rect">
          <a:avLst/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09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Sitka Banner" pitchFamily="2" charset="0"/>
            </a:rPr>
            <a:t>Plan targeted hedges instead of broad, costly trades.</a:t>
          </a:r>
        </a:p>
      </dsp:txBody>
      <dsp:txXfrm>
        <a:off x="6653863" y="1850206"/>
        <a:ext cx="2051635" cy="1477177"/>
      </dsp:txXfrm>
    </dsp:sp>
    <dsp:sp modelId="{097A36F4-42C8-9547-9D60-C77B26306BA5}">
      <dsp:nvSpPr>
        <dsp:cNvPr id="0" name=""/>
        <dsp:cNvSpPr/>
      </dsp:nvSpPr>
      <dsp:spPr>
        <a:xfrm>
          <a:off x="6653863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04</a:t>
          </a:r>
        </a:p>
      </dsp:txBody>
      <dsp:txXfrm>
        <a:off x="6653863" y="865420"/>
        <a:ext cx="2051635" cy="984785"/>
      </dsp:txXfrm>
    </dsp:sp>
    <dsp:sp modelId="{1DA2FABF-9DB0-AB45-B447-14BE003E7570}">
      <dsp:nvSpPr>
        <dsp:cNvPr id="0" name=""/>
        <dsp:cNvSpPr/>
      </dsp:nvSpPr>
      <dsp:spPr>
        <a:xfrm>
          <a:off x="8869630" y="865420"/>
          <a:ext cx="2051635" cy="2461963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0" rIns="202656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itka Banner" pitchFamily="2" charset="0"/>
            </a:rPr>
            <a:t>Support scenario analysis for new issuance or market shocks.</a:t>
          </a:r>
        </a:p>
      </dsp:txBody>
      <dsp:txXfrm>
        <a:off x="8869630" y="1850206"/>
        <a:ext cx="2051635" cy="1477177"/>
      </dsp:txXfrm>
    </dsp:sp>
    <dsp:sp modelId="{650EF26F-5E10-5640-85C3-3FBAD19ED12E}">
      <dsp:nvSpPr>
        <dsp:cNvPr id="0" name=""/>
        <dsp:cNvSpPr/>
      </dsp:nvSpPr>
      <dsp:spPr>
        <a:xfrm>
          <a:off x="8869630" y="865420"/>
          <a:ext cx="2051635" cy="984785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2656" tIns="165100" rIns="202656" bIns="1651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Sitka Banner" pitchFamily="2" charset="0"/>
            </a:rPr>
            <a:t>05</a:t>
          </a:r>
        </a:p>
      </dsp:txBody>
      <dsp:txXfrm>
        <a:off x="8869630" y="865420"/>
        <a:ext cx="2051635" cy="98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B8A2D-3AB2-5E6A-ACDA-8485DB192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5B48E-3EFA-16DF-EBBA-2AE5E9CB3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5A6FD-AA1A-2A63-0F6D-56F9D26A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D7F8-DF9F-5DD8-C99C-A8F55C8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13057-A3F0-7C94-0D4A-FB78889D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828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40E4-5D64-3677-7BD1-0DF9B618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C655-6CE4-E501-7ECF-05DC6CE5A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DAD0-51B2-198A-0B5E-0FB4E841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C6CFF-4874-B611-E9FF-71FF90DC3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16077-6284-7A46-09FA-99B4649D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997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E0D80-ED99-29DC-0EE9-4039CEEB8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B577-2AD6-168F-CF0C-0726AF2F3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E761-B3B5-8D45-7C23-FA3E94B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04F9E-8FE1-394C-5DA8-4D74C778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B7B9-EDC8-4FB7-FF4D-6C33EBE8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150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E4FD-EBAB-24C8-54C6-F70E165D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1DE8C-C2C8-5419-F70E-AC749630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6AB6-FEE9-6D25-C29D-70B5BDF0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F8B0-183B-471B-7857-50492B61C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F2B28-B5D1-778D-3F84-EAA67735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096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EB86-FFC8-20E2-80AF-0CCAA1810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09AB-475E-323A-BA01-499BBBBA9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A4CB0-0C8E-48D8-7616-50A5E0C7B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14CA-ADFE-7831-01F7-8DA17543B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FCC2-DD49-6244-BA2E-6159C02D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894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3A4C-C5F1-387E-C8D5-F689909D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959E-CB6B-8A63-6A03-E104B708B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4EDD0-DDCF-9322-4308-9DE675144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44834-EBA2-B9D8-792E-54680B6F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71CEC-B6F1-64AA-93E7-9F5F2696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8D761-0A1A-466C-300D-2BB91B78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358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11EA-EC88-0C6C-58C1-D487D64E4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0E41B-68A6-96B1-AD8C-F3FDB5DD2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22F7B-95C2-BE1C-E366-82C941DAD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C54C1-2842-C41E-5B3A-E310D4917E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5D2F3-BBE0-AC86-3224-BC5173550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0A4A3-4497-C2A1-B574-40241468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62A20-D84D-E918-8109-A67BFDFAA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C982E-841F-213D-B9EC-B8C0BA360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7191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35EA-17FC-428C-41FC-189736A14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C9BE4-BEA0-14CC-8993-F52D98AF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D6502-4E42-CC91-CC81-83BD6FC8E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E5D64-3DCB-86B5-1A29-B20CD94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071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D1114-21F1-3F06-EC80-DFCF56D9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4356E-6B45-024A-EEE6-E21EFF1F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9A6CB-54B7-B627-E61D-3F13040C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128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B7A7-E93C-B5FA-4B26-6FB4A5011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F093-AB15-50CB-21FA-86BA7B118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9F1D3-F0B3-521D-DCD8-319AD3A4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EA2A0-26E0-7933-E712-EB254E7D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CE540-6C71-5694-F2BD-68FD89F1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3D878-5D12-0665-F61F-3D61801EF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27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CC44-EF78-8B44-F011-67C5E4C5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06437-F21B-F307-FEBC-55B8AA81F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737D4-0D1F-C9C4-2ACF-DA54A0DC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1F5CD-43FF-6400-01A9-1DE424C4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D0DD8-818B-28D4-FBBC-B4447F98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2E38E-783F-5887-7F18-20BF295EA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108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2D26E-88C8-B653-9952-15F3FBC4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313FA-7683-68AD-CA76-87DBB38C2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4F54-7903-0A71-8026-C7973710E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D657B-019D-1D42-B784-83BBA4B71782}" type="datetimeFigureOut">
              <a:rPr lang="en-CN" smtClean="0"/>
              <a:t>2025/8/4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BA2F1-957B-0437-E15C-7C99ED2CA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42F38-E7AA-8E54-E258-2DD514B20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41C95-F630-D04F-AB78-7E4F25572B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624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2BB6C4-564D-B62B-32F9-DD1CCB5F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Sitka Banner" pitchFamily="2" charset="0"/>
              </a:rPr>
              <a:t>Vega Map Development </a:t>
            </a:r>
            <a:br>
              <a:rPr lang="en-US" sz="4800" dirty="0">
                <a:solidFill>
                  <a:srgbClr val="FFFFFF"/>
                </a:solidFill>
                <a:latin typeface="Sitka Banner" pitchFamily="2" charset="0"/>
              </a:rPr>
            </a:br>
            <a:r>
              <a:rPr lang="en-US" sz="4800" dirty="0">
                <a:solidFill>
                  <a:srgbClr val="FFFFFF"/>
                </a:solidFill>
                <a:latin typeface="Sitka Banner" pitchFamily="2" charset="0"/>
              </a:rPr>
              <a:t>&amp; </a:t>
            </a:r>
            <a:br>
              <a:rPr lang="en-US" sz="4800" dirty="0">
                <a:solidFill>
                  <a:srgbClr val="FFFFFF"/>
                </a:solidFill>
                <a:latin typeface="Sitka Banner" pitchFamily="2" charset="0"/>
              </a:rPr>
            </a:br>
            <a:r>
              <a:rPr lang="en-US" sz="4800" dirty="0">
                <a:solidFill>
                  <a:srgbClr val="FFFFFF"/>
                </a:solidFill>
                <a:latin typeface="Sitka Banner" pitchFamily="2" charset="0"/>
              </a:rPr>
              <a:t>GED Manager Upgrade</a:t>
            </a:r>
            <a:endParaRPr lang="en-CN" sz="4800" dirty="0">
              <a:solidFill>
                <a:srgbClr val="FFFFFF"/>
              </a:solidFill>
              <a:latin typeface="Sitka Banner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7594-E9AD-02DB-6E57-C16CE22AA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CN" sz="2200">
                <a:solidFill>
                  <a:srgbClr val="FFFFFF"/>
                </a:solidFill>
                <a:latin typeface="Sitka Banner" pitchFamily="2" charset="0"/>
              </a:rPr>
              <a:t>TD Securities </a:t>
            </a:r>
            <a:r>
              <a:rPr lang="en-US" altLang="zh-CN" sz="2200">
                <a:solidFill>
                  <a:srgbClr val="FFFFFF"/>
                </a:solidFill>
                <a:latin typeface="Sitka Banner" pitchFamily="2" charset="0"/>
              </a:rPr>
              <a:t>·</a:t>
            </a:r>
            <a:r>
              <a:rPr lang="zh-CN" altLang="en-US" sz="2200">
                <a:solidFill>
                  <a:srgbClr val="FFFFFF"/>
                </a:solidFill>
                <a:latin typeface="Sitka Banner" pitchFamily="2" charset="0"/>
              </a:rPr>
              <a:t> </a:t>
            </a:r>
            <a:r>
              <a:rPr lang="en-US" altLang="zh-CN" sz="2200">
                <a:solidFill>
                  <a:srgbClr val="FFFFFF"/>
                </a:solidFill>
                <a:latin typeface="Sitka Banner" pitchFamily="2" charset="0"/>
              </a:rPr>
              <a:t>GED </a:t>
            </a:r>
            <a:endParaRPr lang="en-CN" sz="2200">
              <a:solidFill>
                <a:srgbClr val="FFFFFF"/>
              </a:solidFill>
              <a:latin typeface="Sitka Banner" pitchFamily="2" charset="0"/>
            </a:endParaRPr>
          </a:p>
          <a:p>
            <a:r>
              <a:rPr lang="en-CN" sz="2200">
                <a:solidFill>
                  <a:srgbClr val="FFFFFF"/>
                </a:solidFill>
                <a:latin typeface="Sitka Banner" pitchFamily="2" charset="0"/>
              </a:rPr>
              <a:t>Annie</a:t>
            </a:r>
            <a:r>
              <a:rPr lang="zh-CN" altLang="en-US" sz="2200">
                <a:solidFill>
                  <a:srgbClr val="FFFFFF"/>
                </a:solidFill>
                <a:latin typeface="Sitka Banner" pitchFamily="2" charset="0"/>
              </a:rPr>
              <a:t> </a:t>
            </a:r>
            <a:r>
              <a:rPr lang="en-US" altLang="zh-CN" sz="2200">
                <a:solidFill>
                  <a:srgbClr val="FFFFFF"/>
                </a:solidFill>
                <a:latin typeface="Sitka Banner" pitchFamily="2" charset="0"/>
              </a:rPr>
              <a:t>Zhang</a:t>
            </a:r>
            <a:endParaRPr lang="en-CN" sz="2200">
              <a:solidFill>
                <a:srgbClr val="FFFFFF"/>
              </a:solidFill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056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FA4FE-F92A-5966-BA62-8FDAD7A6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Sitka Banner" pitchFamily="2" charset="0"/>
              </a:rPr>
              <a:t>DIV Summary Table</a:t>
            </a:r>
            <a:endParaRPr lang="en-CN" sz="4000" dirty="0">
              <a:solidFill>
                <a:srgbClr val="FFFFFF"/>
              </a:solidFill>
              <a:latin typeface="Sitka Bann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8ECED-4B87-B061-757B-D2F962BAF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rmAutofit fontScale="92500"/>
          </a:bodyPr>
          <a:lstStyle/>
          <a:p>
            <a:r>
              <a:rPr lang="en-US" sz="2000" b="1" dirty="0">
                <a:latin typeface="Sitka Banner" pitchFamily="2" charset="0"/>
              </a:rPr>
              <a:t>Select tenor range</a:t>
            </a:r>
            <a:r>
              <a:rPr lang="en-US" sz="2000" dirty="0">
                <a:latin typeface="Sitka Banner" pitchFamily="2" charset="0"/>
              </a:rPr>
              <a:t> to focus on specific maturities.</a:t>
            </a:r>
          </a:p>
          <a:p>
            <a:r>
              <a:rPr lang="en-US" sz="2000" dirty="0">
                <a:latin typeface="Sitka Banner" pitchFamily="2" charset="0"/>
              </a:rPr>
              <a:t>Calculate </a:t>
            </a:r>
            <a:r>
              <a:rPr lang="en-US" sz="2000" b="1" dirty="0">
                <a:latin typeface="Sitka Banner" pitchFamily="2" charset="0"/>
              </a:rPr>
              <a:t>TD–Totem dividend yield difference</a:t>
            </a:r>
            <a:r>
              <a:rPr lang="en-US" sz="2000" dirty="0">
                <a:latin typeface="Sitka Banner" pitchFamily="2" charset="0"/>
              </a:rPr>
              <a:t> for each tenor in the range.</a:t>
            </a:r>
          </a:p>
          <a:p>
            <a:r>
              <a:rPr lang="en-US" sz="2000" dirty="0">
                <a:latin typeface="Sitka Banner" pitchFamily="2" charset="0"/>
              </a:rPr>
              <a:t>Apply selected </a:t>
            </a:r>
            <a:r>
              <a:rPr lang="en-US" sz="2000" b="1" dirty="0">
                <a:latin typeface="Sitka Banner" pitchFamily="2" charset="0"/>
              </a:rPr>
              <a:t>calculation mode</a:t>
            </a:r>
            <a:r>
              <a:rPr lang="en-US" sz="2000" dirty="0">
                <a:latin typeface="Sitka Banner" pitchFamily="2" charset="0"/>
              </a:rPr>
              <a:t> (e.g., median, mean) to aggregate results.</a:t>
            </a:r>
          </a:p>
          <a:p>
            <a:r>
              <a:rPr lang="en-US" sz="2000" dirty="0">
                <a:latin typeface="Sitka Banner" pitchFamily="2" charset="0"/>
              </a:rPr>
              <a:t>Sort by </a:t>
            </a:r>
            <a:r>
              <a:rPr lang="en-US" sz="2000" b="1" dirty="0">
                <a:latin typeface="Sitka Banner" pitchFamily="2" charset="0"/>
              </a:rPr>
              <a:t>absolute difference</a:t>
            </a:r>
            <a:r>
              <a:rPr lang="en-US" sz="2000" dirty="0">
                <a:latin typeface="Sitka Banner" pitchFamily="2" charset="0"/>
              </a:rPr>
              <a:t> to highlight largest deviations.</a:t>
            </a:r>
          </a:p>
        </p:txBody>
      </p:sp>
    </p:spTree>
    <p:extLst>
      <p:ext uri="{BB962C8B-B14F-4D97-AF65-F5344CB8AC3E}">
        <p14:creationId xmlns:p14="http://schemas.microsoft.com/office/powerpoint/2010/main" val="309825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4E733-A7DB-77CB-B300-D59EC614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Sitka Banner" pitchFamily="2" charset="0"/>
              </a:rPr>
              <a:t>Repo Summary Table</a:t>
            </a:r>
            <a:endParaRPr lang="en-CN" sz="4000" dirty="0">
              <a:solidFill>
                <a:srgbClr val="FFFFFF"/>
              </a:solidFill>
              <a:latin typeface="Sitka Bann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293509-2368-702F-A493-FB019055A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Autofit/>
          </a:bodyPr>
          <a:lstStyle/>
          <a:p>
            <a:r>
              <a:rPr lang="en-US" sz="1900" b="1" dirty="0">
                <a:latin typeface="Sitka Banner" pitchFamily="2" charset="0"/>
              </a:rPr>
              <a:t>Select tenor range</a:t>
            </a:r>
            <a:r>
              <a:rPr lang="en-US" sz="1900" dirty="0">
                <a:latin typeface="Sitka Banner" pitchFamily="2" charset="0"/>
              </a:rPr>
              <a:t> to focus on specific maturities.</a:t>
            </a:r>
          </a:p>
          <a:p>
            <a:r>
              <a:rPr lang="en-US" sz="1900" dirty="0">
                <a:latin typeface="Sitka Banner" pitchFamily="2" charset="0"/>
              </a:rPr>
              <a:t>Calculate </a:t>
            </a:r>
            <a:r>
              <a:rPr lang="en-US" sz="1900" b="1" dirty="0">
                <a:latin typeface="Sitka Banner" pitchFamily="2" charset="0"/>
              </a:rPr>
              <a:t>TD–Totem repo rate difference</a:t>
            </a:r>
            <a:r>
              <a:rPr lang="en-US" sz="1900" dirty="0">
                <a:latin typeface="Sitka Banner" pitchFamily="2" charset="0"/>
              </a:rPr>
              <a:t> for each tenor in the range.</a:t>
            </a:r>
          </a:p>
          <a:p>
            <a:r>
              <a:rPr lang="en-US" sz="1900" dirty="0">
                <a:latin typeface="Sitka Banner" pitchFamily="2" charset="0"/>
              </a:rPr>
              <a:t>Apply selected </a:t>
            </a:r>
            <a:r>
              <a:rPr lang="en-US" sz="1900" b="1" dirty="0">
                <a:latin typeface="Sitka Banner" pitchFamily="2" charset="0"/>
              </a:rPr>
              <a:t>calculation mode</a:t>
            </a:r>
            <a:r>
              <a:rPr lang="en-US" sz="1900" dirty="0">
                <a:latin typeface="Sitka Banner" pitchFamily="2" charset="0"/>
              </a:rPr>
              <a:t> (e.g., median, mean) to aggregate results.</a:t>
            </a:r>
          </a:p>
          <a:p>
            <a:r>
              <a:rPr lang="en-US" sz="1900" dirty="0">
                <a:latin typeface="Sitka Banner" pitchFamily="2" charset="0"/>
              </a:rPr>
              <a:t>Sort by </a:t>
            </a:r>
            <a:r>
              <a:rPr lang="en-US" sz="1900" b="1" dirty="0">
                <a:latin typeface="Sitka Banner" pitchFamily="2" charset="0"/>
              </a:rPr>
              <a:t>absolute difference</a:t>
            </a:r>
            <a:r>
              <a:rPr lang="en-US" sz="1900" dirty="0">
                <a:latin typeface="Sitka Banner" pitchFamily="2" charset="0"/>
              </a:rPr>
              <a:t> to highlight largest deviations.</a:t>
            </a:r>
          </a:p>
        </p:txBody>
      </p:sp>
    </p:spTree>
    <p:extLst>
      <p:ext uri="{BB962C8B-B14F-4D97-AF65-F5344CB8AC3E}">
        <p14:creationId xmlns:p14="http://schemas.microsoft.com/office/powerpoint/2010/main" val="136798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A50F3-A7D5-7772-710C-1FD1019D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Sitka Banner" pitchFamily="2" charset="0"/>
              </a:rPr>
              <a:t>Click-to-Drilldown</a:t>
            </a:r>
            <a:endParaRPr lang="en-CN" sz="4000" dirty="0">
              <a:solidFill>
                <a:srgbClr val="FFFFFF"/>
              </a:solidFill>
              <a:latin typeface="Sitka Bann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FA18B76-9032-8F99-6BD8-4CBC1725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219" y="2379346"/>
            <a:ext cx="2980331" cy="3683358"/>
          </a:xfrm>
        </p:spPr>
        <p:txBody>
          <a:bodyPr anchor="ctr">
            <a:noAutofit/>
          </a:bodyPr>
          <a:lstStyle/>
          <a:p>
            <a:r>
              <a:rPr lang="en-US" sz="2000" b="1" dirty="0">
                <a:latin typeface="Sitka Banner" pitchFamily="2" charset="0"/>
              </a:rPr>
              <a:t>Interactive tables</a:t>
            </a:r>
            <a:r>
              <a:rPr lang="en-US" sz="2000" dirty="0">
                <a:latin typeface="Sitka Banner" pitchFamily="2" charset="0"/>
              </a:rPr>
              <a:t> – click any ticker to open its detailed benchmark plot.</a:t>
            </a:r>
          </a:p>
          <a:p>
            <a:r>
              <a:rPr lang="en-US" sz="2000" dirty="0">
                <a:latin typeface="Sitka Banner" pitchFamily="2" charset="0"/>
              </a:rPr>
              <a:t>Works for </a:t>
            </a:r>
            <a:r>
              <a:rPr lang="en-US" sz="2000" b="1" dirty="0">
                <a:latin typeface="Sitka Banner" pitchFamily="2" charset="0"/>
              </a:rPr>
              <a:t>IV</a:t>
            </a:r>
            <a:r>
              <a:rPr lang="en-US" sz="2000" dirty="0">
                <a:latin typeface="Sitka Banner" pitchFamily="2" charset="0"/>
              </a:rPr>
              <a:t>, </a:t>
            </a:r>
            <a:r>
              <a:rPr lang="en-US" sz="2000" b="1" dirty="0">
                <a:latin typeface="Sitka Banner" pitchFamily="2" charset="0"/>
              </a:rPr>
              <a:t>DIV</a:t>
            </a:r>
            <a:r>
              <a:rPr lang="en-US" sz="2000" dirty="0">
                <a:latin typeface="Sitka Banner" pitchFamily="2" charset="0"/>
              </a:rPr>
              <a:t>, and </a:t>
            </a:r>
            <a:r>
              <a:rPr lang="en-US" sz="2000" b="1" dirty="0">
                <a:latin typeface="Sitka Banner" pitchFamily="2" charset="0"/>
              </a:rPr>
              <a:t>Repo</a:t>
            </a:r>
            <a:r>
              <a:rPr lang="en-US" sz="2000" dirty="0">
                <a:latin typeface="Sitka Banner" pitchFamily="2" charset="0"/>
              </a:rPr>
              <a:t> summary tables.</a:t>
            </a:r>
          </a:p>
          <a:p>
            <a:r>
              <a:rPr lang="en-US" sz="2000" dirty="0">
                <a:latin typeface="Sitka Banner" pitchFamily="2" charset="0"/>
              </a:rPr>
              <a:t>Instantly switch from </a:t>
            </a:r>
            <a:r>
              <a:rPr lang="en-US" sz="2000" b="1" dirty="0">
                <a:latin typeface="Sitka Banner" pitchFamily="2" charset="0"/>
              </a:rPr>
              <a:t>overview</a:t>
            </a:r>
            <a:r>
              <a:rPr lang="en-US" sz="2000" dirty="0">
                <a:latin typeface="Sitka Banner" pitchFamily="2" charset="0"/>
              </a:rPr>
              <a:t> to </a:t>
            </a:r>
            <a:r>
              <a:rPr lang="en-US" sz="2000" b="1" dirty="0">
                <a:latin typeface="Sitka Banner" pitchFamily="2" charset="0"/>
              </a:rPr>
              <a:t>in-depth analysis</a:t>
            </a:r>
            <a:r>
              <a:rPr lang="en-US" sz="2000" dirty="0">
                <a:latin typeface="Sitka Banner" pitchFamily="2" charset="0"/>
              </a:rPr>
              <a:t>.</a:t>
            </a:r>
          </a:p>
          <a:p>
            <a:r>
              <a:rPr lang="en-US" sz="2000" dirty="0">
                <a:latin typeface="Sitka Banner" pitchFamily="2" charset="0"/>
              </a:rPr>
              <a:t>Saves time compared to manually searching for tickers.</a:t>
            </a:r>
          </a:p>
        </p:txBody>
      </p:sp>
    </p:spTree>
    <p:extLst>
      <p:ext uri="{BB962C8B-B14F-4D97-AF65-F5344CB8AC3E}">
        <p14:creationId xmlns:p14="http://schemas.microsoft.com/office/powerpoint/2010/main" val="2305545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6CB2E-CDBA-9268-1357-2487A652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Sitka Banner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724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2A9AB-B092-C310-0753-4AB7B385A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  <a:latin typeface="Sitka Banner" pitchFamily="2" charset="0"/>
              </a:rPr>
              <a:t>Overview</a:t>
            </a:r>
            <a:endParaRPr lang="en-CN" sz="4000" b="1">
              <a:solidFill>
                <a:srgbClr val="FFFFFF"/>
              </a:solidFill>
              <a:latin typeface="Sitka Bann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46B9-2727-1C28-C709-0C8BFE24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endParaRPr lang="en-CN" sz="2000" b="1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42651-648C-5A65-0EF3-4F788D019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N" sz="4000" dirty="0">
                <a:solidFill>
                  <a:srgbClr val="FFFFFF"/>
                </a:solidFill>
                <a:latin typeface="Sitka Banner" pitchFamily="2" charset="0"/>
              </a:rPr>
              <a:t>Why Vega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FB0C-C1EB-BED4-0A7F-8DEB9C1EE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684" y="2175949"/>
            <a:ext cx="3675927" cy="4129848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2400" dirty="0">
                <a:latin typeface="Sitka Banner" pitchFamily="2" charset="0"/>
              </a:rPr>
              <a:t>Vega risk in structured notes is </a:t>
            </a:r>
            <a:r>
              <a:rPr lang="en-US" sz="2400" b="1" dirty="0">
                <a:latin typeface="Sitka Banner" pitchFamily="2" charset="0"/>
              </a:rPr>
              <a:t>distributed across strikes and tenors</a:t>
            </a:r>
            <a:r>
              <a:rPr lang="en-US" sz="2400" dirty="0">
                <a:latin typeface="Sitka Banner" pitchFamily="2" charset="0"/>
              </a:rPr>
              <a:t>, not a single number.</a:t>
            </a:r>
          </a:p>
          <a:p>
            <a:r>
              <a:rPr lang="en-US" sz="2400" dirty="0">
                <a:latin typeface="Sitka Banner" pitchFamily="2" charset="0"/>
              </a:rPr>
              <a:t>A single aggregated Vega can</a:t>
            </a:r>
            <a:r>
              <a:rPr lang="en-US" sz="2400" b="1" dirty="0">
                <a:latin typeface="Sitka Banner" pitchFamily="2" charset="0"/>
              </a:rPr>
              <a:t> hide concentration risks</a:t>
            </a:r>
            <a:r>
              <a:rPr lang="en-US" sz="2400" dirty="0">
                <a:latin typeface="Sitka Banner" pitchFamily="2" charset="0"/>
              </a:rPr>
              <a:t> in specific regions.</a:t>
            </a:r>
          </a:p>
          <a:p>
            <a:r>
              <a:rPr lang="en-US" sz="2400" dirty="0">
                <a:latin typeface="Sitka Banner" pitchFamily="2" charset="0"/>
              </a:rPr>
              <a:t>Without visualization, traders may </a:t>
            </a:r>
            <a:r>
              <a:rPr lang="en-US" sz="2400" b="1" dirty="0">
                <a:latin typeface="Sitka Banner" pitchFamily="2" charset="0"/>
              </a:rPr>
              <a:t>hedge inefficiently </a:t>
            </a:r>
            <a:r>
              <a:rPr lang="en-US" sz="2400" dirty="0">
                <a:latin typeface="Sitka Banner" pitchFamily="2" charset="0"/>
              </a:rPr>
              <a:t>and risk managers may miss exposures.</a:t>
            </a:r>
          </a:p>
          <a:p>
            <a:r>
              <a:rPr lang="en-US" sz="2400" dirty="0">
                <a:latin typeface="Sitka Banner" pitchFamily="2" charset="0"/>
              </a:rPr>
              <a:t>Vega Map makes risk </a:t>
            </a:r>
            <a:r>
              <a:rPr lang="en-US" sz="2400" b="1" dirty="0">
                <a:latin typeface="Sitka Banner" pitchFamily="2" charset="0"/>
              </a:rPr>
              <a:t>transparent and actionable.</a:t>
            </a:r>
          </a:p>
        </p:txBody>
      </p:sp>
    </p:spTree>
    <p:extLst>
      <p:ext uri="{BB962C8B-B14F-4D97-AF65-F5344CB8AC3E}">
        <p14:creationId xmlns:p14="http://schemas.microsoft.com/office/powerpoint/2010/main" val="419687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3A1E-A285-B269-EF31-2EA52E29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N" sz="4000" dirty="0">
                <a:solidFill>
                  <a:srgbClr val="FFFFFF"/>
                </a:solidFill>
                <a:latin typeface="Sitka Banner" pitchFamily="2" charset="0"/>
              </a:rPr>
              <a:t>Build the Termsheet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F45048E-06D9-4BAB-474F-FE048D7FB682}"/>
              </a:ext>
            </a:extLst>
          </p:cNvPr>
          <p:cNvSpPr txBox="1">
            <a:spLocks/>
          </p:cNvSpPr>
          <p:nvPr/>
        </p:nvSpPr>
        <p:spPr>
          <a:xfrm>
            <a:off x="8315684" y="2175949"/>
            <a:ext cx="3675927" cy="380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Sitka Banner" pitchFamily="2" charset="0"/>
              </a:rPr>
              <a:t>Customizable parameters –</a:t>
            </a:r>
            <a:r>
              <a:rPr lang="en-US" sz="2200" dirty="0">
                <a:latin typeface="Sitka Banner" pitchFamily="2" charset="0"/>
              </a:rPr>
              <a:t> e.g., underlying assets, bump size.</a:t>
            </a:r>
          </a:p>
          <a:p>
            <a:r>
              <a:rPr lang="en-US" sz="2200" b="1" dirty="0">
                <a:latin typeface="Sitka Banner" pitchFamily="2" charset="0"/>
              </a:rPr>
              <a:t>Real-time spot fetchin</a:t>
            </a:r>
            <a:r>
              <a:rPr lang="en-US" sz="2200" dirty="0">
                <a:latin typeface="Sitka Banner" pitchFamily="2" charset="0"/>
              </a:rPr>
              <a:t>g for selected </a:t>
            </a:r>
            <a:r>
              <a:rPr lang="en-US" sz="2200" dirty="0" err="1">
                <a:latin typeface="Sitka Banner" pitchFamily="2" charset="0"/>
              </a:rPr>
              <a:t>underlyings</a:t>
            </a:r>
            <a:r>
              <a:rPr lang="en-US" sz="2200" dirty="0">
                <a:latin typeface="Sitka Banner" pitchFamily="2" charset="0"/>
              </a:rPr>
              <a:t>.</a:t>
            </a:r>
          </a:p>
          <a:p>
            <a:r>
              <a:rPr lang="en-US" sz="2200" dirty="0">
                <a:latin typeface="Sitka Banner" pitchFamily="2" charset="0"/>
              </a:rPr>
              <a:t>One-click </a:t>
            </a:r>
            <a:r>
              <a:rPr lang="en-US" sz="2200" b="1" dirty="0">
                <a:latin typeface="Sitka Banner" pitchFamily="2" charset="0"/>
              </a:rPr>
              <a:t>Generate JSON </a:t>
            </a:r>
            <a:r>
              <a:rPr lang="en-US" sz="2200" dirty="0">
                <a:latin typeface="Sitka Banner" pitchFamily="2" charset="0"/>
              </a:rPr>
              <a:t>to create standardized </a:t>
            </a:r>
            <a:r>
              <a:rPr lang="en-US" sz="2200" dirty="0" err="1">
                <a:latin typeface="Sitka Banner" pitchFamily="2" charset="0"/>
              </a:rPr>
              <a:t>termsheet</a:t>
            </a:r>
            <a:r>
              <a:rPr lang="en-US" sz="2200" dirty="0">
                <a:latin typeface="Sitka Banner" pitchFamily="2" charset="0"/>
              </a:rPr>
              <a:t>.</a:t>
            </a:r>
          </a:p>
          <a:p>
            <a:r>
              <a:rPr lang="en-US" sz="2200" dirty="0">
                <a:latin typeface="Sitka Banner" pitchFamily="2" charset="0"/>
              </a:rPr>
              <a:t>Ensures </a:t>
            </a:r>
            <a:r>
              <a:rPr lang="en-US" sz="2200" b="1" dirty="0">
                <a:latin typeface="Sitka Banner" pitchFamily="2" charset="0"/>
              </a:rPr>
              <a:t>accuracy</a:t>
            </a:r>
            <a:r>
              <a:rPr lang="en-US" sz="2200" dirty="0">
                <a:latin typeface="Sitka Banner" pitchFamily="2" charset="0"/>
              </a:rPr>
              <a:t>, </a:t>
            </a:r>
            <a:r>
              <a:rPr lang="en-US" sz="2200" b="1" dirty="0">
                <a:latin typeface="Sitka Banner" pitchFamily="2" charset="0"/>
              </a:rPr>
              <a:t>reduces manual work</a:t>
            </a:r>
            <a:r>
              <a:rPr lang="en-US" sz="2200" dirty="0">
                <a:latin typeface="Sitka Banner" pitchFamily="2" charset="0"/>
              </a:rPr>
              <a:t>, ready for pricing.</a:t>
            </a:r>
          </a:p>
        </p:txBody>
      </p:sp>
    </p:spTree>
    <p:extLst>
      <p:ext uri="{BB962C8B-B14F-4D97-AF65-F5344CB8AC3E}">
        <p14:creationId xmlns:p14="http://schemas.microsoft.com/office/powerpoint/2010/main" val="1045674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4B45E-99CF-A465-7FE3-88A8D123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N" sz="4000" dirty="0">
                <a:solidFill>
                  <a:srgbClr val="FFFFFF"/>
                </a:solidFill>
                <a:latin typeface="Sitka Banner" pitchFamily="2" charset="0"/>
              </a:rPr>
              <a:t>Volatility Bumps</a:t>
            </a:r>
          </a:p>
        </p:txBody>
      </p:sp>
      <p:pic>
        <p:nvPicPr>
          <p:cNvPr id="5" name="Picture 4" descr="A graph of a curve&#10;&#10;Description automatically generated">
            <a:extLst>
              <a:ext uri="{FF2B5EF4-FFF2-40B4-BE49-F238E27FC236}">
                <a16:creationId xmlns:a16="http://schemas.microsoft.com/office/drawing/2014/main" id="{6F3559EF-8BB4-8881-5014-C92B7958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" y="1897154"/>
            <a:ext cx="6096000" cy="4572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8DF00B-F6B8-1C85-063B-6212A95AB24F}"/>
                  </a:ext>
                </a:extLst>
              </p:cNvPr>
              <p:cNvSpPr txBox="1"/>
              <p:nvPr/>
            </p:nvSpPr>
            <p:spPr>
              <a:xfrm>
                <a:off x="7718962" y="2860772"/>
                <a:ext cx="4189856" cy="3321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atin typeface="Sitka Banner" pitchFamily="2" charset="0"/>
                  </a:rPr>
                  <a:t>Area bumping: </a:t>
                </a:r>
                <a:r>
                  <a:rPr lang="en-US" sz="2200" dirty="0">
                    <a:latin typeface="Sitka Banner" pitchFamily="2" charset="0"/>
                  </a:rPr>
                  <a:t>adjust volatility for a </a:t>
                </a:r>
                <a:r>
                  <a:rPr lang="en-US" sz="2200" b="1" dirty="0">
                    <a:latin typeface="Sitka Banner" pitchFamily="2" charset="0"/>
                  </a:rPr>
                  <a:t>strike–tenor </a:t>
                </a:r>
                <a:r>
                  <a:rPr lang="en-US" sz="2200" dirty="0">
                    <a:latin typeface="Sitka Banner" pitchFamily="2" charset="0"/>
                  </a:rPr>
                  <a:t>block instead of a single point.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>
                    <a:latin typeface="Sitka Banner" pitchFamily="2" charset="0"/>
                  </a:rPr>
                  <a:t>Calculation: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𝒂𝒇𝒕𝒆𝒓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𝒃𝒆𝒇𝒐𝒓𝒆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𝒃𝒖𝒎𝒑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𝑩𝒖𝒎𝒑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𝑺𝒊𝒛𝒆</m:t>
                          </m:r>
                        </m:den>
                      </m:f>
                    </m:oMath>
                  </m:oMathPara>
                </a14:m>
                <a:endParaRPr lang="en-CN" sz="2200" b="1" dirty="0">
                  <a:latin typeface="Sitka Banner" pitchFamily="2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itka Banner" pitchFamily="2" charset="0"/>
                  </a:rPr>
                  <a:t>Highlights how sensitive the note is to </a:t>
                </a:r>
                <a:r>
                  <a:rPr lang="en-US" sz="2200" b="1" dirty="0">
                    <a:latin typeface="Sitka Banner" pitchFamily="2" charset="0"/>
                  </a:rPr>
                  <a:t>vol changes in each region</a:t>
                </a:r>
                <a:r>
                  <a:rPr lang="en-US" sz="2200" dirty="0">
                    <a:latin typeface="Sitka Banner" pitchFamily="2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Sitka Banner" pitchFamily="2" charset="0"/>
                  </a:rPr>
                  <a:t>Forms the basis for the final Vega Map heatmap.</a:t>
                </a:r>
                <a:endParaRPr lang="en-CN" sz="2200" dirty="0">
                  <a:latin typeface="Sitka Banner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8DF00B-F6B8-1C85-063B-6212A95AB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962" y="2860772"/>
                <a:ext cx="4189856" cy="3321871"/>
              </a:xfrm>
              <a:prstGeom prst="rect">
                <a:avLst/>
              </a:prstGeom>
              <a:blipFill>
                <a:blip r:embed="rId3"/>
                <a:stretch>
                  <a:fillRect l="-1511" t="-1145" r="-2417" b="-22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61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A702B-B6B7-44DD-A249-5AED280C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N" sz="4000" dirty="0">
                <a:solidFill>
                  <a:srgbClr val="FFFFFF"/>
                </a:solidFill>
                <a:latin typeface="Sitka Banner" pitchFamily="2" charset="0"/>
              </a:rPr>
              <a:t>Vega Map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55868A-D8AB-0CEA-7309-890FDEE402F3}"/>
              </a:ext>
            </a:extLst>
          </p:cNvPr>
          <p:cNvSpPr txBox="1">
            <a:spLocks/>
          </p:cNvSpPr>
          <p:nvPr/>
        </p:nvSpPr>
        <p:spPr>
          <a:xfrm>
            <a:off x="8315684" y="2175949"/>
            <a:ext cx="3675927" cy="3809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>
              <a:latin typeface="Sitka Bann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7EA63-0C29-C494-3510-A14F3813AB68}"/>
              </a:ext>
            </a:extLst>
          </p:cNvPr>
          <p:cNvSpPr txBox="1"/>
          <p:nvPr/>
        </p:nvSpPr>
        <p:spPr>
          <a:xfrm>
            <a:off x="8039595" y="2662838"/>
            <a:ext cx="36759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Banner" pitchFamily="2" charset="0"/>
              </a:rPr>
              <a:t>Hypothesis 1 (Vertical):</a:t>
            </a:r>
            <a:br>
              <a:rPr lang="en-US" dirty="0">
                <a:latin typeface="Sitka Banner" pitchFamily="2" charset="0"/>
              </a:rPr>
            </a:br>
            <a:r>
              <a:rPr lang="en-US" dirty="0">
                <a:latin typeface="Sitka Banner" pitchFamily="2" charset="0"/>
              </a:rPr>
              <a:t>Peak Vega tenor should align closely with the Average Lifetime of the note.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Sitka Banner" pitchFamily="2" charset="0"/>
              </a:rPr>
              <a:t>Hypothesis 2 (Horizontal):</a:t>
            </a:r>
            <a:br>
              <a:rPr lang="en-US" dirty="0">
                <a:latin typeface="Sitka Banner" pitchFamily="2" charset="0"/>
              </a:rPr>
            </a:br>
            <a:r>
              <a:rPr lang="en-US" dirty="0">
                <a:latin typeface="Sitka Banner" pitchFamily="2" charset="0"/>
              </a:rPr>
              <a:t>Peak Vega strike should lie near the midpoint between Barrier and Initial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itka Banner" pitchFamily="2" charset="0"/>
              </a:rPr>
              <a:t>Red dashed lines mark </a:t>
            </a:r>
            <a:r>
              <a:rPr lang="en-US" b="1" dirty="0">
                <a:latin typeface="Sitka Banner" pitchFamily="2" charset="0"/>
              </a:rPr>
              <a:t>Average Life </a:t>
            </a:r>
            <a:r>
              <a:rPr lang="en-US" dirty="0">
                <a:latin typeface="Sitka Banner" pitchFamily="2" charset="0"/>
              </a:rPr>
              <a:t>and </a:t>
            </a:r>
            <a:r>
              <a:rPr lang="en-US" b="1" dirty="0">
                <a:latin typeface="Sitka Banner" pitchFamily="2" charset="0"/>
              </a:rPr>
              <a:t>Barrier</a:t>
            </a:r>
            <a:r>
              <a:rPr lang="en-US" dirty="0">
                <a:latin typeface="Sitka Banner" pitchFamily="2" charset="0"/>
              </a:rPr>
              <a:t> for visual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5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F8A29-7562-8E80-503D-454870F92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Sitka Banner" pitchFamily="2" charset="0"/>
              </a:rPr>
              <a:t>From Risk Visualization to Actionable Hedges</a:t>
            </a:r>
            <a:endParaRPr lang="en-CN" sz="4000" dirty="0">
              <a:solidFill>
                <a:srgbClr val="FFFFFF"/>
              </a:solidFill>
              <a:latin typeface="Sitka Banner" pitchFamily="2" charset="0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F1533FC-7201-8075-5E13-0FCC8C9A1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1778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3946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92655-B66E-65F1-ECC8-A9C8DFB48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Sitka Banner" pitchFamily="2" charset="0"/>
              </a:rPr>
              <a:t>GED Manager Upgrade</a:t>
            </a:r>
            <a:r>
              <a:rPr lang="zh-CN" altLang="en-US" sz="4000" dirty="0">
                <a:solidFill>
                  <a:srgbClr val="FFFFFF"/>
                </a:solidFill>
                <a:latin typeface="Sitka Banner" pitchFamily="2" charset="0"/>
              </a:rPr>
              <a:t> </a:t>
            </a:r>
            <a:r>
              <a:rPr lang="en-US" altLang="zh-CN" sz="4000" dirty="0">
                <a:solidFill>
                  <a:srgbClr val="FFFFFF"/>
                </a:solidFill>
                <a:latin typeface="Sitka Banner" pitchFamily="2" charset="0"/>
              </a:rPr>
              <a:t>–</a:t>
            </a:r>
            <a:r>
              <a:rPr lang="zh-CN" altLang="en-US" sz="4000" dirty="0">
                <a:solidFill>
                  <a:srgbClr val="FFFFFF"/>
                </a:solidFill>
                <a:latin typeface="Sitka Banner" pitchFamily="2" charset="0"/>
              </a:rPr>
              <a:t> </a:t>
            </a:r>
            <a:r>
              <a:rPr lang="en-US" altLang="zh-CN" sz="4000" dirty="0">
                <a:solidFill>
                  <a:srgbClr val="FFFFFF"/>
                </a:solidFill>
                <a:latin typeface="Sitka Banner" pitchFamily="2" charset="0"/>
              </a:rPr>
              <a:t>Overview</a:t>
            </a:r>
            <a:r>
              <a:rPr lang="zh-CN" altLang="en-US" sz="4000" dirty="0">
                <a:solidFill>
                  <a:srgbClr val="FFFFFF"/>
                </a:solidFill>
                <a:latin typeface="Sitka Banner" pitchFamily="2" charset="0"/>
              </a:rPr>
              <a:t> </a:t>
            </a:r>
            <a:endParaRPr lang="en-C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AA3FB-F48A-2051-91AC-F7551D457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itka Banner" pitchFamily="2" charset="0"/>
              </a:rPr>
              <a:t>Added </a:t>
            </a:r>
            <a:r>
              <a:rPr lang="en-US" sz="2000" b="1" dirty="0">
                <a:latin typeface="Sitka Banner" pitchFamily="2" charset="0"/>
              </a:rPr>
              <a:t>summary table</a:t>
            </a:r>
            <a:r>
              <a:rPr lang="en-US" sz="2000" dirty="0">
                <a:latin typeface="Sitka Banner" pitchFamily="2" charset="0"/>
              </a:rPr>
              <a:t>s for:</a:t>
            </a:r>
          </a:p>
          <a:p>
            <a:pPr lvl="1"/>
            <a:r>
              <a:rPr lang="en-US" sz="1600" dirty="0">
                <a:latin typeface="Sitka Banner" pitchFamily="2" charset="0"/>
              </a:rPr>
              <a:t>IV (Implied Volatility)</a:t>
            </a:r>
          </a:p>
          <a:p>
            <a:pPr lvl="1"/>
            <a:r>
              <a:rPr lang="en-US" sz="1600" dirty="0">
                <a:latin typeface="Sitka Banner" pitchFamily="2" charset="0"/>
              </a:rPr>
              <a:t>DIV (Dividend)</a:t>
            </a:r>
          </a:p>
          <a:p>
            <a:pPr lvl="1"/>
            <a:r>
              <a:rPr lang="en-US" sz="1600" dirty="0">
                <a:latin typeface="Sitka Banner" pitchFamily="2" charset="0"/>
              </a:rPr>
              <a:t>Repo</a:t>
            </a:r>
          </a:p>
          <a:p>
            <a:r>
              <a:rPr lang="en-US" sz="2000" dirty="0">
                <a:latin typeface="Sitka Banner" pitchFamily="2" charset="0"/>
              </a:rPr>
              <a:t>Instant overview of </a:t>
            </a:r>
            <a:r>
              <a:rPr lang="en-US" sz="2000" b="1" dirty="0">
                <a:latin typeface="Sitka Banner" pitchFamily="2" charset="0"/>
              </a:rPr>
              <a:t>TD vs Totem benchmark differences.</a:t>
            </a:r>
          </a:p>
          <a:p>
            <a:r>
              <a:rPr lang="en-US" sz="2000" b="1" dirty="0">
                <a:latin typeface="Sitka Banner" pitchFamily="2" charset="0"/>
              </a:rPr>
              <a:t>Flexible filters: </a:t>
            </a:r>
            <a:r>
              <a:rPr lang="en-US" sz="2000" dirty="0">
                <a:latin typeface="Sitka Banner" pitchFamily="2" charset="0"/>
              </a:rPr>
              <a:t>tenor, strike, tenor range, calculation mode.</a:t>
            </a:r>
          </a:p>
          <a:p>
            <a:r>
              <a:rPr lang="en-US" sz="2000" dirty="0">
                <a:latin typeface="Sitka Banner" pitchFamily="2" charset="0"/>
              </a:rPr>
              <a:t>Results sorted by </a:t>
            </a:r>
            <a:r>
              <a:rPr lang="en-US" sz="2000" b="1" dirty="0">
                <a:latin typeface="Sitka Banner" pitchFamily="2" charset="0"/>
              </a:rPr>
              <a:t>absolute difference</a:t>
            </a:r>
            <a:r>
              <a:rPr lang="en-US" sz="2000" dirty="0">
                <a:latin typeface="Sitka Banner" pitchFamily="2" charset="0"/>
              </a:rPr>
              <a:t> to highlight largest deviations.</a:t>
            </a:r>
          </a:p>
          <a:p>
            <a:r>
              <a:rPr lang="en-US" sz="2000" b="1" dirty="0">
                <a:latin typeface="Sitka Banner" pitchFamily="2" charset="0"/>
              </a:rPr>
              <a:t>Click-to-drilldown</a:t>
            </a:r>
            <a:r>
              <a:rPr lang="en-US" sz="2000" dirty="0">
                <a:latin typeface="Sitka Banner" pitchFamily="2" charset="0"/>
              </a:rPr>
              <a:t> for detailed benchmark plots.</a:t>
            </a:r>
          </a:p>
          <a:p>
            <a:endParaRPr lang="en-CN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879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A60AE-F2A1-DAB9-705A-B91F1412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Sitka Banner" pitchFamily="2" charset="0"/>
              </a:rPr>
              <a:t>IV Summary Table</a:t>
            </a:r>
            <a:endParaRPr lang="en-CN" sz="4000" dirty="0">
              <a:solidFill>
                <a:srgbClr val="FFFFFF"/>
              </a:solidFill>
              <a:latin typeface="Sitka Bann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D6E25-7143-6A03-0282-A1F3E354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1491" y="2379346"/>
            <a:ext cx="3139162" cy="368335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Sitka Banner" pitchFamily="2" charset="0"/>
              </a:rPr>
              <a:t>Select </a:t>
            </a:r>
            <a:r>
              <a:rPr lang="en-US" sz="2000" b="1" dirty="0">
                <a:latin typeface="Sitka Banner" pitchFamily="2" charset="0"/>
              </a:rPr>
              <a:t>tenor &amp; stri</a:t>
            </a:r>
            <a:r>
              <a:rPr lang="en-US" sz="2000" dirty="0">
                <a:latin typeface="Sitka Banner" pitchFamily="2" charset="0"/>
              </a:rPr>
              <a:t>ke to target a specific market point.</a:t>
            </a:r>
          </a:p>
          <a:p>
            <a:r>
              <a:rPr lang="en-US" sz="2000" dirty="0">
                <a:latin typeface="Sitka Banner" pitchFamily="2" charset="0"/>
              </a:rPr>
              <a:t>System finds </a:t>
            </a:r>
            <a:r>
              <a:rPr lang="en-US" sz="2000" b="1" dirty="0">
                <a:latin typeface="Sitka Banner" pitchFamily="2" charset="0"/>
              </a:rPr>
              <a:t>N closest neighbors</a:t>
            </a:r>
            <a:r>
              <a:rPr lang="en-US" sz="2000" dirty="0">
                <a:latin typeface="Sitka Banner" pitchFamily="2" charset="0"/>
              </a:rPr>
              <a:t> in tenor space.</a:t>
            </a:r>
          </a:p>
          <a:p>
            <a:r>
              <a:rPr lang="en-US" sz="2000" dirty="0">
                <a:latin typeface="Sitka Banner" pitchFamily="2" charset="0"/>
              </a:rPr>
              <a:t>Calculate </a:t>
            </a:r>
            <a:r>
              <a:rPr lang="en-US" sz="2000" b="1" dirty="0">
                <a:latin typeface="Sitka Banner" pitchFamily="2" charset="0"/>
              </a:rPr>
              <a:t>TD–Totem IV difference</a:t>
            </a:r>
            <a:r>
              <a:rPr lang="en-US" sz="2000" dirty="0">
                <a:latin typeface="Sitka Banner" pitchFamily="2" charset="0"/>
              </a:rPr>
              <a:t> for each neighbor.</a:t>
            </a:r>
          </a:p>
          <a:p>
            <a:r>
              <a:rPr lang="en-US" sz="2000" dirty="0">
                <a:latin typeface="Sitka Banner" pitchFamily="2" charset="0"/>
              </a:rPr>
              <a:t>Sort results by </a:t>
            </a:r>
            <a:r>
              <a:rPr lang="en-US" sz="2000" b="1" dirty="0">
                <a:latin typeface="Sitka Banner" pitchFamily="2" charset="0"/>
              </a:rPr>
              <a:t>absolute difference</a:t>
            </a:r>
            <a:r>
              <a:rPr lang="en-US" sz="2000" dirty="0">
                <a:latin typeface="Sitka Banner" pitchFamily="2" charset="0"/>
              </a:rPr>
              <a:t> to highlight largest gaps.</a:t>
            </a:r>
          </a:p>
        </p:txBody>
      </p:sp>
    </p:spTree>
    <p:extLst>
      <p:ext uri="{BB962C8B-B14F-4D97-AF65-F5344CB8AC3E}">
        <p14:creationId xmlns:p14="http://schemas.microsoft.com/office/powerpoint/2010/main" val="85349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515</Words>
  <Application>Microsoft Macintosh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Sitka Banner</vt:lpstr>
      <vt:lpstr>Office Theme</vt:lpstr>
      <vt:lpstr>Vega Map Development  &amp;  GED Manager Upgrade</vt:lpstr>
      <vt:lpstr>Overview</vt:lpstr>
      <vt:lpstr>Why Vega Map</vt:lpstr>
      <vt:lpstr>Build the Termsheet</vt:lpstr>
      <vt:lpstr>Volatility Bumps</vt:lpstr>
      <vt:lpstr>Vega Map</vt:lpstr>
      <vt:lpstr>From Risk Visualization to Actionable Hedges</vt:lpstr>
      <vt:lpstr>GED Manager Upgrade – Overview </vt:lpstr>
      <vt:lpstr>IV Summary Table</vt:lpstr>
      <vt:lpstr>DIV Summary Table</vt:lpstr>
      <vt:lpstr>Repo Summary Table</vt:lpstr>
      <vt:lpstr>Click-to-Drilldown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3</cp:revision>
  <dcterms:created xsi:type="dcterms:W3CDTF">2025-08-05T02:07:56Z</dcterms:created>
  <dcterms:modified xsi:type="dcterms:W3CDTF">2025-08-05T05:04:19Z</dcterms:modified>
</cp:coreProperties>
</file>