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81" r:id="rId2"/>
    <p:sldId id="318" r:id="rId3"/>
    <p:sldId id="357" r:id="rId4"/>
    <p:sldId id="361" r:id="rId5"/>
    <p:sldId id="363" r:id="rId6"/>
    <p:sldId id="364" r:id="rId7"/>
    <p:sldId id="365" r:id="rId8"/>
    <p:sldId id="366" r:id="rId9"/>
    <p:sldId id="367" r:id="rId10"/>
    <p:sldId id="368" r:id="rId11"/>
    <p:sldId id="370" r:id="rId12"/>
    <p:sldId id="336" r:id="rId13"/>
  </p:sldIdLst>
  <p:sldSz cx="9144000" cy="5143500" type="screen16x9"/>
  <p:notesSz cx="6858000" cy="9144000"/>
  <p:custDataLst>
    <p:tags r:id="rId16"/>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295" userDrawn="1">
          <p15:clr>
            <a:srgbClr val="A4A3A4"/>
          </p15:clr>
        </p15:guide>
        <p15:guide id="4" orient="horz" pos="146" userDrawn="1">
          <p15:clr>
            <a:srgbClr val="A4A3A4"/>
          </p15:clr>
        </p15:guide>
        <p15:guide id="6" pos="2880" userDrawn="1">
          <p15:clr>
            <a:srgbClr val="A4A3A4"/>
          </p15:clr>
        </p15:guide>
        <p15:guide id="7" pos="5035" userDrawn="1">
          <p15:clr>
            <a:srgbClr val="A4A3A4"/>
          </p15:clr>
        </p15:guide>
        <p15:guide id="8" orient="horz" pos="1688" userDrawn="1">
          <p15:clr>
            <a:srgbClr val="A4A3A4"/>
          </p15:clr>
        </p15:guide>
        <p15:guide id="9" orient="horz" pos="17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23F"/>
    <a:srgbClr val="FFFFFF"/>
    <a:srgbClr val="304371"/>
    <a:srgbClr val="1C72DB"/>
    <a:srgbClr val="EEF2F5"/>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17" autoAdjust="0"/>
  </p:normalViewPr>
  <p:slideViewPr>
    <p:cSldViewPr snapToGrid="0" showGuides="1">
      <p:cViewPr varScale="1">
        <p:scale>
          <a:sx n="144" d="100"/>
          <a:sy n="144" d="100"/>
        </p:scale>
        <p:origin x="690" y="102"/>
      </p:cViewPr>
      <p:guideLst>
        <p:guide pos="295"/>
        <p:guide orient="horz" pos="146"/>
        <p:guide pos="2880"/>
        <p:guide pos="5035"/>
        <p:guide orient="horz" pos="1688"/>
        <p:guide orient="horz" pos="1788"/>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3187"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AD81A70-1D9B-4ED7-ADCA-C95601914E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7CFB844-9CE7-417D-AFB3-8C5938B550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35AA57-C306-4F1A-8AAC-8B4CA625C3E5}" type="datetimeFigureOut">
              <a:rPr lang="zh-CN" altLang="en-US" smtClean="0"/>
              <a:t>2019/12/18</a:t>
            </a:fld>
            <a:endParaRPr lang="zh-CN" altLang="en-US"/>
          </a:p>
        </p:txBody>
      </p:sp>
      <p:sp>
        <p:nvSpPr>
          <p:cNvPr id="4" name="页脚占位符 3">
            <a:extLst>
              <a:ext uri="{FF2B5EF4-FFF2-40B4-BE49-F238E27FC236}">
                <a16:creationId xmlns:a16="http://schemas.microsoft.com/office/drawing/2014/main" id="{5CC631C0-AA5B-434F-B40D-D1085F003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6039B12-7C19-47D7-B215-D6396F2D90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769905-CD73-4B5E-AA47-7C501D6A2F7C}" type="slidenum">
              <a:rPr lang="zh-CN" altLang="en-US" smtClean="0"/>
              <a:t>‹#›</a:t>
            </a:fld>
            <a:endParaRPr lang="zh-CN" altLang="en-US"/>
          </a:p>
        </p:txBody>
      </p:sp>
    </p:spTree>
    <p:extLst>
      <p:ext uri="{BB962C8B-B14F-4D97-AF65-F5344CB8AC3E}">
        <p14:creationId xmlns:p14="http://schemas.microsoft.com/office/powerpoint/2010/main" val="1658679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13533-CA9C-4616-AB97-7E198DB79BF9}" type="datetimeFigureOut">
              <a:rPr lang="zh-CN" altLang="en-US" smtClean="0"/>
              <a:t>2019/12/18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47B17-AD01-4D47-BDF4-A13317929404}" type="slidenum">
              <a:rPr lang="zh-CN" altLang="en-US" smtClean="0"/>
              <a:t>‹#›</a:t>
            </a:fld>
            <a:endParaRPr lang="zh-CN" altLang="en-US"/>
          </a:p>
        </p:txBody>
      </p:sp>
    </p:spTree>
    <p:extLst>
      <p:ext uri="{BB962C8B-B14F-4D97-AF65-F5344CB8AC3E}">
        <p14:creationId xmlns:p14="http://schemas.microsoft.com/office/powerpoint/2010/main" val="638441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a:t>
            </a:fld>
            <a:endParaRPr lang="zh-CN" altLang="en-US"/>
          </a:p>
        </p:txBody>
      </p:sp>
    </p:spTree>
    <p:extLst>
      <p:ext uri="{BB962C8B-B14F-4D97-AF65-F5344CB8AC3E}">
        <p14:creationId xmlns:p14="http://schemas.microsoft.com/office/powerpoint/2010/main" val="198280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客户端和服务器是进程，而不是主机。服务器管理某种资源并通过操作这种资源来为客户端提供某种服务</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10</a:t>
            </a:fld>
            <a:endParaRPr lang="zh-CN" altLang="en-US"/>
          </a:p>
        </p:txBody>
      </p:sp>
    </p:spTree>
    <p:extLst>
      <p:ext uri="{BB962C8B-B14F-4D97-AF65-F5344CB8AC3E}">
        <p14:creationId xmlns:p14="http://schemas.microsoft.com/office/powerpoint/2010/main" val="465152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客户端和服务器是进程，而不是主机。服务器管理某种资源并通过操作这种资源来为客户端提供某种服务</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11</a:t>
            </a:fld>
            <a:endParaRPr lang="zh-CN" altLang="en-US"/>
          </a:p>
        </p:txBody>
      </p:sp>
    </p:spTree>
    <p:extLst>
      <p:ext uri="{BB962C8B-B14F-4D97-AF65-F5344CB8AC3E}">
        <p14:creationId xmlns:p14="http://schemas.microsoft.com/office/powerpoint/2010/main" val="342102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12</a:t>
            </a:fld>
            <a:endParaRPr lang="zh-CN" altLang="en-US"/>
          </a:p>
        </p:txBody>
      </p:sp>
    </p:spTree>
    <p:extLst>
      <p:ext uri="{BB962C8B-B14F-4D97-AF65-F5344CB8AC3E}">
        <p14:creationId xmlns:p14="http://schemas.microsoft.com/office/powerpoint/2010/main" val="276001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a:t>
            </a:fld>
            <a:endParaRPr lang="zh-CN" altLang="en-US"/>
          </a:p>
        </p:txBody>
      </p:sp>
    </p:spTree>
    <p:extLst>
      <p:ext uri="{BB962C8B-B14F-4D97-AF65-F5344CB8AC3E}">
        <p14:creationId xmlns:p14="http://schemas.microsoft.com/office/powerpoint/2010/main" val="102849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客户端和服务器是进程，而不是主机。服务器管理某种资源并通过操作这种资源来为客户端提供某种服务</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3</a:t>
            </a:fld>
            <a:endParaRPr lang="zh-CN" altLang="en-US"/>
          </a:p>
        </p:txBody>
      </p:sp>
    </p:spTree>
    <p:extLst>
      <p:ext uri="{BB962C8B-B14F-4D97-AF65-F5344CB8AC3E}">
        <p14:creationId xmlns:p14="http://schemas.microsoft.com/office/powerpoint/2010/main" val="182462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客户端和服务器是进程，而不是主机。服务器管理某种资源并通过操作这种资源来为客户端提供某种服务</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4</a:t>
            </a:fld>
            <a:endParaRPr lang="zh-CN" altLang="en-US"/>
          </a:p>
        </p:txBody>
      </p:sp>
    </p:spTree>
    <p:extLst>
      <p:ext uri="{BB962C8B-B14F-4D97-AF65-F5344CB8AC3E}">
        <p14:creationId xmlns:p14="http://schemas.microsoft.com/office/powerpoint/2010/main" val="249621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客户端和服务器是进程，而不是主机。服务器管理某种资源并通过操作这种资源来为客户端提供某种服务</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5</a:t>
            </a:fld>
            <a:endParaRPr lang="zh-CN" altLang="en-US"/>
          </a:p>
        </p:txBody>
      </p:sp>
    </p:spTree>
    <p:extLst>
      <p:ext uri="{BB962C8B-B14F-4D97-AF65-F5344CB8AC3E}">
        <p14:creationId xmlns:p14="http://schemas.microsoft.com/office/powerpoint/2010/main" val="1272717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客户端和服务器是进程，而不是主机。服务器管理某种资源并通过操作这种资源来为客户端提供某种服务</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6</a:t>
            </a:fld>
            <a:endParaRPr lang="zh-CN" altLang="en-US"/>
          </a:p>
        </p:txBody>
      </p:sp>
    </p:spTree>
    <p:extLst>
      <p:ext uri="{BB962C8B-B14F-4D97-AF65-F5344CB8AC3E}">
        <p14:creationId xmlns:p14="http://schemas.microsoft.com/office/powerpoint/2010/main" val="251787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客户端和服务器是进程，而不是主机。服务器管理某种资源并通过操作这种资源来为客户端提供某种服务</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7</a:t>
            </a:fld>
            <a:endParaRPr lang="zh-CN" altLang="en-US"/>
          </a:p>
        </p:txBody>
      </p:sp>
    </p:spTree>
    <p:extLst>
      <p:ext uri="{BB962C8B-B14F-4D97-AF65-F5344CB8AC3E}">
        <p14:creationId xmlns:p14="http://schemas.microsoft.com/office/powerpoint/2010/main" val="354625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客户端和服务器是进程，而不是主机。服务器管理某种资源并通过操作这种资源来为客户端提供某种服务</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8</a:t>
            </a:fld>
            <a:endParaRPr lang="zh-CN" altLang="en-US"/>
          </a:p>
        </p:txBody>
      </p:sp>
    </p:spTree>
    <p:extLst>
      <p:ext uri="{BB962C8B-B14F-4D97-AF65-F5344CB8AC3E}">
        <p14:creationId xmlns:p14="http://schemas.microsoft.com/office/powerpoint/2010/main" val="2949201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客户端和服务器是进程，而不是主机。服务器管理某种资源并通过操作这种资源来为客户端提供某种服务</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9</a:t>
            </a:fld>
            <a:endParaRPr lang="zh-CN" altLang="en-US"/>
          </a:p>
        </p:txBody>
      </p:sp>
    </p:spTree>
    <p:extLst>
      <p:ext uri="{BB962C8B-B14F-4D97-AF65-F5344CB8AC3E}">
        <p14:creationId xmlns:p14="http://schemas.microsoft.com/office/powerpoint/2010/main" val="1187276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2D85EC8-1AB7-4FE1-A46A-6F574E5861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 y="0"/>
            <a:ext cx="9141713" cy="5143500"/>
          </a:xfrm>
          <a:prstGeom prst="rect">
            <a:avLst/>
          </a:prstGeom>
        </p:spPr>
      </p:pic>
      <p:sp>
        <p:nvSpPr>
          <p:cNvPr id="4" name="矩形 3">
            <a:extLst>
              <a:ext uri="{FF2B5EF4-FFF2-40B4-BE49-F238E27FC236}">
                <a16:creationId xmlns:a16="http://schemas.microsoft.com/office/drawing/2014/main" id="{1072B4B3-6AAF-4F07-B651-231C2A87BFAD}"/>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42A33ADD-14FC-4D0A-8F6F-6190DEDAE7B3}"/>
              </a:ext>
            </a:extLst>
          </p:cNvPr>
          <p:cNvGrpSpPr/>
          <p:nvPr userDrawn="1"/>
        </p:nvGrpSpPr>
        <p:grpSpPr>
          <a:xfrm>
            <a:off x="7871255" y="116187"/>
            <a:ext cx="944608" cy="797908"/>
            <a:chOff x="2992437" y="0"/>
            <a:chExt cx="2543175" cy="2148217"/>
          </a:xfrm>
          <a:solidFill>
            <a:schemeClr val="accent1"/>
          </a:solidFill>
        </p:grpSpPr>
        <p:grpSp>
          <p:nvGrpSpPr>
            <p:cNvPr id="30" name="组合 29">
              <a:extLst>
                <a:ext uri="{FF2B5EF4-FFF2-40B4-BE49-F238E27FC236}">
                  <a16:creationId xmlns:a16="http://schemas.microsoft.com/office/drawing/2014/main" id="{025674C5-AEA0-4563-AC2E-0778CD6646FF}"/>
                </a:ext>
              </a:extLst>
            </p:cNvPr>
            <p:cNvGrpSpPr/>
            <p:nvPr/>
          </p:nvGrpSpPr>
          <p:grpSpPr>
            <a:xfrm>
              <a:off x="2992437" y="1183017"/>
              <a:ext cx="2543175" cy="965200"/>
              <a:chOff x="3297238" y="2879725"/>
              <a:chExt cx="2543175" cy="965200"/>
            </a:xfrm>
            <a:grpFill/>
          </p:grpSpPr>
          <p:sp>
            <p:nvSpPr>
              <p:cNvPr id="42" name="Freeform 5">
                <a:extLst>
                  <a:ext uri="{FF2B5EF4-FFF2-40B4-BE49-F238E27FC236}">
                    <a16:creationId xmlns:a16="http://schemas.microsoft.com/office/drawing/2014/main" id="{F8745328-08DA-4FC8-B8D1-44044058A2BD}"/>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6">
                <a:extLst>
                  <a:ext uri="{FF2B5EF4-FFF2-40B4-BE49-F238E27FC236}">
                    <a16:creationId xmlns:a16="http://schemas.microsoft.com/office/drawing/2014/main" id="{439AA362-973E-4AEF-B95B-2CA2D188F148}"/>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7">
                <a:extLst>
                  <a:ext uri="{FF2B5EF4-FFF2-40B4-BE49-F238E27FC236}">
                    <a16:creationId xmlns:a16="http://schemas.microsoft.com/office/drawing/2014/main" id="{1FB5B7F4-6302-49BF-BF24-6C8838B6433C}"/>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8">
                <a:extLst>
                  <a:ext uri="{FF2B5EF4-FFF2-40B4-BE49-F238E27FC236}">
                    <a16:creationId xmlns:a16="http://schemas.microsoft.com/office/drawing/2014/main" id="{236EEB6D-391E-4ED2-81CF-5E44C3357160}"/>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
                <a:extLst>
                  <a:ext uri="{FF2B5EF4-FFF2-40B4-BE49-F238E27FC236}">
                    <a16:creationId xmlns:a16="http://schemas.microsoft.com/office/drawing/2014/main" id="{59E288CF-0001-4999-A45F-123B928538CE}"/>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10">
                <a:extLst>
                  <a:ext uri="{FF2B5EF4-FFF2-40B4-BE49-F238E27FC236}">
                    <a16:creationId xmlns:a16="http://schemas.microsoft.com/office/drawing/2014/main" id="{F0EEB060-7EE8-4C46-8D86-BF312437D607}"/>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11">
                <a:extLst>
                  <a:ext uri="{FF2B5EF4-FFF2-40B4-BE49-F238E27FC236}">
                    <a16:creationId xmlns:a16="http://schemas.microsoft.com/office/drawing/2014/main" id="{C16CABCC-D434-4F2D-A6A8-64E38BE9C64E}"/>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2">
                <a:extLst>
                  <a:ext uri="{FF2B5EF4-FFF2-40B4-BE49-F238E27FC236}">
                    <a16:creationId xmlns:a16="http://schemas.microsoft.com/office/drawing/2014/main" id="{EC3044AF-C161-4515-AC01-481D959D2047}"/>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3">
                <a:extLst>
                  <a:ext uri="{FF2B5EF4-FFF2-40B4-BE49-F238E27FC236}">
                    <a16:creationId xmlns:a16="http://schemas.microsoft.com/office/drawing/2014/main" id="{BA085AA8-BA63-4A86-A61D-291046AA95AF}"/>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4">
                <a:extLst>
                  <a:ext uri="{FF2B5EF4-FFF2-40B4-BE49-F238E27FC236}">
                    <a16:creationId xmlns:a16="http://schemas.microsoft.com/office/drawing/2014/main" id="{05BCC14F-9B61-409F-BD9B-54E78F36AFF2}"/>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31" name="组合 30">
              <a:extLst>
                <a:ext uri="{FF2B5EF4-FFF2-40B4-BE49-F238E27FC236}">
                  <a16:creationId xmlns:a16="http://schemas.microsoft.com/office/drawing/2014/main" id="{F3211A92-1AF1-42EB-8589-8CC80ADA8418}"/>
                </a:ext>
              </a:extLst>
            </p:cNvPr>
            <p:cNvGrpSpPr/>
            <p:nvPr/>
          </p:nvGrpSpPr>
          <p:grpSpPr>
            <a:xfrm>
              <a:off x="3763962" y="0"/>
              <a:ext cx="1069105" cy="1067923"/>
              <a:chOff x="3851276" y="1292225"/>
              <a:chExt cx="1435100" cy="1433513"/>
            </a:xfrm>
            <a:grpFill/>
          </p:grpSpPr>
          <p:sp>
            <p:nvSpPr>
              <p:cNvPr id="32" name="Freeform 15">
                <a:extLst>
                  <a:ext uri="{FF2B5EF4-FFF2-40B4-BE49-F238E27FC236}">
                    <a16:creationId xmlns:a16="http://schemas.microsoft.com/office/drawing/2014/main" id="{AF4C1C20-256E-459D-943A-96EC169D0B11}"/>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6">
                <a:extLst>
                  <a:ext uri="{FF2B5EF4-FFF2-40B4-BE49-F238E27FC236}">
                    <a16:creationId xmlns:a16="http://schemas.microsoft.com/office/drawing/2014/main" id="{6BA006D6-6DD6-4ABD-8A67-21D401A78680}"/>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7">
                <a:extLst>
                  <a:ext uri="{FF2B5EF4-FFF2-40B4-BE49-F238E27FC236}">
                    <a16:creationId xmlns:a16="http://schemas.microsoft.com/office/drawing/2014/main" id="{AA4E9DD3-2900-4045-87E9-48B7C7A6D354}"/>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8">
                <a:extLst>
                  <a:ext uri="{FF2B5EF4-FFF2-40B4-BE49-F238E27FC236}">
                    <a16:creationId xmlns:a16="http://schemas.microsoft.com/office/drawing/2014/main" id="{0EC89C8A-ED94-4E0D-B551-E72EFE6FFFC2}"/>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9">
                <a:extLst>
                  <a:ext uri="{FF2B5EF4-FFF2-40B4-BE49-F238E27FC236}">
                    <a16:creationId xmlns:a16="http://schemas.microsoft.com/office/drawing/2014/main" id="{05364902-34D2-4C40-8A2C-7092A31C9D6C}"/>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20">
                <a:extLst>
                  <a:ext uri="{FF2B5EF4-FFF2-40B4-BE49-F238E27FC236}">
                    <a16:creationId xmlns:a16="http://schemas.microsoft.com/office/drawing/2014/main" id="{11534428-690B-438D-8FE1-57B78EAC2D08}"/>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1">
                <a:extLst>
                  <a:ext uri="{FF2B5EF4-FFF2-40B4-BE49-F238E27FC236}">
                    <a16:creationId xmlns:a16="http://schemas.microsoft.com/office/drawing/2014/main" id="{D5C4D5C0-DB14-4EDB-BE06-89BF522F8141}"/>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2">
                <a:extLst>
                  <a:ext uri="{FF2B5EF4-FFF2-40B4-BE49-F238E27FC236}">
                    <a16:creationId xmlns:a16="http://schemas.microsoft.com/office/drawing/2014/main" id="{93A2DC3C-F191-4A5F-AD90-0D0CE1358B2A}"/>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3">
                <a:extLst>
                  <a:ext uri="{FF2B5EF4-FFF2-40B4-BE49-F238E27FC236}">
                    <a16:creationId xmlns:a16="http://schemas.microsoft.com/office/drawing/2014/main" id="{A4749CEE-7C8C-418E-8D99-98E4B9D04E4D}"/>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4">
                <a:extLst>
                  <a:ext uri="{FF2B5EF4-FFF2-40B4-BE49-F238E27FC236}">
                    <a16:creationId xmlns:a16="http://schemas.microsoft.com/office/drawing/2014/main" id="{E65BF9DA-70AE-433A-8004-F46CF1B227F9}"/>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Tree>
    <p:extLst>
      <p:ext uri="{BB962C8B-B14F-4D97-AF65-F5344CB8AC3E}">
        <p14:creationId xmlns:p14="http://schemas.microsoft.com/office/powerpoint/2010/main" val="264950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7A8D5348-E989-42FA-B7D4-C58E00863EAE}"/>
              </a:ext>
            </a:extLst>
          </p:cNvPr>
          <p:cNvGrpSpPr/>
          <p:nvPr userDrawn="1"/>
        </p:nvGrpSpPr>
        <p:grpSpPr>
          <a:xfrm>
            <a:off x="8186057" y="116187"/>
            <a:ext cx="822019" cy="694358"/>
            <a:chOff x="2992437" y="0"/>
            <a:chExt cx="2543175" cy="2148217"/>
          </a:xfrm>
          <a:solidFill>
            <a:schemeClr val="accent1"/>
          </a:solidFill>
        </p:grpSpPr>
        <p:grpSp>
          <p:nvGrpSpPr>
            <p:cNvPr id="30" name="组合 29">
              <a:extLst>
                <a:ext uri="{FF2B5EF4-FFF2-40B4-BE49-F238E27FC236}">
                  <a16:creationId xmlns:a16="http://schemas.microsoft.com/office/drawing/2014/main" id="{027F470D-8132-42F2-A008-1ABB17FDDADB}"/>
                </a:ext>
              </a:extLst>
            </p:cNvPr>
            <p:cNvGrpSpPr/>
            <p:nvPr/>
          </p:nvGrpSpPr>
          <p:grpSpPr>
            <a:xfrm>
              <a:off x="2992437" y="1183017"/>
              <a:ext cx="2543175" cy="965200"/>
              <a:chOff x="3297238" y="2879725"/>
              <a:chExt cx="2543175" cy="965200"/>
            </a:xfrm>
            <a:grpFill/>
          </p:grpSpPr>
          <p:sp>
            <p:nvSpPr>
              <p:cNvPr id="42" name="Freeform 5">
                <a:extLst>
                  <a:ext uri="{FF2B5EF4-FFF2-40B4-BE49-F238E27FC236}">
                    <a16:creationId xmlns:a16="http://schemas.microsoft.com/office/drawing/2014/main" id="{B1656870-3824-49C9-AA9D-CE77DA5AED16}"/>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6">
                <a:extLst>
                  <a:ext uri="{FF2B5EF4-FFF2-40B4-BE49-F238E27FC236}">
                    <a16:creationId xmlns:a16="http://schemas.microsoft.com/office/drawing/2014/main" id="{0608BD11-CD48-4926-BACE-8E9E8E8A6EFE}"/>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7">
                <a:extLst>
                  <a:ext uri="{FF2B5EF4-FFF2-40B4-BE49-F238E27FC236}">
                    <a16:creationId xmlns:a16="http://schemas.microsoft.com/office/drawing/2014/main" id="{0C8725E6-492E-4429-B1B2-EBAC34C9E019}"/>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8">
                <a:extLst>
                  <a:ext uri="{FF2B5EF4-FFF2-40B4-BE49-F238E27FC236}">
                    <a16:creationId xmlns:a16="http://schemas.microsoft.com/office/drawing/2014/main" id="{87615C0D-97C1-4DA6-A8EC-76B8A1A6F234}"/>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
                <a:extLst>
                  <a:ext uri="{FF2B5EF4-FFF2-40B4-BE49-F238E27FC236}">
                    <a16:creationId xmlns:a16="http://schemas.microsoft.com/office/drawing/2014/main" id="{D3F95B1D-1DC3-4CF3-9192-44E74116A071}"/>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10">
                <a:extLst>
                  <a:ext uri="{FF2B5EF4-FFF2-40B4-BE49-F238E27FC236}">
                    <a16:creationId xmlns:a16="http://schemas.microsoft.com/office/drawing/2014/main" id="{4541F51A-8623-4B9F-88BE-1BCBDB1A4463}"/>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11">
                <a:extLst>
                  <a:ext uri="{FF2B5EF4-FFF2-40B4-BE49-F238E27FC236}">
                    <a16:creationId xmlns:a16="http://schemas.microsoft.com/office/drawing/2014/main" id="{26EBE101-2814-4AA1-8736-C151128C46E4}"/>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2">
                <a:extLst>
                  <a:ext uri="{FF2B5EF4-FFF2-40B4-BE49-F238E27FC236}">
                    <a16:creationId xmlns:a16="http://schemas.microsoft.com/office/drawing/2014/main" id="{81B67C17-DAAE-4381-9472-D3C0E56C29A0}"/>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3">
                <a:extLst>
                  <a:ext uri="{FF2B5EF4-FFF2-40B4-BE49-F238E27FC236}">
                    <a16:creationId xmlns:a16="http://schemas.microsoft.com/office/drawing/2014/main" id="{2CDDE72A-50D1-407E-B075-F749B1D78F4C}"/>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4">
                <a:extLst>
                  <a:ext uri="{FF2B5EF4-FFF2-40B4-BE49-F238E27FC236}">
                    <a16:creationId xmlns:a16="http://schemas.microsoft.com/office/drawing/2014/main" id="{EC543BF7-5296-4F8D-9816-7E453DE5D710}"/>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31" name="组合 30">
              <a:extLst>
                <a:ext uri="{FF2B5EF4-FFF2-40B4-BE49-F238E27FC236}">
                  <a16:creationId xmlns:a16="http://schemas.microsoft.com/office/drawing/2014/main" id="{9A6E39A1-333B-4607-A236-6B775F1ED34B}"/>
                </a:ext>
              </a:extLst>
            </p:cNvPr>
            <p:cNvGrpSpPr/>
            <p:nvPr/>
          </p:nvGrpSpPr>
          <p:grpSpPr>
            <a:xfrm>
              <a:off x="3763962" y="0"/>
              <a:ext cx="1069105" cy="1067923"/>
              <a:chOff x="3851276" y="1292225"/>
              <a:chExt cx="1435100" cy="1433513"/>
            </a:xfrm>
            <a:grpFill/>
          </p:grpSpPr>
          <p:sp>
            <p:nvSpPr>
              <p:cNvPr id="32" name="Freeform 15">
                <a:extLst>
                  <a:ext uri="{FF2B5EF4-FFF2-40B4-BE49-F238E27FC236}">
                    <a16:creationId xmlns:a16="http://schemas.microsoft.com/office/drawing/2014/main" id="{048CE7C5-BFE8-4DE3-8EE5-528AD761AE98}"/>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6">
                <a:extLst>
                  <a:ext uri="{FF2B5EF4-FFF2-40B4-BE49-F238E27FC236}">
                    <a16:creationId xmlns:a16="http://schemas.microsoft.com/office/drawing/2014/main" id="{4FA153E6-8FEE-4538-B682-B08C8A9BA115}"/>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7">
                <a:extLst>
                  <a:ext uri="{FF2B5EF4-FFF2-40B4-BE49-F238E27FC236}">
                    <a16:creationId xmlns:a16="http://schemas.microsoft.com/office/drawing/2014/main" id="{9D42E07F-B2BA-45E8-A412-00A13422B59E}"/>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8">
                <a:extLst>
                  <a:ext uri="{FF2B5EF4-FFF2-40B4-BE49-F238E27FC236}">
                    <a16:creationId xmlns:a16="http://schemas.microsoft.com/office/drawing/2014/main" id="{03957356-CA92-4453-9B21-F714FE6592C1}"/>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9">
                <a:extLst>
                  <a:ext uri="{FF2B5EF4-FFF2-40B4-BE49-F238E27FC236}">
                    <a16:creationId xmlns:a16="http://schemas.microsoft.com/office/drawing/2014/main" id="{F91ABDC8-FB21-4792-B650-FA43639D45D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20">
                <a:extLst>
                  <a:ext uri="{FF2B5EF4-FFF2-40B4-BE49-F238E27FC236}">
                    <a16:creationId xmlns:a16="http://schemas.microsoft.com/office/drawing/2014/main" id="{4C489B71-0610-4245-9666-28E89FEE8BDE}"/>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1">
                <a:extLst>
                  <a:ext uri="{FF2B5EF4-FFF2-40B4-BE49-F238E27FC236}">
                    <a16:creationId xmlns:a16="http://schemas.microsoft.com/office/drawing/2014/main" id="{D580E815-498F-43EC-8BEE-E63DFBF6DE24}"/>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2">
                <a:extLst>
                  <a:ext uri="{FF2B5EF4-FFF2-40B4-BE49-F238E27FC236}">
                    <a16:creationId xmlns:a16="http://schemas.microsoft.com/office/drawing/2014/main" id="{FD931399-E117-4DD4-AF0C-2A6A0ECD9B2B}"/>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3">
                <a:extLst>
                  <a:ext uri="{FF2B5EF4-FFF2-40B4-BE49-F238E27FC236}">
                    <a16:creationId xmlns:a16="http://schemas.microsoft.com/office/drawing/2014/main" id="{43963475-C828-41C8-BE78-15C427CD658C}"/>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4">
                <a:extLst>
                  <a:ext uri="{FF2B5EF4-FFF2-40B4-BE49-F238E27FC236}">
                    <a16:creationId xmlns:a16="http://schemas.microsoft.com/office/drawing/2014/main" id="{962216C1-F785-4BD2-92DC-21322760129F}"/>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52" name="矩形 51">
            <a:extLst>
              <a:ext uri="{FF2B5EF4-FFF2-40B4-BE49-F238E27FC236}">
                <a16:creationId xmlns:a16="http://schemas.microsoft.com/office/drawing/2014/main" id="{3BC3CED9-C592-4A56-90D8-EA868FAD28A9}"/>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9B64E34A-AE4A-4C23-A7F0-5AFCAAE2AD02}"/>
              </a:ext>
            </a:extLst>
          </p:cNvPr>
          <p:cNvGrpSpPr/>
          <p:nvPr userDrawn="1"/>
        </p:nvGrpSpPr>
        <p:grpSpPr>
          <a:xfrm>
            <a:off x="247135" y="747537"/>
            <a:ext cx="7745928" cy="45719"/>
            <a:chOff x="247135" y="747537"/>
            <a:chExt cx="7745928" cy="45719"/>
          </a:xfrm>
        </p:grpSpPr>
        <p:cxnSp>
          <p:nvCxnSpPr>
            <p:cNvPr id="54" name="直接连接符 53">
              <a:extLst>
                <a:ext uri="{FF2B5EF4-FFF2-40B4-BE49-F238E27FC236}">
                  <a16:creationId xmlns:a16="http://schemas.microsoft.com/office/drawing/2014/main" id="{7FA6B98F-1DAD-4719-AD02-7A8245D8D672}"/>
                </a:ext>
              </a:extLst>
            </p:cNvPr>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5DDD00DD-2DAD-44AB-A3A3-3F715B6FCB25}"/>
                </a:ext>
              </a:extLst>
            </p:cNvPr>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634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7A8D5348-E989-42FA-B7D4-C58E00863EAE}"/>
              </a:ext>
            </a:extLst>
          </p:cNvPr>
          <p:cNvGrpSpPr/>
          <p:nvPr userDrawn="1"/>
        </p:nvGrpSpPr>
        <p:grpSpPr>
          <a:xfrm>
            <a:off x="8186057" y="116187"/>
            <a:ext cx="822019" cy="694358"/>
            <a:chOff x="2992437" y="0"/>
            <a:chExt cx="2543175" cy="2148217"/>
          </a:xfrm>
          <a:solidFill>
            <a:schemeClr val="accent1"/>
          </a:solidFill>
        </p:grpSpPr>
        <p:grpSp>
          <p:nvGrpSpPr>
            <p:cNvPr id="30" name="组合 29">
              <a:extLst>
                <a:ext uri="{FF2B5EF4-FFF2-40B4-BE49-F238E27FC236}">
                  <a16:creationId xmlns:a16="http://schemas.microsoft.com/office/drawing/2014/main" id="{027F470D-8132-42F2-A008-1ABB17FDDADB}"/>
                </a:ext>
              </a:extLst>
            </p:cNvPr>
            <p:cNvGrpSpPr/>
            <p:nvPr/>
          </p:nvGrpSpPr>
          <p:grpSpPr>
            <a:xfrm>
              <a:off x="2992437" y="1183017"/>
              <a:ext cx="2543175" cy="965200"/>
              <a:chOff x="3297238" y="2879725"/>
              <a:chExt cx="2543175" cy="965200"/>
            </a:xfrm>
            <a:grpFill/>
          </p:grpSpPr>
          <p:sp>
            <p:nvSpPr>
              <p:cNvPr id="42" name="Freeform 5">
                <a:extLst>
                  <a:ext uri="{FF2B5EF4-FFF2-40B4-BE49-F238E27FC236}">
                    <a16:creationId xmlns:a16="http://schemas.microsoft.com/office/drawing/2014/main" id="{B1656870-3824-49C9-AA9D-CE77DA5AED16}"/>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6">
                <a:extLst>
                  <a:ext uri="{FF2B5EF4-FFF2-40B4-BE49-F238E27FC236}">
                    <a16:creationId xmlns:a16="http://schemas.microsoft.com/office/drawing/2014/main" id="{0608BD11-CD48-4926-BACE-8E9E8E8A6EFE}"/>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7">
                <a:extLst>
                  <a:ext uri="{FF2B5EF4-FFF2-40B4-BE49-F238E27FC236}">
                    <a16:creationId xmlns:a16="http://schemas.microsoft.com/office/drawing/2014/main" id="{0C8725E6-492E-4429-B1B2-EBAC34C9E019}"/>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8">
                <a:extLst>
                  <a:ext uri="{FF2B5EF4-FFF2-40B4-BE49-F238E27FC236}">
                    <a16:creationId xmlns:a16="http://schemas.microsoft.com/office/drawing/2014/main" id="{87615C0D-97C1-4DA6-A8EC-76B8A1A6F234}"/>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
                <a:extLst>
                  <a:ext uri="{FF2B5EF4-FFF2-40B4-BE49-F238E27FC236}">
                    <a16:creationId xmlns:a16="http://schemas.microsoft.com/office/drawing/2014/main" id="{D3F95B1D-1DC3-4CF3-9192-44E74116A071}"/>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10">
                <a:extLst>
                  <a:ext uri="{FF2B5EF4-FFF2-40B4-BE49-F238E27FC236}">
                    <a16:creationId xmlns:a16="http://schemas.microsoft.com/office/drawing/2014/main" id="{4541F51A-8623-4B9F-88BE-1BCBDB1A4463}"/>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11">
                <a:extLst>
                  <a:ext uri="{FF2B5EF4-FFF2-40B4-BE49-F238E27FC236}">
                    <a16:creationId xmlns:a16="http://schemas.microsoft.com/office/drawing/2014/main" id="{26EBE101-2814-4AA1-8736-C151128C46E4}"/>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2">
                <a:extLst>
                  <a:ext uri="{FF2B5EF4-FFF2-40B4-BE49-F238E27FC236}">
                    <a16:creationId xmlns:a16="http://schemas.microsoft.com/office/drawing/2014/main" id="{81B67C17-DAAE-4381-9472-D3C0E56C29A0}"/>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3">
                <a:extLst>
                  <a:ext uri="{FF2B5EF4-FFF2-40B4-BE49-F238E27FC236}">
                    <a16:creationId xmlns:a16="http://schemas.microsoft.com/office/drawing/2014/main" id="{2CDDE72A-50D1-407E-B075-F749B1D78F4C}"/>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4">
                <a:extLst>
                  <a:ext uri="{FF2B5EF4-FFF2-40B4-BE49-F238E27FC236}">
                    <a16:creationId xmlns:a16="http://schemas.microsoft.com/office/drawing/2014/main" id="{EC543BF7-5296-4F8D-9816-7E453DE5D710}"/>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31" name="组合 30">
              <a:extLst>
                <a:ext uri="{FF2B5EF4-FFF2-40B4-BE49-F238E27FC236}">
                  <a16:creationId xmlns:a16="http://schemas.microsoft.com/office/drawing/2014/main" id="{9A6E39A1-333B-4607-A236-6B775F1ED34B}"/>
                </a:ext>
              </a:extLst>
            </p:cNvPr>
            <p:cNvGrpSpPr/>
            <p:nvPr/>
          </p:nvGrpSpPr>
          <p:grpSpPr>
            <a:xfrm>
              <a:off x="3763962" y="0"/>
              <a:ext cx="1069105" cy="1067923"/>
              <a:chOff x="3851276" y="1292225"/>
              <a:chExt cx="1435100" cy="1433513"/>
            </a:xfrm>
            <a:grpFill/>
          </p:grpSpPr>
          <p:sp>
            <p:nvSpPr>
              <p:cNvPr id="32" name="Freeform 15">
                <a:extLst>
                  <a:ext uri="{FF2B5EF4-FFF2-40B4-BE49-F238E27FC236}">
                    <a16:creationId xmlns:a16="http://schemas.microsoft.com/office/drawing/2014/main" id="{048CE7C5-BFE8-4DE3-8EE5-528AD761AE98}"/>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6">
                <a:extLst>
                  <a:ext uri="{FF2B5EF4-FFF2-40B4-BE49-F238E27FC236}">
                    <a16:creationId xmlns:a16="http://schemas.microsoft.com/office/drawing/2014/main" id="{4FA153E6-8FEE-4538-B682-B08C8A9BA115}"/>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7">
                <a:extLst>
                  <a:ext uri="{FF2B5EF4-FFF2-40B4-BE49-F238E27FC236}">
                    <a16:creationId xmlns:a16="http://schemas.microsoft.com/office/drawing/2014/main" id="{9D42E07F-B2BA-45E8-A412-00A13422B59E}"/>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8">
                <a:extLst>
                  <a:ext uri="{FF2B5EF4-FFF2-40B4-BE49-F238E27FC236}">
                    <a16:creationId xmlns:a16="http://schemas.microsoft.com/office/drawing/2014/main" id="{03957356-CA92-4453-9B21-F714FE6592C1}"/>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9">
                <a:extLst>
                  <a:ext uri="{FF2B5EF4-FFF2-40B4-BE49-F238E27FC236}">
                    <a16:creationId xmlns:a16="http://schemas.microsoft.com/office/drawing/2014/main" id="{F91ABDC8-FB21-4792-B650-FA43639D45D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20">
                <a:extLst>
                  <a:ext uri="{FF2B5EF4-FFF2-40B4-BE49-F238E27FC236}">
                    <a16:creationId xmlns:a16="http://schemas.microsoft.com/office/drawing/2014/main" id="{4C489B71-0610-4245-9666-28E89FEE8BDE}"/>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1">
                <a:extLst>
                  <a:ext uri="{FF2B5EF4-FFF2-40B4-BE49-F238E27FC236}">
                    <a16:creationId xmlns:a16="http://schemas.microsoft.com/office/drawing/2014/main" id="{D580E815-498F-43EC-8BEE-E63DFBF6DE24}"/>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2">
                <a:extLst>
                  <a:ext uri="{FF2B5EF4-FFF2-40B4-BE49-F238E27FC236}">
                    <a16:creationId xmlns:a16="http://schemas.microsoft.com/office/drawing/2014/main" id="{FD931399-E117-4DD4-AF0C-2A6A0ECD9B2B}"/>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3">
                <a:extLst>
                  <a:ext uri="{FF2B5EF4-FFF2-40B4-BE49-F238E27FC236}">
                    <a16:creationId xmlns:a16="http://schemas.microsoft.com/office/drawing/2014/main" id="{43963475-C828-41C8-BE78-15C427CD658C}"/>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4">
                <a:extLst>
                  <a:ext uri="{FF2B5EF4-FFF2-40B4-BE49-F238E27FC236}">
                    <a16:creationId xmlns:a16="http://schemas.microsoft.com/office/drawing/2014/main" id="{962216C1-F785-4BD2-92DC-21322760129F}"/>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52" name="矩形 51">
            <a:extLst>
              <a:ext uri="{FF2B5EF4-FFF2-40B4-BE49-F238E27FC236}">
                <a16:creationId xmlns:a16="http://schemas.microsoft.com/office/drawing/2014/main" id="{3BC3CED9-C592-4A56-90D8-EA868FAD28A9}"/>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9B64E34A-AE4A-4C23-A7F0-5AFCAAE2AD02}"/>
              </a:ext>
            </a:extLst>
          </p:cNvPr>
          <p:cNvGrpSpPr/>
          <p:nvPr userDrawn="1"/>
        </p:nvGrpSpPr>
        <p:grpSpPr>
          <a:xfrm>
            <a:off x="247135" y="747537"/>
            <a:ext cx="7745928" cy="45719"/>
            <a:chOff x="247135" y="747537"/>
            <a:chExt cx="7745928" cy="45719"/>
          </a:xfrm>
        </p:grpSpPr>
        <p:cxnSp>
          <p:nvCxnSpPr>
            <p:cNvPr id="54" name="直接连接符 53">
              <a:extLst>
                <a:ext uri="{FF2B5EF4-FFF2-40B4-BE49-F238E27FC236}">
                  <a16:creationId xmlns:a16="http://schemas.microsoft.com/office/drawing/2014/main" id="{7FA6B98F-1DAD-4719-AD02-7A8245D8D672}"/>
                </a:ext>
              </a:extLst>
            </p:cNvPr>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5DDD00DD-2DAD-44AB-A3A3-3F715B6FCB25}"/>
                </a:ext>
              </a:extLst>
            </p:cNvPr>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Picture Placeholder 7">
            <a:extLst>
              <a:ext uri="{FF2B5EF4-FFF2-40B4-BE49-F238E27FC236}">
                <a16:creationId xmlns:a16="http://schemas.microsoft.com/office/drawing/2014/main" id="{F7944363-AB73-4CA9-85C2-7E531FBDE8CC}"/>
              </a:ext>
            </a:extLst>
          </p:cNvPr>
          <p:cNvSpPr>
            <a:spLocks noGrp="1"/>
          </p:cNvSpPr>
          <p:nvPr>
            <p:ph type="pic" sz="quarter" idx="14"/>
          </p:nvPr>
        </p:nvSpPr>
        <p:spPr>
          <a:xfrm>
            <a:off x="247135" y="131798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7" name="Picture Placeholder 7">
            <a:extLst>
              <a:ext uri="{FF2B5EF4-FFF2-40B4-BE49-F238E27FC236}">
                <a16:creationId xmlns:a16="http://schemas.microsoft.com/office/drawing/2014/main" id="{EA5BFDE1-28A0-4709-BD16-3B5B680525F3}"/>
              </a:ext>
            </a:extLst>
          </p:cNvPr>
          <p:cNvSpPr>
            <a:spLocks noGrp="1"/>
          </p:cNvSpPr>
          <p:nvPr>
            <p:ph type="pic" sz="quarter" idx="15"/>
          </p:nvPr>
        </p:nvSpPr>
        <p:spPr>
          <a:xfrm>
            <a:off x="3237386" y="1309339"/>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8" name="Picture Placeholder 7">
            <a:extLst>
              <a:ext uri="{FF2B5EF4-FFF2-40B4-BE49-F238E27FC236}">
                <a16:creationId xmlns:a16="http://schemas.microsoft.com/office/drawing/2014/main" id="{77E3D78E-48CD-45A4-A9CC-CCC38B4FB17D}"/>
              </a:ext>
            </a:extLst>
          </p:cNvPr>
          <p:cNvSpPr>
            <a:spLocks noGrp="1"/>
          </p:cNvSpPr>
          <p:nvPr>
            <p:ph type="pic" sz="quarter" idx="16"/>
          </p:nvPr>
        </p:nvSpPr>
        <p:spPr>
          <a:xfrm>
            <a:off x="6227637" y="132320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Tree>
    <p:extLst>
      <p:ext uri="{BB962C8B-B14F-4D97-AF65-F5344CB8AC3E}">
        <p14:creationId xmlns:p14="http://schemas.microsoft.com/office/powerpoint/2010/main" val="385082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68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42458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9564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42536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85555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2019/12/18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7980047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7" r:id="rId3"/>
    <p:sldLayoutId id="2147483667" r:id="rId4"/>
    <p:sldLayoutId id="2147483668" r:id="rId5"/>
    <p:sldLayoutId id="2147483669" r:id="rId6"/>
    <p:sldLayoutId id="2147483670" r:id="rId7"/>
    <p:sldLayoutId id="214748367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E9D7F5-3868-4E42-AA53-801CFDA8F185}"/>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5E8B9CC7-7DE6-41EC-957A-3C9CC4F70307}"/>
              </a:ext>
            </a:extLst>
          </p:cNvPr>
          <p:cNvSpPr/>
          <p:nvPr/>
        </p:nvSpPr>
        <p:spPr bwMode="auto">
          <a:xfrm>
            <a:off x="3556350" y="2130264"/>
            <a:ext cx="2031325" cy="646331"/>
          </a:xfrm>
          <a:prstGeom prst="rect">
            <a:avLst/>
          </a:prstGeom>
        </p:spPr>
        <p:txBody>
          <a:bodyPr wrap="none">
            <a:spAutoFit/>
          </a:bodyPr>
          <a:lstStyle/>
          <a:p>
            <a:pPr algn="ctr">
              <a:defRPr/>
            </a:pPr>
            <a:r>
              <a:rPr lang="zh-CN" altLang="en-US" sz="3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网络编程</a:t>
            </a:r>
          </a:p>
        </p:txBody>
      </p:sp>
      <p:sp>
        <p:nvSpPr>
          <p:cNvPr id="52" name="矩形 51">
            <a:extLst>
              <a:ext uri="{FF2B5EF4-FFF2-40B4-BE49-F238E27FC236}">
                <a16:creationId xmlns:a16="http://schemas.microsoft.com/office/drawing/2014/main" id="{AC9A0686-7B29-4038-9658-1C51DF2E9691}"/>
              </a:ext>
            </a:extLst>
          </p:cNvPr>
          <p:cNvSpPr/>
          <p:nvPr/>
        </p:nvSpPr>
        <p:spPr>
          <a:xfrm>
            <a:off x="3748090" y="3618469"/>
            <a:ext cx="1647818" cy="276999"/>
          </a:xfrm>
          <a:prstGeom prst="rect">
            <a:avLst/>
          </a:prstGeom>
        </p:spPr>
        <p:txBody>
          <a:bodyPr wrap="square">
            <a:spAutoFit/>
          </a:bodyPr>
          <a:lstStyle/>
          <a:p>
            <a:pPr lvl="0" algn="ctr"/>
            <a:r>
              <a:rPr lang="en-US" altLang="zh-CN" sz="1200" dirty="0">
                <a:solidFill>
                  <a:schemeClr val="bg1"/>
                </a:solidFill>
              </a:rPr>
              <a:t>Yixian Lin</a:t>
            </a:r>
          </a:p>
        </p:txBody>
      </p:sp>
      <p:sp>
        <p:nvSpPr>
          <p:cNvPr id="55" name="矩形 54">
            <a:extLst>
              <a:ext uri="{FF2B5EF4-FFF2-40B4-BE49-F238E27FC236}">
                <a16:creationId xmlns:a16="http://schemas.microsoft.com/office/drawing/2014/main" id="{B696D60B-4D89-421B-8E2A-4DB97BDFE8BD}"/>
              </a:ext>
            </a:extLst>
          </p:cNvPr>
          <p:cNvSpPr/>
          <p:nvPr/>
        </p:nvSpPr>
        <p:spPr bwMode="auto">
          <a:xfrm>
            <a:off x="4248834" y="4912668"/>
            <a:ext cx="646331" cy="230832"/>
          </a:xfrm>
          <a:prstGeom prst="rect">
            <a:avLst/>
          </a:prstGeom>
        </p:spPr>
        <p:txBody>
          <a:bodyPr wrap="none">
            <a:spAutoFit/>
          </a:bodyPr>
          <a:lstStyle/>
          <a:p>
            <a:pPr algn="ctr">
              <a:defRPr/>
            </a:pPr>
            <a:r>
              <a:rPr lang="zh-CN" altLang="en-US" sz="900" kern="100" dirty="0">
                <a:solidFill>
                  <a:schemeClr val="bg1"/>
                </a:solidFill>
                <a:latin typeface="+mn-ea"/>
                <a:cs typeface="Times New Roman" panose="02020603050405020304" pitchFamily="18" charset="0"/>
              </a:rPr>
              <a:t>厦门大学</a:t>
            </a:r>
          </a:p>
        </p:txBody>
      </p:sp>
      <p:sp>
        <p:nvSpPr>
          <p:cNvPr id="37" name="椭圆 36">
            <a:extLst>
              <a:ext uri="{FF2B5EF4-FFF2-40B4-BE49-F238E27FC236}">
                <a16:creationId xmlns:a16="http://schemas.microsoft.com/office/drawing/2014/main" id="{18D12958-F885-4688-B5CD-ECDEC576A2E3}"/>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8" name="组合 37">
            <a:extLst>
              <a:ext uri="{FF2B5EF4-FFF2-40B4-BE49-F238E27FC236}">
                <a16:creationId xmlns:a16="http://schemas.microsoft.com/office/drawing/2014/main" id="{4630B254-C2A3-4D01-906A-76BCFCA3EAD4}"/>
              </a:ext>
            </a:extLst>
          </p:cNvPr>
          <p:cNvGrpSpPr/>
          <p:nvPr/>
        </p:nvGrpSpPr>
        <p:grpSpPr>
          <a:xfrm>
            <a:off x="4117320" y="1086634"/>
            <a:ext cx="882535" cy="769790"/>
            <a:chOff x="4675188" y="2882900"/>
            <a:chExt cx="360362" cy="314325"/>
          </a:xfrm>
          <a:solidFill>
            <a:schemeClr val="accent1"/>
          </a:solidFill>
        </p:grpSpPr>
        <p:sp>
          <p:nvSpPr>
            <p:cNvPr id="39" name="AutoShape 43">
              <a:extLst>
                <a:ext uri="{FF2B5EF4-FFF2-40B4-BE49-F238E27FC236}">
                  <a16:creationId xmlns:a16="http://schemas.microsoft.com/office/drawing/2014/main" id="{15893D69-28BD-43FD-9EAB-05ED647630D1}"/>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4">
              <a:extLst>
                <a:ext uri="{FF2B5EF4-FFF2-40B4-BE49-F238E27FC236}">
                  <a16:creationId xmlns:a16="http://schemas.microsoft.com/office/drawing/2014/main" id="{566D0FA5-025B-4825-AE4C-790C1FFF282B}"/>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5">
              <a:extLst>
                <a:ext uri="{FF2B5EF4-FFF2-40B4-BE49-F238E27FC236}">
                  <a16:creationId xmlns:a16="http://schemas.microsoft.com/office/drawing/2014/main" id="{118B33A3-5526-4347-BD3F-A4CE49A6ABE5}"/>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id="{DEF6C496-402B-4BFA-9D59-33D7CCE8C817}"/>
              </a:ext>
            </a:extLst>
          </p:cNvPr>
          <p:cNvSpPr/>
          <p:nvPr/>
        </p:nvSpPr>
        <p:spPr>
          <a:xfrm>
            <a:off x="3734678" y="3793475"/>
            <a:ext cx="1647818" cy="276999"/>
          </a:xfrm>
          <a:prstGeom prst="rect">
            <a:avLst/>
          </a:prstGeom>
        </p:spPr>
        <p:txBody>
          <a:bodyPr wrap="square">
            <a:spAutoFit/>
          </a:bodyPr>
          <a:lstStyle/>
          <a:p>
            <a:pPr lvl="0" algn="ctr"/>
            <a:r>
              <a:rPr lang="en-US" altLang="zh-CN" sz="1200" dirty="0">
                <a:solidFill>
                  <a:schemeClr val="bg1"/>
                </a:solidFill>
              </a:rPr>
              <a:t>1367527584@qq.com</a:t>
            </a:r>
          </a:p>
        </p:txBody>
      </p:sp>
    </p:spTree>
    <p:extLst>
      <p:ext uri="{BB962C8B-B14F-4D97-AF65-F5344CB8AC3E}">
        <p14:creationId xmlns:p14="http://schemas.microsoft.com/office/powerpoint/2010/main" val="281822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8DA9BF-29F9-4F81-B11B-9DC42E2DEF3D}"/>
              </a:ext>
            </a:extLst>
          </p:cNvPr>
          <p:cNvSpPr/>
          <p:nvPr/>
        </p:nvSpPr>
        <p:spPr bwMode="auto">
          <a:xfrm>
            <a:off x="106014" y="382225"/>
            <a:ext cx="5055709" cy="369332"/>
          </a:xfrm>
          <a:prstGeom prst="rect">
            <a:avLst/>
          </a:prstGeom>
          <a:noFill/>
        </p:spPr>
        <p:txBody>
          <a:bodyPr wrap="square">
            <a:spAutoFit/>
          </a:bodyPr>
          <a:lstStyle/>
          <a:p>
            <a:pPr fontAlgn="base">
              <a:spcBef>
                <a:spcPct val="0"/>
              </a:spcBef>
              <a:spcAft>
                <a:spcPct val="0"/>
              </a:spcAft>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5.Web</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服务器</a:t>
            </a:r>
            <a:endPar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1682CF31-7B9B-4AA4-814A-AAE3AD9FAAE6}"/>
              </a:ext>
            </a:extLst>
          </p:cNvPr>
          <p:cNvSpPr txBox="1"/>
          <p:nvPr/>
        </p:nvSpPr>
        <p:spPr>
          <a:xfrm>
            <a:off x="231913" y="914012"/>
            <a:ext cx="3604591" cy="715581"/>
          </a:xfrm>
          <a:prstGeom prst="rect">
            <a:avLst/>
          </a:prstGeom>
          <a:noFill/>
        </p:spPr>
        <p:txBody>
          <a:bodyPr wrap="square" rtlCol="0">
            <a:spAutoFit/>
          </a:bodyPr>
          <a:lstStyle/>
          <a:p>
            <a:r>
              <a:rPr lang="en-US" altLang="zh-CN" b="1" dirty="0"/>
              <a:t>http</a:t>
            </a:r>
            <a:r>
              <a:rPr lang="zh-CN" altLang="en-US" b="1" dirty="0"/>
              <a:t>事务：</a:t>
            </a:r>
            <a:r>
              <a:rPr lang="zh-CN" altLang="en-US" dirty="0"/>
              <a:t>如右图所示，以服务静态内容为例，为了发起一个</a:t>
            </a:r>
            <a:r>
              <a:rPr lang="en-US" altLang="zh-CN" dirty="0"/>
              <a:t>http</a:t>
            </a:r>
            <a:r>
              <a:rPr lang="zh-CN" altLang="en-US" dirty="0"/>
              <a:t>事务我们输入一个</a:t>
            </a:r>
            <a:r>
              <a:rPr lang="en-US" altLang="zh-CN" dirty="0"/>
              <a:t>http</a:t>
            </a:r>
            <a:r>
              <a:rPr lang="zh-CN" altLang="en-US" dirty="0"/>
              <a:t>请求，服务器返回一个</a:t>
            </a:r>
            <a:r>
              <a:rPr lang="en-US" altLang="zh-CN" dirty="0"/>
              <a:t>http</a:t>
            </a:r>
            <a:r>
              <a:rPr lang="zh-CN" altLang="en-US" dirty="0"/>
              <a:t>响应。然后关闭连接。</a:t>
            </a:r>
          </a:p>
        </p:txBody>
      </p:sp>
      <p:pic>
        <p:nvPicPr>
          <p:cNvPr id="2" name="图片 1">
            <a:extLst>
              <a:ext uri="{FF2B5EF4-FFF2-40B4-BE49-F238E27FC236}">
                <a16:creationId xmlns:a16="http://schemas.microsoft.com/office/drawing/2014/main" id="{044A8A4B-31E5-4B70-84B0-61415CAD8FCB}"/>
              </a:ext>
            </a:extLst>
          </p:cNvPr>
          <p:cNvPicPr>
            <a:picLocks noChangeAspect="1"/>
          </p:cNvPicPr>
          <p:nvPr/>
        </p:nvPicPr>
        <p:blipFill>
          <a:blip r:embed="rId3"/>
          <a:stretch>
            <a:fillRect/>
          </a:stretch>
        </p:blipFill>
        <p:spPr>
          <a:xfrm>
            <a:off x="4158339" y="914012"/>
            <a:ext cx="4808414" cy="3781218"/>
          </a:xfrm>
          <a:prstGeom prst="rect">
            <a:avLst/>
          </a:prstGeom>
        </p:spPr>
      </p:pic>
      <p:sp>
        <p:nvSpPr>
          <p:cNvPr id="8" name="文本框 7">
            <a:extLst>
              <a:ext uri="{FF2B5EF4-FFF2-40B4-BE49-F238E27FC236}">
                <a16:creationId xmlns:a16="http://schemas.microsoft.com/office/drawing/2014/main" id="{C63285DA-E26D-4C87-BAD9-6C00552027DF}"/>
              </a:ext>
            </a:extLst>
          </p:cNvPr>
          <p:cNvSpPr txBox="1"/>
          <p:nvPr/>
        </p:nvSpPr>
        <p:spPr>
          <a:xfrm>
            <a:off x="231911" y="1984045"/>
            <a:ext cx="3604591" cy="707886"/>
          </a:xfrm>
          <a:prstGeom prst="rect">
            <a:avLst/>
          </a:prstGeom>
          <a:noFill/>
        </p:spPr>
        <p:txBody>
          <a:bodyPr wrap="square" rtlCol="0">
            <a:spAutoFit/>
          </a:bodyPr>
          <a:lstStyle/>
          <a:p>
            <a:r>
              <a:rPr lang="en-US" altLang="zh-CN" sz="1000" b="1" dirty="0"/>
              <a:t>http</a:t>
            </a:r>
            <a:r>
              <a:rPr lang="zh-CN" altLang="en-US" sz="1000" b="1" dirty="0"/>
              <a:t>请求：</a:t>
            </a:r>
            <a:r>
              <a:rPr lang="en-US" altLang="zh-CN" sz="1000" dirty="0"/>
              <a:t>http</a:t>
            </a:r>
            <a:r>
              <a:rPr lang="zh-CN" altLang="en-US" sz="1000" dirty="0"/>
              <a:t>请求由一个</a:t>
            </a:r>
            <a:r>
              <a:rPr lang="zh-CN" altLang="en-US" sz="1000" b="1" dirty="0"/>
              <a:t>请求行（第</a:t>
            </a:r>
            <a:r>
              <a:rPr lang="en-US" altLang="zh-CN" sz="1000" b="1" dirty="0"/>
              <a:t>5</a:t>
            </a:r>
            <a:r>
              <a:rPr lang="zh-CN" altLang="en-US" sz="1000" b="1" dirty="0"/>
              <a:t>行），</a:t>
            </a:r>
            <a:r>
              <a:rPr lang="zh-CN" altLang="en-US" sz="1000" dirty="0"/>
              <a:t>后面跟着多个</a:t>
            </a:r>
            <a:r>
              <a:rPr lang="zh-CN" altLang="en-US" sz="1000" b="1" dirty="0"/>
              <a:t>请求报头（</a:t>
            </a:r>
            <a:r>
              <a:rPr lang="en-US" altLang="zh-CN" sz="1000" b="1" dirty="0"/>
              <a:t>6</a:t>
            </a:r>
            <a:r>
              <a:rPr lang="zh-CN" altLang="en-US" sz="1000" b="1" dirty="0"/>
              <a:t>）</a:t>
            </a:r>
            <a:r>
              <a:rPr lang="zh-CN" altLang="en-US" sz="1000" dirty="0"/>
              <a:t>，再以空文本行（</a:t>
            </a:r>
            <a:r>
              <a:rPr lang="en-US" altLang="zh-CN" sz="1000" dirty="0"/>
              <a:t>7</a:t>
            </a:r>
            <a:r>
              <a:rPr lang="zh-CN" altLang="en-US" sz="1000" dirty="0"/>
              <a:t>）结束报头列表。一个请求行由方法，如</a:t>
            </a:r>
            <a:r>
              <a:rPr lang="en-US" altLang="zh-CN" sz="1000" dirty="0"/>
              <a:t>get</a:t>
            </a:r>
            <a:r>
              <a:rPr lang="zh-CN" altLang="en-US" sz="1000" dirty="0"/>
              <a:t>、</a:t>
            </a:r>
            <a:r>
              <a:rPr lang="en-US" altLang="zh-CN" sz="1000" dirty="0"/>
              <a:t>post</a:t>
            </a:r>
            <a:r>
              <a:rPr lang="zh-CN" altLang="en-US" sz="1000" dirty="0"/>
              <a:t>等，</a:t>
            </a:r>
            <a:r>
              <a:rPr lang="en-US" altLang="zh-CN" sz="1000" dirty="0"/>
              <a:t>URL</a:t>
            </a:r>
            <a:r>
              <a:rPr lang="zh-CN" altLang="en-US" sz="1000" dirty="0"/>
              <a:t>和</a:t>
            </a:r>
            <a:r>
              <a:rPr lang="en-US" altLang="zh-CN" sz="1000" dirty="0"/>
              <a:t>http</a:t>
            </a:r>
            <a:r>
              <a:rPr lang="zh-CN" altLang="en-US" sz="1000" dirty="0"/>
              <a:t>协议版本组成。请求报头为服务器提供额外的信息，如游览器商标名等。</a:t>
            </a:r>
          </a:p>
        </p:txBody>
      </p:sp>
      <p:sp>
        <p:nvSpPr>
          <p:cNvPr id="9" name="文本框 8">
            <a:extLst>
              <a:ext uri="{FF2B5EF4-FFF2-40B4-BE49-F238E27FC236}">
                <a16:creationId xmlns:a16="http://schemas.microsoft.com/office/drawing/2014/main" id="{B7581B56-6B22-4460-A789-A19CA15A0BF1}"/>
              </a:ext>
            </a:extLst>
          </p:cNvPr>
          <p:cNvSpPr txBox="1"/>
          <p:nvPr/>
        </p:nvSpPr>
        <p:spPr>
          <a:xfrm>
            <a:off x="231911" y="2948220"/>
            <a:ext cx="3604591" cy="1015663"/>
          </a:xfrm>
          <a:prstGeom prst="rect">
            <a:avLst/>
          </a:prstGeom>
          <a:noFill/>
        </p:spPr>
        <p:txBody>
          <a:bodyPr wrap="square" rtlCol="0">
            <a:spAutoFit/>
          </a:bodyPr>
          <a:lstStyle/>
          <a:p>
            <a:r>
              <a:rPr lang="en-US" altLang="zh-CN" sz="1000" b="1" dirty="0"/>
              <a:t>http</a:t>
            </a:r>
            <a:r>
              <a:rPr lang="zh-CN" altLang="en-US" sz="1000" b="1" dirty="0"/>
              <a:t>响应：</a:t>
            </a:r>
            <a:r>
              <a:rPr lang="en-US" altLang="zh-CN" sz="1000" dirty="0"/>
              <a:t>http</a:t>
            </a:r>
            <a:r>
              <a:rPr lang="zh-CN" altLang="en-US" sz="1000" dirty="0"/>
              <a:t>响应由一个</a:t>
            </a:r>
            <a:r>
              <a:rPr lang="zh-CN" altLang="en-US" sz="1000" b="1" dirty="0"/>
              <a:t>响应行（第</a:t>
            </a:r>
            <a:r>
              <a:rPr lang="en-US" altLang="zh-CN" sz="1000" b="1" dirty="0"/>
              <a:t>8</a:t>
            </a:r>
            <a:r>
              <a:rPr lang="zh-CN" altLang="en-US" sz="1000" b="1" dirty="0"/>
              <a:t>行），</a:t>
            </a:r>
            <a:r>
              <a:rPr lang="zh-CN" altLang="en-US" sz="1000" dirty="0"/>
              <a:t>后面跟着多个</a:t>
            </a:r>
            <a:r>
              <a:rPr lang="zh-CN" altLang="en-US" sz="1000" b="1" dirty="0"/>
              <a:t>响应报头（</a:t>
            </a:r>
            <a:r>
              <a:rPr lang="en-US" altLang="zh-CN" sz="1000" b="1" dirty="0"/>
              <a:t>9-13</a:t>
            </a:r>
            <a:r>
              <a:rPr lang="zh-CN" altLang="en-US" sz="1000" b="1" dirty="0"/>
              <a:t>）</a:t>
            </a:r>
            <a:r>
              <a:rPr lang="zh-CN" altLang="en-US" sz="1000" dirty="0"/>
              <a:t>，再跟一个终止报头的空行（</a:t>
            </a:r>
            <a:r>
              <a:rPr lang="en-US" altLang="zh-CN" sz="1000" dirty="0"/>
              <a:t>14</a:t>
            </a:r>
            <a:r>
              <a:rPr lang="zh-CN" altLang="en-US" sz="1000" dirty="0"/>
              <a:t>），再跟一个响应主体（</a:t>
            </a:r>
            <a:r>
              <a:rPr lang="en-US" altLang="zh-CN" sz="1000" dirty="0"/>
              <a:t>15-17</a:t>
            </a:r>
            <a:r>
              <a:rPr lang="zh-CN" altLang="en-US" sz="1000" dirty="0"/>
              <a:t>）。一个响应行由</a:t>
            </a:r>
            <a:r>
              <a:rPr lang="en-US" altLang="zh-CN" sz="1000" dirty="0"/>
              <a:t>http</a:t>
            </a:r>
            <a:r>
              <a:rPr lang="zh-CN" altLang="en-US" sz="1000" dirty="0"/>
              <a:t>版本，状态码，状态消息组成。响应报头提供响应的附加信息，如响应主体的</a:t>
            </a:r>
            <a:r>
              <a:rPr lang="en-US" altLang="zh-CN" sz="1000" dirty="0"/>
              <a:t>MIME</a:t>
            </a:r>
            <a:r>
              <a:rPr lang="zh-CN" altLang="en-US" sz="1000" dirty="0"/>
              <a:t>类型，响应主体的字节大小等。响应主体是被请求的内容。</a:t>
            </a:r>
          </a:p>
        </p:txBody>
      </p:sp>
    </p:spTree>
    <p:extLst>
      <p:ext uri="{BB962C8B-B14F-4D97-AF65-F5344CB8AC3E}">
        <p14:creationId xmlns:p14="http://schemas.microsoft.com/office/powerpoint/2010/main" val="37308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8DA9BF-29F9-4F81-B11B-9DC42E2DEF3D}"/>
              </a:ext>
            </a:extLst>
          </p:cNvPr>
          <p:cNvSpPr/>
          <p:nvPr/>
        </p:nvSpPr>
        <p:spPr bwMode="auto">
          <a:xfrm>
            <a:off x="106014" y="382225"/>
            <a:ext cx="5055709" cy="369332"/>
          </a:xfrm>
          <a:prstGeom prst="rect">
            <a:avLst/>
          </a:prstGeom>
          <a:noFill/>
        </p:spPr>
        <p:txBody>
          <a:bodyPr wrap="square">
            <a:spAutoFit/>
          </a:bodyPr>
          <a:lstStyle/>
          <a:p>
            <a:pPr fontAlgn="base">
              <a:spcBef>
                <a:spcPct val="0"/>
              </a:spcBef>
              <a:spcAft>
                <a:spcPct val="0"/>
              </a:spcAft>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5.Web</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服务器</a:t>
            </a:r>
            <a:endPar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1682CF31-7B9B-4AA4-814A-AAE3AD9FAAE6}"/>
              </a:ext>
            </a:extLst>
          </p:cNvPr>
          <p:cNvSpPr txBox="1"/>
          <p:nvPr/>
        </p:nvSpPr>
        <p:spPr>
          <a:xfrm>
            <a:off x="231911" y="914012"/>
            <a:ext cx="8103706" cy="300082"/>
          </a:xfrm>
          <a:prstGeom prst="rect">
            <a:avLst/>
          </a:prstGeom>
          <a:noFill/>
        </p:spPr>
        <p:txBody>
          <a:bodyPr wrap="square" rtlCol="0">
            <a:spAutoFit/>
          </a:bodyPr>
          <a:lstStyle/>
          <a:p>
            <a:r>
              <a:rPr lang="zh-CN" altLang="en-US" b="1" dirty="0"/>
              <a:t>服务动态内容：</a:t>
            </a:r>
            <a:r>
              <a:rPr lang="zh-CN" altLang="en-US" dirty="0"/>
              <a:t>服务器提供动态内容存在以下几个问题，一个称为</a:t>
            </a:r>
            <a:r>
              <a:rPr lang="en-US" altLang="zh-CN" dirty="0"/>
              <a:t>CGI</a:t>
            </a:r>
            <a:r>
              <a:rPr lang="zh-CN" altLang="en-US" dirty="0"/>
              <a:t>的标准解决了这些问题</a:t>
            </a:r>
          </a:p>
        </p:txBody>
      </p:sp>
      <p:sp>
        <p:nvSpPr>
          <p:cNvPr id="8" name="文本框 7">
            <a:extLst>
              <a:ext uri="{FF2B5EF4-FFF2-40B4-BE49-F238E27FC236}">
                <a16:creationId xmlns:a16="http://schemas.microsoft.com/office/drawing/2014/main" id="{C63285DA-E26D-4C87-BAD9-6C00552027DF}"/>
              </a:ext>
            </a:extLst>
          </p:cNvPr>
          <p:cNvSpPr txBox="1"/>
          <p:nvPr/>
        </p:nvSpPr>
        <p:spPr>
          <a:xfrm>
            <a:off x="231910" y="1264677"/>
            <a:ext cx="8401881" cy="246221"/>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000" b="1" dirty="0"/>
              <a:t>客户端如何将程序参数传递给服务器：</a:t>
            </a:r>
            <a:r>
              <a:rPr lang="zh-CN" altLang="en-US" sz="1000" dirty="0"/>
              <a:t>以</a:t>
            </a:r>
            <a:r>
              <a:rPr lang="en-US" altLang="zh-CN" sz="1000" dirty="0"/>
              <a:t>get</a:t>
            </a:r>
            <a:r>
              <a:rPr lang="zh-CN" altLang="en-US" sz="1000" dirty="0"/>
              <a:t>请求为例，参数再</a:t>
            </a:r>
            <a:r>
              <a:rPr lang="en-US" altLang="zh-CN" sz="1000" dirty="0"/>
              <a:t>URL</a:t>
            </a:r>
            <a:r>
              <a:rPr lang="zh-CN" altLang="en-US" sz="1000" dirty="0"/>
              <a:t>中传递。以“？”分割文件名和参数，每个参数以“</a:t>
            </a:r>
            <a:r>
              <a:rPr lang="en-US" altLang="zh-CN" sz="1000" dirty="0"/>
              <a:t>&amp;</a:t>
            </a:r>
            <a:r>
              <a:rPr lang="zh-CN" altLang="en-US" sz="1000" dirty="0"/>
              <a:t>”字符分割开。</a:t>
            </a:r>
          </a:p>
        </p:txBody>
      </p:sp>
      <p:sp>
        <p:nvSpPr>
          <p:cNvPr id="7" name="文本框 6">
            <a:extLst>
              <a:ext uri="{FF2B5EF4-FFF2-40B4-BE49-F238E27FC236}">
                <a16:creationId xmlns:a16="http://schemas.microsoft.com/office/drawing/2014/main" id="{1C302BC0-2DFC-461C-A375-892939F86B17}"/>
              </a:ext>
            </a:extLst>
          </p:cNvPr>
          <p:cNvSpPr txBox="1"/>
          <p:nvPr/>
        </p:nvSpPr>
        <p:spPr>
          <a:xfrm>
            <a:off x="231909" y="1960215"/>
            <a:ext cx="8401881" cy="400110"/>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000" b="1" dirty="0"/>
              <a:t>服务器如何将参数传递给子进程：</a:t>
            </a:r>
            <a:r>
              <a:rPr lang="zh-CN" altLang="en-US" sz="1000" dirty="0"/>
              <a:t>在服务器接到</a:t>
            </a:r>
            <a:r>
              <a:rPr lang="en-US" altLang="zh-CN" sz="1000" dirty="0"/>
              <a:t>GET/</a:t>
            </a:r>
            <a:r>
              <a:rPr lang="en-US" altLang="zh-CN" sz="1000" dirty="0" err="1"/>
              <a:t>cgi</a:t>
            </a:r>
            <a:r>
              <a:rPr lang="en-US" altLang="zh-CN" sz="1000" dirty="0"/>
              <a:t>-bin/adder?15000&amp;213 http/1.1 ,</a:t>
            </a:r>
            <a:r>
              <a:rPr lang="zh-CN" altLang="en-US" sz="1000" dirty="0"/>
              <a:t>它</a:t>
            </a:r>
            <a:r>
              <a:rPr lang="en-US" altLang="zh-CN" sz="1000" dirty="0"/>
              <a:t>fork</a:t>
            </a:r>
            <a:r>
              <a:rPr lang="zh-CN" altLang="en-US" sz="1000" dirty="0"/>
              <a:t>一个子进程执行</a:t>
            </a:r>
            <a:r>
              <a:rPr lang="en-US" altLang="zh-CN" sz="1000" dirty="0"/>
              <a:t>/</a:t>
            </a:r>
            <a:r>
              <a:rPr lang="en-US" altLang="zh-CN" sz="1000" dirty="0" err="1"/>
              <a:t>cgi</a:t>
            </a:r>
            <a:r>
              <a:rPr lang="en-US" altLang="zh-CN" sz="1000" dirty="0"/>
              <a:t>-bin/adder</a:t>
            </a:r>
            <a:r>
              <a:rPr lang="zh-CN" altLang="en-US" sz="1000" dirty="0"/>
              <a:t>程序。子进程将环境变量设置为“</a:t>
            </a:r>
            <a:r>
              <a:rPr lang="en-US" altLang="zh-CN" sz="1000" dirty="0"/>
              <a:t>15000&amp;213</a:t>
            </a:r>
            <a:r>
              <a:rPr lang="zh-CN" altLang="en-US" sz="1000" dirty="0"/>
              <a:t>”，</a:t>
            </a:r>
            <a:r>
              <a:rPr lang="en-US" altLang="zh-CN" sz="1000" dirty="0"/>
              <a:t>adder</a:t>
            </a:r>
            <a:r>
              <a:rPr lang="zh-CN" altLang="en-US" sz="1000" dirty="0"/>
              <a:t>程序在运行时就可以利用指定函数来引用它。</a:t>
            </a:r>
          </a:p>
        </p:txBody>
      </p:sp>
      <p:sp>
        <p:nvSpPr>
          <p:cNvPr id="10" name="文本框 9">
            <a:extLst>
              <a:ext uri="{FF2B5EF4-FFF2-40B4-BE49-F238E27FC236}">
                <a16:creationId xmlns:a16="http://schemas.microsoft.com/office/drawing/2014/main" id="{8FE78BC8-D8DF-4FA3-80B8-C680DD9AEB23}"/>
              </a:ext>
            </a:extLst>
          </p:cNvPr>
          <p:cNvSpPr txBox="1"/>
          <p:nvPr/>
        </p:nvSpPr>
        <p:spPr>
          <a:xfrm>
            <a:off x="231909" y="2804993"/>
            <a:ext cx="8401881" cy="246221"/>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000" b="1" dirty="0"/>
              <a:t>服务器如何将其他信息传递给子进程：</a:t>
            </a:r>
            <a:r>
              <a:rPr lang="en-US" altLang="zh-CN" sz="1000" dirty="0"/>
              <a:t>CGI</a:t>
            </a:r>
            <a:r>
              <a:rPr lang="zh-CN" altLang="en-US" sz="1000" dirty="0"/>
              <a:t>定义大量的环境变量，一个</a:t>
            </a:r>
            <a:r>
              <a:rPr lang="en-US" altLang="zh-CN" sz="1000" dirty="0" err="1"/>
              <a:t>cgi</a:t>
            </a:r>
            <a:r>
              <a:rPr lang="zh-CN" altLang="en-US" sz="1000" dirty="0"/>
              <a:t>程序运行时可以设置这些环境变量。</a:t>
            </a:r>
          </a:p>
        </p:txBody>
      </p:sp>
      <p:sp>
        <p:nvSpPr>
          <p:cNvPr id="12" name="文本框 11">
            <a:extLst>
              <a:ext uri="{FF2B5EF4-FFF2-40B4-BE49-F238E27FC236}">
                <a16:creationId xmlns:a16="http://schemas.microsoft.com/office/drawing/2014/main" id="{32F40DE3-C723-4181-B698-0B5A46A3493E}"/>
              </a:ext>
            </a:extLst>
          </p:cNvPr>
          <p:cNvSpPr txBox="1"/>
          <p:nvPr/>
        </p:nvSpPr>
        <p:spPr>
          <a:xfrm>
            <a:off x="231909" y="3495882"/>
            <a:ext cx="8401881" cy="400110"/>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000" b="1" dirty="0"/>
              <a:t>子进程将它的输出发送到哪：</a:t>
            </a:r>
            <a:r>
              <a:rPr lang="zh-CN" altLang="en-US" sz="1000" dirty="0"/>
              <a:t>一个</a:t>
            </a:r>
            <a:r>
              <a:rPr lang="en-US" altLang="zh-CN" sz="1000" dirty="0" err="1"/>
              <a:t>cgi</a:t>
            </a:r>
            <a:r>
              <a:rPr lang="zh-CN" altLang="en-US" sz="1000" dirty="0"/>
              <a:t>程序将它的动态内容发送到标准输出。在程子进程加载并运行</a:t>
            </a:r>
            <a:r>
              <a:rPr lang="en-US" altLang="zh-CN" sz="1000" dirty="0" err="1"/>
              <a:t>cgi</a:t>
            </a:r>
            <a:r>
              <a:rPr lang="zh-CN" altLang="en-US" sz="1000" dirty="0"/>
              <a:t>程序时，会将标准输出重定向到和客户端相关的的已连接描述符，所以</a:t>
            </a:r>
            <a:r>
              <a:rPr lang="en-US" altLang="zh-CN" sz="1000" dirty="0" err="1"/>
              <a:t>cgi</a:t>
            </a:r>
            <a:r>
              <a:rPr lang="zh-CN" altLang="en-US" sz="1000" dirty="0"/>
              <a:t>程序的输出会直接到达客户端。</a:t>
            </a:r>
          </a:p>
        </p:txBody>
      </p:sp>
    </p:spTree>
    <p:extLst>
      <p:ext uri="{BB962C8B-B14F-4D97-AF65-F5344CB8AC3E}">
        <p14:creationId xmlns:p14="http://schemas.microsoft.com/office/powerpoint/2010/main" val="248049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E9D7F5-3868-4E42-AA53-801CFDA8F185}"/>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5E8B9CC7-7DE6-41EC-957A-3C9CC4F70307}"/>
              </a:ext>
            </a:extLst>
          </p:cNvPr>
          <p:cNvSpPr/>
          <p:nvPr/>
        </p:nvSpPr>
        <p:spPr bwMode="auto">
          <a:xfrm>
            <a:off x="3468172" y="2130264"/>
            <a:ext cx="2207657" cy="769441"/>
          </a:xfrm>
          <a:prstGeom prst="rect">
            <a:avLst/>
          </a:prstGeom>
        </p:spPr>
        <p:txBody>
          <a:bodyPr wrap="none">
            <a:spAutoFit/>
          </a:bodyPr>
          <a:lstStyle/>
          <a:p>
            <a:pPr algn="ctr">
              <a:defRPr/>
            </a:pPr>
            <a:r>
              <a:rPr lang="en-US" altLang="zh-CN"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Thanks</a:t>
            </a:r>
            <a:endPar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 name="矩形 54">
            <a:extLst>
              <a:ext uri="{FF2B5EF4-FFF2-40B4-BE49-F238E27FC236}">
                <a16:creationId xmlns:a16="http://schemas.microsoft.com/office/drawing/2014/main" id="{B696D60B-4D89-421B-8E2A-4DB97BDFE8BD}"/>
              </a:ext>
            </a:extLst>
          </p:cNvPr>
          <p:cNvSpPr/>
          <p:nvPr/>
        </p:nvSpPr>
        <p:spPr bwMode="auto">
          <a:xfrm>
            <a:off x="4248835" y="4912668"/>
            <a:ext cx="646331" cy="230832"/>
          </a:xfrm>
          <a:prstGeom prst="rect">
            <a:avLst/>
          </a:prstGeom>
        </p:spPr>
        <p:txBody>
          <a:bodyPr wrap="none">
            <a:spAutoFit/>
          </a:bodyPr>
          <a:lstStyle/>
          <a:p>
            <a:pPr algn="ctr">
              <a:defRPr/>
            </a:pPr>
            <a:r>
              <a:rPr lang="zh-CN" altLang="en-US" sz="900" kern="100" dirty="0">
                <a:solidFill>
                  <a:schemeClr val="bg1"/>
                </a:solidFill>
                <a:latin typeface="+mn-ea"/>
                <a:cs typeface="Times New Roman" panose="02020603050405020304" pitchFamily="18" charset="0"/>
              </a:rPr>
              <a:t>厦门大学</a:t>
            </a:r>
          </a:p>
        </p:txBody>
      </p:sp>
      <p:sp>
        <p:nvSpPr>
          <p:cNvPr id="37" name="椭圆 36">
            <a:extLst>
              <a:ext uri="{FF2B5EF4-FFF2-40B4-BE49-F238E27FC236}">
                <a16:creationId xmlns:a16="http://schemas.microsoft.com/office/drawing/2014/main" id="{18D12958-F885-4688-B5CD-ECDEC576A2E3}"/>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8" name="组合 37">
            <a:extLst>
              <a:ext uri="{FF2B5EF4-FFF2-40B4-BE49-F238E27FC236}">
                <a16:creationId xmlns:a16="http://schemas.microsoft.com/office/drawing/2014/main" id="{4630B254-C2A3-4D01-906A-76BCFCA3EAD4}"/>
              </a:ext>
            </a:extLst>
          </p:cNvPr>
          <p:cNvGrpSpPr/>
          <p:nvPr/>
        </p:nvGrpSpPr>
        <p:grpSpPr>
          <a:xfrm>
            <a:off x="4117320" y="1086634"/>
            <a:ext cx="882535" cy="769790"/>
            <a:chOff x="4675188" y="2882900"/>
            <a:chExt cx="360362" cy="314325"/>
          </a:xfrm>
          <a:solidFill>
            <a:schemeClr val="accent1"/>
          </a:solidFill>
        </p:grpSpPr>
        <p:sp>
          <p:nvSpPr>
            <p:cNvPr id="39" name="AutoShape 43">
              <a:extLst>
                <a:ext uri="{FF2B5EF4-FFF2-40B4-BE49-F238E27FC236}">
                  <a16:creationId xmlns:a16="http://schemas.microsoft.com/office/drawing/2014/main" id="{15893D69-28BD-43FD-9EAB-05ED647630D1}"/>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4">
              <a:extLst>
                <a:ext uri="{FF2B5EF4-FFF2-40B4-BE49-F238E27FC236}">
                  <a16:creationId xmlns:a16="http://schemas.microsoft.com/office/drawing/2014/main" id="{566D0FA5-025B-4825-AE4C-790C1FFF282B}"/>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5">
              <a:extLst>
                <a:ext uri="{FF2B5EF4-FFF2-40B4-BE49-F238E27FC236}">
                  <a16:creationId xmlns:a16="http://schemas.microsoft.com/office/drawing/2014/main" id="{118B33A3-5526-4347-BD3F-A4CE49A6ABE5}"/>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422803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3EBB16A-0AD6-482D-AA2F-E4C5A81E44B2}"/>
              </a:ext>
            </a:extLst>
          </p:cNvPr>
          <p:cNvSpPr/>
          <p:nvPr/>
        </p:nvSpPr>
        <p:spPr>
          <a:xfrm>
            <a:off x="0" y="-14015"/>
            <a:ext cx="9144001" cy="9974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bwMode="auto">
          <a:xfrm>
            <a:off x="240816" y="253859"/>
            <a:ext cx="1877437" cy="461665"/>
          </a:xfrm>
          <a:prstGeom prst="rect">
            <a:avLst/>
          </a:prstGeom>
        </p:spPr>
        <p:txBody>
          <a:bodyPr wrap="none">
            <a:spAutoFit/>
          </a:bodyPr>
          <a:lstStyle/>
          <a:p>
            <a:pPr>
              <a:defRPr/>
            </a:pPr>
            <a:r>
              <a:rPr lang="en-US" altLang="zh-CN" sz="2400" kern="100" dirty="0">
                <a:solidFill>
                  <a:schemeClr val="bg1"/>
                </a:solidFill>
                <a:latin typeface="+mj-lt"/>
                <a:ea typeface="微软雅黑" panose="020B0503020204020204" pitchFamily="34" charset="-122"/>
                <a:cs typeface="Times New Roman" panose="02020603050405020304" pitchFamily="18" charset="0"/>
              </a:rPr>
              <a:t>CONTENTS</a:t>
            </a:r>
            <a:endParaRPr lang="zh-CN" altLang="en-US" sz="2400" kern="100" dirty="0">
              <a:solidFill>
                <a:schemeClr val="bg1"/>
              </a:solidFill>
              <a:latin typeface="+mj-lt"/>
              <a:ea typeface="微软雅黑" panose="020B0503020204020204" pitchFamily="34" charset="-122"/>
              <a:cs typeface="Times New Roman" panose="02020603050405020304" pitchFamily="18" charset="0"/>
            </a:endParaRPr>
          </a:p>
        </p:txBody>
      </p:sp>
      <p:sp>
        <p:nvSpPr>
          <p:cNvPr id="3" name="椭圆 2">
            <a:extLst>
              <a:ext uri="{FF2B5EF4-FFF2-40B4-BE49-F238E27FC236}">
                <a16:creationId xmlns:a16="http://schemas.microsoft.com/office/drawing/2014/main" id="{08DBBDA6-A305-485F-BD13-6D3802AB9326}"/>
              </a:ext>
            </a:extLst>
          </p:cNvPr>
          <p:cNvSpPr/>
          <p:nvPr/>
        </p:nvSpPr>
        <p:spPr>
          <a:xfrm>
            <a:off x="308242" y="1167854"/>
            <a:ext cx="619410" cy="6071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01</a:t>
            </a:r>
            <a:endParaRPr lang="zh-CN" altLang="en-US" sz="1800" dirty="0">
              <a:latin typeface="+mj-lt"/>
            </a:endParaRPr>
          </a:p>
        </p:txBody>
      </p:sp>
      <p:sp>
        <p:nvSpPr>
          <p:cNvPr id="22" name="文本框 6">
            <a:extLst>
              <a:ext uri="{FF2B5EF4-FFF2-40B4-BE49-F238E27FC236}">
                <a16:creationId xmlns:a16="http://schemas.microsoft.com/office/drawing/2014/main" id="{94D1CB4E-C486-4282-9166-ACE60101FCE1}"/>
              </a:ext>
            </a:extLst>
          </p:cNvPr>
          <p:cNvSpPr txBox="1">
            <a:spLocks noChangeArrowheads="1"/>
          </p:cNvSpPr>
          <p:nvPr/>
        </p:nvSpPr>
        <p:spPr bwMode="auto">
          <a:xfrm>
            <a:off x="1179534" y="1278376"/>
            <a:ext cx="28600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accent1"/>
                </a:solidFill>
                <a:latin typeface="+mj-ea"/>
                <a:ea typeface="+mj-ea"/>
              </a:rPr>
              <a:t>客户端</a:t>
            </a:r>
            <a:r>
              <a:rPr lang="en-US" altLang="zh-CN" sz="2000" dirty="0">
                <a:solidFill>
                  <a:schemeClr val="accent1"/>
                </a:solidFill>
                <a:latin typeface="+mj-ea"/>
                <a:ea typeface="+mj-ea"/>
              </a:rPr>
              <a:t>-</a:t>
            </a:r>
            <a:r>
              <a:rPr lang="zh-CN" altLang="en-US" sz="2000" dirty="0">
                <a:solidFill>
                  <a:schemeClr val="accent1"/>
                </a:solidFill>
                <a:latin typeface="+mj-ea"/>
                <a:ea typeface="+mj-ea"/>
              </a:rPr>
              <a:t>服务器编程模型</a:t>
            </a:r>
          </a:p>
        </p:txBody>
      </p:sp>
      <p:sp>
        <p:nvSpPr>
          <p:cNvPr id="8" name="文本框 6">
            <a:extLst>
              <a:ext uri="{FF2B5EF4-FFF2-40B4-BE49-F238E27FC236}">
                <a16:creationId xmlns:a16="http://schemas.microsoft.com/office/drawing/2014/main" id="{62ECEC51-2242-4E43-B4F5-11321EAA96A2}"/>
              </a:ext>
            </a:extLst>
          </p:cNvPr>
          <p:cNvSpPr txBox="1">
            <a:spLocks noChangeArrowheads="1"/>
          </p:cNvSpPr>
          <p:nvPr/>
        </p:nvSpPr>
        <p:spPr bwMode="auto">
          <a:xfrm>
            <a:off x="1179534" y="1978976"/>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accent1"/>
                </a:solidFill>
                <a:latin typeface="+mj-ea"/>
                <a:ea typeface="+mj-ea"/>
              </a:rPr>
              <a:t>网络</a:t>
            </a:r>
          </a:p>
        </p:txBody>
      </p:sp>
      <p:sp>
        <p:nvSpPr>
          <p:cNvPr id="9" name="椭圆 8">
            <a:extLst>
              <a:ext uri="{FF2B5EF4-FFF2-40B4-BE49-F238E27FC236}">
                <a16:creationId xmlns:a16="http://schemas.microsoft.com/office/drawing/2014/main" id="{BEC3BCC9-DA3D-471E-B630-266CDD2F8522}"/>
              </a:ext>
            </a:extLst>
          </p:cNvPr>
          <p:cNvSpPr/>
          <p:nvPr/>
        </p:nvSpPr>
        <p:spPr>
          <a:xfrm>
            <a:off x="308242" y="1890352"/>
            <a:ext cx="619410" cy="6071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02</a:t>
            </a:r>
            <a:endParaRPr lang="zh-CN" altLang="en-US" sz="1800" dirty="0">
              <a:latin typeface="+mj-lt"/>
            </a:endParaRPr>
          </a:p>
        </p:txBody>
      </p:sp>
      <p:sp>
        <p:nvSpPr>
          <p:cNvPr id="10" name="椭圆 9">
            <a:extLst>
              <a:ext uri="{FF2B5EF4-FFF2-40B4-BE49-F238E27FC236}">
                <a16:creationId xmlns:a16="http://schemas.microsoft.com/office/drawing/2014/main" id="{A7CE77A4-EEE9-4549-A5D5-3CD8CE189167}"/>
              </a:ext>
            </a:extLst>
          </p:cNvPr>
          <p:cNvSpPr/>
          <p:nvPr/>
        </p:nvSpPr>
        <p:spPr>
          <a:xfrm>
            <a:off x="308242" y="2607681"/>
            <a:ext cx="619410" cy="6071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03</a:t>
            </a:r>
            <a:endParaRPr lang="zh-CN" altLang="en-US" sz="1800" dirty="0">
              <a:latin typeface="+mj-lt"/>
            </a:endParaRPr>
          </a:p>
        </p:txBody>
      </p:sp>
      <p:sp>
        <p:nvSpPr>
          <p:cNvPr id="11" name="椭圆 10">
            <a:extLst>
              <a:ext uri="{FF2B5EF4-FFF2-40B4-BE49-F238E27FC236}">
                <a16:creationId xmlns:a16="http://schemas.microsoft.com/office/drawing/2014/main" id="{7059280D-F320-4E4B-946A-D1E9BE15EFB6}"/>
              </a:ext>
            </a:extLst>
          </p:cNvPr>
          <p:cNvSpPr/>
          <p:nvPr/>
        </p:nvSpPr>
        <p:spPr>
          <a:xfrm>
            <a:off x="306259" y="3325010"/>
            <a:ext cx="619410" cy="6071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04</a:t>
            </a:r>
            <a:endParaRPr lang="zh-CN" altLang="en-US" sz="1800" dirty="0">
              <a:latin typeface="+mj-lt"/>
            </a:endParaRPr>
          </a:p>
        </p:txBody>
      </p:sp>
      <p:sp>
        <p:nvSpPr>
          <p:cNvPr id="12" name="椭圆 11">
            <a:extLst>
              <a:ext uri="{FF2B5EF4-FFF2-40B4-BE49-F238E27FC236}">
                <a16:creationId xmlns:a16="http://schemas.microsoft.com/office/drawing/2014/main" id="{E9279C7E-D085-409A-8618-FDBF7539D455}"/>
              </a:ext>
            </a:extLst>
          </p:cNvPr>
          <p:cNvSpPr/>
          <p:nvPr/>
        </p:nvSpPr>
        <p:spPr>
          <a:xfrm>
            <a:off x="306259" y="4042339"/>
            <a:ext cx="619410" cy="6071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j-lt"/>
              </a:rPr>
              <a:t>05</a:t>
            </a:r>
            <a:endParaRPr lang="zh-CN" altLang="en-US" sz="1800" dirty="0">
              <a:latin typeface="+mj-lt"/>
            </a:endParaRPr>
          </a:p>
        </p:txBody>
      </p:sp>
      <p:sp>
        <p:nvSpPr>
          <p:cNvPr id="13" name="文本框 6">
            <a:extLst>
              <a:ext uri="{FF2B5EF4-FFF2-40B4-BE49-F238E27FC236}">
                <a16:creationId xmlns:a16="http://schemas.microsoft.com/office/drawing/2014/main" id="{C5E8F7FB-0D8A-4CBC-8B4D-70789E75FC04}"/>
              </a:ext>
            </a:extLst>
          </p:cNvPr>
          <p:cNvSpPr txBox="1">
            <a:spLocks noChangeArrowheads="1"/>
          </p:cNvSpPr>
          <p:nvPr/>
        </p:nvSpPr>
        <p:spPr bwMode="auto">
          <a:xfrm>
            <a:off x="1179534" y="2702336"/>
            <a:ext cx="16995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accent1"/>
                </a:solidFill>
                <a:latin typeface="+mj-ea"/>
                <a:ea typeface="+mj-ea"/>
              </a:rPr>
              <a:t>全球</a:t>
            </a:r>
            <a:r>
              <a:rPr lang="en-US" altLang="zh-CN" sz="2000" dirty="0">
                <a:solidFill>
                  <a:schemeClr val="accent1"/>
                </a:solidFill>
                <a:latin typeface="+mj-ea"/>
                <a:ea typeface="+mj-ea"/>
              </a:rPr>
              <a:t>IP</a:t>
            </a:r>
            <a:r>
              <a:rPr lang="zh-CN" altLang="en-US" sz="2000" dirty="0">
                <a:solidFill>
                  <a:schemeClr val="accent1"/>
                </a:solidFill>
                <a:latin typeface="+mj-ea"/>
                <a:ea typeface="+mj-ea"/>
              </a:rPr>
              <a:t>因特网</a:t>
            </a:r>
          </a:p>
        </p:txBody>
      </p:sp>
      <p:sp>
        <p:nvSpPr>
          <p:cNvPr id="14" name="文本框 6">
            <a:extLst>
              <a:ext uri="{FF2B5EF4-FFF2-40B4-BE49-F238E27FC236}">
                <a16:creationId xmlns:a16="http://schemas.microsoft.com/office/drawing/2014/main" id="{236C9EE8-80F7-46F7-8265-C71C73362758}"/>
              </a:ext>
            </a:extLst>
          </p:cNvPr>
          <p:cNvSpPr txBox="1">
            <a:spLocks noChangeArrowheads="1"/>
          </p:cNvSpPr>
          <p:nvPr/>
        </p:nvSpPr>
        <p:spPr bwMode="auto">
          <a:xfrm>
            <a:off x="1179534" y="3424100"/>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accent1"/>
                </a:solidFill>
                <a:latin typeface="+mj-ea"/>
                <a:ea typeface="+mj-ea"/>
              </a:rPr>
              <a:t>套接字接口</a:t>
            </a:r>
          </a:p>
        </p:txBody>
      </p:sp>
      <p:sp>
        <p:nvSpPr>
          <p:cNvPr id="15" name="文本框 6">
            <a:extLst>
              <a:ext uri="{FF2B5EF4-FFF2-40B4-BE49-F238E27FC236}">
                <a16:creationId xmlns:a16="http://schemas.microsoft.com/office/drawing/2014/main" id="{65618DEC-BA12-4F3E-8868-D647CFC171FF}"/>
              </a:ext>
            </a:extLst>
          </p:cNvPr>
          <p:cNvSpPr txBox="1">
            <a:spLocks noChangeArrowheads="1"/>
          </p:cNvSpPr>
          <p:nvPr/>
        </p:nvSpPr>
        <p:spPr bwMode="auto">
          <a:xfrm>
            <a:off x="1179534" y="4145864"/>
            <a:ext cx="1518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a:solidFill>
                  <a:schemeClr val="accent1"/>
                </a:solidFill>
                <a:latin typeface="+mj-ea"/>
                <a:ea typeface="+mj-ea"/>
              </a:rPr>
              <a:t>Web</a:t>
            </a:r>
            <a:r>
              <a:rPr lang="zh-CN" altLang="en-US" sz="2000" dirty="0">
                <a:solidFill>
                  <a:schemeClr val="accent1"/>
                </a:solidFill>
                <a:latin typeface="+mj-ea"/>
                <a:ea typeface="+mj-ea"/>
              </a:rPr>
              <a:t>服务器</a:t>
            </a:r>
          </a:p>
        </p:txBody>
      </p:sp>
    </p:spTree>
    <p:extLst>
      <p:ext uri="{BB962C8B-B14F-4D97-AF65-F5344CB8AC3E}">
        <p14:creationId xmlns:p14="http://schemas.microsoft.com/office/powerpoint/2010/main" val="341428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8DA9BF-29F9-4F81-B11B-9DC42E2DEF3D}"/>
              </a:ext>
            </a:extLst>
          </p:cNvPr>
          <p:cNvSpPr/>
          <p:nvPr/>
        </p:nvSpPr>
        <p:spPr bwMode="auto">
          <a:xfrm>
            <a:off x="106014" y="382225"/>
            <a:ext cx="5055709" cy="369332"/>
          </a:xfrm>
          <a:prstGeom prst="rect">
            <a:avLst/>
          </a:prstGeom>
          <a:noFill/>
        </p:spPr>
        <p:txBody>
          <a:bodyPr wrap="square">
            <a:spAutoFit/>
          </a:bodyPr>
          <a:lstStyle/>
          <a:p>
            <a:pPr fontAlgn="base">
              <a:spcBef>
                <a:spcPct val="0"/>
              </a:spcBef>
              <a:spcAft>
                <a:spcPct val="0"/>
              </a:spcAft>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客户端</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服务器编程模型</a:t>
            </a:r>
            <a:endPar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E3A3222-4E4A-49BB-AA6E-DA84A5D502DF}"/>
              </a:ext>
            </a:extLst>
          </p:cNvPr>
          <p:cNvPicPr>
            <a:picLocks noChangeAspect="1"/>
          </p:cNvPicPr>
          <p:nvPr/>
        </p:nvPicPr>
        <p:blipFill>
          <a:blip r:embed="rId3"/>
          <a:stretch>
            <a:fillRect/>
          </a:stretch>
        </p:blipFill>
        <p:spPr>
          <a:xfrm>
            <a:off x="1524000" y="3188804"/>
            <a:ext cx="6096000" cy="1257300"/>
          </a:xfrm>
          <a:prstGeom prst="rect">
            <a:avLst/>
          </a:prstGeom>
        </p:spPr>
      </p:pic>
      <p:sp>
        <p:nvSpPr>
          <p:cNvPr id="4" name="文本框 3">
            <a:extLst>
              <a:ext uri="{FF2B5EF4-FFF2-40B4-BE49-F238E27FC236}">
                <a16:creationId xmlns:a16="http://schemas.microsoft.com/office/drawing/2014/main" id="{16ECA4D1-FFD7-4428-A613-9AB44665FCE5}"/>
              </a:ext>
            </a:extLst>
          </p:cNvPr>
          <p:cNvSpPr txBox="1"/>
          <p:nvPr/>
        </p:nvSpPr>
        <p:spPr>
          <a:xfrm>
            <a:off x="470452" y="993913"/>
            <a:ext cx="8203096" cy="300082"/>
          </a:xfrm>
          <a:prstGeom prst="rect">
            <a:avLst/>
          </a:prstGeom>
          <a:noFill/>
        </p:spPr>
        <p:txBody>
          <a:bodyPr wrap="square" rtlCol="0">
            <a:spAutoFit/>
          </a:bodyPr>
          <a:lstStyle/>
          <a:p>
            <a:r>
              <a:rPr lang="zh-CN" altLang="en-US" dirty="0"/>
              <a:t>网络应用都是基于客户端</a:t>
            </a:r>
            <a:r>
              <a:rPr lang="en-US" altLang="zh-CN" dirty="0"/>
              <a:t>-</a:t>
            </a:r>
            <a:r>
              <a:rPr lang="zh-CN" altLang="en-US" dirty="0"/>
              <a:t>服务器模型的。一个应用都是由一个</a:t>
            </a:r>
            <a:r>
              <a:rPr lang="zh-CN" altLang="en-US" dirty="0">
                <a:solidFill>
                  <a:srgbClr val="FF0000"/>
                </a:solidFill>
              </a:rPr>
              <a:t>服务器进程</a:t>
            </a:r>
            <a:r>
              <a:rPr lang="zh-CN" altLang="en-US" dirty="0"/>
              <a:t>和一个或多个</a:t>
            </a:r>
            <a:r>
              <a:rPr lang="zh-CN" altLang="en-US" dirty="0">
                <a:solidFill>
                  <a:srgbClr val="FF0000"/>
                </a:solidFill>
              </a:rPr>
              <a:t>客户端进程组成</a:t>
            </a:r>
          </a:p>
        </p:txBody>
      </p:sp>
      <p:sp>
        <p:nvSpPr>
          <p:cNvPr id="6" name="文本框 5">
            <a:extLst>
              <a:ext uri="{FF2B5EF4-FFF2-40B4-BE49-F238E27FC236}">
                <a16:creationId xmlns:a16="http://schemas.microsoft.com/office/drawing/2014/main" id="{96667D7E-A3EE-4E18-8524-F4060D894800}"/>
              </a:ext>
            </a:extLst>
          </p:cNvPr>
          <p:cNvSpPr txBox="1"/>
          <p:nvPr/>
        </p:nvSpPr>
        <p:spPr>
          <a:xfrm>
            <a:off x="470452" y="1536351"/>
            <a:ext cx="8203096" cy="1338828"/>
          </a:xfrm>
          <a:prstGeom prst="rect">
            <a:avLst/>
          </a:prstGeom>
          <a:noFill/>
        </p:spPr>
        <p:txBody>
          <a:bodyPr wrap="square" rtlCol="0">
            <a:spAutoFit/>
          </a:bodyPr>
          <a:lstStyle/>
          <a:p>
            <a:r>
              <a:rPr lang="zh-CN" altLang="en-US" dirty="0"/>
              <a:t>客户端</a:t>
            </a:r>
            <a:r>
              <a:rPr lang="en-US" altLang="zh-CN" dirty="0"/>
              <a:t>-</a:t>
            </a:r>
            <a:r>
              <a:rPr lang="zh-CN" altLang="en-US" dirty="0"/>
              <a:t>服务器模型的基本操作是</a:t>
            </a:r>
            <a:r>
              <a:rPr lang="zh-CN" altLang="en-US" dirty="0">
                <a:solidFill>
                  <a:srgbClr val="FF0000"/>
                </a:solidFill>
              </a:rPr>
              <a:t>事务</a:t>
            </a:r>
            <a:r>
              <a:rPr lang="zh-CN" altLang="en-US" dirty="0"/>
              <a:t>（如下图）由以下四步组成：</a:t>
            </a:r>
            <a:endParaRPr lang="en-US" altLang="zh-CN" dirty="0"/>
          </a:p>
          <a:p>
            <a:endParaRPr lang="en-US" altLang="zh-CN" dirty="0"/>
          </a:p>
          <a:p>
            <a:pPr marL="285750" indent="-285750">
              <a:buFont typeface="Wingdings" panose="05000000000000000000" pitchFamily="2" charset="2"/>
              <a:buChar char="Ø"/>
            </a:pPr>
            <a:r>
              <a:rPr lang="zh-CN" altLang="en-US" dirty="0"/>
              <a:t>客户端需要服务时，向服务器发起请求，发起一个事务</a:t>
            </a:r>
            <a:endParaRPr lang="en-US" altLang="zh-CN" dirty="0"/>
          </a:p>
          <a:p>
            <a:pPr marL="285750" indent="-285750">
              <a:buFont typeface="Wingdings" panose="05000000000000000000" pitchFamily="2" charset="2"/>
              <a:buChar char="Ø"/>
            </a:pPr>
            <a:r>
              <a:rPr lang="zh-CN" altLang="en-US" dirty="0"/>
              <a:t>服务器收到请求后，解释它，操作它掌管的资源</a:t>
            </a:r>
            <a:endParaRPr lang="en-US" altLang="zh-CN" dirty="0"/>
          </a:p>
          <a:p>
            <a:pPr marL="285750" indent="-285750">
              <a:buFont typeface="Wingdings" panose="05000000000000000000" pitchFamily="2" charset="2"/>
              <a:buChar char="Ø"/>
            </a:pPr>
            <a:r>
              <a:rPr lang="zh-CN" altLang="en-US" dirty="0"/>
              <a:t>服务器给客户端发送一个响应，并等待下一个请求</a:t>
            </a:r>
            <a:endParaRPr lang="en-US" altLang="zh-CN" dirty="0"/>
          </a:p>
          <a:p>
            <a:pPr marL="285750" indent="-285750">
              <a:buFont typeface="Wingdings" panose="05000000000000000000" pitchFamily="2" charset="2"/>
              <a:buChar char="Ø"/>
            </a:pPr>
            <a:r>
              <a:rPr lang="zh-CN" altLang="en-US" dirty="0"/>
              <a:t>客户端收到响应并处理它</a:t>
            </a:r>
            <a:r>
              <a:rPr lang="en-US" altLang="zh-CN" dirty="0"/>
              <a:t>	</a:t>
            </a:r>
            <a:endParaRPr lang="zh-CN" altLang="en-US" dirty="0"/>
          </a:p>
        </p:txBody>
      </p:sp>
    </p:spTree>
    <p:extLst>
      <p:ext uri="{BB962C8B-B14F-4D97-AF65-F5344CB8AC3E}">
        <p14:creationId xmlns:p14="http://schemas.microsoft.com/office/powerpoint/2010/main" val="161708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8DA9BF-29F9-4F81-B11B-9DC42E2DEF3D}"/>
              </a:ext>
            </a:extLst>
          </p:cNvPr>
          <p:cNvSpPr/>
          <p:nvPr/>
        </p:nvSpPr>
        <p:spPr bwMode="auto">
          <a:xfrm>
            <a:off x="106014" y="382225"/>
            <a:ext cx="5055709" cy="369332"/>
          </a:xfrm>
          <a:prstGeom prst="rect">
            <a:avLst/>
          </a:prstGeom>
          <a:noFill/>
        </p:spPr>
        <p:txBody>
          <a:bodyPr wrap="square">
            <a:spAutoFit/>
          </a:bodyPr>
          <a:lstStyle/>
          <a:p>
            <a:pPr fontAlgn="base">
              <a:spcBef>
                <a:spcPct val="0"/>
              </a:spcBef>
              <a:spcAft>
                <a:spcPct val="0"/>
              </a:spcAft>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网络</a:t>
            </a:r>
            <a:endPar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16ECA4D1-FFD7-4428-A613-9AB44665FCE5}"/>
              </a:ext>
            </a:extLst>
          </p:cNvPr>
          <p:cNvSpPr txBox="1"/>
          <p:nvPr/>
        </p:nvSpPr>
        <p:spPr>
          <a:xfrm>
            <a:off x="470452" y="993913"/>
            <a:ext cx="8203096" cy="300082"/>
          </a:xfrm>
          <a:prstGeom prst="rect">
            <a:avLst/>
          </a:prstGeom>
          <a:noFill/>
        </p:spPr>
        <p:txBody>
          <a:bodyPr wrap="square" rtlCol="0">
            <a:spAutoFit/>
          </a:bodyPr>
          <a:lstStyle/>
          <a:p>
            <a:r>
              <a:rPr lang="zh-CN" altLang="en-US" dirty="0"/>
              <a:t>客户端和服务器通常运行在不同的主机上，并且通过</a:t>
            </a:r>
            <a:r>
              <a:rPr lang="zh-CN" altLang="en-US" dirty="0">
                <a:solidFill>
                  <a:srgbClr val="FF0000"/>
                </a:solidFill>
              </a:rPr>
              <a:t>网络</a:t>
            </a:r>
            <a:r>
              <a:rPr lang="zh-CN" altLang="en-US" dirty="0"/>
              <a:t>来通信。</a:t>
            </a:r>
            <a:endParaRPr lang="zh-CN" altLang="en-US" dirty="0">
              <a:solidFill>
                <a:srgbClr val="FF0000"/>
              </a:solidFill>
            </a:endParaRPr>
          </a:p>
        </p:txBody>
      </p:sp>
      <p:sp>
        <p:nvSpPr>
          <p:cNvPr id="7" name="文本框 6">
            <a:extLst>
              <a:ext uri="{FF2B5EF4-FFF2-40B4-BE49-F238E27FC236}">
                <a16:creationId xmlns:a16="http://schemas.microsoft.com/office/drawing/2014/main" id="{7DF5CB0F-C8CE-47D3-BA63-44CCE58306BE}"/>
              </a:ext>
            </a:extLst>
          </p:cNvPr>
          <p:cNvSpPr txBox="1"/>
          <p:nvPr/>
        </p:nvSpPr>
        <p:spPr>
          <a:xfrm>
            <a:off x="470452" y="1654614"/>
            <a:ext cx="8203096" cy="300082"/>
          </a:xfrm>
          <a:prstGeom prst="rect">
            <a:avLst/>
          </a:prstGeom>
          <a:noFill/>
        </p:spPr>
        <p:txBody>
          <a:bodyPr wrap="square" rtlCol="0">
            <a:spAutoFit/>
          </a:bodyPr>
          <a:lstStyle/>
          <a:p>
            <a:r>
              <a:rPr lang="zh-CN" altLang="en-US" dirty="0"/>
              <a:t>物理上，网络是一个按照地理远近组成的层次系统，最低层是局域网</a:t>
            </a:r>
            <a:r>
              <a:rPr lang="en-US" altLang="zh-CN" dirty="0"/>
              <a:t>LAN</a:t>
            </a:r>
            <a:r>
              <a:rPr lang="zh-CN" altLang="en-US" dirty="0"/>
              <a:t>。最流行的局域网技术则是以太网。</a:t>
            </a:r>
            <a:endParaRPr lang="zh-CN" altLang="en-US" dirty="0">
              <a:solidFill>
                <a:srgbClr val="FF0000"/>
              </a:solidFill>
            </a:endParaRPr>
          </a:p>
        </p:txBody>
      </p:sp>
      <p:pic>
        <p:nvPicPr>
          <p:cNvPr id="2" name="图片 1">
            <a:extLst>
              <a:ext uri="{FF2B5EF4-FFF2-40B4-BE49-F238E27FC236}">
                <a16:creationId xmlns:a16="http://schemas.microsoft.com/office/drawing/2014/main" id="{6C39BFF2-D6CB-4EB3-8A3B-8C5BAAC009F8}"/>
              </a:ext>
            </a:extLst>
          </p:cNvPr>
          <p:cNvPicPr>
            <a:picLocks noChangeAspect="1"/>
          </p:cNvPicPr>
          <p:nvPr/>
        </p:nvPicPr>
        <p:blipFill>
          <a:blip r:embed="rId3"/>
          <a:stretch>
            <a:fillRect/>
          </a:stretch>
        </p:blipFill>
        <p:spPr>
          <a:xfrm>
            <a:off x="5646047" y="2571750"/>
            <a:ext cx="2543175" cy="1495425"/>
          </a:xfrm>
          <a:prstGeom prst="rect">
            <a:avLst/>
          </a:prstGeom>
        </p:spPr>
      </p:pic>
      <p:sp>
        <p:nvSpPr>
          <p:cNvPr id="8" name="文本框 7">
            <a:extLst>
              <a:ext uri="{FF2B5EF4-FFF2-40B4-BE49-F238E27FC236}">
                <a16:creationId xmlns:a16="http://schemas.microsoft.com/office/drawing/2014/main" id="{45D0722B-A85D-477F-9D88-005A12900511}"/>
              </a:ext>
            </a:extLst>
          </p:cNvPr>
          <p:cNvSpPr txBox="1"/>
          <p:nvPr/>
        </p:nvSpPr>
        <p:spPr>
          <a:xfrm>
            <a:off x="987287" y="2650048"/>
            <a:ext cx="3584713" cy="1338828"/>
          </a:xfrm>
          <a:prstGeom prst="rect">
            <a:avLst/>
          </a:prstGeom>
          <a:noFill/>
        </p:spPr>
        <p:txBody>
          <a:bodyPr wrap="square" rtlCol="0">
            <a:spAutoFit/>
          </a:bodyPr>
          <a:lstStyle/>
          <a:p>
            <a:r>
              <a:rPr lang="zh-CN" altLang="en-US" dirty="0"/>
              <a:t>以太网段：主要包括一个电缆和集线器。通常跨越较小的区域，如建筑物内某个房间或楼层。光缆一段连接主机的网络适配器，一段连接集线器的一个端口。一台主机可以发送帧到网段内其他任何主机，但只有指定</a:t>
            </a:r>
            <a:r>
              <a:rPr lang="en-US" altLang="zh-CN" dirty="0"/>
              <a:t>MAC</a:t>
            </a:r>
            <a:r>
              <a:rPr lang="zh-CN" altLang="en-US" dirty="0"/>
              <a:t>地址的主机才实际读取它</a:t>
            </a:r>
            <a:endParaRPr lang="zh-CN" altLang="en-US" dirty="0">
              <a:solidFill>
                <a:srgbClr val="FF0000"/>
              </a:solidFill>
            </a:endParaRPr>
          </a:p>
        </p:txBody>
      </p:sp>
    </p:spTree>
    <p:extLst>
      <p:ext uri="{BB962C8B-B14F-4D97-AF65-F5344CB8AC3E}">
        <p14:creationId xmlns:p14="http://schemas.microsoft.com/office/powerpoint/2010/main" val="20303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8DA9BF-29F9-4F81-B11B-9DC42E2DEF3D}"/>
              </a:ext>
            </a:extLst>
          </p:cNvPr>
          <p:cNvSpPr/>
          <p:nvPr/>
        </p:nvSpPr>
        <p:spPr bwMode="auto">
          <a:xfrm>
            <a:off x="106014" y="382225"/>
            <a:ext cx="5055709" cy="369332"/>
          </a:xfrm>
          <a:prstGeom prst="rect">
            <a:avLst/>
          </a:prstGeom>
          <a:noFill/>
        </p:spPr>
        <p:txBody>
          <a:bodyPr wrap="square">
            <a:spAutoFit/>
          </a:bodyPr>
          <a:lstStyle/>
          <a:p>
            <a:pPr fontAlgn="base">
              <a:spcBef>
                <a:spcPct val="0"/>
              </a:spcBef>
              <a:spcAft>
                <a:spcPct val="0"/>
              </a:spcAft>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网络</a:t>
            </a:r>
            <a:endPar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5D0722B-A85D-477F-9D88-005A12900511}"/>
              </a:ext>
            </a:extLst>
          </p:cNvPr>
          <p:cNvSpPr txBox="1"/>
          <p:nvPr/>
        </p:nvSpPr>
        <p:spPr>
          <a:xfrm>
            <a:off x="331305" y="986900"/>
            <a:ext cx="3584713" cy="1338828"/>
          </a:xfrm>
          <a:prstGeom prst="rect">
            <a:avLst/>
          </a:prstGeom>
          <a:noFill/>
        </p:spPr>
        <p:txBody>
          <a:bodyPr wrap="square" rtlCol="0">
            <a:spAutoFit/>
          </a:bodyPr>
          <a:lstStyle/>
          <a:p>
            <a:r>
              <a:rPr lang="zh-CN" altLang="en-US" dirty="0"/>
              <a:t>桥接以太网：利用网桥将多个以太网段连接成较大的局域网。范围能跨越整个建筑物。同时利用一种分配算法，只在有必要的时候才将帧复制到另一个端口。例如从</a:t>
            </a:r>
            <a:r>
              <a:rPr lang="en-US" altLang="zh-CN" dirty="0"/>
              <a:t>A</a:t>
            </a:r>
            <a:r>
              <a:rPr lang="zh-CN" altLang="en-US" dirty="0"/>
              <a:t>发送帧到</a:t>
            </a:r>
            <a:r>
              <a:rPr lang="en-US" altLang="zh-CN" dirty="0"/>
              <a:t>B</a:t>
            </a:r>
            <a:r>
              <a:rPr lang="zh-CN" altLang="en-US" dirty="0"/>
              <a:t>，当帧到达网桥</a:t>
            </a:r>
            <a:r>
              <a:rPr lang="en-US" altLang="zh-CN" dirty="0"/>
              <a:t>X</a:t>
            </a:r>
            <a:r>
              <a:rPr lang="zh-CN" altLang="en-US" dirty="0"/>
              <a:t>的输入端口时，</a:t>
            </a:r>
            <a:r>
              <a:rPr lang="en-US" altLang="zh-CN" dirty="0"/>
              <a:t>X</a:t>
            </a:r>
            <a:r>
              <a:rPr lang="zh-CN" altLang="en-US" dirty="0"/>
              <a:t>就会丢弃此帧。</a:t>
            </a:r>
            <a:endParaRPr lang="zh-CN" altLang="en-US" dirty="0">
              <a:solidFill>
                <a:srgbClr val="FF0000"/>
              </a:solidFill>
            </a:endParaRPr>
          </a:p>
        </p:txBody>
      </p:sp>
      <p:pic>
        <p:nvPicPr>
          <p:cNvPr id="3" name="图片 2">
            <a:extLst>
              <a:ext uri="{FF2B5EF4-FFF2-40B4-BE49-F238E27FC236}">
                <a16:creationId xmlns:a16="http://schemas.microsoft.com/office/drawing/2014/main" id="{D5F374F1-27F8-416A-A037-80EAABC9B9E9}"/>
              </a:ext>
            </a:extLst>
          </p:cNvPr>
          <p:cNvPicPr>
            <a:picLocks noChangeAspect="1"/>
          </p:cNvPicPr>
          <p:nvPr/>
        </p:nvPicPr>
        <p:blipFill>
          <a:blip r:embed="rId3"/>
          <a:stretch>
            <a:fillRect/>
          </a:stretch>
        </p:blipFill>
        <p:spPr>
          <a:xfrm>
            <a:off x="377587" y="2425120"/>
            <a:ext cx="3538431" cy="2151022"/>
          </a:xfrm>
          <a:prstGeom prst="rect">
            <a:avLst/>
          </a:prstGeom>
        </p:spPr>
      </p:pic>
      <p:pic>
        <p:nvPicPr>
          <p:cNvPr id="6" name="图片 5">
            <a:extLst>
              <a:ext uri="{FF2B5EF4-FFF2-40B4-BE49-F238E27FC236}">
                <a16:creationId xmlns:a16="http://schemas.microsoft.com/office/drawing/2014/main" id="{D6FD61A8-2E6A-406A-8304-885B6D98A052}"/>
              </a:ext>
            </a:extLst>
          </p:cNvPr>
          <p:cNvPicPr>
            <a:picLocks noChangeAspect="1"/>
          </p:cNvPicPr>
          <p:nvPr/>
        </p:nvPicPr>
        <p:blipFill>
          <a:blip r:embed="rId4"/>
          <a:stretch>
            <a:fillRect/>
          </a:stretch>
        </p:blipFill>
        <p:spPr>
          <a:xfrm>
            <a:off x="4572000" y="2892375"/>
            <a:ext cx="4237797" cy="1094237"/>
          </a:xfrm>
          <a:prstGeom prst="rect">
            <a:avLst/>
          </a:prstGeom>
        </p:spPr>
      </p:pic>
      <p:sp>
        <p:nvSpPr>
          <p:cNvPr id="9" name="文本框 8">
            <a:extLst>
              <a:ext uri="{FF2B5EF4-FFF2-40B4-BE49-F238E27FC236}">
                <a16:creationId xmlns:a16="http://schemas.microsoft.com/office/drawing/2014/main" id="{0B8D294E-6ADB-4C1D-99B5-EDE0FA2F27A8}"/>
              </a:ext>
            </a:extLst>
          </p:cNvPr>
          <p:cNvSpPr txBox="1"/>
          <p:nvPr/>
        </p:nvSpPr>
        <p:spPr>
          <a:xfrm>
            <a:off x="4572000" y="986900"/>
            <a:ext cx="3584713" cy="507831"/>
          </a:xfrm>
          <a:prstGeom prst="rect">
            <a:avLst/>
          </a:prstGeom>
          <a:noFill/>
        </p:spPr>
        <p:txBody>
          <a:bodyPr wrap="square" rtlCol="0">
            <a:spAutoFit/>
          </a:bodyPr>
          <a:lstStyle/>
          <a:p>
            <a:r>
              <a:rPr lang="zh-CN" altLang="en-US" dirty="0"/>
              <a:t>互联网络：多个不兼容的局域网通过路由器组成一个互联网络。覆盖范围大。</a:t>
            </a:r>
            <a:endParaRPr lang="zh-CN" altLang="en-US" dirty="0">
              <a:solidFill>
                <a:srgbClr val="FF0000"/>
              </a:solidFill>
            </a:endParaRPr>
          </a:p>
        </p:txBody>
      </p:sp>
    </p:spTree>
    <p:extLst>
      <p:ext uri="{BB962C8B-B14F-4D97-AF65-F5344CB8AC3E}">
        <p14:creationId xmlns:p14="http://schemas.microsoft.com/office/powerpoint/2010/main" val="139771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8DA9BF-29F9-4F81-B11B-9DC42E2DEF3D}"/>
              </a:ext>
            </a:extLst>
          </p:cNvPr>
          <p:cNvSpPr/>
          <p:nvPr/>
        </p:nvSpPr>
        <p:spPr bwMode="auto">
          <a:xfrm>
            <a:off x="106014" y="382225"/>
            <a:ext cx="5055709" cy="369332"/>
          </a:xfrm>
          <a:prstGeom prst="rect">
            <a:avLst/>
          </a:prstGeom>
          <a:noFill/>
        </p:spPr>
        <p:txBody>
          <a:bodyPr wrap="square">
            <a:spAutoFit/>
          </a:bodyPr>
          <a:lstStyle/>
          <a:p>
            <a:pPr fontAlgn="base">
              <a:spcBef>
                <a:spcPct val="0"/>
              </a:spcBef>
              <a:spcAft>
                <a:spcPct val="0"/>
              </a:spcAft>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网络</a:t>
            </a:r>
            <a:endPar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0B8D294E-6ADB-4C1D-99B5-EDE0FA2F27A8}"/>
              </a:ext>
            </a:extLst>
          </p:cNvPr>
          <p:cNvSpPr txBox="1"/>
          <p:nvPr/>
        </p:nvSpPr>
        <p:spPr>
          <a:xfrm>
            <a:off x="231913" y="914013"/>
            <a:ext cx="8521148" cy="507831"/>
          </a:xfrm>
          <a:prstGeom prst="rect">
            <a:avLst/>
          </a:prstGeom>
          <a:noFill/>
        </p:spPr>
        <p:txBody>
          <a:bodyPr wrap="square" rtlCol="0">
            <a:spAutoFit/>
          </a:bodyPr>
          <a:lstStyle/>
          <a:p>
            <a:r>
              <a:rPr lang="zh-CN" altLang="en-US" dirty="0"/>
              <a:t>互联网络是由采用完全不同和不兼容技术的局域网和广域网组成。利用一层运行在每台主机和路由器上的</a:t>
            </a:r>
            <a:r>
              <a:rPr lang="zh-CN" altLang="en-US" dirty="0">
                <a:solidFill>
                  <a:srgbClr val="FF0000"/>
                </a:solidFill>
              </a:rPr>
              <a:t>协议软件</a:t>
            </a:r>
            <a:r>
              <a:rPr lang="zh-CN" altLang="en-US" dirty="0"/>
              <a:t>来提供源主机跨过所有这些不兼容网络发送数据到另一台主机上的能力</a:t>
            </a:r>
            <a:endParaRPr lang="zh-CN" altLang="en-US" dirty="0">
              <a:solidFill>
                <a:srgbClr val="FF0000"/>
              </a:solidFill>
            </a:endParaRPr>
          </a:p>
        </p:txBody>
      </p:sp>
      <p:sp>
        <p:nvSpPr>
          <p:cNvPr id="7" name="文本框 6">
            <a:extLst>
              <a:ext uri="{FF2B5EF4-FFF2-40B4-BE49-F238E27FC236}">
                <a16:creationId xmlns:a16="http://schemas.microsoft.com/office/drawing/2014/main" id="{7E7CCABB-90DB-4CC5-B270-EBF054C18F0E}"/>
              </a:ext>
            </a:extLst>
          </p:cNvPr>
          <p:cNvSpPr txBox="1"/>
          <p:nvPr/>
        </p:nvSpPr>
        <p:spPr>
          <a:xfrm>
            <a:off x="231913" y="1584300"/>
            <a:ext cx="8521148" cy="923330"/>
          </a:xfrm>
          <a:prstGeom prst="rect">
            <a:avLst/>
          </a:prstGeom>
          <a:noFill/>
        </p:spPr>
        <p:txBody>
          <a:bodyPr wrap="square" rtlCol="0">
            <a:spAutoFit/>
          </a:bodyPr>
          <a:lstStyle/>
          <a:p>
            <a:r>
              <a:rPr lang="zh-CN" altLang="en-US" dirty="0"/>
              <a:t>协议提供以下两种能力：</a:t>
            </a:r>
            <a:endParaRPr lang="en-US" altLang="zh-CN" dirty="0"/>
          </a:p>
          <a:p>
            <a:pPr marL="285750" indent="-285750">
              <a:buFont typeface="Wingdings" panose="05000000000000000000" pitchFamily="2" charset="2"/>
              <a:buChar char="Ø"/>
            </a:pPr>
            <a:r>
              <a:rPr lang="zh-CN" altLang="en-US" dirty="0"/>
              <a:t>命名机制。不同局域网有不同和不兼容的方式为主机分配地址。协议通过定义一种一致的主机地址格式来消除这些差异。这个地址唯一标识了这个主机。</a:t>
            </a:r>
            <a:endParaRPr lang="en-US" altLang="zh-CN" dirty="0"/>
          </a:p>
          <a:p>
            <a:pPr marL="285750" indent="-285750">
              <a:buFont typeface="Wingdings" panose="05000000000000000000" pitchFamily="2" charset="2"/>
              <a:buChar char="Ø"/>
            </a:pPr>
            <a:r>
              <a:rPr lang="zh-CN" altLang="en-US" dirty="0"/>
              <a:t>传送机制。将数据封装成包作为帧的数据载荷来消除不同局域网的帧的不兼容。</a:t>
            </a:r>
          </a:p>
        </p:txBody>
      </p:sp>
      <p:pic>
        <p:nvPicPr>
          <p:cNvPr id="2" name="图片 1">
            <a:extLst>
              <a:ext uri="{FF2B5EF4-FFF2-40B4-BE49-F238E27FC236}">
                <a16:creationId xmlns:a16="http://schemas.microsoft.com/office/drawing/2014/main" id="{C5F22E3F-135F-455F-BA81-2D7A690249E2}"/>
              </a:ext>
            </a:extLst>
          </p:cNvPr>
          <p:cNvPicPr>
            <a:picLocks noChangeAspect="1"/>
          </p:cNvPicPr>
          <p:nvPr/>
        </p:nvPicPr>
        <p:blipFill>
          <a:blip r:embed="rId3"/>
          <a:stretch>
            <a:fillRect/>
          </a:stretch>
        </p:blipFill>
        <p:spPr>
          <a:xfrm>
            <a:off x="1802295" y="2507630"/>
            <a:ext cx="4432853" cy="2166759"/>
          </a:xfrm>
          <a:prstGeom prst="rect">
            <a:avLst/>
          </a:prstGeom>
        </p:spPr>
      </p:pic>
    </p:spTree>
    <p:extLst>
      <p:ext uri="{BB962C8B-B14F-4D97-AF65-F5344CB8AC3E}">
        <p14:creationId xmlns:p14="http://schemas.microsoft.com/office/powerpoint/2010/main" val="204693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8DA9BF-29F9-4F81-B11B-9DC42E2DEF3D}"/>
              </a:ext>
            </a:extLst>
          </p:cNvPr>
          <p:cNvSpPr/>
          <p:nvPr/>
        </p:nvSpPr>
        <p:spPr bwMode="auto">
          <a:xfrm>
            <a:off x="106014" y="382225"/>
            <a:ext cx="5055709" cy="369332"/>
          </a:xfrm>
          <a:prstGeom prst="rect">
            <a:avLst/>
          </a:prstGeom>
          <a:noFill/>
        </p:spPr>
        <p:txBody>
          <a:bodyPr wrap="square">
            <a:spAutoFit/>
          </a:bodyPr>
          <a:lstStyle/>
          <a:p>
            <a:pPr fontAlgn="base">
              <a:spcBef>
                <a:spcPct val="0"/>
              </a:spcBef>
              <a:spcAft>
                <a:spcPct val="0"/>
              </a:spcAft>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全球</a:t>
            </a: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因特网</a:t>
            </a:r>
            <a:endPar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0B8D294E-6ADB-4C1D-99B5-EDE0FA2F27A8}"/>
              </a:ext>
            </a:extLst>
          </p:cNvPr>
          <p:cNvSpPr txBox="1"/>
          <p:nvPr/>
        </p:nvSpPr>
        <p:spPr>
          <a:xfrm>
            <a:off x="231913" y="914013"/>
            <a:ext cx="8521148" cy="300082"/>
          </a:xfrm>
          <a:prstGeom prst="rect">
            <a:avLst/>
          </a:prstGeom>
          <a:noFill/>
        </p:spPr>
        <p:txBody>
          <a:bodyPr wrap="square" rtlCol="0">
            <a:spAutoFit/>
          </a:bodyPr>
          <a:lstStyle/>
          <a:p>
            <a:r>
              <a:rPr lang="zh-CN" altLang="en-US" dirty="0"/>
              <a:t>全球</a:t>
            </a:r>
            <a:r>
              <a:rPr lang="en-US" altLang="zh-CN" dirty="0"/>
              <a:t>IP</a:t>
            </a:r>
            <a:r>
              <a:rPr lang="zh-CN" altLang="en-US" dirty="0"/>
              <a:t>因特网是最著名和最成功的互联网络实现。</a:t>
            </a:r>
            <a:endParaRPr lang="zh-CN" altLang="en-US" dirty="0">
              <a:solidFill>
                <a:srgbClr val="FF0000"/>
              </a:solidFill>
            </a:endParaRPr>
          </a:p>
        </p:txBody>
      </p:sp>
      <p:pic>
        <p:nvPicPr>
          <p:cNvPr id="3" name="图片 2">
            <a:extLst>
              <a:ext uri="{FF2B5EF4-FFF2-40B4-BE49-F238E27FC236}">
                <a16:creationId xmlns:a16="http://schemas.microsoft.com/office/drawing/2014/main" id="{36711456-0D15-4B88-885D-67A51C8FE6D2}"/>
              </a:ext>
            </a:extLst>
          </p:cNvPr>
          <p:cNvPicPr>
            <a:picLocks noChangeAspect="1"/>
          </p:cNvPicPr>
          <p:nvPr/>
        </p:nvPicPr>
        <p:blipFill>
          <a:blip r:embed="rId3"/>
          <a:stretch>
            <a:fillRect/>
          </a:stretch>
        </p:blipFill>
        <p:spPr>
          <a:xfrm>
            <a:off x="3902766" y="1495812"/>
            <a:ext cx="5085936" cy="2733675"/>
          </a:xfrm>
          <a:prstGeom prst="rect">
            <a:avLst/>
          </a:prstGeom>
        </p:spPr>
      </p:pic>
      <p:sp>
        <p:nvSpPr>
          <p:cNvPr id="8" name="文本框 7">
            <a:extLst>
              <a:ext uri="{FF2B5EF4-FFF2-40B4-BE49-F238E27FC236}">
                <a16:creationId xmlns:a16="http://schemas.microsoft.com/office/drawing/2014/main" id="{84FA6C79-539E-40A6-8489-EEABBEE1D7C8}"/>
              </a:ext>
            </a:extLst>
          </p:cNvPr>
          <p:cNvSpPr txBox="1"/>
          <p:nvPr/>
        </p:nvSpPr>
        <p:spPr>
          <a:xfrm>
            <a:off x="231913" y="2020569"/>
            <a:ext cx="3836504" cy="300082"/>
          </a:xfrm>
          <a:prstGeom prst="rect">
            <a:avLst/>
          </a:prstGeom>
          <a:noFill/>
        </p:spPr>
        <p:txBody>
          <a:bodyPr wrap="square" rtlCol="0">
            <a:spAutoFit/>
          </a:bodyPr>
          <a:lstStyle/>
          <a:p>
            <a:r>
              <a:rPr lang="zh-CN" altLang="en-US" dirty="0"/>
              <a:t>每台主机都运行实现</a:t>
            </a:r>
            <a:r>
              <a:rPr lang="en-US" altLang="zh-CN" dirty="0"/>
              <a:t>TCP/IP</a:t>
            </a:r>
            <a:r>
              <a:rPr lang="zh-CN" altLang="en-US" dirty="0"/>
              <a:t>协议的软件。</a:t>
            </a:r>
            <a:endParaRPr lang="en-US" altLang="zh-CN" dirty="0"/>
          </a:p>
        </p:txBody>
      </p:sp>
      <p:sp>
        <p:nvSpPr>
          <p:cNvPr id="10" name="文本框 9">
            <a:extLst>
              <a:ext uri="{FF2B5EF4-FFF2-40B4-BE49-F238E27FC236}">
                <a16:creationId xmlns:a16="http://schemas.microsoft.com/office/drawing/2014/main" id="{F7898591-AF89-4EFB-940E-ED96DE161B02}"/>
              </a:ext>
            </a:extLst>
          </p:cNvPr>
          <p:cNvSpPr txBox="1"/>
          <p:nvPr/>
        </p:nvSpPr>
        <p:spPr>
          <a:xfrm>
            <a:off x="231913" y="2561585"/>
            <a:ext cx="3836504" cy="1754326"/>
          </a:xfrm>
          <a:prstGeom prst="rect">
            <a:avLst/>
          </a:prstGeom>
          <a:noFill/>
        </p:spPr>
        <p:txBody>
          <a:bodyPr wrap="square" rtlCol="0">
            <a:spAutoFit/>
          </a:bodyPr>
          <a:lstStyle/>
          <a:p>
            <a:r>
              <a:rPr lang="en-US" altLang="zh-CN" dirty="0"/>
              <a:t>TCP/IP</a:t>
            </a:r>
            <a:r>
              <a:rPr lang="zh-CN" altLang="en-US" dirty="0"/>
              <a:t>是一个协议族。</a:t>
            </a:r>
            <a:endParaRPr lang="en-US" altLang="zh-CN" dirty="0"/>
          </a:p>
          <a:p>
            <a:r>
              <a:rPr lang="en-US" altLang="zh-CN" dirty="0"/>
              <a:t>IP</a:t>
            </a:r>
            <a:r>
              <a:rPr lang="zh-CN" altLang="en-US" dirty="0"/>
              <a:t>协议提供基本的命名方法和传送机制。这种传送机制能够从一台主机上往其他主机发送包，但是不可靠，丢失数据并不会尝试恢复。</a:t>
            </a:r>
            <a:endParaRPr lang="en-US" altLang="zh-CN" dirty="0"/>
          </a:p>
          <a:p>
            <a:endParaRPr lang="en-US" altLang="zh-CN" dirty="0"/>
          </a:p>
          <a:p>
            <a:r>
              <a:rPr lang="en-US" altLang="zh-CN" dirty="0"/>
              <a:t>TCP</a:t>
            </a:r>
            <a:r>
              <a:rPr lang="zh-CN" altLang="en-US" dirty="0"/>
              <a:t>是一个构建在</a:t>
            </a:r>
            <a:r>
              <a:rPr lang="en-US" altLang="zh-CN" dirty="0"/>
              <a:t>IP</a:t>
            </a:r>
            <a:r>
              <a:rPr lang="zh-CN" altLang="en-US" dirty="0"/>
              <a:t>之上的协议，提供进程间可靠的全双工连接</a:t>
            </a:r>
            <a:endParaRPr lang="en-US" altLang="zh-CN" dirty="0"/>
          </a:p>
          <a:p>
            <a:endParaRPr lang="en-US" altLang="zh-CN" dirty="0"/>
          </a:p>
        </p:txBody>
      </p:sp>
    </p:spTree>
    <p:extLst>
      <p:ext uri="{BB962C8B-B14F-4D97-AF65-F5344CB8AC3E}">
        <p14:creationId xmlns:p14="http://schemas.microsoft.com/office/powerpoint/2010/main" val="595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8DA9BF-29F9-4F81-B11B-9DC42E2DEF3D}"/>
              </a:ext>
            </a:extLst>
          </p:cNvPr>
          <p:cNvSpPr/>
          <p:nvPr/>
        </p:nvSpPr>
        <p:spPr bwMode="auto">
          <a:xfrm>
            <a:off x="106014" y="382225"/>
            <a:ext cx="5055709" cy="369332"/>
          </a:xfrm>
          <a:prstGeom prst="rect">
            <a:avLst/>
          </a:prstGeom>
          <a:noFill/>
        </p:spPr>
        <p:txBody>
          <a:bodyPr wrap="square">
            <a:spAutoFit/>
          </a:bodyPr>
          <a:lstStyle/>
          <a:p>
            <a:pPr fontAlgn="base">
              <a:spcBef>
                <a:spcPct val="0"/>
              </a:spcBef>
              <a:spcAft>
                <a:spcPct val="0"/>
              </a:spcAft>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4. </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套接字接口</a:t>
            </a:r>
            <a:endPar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E6B46300-CBB8-41D7-A0EB-C3B8629DE018}"/>
              </a:ext>
            </a:extLst>
          </p:cNvPr>
          <p:cNvPicPr>
            <a:picLocks noChangeAspect="1"/>
          </p:cNvPicPr>
          <p:nvPr/>
        </p:nvPicPr>
        <p:blipFill>
          <a:blip r:embed="rId3"/>
          <a:stretch>
            <a:fillRect/>
          </a:stretch>
        </p:blipFill>
        <p:spPr>
          <a:xfrm>
            <a:off x="801756" y="1214095"/>
            <a:ext cx="6983897" cy="3603592"/>
          </a:xfrm>
          <a:prstGeom prst="rect">
            <a:avLst/>
          </a:prstGeom>
        </p:spPr>
      </p:pic>
      <p:sp>
        <p:nvSpPr>
          <p:cNvPr id="11" name="文本框 10">
            <a:extLst>
              <a:ext uri="{FF2B5EF4-FFF2-40B4-BE49-F238E27FC236}">
                <a16:creationId xmlns:a16="http://schemas.microsoft.com/office/drawing/2014/main" id="{1682CF31-7B9B-4AA4-814A-AAE3AD9FAAE6}"/>
              </a:ext>
            </a:extLst>
          </p:cNvPr>
          <p:cNvSpPr txBox="1"/>
          <p:nvPr/>
        </p:nvSpPr>
        <p:spPr>
          <a:xfrm>
            <a:off x="231913" y="914013"/>
            <a:ext cx="3955774" cy="300082"/>
          </a:xfrm>
          <a:prstGeom prst="rect">
            <a:avLst/>
          </a:prstGeom>
          <a:noFill/>
        </p:spPr>
        <p:txBody>
          <a:bodyPr wrap="square" rtlCol="0">
            <a:spAutoFit/>
          </a:bodyPr>
          <a:lstStyle/>
          <a:p>
            <a:r>
              <a:rPr lang="zh-CN" altLang="en-US" dirty="0"/>
              <a:t>套接字接口是一组函数，用以创建网络应用。</a:t>
            </a:r>
            <a:endParaRPr lang="zh-CN" altLang="en-US" dirty="0">
              <a:solidFill>
                <a:srgbClr val="FF0000"/>
              </a:solidFill>
            </a:endParaRPr>
          </a:p>
        </p:txBody>
      </p:sp>
    </p:spTree>
    <p:extLst>
      <p:ext uri="{BB962C8B-B14F-4D97-AF65-F5344CB8AC3E}">
        <p14:creationId xmlns:p14="http://schemas.microsoft.com/office/powerpoint/2010/main" val="340975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8DA9BF-29F9-4F81-B11B-9DC42E2DEF3D}"/>
              </a:ext>
            </a:extLst>
          </p:cNvPr>
          <p:cNvSpPr/>
          <p:nvPr/>
        </p:nvSpPr>
        <p:spPr bwMode="auto">
          <a:xfrm>
            <a:off x="106014" y="382225"/>
            <a:ext cx="5055709" cy="369332"/>
          </a:xfrm>
          <a:prstGeom prst="rect">
            <a:avLst/>
          </a:prstGeom>
          <a:noFill/>
        </p:spPr>
        <p:txBody>
          <a:bodyPr wrap="square">
            <a:spAutoFit/>
          </a:bodyPr>
          <a:lstStyle/>
          <a:p>
            <a:pPr fontAlgn="base">
              <a:spcBef>
                <a:spcPct val="0"/>
              </a:spcBef>
              <a:spcAft>
                <a:spcPct val="0"/>
              </a:spcAft>
              <a:defRPr/>
            </a:pPr>
            <a:r>
              <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5.Web</a:t>
            </a:r>
            <a:r>
              <a:rPr lang="zh-CN" altLang="en-US"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服务器</a:t>
            </a:r>
            <a:endParaRPr lang="en-US" altLang="zh-CN" sz="1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1682CF31-7B9B-4AA4-814A-AAE3AD9FAAE6}"/>
              </a:ext>
            </a:extLst>
          </p:cNvPr>
          <p:cNvSpPr txBox="1"/>
          <p:nvPr/>
        </p:nvSpPr>
        <p:spPr>
          <a:xfrm>
            <a:off x="231913" y="914013"/>
            <a:ext cx="8633791" cy="715581"/>
          </a:xfrm>
          <a:prstGeom prst="rect">
            <a:avLst/>
          </a:prstGeom>
          <a:noFill/>
        </p:spPr>
        <p:txBody>
          <a:bodyPr wrap="square" rtlCol="0">
            <a:spAutoFit/>
          </a:bodyPr>
          <a:lstStyle/>
          <a:p>
            <a:r>
              <a:rPr lang="en-US" altLang="zh-CN" b="1" dirty="0"/>
              <a:t>Web</a:t>
            </a:r>
            <a:r>
              <a:rPr lang="zh-CN" altLang="en-US" b="1" dirty="0"/>
              <a:t>基础：</a:t>
            </a:r>
            <a:r>
              <a:rPr lang="en-US" altLang="zh-CN" dirty="0"/>
              <a:t>web</a:t>
            </a:r>
            <a:r>
              <a:rPr lang="zh-CN" altLang="en-US" dirty="0"/>
              <a:t>客户端和服务器之间的交互用的是一个基于文本的应用级协议，叫做</a:t>
            </a:r>
            <a:r>
              <a:rPr lang="en-US" altLang="zh-CN" dirty="0"/>
              <a:t>http</a:t>
            </a:r>
            <a:r>
              <a:rPr lang="zh-CN" altLang="en-US" dirty="0"/>
              <a:t>协议。</a:t>
            </a:r>
            <a:r>
              <a:rPr lang="en-US" altLang="zh-CN" dirty="0"/>
              <a:t>http</a:t>
            </a:r>
            <a:r>
              <a:rPr lang="zh-CN" altLang="en-US" dirty="0"/>
              <a:t>协议是一个简单的协议。一个</a:t>
            </a:r>
            <a:r>
              <a:rPr lang="en-US" altLang="zh-CN" dirty="0"/>
              <a:t>web</a:t>
            </a:r>
            <a:r>
              <a:rPr lang="zh-CN" altLang="en-US" dirty="0"/>
              <a:t>客户端（游览器）打开一个到服务器的因特网连接，并且请求某些内容，服务器响应所请求的内容，然后关闭连接。游览器读取响应内容，将其显示在屏幕上。</a:t>
            </a:r>
            <a:endParaRPr lang="zh-CN" altLang="en-US" dirty="0">
              <a:solidFill>
                <a:srgbClr val="FF0000"/>
              </a:solidFill>
            </a:endParaRPr>
          </a:p>
        </p:txBody>
      </p:sp>
      <p:sp>
        <p:nvSpPr>
          <p:cNvPr id="6" name="文本框 5">
            <a:extLst>
              <a:ext uri="{FF2B5EF4-FFF2-40B4-BE49-F238E27FC236}">
                <a16:creationId xmlns:a16="http://schemas.microsoft.com/office/drawing/2014/main" id="{4EA483F0-09ED-40E6-B5A0-681BDB61F335}"/>
              </a:ext>
            </a:extLst>
          </p:cNvPr>
          <p:cNvSpPr txBox="1"/>
          <p:nvPr/>
        </p:nvSpPr>
        <p:spPr>
          <a:xfrm>
            <a:off x="231912" y="1778374"/>
            <a:ext cx="8633791" cy="300082"/>
          </a:xfrm>
          <a:prstGeom prst="rect">
            <a:avLst/>
          </a:prstGeom>
          <a:noFill/>
        </p:spPr>
        <p:txBody>
          <a:bodyPr wrap="square" rtlCol="0">
            <a:spAutoFit/>
          </a:bodyPr>
          <a:lstStyle/>
          <a:p>
            <a:r>
              <a:rPr lang="en-US" altLang="zh-CN" b="1" dirty="0"/>
              <a:t>Web</a:t>
            </a:r>
            <a:r>
              <a:rPr lang="zh-CN" altLang="en-US" b="1" dirty="0"/>
              <a:t>内容：</a:t>
            </a:r>
            <a:r>
              <a:rPr lang="zh-CN" altLang="en-US" dirty="0"/>
              <a:t>内容是一个域</a:t>
            </a:r>
            <a:r>
              <a:rPr lang="en-US" altLang="zh-CN" dirty="0"/>
              <a:t>MIME</a:t>
            </a:r>
            <a:r>
              <a:rPr lang="zh-CN" altLang="en-US" dirty="0"/>
              <a:t>类型相关的字节序列。</a:t>
            </a:r>
            <a:endParaRPr lang="zh-CN" altLang="en-US" dirty="0">
              <a:solidFill>
                <a:srgbClr val="FF0000"/>
              </a:solidFill>
            </a:endParaRPr>
          </a:p>
        </p:txBody>
      </p:sp>
      <p:pic>
        <p:nvPicPr>
          <p:cNvPr id="3" name="图片 2">
            <a:extLst>
              <a:ext uri="{FF2B5EF4-FFF2-40B4-BE49-F238E27FC236}">
                <a16:creationId xmlns:a16="http://schemas.microsoft.com/office/drawing/2014/main" id="{18A60620-434A-44F5-9F22-0ACB646B204D}"/>
              </a:ext>
            </a:extLst>
          </p:cNvPr>
          <p:cNvPicPr>
            <a:picLocks noChangeAspect="1"/>
          </p:cNvPicPr>
          <p:nvPr/>
        </p:nvPicPr>
        <p:blipFill>
          <a:blip r:embed="rId3"/>
          <a:stretch>
            <a:fillRect/>
          </a:stretch>
        </p:blipFill>
        <p:spPr>
          <a:xfrm>
            <a:off x="0" y="2078456"/>
            <a:ext cx="5032720" cy="1562748"/>
          </a:xfrm>
          <a:prstGeom prst="rect">
            <a:avLst/>
          </a:prstGeom>
        </p:spPr>
      </p:pic>
      <p:sp>
        <p:nvSpPr>
          <p:cNvPr id="7" name="文本框 6">
            <a:extLst>
              <a:ext uri="{FF2B5EF4-FFF2-40B4-BE49-F238E27FC236}">
                <a16:creationId xmlns:a16="http://schemas.microsoft.com/office/drawing/2014/main" id="{752BBC35-F71B-4E92-89B6-30B6F8760F37}"/>
              </a:ext>
            </a:extLst>
          </p:cNvPr>
          <p:cNvSpPr txBox="1"/>
          <p:nvPr/>
        </p:nvSpPr>
        <p:spPr>
          <a:xfrm>
            <a:off x="106014" y="3750451"/>
            <a:ext cx="8633791" cy="715581"/>
          </a:xfrm>
          <a:prstGeom prst="rect">
            <a:avLst/>
          </a:prstGeom>
          <a:noFill/>
        </p:spPr>
        <p:txBody>
          <a:bodyPr wrap="square" rtlCol="0">
            <a:spAutoFit/>
          </a:bodyPr>
          <a:lstStyle/>
          <a:p>
            <a:r>
              <a:rPr lang="en-US" altLang="zh-CN" b="1" dirty="0"/>
              <a:t>Web</a:t>
            </a:r>
            <a:r>
              <a:rPr lang="zh-CN" altLang="en-US" b="1" dirty="0"/>
              <a:t>服务器以两种方式向客户端提供内容：</a:t>
            </a:r>
            <a:endParaRPr lang="en-US" altLang="zh-CN" b="1" dirty="0"/>
          </a:p>
          <a:p>
            <a:pPr marL="285750" indent="-285750">
              <a:buFont typeface="Wingdings" panose="05000000000000000000" pitchFamily="2" charset="2"/>
              <a:buChar char="Ø"/>
            </a:pPr>
            <a:r>
              <a:rPr lang="zh-CN" altLang="en-US" dirty="0"/>
              <a:t>服务静态内容。读取一个磁盘文件，并将它的内容返回给客户端。</a:t>
            </a:r>
            <a:endParaRPr lang="en-US" altLang="zh-CN" dirty="0"/>
          </a:p>
          <a:p>
            <a:pPr marL="285750" indent="-285750">
              <a:buFont typeface="Wingdings" panose="05000000000000000000" pitchFamily="2" charset="2"/>
              <a:buChar char="Ø"/>
            </a:pPr>
            <a:r>
              <a:rPr lang="zh-CN" altLang="en-US" dirty="0"/>
              <a:t>服务动态内容。运行一个可执行文件，并将它的输出返回给客户端。</a:t>
            </a:r>
          </a:p>
        </p:txBody>
      </p:sp>
    </p:spTree>
    <p:extLst>
      <p:ext uri="{BB962C8B-B14F-4D97-AF65-F5344CB8AC3E}">
        <p14:creationId xmlns:p14="http://schemas.microsoft.com/office/powerpoint/2010/main" val="424641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9C6BC8E-C144-42D0-9A3B-7AC7D04EE7A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毕业答辩"/>
</p:tagLst>
</file>

<file path=ppt/theme/theme1.xml><?xml version="1.0" encoding="utf-8"?>
<a:theme xmlns:a="http://schemas.openxmlformats.org/drawingml/2006/main" name="千图网海量PPT模板www.58pic.com​">
  <a:themeElements>
    <a:clrScheme name="答辩蓝色">
      <a:dk1>
        <a:sysClr val="windowText" lastClr="000000"/>
      </a:dk1>
      <a:lt1>
        <a:sysClr val="window" lastClr="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1914</TotalTime>
  <Words>1384</Words>
  <Application>Microsoft Office PowerPoint</Application>
  <PresentationFormat>全屏显示(16:9)</PresentationFormat>
  <Paragraphs>83</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Gill Sans</vt:lpstr>
      <vt:lpstr>等线</vt:lpstr>
      <vt:lpstr>微软雅黑</vt:lpstr>
      <vt:lpstr>微软雅黑 Light</vt:lpstr>
      <vt:lpstr>Arial</vt:lpstr>
      <vt:lpstr>Calibri</vt:lpstr>
      <vt:lpstr>Calibri Light</vt:lpstr>
      <vt:lpstr>Wingdings</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林 毅贤</cp:lastModifiedBy>
  <cp:revision>517</cp:revision>
  <dcterms:created xsi:type="dcterms:W3CDTF">2017-05-01T12:27:42Z</dcterms:created>
  <dcterms:modified xsi:type="dcterms:W3CDTF">2019-12-18T15:26:50Z</dcterms:modified>
</cp:coreProperties>
</file>