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4" r:id="rId6"/>
    <p:sldId id="275" r:id="rId7"/>
    <p:sldId id="266" r:id="rId8"/>
    <p:sldId id="270" r:id="rId9"/>
    <p:sldId id="262" r:id="rId10"/>
    <p:sldId id="263" r:id="rId11"/>
    <p:sldId id="264" r:id="rId12"/>
    <p:sldId id="272" r:id="rId13"/>
    <p:sldId id="271" r:id="rId14"/>
  </p:sldIdLst>
  <p:sldSz cx="12192000" cy="6858000"/>
  <p:notesSz cx="6858000" cy="9144000"/>
  <p:photoAlbum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99"/>
    <a:srgbClr val="FF9900"/>
    <a:srgbClr val="990033"/>
    <a:srgbClr val="006699"/>
    <a:srgbClr val="0066CC"/>
    <a:srgbClr val="336699"/>
    <a:srgbClr val="996833"/>
    <a:srgbClr val="848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7" d="100"/>
          <a:sy n="87" d="100"/>
        </p:scale>
        <p:origin x="523" y="1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 b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8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hj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slvpn.xmu.edu.cn/portal/#!/login" TargetMode="External"/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-assets.domo.com/blog/wp-content/uploads/2021/09/data-never-sleeps-9.0-1200px-1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838200"/>
            <a:ext cx="10668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数据库系统</a:t>
            </a:r>
            <a:endParaRPr lang="en-US" altLang="zh-CN" sz="6000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(2022.2</a:t>
            </a:r>
            <a:r>
              <a:rPr lang="zh-CN" altLang="en-US" sz="3600" dirty="0">
                <a:solidFill>
                  <a:srgbClr val="000099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–</a:t>
            </a:r>
            <a:r>
              <a:rPr lang="en-US" altLang="zh-CN" sz="3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7000" y="3440723"/>
            <a:ext cx="7086600" cy="219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+mj-lt"/>
              </a:rPr>
              <a:t>王鸿吉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>
                <a:latin typeface="+mj-lt"/>
                <a:hlinkClick r:id="rId2"/>
              </a:rPr>
              <a:t>whj@xmu.edu.cn</a:t>
            </a:r>
            <a:r>
              <a:rPr lang="en-US" altLang="zh-CN" sz="3200" dirty="0">
                <a:latin typeface="+mj-lt"/>
              </a:rPr>
              <a:t>, 13400620093)</a:t>
            </a:r>
            <a:endParaRPr lang="en-US" altLang="zh-CN" sz="3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+mj-lt"/>
                <a:ea typeface="Cambria Math" panose="02040503050406030204" pitchFamily="18" charset="0"/>
              </a:rPr>
              <a:t> 1</a:t>
            </a:r>
            <a:r>
              <a:rPr lang="zh-CN" altLang="en-US" sz="2800" dirty="0">
                <a:latin typeface="+mj-lt"/>
                <a:ea typeface="Cambria Math" panose="02040503050406030204" pitchFamily="18" charset="0"/>
              </a:rPr>
              <a:t>班助教：肖振宇</a:t>
            </a:r>
            <a:r>
              <a:rPr lang="en-US" altLang="zh-CN" sz="2800" dirty="0">
                <a:latin typeface="+mj-lt"/>
                <a:ea typeface="Cambria Math" panose="02040503050406030204" pitchFamily="18" charset="0"/>
              </a:rPr>
              <a:t>(13117122052)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+mj-lt"/>
                <a:ea typeface="Cambria Math" panose="02040503050406030204" pitchFamily="18" charset="0"/>
              </a:rPr>
              <a:t> 2</a:t>
            </a:r>
            <a:r>
              <a:rPr lang="zh-CN" altLang="en-US" sz="2800" dirty="0">
                <a:latin typeface="+mj-lt"/>
                <a:ea typeface="Cambria Math" panose="02040503050406030204" pitchFamily="18" charset="0"/>
              </a:rPr>
              <a:t>班助教：江靖辉</a:t>
            </a:r>
            <a:r>
              <a:rPr lang="en-US" altLang="zh-CN" sz="2800" dirty="0">
                <a:latin typeface="+mj-lt"/>
                <a:ea typeface="Cambria Math" panose="02040503050406030204" pitchFamily="18" charset="0"/>
              </a:rPr>
              <a:t>(17759270814)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j-lt"/>
              </a:rPr>
              <a:t> 课程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464271595(1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班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) ,473380656(2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班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成绩评定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2E6FFD-F41A-48E0-8C71-50D46620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31443" r="1947" b="32653"/>
          <a:stretch/>
        </p:blipFill>
        <p:spPr>
          <a:xfrm>
            <a:off x="1143000" y="1447800"/>
            <a:ext cx="10134600" cy="2514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EABF18-DF4E-44D4-B037-C1F606875398}"/>
              </a:ext>
            </a:extLst>
          </p:cNvPr>
          <p:cNvSpPr txBox="1"/>
          <p:nvPr/>
        </p:nvSpPr>
        <p:spPr>
          <a:xfrm>
            <a:off x="1524000" y="4343400"/>
            <a:ext cx="9525000" cy="150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：考勤必须是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，手机考勤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显示为线上的一律算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，除非通过正常请假手续和主讲教师审核。</a:t>
            </a:r>
          </a:p>
        </p:txBody>
      </p:sp>
      <p:pic>
        <p:nvPicPr>
          <p:cNvPr id="7" name="图形 6" descr="叹号">
            <a:extLst>
              <a:ext uri="{FF2B5EF4-FFF2-40B4-BE49-F238E27FC236}">
                <a16:creationId xmlns:a16="http://schemas.microsoft.com/office/drawing/2014/main" id="{2369FA82-6FA3-4EB1-85B1-6030579CA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495801"/>
            <a:ext cx="102472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作业及实验要求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平时作业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以章为单位提交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作业布置后的</a:t>
            </a:r>
            <a:r>
              <a:rPr lang="zh-CN" altLang="en-US" sz="2400" b="1" u="sng" dirty="0">
                <a:solidFill>
                  <a:srgbClr val="FF0000"/>
                </a:solidFill>
              </a:rPr>
              <a:t>一周内</a:t>
            </a:r>
            <a:r>
              <a:rPr lang="zh-CN" altLang="en-US" sz="2400" dirty="0"/>
              <a:t>提交，提交截至时间将会被提示。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实验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实验平台：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华为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OpenGauss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云数据库平台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实验报告为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，应在实验课后的一周内提交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平时作业和实验报告均需提交到如下</a:t>
            </a:r>
            <a:r>
              <a:rPr lang="en-US" altLang="zh-CN" sz="2800" dirty="0"/>
              <a:t>FTP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ftp://121.192.180.66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的目录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”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上传作业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王鸿吉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”</a:t>
            </a:r>
            <a:r>
              <a:rPr lang="zh-CN" altLang="en-US" sz="2800" dirty="0">
                <a:cs typeface="Times New Roman" pitchFamily="18" charset="0"/>
              </a:rPr>
              <a:t>，</a:t>
            </a:r>
            <a:endParaRPr lang="en-US" altLang="zh-CN" sz="280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cs typeface="Times New Roman" pitchFamily="18" charset="0"/>
              </a:rPr>
              <a:t>用户名：</a:t>
            </a:r>
            <a:r>
              <a:rPr lang="en-US" altLang="zh-CN" sz="2400" dirty="0">
                <a:cs typeface="Times New Roman" pitchFamily="18" charset="0"/>
              </a:rPr>
              <a:t>student</a:t>
            </a:r>
            <a:r>
              <a:rPr lang="zh-CN" altLang="en-US" sz="2400" dirty="0">
                <a:cs typeface="Times New Roman" pitchFamily="18" charset="0"/>
              </a:rPr>
              <a:t>，密码：</a:t>
            </a:r>
            <a:r>
              <a:rPr lang="en-US" altLang="zh-CN" sz="2400" dirty="0">
                <a:cs typeface="Times New Roman" pitchFamily="18" charset="0"/>
              </a:rPr>
              <a:t>software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上该</a:t>
            </a:r>
            <a:r>
              <a:rPr lang="en-US" altLang="zh-CN" sz="2000" dirty="0"/>
              <a:t>ftp</a:t>
            </a:r>
            <a:r>
              <a:rPr lang="zh-CN" altLang="en-US" sz="2000" dirty="0"/>
              <a:t>需要校内</a:t>
            </a:r>
            <a:r>
              <a:rPr lang="en-US" altLang="zh-CN" sz="2000" dirty="0"/>
              <a:t>IP</a:t>
            </a:r>
            <a:r>
              <a:rPr lang="zh-CN" altLang="en-US" sz="2000" dirty="0"/>
              <a:t>，校外可先上</a:t>
            </a:r>
            <a:r>
              <a:rPr lang="en-US" altLang="zh-CN" sz="2000" dirty="0" err="1"/>
              <a:t>vpn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https://sslvpn.xmu.edu.cn/portal/#!/login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56415" y="2925471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请勿抄袭！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0CAA2D5-A9D7-442D-A88E-7AF72B37C45A}"/>
              </a:ext>
            </a:extLst>
          </p:cNvPr>
          <p:cNvSpPr/>
          <p:nvPr/>
        </p:nvSpPr>
        <p:spPr>
          <a:xfrm>
            <a:off x="8453683" y="1524000"/>
            <a:ext cx="304800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F8615-B0A7-4041-949A-8ECFE9CB0075}"/>
              </a:ext>
            </a:extLst>
          </p:cNvPr>
          <p:cNvSpPr/>
          <p:nvPr/>
        </p:nvSpPr>
        <p:spPr>
          <a:xfrm>
            <a:off x="8801480" y="1565956"/>
            <a:ext cx="2757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周提交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，成绩按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70%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计算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，成绩为</a:t>
            </a:r>
            <a:r>
              <a:rPr lang="en-US" altLang="zh-CN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5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课堂纪律要求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7BE70C-7A71-4030-84C1-720A756F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专注课堂，</a:t>
            </a:r>
            <a:r>
              <a:rPr lang="zh-CN" altLang="en-US" sz="3600" b="1" dirty="0">
                <a:solidFill>
                  <a:srgbClr val="FF0000"/>
                </a:solidFill>
              </a:rPr>
              <a:t>勿玩手机</a:t>
            </a:r>
            <a:r>
              <a:rPr lang="zh-CN" altLang="en-US" sz="3600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勿</a:t>
            </a:r>
            <a:r>
              <a:rPr lang="zh-CN" altLang="en-US" sz="3600" dirty="0"/>
              <a:t>做与课堂内容无关的东西</a:t>
            </a:r>
            <a:endParaRPr lang="en-US" altLang="zh-CN" sz="3600" dirty="0"/>
          </a:p>
          <a:p>
            <a:r>
              <a:rPr lang="zh-CN" altLang="en-US" sz="3600" dirty="0"/>
              <a:t>保持教室安静，</a:t>
            </a:r>
            <a:r>
              <a:rPr lang="zh-CN" altLang="en-US" sz="3600" b="1" dirty="0">
                <a:solidFill>
                  <a:srgbClr val="FF0000"/>
                </a:solidFill>
              </a:rPr>
              <a:t>勿交头接耳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勿</a:t>
            </a:r>
            <a:r>
              <a:rPr lang="zh-CN" altLang="en-US" sz="3600" dirty="0"/>
              <a:t>在教室</a:t>
            </a:r>
            <a:r>
              <a:rPr lang="zh-CN" altLang="en-US" sz="3600" b="1" dirty="0">
                <a:solidFill>
                  <a:srgbClr val="FF0000"/>
                </a:solidFill>
              </a:rPr>
              <a:t>吃东西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dirty="0"/>
              <a:t>有问题请及时提问</a:t>
            </a:r>
            <a:endParaRPr lang="en-US" altLang="zh-CN" sz="3600" dirty="0"/>
          </a:p>
          <a:p>
            <a:r>
              <a:rPr lang="zh-CN" altLang="en-US" sz="3600" dirty="0"/>
              <a:t>每堂课都要带好</a:t>
            </a:r>
            <a:r>
              <a:rPr lang="zh-CN" altLang="en-US" sz="3600" dirty="0">
                <a:solidFill>
                  <a:srgbClr val="FF0000"/>
                </a:solidFill>
              </a:rPr>
              <a:t>笔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FF0000"/>
                </a:solidFill>
              </a:rPr>
              <a:t>纸</a:t>
            </a:r>
            <a:r>
              <a:rPr lang="zh-CN" altLang="en-US" sz="3600" dirty="0"/>
              <a:t>以便完成课堂练习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91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6CE5C-4E50-4C10-A312-00CAD64F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https://gimg2.baidu.com/image_search/src=http%3A%2F%2Fdingyue.ws.126.net%2F2020%2F0407%2F3c56a663j00q8eeb3001gc000hs00hlc.jpg&amp;refer=http%3A%2F%2Fdingyue.ws.126.net&amp;app=2002&amp;size=f9999,10000&amp;q=a80&amp;n=0&amp;g=0n&amp;fmt=jpeg?sec=1634214746&amp;t=cde60530ef392d5dfab1dc1a7af4a162">
            <a:extLst>
              <a:ext uri="{FF2B5EF4-FFF2-40B4-BE49-F238E27FC236}">
                <a16:creationId xmlns:a16="http://schemas.microsoft.com/office/drawing/2014/main" id="{CCB5602D-A7C3-4A87-841F-C2916BC91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638800" cy="55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8E068C5-5B4F-454E-A9F7-6F9D44C6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4719"/>
            <a:ext cx="5712395" cy="43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课程简介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课程目标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课程主要内容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教材及参考书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成绩评定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作业及实验要求</a:t>
            </a:r>
            <a:endParaRPr lang="en-US" altLang="zh-CN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/>
              <a:t>课堂纪律要求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数据库技术是计算机软件学科的一个重要分支，是研究如何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管理数据</a:t>
            </a:r>
            <a:r>
              <a:rPr lang="zh-CN" altLang="en-US" sz="2800" dirty="0"/>
              <a:t>的一门学科。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数据库技术是计算机科学中发展最快和应用最广的领域之一。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数据处理、信息管理、事务处理、计算机辅助设计、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时态数据库，图形数据库、工程数据库、主动数据库、多媒体数据库 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74" y="1849844"/>
            <a:ext cx="3260438" cy="64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天猫Tmal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35" y="3118808"/>
            <a:ext cx="3128909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40" y="3046633"/>
            <a:ext cx="3213772" cy="5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 descr="https://ss0.baidu.com/6ONWsjip0QIZ8tyhnq/it/u=3245619312,3147624911&amp;fm=58&amp;s=CD00347246D3A431DFA65B9A0200D0A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06" y="4277220"/>
            <a:ext cx="1741592" cy="10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650" y="4223228"/>
            <a:ext cx="1973262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11" y="4475658"/>
            <a:ext cx="23383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D:\0.教学\1.本科生\1.课程\2018-19学年课程申报\SOA\twitt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89" y="4274672"/>
            <a:ext cx="989322" cy="114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239689" y="397658"/>
            <a:ext cx="7076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典型应用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CC76C-F687-4C27-9BD2-347B2045B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6520" y="1849844"/>
            <a:ext cx="3128908" cy="7694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3C3C9-D6B4-4B58-A649-EF26F1B93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111" y="1847690"/>
            <a:ext cx="2804995" cy="35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59EA8-7078-46D2-A621-3619DF98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大数据发展现状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2397D-E1C4-47BA-9FF3-D1BE1C26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5BC5C2C-8EBB-4738-B386-2CF8BA01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81" y="990600"/>
            <a:ext cx="5708506" cy="3265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eb-assets.domo.com/blog/wp-content/uploads/2021/09/data-never-sleeps-9.0-1200px-1.png">
            <a:extLst>
              <a:ext uri="{FF2B5EF4-FFF2-40B4-BE49-F238E27FC236}">
                <a16:creationId xmlns:a16="http://schemas.microsoft.com/office/drawing/2014/main" id="{5B537F45-319A-4137-B796-EF5B9AC98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9" b="22694"/>
          <a:stretch/>
        </p:blipFill>
        <p:spPr bwMode="auto">
          <a:xfrm>
            <a:off x="609600" y="990600"/>
            <a:ext cx="4742356" cy="47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D4566-4587-44F3-96C4-26EC7CEE8D80}"/>
              </a:ext>
            </a:extLst>
          </p:cNvPr>
          <p:cNvSpPr/>
          <p:nvPr/>
        </p:nvSpPr>
        <p:spPr>
          <a:xfrm>
            <a:off x="483103" y="5727040"/>
            <a:ext cx="1055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hlinkClick r:id="rId4"/>
              </a:rPr>
              <a:t>https://web-assets.domo.com/blog/wp-content/uploads/2021/09/data-never-sleeps-9.0-1200px-1.png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BFB56-2A91-4915-A19E-0334A320F36A}"/>
              </a:ext>
            </a:extLst>
          </p:cNvPr>
          <p:cNvSpPr/>
          <p:nvPr/>
        </p:nvSpPr>
        <p:spPr>
          <a:xfrm>
            <a:off x="10495323" y="1359932"/>
            <a:ext cx="630382" cy="265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19ED8-87F8-4B44-BCC2-3B5758160068}"/>
              </a:ext>
            </a:extLst>
          </p:cNvPr>
          <p:cNvSpPr txBox="1"/>
          <p:nvPr/>
        </p:nvSpPr>
        <p:spPr>
          <a:xfrm>
            <a:off x="5478453" y="4329862"/>
            <a:ext cx="575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</a:rPr>
              <a:t>数据量单位：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3333CC"/>
                </a:solidFill>
              </a:rPr>
              <a:t>iga,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3333CC"/>
                </a:solidFill>
              </a:rPr>
              <a:t>era,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3333CC"/>
                </a:solidFill>
              </a:rPr>
              <a:t>eta, 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>
                <a:solidFill>
                  <a:srgbClr val="3333CC"/>
                </a:solidFill>
              </a:rPr>
              <a:t>xa</a:t>
            </a:r>
            <a:r>
              <a:rPr lang="en-US" altLang="zh-CN" dirty="0">
                <a:solidFill>
                  <a:srgbClr val="3333CC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3333CC"/>
                </a:solidFill>
              </a:rPr>
              <a:t>etta, </a:t>
            </a:r>
            <a:r>
              <a:rPr lang="en-US" altLang="zh-CN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3333CC"/>
                </a:solidFill>
              </a:rPr>
              <a:t>otta</a:t>
            </a:r>
            <a:endParaRPr lang="en-US" altLang="zh-CN" dirty="0">
              <a:solidFill>
                <a:srgbClr val="3333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CC"/>
                </a:solidFill>
              </a:rPr>
              <a:t>2035</a:t>
            </a:r>
            <a:r>
              <a:rPr lang="zh-CN" altLang="en-US" dirty="0">
                <a:solidFill>
                  <a:srgbClr val="3333CC"/>
                </a:solidFill>
              </a:rPr>
              <a:t>年全球数据产量预计</a:t>
            </a:r>
            <a:r>
              <a:rPr lang="en-US" altLang="zh-CN" dirty="0">
                <a:solidFill>
                  <a:srgbClr val="3333CC"/>
                </a:solidFill>
              </a:rPr>
              <a:t>2142ZB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73C86-690E-439C-B0C8-32169A338E6E}"/>
              </a:ext>
            </a:extLst>
          </p:cNvPr>
          <p:cNvSpPr txBox="1"/>
          <p:nvPr/>
        </p:nvSpPr>
        <p:spPr>
          <a:xfrm>
            <a:off x="5478453" y="4930327"/>
            <a:ext cx="577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全球数据量几何级数增长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58CC82-1D1C-4A99-912C-147B5405B30E}"/>
              </a:ext>
            </a:extLst>
          </p:cNvPr>
          <p:cNvSpPr txBox="1"/>
          <p:nvPr/>
        </p:nvSpPr>
        <p:spPr>
          <a:xfrm>
            <a:off x="609600" y="6078787"/>
            <a:ext cx="9525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4V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olume,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ariety,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alue,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elocity</a:t>
            </a:r>
          </a:p>
        </p:txBody>
      </p:sp>
    </p:spTree>
    <p:extLst>
      <p:ext uri="{BB962C8B-B14F-4D97-AF65-F5344CB8AC3E}">
        <p14:creationId xmlns:p14="http://schemas.microsoft.com/office/powerpoint/2010/main" val="29372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EC4F-B11B-4FFB-9F85-DFDB332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中国的数据战略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D5DA8-B575-4347-80D5-A7ADC3A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067D31-5469-4AD7-AD8B-9809D17A1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r="2317"/>
          <a:stretch/>
        </p:blipFill>
        <p:spPr bwMode="auto">
          <a:xfrm>
            <a:off x="592931" y="1258655"/>
            <a:ext cx="11006137" cy="43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42CBA8-1939-410F-9A70-1445CC7167EA}"/>
              </a:ext>
            </a:extLst>
          </p:cNvPr>
          <p:cNvSpPr txBox="1"/>
          <p:nvPr/>
        </p:nvSpPr>
        <p:spPr>
          <a:xfrm>
            <a:off x="604654" y="5754684"/>
            <a:ext cx="853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五要素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：数据、土地、劳动力、资本、技术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CE301C-3F91-4670-8CB6-7DC9E6E854DB}"/>
              </a:ext>
            </a:extLst>
          </p:cNvPr>
          <p:cNvSpPr/>
          <p:nvPr/>
        </p:nvSpPr>
        <p:spPr>
          <a:xfrm>
            <a:off x="860612" y="6137181"/>
            <a:ext cx="1040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</a:rPr>
              <a:t>来源：中国信息通信研究院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4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课程目标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FA2E18B-5062-4EF2-BFEE-24707AE2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理解和掌握数据库系统的</a:t>
            </a:r>
            <a:endParaRPr lang="en-US" altLang="zh-CN" dirty="0"/>
          </a:p>
          <a:p>
            <a:pPr lvl="1"/>
            <a:r>
              <a:rPr lang="zh-CN" altLang="en-US" dirty="0"/>
              <a:t>基本概念、组成和经典体系结构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SQL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熟练掌握数据库应用系统的设计与开发方法</a:t>
            </a:r>
            <a:endParaRPr lang="en-US" altLang="zh-CN" dirty="0"/>
          </a:p>
          <a:p>
            <a:r>
              <a:rPr lang="zh-CN" altLang="en-US" dirty="0"/>
              <a:t>理解和掌握</a:t>
            </a:r>
            <a:r>
              <a:rPr lang="zh-CN" altLang="en-US" dirty="0">
                <a:solidFill>
                  <a:srgbClr val="FF0000"/>
                </a:solidFill>
              </a:rPr>
              <a:t>关系数据库系统</a:t>
            </a:r>
            <a:r>
              <a:rPr lang="zh-CN" altLang="en-US" dirty="0"/>
              <a:t>的查询处理和优化技术</a:t>
            </a:r>
            <a:endParaRPr lang="en-US" altLang="zh-CN" dirty="0"/>
          </a:p>
          <a:p>
            <a:r>
              <a:rPr lang="zh-CN" altLang="en-US" dirty="0"/>
              <a:t>理解和掌握数据库系统的</a:t>
            </a:r>
            <a:endParaRPr lang="en-US" altLang="zh-CN" dirty="0"/>
          </a:p>
          <a:p>
            <a:pPr lvl="1"/>
            <a:r>
              <a:rPr lang="zh-CN" altLang="en-US" dirty="0"/>
              <a:t>故障恢复技术和并发控制技术</a:t>
            </a:r>
          </a:p>
        </p:txBody>
      </p:sp>
    </p:spTree>
    <p:extLst>
      <p:ext uri="{BB962C8B-B14F-4D97-AF65-F5344CB8AC3E}">
        <p14:creationId xmlns:p14="http://schemas.microsoft.com/office/powerpoint/2010/main" val="35775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课程主要内容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01738FC-0816-4363-9E45-2C2359E5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883" r="20000" b="7761"/>
          <a:stretch/>
        </p:blipFill>
        <p:spPr>
          <a:xfrm>
            <a:off x="1752600" y="943067"/>
            <a:ext cx="7772400" cy="5736772"/>
          </a:xfrm>
        </p:spPr>
      </p:pic>
    </p:spTree>
    <p:extLst>
      <p:ext uri="{BB962C8B-B14F-4D97-AF65-F5344CB8AC3E}">
        <p14:creationId xmlns:p14="http://schemas.microsoft.com/office/powerpoint/2010/main" val="42061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教材及参考书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教材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王珊，萨师煊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  <a:r>
              <a:rPr lang="zh-CN" altLang="en-US" sz="2400" dirty="0">
                <a:solidFill>
                  <a:srgbClr val="0000FF"/>
                </a:solidFill>
              </a:rPr>
              <a:t>数据库系统概论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>
                <a:solidFill>
                  <a:srgbClr val="0000FF"/>
                </a:solidFill>
              </a:rPr>
              <a:t>版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，北京：高等教育出版社，</a:t>
            </a:r>
            <a:r>
              <a:rPr lang="en-US" altLang="zh-CN" sz="2400" dirty="0">
                <a:solidFill>
                  <a:srgbClr val="0000FF"/>
                </a:solidFill>
              </a:rPr>
              <a:t>2014</a:t>
            </a:r>
            <a:r>
              <a:rPr lang="zh-CN" altLang="en-US" sz="2400" dirty="0">
                <a:solidFill>
                  <a:srgbClr val="0000FF"/>
                </a:solidFill>
              </a:rPr>
              <a:t>年</a:t>
            </a:r>
            <a:r>
              <a:rPr lang="en-US" altLang="zh-CN" sz="2400" dirty="0">
                <a:solidFill>
                  <a:srgbClr val="0000FF"/>
                </a:solidFill>
              </a:rPr>
              <a:t>9</a:t>
            </a:r>
            <a:r>
              <a:rPr lang="zh-CN" altLang="en-US" sz="2400" dirty="0">
                <a:solidFill>
                  <a:srgbClr val="0000FF"/>
                </a:solidFill>
              </a:rPr>
              <a:t>月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主要参考书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Abraham </a:t>
            </a:r>
            <a:r>
              <a:rPr lang="en-US" altLang="zh-CN" sz="2200" dirty="0" err="1"/>
              <a:t>Silberschatz</a:t>
            </a:r>
            <a:r>
              <a:rPr lang="zh-CN" altLang="en-US" sz="2200" dirty="0"/>
              <a:t>等著，杨冬青等译</a:t>
            </a:r>
            <a:r>
              <a:rPr lang="en-US" altLang="zh-CN" sz="2200" dirty="0"/>
              <a:t>.</a:t>
            </a:r>
            <a:r>
              <a:rPr lang="zh-CN" altLang="en-US" sz="2200" dirty="0"/>
              <a:t>数据库系统概念</a:t>
            </a:r>
            <a:r>
              <a:rPr lang="en-US" altLang="zh-CN" sz="2200" dirty="0"/>
              <a:t>(</a:t>
            </a:r>
            <a:r>
              <a:rPr lang="zh-CN" altLang="en-US" sz="2200" dirty="0"/>
              <a:t>原书第</a:t>
            </a:r>
            <a:r>
              <a:rPr lang="en-US" altLang="zh-CN" sz="2200" dirty="0"/>
              <a:t>6</a:t>
            </a:r>
            <a:r>
              <a:rPr lang="zh-CN" altLang="en-US" sz="2200" dirty="0"/>
              <a:t>版</a:t>
            </a:r>
            <a:r>
              <a:rPr lang="en-US" altLang="zh-CN" sz="2200" dirty="0"/>
              <a:t>) </a:t>
            </a:r>
            <a:r>
              <a:rPr lang="zh-CN" altLang="en-US" sz="2200" dirty="0"/>
              <a:t>，机械工业出版社，</a:t>
            </a:r>
            <a:r>
              <a:rPr lang="en-US" altLang="zh-CN" sz="2200" dirty="0"/>
              <a:t>2012</a:t>
            </a:r>
            <a:r>
              <a:rPr lang="zh-CN" altLang="en-US" sz="2200" dirty="0"/>
              <a:t>年</a:t>
            </a:r>
            <a:r>
              <a:rPr lang="en-US" altLang="zh-CN" sz="2200" dirty="0"/>
              <a:t>3</a:t>
            </a:r>
            <a:r>
              <a:rPr lang="zh-CN" altLang="en-US" sz="2200" dirty="0"/>
              <a:t>月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Jeffrey D. Ullman </a:t>
            </a:r>
            <a:r>
              <a:rPr lang="zh-CN" altLang="en-US" sz="2200" dirty="0"/>
              <a:t>等著</a:t>
            </a:r>
            <a:r>
              <a:rPr lang="en-US" altLang="zh-CN" sz="2200" dirty="0"/>
              <a:t>.</a:t>
            </a:r>
            <a:r>
              <a:rPr lang="zh-CN" altLang="en-US" sz="2200" dirty="0"/>
              <a:t>数据库系统基础教程</a:t>
            </a:r>
            <a:r>
              <a:rPr lang="en-US" altLang="zh-CN" sz="2200" dirty="0"/>
              <a:t>(</a:t>
            </a:r>
            <a:r>
              <a:rPr lang="zh-CN" altLang="en-US" sz="2200" dirty="0"/>
              <a:t>英文版</a:t>
            </a:r>
            <a:r>
              <a:rPr lang="en-US" altLang="zh-CN" sz="2200" dirty="0"/>
              <a:t>·</a:t>
            </a:r>
            <a:r>
              <a:rPr lang="zh-CN" altLang="en-US" sz="2200" dirty="0"/>
              <a:t>第</a:t>
            </a:r>
            <a:r>
              <a:rPr lang="en-US" altLang="zh-CN" sz="2200" dirty="0"/>
              <a:t>3</a:t>
            </a:r>
            <a:r>
              <a:rPr lang="zh-CN" altLang="en-US" sz="2200" dirty="0"/>
              <a:t>版</a:t>
            </a:r>
            <a:r>
              <a:rPr lang="en-US" altLang="zh-CN" sz="2200" dirty="0"/>
              <a:t>)</a:t>
            </a:r>
            <a:r>
              <a:rPr lang="zh-CN" altLang="en-US" sz="2200" dirty="0"/>
              <a:t>，机械工业出版社，</a:t>
            </a:r>
            <a:r>
              <a:rPr lang="en-US" altLang="zh-CN" sz="2200" dirty="0"/>
              <a:t>2008</a:t>
            </a:r>
            <a:r>
              <a:rPr lang="zh-CN" altLang="en-US" sz="2200" dirty="0"/>
              <a:t>年</a:t>
            </a:r>
            <a:r>
              <a:rPr lang="en-US" altLang="zh-CN" sz="2200" dirty="0"/>
              <a:t>7</a:t>
            </a:r>
            <a:r>
              <a:rPr lang="zh-CN" altLang="en-US" sz="2200" dirty="0"/>
              <a:t>月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ELMASRI, NAVATHE </a:t>
            </a:r>
            <a:r>
              <a:rPr lang="zh-CN" altLang="en-US" sz="2200" dirty="0"/>
              <a:t>著</a:t>
            </a:r>
            <a:r>
              <a:rPr lang="en-US" altLang="zh-CN" sz="2200" dirty="0"/>
              <a:t>.</a:t>
            </a:r>
            <a:r>
              <a:rPr lang="zh-CN" altLang="en-US" sz="2200" dirty="0"/>
              <a:t>数据库系统基础</a:t>
            </a:r>
            <a:r>
              <a:rPr lang="en-US" altLang="zh-CN" sz="2200" dirty="0"/>
              <a:t>(</a:t>
            </a:r>
            <a:r>
              <a:rPr lang="zh-CN" altLang="en-US" sz="2200" dirty="0"/>
              <a:t>第六版</a:t>
            </a:r>
            <a:r>
              <a:rPr lang="en-US" altLang="zh-CN" sz="2200" dirty="0"/>
              <a:t>)</a:t>
            </a:r>
            <a:r>
              <a:rPr lang="zh-CN" altLang="en-US" sz="2200" dirty="0"/>
              <a:t>，李翔鹰等译，清华大学出版社，</a:t>
            </a:r>
            <a:r>
              <a:rPr lang="en-US" altLang="zh-CN" sz="2200" dirty="0"/>
              <a:t>2011</a:t>
            </a:r>
            <a:r>
              <a:rPr lang="zh-CN" altLang="en-US" sz="2200" dirty="0"/>
              <a:t>年</a:t>
            </a:r>
            <a:r>
              <a:rPr lang="en-US" altLang="zh-CN" sz="2200" dirty="0"/>
              <a:t>10</a:t>
            </a:r>
            <a:r>
              <a:rPr lang="zh-CN" altLang="en-US" sz="2200" dirty="0"/>
              <a:t>月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b="1" u="sng" dirty="0">
                <a:solidFill>
                  <a:srgbClr val="FF0000"/>
                </a:solidFill>
              </a:rPr>
              <a:t>华为云数据库官网</a:t>
            </a:r>
            <a:r>
              <a:rPr lang="zh-CN" altLang="en-US" sz="2200" dirty="0">
                <a:solidFill>
                  <a:srgbClr val="C00000"/>
                </a:solidFill>
              </a:rPr>
              <a:t>、阿里云数据库、</a:t>
            </a:r>
            <a:r>
              <a:rPr lang="en-US" altLang="zh-CN" sz="2200" dirty="0">
                <a:solidFill>
                  <a:srgbClr val="C00000"/>
                </a:solidFill>
              </a:rPr>
              <a:t>MySQL</a:t>
            </a:r>
            <a:r>
              <a:rPr lang="zh-CN" altLang="en-US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</a:rPr>
              <a:t>Oracle</a:t>
            </a:r>
            <a:r>
              <a:rPr lang="zh-CN" altLang="en-US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</a:rPr>
              <a:t>SQL Server</a:t>
            </a:r>
            <a:r>
              <a:rPr lang="zh-CN" altLang="en-US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</a:rPr>
              <a:t>DB2</a:t>
            </a:r>
            <a:r>
              <a:rPr lang="zh-CN" altLang="en-US" sz="2200" dirty="0">
                <a:solidFill>
                  <a:srgbClr val="C00000"/>
                </a:solidFill>
              </a:rPr>
              <a:t>等官网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课件地址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>
                <a:solidFill>
                  <a:srgbClr val="C00000"/>
                </a:solidFill>
                <a:hlinkClick r:id="rId2"/>
              </a:rPr>
              <a:t>ftp://121.192.180.66</a:t>
            </a:r>
            <a:r>
              <a:rPr lang="zh-CN" altLang="en-US" sz="2200" dirty="0">
                <a:solidFill>
                  <a:srgbClr val="C00000"/>
                </a:solidFill>
              </a:rPr>
              <a:t>的目录“</a:t>
            </a:r>
            <a:r>
              <a:rPr lang="en-US" altLang="zh-CN" sz="2200" dirty="0">
                <a:solidFill>
                  <a:srgbClr val="C00000"/>
                </a:solidFill>
              </a:rPr>
              <a:t>/</a:t>
            </a:r>
            <a:r>
              <a:rPr lang="zh-CN" altLang="en-US" sz="2200" dirty="0">
                <a:solidFill>
                  <a:srgbClr val="C00000"/>
                </a:solidFill>
              </a:rPr>
              <a:t>教学课件</a:t>
            </a:r>
            <a:r>
              <a:rPr lang="en-US" altLang="zh-CN" sz="2200" dirty="0">
                <a:solidFill>
                  <a:srgbClr val="C00000"/>
                </a:solidFill>
              </a:rPr>
              <a:t>/</a:t>
            </a:r>
            <a:r>
              <a:rPr lang="zh-CN" altLang="en-US" sz="2200" dirty="0">
                <a:solidFill>
                  <a:srgbClr val="C00000"/>
                </a:solidFill>
              </a:rPr>
              <a:t>王鸿吉</a:t>
            </a:r>
            <a:r>
              <a:rPr lang="en-US" altLang="zh-CN" sz="2200" dirty="0">
                <a:solidFill>
                  <a:srgbClr val="C00000"/>
                </a:solidFill>
              </a:rPr>
              <a:t>/</a:t>
            </a:r>
            <a:r>
              <a:rPr lang="zh-CN" altLang="en-US" sz="2200" dirty="0">
                <a:solidFill>
                  <a:srgbClr val="C00000"/>
                </a:solidFill>
              </a:rPr>
              <a:t>数据库（</a:t>
            </a:r>
            <a:r>
              <a:rPr lang="en-US" altLang="zh-CN" sz="2200" dirty="0">
                <a:solidFill>
                  <a:srgbClr val="C00000"/>
                </a:solidFill>
              </a:rPr>
              <a:t>20</a:t>
            </a:r>
            <a:r>
              <a:rPr lang="zh-CN" altLang="en-US" sz="2200" dirty="0">
                <a:solidFill>
                  <a:srgbClr val="C00000"/>
                </a:solidFill>
              </a:rPr>
              <a:t>软工）”下，用户名</a:t>
            </a:r>
            <a:r>
              <a:rPr lang="en-US" altLang="zh-CN" sz="2200" dirty="0">
                <a:solidFill>
                  <a:srgbClr val="C00000"/>
                </a:solidFill>
              </a:rPr>
              <a:t>:student</a:t>
            </a:r>
            <a:r>
              <a:rPr lang="zh-CN" altLang="en-US" sz="2200" dirty="0">
                <a:solidFill>
                  <a:srgbClr val="C00000"/>
                </a:solidFill>
              </a:rPr>
              <a:t>，密码：</a:t>
            </a:r>
            <a:r>
              <a:rPr lang="en-US" altLang="zh-CN" sz="2200" dirty="0">
                <a:solidFill>
                  <a:srgbClr val="C00000"/>
                </a:solidFill>
              </a:rPr>
              <a:t>software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35589</TotalTime>
  <Words>688</Words>
  <Application>Microsoft Office PowerPoint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Yu Mincho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Segoe Print</vt:lpstr>
      <vt:lpstr>Times New Roman</vt:lpstr>
      <vt:lpstr>Wingdings</vt:lpstr>
      <vt:lpstr>chtp8_07</vt:lpstr>
      <vt:lpstr>PowerPoint 演示文稿</vt:lpstr>
      <vt:lpstr>大纲</vt:lpstr>
      <vt:lpstr>1.课程简介</vt:lpstr>
      <vt:lpstr>PowerPoint 演示文稿</vt:lpstr>
      <vt:lpstr>大数据发展现状</vt:lpstr>
      <vt:lpstr>中国的数据战略</vt:lpstr>
      <vt:lpstr>2.课程目标</vt:lpstr>
      <vt:lpstr>3.课程主要内容</vt:lpstr>
      <vt:lpstr>4.教材及参考书</vt:lpstr>
      <vt:lpstr>5.成绩评定</vt:lpstr>
      <vt:lpstr>6.作业及实验要求</vt:lpstr>
      <vt:lpstr>7.课堂纪律要求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902</cp:revision>
  <dcterms:created xsi:type="dcterms:W3CDTF">2015-04-27T18:37:45Z</dcterms:created>
  <dcterms:modified xsi:type="dcterms:W3CDTF">2022-02-24T04:36:36Z</dcterms:modified>
</cp:coreProperties>
</file>