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75"/>
  </p:notesMasterIdLst>
  <p:sldIdLst>
    <p:sldId id="256" r:id="rId2"/>
    <p:sldId id="261" r:id="rId3"/>
    <p:sldId id="257" r:id="rId4"/>
    <p:sldId id="322" r:id="rId5"/>
    <p:sldId id="323" r:id="rId6"/>
    <p:sldId id="324" r:id="rId7"/>
    <p:sldId id="325" r:id="rId8"/>
    <p:sldId id="326" r:id="rId9"/>
    <p:sldId id="327" r:id="rId10"/>
    <p:sldId id="330" r:id="rId11"/>
    <p:sldId id="328" r:id="rId12"/>
    <p:sldId id="329" r:id="rId13"/>
    <p:sldId id="396" r:id="rId14"/>
    <p:sldId id="333" r:id="rId15"/>
    <p:sldId id="334" r:id="rId16"/>
    <p:sldId id="331" r:id="rId17"/>
    <p:sldId id="336" r:id="rId18"/>
    <p:sldId id="338" r:id="rId19"/>
    <p:sldId id="335" r:id="rId20"/>
    <p:sldId id="339" r:id="rId21"/>
    <p:sldId id="397" r:id="rId22"/>
    <p:sldId id="341" r:id="rId23"/>
    <p:sldId id="342" r:id="rId24"/>
    <p:sldId id="343" r:id="rId25"/>
    <p:sldId id="344" r:id="rId26"/>
    <p:sldId id="398" r:id="rId27"/>
    <p:sldId id="399" r:id="rId28"/>
    <p:sldId id="347" r:id="rId29"/>
    <p:sldId id="400" r:id="rId30"/>
    <p:sldId id="401" r:id="rId31"/>
    <p:sldId id="350" r:id="rId32"/>
    <p:sldId id="402" r:id="rId33"/>
    <p:sldId id="353" r:id="rId34"/>
    <p:sldId id="354" r:id="rId35"/>
    <p:sldId id="355" r:id="rId36"/>
    <p:sldId id="356" r:id="rId37"/>
    <p:sldId id="352" r:id="rId38"/>
    <p:sldId id="403" r:id="rId39"/>
    <p:sldId id="360" r:id="rId40"/>
    <p:sldId id="359" r:id="rId41"/>
    <p:sldId id="404" r:id="rId42"/>
    <p:sldId id="405" r:id="rId43"/>
    <p:sldId id="406" r:id="rId44"/>
    <p:sldId id="365" r:id="rId45"/>
    <p:sldId id="364" r:id="rId46"/>
    <p:sldId id="366" r:id="rId47"/>
    <p:sldId id="407" r:id="rId48"/>
    <p:sldId id="368" r:id="rId49"/>
    <p:sldId id="369" r:id="rId50"/>
    <p:sldId id="408" r:id="rId51"/>
    <p:sldId id="371" r:id="rId52"/>
    <p:sldId id="373" r:id="rId53"/>
    <p:sldId id="409" r:id="rId54"/>
    <p:sldId id="411" r:id="rId55"/>
    <p:sldId id="412" r:id="rId56"/>
    <p:sldId id="413" r:id="rId57"/>
    <p:sldId id="414" r:id="rId58"/>
    <p:sldId id="380" r:id="rId59"/>
    <p:sldId id="415" r:id="rId60"/>
    <p:sldId id="382" r:id="rId61"/>
    <p:sldId id="383" r:id="rId62"/>
    <p:sldId id="416" r:id="rId63"/>
    <p:sldId id="395" r:id="rId64"/>
    <p:sldId id="417" r:id="rId65"/>
    <p:sldId id="386" r:id="rId66"/>
    <p:sldId id="419" r:id="rId67"/>
    <p:sldId id="420" r:id="rId68"/>
    <p:sldId id="389" r:id="rId69"/>
    <p:sldId id="422" r:id="rId70"/>
    <p:sldId id="320" r:id="rId71"/>
    <p:sldId id="392" r:id="rId72"/>
    <p:sldId id="393" r:id="rId73"/>
    <p:sldId id="321" r:id="rId74"/>
  </p:sldIdLst>
  <p:sldSz cx="12192000" cy="6858000"/>
  <p:notesSz cx="6858000" cy="9144000"/>
  <p:photoAlbum/>
  <p:custDataLst>
    <p:tags r:id="rId7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000099"/>
    <a:srgbClr val="FF9900"/>
    <a:srgbClr val="990033"/>
    <a:srgbClr val="006699"/>
    <a:srgbClr val="0066CC"/>
    <a:srgbClr val="336699"/>
    <a:srgbClr val="996833"/>
    <a:srgbClr val="8488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88684" autoAdjust="0"/>
  </p:normalViewPr>
  <p:slideViewPr>
    <p:cSldViewPr>
      <p:cViewPr varScale="1">
        <p:scale>
          <a:sx n="74" d="100"/>
          <a:sy n="74" d="100"/>
        </p:scale>
        <p:origin x="965" y="43"/>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1CFD0-2C92-4D21-A7EF-6209A8D582FF}" type="datetimeFigureOut">
              <a:rPr lang="en-US" smtClean="0"/>
              <a:t>4/11/2022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660C4-AC12-4019-82B9-40EB2BC385B8}" type="slidenum">
              <a:rPr lang="en-US" smtClean="0"/>
              <a:t>‹#›</a:t>
            </a:fld>
            <a:endParaRPr lang="en-US"/>
          </a:p>
        </p:txBody>
      </p:sp>
    </p:spTree>
    <p:extLst>
      <p:ext uri="{BB962C8B-B14F-4D97-AF65-F5344CB8AC3E}">
        <p14:creationId xmlns:p14="http://schemas.microsoft.com/office/powerpoint/2010/main" val="195958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0660C4-AC12-4019-82B9-40EB2BC385B8}" type="slidenum">
              <a:rPr lang="en-US" smtClean="0"/>
              <a:t>66</a:t>
            </a:fld>
            <a:endParaRPr lang="en-US"/>
          </a:p>
        </p:txBody>
      </p:sp>
    </p:spTree>
    <p:extLst>
      <p:ext uri="{BB962C8B-B14F-4D97-AF65-F5344CB8AC3E}">
        <p14:creationId xmlns:p14="http://schemas.microsoft.com/office/powerpoint/2010/main" val="4124111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normAutofit/>
          </a:bodyPr>
          <a:lstStyle>
            <a:lvl1pPr algn="ctr">
              <a:defRPr sz="44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82183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56976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424143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a:solidFill>
            <a:srgbClr val="000099">
              <a:alpha val="70000"/>
            </a:srgbClr>
          </a:solidFill>
        </p:spPr>
        <p:txBody>
          <a:bodyPr>
            <a:normAutofit/>
          </a:bodyPr>
          <a:lstStyle>
            <a:lvl1pPr algn="ctr">
              <a:defRPr sz="4800">
                <a:solidFill>
                  <a:srgbClr val="FFFF00"/>
                </a:solidFill>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idx="1" hasCustomPrompt="1"/>
          </p:nvPr>
        </p:nvSpPr>
        <p:spPr>
          <a:xfrm>
            <a:off x="595085" y="1066800"/>
            <a:ext cx="11007107" cy="5469226"/>
          </a:xfrm>
        </p:spPr>
        <p:txBody>
          <a:bodyPr/>
          <a:lstStyle>
            <a:lvl1pPr marL="265113" indent="-265113">
              <a:lnSpc>
                <a:spcPct val="110000"/>
              </a:lnSpc>
              <a:buClr>
                <a:srgbClr val="990033"/>
              </a:buClr>
              <a:buSzPct val="80000"/>
              <a:buFont typeface="Wingdings" panose="05000000000000000000" pitchFamily="2" charset="2"/>
              <a:buChar char="§"/>
              <a:defRPr sz="3200" b="0">
                <a:latin typeface="微软雅黑" panose="020B0503020204020204" pitchFamily="34" charset="-122"/>
                <a:ea typeface="微软雅黑" panose="020B0503020204020204" pitchFamily="34" charset="-122"/>
              </a:defRPr>
            </a:lvl1pPr>
            <a:lvl2pPr marL="648000" indent="-358775">
              <a:lnSpc>
                <a:spcPct val="110000"/>
              </a:lnSpc>
              <a:spcBef>
                <a:spcPts val="600"/>
              </a:spcBef>
              <a:defRPr sz="2800">
                <a:latin typeface="微软雅黑" panose="020B0503020204020204" pitchFamily="34" charset="-122"/>
                <a:ea typeface="微软雅黑" panose="020B0503020204020204" pitchFamily="34" charset="-122"/>
              </a:defRPr>
            </a:lvl2pPr>
            <a:lvl3pPr marL="792000" indent="-185738">
              <a:lnSpc>
                <a:spcPct val="110000"/>
              </a:lnSpc>
              <a:defRPr sz="2400">
                <a:latin typeface="微软雅黑" panose="020B0503020204020204" pitchFamily="34" charset="-122"/>
                <a:ea typeface="微软雅黑" panose="020B0503020204020204" pitchFamily="34" charset="-122"/>
              </a:defRPr>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a:xfrm>
            <a:off x="9448800" y="6392213"/>
            <a:ext cx="2590800" cy="287626"/>
          </a:xfrm>
        </p:spPr>
        <p:txBody>
          <a:bodyPr/>
          <a:lstStyle>
            <a:lvl1pPr>
              <a:defRPr sz="2400">
                <a:solidFill>
                  <a:srgbClr val="990033"/>
                </a:solidFill>
                <a:latin typeface="微软雅黑" panose="020B0503020204020204" pitchFamily="34" charset="-122"/>
                <a:ea typeface="微软雅黑" panose="020B0503020204020204" pitchFamily="34" charset="-122"/>
                <a:cs typeface="Times New Roman" panose="02020603050405020304" pitchFamily="18" charset="0"/>
              </a:defRPr>
            </a:lvl1pPr>
          </a:lstStyle>
          <a:p>
            <a:fld id="{E63F6D5D-9733-4D44-9C56-AEFEDD5A4BA7}" type="slidenum">
              <a:rPr lang="en-US" smtClean="0"/>
              <a:pPr/>
              <a:t>‹#›</a:t>
            </a:fld>
            <a:endParaRPr lang="en-US" dirty="0"/>
          </a:p>
        </p:txBody>
      </p:sp>
    </p:spTree>
    <p:extLst>
      <p:ext uri="{BB962C8B-B14F-4D97-AF65-F5344CB8AC3E}">
        <p14:creationId xmlns:p14="http://schemas.microsoft.com/office/powerpoint/2010/main" val="138849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0182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33701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580342"/>
            <a:ext cx="2844800" cy="24447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7545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a:xfrm>
            <a:off x="609600" y="6580342"/>
            <a:ext cx="2844800" cy="24447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64282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580342"/>
            <a:ext cx="2844800" cy="244475"/>
          </a:xfrm>
          <a:prstGeom prst="rect">
            <a:avLst/>
          </a:prstGeom>
        </p:spPr>
        <p:txBody>
          <a:bodyPr/>
          <a:lstStyle/>
          <a:p>
            <a:endParaRPr lang="en-US"/>
          </a:p>
        </p:txBody>
      </p:sp>
      <p:sp>
        <p:nvSpPr>
          <p:cNvPr id="3" name="Footer Placeholder 2"/>
          <p:cNvSpPr>
            <a:spLocks noGrp="1"/>
          </p:cNvSpPr>
          <p:nvPr>
            <p:ph type="ftr" sz="quarter" idx="11"/>
          </p:nvPr>
        </p:nvSpPr>
        <p:spPr>
          <a:xfrm>
            <a:off x="1930400" y="6356359"/>
            <a:ext cx="84328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332640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4766733" y="273059"/>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12376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6685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6"/>
            <a:ext cx="10972800" cy="92132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219200"/>
            <a:ext cx="10972800" cy="52578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316279" y="6580342"/>
            <a:ext cx="2844800" cy="244475"/>
          </a:xfrm>
          <a:prstGeom prst="rect">
            <a:avLst/>
          </a:prstGeom>
        </p:spPr>
        <p:txBody>
          <a:bodyPr vert="horz" lIns="91440" tIns="45720" rIns="91440" bIns="45720" rtlCol="0" anchor="ctr"/>
          <a:lstStyle>
            <a:lvl1pPr algn="r">
              <a:defRPr sz="1800">
                <a:solidFill>
                  <a:srgbClr val="C00000"/>
                </a:solidFill>
              </a:defRPr>
            </a:lvl1pPr>
          </a:lstStyle>
          <a:p>
            <a:fld id="{6530F3CF-6A31-4749-83AB-AF293E4C68B0}" type="slidenum">
              <a:rPr lang="en-US" smtClean="0"/>
              <a:pPr/>
              <a:t>‹#›</a:t>
            </a:fld>
            <a:endParaRPr lang="en-US" dirty="0"/>
          </a:p>
        </p:txBody>
      </p:sp>
    </p:spTree>
    <p:extLst>
      <p:ext uri="{BB962C8B-B14F-4D97-AF65-F5344CB8AC3E}">
        <p14:creationId xmlns:p14="http://schemas.microsoft.com/office/powerpoint/2010/main" val="84882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514350" rtl="0" eaLnBrk="1" latinLnBrk="0" hangingPunct="1">
        <a:spcBef>
          <a:spcPct val="0"/>
        </a:spcBef>
        <a:buNone/>
        <a:defRPr sz="4400" b="0" i="0" u="none" kern="1200">
          <a:solidFill>
            <a:srgbClr val="0066CC"/>
          </a:solidFill>
          <a:latin typeface="+mj-lt"/>
          <a:ea typeface="+mj-ea"/>
          <a:cs typeface="+mj-cs"/>
        </a:defRPr>
      </a:lvl1pPr>
    </p:titleStyle>
    <p:bodyStyle>
      <a:lvl1pPr marL="192881" indent="-192881" algn="l" defTabSz="514350" rtl="0" eaLnBrk="1" latinLnBrk="0" hangingPunct="1">
        <a:spcBef>
          <a:spcPct val="20000"/>
        </a:spcBef>
        <a:buClr>
          <a:srgbClr val="3333CC"/>
        </a:buClr>
        <a:buSzPct val="70000"/>
        <a:buFont typeface="Wingdings" panose="05000000000000000000" pitchFamily="2" charset="2"/>
        <a:buChar char=""/>
        <a:defRPr sz="2800" kern="1200">
          <a:solidFill>
            <a:schemeClr val="tx1"/>
          </a:solidFill>
          <a:latin typeface="+mn-lt"/>
          <a:ea typeface="+mn-ea"/>
          <a:cs typeface="+mn-cs"/>
        </a:defRPr>
      </a:lvl1pPr>
      <a:lvl2pPr marL="417910" indent="-160735" algn="l" defTabSz="514350" rtl="0" eaLnBrk="1" latinLnBrk="0" hangingPunct="1">
        <a:spcBef>
          <a:spcPct val="20000"/>
        </a:spcBef>
        <a:buFont typeface="Arial" panose="020B0604020202020204" pitchFamily="34" charset="0"/>
        <a:buChar char="–"/>
        <a:defRPr sz="2400" b="0" i="0" u="none" kern="1200">
          <a:solidFill>
            <a:schemeClr val="tx1"/>
          </a:solidFill>
          <a:latin typeface="+mn-lt"/>
          <a:ea typeface="+mn-ea"/>
          <a:cs typeface="+mn-cs"/>
        </a:defRPr>
      </a:lvl2pPr>
      <a:lvl3pPr marL="64293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900113"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15728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141446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34.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png"/><Relationship Id="rId5" Type="http://schemas.openxmlformats.org/officeDocument/2006/relationships/oleObject" Target="../embeddings/oleObject7.bin"/><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9.emf"/><Relationship Id="rId4" Type="http://schemas.openxmlformats.org/officeDocument/2006/relationships/image" Target="../media/image18.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8.png"/><Relationship Id="rId4" Type="http://schemas.openxmlformats.org/officeDocument/2006/relationships/image" Target="../media/image37.png"/></Relationships>
</file>

<file path=ppt/slides/_rels/slide62.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 Id="rId5" Type="http://schemas.openxmlformats.org/officeDocument/2006/relationships/image" Target="../media/image42.emf"/><Relationship Id="rId4" Type="http://schemas.openxmlformats.org/officeDocument/2006/relationships/image" Target="../media/image41.emf"/></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09600" y="1676400"/>
            <a:ext cx="11049000" cy="2438400"/>
          </a:xfrm>
          <a:prstGeom prst="rect">
            <a:avLst/>
          </a:prstGeom>
        </p:spPr>
        <p:txBody>
          <a:bodyPr vert="horz" lIns="51435" tIns="25718" rIns="51435" bIns="25718" rtlCol="0" anchor="ctr">
            <a:noAutofit/>
          </a:bodyPr>
          <a:lstStyle>
            <a:lvl1pPr algn="ctr" defTabSz="914400" rtl="0" eaLnBrk="1" latinLnBrk="0" hangingPunct="1">
              <a:spcBef>
                <a:spcPct val="0"/>
              </a:spcBef>
              <a:buNone/>
              <a:defRPr sz="4400" b="0" i="0" u="none" kern="1200">
                <a:solidFill>
                  <a:srgbClr val="3366FF"/>
                </a:solidFill>
                <a:latin typeface="+mj-lt"/>
                <a:ea typeface="+mj-ea"/>
                <a:cs typeface="+mj-cs"/>
              </a:defRPr>
            </a:lvl1pPr>
          </a:lstStyle>
          <a:p>
            <a:pPr>
              <a:lnSpc>
                <a:spcPct val="120000"/>
              </a:lnSpc>
              <a:defRPr/>
            </a:pPr>
            <a:r>
              <a:rPr lang="zh-CN" altLang="en-US" sz="6600" dirty="0">
                <a:solidFill>
                  <a:srgbClr val="000099"/>
                </a:solidFill>
                <a:latin typeface="微软雅黑" panose="020B0503020204020204" pitchFamily="34" charset="-122"/>
                <a:ea typeface="微软雅黑" panose="020B0503020204020204" pitchFamily="34" charset="-122"/>
              </a:rPr>
              <a:t>第</a:t>
            </a:r>
            <a:r>
              <a:rPr lang="en-US" altLang="zh-CN" sz="6600" dirty="0">
                <a:solidFill>
                  <a:srgbClr val="000099"/>
                </a:solidFill>
                <a:latin typeface="微软雅黑" panose="020B0503020204020204" pitchFamily="34" charset="-122"/>
                <a:ea typeface="微软雅黑" panose="020B0503020204020204" pitchFamily="34" charset="-122"/>
              </a:rPr>
              <a:t>2</a:t>
            </a:r>
            <a:r>
              <a:rPr lang="zh-CN" altLang="en-US" sz="6600" dirty="0">
                <a:solidFill>
                  <a:srgbClr val="000099"/>
                </a:solidFill>
                <a:latin typeface="微软雅黑" panose="020B0503020204020204" pitchFamily="34" charset="-122"/>
                <a:ea typeface="微软雅黑" panose="020B0503020204020204" pitchFamily="34" charset="-122"/>
              </a:rPr>
              <a:t>章 关系数据库</a:t>
            </a:r>
            <a:endParaRPr lang="en-US" altLang="zh-CN" sz="66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527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dirty="0"/>
              <a:t>关系是笛卡尔积的有限子集。无限关系在数据库系统中是</a:t>
            </a:r>
            <a:r>
              <a:rPr lang="zh-CN" altLang="en-US" b="1" dirty="0">
                <a:solidFill>
                  <a:srgbClr val="FF0000"/>
                </a:solidFill>
              </a:rPr>
              <a:t>无意义</a:t>
            </a:r>
            <a:r>
              <a:rPr lang="zh-CN" altLang="en-US" dirty="0"/>
              <a:t>的。由于笛卡尔积不满足交换律，即</a:t>
            </a:r>
          </a:p>
          <a:p>
            <a:pPr marL="0" indent="355600">
              <a:buNone/>
            </a:pPr>
            <a:r>
              <a:rPr lang="zh-CN" altLang="en-US"/>
              <a:t>                    </a:t>
            </a:r>
            <a:r>
              <a:rPr lang="en-US" altLang="zh-CN">
                <a:solidFill>
                  <a:srgbClr val="0000FF"/>
                </a:solidFill>
              </a:rPr>
              <a:t>(d</a:t>
            </a:r>
            <a:r>
              <a:rPr lang="en-US" altLang="zh-CN" baseline="-25000">
                <a:solidFill>
                  <a:srgbClr val="0000FF"/>
                </a:solidFill>
              </a:rPr>
              <a:t>1,</a:t>
            </a:r>
            <a:r>
              <a:rPr lang="en-US" altLang="zh-CN">
                <a:solidFill>
                  <a:srgbClr val="0000FF"/>
                </a:solidFill>
              </a:rPr>
              <a:t>d</a:t>
            </a:r>
            <a:r>
              <a:rPr lang="en-US" altLang="zh-CN" baseline="-25000">
                <a:solidFill>
                  <a:srgbClr val="0000FF"/>
                </a:solidFill>
              </a:rPr>
              <a:t>2,</a:t>
            </a:r>
            <a:r>
              <a:rPr lang="en-US" altLang="zh-CN">
                <a:solidFill>
                  <a:srgbClr val="0000FF"/>
                </a:solidFill>
              </a:rPr>
              <a:t>…,d</a:t>
            </a:r>
            <a:r>
              <a:rPr lang="en-US" altLang="zh-CN" baseline="-25000">
                <a:solidFill>
                  <a:srgbClr val="0000FF"/>
                </a:solidFill>
              </a:rPr>
              <a:t>n</a:t>
            </a:r>
            <a:r>
              <a:rPr lang="en-US" altLang="zh-CN">
                <a:solidFill>
                  <a:srgbClr val="0000FF"/>
                </a:solidFill>
              </a:rPr>
              <a:t> </a:t>
            </a:r>
            <a:r>
              <a:rPr lang="en-US" altLang="zh-CN" dirty="0">
                <a:solidFill>
                  <a:srgbClr val="0000FF"/>
                </a:solidFill>
              </a:rPr>
              <a:t>) ≠ </a:t>
            </a:r>
            <a:r>
              <a:rPr lang="en-US" altLang="zh-CN">
                <a:solidFill>
                  <a:srgbClr val="0000FF"/>
                </a:solidFill>
              </a:rPr>
              <a:t>(d</a:t>
            </a:r>
            <a:r>
              <a:rPr lang="en-US" altLang="zh-CN" baseline="-25000">
                <a:solidFill>
                  <a:srgbClr val="0000FF"/>
                </a:solidFill>
              </a:rPr>
              <a:t>2,</a:t>
            </a:r>
            <a:r>
              <a:rPr lang="en-US" altLang="zh-CN">
                <a:solidFill>
                  <a:srgbClr val="0000FF"/>
                </a:solidFill>
              </a:rPr>
              <a:t>d</a:t>
            </a:r>
            <a:r>
              <a:rPr lang="en-US" altLang="zh-CN" baseline="-25000">
                <a:solidFill>
                  <a:srgbClr val="0000FF"/>
                </a:solidFill>
              </a:rPr>
              <a:t>1,</a:t>
            </a:r>
            <a:r>
              <a:rPr lang="en-US" altLang="zh-CN">
                <a:solidFill>
                  <a:srgbClr val="0000FF"/>
                </a:solidFill>
              </a:rPr>
              <a:t>…</a:t>
            </a:r>
            <a:r>
              <a:rPr lang="en-US" altLang="zh-CN" dirty="0">
                <a:solidFill>
                  <a:srgbClr val="0000FF"/>
                </a:solidFill>
              </a:rPr>
              <a:t>,</a:t>
            </a:r>
            <a:r>
              <a:rPr lang="en-US" altLang="zh-CN">
                <a:solidFill>
                  <a:srgbClr val="0000FF"/>
                </a:solidFill>
              </a:rPr>
              <a:t>d</a:t>
            </a:r>
            <a:r>
              <a:rPr lang="en-US" altLang="zh-CN" baseline="-25000">
                <a:solidFill>
                  <a:srgbClr val="0000FF"/>
                </a:solidFill>
              </a:rPr>
              <a:t>n</a:t>
            </a:r>
            <a:r>
              <a:rPr lang="en-US" altLang="zh-CN">
                <a:solidFill>
                  <a:srgbClr val="0000FF"/>
                </a:solidFill>
              </a:rPr>
              <a:t> </a:t>
            </a:r>
            <a:r>
              <a:rPr lang="en-US" altLang="zh-CN" dirty="0">
                <a:solidFill>
                  <a:srgbClr val="0000FF"/>
                </a:solidFill>
              </a:rPr>
              <a:t>)</a:t>
            </a:r>
          </a:p>
          <a:p>
            <a:pPr marL="0" indent="355600">
              <a:buNone/>
            </a:pPr>
            <a:r>
              <a:rPr lang="zh-CN" altLang="en-US" dirty="0"/>
              <a:t>但关系满足交换律</a:t>
            </a:r>
            <a:r>
              <a:rPr lang="zh-CN" altLang="en-US"/>
              <a:t>，即</a:t>
            </a:r>
          </a:p>
          <a:p>
            <a:pPr marL="0" indent="355600">
              <a:buNone/>
            </a:pPr>
            <a:r>
              <a:rPr lang="zh-CN" altLang="en-US" sz="2800"/>
              <a:t>     </a:t>
            </a:r>
            <a:r>
              <a:rPr lang="en-US" altLang="zh-CN" sz="2800">
                <a:solidFill>
                  <a:srgbClr val="0000FF"/>
                </a:solidFill>
              </a:rPr>
              <a:t>(d</a:t>
            </a:r>
            <a:r>
              <a:rPr lang="en-US" altLang="zh-CN" sz="2800" baseline="-25000">
                <a:solidFill>
                  <a:srgbClr val="0000FF"/>
                </a:solidFill>
              </a:rPr>
              <a:t>1</a:t>
            </a:r>
            <a:r>
              <a:rPr lang="en-US" altLang="zh-CN" sz="2800">
                <a:solidFill>
                  <a:srgbClr val="0000FF"/>
                </a:solidFill>
              </a:rPr>
              <a:t>,d</a:t>
            </a:r>
            <a:r>
              <a:rPr lang="en-US" altLang="zh-CN" sz="2800" baseline="-25000">
                <a:solidFill>
                  <a:srgbClr val="0000FF"/>
                </a:solidFill>
              </a:rPr>
              <a:t>2</a:t>
            </a:r>
            <a:r>
              <a:rPr lang="en-US" altLang="zh-CN" sz="2800">
                <a:solidFill>
                  <a:srgbClr val="0000FF"/>
                </a:solidFill>
              </a:rPr>
              <a:t>,…, d</a:t>
            </a:r>
            <a:r>
              <a:rPr lang="en-US" altLang="zh-CN" sz="2800" baseline="-25000">
                <a:solidFill>
                  <a:srgbClr val="0000FF"/>
                </a:solidFill>
              </a:rPr>
              <a:t>i</a:t>
            </a:r>
            <a:r>
              <a:rPr lang="en-US" altLang="zh-CN" sz="2800">
                <a:solidFill>
                  <a:srgbClr val="0000FF"/>
                </a:solidFill>
              </a:rPr>
              <a:t>, d</a:t>
            </a:r>
            <a:r>
              <a:rPr lang="en-US" altLang="zh-CN" sz="2800" baseline="-25000">
                <a:solidFill>
                  <a:srgbClr val="0000FF"/>
                </a:solidFill>
              </a:rPr>
              <a:t>j</a:t>
            </a:r>
            <a:r>
              <a:rPr lang="en-US" altLang="zh-CN" sz="2800">
                <a:solidFill>
                  <a:srgbClr val="0000FF"/>
                </a:solidFill>
              </a:rPr>
              <a:t> ,…, d</a:t>
            </a:r>
            <a:r>
              <a:rPr lang="en-US" altLang="zh-CN" sz="2800" baseline="-25000">
                <a:solidFill>
                  <a:srgbClr val="0000FF"/>
                </a:solidFill>
              </a:rPr>
              <a:t>n</a:t>
            </a:r>
            <a:r>
              <a:rPr lang="en-US" altLang="zh-CN" sz="2800">
                <a:solidFill>
                  <a:srgbClr val="0000FF"/>
                </a:solidFill>
              </a:rPr>
              <a:t>)=(d</a:t>
            </a:r>
            <a:r>
              <a:rPr lang="en-US" altLang="zh-CN" sz="2800" baseline="-25000">
                <a:solidFill>
                  <a:srgbClr val="0000FF"/>
                </a:solidFill>
              </a:rPr>
              <a:t>1</a:t>
            </a:r>
            <a:r>
              <a:rPr lang="en-US" altLang="zh-CN" sz="2800">
                <a:solidFill>
                  <a:srgbClr val="0000FF"/>
                </a:solidFill>
              </a:rPr>
              <a:t>,d</a:t>
            </a:r>
            <a:r>
              <a:rPr lang="en-US" altLang="zh-CN" sz="2800" baseline="-25000">
                <a:solidFill>
                  <a:srgbClr val="0000FF"/>
                </a:solidFill>
              </a:rPr>
              <a:t>2</a:t>
            </a:r>
            <a:r>
              <a:rPr lang="en-US" altLang="zh-CN" sz="2800">
                <a:solidFill>
                  <a:srgbClr val="0000FF"/>
                </a:solidFill>
              </a:rPr>
              <a:t>,…, d</a:t>
            </a:r>
            <a:r>
              <a:rPr lang="en-US" altLang="zh-CN" sz="2800" baseline="-25000">
                <a:solidFill>
                  <a:srgbClr val="0000FF"/>
                </a:solidFill>
              </a:rPr>
              <a:t>j</a:t>
            </a:r>
            <a:r>
              <a:rPr lang="en-US" altLang="zh-CN" sz="2800">
                <a:solidFill>
                  <a:srgbClr val="0000FF"/>
                </a:solidFill>
              </a:rPr>
              <a:t> , d</a:t>
            </a:r>
            <a:r>
              <a:rPr lang="en-US" altLang="zh-CN" sz="2800" baseline="-25000">
                <a:solidFill>
                  <a:srgbClr val="0000FF"/>
                </a:solidFill>
              </a:rPr>
              <a:t>i</a:t>
            </a:r>
            <a:r>
              <a:rPr lang="en-US" altLang="zh-CN" sz="2800">
                <a:solidFill>
                  <a:srgbClr val="0000FF"/>
                </a:solidFill>
              </a:rPr>
              <a:t> ,…, d</a:t>
            </a:r>
            <a:r>
              <a:rPr lang="en-US" altLang="zh-CN" sz="2800" baseline="-25000">
                <a:solidFill>
                  <a:srgbClr val="0000FF"/>
                </a:solidFill>
              </a:rPr>
              <a:t>n</a:t>
            </a:r>
            <a:r>
              <a:rPr lang="en-US" altLang="zh-CN" sz="2800">
                <a:solidFill>
                  <a:srgbClr val="0000FF"/>
                </a:solidFill>
              </a:rPr>
              <a:t>)( i, j=1,2,…,n</a:t>
            </a:r>
            <a:r>
              <a:rPr lang="zh-CN" altLang="en-US" sz="2800">
                <a:solidFill>
                  <a:srgbClr val="0000FF"/>
                </a:solidFill>
              </a:rPr>
              <a:t>）</a:t>
            </a:r>
            <a:endParaRPr lang="en-US" altLang="zh-CN" sz="2800">
              <a:solidFill>
                <a:srgbClr val="0000FF"/>
              </a:solidFill>
            </a:endParaRPr>
          </a:p>
          <a:p>
            <a:pPr marL="0" indent="355600">
              <a:buNone/>
            </a:pPr>
            <a:endParaRPr lang="zh-CN" altLang="en-US" sz="2400">
              <a:solidFill>
                <a:srgbClr val="0000FF"/>
              </a:solidFill>
            </a:endParaRPr>
          </a:p>
          <a:p>
            <a:r>
              <a:rPr lang="zh-CN" altLang="en-US"/>
              <a:t>解决</a:t>
            </a:r>
            <a:r>
              <a:rPr lang="zh-CN" altLang="en-US" dirty="0"/>
              <a:t>方法：</a:t>
            </a:r>
          </a:p>
          <a:p>
            <a:pPr lvl="1"/>
            <a:r>
              <a:rPr lang="zh-CN" altLang="en-US" dirty="0"/>
              <a:t>为关系的</a:t>
            </a:r>
            <a:r>
              <a:rPr lang="zh-CN" altLang="en-US" dirty="0">
                <a:solidFill>
                  <a:srgbClr val="0000CC"/>
                </a:solidFill>
              </a:rPr>
              <a:t>每列附加一个属性名</a:t>
            </a:r>
            <a:r>
              <a:rPr lang="zh-CN" altLang="en-US" dirty="0"/>
              <a:t>以取消关系元组的有序性</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9</a:t>
            </a:fld>
            <a:endParaRPr lang="en-US" dirty="0"/>
          </a:p>
        </p:txBody>
      </p:sp>
    </p:spTree>
    <p:extLst>
      <p:ext uri="{BB962C8B-B14F-4D97-AF65-F5344CB8AC3E}">
        <p14:creationId xmlns:p14="http://schemas.microsoft.com/office/powerpoint/2010/main" val="1950893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595085" y="457200"/>
            <a:ext cx="11007107" cy="6078826"/>
          </a:xfrm>
        </p:spPr>
        <p:txBody>
          <a:bodyPr>
            <a:normAutofit fontScale="92500" lnSpcReduction="20000"/>
          </a:bodyPr>
          <a:lstStyle/>
          <a:p>
            <a:pPr>
              <a:lnSpc>
                <a:spcPct val="140000"/>
              </a:lnSpc>
            </a:pPr>
            <a:r>
              <a:rPr lang="zh-CN" altLang="en-US" b="1">
                <a:solidFill>
                  <a:srgbClr val="0000CC"/>
                </a:solidFill>
              </a:rPr>
              <a:t>属性</a:t>
            </a:r>
            <a:r>
              <a:rPr lang="en-US" altLang="zh-CN" b="1" dirty="0">
                <a:solidFill>
                  <a:srgbClr val="0000CC"/>
                </a:solidFill>
              </a:rPr>
              <a:t>(Attribute)</a:t>
            </a:r>
          </a:p>
          <a:p>
            <a:pPr lvl="1"/>
            <a:r>
              <a:rPr lang="zh-CN" altLang="en-US">
                <a:latin typeface="Times New Roman" panose="02020603050405020304" pitchFamily="18" charset="0"/>
              </a:rPr>
              <a:t>关系</a:t>
            </a:r>
            <a:r>
              <a:rPr lang="zh-CN" altLang="en-US" dirty="0">
                <a:latin typeface="Times New Roman" panose="02020603050405020304" pitchFamily="18" charset="0"/>
              </a:rPr>
              <a:t>中不同列可以对应相同的域</a:t>
            </a:r>
          </a:p>
          <a:p>
            <a:pPr lvl="1"/>
            <a:r>
              <a:rPr lang="zh-CN" altLang="en-US" dirty="0">
                <a:latin typeface="Times New Roman" panose="02020603050405020304" pitchFamily="18" charset="0"/>
              </a:rPr>
              <a:t>为了加以区分，必须对每列起一个名字，</a:t>
            </a:r>
            <a:r>
              <a:rPr lang="zh-CN" altLang="en-US">
                <a:latin typeface="Times New Roman" panose="02020603050405020304" pitchFamily="18" charset="0"/>
              </a:rPr>
              <a:t>称为</a:t>
            </a:r>
            <a:r>
              <a:rPr lang="zh-CN" altLang="en-US">
                <a:solidFill>
                  <a:srgbClr val="FF0000"/>
                </a:solidFill>
                <a:latin typeface="Times New Roman" panose="02020603050405020304" pitchFamily="18" charset="0"/>
              </a:rPr>
              <a:t>属性</a:t>
            </a:r>
            <a:endParaRPr lang="zh-CN" altLang="en-US" dirty="0">
              <a:solidFill>
                <a:srgbClr val="FF0000"/>
              </a:solidFill>
              <a:latin typeface="Times New Roman" panose="02020603050405020304" pitchFamily="18" charset="0"/>
            </a:endParaRPr>
          </a:p>
          <a:p>
            <a:pPr lvl="1"/>
            <a:r>
              <a:rPr lang="en-US" altLang="zh-CN" dirty="0">
                <a:latin typeface="Times New Roman" panose="02020603050405020304" pitchFamily="18" charset="0"/>
              </a:rPr>
              <a:t>n</a:t>
            </a:r>
            <a:r>
              <a:rPr lang="zh-CN" altLang="en-US" dirty="0">
                <a:latin typeface="Times New Roman" panose="02020603050405020304" pitchFamily="18" charset="0"/>
              </a:rPr>
              <a:t>目关系必有</a:t>
            </a:r>
            <a:r>
              <a:rPr lang="en-US" altLang="zh-CN" dirty="0">
                <a:latin typeface="Times New Roman" panose="02020603050405020304" pitchFamily="18" charset="0"/>
              </a:rPr>
              <a:t>n</a:t>
            </a:r>
            <a:r>
              <a:rPr lang="zh-CN" altLang="en-US" dirty="0">
                <a:latin typeface="Times New Roman" panose="02020603050405020304" pitchFamily="18" charset="0"/>
              </a:rPr>
              <a:t>个属性</a:t>
            </a:r>
          </a:p>
          <a:p>
            <a:r>
              <a:rPr lang="zh-CN" altLang="en-US" b="1" dirty="0">
                <a:solidFill>
                  <a:srgbClr val="0000CC"/>
                </a:solidFill>
              </a:rPr>
              <a:t>码</a:t>
            </a:r>
            <a:r>
              <a:rPr lang="en-US" altLang="zh-CN" b="1" dirty="0">
                <a:solidFill>
                  <a:srgbClr val="0000CC"/>
                </a:solidFill>
              </a:rPr>
              <a:t>(key)</a:t>
            </a:r>
            <a:endParaRPr lang="zh-CN" altLang="en-US" b="1" dirty="0">
              <a:solidFill>
                <a:srgbClr val="0000CC"/>
              </a:solidFill>
            </a:endParaRPr>
          </a:p>
          <a:p>
            <a:pPr lvl="1"/>
            <a:r>
              <a:rPr lang="zh-CN" altLang="en-US" dirty="0">
                <a:solidFill>
                  <a:srgbClr val="FF0000"/>
                </a:solidFill>
              </a:rPr>
              <a:t>候选码</a:t>
            </a:r>
            <a:r>
              <a:rPr lang="en-US" altLang="zh-CN" dirty="0">
                <a:solidFill>
                  <a:srgbClr val="FF0000"/>
                </a:solidFill>
              </a:rPr>
              <a:t>(Candidate key)</a:t>
            </a:r>
            <a:r>
              <a:rPr lang="zh-CN" altLang="en-US" dirty="0">
                <a:solidFill>
                  <a:srgbClr val="FF0000"/>
                </a:solidFill>
              </a:rPr>
              <a:t>：</a:t>
            </a:r>
            <a:r>
              <a:rPr lang="en-US" altLang="zh-CN" dirty="0">
                <a:solidFill>
                  <a:srgbClr val="FF0000"/>
                </a:solidFill>
              </a:rPr>
              <a:t> </a:t>
            </a:r>
            <a:r>
              <a:rPr lang="zh-CN" altLang="en-US" dirty="0"/>
              <a:t>若关系中的某一属性组的值能</a:t>
            </a:r>
            <a:r>
              <a:rPr lang="zh-CN" altLang="en-US" dirty="0">
                <a:solidFill>
                  <a:srgbClr val="FF0000"/>
                </a:solidFill>
              </a:rPr>
              <a:t>唯一地标识</a:t>
            </a:r>
            <a:r>
              <a:rPr lang="zh-CN" altLang="en-US" dirty="0"/>
              <a:t>一个元组，则称该属性组为该关系的一个候选码</a:t>
            </a:r>
            <a:endParaRPr lang="en-US" altLang="zh-CN" dirty="0"/>
          </a:p>
          <a:p>
            <a:pPr lvl="1"/>
            <a:r>
              <a:rPr lang="zh-CN" altLang="en-US" dirty="0">
                <a:solidFill>
                  <a:srgbClr val="FF0000"/>
                </a:solidFill>
              </a:rPr>
              <a:t>主码</a:t>
            </a:r>
            <a:r>
              <a:rPr lang="en-US" altLang="zh-CN" dirty="0">
                <a:solidFill>
                  <a:srgbClr val="FF0000"/>
                </a:solidFill>
              </a:rPr>
              <a:t>(Primary Key, PK)</a:t>
            </a:r>
            <a:r>
              <a:rPr lang="zh-CN" altLang="en-US" dirty="0">
                <a:solidFill>
                  <a:srgbClr val="FF0000"/>
                </a:solidFill>
              </a:rPr>
              <a:t>：</a:t>
            </a:r>
            <a:r>
              <a:rPr lang="zh-CN" altLang="en-US" dirty="0">
                <a:latin typeface="Times New Roman" panose="02020603050405020304" pitchFamily="18" charset="0"/>
              </a:rPr>
              <a:t>若一个关系有</a:t>
            </a:r>
            <a:r>
              <a:rPr lang="zh-CN" altLang="en-US" dirty="0">
                <a:solidFill>
                  <a:srgbClr val="0000CC"/>
                </a:solidFill>
                <a:latin typeface="Times New Roman" panose="02020603050405020304" pitchFamily="18" charset="0"/>
              </a:rPr>
              <a:t>多个候选码</a:t>
            </a:r>
            <a:r>
              <a:rPr lang="zh-CN" altLang="en-US" dirty="0">
                <a:latin typeface="Times New Roman" panose="02020603050405020304" pitchFamily="18" charset="0"/>
              </a:rPr>
              <a:t>，则选定其中一个为</a:t>
            </a:r>
            <a:r>
              <a:rPr lang="zh-CN" altLang="en-US" dirty="0">
                <a:solidFill>
                  <a:srgbClr val="FF0000"/>
                </a:solidFill>
                <a:latin typeface="Times New Roman" panose="02020603050405020304" pitchFamily="18" charset="0"/>
              </a:rPr>
              <a:t>主码</a:t>
            </a:r>
            <a:endParaRPr lang="en-US" altLang="zh-CN" dirty="0">
              <a:solidFill>
                <a:srgbClr val="FF0000"/>
              </a:solidFill>
            </a:endParaRPr>
          </a:p>
          <a:p>
            <a:pPr lvl="1"/>
            <a:r>
              <a:rPr lang="zh-CN" altLang="en-US" dirty="0">
                <a:solidFill>
                  <a:srgbClr val="FF0000"/>
                </a:solidFill>
              </a:rPr>
              <a:t>全码</a:t>
            </a:r>
            <a:r>
              <a:rPr lang="en-US" altLang="zh-CN" dirty="0">
                <a:solidFill>
                  <a:srgbClr val="FF0000"/>
                </a:solidFill>
              </a:rPr>
              <a:t>(All key)</a:t>
            </a:r>
            <a:r>
              <a:rPr lang="zh-CN" altLang="en-US" dirty="0"/>
              <a:t>：关系模式的所有属性组是这个关系模式的</a:t>
            </a:r>
            <a:r>
              <a:rPr lang="zh-CN" altLang="en-US" dirty="0">
                <a:solidFill>
                  <a:srgbClr val="0000CC"/>
                </a:solidFill>
              </a:rPr>
              <a:t>候选码</a:t>
            </a:r>
            <a:r>
              <a:rPr lang="zh-CN" altLang="en-US" dirty="0"/>
              <a:t>，称为</a:t>
            </a:r>
            <a:r>
              <a:rPr lang="zh-CN" altLang="en-US" dirty="0">
                <a:solidFill>
                  <a:srgbClr val="FF0000"/>
                </a:solidFill>
              </a:rPr>
              <a:t>全码</a:t>
            </a:r>
          </a:p>
          <a:p>
            <a:pPr lvl="1"/>
            <a:r>
              <a:rPr lang="zh-CN" altLang="en-US" dirty="0">
                <a:solidFill>
                  <a:srgbClr val="FF0000"/>
                </a:solidFill>
              </a:rPr>
              <a:t>主属性</a:t>
            </a:r>
            <a:r>
              <a:rPr lang="en-US" altLang="zh-CN" dirty="0">
                <a:solidFill>
                  <a:srgbClr val="FF0000"/>
                </a:solidFill>
              </a:rPr>
              <a:t>(primary attribute)</a:t>
            </a:r>
            <a:r>
              <a:rPr lang="zh-CN" altLang="en-US" b="1" dirty="0">
                <a:solidFill>
                  <a:srgbClr val="0000CC"/>
                </a:solidFill>
              </a:rPr>
              <a:t>：</a:t>
            </a:r>
            <a:r>
              <a:rPr lang="zh-CN" altLang="en-US" dirty="0"/>
              <a:t>候选码的所有属性</a:t>
            </a:r>
            <a:endParaRPr lang="en-US" altLang="zh-CN" dirty="0"/>
          </a:p>
          <a:p>
            <a:pPr lvl="1"/>
            <a:r>
              <a:rPr lang="zh-CN" altLang="en-US" dirty="0">
                <a:solidFill>
                  <a:srgbClr val="FF0000"/>
                </a:solidFill>
              </a:rPr>
              <a:t>非主属性</a:t>
            </a:r>
            <a:r>
              <a:rPr lang="en-US" altLang="zh-CN" dirty="0">
                <a:solidFill>
                  <a:srgbClr val="FF0000"/>
                </a:solidFill>
              </a:rPr>
              <a:t>(</a:t>
            </a:r>
            <a:r>
              <a:rPr lang="zh-CN" altLang="en-US" dirty="0">
                <a:solidFill>
                  <a:srgbClr val="FF0000"/>
                </a:solidFill>
              </a:rPr>
              <a:t>非码属性</a:t>
            </a:r>
            <a:r>
              <a:rPr lang="en-US" altLang="zh-CN" dirty="0">
                <a:solidFill>
                  <a:srgbClr val="FF0000"/>
                </a:solidFill>
              </a:rPr>
              <a:t>)</a:t>
            </a:r>
            <a:r>
              <a:rPr lang="zh-CN" altLang="en-US" dirty="0"/>
              <a:t>：不包含在任何候选码的属性</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10</a:t>
            </a:fld>
            <a:endParaRPr lang="en-US" dirty="0"/>
          </a:p>
        </p:txBody>
      </p:sp>
    </p:spTree>
    <p:extLst>
      <p:ext uri="{BB962C8B-B14F-4D97-AF65-F5344CB8AC3E}">
        <p14:creationId xmlns:p14="http://schemas.microsoft.com/office/powerpoint/2010/main" val="412793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11</a:t>
            </a:fld>
            <a:endParaRPr lang="en-US" dirty="0"/>
          </a:p>
        </p:txBody>
      </p:sp>
      <p:pic>
        <p:nvPicPr>
          <p:cNvPr id="5" name="Picture 4" descr="C03NF0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667000" y="423393"/>
            <a:ext cx="6487573" cy="601121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文本框 1">
            <a:extLst>
              <a:ext uri="{FF2B5EF4-FFF2-40B4-BE49-F238E27FC236}">
                <a16:creationId xmlns:a16="http://schemas.microsoft.com/office/drawing/2014/main" id="{8275BB7A-A23B-4D3C-B45A-366857712DE8}"/>
              </a:ext>
            </a:extLst>
          </p:cNvPr>
          <p:cNvSpPr txBox="1"/>
          <p:nvPr/>
        </p:nvSpPr>
        <p:spPr>
          <a:xfrm>
            <a:off x="2133600" y="1794993"/>
            <a:ext cx="533400" cy="830997"/>
          </a:xfrm>
          <a:prstGeom prst="rect">
            <a:avLst/>
          </a:prstGeom>
          <a:noFill/>
        </p:spPr>
        <p:txBody>
          <a:bodyPr wrap="square" rtlCol="0">
            <a:spAutoFit/>
          </a:bodyPr>
          <a:lstStyle/>
          <a:p>
            <a:r>
              <a:rPr lang="zh-CN" altLang="en-US" sz="2400">
                <a:solidFill>
                  <a:srgbClr val="FF0000"/>
                </a:solidFill>
                <a:latin typeface="微软雅黑" panose="020B0503020204020204" pitchFamily="34" charset="-122"/>
                <a:ea typeface="微软雅黑" panose="020B0503020204020204" pitchFamily="34" charset="-122"/>
              </a:rPr>
              <a:t>关系</a:t>
            </a:r>
          </a:p>
        </p:txBody>
      </p:sp>
      <p:sp>
        <p:nvSpPr>
          <p:cNvPr id="10" name="文本框 9">
            <a:extLst>
              <a:ext uri="{FF2B5EF4-FFF2-40B4-BE49-F238E27FC236}">
                <a16:creationId xmlns:a16="http://schemas.microsoft.com/office/drawing/2014/main" id="{2D174900-985D-4D2A-B9C5-062E5D29BC6A}"/>
              </a:ext>
            </a:extLst>
          </p:cNvPr>
          <p:cNvSpPr txBox="1"/>
          <p:nvPr/>
        </p:nvSpPr>
        <p:spPr>
          <a:xfrm>
            <a:off x="7391400" y="1794993"/>
            <a:ext cx="533400" cy="830997"/>
          </a:xfrm>
          <a:prstGeom prst="rect">
            <a:avLst/>
          </a:prstGeom>
          <a:noFill/>
        </p:spPr>
        <p:txBody>
          <a:bodyPr wrap="square" rtlCol="0">
            <a:spAutoFit/>
          </a:bodyPr>
          <a:lstStyle/>
          <a:p>
            <a:r>
              <a:rPr lang="zh-CN" altLang="en-US" sz="2400">
                <a:solidFill>
                  <a:srgbClr val="FF0000"/>
                </a:solidFill>
                <a:latin typeface="微软雅黑" panose="020B0503020204020204" pitchFamily="34" charset="-122"/>
                <a:ea typeface="微软雅黑" panose="020B0503020204020204" pitchFamily="34" charset="-122"/>
              </a:rPr>
              <a:t>基数</a:t>
            </a:r>
          </a:p>
        </p:txBody>
      </p:sp>
      <p:sp>
        <p:nvSpPr>
          <p:cNvPr id="11" name="文本框 10">
            <a:extLst>
              <a:ext uri="{FF2B5EF4-FFF2-40B4-BE49-F238E27FC236}">
                <a16:creationId xmlns:a16="http://schemas.microsoft.com/office/drawing/2014/main" id="{9724DC37-0536-4AA7-B796-644B69649CCB}"/>
              </a:ext>
            </a:extLst>
          </p:cNvPr>
          <p:cNvSpPr txBox="1"/>
          <p:nvPr/>
        </p:nvSpPr>
        <p:spPr>
          <a:xfrm>
            <a:off x="6324600" y="3198166"/>
            <a:ext cx="533400" cy="461665"/>
          </a:xfrm>
          <a:prstGeom prst="rect">
            <a:avLst/>
          </a:prstGeom>
          <a:noFill/>
        </p:spPr>
        <p:txBody>
          <a:bodyPr wrap="square" rtlCol="0">
            <a:spAutoFit/>
          </a:bodyPr>
          <a:lstStyle/>
          <a:p>
            <a:r>
              <a:rPr lang="zh-CN" altLang="en-US" sz="2400">
                <a:solidFill>
                  <a:srgbClr val="FF0000"/>
                </a:solidFill>
                <a:latin typeface="微软雅黑" panose="020B0503020204020204" pitchFamily="34" charset="-122"/>
                <a:ea typeface="微软雅黑" panose="020B0503020204020204" pitchFamily="34" charset="-122"/>
              </a:rPr>
              <a:t>度</a:t>
            </a:r>
          </a:p>
        </p:txBody>
      </p:sp>
      <p:sp>
        <p:nvSpPr>
          <p:cNvPr id="12" name="文本框 11">
            <a:extLst>
              <a:ext uri="{FF2B5EF4-FFF2-40B4-BE49-F238E27FC236}">
                <a16:creationId xmlns:a16="http://schemas.microsoft.com/office/drawing/2014/main" id="{39F92CBF-9A0F-41CD-8D3C-1D49EFB4D493}"/>
              </a:ext>
            </a:extLst>
          </p:cNvPr>
          <p:cNvSpPr txBox="1"/>
          <p:nvPr/>
        </p:nvSpPr>
        <p:spPr>
          <a:xfrm>
            <a:off x="5410200" y="351315"/>
            <a:ext cx="853696" cy="461665"/>
          </a:xfrm>
          <a:prstGeom prst="rect">
            <a:avLst/>
          </a:prstGeom>
          <a:noFill/>
        </p:spPr>
        <p:txBody>
          <a:bodyPr wrap="square" rtlCol="0">
            <a:spAutoFit/>
          </a:bodyPr>
          <a:lstStyle/>
          <a:p>
            <a:r>
              <a:rPr lang="zh-CN" altLang="en-US" sz="2400">
                <a:solidFill>
                  <a:srgbClr val="FF0000"/>
                </a:solidFill>
                <a:latin typeface="微软雅黑" panose="020B0503020204020204" pitchFamily="34" charset="-122"/>
                <a:ea typeface="微软雅黑" panose="020B0503020204020204" pitchFamily="34" charset="-122"/>
              </a:rPr>
              <a:t>属性</a:t>
            </a:r>
          </a:p>
        </p:txBody>
      </p:sp>
      <p:sp>
        <p:nvSpPr>
          <p:cNvPr id="13" name="文本框 12">
            <a:extLst>
              <a:ext uri="{FF2B5EF4-FFF2-40B4-BE49-F238E27FC236}">
                <a16:creationId xmlns:a16="http://schemas.microsoft.com/office/drawing/2014/main" id="{075D2A40-78DF-4542-B56A-D93FEF4F2BC8}"/>
              </a:ext>
            </a:extLst>
          </p:cNvPr>
          <p:cNvSpPr txBox="1"/>
          <p:nvPr/>
        </p:nvSpPr>
        <p:spPr>
          <a:xfrm>
            <a:off x="4191000" y="3689808"/>
            <a:ext cx="853696" cy="461665"/>
          </a:xfrm>
          <a:prstGeom prst="rect">
            <a:avLst/>
          </a:prstGeom>
          <a:noFill/>
        </p:spPr>
        <p:txBody>
          <a:bodyPr wrap="square" rtlCol="0">
            <a:spAutoFit/>
          </a:bodyPr>
          <a:lstStyle/>
          <a:p>
            <a:r>
              <a:rPr lang="zh-CN" altLang="en-US" sz="2400">
                <a:solidFill>
                  <a:srgbClr val="FF0000"/>
                </a:solidFill>
                <a:latin typeface="微软雅黑" panose="020B0503020204020204" pitchFamily="34" charset="-122"/>
                <a:ea typeface="微软雅黑" panose="020B0503020204020204" pitchFamily="34" charset="-122"/>
              </a:rPr>
              <a:t>主码</a:t>
            </a:r>
          </a:p>
        </p:txBody>
      </p:sp>
      <p:sp>
        <p:nvSpPr>
          <p:cNvPr id="14" name="文本框 13">
            <a:extLst>
              <a:ext uri="{FF2B5EF4-FFF2-40B4-BE49-F238E27FC236}">
                <a16:creationId xmlns:a16="http://schemas.microsoft.com/office/drawing/2014/main" id="{B2790410-4359-448E-8480-E4D6ACA9619E}"/>
              </a:ext>
            </a:extLst>
          </p:cNvPr>
          <p:cNvSpPr txBox="1"/>
          <p:nvPr/>
        </p:nvSpPr>
        <p:spPr>
          <a:xfrm>
            <a:off x="8447991" y="3254587"/>
            <a:ext cx="853696" cy="461665"/>
          </a:xfrm>
          <a:prstGeom prst="rect">
            <a:avLst/>
          </a:prstGeom>
          <a:noFill/>
        </p:spPr>
        <p:txBody>
          <a:bodyPr wrap="square" rtlCol="0">
            <a:spAutoFit/>
          </a:bodyPr>
          <a:lstStyle/>
          <a:p>
            <a:r>
              <a:rPr lang="zh-CN" altLang="en-US" sz="2400">
                <a:solidFill>
                  <a:srgbClr val="FF0000"/>
                </a:solidFill>
                <a:latin typeface="微软雅黑" panose="020B0503020204020204" pitchFamily="34" charset="-122"/>
                <a:ea typeface="微软雅黑" panose="020B0503020204020204" pitchFamily="34" charset="-122"/>
              </a:rPr>
              <a:t>外码</a:t>
            </a:r>
          </a:p>
        </p:txBody>
      </p:sp>
      <p:sp>
        <p:nvSpPr>
          <p:cNvPr id="15" name="文本框 14">
            <a:extLst>
              <a:ext uri="{FF2B5EF4-FFF2-40B4-BE49-F238E27FC236}">
                <a16:creationId xmlns:a16="http://schemas.microsoft.com/office/drawing/2014/main" id="{1F4B2F1A-A2B2-4D4E-8660-EC5C48EA6ECC}"/>
              </a:ext>
            </a:extLst>
          </p:cNvPr>
          <p:cNvSpPr txBox="1"/>
          <p:nvPr/>
        </p:nvSpPr>
        <p:spPr>
          <a:xfrm>
            <a:off x="9386432" y="4613865"/>
            <a:ext cx="853696" cy="461665"/>
          </a:xfrm>
          <a:prstGeom prst="rect">
            <a:avLst/>
          </a:prstGeom>
          <a:noFill/>
        </p:spPr>
        <p:txBody>
          <a:bodyPr wrap="square" rtlCol="0">
            <a:spAutoFit/>
          </a:bodyPr>
          <a:lstStyle/>
          <a:p>
            <a:pPr algn="ctr"/>
            <a:r>
              <a:rPr lang="zh-CN" altLang="en-US" sz="2400">
                <a:solidFill>
                  <a:srgbClr val="FF0000"/>
                </a:solidFill>
                <a:latin typeface="微软雅黑" panose="020B0503020204020204" pitchFamily="34" charset="-122"/>
                <a:ea typeface="微软雅黑" panose="020B0503020204020204" pitchFamily="34" charset="-122"/>
              </a:rPr>
              <a:t>行</a:t>
            </a:r>
          </a:p>
        </p:txBody>
      </p:sp>
      <p:sp>
        <p:nvSpPr>
          <p:cNvPr id="6" name="箭头: 左 5">
            <a:extLst>
              <a:ext uri="{FF2B5EF4-FFF2-40B4-BE49-F238E27FC236}">
                <a16:creationId xmlns:a16="http://schemas.microsoft.com/office/drawing/2014/main" id="{711E0533-7D52-44C0-A12D-6D8FE22EEEA1}"/>
              </a:ext>
            </a:extLst>
          </p:cNvPr>
          <p:cNvSpPr/>
          <p:nvPr/>
        </p:nvSpPr>
        <p:spPr>
          <a:xfrm>
            <a:off x="9247864" y="4818833"/>
            <a:ext cx="277136" cy="1509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CDE72076-DB4B-40F6-9082-8CBB3B518353}"/>
              </a:ext>
            </a:extLst>
          </p:cNvPr>
          <p:cNvSpPr txBox="1"/>
          <p:nvPr/>
        </p:nvSpPr>
        <p:spPr>
          <a:xfrm>
            <a:off x="6504709" y="3502888"/>
            <a:ext cx="853696" cy="461665"/>
          </a:xfrm>
          <a:prstGeom prst="rect">
            <a:avLst/>
          </a:prstGeom>
          <a:noFill/>
        </p:spPr>
        <p:txBody>
          <a:bodyPr wrap="square" rtlCol="0">
            <a:spAutoFit/>
          </a:bodyPr>
          <a:lstStyle/>
          <a:p>
            <a:pPr algn="ctr"/>
            <a:r>
              <a:rPr lang="zh-CN" altLang="en-US" sz="2400">
                <a:solidFill>
                  <a:srgbClr val="FF0000"/>
                </a:solidFill>
                <a:latin typeface="微软雅黑" panose="020B0503020204020204" pitchFamily="34" charset="-122"/>
                <a:ea typeface="微软雅黑" panose="020B0503020204020204" pitchFamily="34" charset="-122"/>
              </a:rPr>
              <a:t>列</a:t>
            </a:r>
          </a:p>
        </p:txBody>
      </p:sp>
      <p:sp>
        <p:nvSpPr>
          <p:cNvPr id="7" name="箭头: 下 6">
            <a:extLst>
              <a:ext uri="{FF2B5EF4-FFF2-40B4-BE49-F238E27FC236}">
                <a16:creationId xmlns:a16="http://schemas.microsoft.com/office/drawing/2014/main" id="{9E70752B-B3BA-4FDC-BDB3-16C0F2804A27}"/>
              </a:ext>
            </a:extLst>
          </p:cNvPr>
          <p:cNvSpPr/>
          <p:nvPr/>
        </p:nvSpPr>
        <p:spPr>
          <a:xfrm>
            <a:off x="6893457" y="3956795"/>
            <a:ext cx="76200" cy="2308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5056D949-1DC2-4A96-B843-A29EB8829009}"/>
              </a:ext>
            </a:extLst>
          </p:cNvPr>
          <p:cNvSpPr/>
          <p:nvPr/>
        </p:nvSpPr>
        <p:spPr>
          <a:xfrm>
            <a:off x="3037427" y="4715425"/>
            <a:ext cx="6117146" cy="34625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
        <p:nvSpPr>
          <p:cNvPr id="18" name="矩形 17">
            <a:extLst>
              <a:ext uri="{FF2B5EF4-FFF2-40B4-BE49-F238E27FC236}">
                <a16:creationId xmlns:a16="http://schemas.microsoft.com/office/drawing/2014/main" id="{1AAAD82F-79AB-42D9-B88E-F2482D6BCA2B}"/>
              </a:ext>
            </a:extLst>
          </p:cNvPr>
          <p:cNvSpPr/>
          <p:nvPr/>
        </p:nvSpPr>
        <p:spPr>
          <a:xfrm>
            <a:off x="6553200" y="4187628"/>
            <a:ext cx="914400" cy="220458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Tree>
    <p:extLst>
      <p:ext uri="{BB962C8B-B14F-4D97-AF65-F5344CB8AC3E}">
        <p14:creationId xmlns:p14="http://schemas.microsoft.com/office/powerpoint/2010/main" val="4276064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8F2475-C7BD-44C2-B6B6-E5C1172EE9DE}"/>
              </a:ext>
            </a:extLst>
          </p:cNvPr>
          <p:cNvSpPr>
            <a:spLocks noGrp="1"/>
          </p:cNvSpPr>
          <p:nvPr>
            <p:ph type="title"/>
          </p:nvPr>
        </p:nvSpPr>
        <p:spPr>
          <a:noFill/>
        </p:spPr>
        <p:txBody>
          <a:bodyPr/>
          <a:lstStyle/>
          <a:p>
            <a:r>
              <a:rPr lang="zh-CN" altLang="en-US">
                <a:solidFill>
                  <a:srgbClr val="0000CC"/>
                </a:solidFill>
              </a:rPr>
              <a:t>关系的三种类型</a:t>
            </a:r>
          </a:p>
        </p:txBody>
      </p:sp>
      <p:sp>
        <p:nvSpPr>
          <p:cNvPr id="3" name="内容占位符 2">
            <a:extLst>
              <a:ext uri="{FF2B5EF4-FFF2-40B4-BE49-F238E27FC236}">
                <a16:creationId xmlns:a16="http://schemas.microsoft.com/office/drawing/2014/main" id="{0C07563C-6FB2-4149-BFA7-E85C0D95A5C0}"/>
              </a:ext>
            </a:extLst>
          </p:cNvPr>
          <p:cNvSpPr>
            <a:spLocks noGrp="1"/>
          </p:cNvSpPr>
          <p:nvPr>
            <p:ph idx="1"/>
          </p:nvPr>
        </p:nvSpPr>
        <p:spPr/>
        <p:txBody>
          <a:bodyPr/>
          <a:lstStyle/>
          <a:p>
            <a:r>
              <a:rPr lang="zh-CN" altLang="en-US">
                <a:solidFill>
                  <a:srgbClr val="FF0000"/>
                </a:solidFill>
              </a:rPr>
              <a:t>基本关系</a:t>
            </a:r>
            <a:r>
              <a:rPr lang="en-US" altLang="zh-CN">
                <a:solidFill>
                  <a:srgbClr val="FF0000"/>
                </a:solidFill>
              </a:rPr>
              <a:t>(</a:t>
            </a:r>
            <a:r>
              <a:rPr lang="zh-CN" altLang="en-US">
                <a:solidFill>
                  <a:srgbClr val="FF0000"/>
                </a:solidFill>
              </a:rPr>
              <a:t>基本表或基表</a:t>
            </a:r>
            <a:r>
              <a:rPr lang="en-US" altLang="zh-CN">
                <a:solidFill>
                  <a:srgbClr val="FF0000"/>
                </a:solidFill>
              </a:rPr>
              <a:t>, Base Table)</a:t>
            </a:r>
          </a:p>
          <a:p>
            <a:pPr lvl="1"/>
            <a:r>
              <a:rPr lang="zh-CN" altLang="en-US"/>
              <a:t>实际存在的表，是实际存储数据的逻辑表示</a:t>
            </a:r>
            <a:endParaRPr lang="zh-CN" altLang="en-US" sz="1050"/>
          </a:p>
          <a:p>
            <a:r>
              <a:rPr lang="zh-CN" altLang="en-US">
                <a:solidFill>
                  <a:srgbClr val="FF0000"/>
                </a:solidFill>
              </a:rPr>
              <a:t>查询表</a:t>
            </a:r>
            <a:r>
              <a:rPr lang="en-US" altLang="zh-CN">
                <a:solidFill>
                  <a:srgbClr val="FF0000"/>
                </a:solidFill>
              </a:rPr>
              <a:t>(Query table)</a:t>
            </a:r>
            <a:endParaRPr lang="zh-CN" altLang="en-US">
              <a:solidFill>
                <a:srgbClr val="FF0000"/>
              </a:solidFill>
            </a:endParaRPr>
          </a:p>
          <a:p>
            <a:pPr lvl="1"/>
            <a:r>
              <a:rPr lang="zh-CN" altLang="en-US"/>
              <a:t>查询结果对应的表</a:t>
            </a:r>
            <a:endParaRPr lang="zh-CN" altLang="en-US" sz="1050"/>
          </a:p>
          <a:p>
            <a:r>
              <a:rPr lang="zh-CN" altLang="en-US">
                <a:solidFill>
                  <a:srgbClr val="FF0000"/>
                </a:solidFill>
              </a:rPr>
              <a:t>视图</a:t>
            </a:r>
            <a:r>
              <a:rPr lang="en-US" altLang="zh-CN">
                <a:solidFill>
                  <a:srgbClr val="FF0000"/>
                </a:solidFill>
              </a:rPr>
              <a:t>(View)</a:t>
            </a:r>
            <a:endParaRPr lang="zh-CN" altLang="en-US">
              <a:solidFill>
                <a:srgbClr val="FF0000"/>
              </a:solidFill>
            </a:endParaRPr>
          </a:p>
          <a:p>
            <a:pPr lvl="1"/>
            <a:r>
              <a:rPr lang="zh-CN" altLang="en-US"/>
              <a:t>由基表或其他视图表导出，是</a:t>
            </a:r>
            <a:r>
              <a:rPr lang="zh-CN" altLang="en-US">
                <a:solidFill>
                  <a:srgbClr val="FF0000"/>
                </a:solidFill>
              </a:rPr>
              <a:t>虚表</a:t>
            </a:r>
            <a:r>
              <a:rPr lang="zh-CN" altLang="en-US"/>
              <a:t>，不对应实际存储的数据。</a:t>
            </a:r>
            <a:endParaRPr lang="en-US" altLang="zh-CN"/>
          </a:p>
          <a:p>
            <a:pPr lvl="1"/>
            <a:r>
              <a:rPr lang="zh-CN" altLang="en-US">
                <a:solidFill>
                  <a:srgbClr val="FF0000"/>
                </a:solidFill>
              </a:rPr>
              <a:t>注：物化视图</a:t>
            </a:r>
            <a:r>
              <a:rPr lang="zh-CN" altLang="en-US"/>
              <a:t>是唯一例外，它存储实际数据，主要用于</a:t>
            </a:r>
            <a:r>
              <a:rPr lang="zh-CN" altLang="en-US">
                <a:solidFill>
                  <a:srgbClr val="FF0000"/>
                </a:solidFill>
              </a:rPr>
              <a:t>缓存</a:t>
            </a:r>
            <a:r>
              <a:rPr lang="zh-CN" altLang="en-US"/>
              <a:t>复杂查询的结果，可周期性刷新</a:t>
            </a:r>
            <a:r>
              <a:rPr lang="en-US" altLang="zh-CN"/>
              <a:t>(refresh)</a:t>
            </a:r>
          </a:p>
          <a:p>
            <a:pPr lvl="2"/>
            <a:r>
              <a:rPr lang="en-US" altLang="zh-CN"/>
              <a:t>CREATE MATERIALIZED VIEW view_table</a:t>
            </a:r>
            <a:r>
              <a:rPr lang="zh-CN" altLang="en-US"/>
              <a:t>，</a:t>
            </a:r>
            <a:r>
              <a:rPr lang="en-US" altLang="zh-CN"/>
              <a:t>…</a:t>
            </a:r>
            <a:endParaRPr lang="zh-CN" altLang="en-US"/>
          </a:p>
        </p:txBody>
      </p:sp>
      <p:sp>
        <p:nvSpPr>
          <p:cNvPr id="4" name="灯片编号占位符 3">
            <a:extLst>
              <a:ext uri="{FF2B5EF4-FFF2-40B4-BE49-F238E27FC236}">
                <a16:creationId xmlns:a16="http://schemas.microsoft.com/office/drawing/2014/main" id="{998045F9-FD6D-48AC-9E80-2B3E7494AF2F}"/>
              </a:ext>
            </a:extLst>
          </p:cNvPr>
          <p:cNvSpPr>
            <a:spLocks noGrp="1"/>
          </p:cNvSpPr>
          <p:nvPr>
            <p:ph type="sldNum" sz="quarter" idx="12"/>
          </p:nvPr>
        </p:nvSpPr>
        <p:spPr/>
        <p:txBody>
          <a:bodyPr/>
          <a:lstStyle/>
          <a:p>
            <a:fld id="{E63F6D5D-9733-4D44-9C56-AEFEDD5A4BA7}" type="slidenum">
              <a:rPr lang="en-US" smtClean="0"/>
              <a:pPr/>
              <a:t>12</a:t>
            </a:fld>
            <a:endParaRPr lang="en-US" dirty="0"/>
          </a:p>
        </p:txBody>
      </p:sp>
    </p:spTree>
    <p:extLst>
      <p:ext uri="{BB962C8B-B14F-4D97-AF65-F5344CB8AC3E}">
        <p14:creationId xmlns:p14="http://schemas.microsoft.com/office/powerpoint/2010/main" val="3031935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p:spPr>
        <p:txBody>
          <a:bodyPr>
            <a:normAutofit/>
          </a:bodyPr>
          <a:lstStyle/>
          <a:p>
            <a:r>
              <a:rPr lang="zh-CN" altLang="en-US" dirty="0">
                <a:solidFill>
                  <a:srgbClr val="0000CC"/>
                </a:solidFill>
              </a:rPr>
              <a:t>基本关系的六个性质</a:t>
            </a:r>
          </a:p>
        </p:txBody>
      </p:sp>
      <p:sp>
        <p:nvSpPr>
          <p:cNvPr id="3" name="内容占位符 2"/>
          <p:cNvSpPr>
            <a:spLocks noGrp="1"/>
          </p:cNvSpPr>
          <p:nvPr>
            <p:ph idx="1"/>
          </p:nvPr>
        </p:nvSpPr>
        <p:spPr>
          <a:xfrm>
            <a:off x="488042" y="1066800"/>
            <a:ext cx="11215915" cy="4267200"/>
          </a:xfrm>
        </p:spPr>
        <p:txBody>
          <a:bodyPr>
            <a:normAutofit lnSpcReduction="10000"/>
          </a:bodyPr>
          <a:lstStyle/>
          <a:p>
            <a:r>
              <a:rPr lang="zh-CN" altLang="en-US" sz="3200" dirty="0">
                <a:solidFill>
                  <a:srgbClr val="FF0000"/>
                </a:solidFill>
              </a:rPr>
              <a:t>三列两行一分量</a:t>
            </a:r>
            <a:endParaRPr lang="en-US" altLang="zh-CN" sz="3200" dirty="0">
              <a:solidFill>
                <a:srgbClr val="FF0000"/>
              </a:solidFill>
            </a:endParaRPr>
          </a:p>
          <a:p>
            <a:pPr lvl="1"/>
            <a:r>
              <a:rPr lang="zh-CN" altLang="en-US" dirty="0"/>
              <a:t>列是同质的</a:t>
            </a:r>
            <a:r>
              <a:rPr lang="en-US" altLang="zh-CN" dirty="0"/>
              <a:t>(Homogeneous)</a:t>
            </a:r>
          </a:p>
          <a:p>
            <a:pPr lvl="1"/>
            <a:r>
              <a:rPr lang="zh-CN" altLang="en-US" dirty="0"/>
              <a:t>不同的列可出自同一个域，每一列为一个属性，不同属性</a:t>
            </a:r>
            <a:r>
              <a:rPr lang="en-US" altLang="zh-CN" dirty="0"/>
              <a:t>(</a:t>
            </a:r>
            <a:r>
              <a:rPr lang="zh-CN" altLang="en-US" dirty="0"/>
              <a:t>列</a:t>
            </a:r>
            <a:r>
              <a:rPr lang="en-US" altLang="zh-CN" dirty="0"/>
              <a:t>)</a:t>
            </a:r>
            <a:r>
              <a:rPr lang="zh-CN" altLang="en-US" dirty="0"/>
              <a:t>给予不同属性名</a:t>
            </a:r>
          </a:p>
          <a:p>
            <a:pPr lvl="1"/>
            <a:r>
              <a:rPr lang="zh-CN" altLang="en-US" dirty="0"/>
              <a:t>列的次序可以任意交换</a:t>
            </a:r>
          </a:p>
          <a:p>
            <a:pPr lvl="1"/>
            <a:r>
              <a:rPr lang="zh-CN" altLang="en-US" dirty="0"/>
              <a:t>任意两个元组的候选码不能相同</a:t>
            </a:r>
          </a:p>
          <a:p>
            <a:pPr lvl="1"/>
            <a:r>
              <a:rPr lang="zh-CN" altLang="en-US" dirty="0"/>
              <a:t>行的次序可任意交换</a:t>
            </a:r>
          </a:p>
          <a:p>
            <a:pPr lvl="1"/>
            <a:r>
              <a:rPr lang="zh-CN" altLang="en-US" u="sng" dirty="0">
                <a:solidFill>
                  <a:srgbClr val="FF0000"/>
                </a:solidFill>
              </a:rPr>
              <a:t>分量必须取原子值</a:t>
            </a:r>
            <a:r>
              <a:rPr lang="zh-CN" altLang="en-US" dirty="0"/>
              <a:t>，即每一分量是不可分的数据项</a:t>
            </a:r>
          </a:p>
        </p:txBody>
      </p:sp>
      <p:sp>
        <p:nvSpPr>
          <p:cNvPr id="4" name="灯片编号占位符 3"/>
          <p:cNvSpPr>
            <a:spLocks noGrp="1"/>
          </p:cNvSpPr>
          <p:nvPr>
            <p:ph type="sldNum" sz="quarter" idx="12"/>
          </p:nvPr>
        </p:nvSpPr>
        <p:spPr/>
        <p:txBody>
          <a:bodyPr/>
          <a:lstStyle/>
          <a:p>
            <a:fld id="{E63F6D5D-9733-4D44-9C56-AEFEDD5A4BA7}" type="slidenum">
              <a:rPr lang="en-US" smtClean="0"/>
              <a:pPr/>
              <a:t>13</a:t>
            </a:fld>
            <a:endParaRPr lang="en-US" dirty="0"/>
          </a:p>
        </p:txBody>
      </p:sp>
      <p:grpSp>
        <p:nvGrpSpPr>
          <p:cNvPr id="8" name="组合 7"/>
          <p:cNvGrpSpPr/>
          <p:nvPr/>
        </p:nvGrpSpPr>
        <p:grpSpPr>
          <a:xfrm>
            <a:off x="7552539" y="3429000"/>
            <a:ext cx="2394537" cy="1104343"/>
            <a:chOff x="8160501" y="4400550"/>
            <a:chExt cx="2394537" cy="1104343"/>
          </a:xfrm>
        </p:grpSpPr>
        <p:sp>
          <p:nvSpPr>
            <p:cNvPr id="5" name="矩形 4"/>
            <p:cNvSpPr/>
            <p:nvPr/>
          </p:nvSpPr>
          <p:spPr>
            <a:xfrm>
              <a:off x="8726238" y="4400550"/>
              <a:ext cx="1828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latin typeface="微软雅黑" panose="020B0503020204020204" pitchFamily="34" charset="-122"/>
                  <a:ea typeface="微软雅黑" panose="020B0503020204020204" pitchFamily="34" charset="-122"/>
                </a:rPr>
                <a:t>规范化的最基本条件</a:t>
              </a:r>
            </a:p>
          </p:txBody>
        </p:sp>
        <p:sp>
          <p:nvSpPr>
            <p:cNvPr id="6" name="左箭头 5"/>
            <p:cNvSpPr/>
            <p:nvPr/>
          </p:nvSpPr>
          <p:spPr>
            <a:xfrm rot="19687125">
              <a:off x="8160501" y="5127302"/>
              <a:ext cx="526518" cy="3775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483493" y="5381628"/>
            <a:ext cx="10865758" cy="961289"/>
          </a:xfrm>
          <a:prstGeom prst="rect">
            <a:avLst/>
          </a:prstGeom>
          <a:solidFill>
            <a:schemeClr val="bg1">
              <a:lumMod val="95000"/>
            </a:schemeClr>
          </a:solidFill>
        </p:spPr>
        <p:txBody>
          <a:bodyPr wrap="square" rtlCol="0">
            <a:spAutoFit/>
          </a:bodyPr>
          <a:lstStyle/>
          <a:p>
            <a:pPr>
              <a:lnSpc>
                <a:spcPct val="150000"/>
              </a:lnSpc>
            </a:pPr>
            <a:r>
              <a:rPr lang="zh-CN" altLang="en-US" sz="2000" b="1" dirty="0">
                <a:solidFill>
                  <a:srgbClr val="FF0000"/>
                </a:solidFill>
                <a:latin typeface="微软雅黑" panose="020B0503020204020204" pitchFamily="34" charset="-122"/>
                <a:ea typeface="微软雅黑" panose="020B0503020204020204" pitchFamily="34" charset="-122"/>
              </a:rPr>
              <a:t>注：</a:t>
            </a:r>
            <a:r>
              <a:rPr lang="zh-CN" altLang="en-US" sz="2000" dirty="0">
                <a:solidFill>
                  <a:srgbClr val="0000CC"/>
                </a:solidFill>
                <a:latin typeface="微软雅黑" panose="020B0503020204020204" pitchFamily="34" charset="-122"/>
                <a:ea typeface="微软雅黑" panose="020B0503020204020204" pitchFamily="34" charset="-122"/>
              </a:rPr>
              <a:t>在许多实际关系数据库产品中，基本表并不完全具有这六条性质，如，</a:t>
            </a:r>
            <a:r>
              <a:rPr lang="en-US" altLang="zh-CN" sz="2000" dirty="0">
                <a:solidFill>
                  <a:srgbClr val="0000CC"/>
                </a:solidFill>
                <a:latin typeface="微软雅黑" panose="020B0503020204020204" pitchFamily="34" charset="-122"/>
                <a:ea typeface="微软雅黑" panose="020B0503020204020204" pitchFamily="34" charset="-122"/>
              </a:rPr>
              <a:t>FoxPro</a:t>
            </a:r>
            <a:r>
              <a:rPr lang="zh-CN" altLang="en-US" sz="2000" dirty="0">
                <a:solidFill>
                  <a:srgbClr val="0000CC"/>
                </a:solidFill>
                <a:latin typeface="微软雅黑" panose="020B0503020204020204" pitchFamily="34" charset="-122"/>
                <a:ea typeface="微软雅黑" panose="020B0503020204020204" pitchFamily="34" charset="-122"/>
              </a:rPr>
              <a:t>仍然区分</a:t>
            </a:r>
            <a:r>
              <a:rPr lang="zh-CN" altLang="en-US" sz="2000">
                <a:solidFill>
                  <a:srgbClr val="0000CC"/>
                </a:solidFill>
                <a:latin typeface="微软雅黑" panose="020B0503020204020204" pitchFamily="34" charset="-122"/>
                <a:ea typeface="微软雅黑" panose="020B0503020204020204" pitchFamily="34" charset="-122"/>
              </a:rPr>
              <a:t>了属性</a:t>
            </a:r>
            <a:r>
              <a:rPr lang="zh-CN" altLang="en-US" sz="2000" dirty="0">
                <a:solidFill>
                  <a:srgbClr val="0000CC"/>
                </a:solidFill>
                <a:latin typeface="微软雅黑" panose="020B0503020204020204" pitchFamily="34" charset="-122"/>
                <a:ea typeface="微软雅黑" panose="020B0503020204020204" pitchFamily="34" charset="-122"/>
              </a:rPr>
              <a:t>顺序和元组的顺序；</a:t>
            </a:r>
            <a:r>
              <a:rPr lang="en-US" altLang="zh-CN" sz="2000" dirty="0">
                <a:solidFill>
                  <a:srgbClr val="0000CC"/>
                </a:solidFill>
                <a:latin typeface="微软雅黑" panose="020B0503020204020204" pitchFamily="34" charset="-122"/>
                <a:ea typeface="微软雅黑" panose="020B0503020204020204" pitchFamily="34" charset="-122"/>
              </a:rPr>
              <a:t>Oracle</a:t>
            </a:r>
            <a:r>
              <a:rPr lang="zh-CN" altLang="en-US" sz="2000" dirty="0">
                <a:solidFill>
                  <a:srgbClr val="0000CC"/>
                </a:solidFill>
                <a:latin typeface="微软雅黑" panose="020B0503020204020204" pitchFamily="34" charset="-122"/>
                <a:ea typeface="微软雅黑" panose="020B0503020204020204" pitchFamily="34" charset="-122"/>
              </a:rPr>
              <a:t>允许关系表中存在两个完全相同的元组</a:t>
            </a:r>
          </a:p>
        </p:txBody>
      </p:sp>
    </p:spTree>
    <p:extLst>
      <p:ext uri="{BB962C8B-B14F-4D97-AF65-F5344CB8AC3E}">
        <p14:creationId xmlns:p14="http://schemas.microsoft.com/office/powerpoint/2010/main" val="282071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out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out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out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32"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out)">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32"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out)">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right)">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bg/>
                                          </p:spTgt>
                                        </p:tgtEl>
                                        <p:attrNameLst>
                                          <p:attrName>style.visibility</p:attrName>
                                        </p:attrNameLst>
                                      </p:cBhvr>
                                      <p:to>
                                        <p:strVal val="visible"/>
                                      </p:to>
                                    </p:set>
                                    <p:animEffect transition="in" filter="fade">
                                      <p:cBhvr>
                                        <p:cTn id="43" dur="500"/>
                                        <p:tgtEl>
                                          <p:spTgt spid="9">
                                            <p:bg/>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
                                            <p:txEl>
                                              <p:pRg st="0" end="0"/>
                                            </p:txEl>
                                          </p:spTgt>
                                        </p:tgtEl>
                                        <p:attrNameLst>
                                          <p:attrName>style.visibility</p:attrName>
                                        </p:attrNameLst>
                                      </p:cBhvr>
                                      <p:to>
                                        <p:strVal val="visible"/>
                                      </p:to>
                                    </p:set>
                                    <p:animEffect transition="in" filter="fade">
                                      <p:cBhvr>
                                        <p:cTn id="4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p:spPr>
        <p:txBody>
          <a:bodyPr/>
          <a:lstStyle/>
          <a:p>
            <a:r>
              <a:rPr lang="zh-CN" altLang="en-US">
                <a:solidFill>
                  <a:srgbClr val="0000CC"/>
                </a:solidFill>
              </a:rPr>
              <a:t>范式</a:t>
            </a:r>
            <a:r>
              <a:rPr lang="en-US" altLang="zh-CN">
                <a:solidFill>
                  <a:srgbClr val="0000CC"/>
                </a:solidFill>
              </a:rPr>
              <a:t>(NF)</a:t>
            </a:r>
            <a:endParaRPr lang="zh-CN" altLang="en-US" dirty="0">
              <a:solidFill>
                <a:srgbClr val="0000CC"/>
              </a:solidFill>
            </a:endParaRPr>
          </a:p>
        </p:txBody>
      </p:sp>
      <p:sp>
        <p:nvSpPr>
          <p:cNvPr id="3" name="内容占位符 2"/>
          <p:cNvSpPr>
            <a:spLocks noGrp="1"/>
          </p:cNvSpPr>
          <p:nvPr>
            <p:ph idx="1"/>
          </p:nvPr>
        </p:nvSpPr>
        <p:spPr/>
        <p:txBody>
          <a:bodyPr/>
          <a:lstStyle/>
          <a:p>
            <a:r>
              <a:rPr lang="zh-CN" altLang="en-US" dirty="0"/>
              <a:t>规范化的关系简称</a:t>
            </a:r>
            <a:r>
              <a:rPr lang="zh-CN" altLang="en-US" dirty="0">
                <a:solidFill>
                  <a:srgbClr val="FF0000"/>
                </a:solidFill>
              </a:rPr>
              <a:t>范式</a:t>
            </a:r>
            <a:r>
              <a:rPr lang="en-US" altLang="zh-CN" dirty="0">
                <a:solidFill>
                  <a:srgbClr val="FF0000"/>
                </a:solidFill>
              </a:rPr>
              <a:t>(Normal Form, NF)</a:t>
            </a:r>
          </a:p>
          <a:p>
            <a:pPr lvl="1"/>
            <a:r>
              <a:rPr lang="zh-CN" altLang="en-US" dirty="0">
                <a:solidFill>
                  <a:srgbClr val="0000CC"/>
                </a:solidFill>
              </a:rPr>
              <a:t>第一范式，第二范式，第三范式，第四范式，</a:t>
            </a:r>
            <a:r>
              <a:rPr lang="en-US" altLang="zh-CN" dirty="0">
                <a:solidFill>
                  <a:srgbClr val="0000CC"/>
                </a:solidFill>
              </a:rPr>
              <a:t>BC</a:t>
            </a:r>
            <a:r>
              <a:rPr lang="zh-CN" altLang="en-US" dirty="0">
                <a:solidFill>
                  <a:srgbClr val="0000CC"/>
                </a:solidFill>
              </a:rPr>
              <a:t>范式，第五范式</a:t>
            </a:r>
            <a:endParaRPr lang="en-US" altLang="zh-CN" dirty="0">
              <a:solidFill>
                <a:srgbClr val="0000CC"/>
              </a:solidFill>
            </a:endParaRPr>
          </a:p>
          <a:p>
            <a:r>
              <a:rPr lang="zh-CN" altLang="en-US" dirty="0"/>
              <a:t>关系模式要求关系必须是规范化（</a:t>
            </a:r>
            <a:r>
              <a:rPr lang="en-US" altLang="zh-CN" dirty="0"/>
              <a:t>Normalization</a:t>
            </a:r>
            <a:r>
              <a:rPr lang="zh-CN" altLang="en-US" dirty="0"/>
              <a:t>）的，即要求关系必须满足一定的规范条件</a:t>
            </a:r>
            <a:endParaRPr lang="en-US" altLang="zh-CN" dirty="0"/>
          </a:p>
          <a:p>
            <a:pPr lvl="1"/>
            <a:r>
              <a:rPr lang="zh-CN" altLang="en-US" dirty="0">
                <a:solidFill>
                  <a:srgbClr val="FF0000"/>
                </a:solidFill>
              </a:rPr>
              <a:t>性质</a:t>
            </a:r>
            <a:r>
              <a:rPr lang="en-US" altLang="zh-CN" dirty="0">
                <a:solidFill>
                  <a:srgbClr val="FF0000"/>
                </a:solidFill>
              </a:rPr>
              <a:t>6</a:t>
            </a:r>
            <a:r>
              <a:rPr lang="zh-CN" altLang="en-US" dirty="0"/>
              <a:t>是最基本的一条，即数据项是不可分的原子值</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14</a:t>
            </a:fld>
            <a:endParaRPr lang="en-US" dirty="0"/>
          </a:p>
        </p:txBody>
      </p:sp>
      <p:pic>
        <p:nvPicPr>
          <p:cNvPr id="5" name="Picture 4" descr="b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4619571"/>
            <a:ext cx="8791575" cy="1485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0"/>
          <p:cNvSpPr>
            <a:spLocks noChangeArrowheads="1"/>
          </p:cNvSpPr>
          <p:nvPr/>
        </p:nvSpPr>
        <p:spPr bwMode="auto">
          <a:xfrm>
            <a:off x="8610601" y="3685046"/>
            <a:ext cx="2438400" cy="1295400"/>
          </a:xfrm>
          <a:prstGeom prst="cloudCallout">
            <a:avLst>
              <a:gd name="adj1" fmla="val -53185"/>
              <a:gd name="adj2" fmla="val 39292"/>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CC00CC"/>
              </a:buClr>
              <a:buSzPct val="110000"/>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SzPct val="50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lang="zh-CN" altLang="en-US" sz="2800">
                <a:solidFill>
                  <a:srgbClr val="FF0000"/>
                </a:solidFill>
                <a:latin typeface="微软雅黑" panose="020B0503020204020204" pitchFamily="34" charset="-122"/>
                <a:ea typeface="微软雅黑" panose="020B0503020204020204" pitchFamily="34" charset="-122"/>
              </a:rPr>
              <a:t>非规范关系</a:t>
            </a:r>
          </a:p>
        </p:txBody>
      </p:sp>
    </p:spTree>
    <p:extLst>
      <p:ext uri="{BB962C8B-B14F-4D97-AF65-F5344CB8AC3E}">
        <p14:creationId xmlns:p14="http://schemas.microsoft.com/office/powerpoint/2010/main" val="190491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00000"/>
              </a:lnSpc>
            </a:pPr>
            <a:r>
              <a:rPr lang="zh-CN" altLang="en-US" b="1" dirty="0">
                <a:solidFill>
                  <a:schemeClr val="bg2">
                    <a:lumMod val="90000"/>
                  </a:schemeClr>
                </a:solidFill>
              </a:rPr>
              <a:t>关系</a:t>
            </a:r>
            <a:r>
              <a:rPr lang="en-US" altLang="zh-CN" b="1" dirty="0">
                <a:solidFill>
                  <a:schemeClr val="bg2">
                    <a:lumMod val="90000"/>
                  </a:schemeClr>
                </a:solidFill>
              </a:rPr>
              <a:t>(Relation)</a:t>
            </a:r>
          </a:p>
          <a:p>
            <a:pPr>
              <a:lnSpc>
                <a:spcPct val="100000"/>
              </a:lnSpc>
            </a:pPr>
            <a:r>
              <a:rPr lang="zh-CN" altLang="en-US" b="1" dirty="0">
                <a:solidFill>
                  <a:srgbClr val="FF0000"/>
                </a:solidFill>
              </a:rPr>
              <a:t>关系模式</a:t>
            </a:r>
            <a:r>
              <a:rPr lang="en-US" altLang="zh-CN" b="1" dirty="0">
                <a:solidFill>
                  <a:srgbClr val="FF0000"/>
                </a:solidFill>
              </a:rPr>
              <a:t>(Relation Schema)</a:t>
            </a:r>
          </a:p>
          <a:p>
            <a:pPr>
              <a:lnSpc>
                <a:spcPct val="100000"/>
              </a:lnSpc>
            </a:pPr>
            <a:r>
              <a:rPr lang="zh-CN" altLang="en-US" b="1" dirty="0">
                <a:solidFill>
                  <a:schemeClr val="bg2">
                    <a:lumMod val="90000"/>
                  </a:schemeClr>
                </a:solidFill>
              </a:rPr>
              <a:t>关系数据库</a:t>
            </a:r>
            <a:r>
              <a:rPr lang="en-US" altLang="zh-CN" b="1" dirty="0">
                <a:solidFill>
                  <a:schemeClr val="bg2">
                    <a:lumMod val="90000"/>
                  </a:schemeClr>
                </a:solidFill>
              </a:rPr>
              <a:t>(Relational Database)</a:t>
            </a:r>
          </a:p>
          <a:p>
            <a:pPr>
              <a:lnSpc>
                <a:spcPct val="100000"/>
              </a:lnSpc>
            </a:pPr>
            <a:r>
              <a:rPr lang="zh-CN" altLang="en-US" b="1" dirty="0">
                <a:solidFill>
                  <a:schemeClr val="bg2">
                    <a:lumMod val="90000"/>
                  </a:schemeClr>
                </a:solidFill>
              </a:rPr>
              <a:t>关系模型的存储结构</a:t>
            </a:r>
            <a:r>
              <a:rPr lang="en-US" altLang="zh-CN" b="1" dirty="0">
                <a:solidFill>
                  <a:schemeClr val="bg2">
                    <a:lumMod val="90000"/>
                  </a:schemeClr>
                </a:solidFill>
              </a:rPr>
              <a:t>(Relational Model Storage)</a:t>
            </a:r>
            <a:endParaRPr lang="zh-CN" altLang="en-US" b="1" dirty="0">
              <a:solidFill>
                <a:schemeClr val="bg2">
                  <a:lumMod val="90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15</a:t>
            </a:fld>
            <a:endParaRPr lang="en-US" dirty="0"/>
          </a:p>
        </p:txBody>
      </p:sp>
      <p:sp>
        <p:nvSpPr>
          <p:cNvPr id="5" name="标题 4"/>
          <p:cNvSpPr>
            <a:spLocks noGrp="1"/>
          </p:cNvSpPr>
          <p:nvPr>
            <p:ph type="title"/>
          </p:nvPr>
        </p:nvSpPr>
        <p:spPr/>
        <p:txBody>
          <a:bodyPr/>
          <a:lstStyle/>
          <a:p>
            <a:r>
              <a:rPr lang="zh-CN" altLang="en-US" dirty="0"/>
              <a:t>关系数据结构及形式化定义</a:t>
            </a:r>
          </a:p>
        </p:txBody>
      </p:sp>
    </p:spTree>
    <p:extLst>
      <p:ext uri="{BB962C8B-B14F-4D97-AF65-F5344CB8AC3E}">
        <p14:creationId xmlns:p14="http://schemas.microsoft.com/office/powerpoint/2010/main" val="1140623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a:lnSpc>
                <a:spcPct val="120000"/>
              </a:lnSpc>
            </a:pPr>
            <a:r>
              <a:rPr lang="zh-CN" altLang="en-US" dirty="0">
                <a:solidFill>
                  <a:srgbClr val="FF0000"/>
                </a:solidFill>
              </a:rPr>
              <a:t>关系模式</a:t>
            </a:r>
            <a:r>
              <a:rPr lang="en-US" altLang="zh-CN" dirty="0">
                <a:solidFill>
                  <a:srgbClr val="FF0000"/>
                </a:solidFill>
              </a:rPr>
              <a:t>(Relation Schema)</a:t>
            </a:r>
            <a:r>
              <a:rPr lang="zh-CN" altLang="en-US" dirty="0">
                <a:solidFill>
                  <a:srgbClr val="FF0000"/>
                </a:solidFill>
              </a:rPr>
              <a:t>是对关系的描述</a:t>
            </a:r>
            <a:endParaRPr lang="en-US" altLang="zh-CN" dirty="0">
              <a:solidFill>
                <a:srgbClr val="FF0000"/>
              </a:solidFill>
            </a:endParaRPr>
          </a:p>
          <a:p>
            <a:pPr lvl="1" algn="just">
              <a:lnSpc>
                <a:spcPct val="120000"/>
              </a:lnSpc>
            </a:pPr>
            <a:r>
              <a:rPr lang="zh-CN" altLang="en-US" dirty="0">
                <a:latin typeface="Times New Roman" panose="02020603050405020304" pitchFamily="18" charset="0"/>
              </a:rPr>
              <a:t>元组集合的结构</a:t>
            </a:r>
            <a:endParaRPr lang="en-US" altLang="zh-CN" dirty="0">
              <a:latin typeface="Times New Roman" panose="02020603050405020304" pitchFamily="18" charset="0"/>
            </a:endParaRPr>
          </a:p>
          <a:p>
            <a:pPr lvl="2" algn="just">
              <a:lnSpc>
                <a:spcPct val="120000"/>
              </a:lnSpc>
            </a:pPr>
            <a:r>
              <a:rPr lang="zh-CN" altLang="en-US" dirty="0">
                <a:latin typeface="Times New Roman" panose="02020603050405020304" pitchFamily="18" charset="0"/>
              </a:rPr>
              <a:t>属性构成</a:t>
            </a:r>
            <a:endParaRPr lang="en-US" altLang="zh-CN" dirty="0">
              <a:latin typeface="Times New Roman" panose="02020603050405020304" pitchFamily="18" charset="0"/>
            </a:endParaRPr>
          </a:p>
          <a:p>
            <a:pPr lvl="2" algn="just">
              <a:lnSpc>
                <a:spcPct val="120000"/>
              </a:lnSpc>
            </a:pPr>
            <a:r>
              <a:rPr lang="zh-CN" altLang="en-US" dirty="0">
                <a:latin typeface="Times New Roman" panose="02020603050405020304" pitchFamily="18" charset="0"/>
              </a:rPr>
              <a:t>属性来自的域</a:t>
            </a:r>
            <a:endParaRPr lang="en-US" altLang="zh-CN" dirty="0">
              <a:latin typeface="Times New Roman" panose="02020603050405020304" pitchFamily="18" charset="0"/>
            </a:endParaRPr>
          </a:p>
          <a:p>
            <a:pPr lvl="2" algn="just">
              <a:lnSpc>
                <a:spcPct val="120000"/>
              </a:lnSpc>
            </a:pPr>
            <a:r>
              <a:rPr lang="zh-CN" altLang="en-US" dirty="0">
                <a:latin typeface="Times New Roman" panose="02020603050405020304" pitchFamily="18" charset="0"/>
              </a:rPr>
              <a:t>属性与域之间的映象关系</a:t>
            </a:r>
          </a:p>
          <a:p>
            <a:pPr lvl="1" algn="just">
              <a:lnSpc>
                <a:spcPct val="120000"/>
              </a:lnSpc>
            </a:pPr>
            <a:r>
              <a:rPr lang="zh-CN" altLang="en-US" dirty="0">
                <a:latin typeface="Times New Roman" panose="02020603050405020304" pitchFamily="18" charset="0"/>
              </a:rPr>
              <a:t>完整性约束条件</a:t>
            </a:r>
            <a:endParaRPr lang="en-US" altLang="zh-CN" dirty="0">
              <a:latin typeface="Times New Roman" panose="02020603050405020304" pitchFamily="18" charset="0"/>
            </a:endParaRPr>
          </a:p>
          <a:p>
            <a:pPr lvl="2" algn="just">
              <a:lnSpc>
                <a:spcPct val="120000"/>
              </a:lnSpc>
            </a:pPr>
            <a:r>
              <a:rPr lang="zh-CN" altLang="en-US" dirty="0">
                <a:latin typeface="Times New Roman" panose="02020603050405020304" pitchFamily="18" charset="0"/>
              </a:rPr>
              <a:t>约束或</a:t>
            </a:r>
            <a:r>
              <a:rPr lang="zh-CN" altLang="en-US" dirty="0">
                <a:solidFill>
                  <a:srgbClr val="3333CC"/>
                </a:solidFill>
                <a:latin typeface="Times New Roman" panose="02020603050405020304" pitchFamily="18" charset="0"/>
              </a:rPr>
              <a:t>通过对属性取值范围的限定</a:t>
            </a:r>
            <a:endParaRPr lang="en-US" altLang="zh-CN" dirty="0">
              <a:solidFill>
                <a:srgbClr val="3333CC"/>
              </a:solidFill>
              <a:latin typeface="Times New Roman" panose="02020603050405020304" pitchFamily="18" charset="0"/>
            </a:endParaRPr>
          </a:p>
          <a:p>
            <a:pPr marL="715962" lvl="2" indent="0" algn="just">
              <a:lnSpc>
                <a:spcPct val="120000"/>
              </a:lnSpc>
              <a:buNone/>
            </a:pPr>
            <a:r>
              <a:rPr lang="en-US" altLang="zh-CN" dirty="0">
                <a:solidFill>
                  <a:srgbClr val="3333CC"/>
                </a:solidFill>
                <a:latin typeface="Times New Roman" panose="02020603050405020304" pitchFamily="18" charset="0"/>
              </a:rPr>
              <a:t>   </a:t>
            </a:r>
            <a:r>
              <a:rPr lang="en-US" altLang="zh-CN" dirty="0">
                <a:latin typeface="Times New Roman" panose="02020603050405020304" pitchFamily="18" charset="0"/>
              </a:rPr>
              <a:t>(</a:t>
            </a:r>
            <a:r>
              <a:rPr lang="zh-CN" altLang="en-US" dirty="0">
                <a:latin typeface="Times New Roman" panose="02020603050405020304" pitchFamily="18" charset="0"/>
              </a:rPr>
              <a:t>如成绩介于</a:t>
            </a:r>
            <a:r>
              <a:rPr lang="en-US" altLang="zh-CN" dirty="0">
                <a:latin typeface="Times New Roman" panose="02020603050405020304" pitchFamily="18" charset="0"/>
              </a:rPr>
              <a:t>85-100)</a:t>
            </a:r>
            <a:r>
              <a:rPr lang="zh-CN" altLang="en-US" dirty="0">
                <a:latin typeface="Times New Roman" panose="02020603050405020304" pitchFamily="18" charset="0"/>
              </a:rPr>
              <a:t>，或</a:t>
            </a:r>
            <a:endParaRPr lang="en-US" altLang="zh-CN" dirty="0">
              <a:latin typeface="Times New Roman" panose="02020603050405020304" pitchFamily="18" charset="0"/>
            </a:endParaRPr>
          </a:p>
          <a:p>
            <a:pPr lvl="2" algn="just">
              <a:lnSpc>
                <a:spcPct val="120000"/>
              </a:lnSpc>
            </a:pPr>
            <a:r>
              <a:rPr lang="zh-CN" altLang="en-US" dirty="0">
                <a:solidFill>
                  <a:srgbClr val="3333CC"/>
                </a:solidFill>
                <a:latin typeface="Times New Roman" panose="02020603050405020304" pitchFamily="18" charset="0"/>
              </a:rPr>
              <a:t>通过属性值间的相互关联</a:t>
            </a:r>
            <a:r>
              <a:rPr lang="zh-CN" altLang="en-US" dirty="0">
                <a:latin typeface="Times New Roman" panose="02020603050405020304" pitchFamily="18" charset="0"/>
              </a:rPr>
              <a:t>反映出来</a:t>
            </a:r>
            <a:r>
              <a:rPr lang="en-US" altLang="zh-CN" dirty="0">
                <a:latin typeface="Times New Roman" panose="02020603050405020304" pitchFamily="18" charset="0"/>
              </a:rPr>
              <a:t>(</a:t>
            </a:r>
            <a:r>
              <a:rPr lang="zh-CN" altLang="en-US" dirty="0">
                <a:latin typeface="Times New Roman" panose="02020603050405020304" pitchFamily="18" charset="0"/>
              </a:rPr>
              <a:t>如</a:t>
            </a:r>
            <a:r>
              <a:rPr lang="en-US" altLang="zh-CN" dirty="0">
                <a:latin typeface="Times New Roman" panose="02020603050405020304" pitchFamily="18" charset="0"/>
              </a:rPr>
              <a:t>2</a:t>
            </a:r>
            <a:r>
              <a:rPr lang="zh-CN" altLang="en-US" dirty="0">
                <a:latin typeface="Times New Roman" panose="02020603050405020304" pitchFamily="18" charset="0"/>
              </a:rPr>
              <a:t>个元组的主码相等</a:t>
            </a:r>
            <a:r>
              <a:rPr lang="en-US" altLang="zh-CN" dirty="0">
                <a:latin typeface="Times New Roman" panose="02020603050405020304" pitchFamily="18" charset="0"/>
              </a:rPr>
              <a:t>)</a:t>
            </a:r>
            <a:endParaRPr lang="zh-CN" altLang="en-US" dirty="0">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16</a:t>
            </a:fld>
            <a:endParaRPr lang="en-US" dirty="0"/>
          </a:p>
        </p:txBody>
      </p:sp>
      <p:pic>
        <p:nvPicPr>
          <p:cNvPr id="5" name="Picture 4" descr="See the source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7353" t="2163" r="10293" b="4864"/>
          <a:stretch/>
        </p:blipFill>
        <p:spPr bwMode="auto">
          <a:xfrm>
            <a:off x="6324600" y="1219200"/>
            <a:ext cx="4571666" cy="3510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10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17</a:t>
            </a:fld>
            <a:endParaRPr lang="en-US" dirty="0"/>
          </a:p>
        </p:txBody>
      </p:sp>
      <p:sp>
        <p:nvSpPr>
          <p:cNvPr id="7" name="内容占位符 6"/>
          <p:cNvSpPr>
            <a:spLocks noGrp="1"/>
          </p:cNvSpPr>
          <p:nvPr>
            <p:ph idx="1"/>
          </p:nvPr>
        </p:nvSpPr>
        <p:spPr>
          <a:xfrm>
            <a:off x="595085" y="228600"/>
            <a:ext cx="11007107" cy="6307426"/>
          </a:xfrm>
        </p:spPr>
        <p:txBody>
          <a:bodyPr/>
          <a:lstStyle/>
          <a:p>
            <a:pPr>
              <a:lnSpc>
                <a:spcPct val="100000"/>
              </a:lnSpc>
            </a:pPr>
            <a:r>
              <a:rPr lang="zh-CN" altLang="en-US" dirty="0"/>
              <a:t>关系模式的</a:t>
            </a:r>
            <a:r>
              <a:rPr lang="zh-CN" altLang="en-US" dirty="0">
                <a:solidFill>
                  <a:srgbClr val="FF0000"/>
                </a:solidFill>
              </a:rPr>
              <a:t>形式化定义</a:t>
            </a:r>
            <a:endParaRPr lang="en-US" altLang="zh-CN" dirty="0">
              <a:solidFill>
                <a:srgbClr val="FF0000"/>
              </a:solidFill>
            </a:endParaRPr>
          </a:p>
          <a:p>
            <a:pPr lvl="1">
              <a:lnSpc>
                <a:spcPct val="100000"/>
              </a:lnSpc>
            </a:pPr>
            <a:r>
              <a:rPr lang="zh-CN" altLang="en-US" b="1" dirty="0">
                <a:solidFill>
                  <a:srgbClr val="FF0000"/>
                </a:solidFill>
              </a:rPr>
              <a:t>五元组</a:t>
            </a:r>
            <a:r>
              <a:rPr lang="en-US" altLang="zh-CN" b="1" dirty="0">
                <a:solidFill>
                  <a:srgbClr val="FF0000"/>
                </a:solidFill>
              </a:rPr>
              <a:t>R (U</a:t>
            </a:r>
            <a:r>
              <a:rPr lang="zh-CN" altLang="en-US" b="1" dirty="0">
                <a:solidFill>
                  <a:srgbClr val="FF0000"/>
                </a:solidFill>
              </a:rPr>
              <a:t>，</a:t>
            </a:r>
            <a:r>
              <a:rPr lang="en-US" altLang="zh-CN" b="1" dirty="0">
                <a:solidFill>
                  <a:srgbClr val="FF0000"/>
                </a:solidFill>
              </a:rPr>
              <a:t>D</a:t>
            </a:r>
            <a:r>
              <a:rPr lang="zh-CN" altLang="en-US" b="1" dirty="0">
                <a:solidFill>
                  <a:srgbClr val="FF0000"/>
                </a:solidFill>
              </a:rPr>
              <a:t>，</a:t>
            </a:r>
            <a:r>
              <a:rPr lang="en-US" altLang="zh-CN" b="1" dirty="0">
                <a:solidFill>
                  <a:srgbClr val="FF0000"/>
                </a:solidFill>
              </a:rPr>
              <a:t>DOM</a:t>
            </a:r>
            <a:r>
              <a:rPr lang="zh-CN" altLang="en-US" b="1" dirty="0">
                <a:solidFill>
                  <a:srgbClr val="FF0000"/>
                </a:solidFill>
              </a:rPr>
              <a:t>，</a:t>
            </a:r>
            <a:r>
              <a:rPr lang="en-US" altLang="zh-CN" b="1" dirty="0">
                <a:solidFill>
                  <a:srgbClr val="FF0000"/>
                </a:solidFill>
              </a:rPr>
              <a:t>F)</a:t>
            </a:r>
          </a:p>
          <a:p>
            <a:pPr lvl="2">
              <a:lnSpc>
                <a:spcPct val="100000"/>
              </a:lnSpc>
            </a:pPr>
            <a:r>
              <a:rPr lang="en-US" altLang="zh-CN" sz="2400" b="1" dirty="0">
                <a:solidFill>
                  <a:srgbClr val="0000CC"/>
                </a:solidFill>
              </a:rPr>
              <a:t>R</a:t>
            </a:r>
            <a:r>
              <a:rPr lang="zh-CN" altLang="en-US" sz="2400" b="1" dirty="0">
                <a:solidFill>
                  <a:srgbClr val="0000CC"/>
                </a:solidFill>
              </a:rPr>
              <a:t>：</a:t>
            </a:r>
            <a:r>
              <a:rPr lang="zh-CN" altLang="en-US" sz="2400" dirty="0">
                <a:solidFill>
                  <a:srgbClr val="0000CC"/>
                </a:solidFill>
              </a:rPr>
              <a:t>关系名</a:t>
            </a:r>
            <a:endParaRPr lang="en-US" altLang="zh-CN" sz="2400" dirty="0">
              <a:solidFill>
                <a:srgbClr val="0000CC"/>
              </a:solidFill>
            </a:endParaRPr>
          </a:p>
          <a:p>
            <a:pPr lvl="2">
              <a:lnSpc>
                <a:spcPct val="100000"/>
              </a:lnSpc>
            </a:pPr>
            <a:r>
              <a:rPr lang="en-US" altLang="zh-CN" sz="2400" b="1" dirty="0">
                <a:solidFill>
                  <a:srgbClr val="0000CC"/>
                </a:solidFill>
              </a:rPr>
              <a:t>U</a:t>
            </a:r>
            <a:r>
              <a:rPr lang="zh-CN" altLang="en-US" sz="2400" b="1" dirty="0">
                <a:solidFill>
                  <a:srgbClr val="0000CC"/>
                </a:solidFill>
              </a:rPr>
              <a:t>：</a:t>
            </a:r>
            <a:r>
              <a:rPr lang="zh-CN" altLang="en-US" sz="2400" dirty="0">
                <a:solidFill>
                  <a:srgbClr val="0000CC"/>
                </a:solidFill>
              </a:rPr>
              <a:t>关系的属性名集合</a:t>
            </a:r>
            <a:endParaRPr lang="en-US" altLang="zh-CN" sz="2400" dirty="0">
              <a:solidFill>
                <a:srgbClr val="0000CC"/>
              </a:solidFill>
            </a:endParaRPr>
          </a:p>
          <a:p>
            <a:pPr lvl="2">
              <a:lnSpc>
                <a:spcPct val="100000"/>
              </a:lnSpc>
            </a:pPr>
            <a:r>
              <a:rPr lang="en-US" altLang="zh-CN" sz="2400" b="1" dirty="0">
                <a:solidFill>
                  <a:srgbClr val="0000CC"/>
                </a:solidFill>
              </a:rPr>
              <a:t>D</a:t>
            </a:r>
            <a:r>
              <a:rPr lang="zh-CN" altLang="en-US" sz="2400" b="1" dirty="0">
                <a:solidFill>
                  <a:srgbClr val="0000CC"/>
                </a:solidFill>
              </a:rPr>
              <a:t>：</a:t>
            </a:r>
            <a:r>
              <a:rPr lang="en-US" altLang="zh-CN" sz="2400" dirty="0">
                <a:solidFill>
                  <a:srgbClr val="0000CC"/>
                </a:solidFill>
              </a:rPr>
              <a:t>U</a:t>
            </a:r>
            <a:r>
              <a:rPr lang="zh-CN" altLang="en-US" sz="2400" dirty="0">
                <a:solidFill>
                  <a:srgbClr val="0000CC"/>
                </a:solidFill>
              </a:rPr>
              <a:t>中属性所来自的</a:t>
            </a:r>
            <a:r>
              <a:rPr lang="en-US" altLang="zh-CN" sz="2400" dirty="0">
                <a:solidFill>
                  <a:srgbClr val="0000CC"/>
                </a:solidFill>
              </a:rPr>
              <a:t>DOM</a:t>
            </a:r>
            <a:r>
              <a:rPr lang="zh-CN" altLang="en-US" sz="2400" dirty="0">
                <a:solidFill>
                  <a:srgbClr val="0000CC"/>
                </a:solidFill>
              </a:rPr>
              <a:t>属性向域的映象集合</a:t>
            </a:r>
          </a:p>
          <a:p>
            <a:pPr lvl="2">
              <a:lnSpc>
                <a:spcPct val="100000"/>
              </a:lnSpc>
            </a:pPr>
            <a:r>
              <a:rPr lang="en-US" altLang="zh-CN" sz="2400" b="1" dirty="0">
                <a:solidFill>
                  <a:srgbClr val="0000CC"/>
                </a:solidFill>
              </a:rPr>
              <a:t>F</a:t>
            </a:r>
            <a:r>
              <a:rPr lang="zh-CN" altLang="en-US" sz="2400" b="1" dirty="0">
                <a:solidFill>
                  <a:srgbClr val="0000CC"/>
                </a:solidFill>
              </a:rPr>
              <a:t>：</a:t>
            </a:r>
            <a:r>
              <a:rPr lang="zh-CN" altLang="en-US" sz="2400" dirty="0">
                <a:solidFill>
                  <a:srgbClr val="0000CC"/>
                </a:solidFill>
              </a:rPr>
              <a:t>属性间的数据依赖关系集合</a:t>
            </a:r>
            <a:endParaRPr lang="en-US" altLang="zh-CN" dirty="0"/>
          </a:p>
          <a:p>
            <a:pPr lvl="1">
              <a:lnSpc>
                <a:spcPct val="100000"/>
              </a:lnSpc>
            </a:pPr>
            <a:r>
              <a:rPr lang="zh-CN" altLang="en-US" dirty="0"/>
              <a:t>简记为</a:t>
            </a:r>
            <a:r>
              <a:rPr lang="en-US" altLang="zh-CN" dirty="0">
                <a:solidFill>
                  <a:srgbClr val="FF0000"/>
                </a:solidFill>
              </a:rPr>
              <a:t>R(U)</a:t>
            </a:r>
            <a:r>
              <a:rPr lang="zh-CN" altLang="en-US" dirty="0"/>
              <a:t>，或</a:t>
            </a:r>
            <a:r>
              <a:rPr lang="en-US" altLang="zh-CN" dirty="0">
                <a:solidFill>
                  <a:srgbClr val="FF0000"/>
                </a:solidFill>
              </a:rPr>
              <a:t>R(A</a:t>
            </a:r>
            <a:r>
              <a:rPr lang="en-US" altLang="zh-CN" baseline="-25000" dirty="0">
                <a:solidFill>
                  <a:srgbClr val="FF0000"/>
                </a:solidFill>
              </a:rPr>
              <a:t>1</a:t>
            </a:r>
            <a:r>
              <a:rPr lang="en-US" altLang="zh-CN" dirty="0">
                <a:solidFill>
                  <a:srgbClr val="FF0000"/>
                </a:solidFill>
              </a:rPr>
              <a:t>,A</a:t>
            </a:r>
            <a:r>
              <a:rPr lang="en-US" altLang="zh-CN" baseline="-25000" dirty="0">
                <a:solidFill>
                  <a:srgbClr val="FF0000"/>
                </a:solidFill>
              </a:rPr>
              <a:t>2</a:t>
            </a:r>
            <a:r>
              <a:rPr lang="en-US" altLang="zh-CN" dirty="0">
                <a:solidFill>
                  <a:srgbClr val="FF0000"/>
                </a:solidFill>
              </a:rPr>
              <a:t>,…,A</a:t>
            </a:r>
            <a:r>
              <a:rPr lang="en-US" altLang="zh-CN" baseline="-25000" dirty="0">
                <a:solidFill>
                  <a:srgbClr val="FF0000"/>
                </a:solidFill>
              </a:rPr>
              <a:t>n</a:t>
            </a:r>
            <a:r>
              <a:rPr lang="en-US" altLang="zh-CN" dirty="0">
                <a:solidFill>
                  <a:srgbClr val="FF0000"/>
                </a:solidFill>
              </a:rPr>
              <a:t>),</a:t>
            </a:r>
            <a:r>
              <a:rPr lang="en-US" altLang="zh-CN" dirty="0"/>
              <a:t> </a:t>
            </a:r>
            <a:r>
              <a:rPr lang="en-US" altLang="zh-CN" dirty="0">
                <a:solidFill>
                  <a:srgbClr val="FF0000"/>
                </a:solidFill>
              </a:rPr>
              <a:t>A</a:t>
            </a:r>
            <a:r>
              <a:rPr lang="en-US" altLang="zh-CN" baseline="-25000" dirty="0">
                <a:solidFill>
                  <a:srgbClr val="FF0000"/>
                </a:solidFill>
              </a:rPr>
              <a:t>i</a:t>
            </a:r>
            <a:r>
              <a:rPr lang="zh-CN" altLang="en-US" dirty="0"/>
              <a:t>为属性名</a:t>
            </a:r>
            <a:endParaRPr lang="en-US" altLang="zh-CN" dirty="0"/>
          </a:p>
          <a:p>
            <a:pPr lvl="2">
              <a:lnSpc>
                <a:spcPct val="100000"/>
              </a:lnSpc>
            </a:pPr>
            <a:r>
              <a:rPr lang="zh-CN" altLang="en-US" sz="2400" dirty="0">
                <a:solidFill>
                  <a:srgbClr val="0000CC"/>
                </a:solidFill>
                <a:latin typeface="Times New Roman" pitchFamily="18" charset="0"/>
                <a:cs typeface="Times New Roman" pitchFamily="18" charset="0"/>
              </a:rPr>
              <a:t>域名及属性向域的映象常常直接说明为属性的类型、长度</a:t>
            </a:r>
            <a:endParaRPr lang="zh-CN" altLang="en-US" sz="2400" dirty="0">
              <a:solidFill>
                <a:srgbClr val="0000CC"/>
              </a:solidFill>
            </a:endParaRPr>
          </a:p>
        </p:txBody>
      </p:sp>
      <p:sp>
        <p:nvSpPr>
          <p:cNvPr id="8" name="文本框 7"/>
          <p:cNvSpPr txBox="1"/>
          <p:nvPr/>
        </p:nvSpPr>
        <p:spPr>
          <a:xfrm>
            <a:off x="2438400" y="4191000"/>
            <a:ext cx="5867400" cy="1938992"/>
          </a:xfrm>
          <a:prstGeom prst="rect">
            <a:avLst/>
          </a:prstGeom>
          <a:solidFill>
            <a:schemeClr val="bg1">
              <a:lumMod val="95000"/>
            </a:schemeClr>
          </a:solidFill>
          <a:ln w="3175">
            <a:solidFill>
              <a:schemeClr val="tx1"/>
            </a:solidFill>
          </a:ln>
        </p:spPr>
        <p:txBody>
          <a:bodyPr wrap="square" rtlCol="0">
            <a:spAutoFit/>
          </a:bodyPr>
          <a:lstStyle/>
          <a:p>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CREATE TABLE orders(</a:t>
            </a:r>
          </a:p>
          <a:p>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idorder</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INT PRIMARY KEY,</a:t>
            </a:r>
          </a:p>
          <a:p>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date_init</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DATETIME,</a:t>
            </a:r>
          </a:p>
          <a:p>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notes VARCHAR(45)</a:t>
            </a:r>
          </a:p>
          <a:p>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endPar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274495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18</a:t>
            </a:fld>
            <a:endParaRPr lang="en-US" dirty="0"/>
          </a:p>
        </p:txBody>
      </p:sp>
      <p:graphicFrame>
        <p:nvGraphicFramePr>
          <p:cNvPr id="6" name="表格 5"/>
          <p:cNvGraphicFramePr>
            <a:graphicFrameLocks noGrp="1"/>
          </p:cNvGraphicFramePr>
          <p:nvPr>
            <p:extLst>
              <p:ext uri="{D42A27DB-BD31-4B8C-83A1-F6EECF244321}">
                <p14:modId xmlns:p14="http://schemas.microsoft.com/office/powerpoint/2010/main" val="785250302"/>
              </p:ext>
            </p:extLst>
          </p:nvPr>
        </p:nvGraphicFramePr>
        <p:xfrm>
          <a:off x="1295400" y="1524000"/>
          <a:ext cx="9296400" cy="2968117"/>
        </p:xfrm>
        <a:graphic>
          <a:graphicData uri="http://schemas.openxmlformats.org/drawingml/2006/table">
            <a:tbl>
              <a:tblPr firstRow="1" bandRow="1">
                <a:tableStyleId>{5940675A-B579-460E-94D1-54222C63F5DA}</a:tableStyleId>
              </a:tblPr>
              <a:tblGrid>
                <a:gridCol w="3820440">
                  <a:extLst>
                    <a:ext uri="{9D8B030D-6E8A-4147-A177-3AD203B41FA5}">
                      <a16:colId xmlns:a16="http://schemas.microsoft.com/office/drawing/2014/main" val="1308449300"/>
                    </a:ext>
                  </a:extLst>
                </a:gridCol>
                <a:gridCol w="5475960">
                  <a:extLst>
                    <a:ext uri="{9D8B030D-6E8A-4147-A177-3AD203B41FA5}">
                      <a16:colId xmlns:a16="http://schemas.microsoft.com/office/drawing/2014/main" val="2529187279"/>
                    </a:ext>
                  </a:extLst>
                </a:gridCol>
              </a:tblGrid>
              <a:tr h="370840">
                <a:tc>
                  <a:txBody>
                    <a:bodyPr/>
                    <a:lstStyle/>
                    <a:p>
                      <a:pPr algn="l">
                        <a:lnSpc>
                          <a:spcPct val="150000"/>
                        </a:lnSpc>
                      </a:pPr>
                      <a:r>
                        <a:rPr lang="zh-CN" altLang="en-US" sz="2800" b="1" dirty="0">
                          <a:solidFill>
                            <a:srgbClr val="FF0000"/>
                          </a:solidFill>
                          <a:latin typeface="等线" panose="02010600030101010101" pitchFamily="2" charset="-122"/>
                          <a:ea typeface="等线" panose="02010600030101010101" pitchFamily="2" charset="-122"/>
                        </a:rPr>
                        <a:t>关系模式</a:t>
                      </a:r>
                    </a:p>
                  </a:txBody>
                  <a:tcPr>
                    <a:solidFill>
                      <a:schemeClr val="accent4">
                        <a:lumMod val="20000"/>
                        <a:lumOff val="80000"/>
                      </a:schemeClr>
                    </a:solidFill>
                  </a:tcPr>
                </a:tc>
                <a:tc>
                  <a:txBody>
                    <a:bodyPr/>
                    <a:lstStyle/>
                    <a:p>
                      <a:pPr algn="l">
                        <a:lnSpc>
                          <a:spcPct val="150000"/>
                        </a:lnSpc>
                      </a:pPr>
                      <a:r>
                        <a:rPr lang="zh-CN" altLang="en-US" sz="2800" b="1" dirty="0">
                          <a:solidFill>
                            <a:srgbClr val="FF0000"/>
                          </a:solidFill>
                          <a:latin typeface="等线" panose="02010600030101010101" pitchFamily="2" charset="-122"/>
                          <a:ea typeface="等线" panose="02010600030101010101" pitchFamily="2" charset="-122"/>
                        </a:rPr>
                        <a:t>关系</a:t>
                      </a:r>
                    </a:p>
                  </a:txBody>
                  <a:tcPr>
                    <a:solidFill>
                      <a:schemeClr val="accent4">
                        <a:lumMod val="20000"/>
                        <a:lumOff val="80000"/>
                      </a:schemeClr>
                    </a:solidFill>
                  </a:tcPr>
                </a:tc>
                <a:extLst>
                  <a:ext uri="{0D108BD9-81ED-4DB2-BD59-A6C34878D82A}">
                    <a16:rowId xmlns:a16="http://schemas.microsoft.com/office/drawing/2014/main" val="3384690954"/>
                  </a:ext>
                </a:extLst>
              </a:tr>
              <a:tr h="370840">
                <a:tc>
                  <a:txBody>
                    <a:bodyPr/>
                    <a:lstStyle/>
                    <a:p>
                      <a:pPr marL="457200" indent="-457200" algn="l">
                        <a:lnSpc>
                          <a:spcPct val="150000"/>
                        </a:lnSpc>
                        <a:buFont typeface="Arial" panose="020B0604020202020204" pitchFamily="34" charset="0"/>
                        <a:buChar char="•"/>
                      </a:pPr>
                      <a:r>
                        <a:rPr lang="zh-CN" altLang="en-US" sz="2400" b="1" dirty="0">
                          <a:latin typeface="等线 Light" panose="02010600030101010101" pitchFamily="2" charset="-122"/>
                          <a:ea typeface="等线 Light" panose="02010600030101010101" pitchFamily="2" charset="-122"/>
                        </a:rPr>
                        <a:t>静态</a:t>
                      </a:r>
                      <a:endParaRPr lang="en-US" altLang="zh-CN" sz="2400" b="1" dirty="0">
                        <a:latin typeface="等线 Light" panose="02010600030101010101" pitchFamily="2" charset="-122"/>
                        <a:ea typeface="等线 Light" panose="02010600030101010101" pitchFamily="2" charset="-122"/>
                      </a:endParaRPr>
                    </a:p>
                    <a:p>
                      <a:pPr marL="457200" indent="-457200" algn="l">
                        <a:lnSpc>
                          <a:spcPct val="150000"/>
                        </a:lnSpc>
                        <a:buFont typeface="Arial" panose="020B0604020202020204" pitchFamily="34" charset="0"/>
                        <a:buChar char="•"/>
                      </a:pPr>
                      <a:r>
                        <a:rPr lang="zh-CN" altLang="en-US" sz="2400" b="1" dirty="0">
                          <a:latin typeface="等线 Light" panose="02010600030101010101" pitchFamily="2" charset="-122"/>
                          <a:ea typeface="等线 Light" panose="02010600030101010101" pitchFamily="2" charset="-122"/>
                        </a:rPr>
                        <a:t>稳定</a:t>
                      </a:r>
                    </a:p>
                  </a:txBody>
                  <a:tcPr/>
                </a:tc>
                <a:tc>
                  <a:txBody>
                    <a:bodyPr/>
                    <a:lstStyle/>
                    <a:p>
                      <a:pPr marL="457200" indent="-457200" algn="l">
                        <a:lnSpc>
                          <a:spcPct val="150000"/>
                        </a:lnSpc>
                        <a:buFont typeface="Arial" panose="020B0604020202020204" pitchFamily="34" charset="0"/>
                        <a:buChar char="•"/>
                      </a:pPr>
                      <a:r>
                        <a:rPr lang="zh-CN" altLang="en-US" sz="2400" b="1" dirty="0">
                          <a:latin typeface="等线 Light" panose="02010600030101010101" pitchFamily="2" charset="-122"/>
                          <a:ea typeface="等线 Light" panose="02010600030101010101" pitchFamily="2" charset="-122"/>
                        </a:rPr>
                        <a:t>动态</a:t>
                      </a:r>
                      <a:endParaRPr lang="en-US" altLang="zh-CN" sz="2400" b="1" dirty="0">
                        <a:latin typeface="等线 Light" panose="02010600030101010101" pitchFamily="2" charset="-122"/>
                        <a:ea typeface="等线 Light" panose="02010600030101010101" pitchFamily="2" charset="-122"/>
                      </a:endParaRPr>
                    </a:p>
                    <a:p>
                      <a:pPr marL="457200" indent="-457200" algn="l">
                        <a:lnSpc>
                          <a:spcPct val="150000"/>
                        </a:lnSpc>
                        <a:buFont typeface="Arial" panose="020B0604020202020204" pitchFamily="34" charset="0"/>
                        <a:buChar char="•"/>
                      </a:pPr>
                      <a:r>
                        <a:rPr lang="zh-CN" altLang="en-US" sz="2400" b="1" dirty="0">
                          <a:latin typeface="等线 Light" panose="02010600030101010101" pitchFamily="2" charset="-122"/>
                          <a:ea typeface="等线 Light" panose="02010600030101010101" pitchFamily="2" charset="-122"/>
                        </a:rPr>
                        <a:t>随时间变化</a:t>
                      </a:r>
                    </a:p>
                  </a:txBody>
                  <a:tcPr/>
                </a:tc>
                <a:extLst>
                  <a:ext uri="{0D108BD9-81ED-4DB2-BD59-A6C34878D82A}">
                    <a16:rowId xmlns:a16="http://schemas.microsoft.com/office/drawing/2014/main" val="3087908195"/>
                  </a:ext>
                </a:extLst>
              </a:tr>
              <a:tr h="370840">
                <a:tc>
                  <a:txBody>
                    <a:bodyPr/>
                    <a:lstStyle/>
                    <a:p>
                      <a:pPr marL="457200" indent="-457200" algn="l">
                        <a:lnSpc>
                          <a:spcPct val="150000"/>
                        </a:lnSpc>
                        <a:buFont typeface="Arial" panose="020B0604020202020204" pitchFamily="34" charset="0"/>
                        <a:buChar char="•"/>
                      </a:pPr>
                      <a:r>
                        <a:rPr lang="zh-CN" altLang="en-US" sz="2400" b="1" dirty="0">
                          <a:latin typeface="等线 Light" panose="02010600030101010101" pitchFamily="2" charset="-122"/>
                          <a:ea typeface="等线 Light" panose="02010600030101010101" pitchFamily="2" charset="-122"/>
                        </a:rPr>
                        <a:t>型</a:t>
                      </a:r>
                    </a:p>
                  </a:txBody>
                  <a:tcPr/>
                </a:tc>
                <a:tc>
                  <a:txBody>
                    <a:bodyPr/>
                    <a:lstStyle/>
                    <a:p>
                      <a:pPr marL="457200" indent="-457200" algn="l">
                        <a:lnSpc>
                          <a:spcPct val="150000"/>
                        </a:lnSpc>
                        <a:buFont typeface="Arial" panose="020B0604020202020204" pitchFamily="34" charset="0"/>
                        <a:buChar char="•"/>
                      </a:pPr>
                      <a:r>
                        <a:rPr lang="zh-CN" altLang="en-US" sz="2400" b="1" dirty="0">
                          <a:latin typeface="等线 Light" panose="02010600030101010101" pitchFamily="2" charset="-122"/>
                          <a:ea typeface="等线 Light" panose="02010600030101010101" pitchFamily="2" charset="-122"/>
                        </a:rPr>
                        <a:t>值</a:t>
                      </a:r>
                    </a:p>
                  </a:txBody>
                  <a:tcPr/>
                </a:tc>
                <a:extLst>
                  <a:ext uri="{0D108BD9-81ED-4DB2-BD59-A6C34878D82A}">
                    <a16:rowId xmlns:a16="http://schemas.microsoft.com/office/drawing/2014/main" val="1866033917"/>
                  </a:ext>
                </a:extLst>
              </a:tr>
              <a:tr h="370840">
                <a:tc gridSpan="2">
                  <a:txBody>
                    <a:bodyPr/>
                    <a:lstStyle/>
                    <a:p>
                      <a:pPr marL="457200" indent="-457200" algn="l">
                        <a:lnSpc>
                          <a:spcPct val="150000"/>
                        </a:lnSpc>
                        <a:buFont typeface="Arial" panose="020B0604020202020204" pitchFamily="34" charset="0"/>
                        <a:buChar char="•"/>
                      </a:pPr>
                      <a:r>
                        <a:rPr lang="zh-CN" altLang="en-US" sz="2400" b="1" dirty="0">
                          <a:latin typeface="等线 Light" panose="02010600030101010101" pitchFamily="2" charset="-122"/>
                          <a:ea typeface="等线 Light" panose="02010600030101010101" pitchFamily="2" charset="-122"/>
                        </a:rPr>
                        <a:t>关系模式与关系往往笼统称为关系，但可以通过上下文加以区别</a:t>
                      </a:r>
                    </a:p>
                  </a:txBody>
                  <a:tcPr/>
                </a:tc>
                <a:tc hMerge="1">
                  <a:txBody>
                    <a:bodyPr/>
                    <a:lstStyle/>
                    <a:p>
                      <a:pPr marL="457200" indent="-457200" algn="l">
                        <a:buFont typeface="Arial" panose="020B0604020202020204" pitchFamily="34" charset="0"/>
                        <a:buChar char="•"/>
                      </a:pPr>
                      <a:endParaRPr lang="zh-CN" altLang="en-US" sz="2800" dirty="0"/>
                    </a:p>
                  </a:txBody>
                  <a:tcPr/>
                </a:tc>
                <a:extLst>
                  <a:ext uri="{0D108BD9-81ED-4DB2-BD59-A6C34878D82A}">
                    <a16:rowId xmlns:a16="http://schemas.microsoft.com/office/drawing/2014/main" val="140031624"/>
                  </a:ext>
                </a:extLst>
              </a:tr>
            </a:tbl>
          </a:graphicData>
        </a:graphic>
      </p:graphicFrame>
      <p:sp>
        <p:nvSpPr>
          <p:cNvPr id="7" name="文本框 6"/>
          <p:cNvSpPr txBox="1"/>
          <p:nvPr/>
        </p:nvSpPr>
        <p:spPr>
          <a:xfrm>
            <a:off x="2971800" y="809659"/>
            <a:ext cx="55626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关系模式与关系的联系与区别</a:t>
            </a:r>
          </a:p>
        </p:txBody>
      </p:sp>
      <p:sp>
        <p:nvSpPr>
          <p:cNvPr id="9" name="文本框 8"/>
          <p:cNvSpPr txBox="1"/>
          <p:nvPr/>
        </p:nvSpPr>
        <p:spPr>
          <a:xfrm>
            <a:off x="457200" y="4949721"/>
            <a:ext cx="11506200" cy="492443"/>
          </a:xfrm>
          <a:prstGeom prst="rect">
            <a:avLst/>
          </a:prstGeom>
          <a:noFill/>
        </p:spPr>
        <p:txBody>
          <a:bodyPr wrap="square" rtlCol="0">
            <a:spAutoFit/>
          </a:bodyPr>
          <a:lstStyle/>
          <a:p>
            <a:r>
              <a:rPr lang="zh-CN" altLang="en-US" sz="2600" b="1" dirty="0">
                <a:solidFill>
                  <a:srgbClr val="FF0000"/>
                </a:solidFill>
                <a:latin typeface="等线" panose="02010600030101010101" pitchFamily="2" charset="-122"/>
                <a:ea typeface="等线" panose="02010600030101010101" pitchFamily="2" charset="-122"/>
              </a:rPr>
              <a:t>问题：在实际创建关系的过程中，是先创建关系模式后创建关系，或者相反？</a:t>
            </a:r>
          </a:p>
        </p:txBody>
      </p:sp>
    </p:spTree>
    <p:extLst>
      <p:ext uri="{BB962C8B-B14F-4D97-AF65-F5344CB8AC3E}">
        <p14:creationId xmlns:p14="http://schemas.microsoft.com/office/powerpoint/2010/main" val="110528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本章目标</a:t>
            </a:r>
          </a:p>
        </p:txBody>
      </p:sp>
      <p:sp>
        <p:nvSpPr>
          <p:cNvPr id="3" name="内容占位符 2"/>
          <p:cNvSpPr>
            <a:spLocks noGrp="1"/>
          </p:cNvSpPr>
          <p:nvPr>
            <p:ph idx="1"/>
          </p:nvPr>
        </p:nvSpPr>
        <p:spPr/>
        <p:txBody>
          <a:bodyPr>
            <a:normAutofit lnSpcReduction="10000"/>
          </a:bodyPr>
          <a:lstStyle/>
          <a:p>
            <a:pPr>
              <a:lnSpc>
                <a:spcPct val="110000"/>
              </a:lnSpc>
            </a:pPr>
            <a:r>
              <a:rPr lang="zh-CN" altLang="en-US" dirty="0">
                <a:solidFill>
                  <a:srgbClr val="FF0000"/>
                </a:solidFill>
                <a:latin typeface="微软雅黑" panose="020B0503020204020204" pitchFamily="34" charset="-122"/>
                <a:ea typeface="微软雅黑" panose="020B0503020204020204" pitchFamily="34" charset="-122"/>
              </a:rPr>
              <a:t>完成本章的学习，你应该能够</a:t>
            </a:r>
            <a:endParaRPr lang="en-US" altLang="zh-CN" dirty="0">
              <a:solidFill>
                <a:srgbClr val="FF0000"/>
              </a:solidFill>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理解关系模型的三要素</a:t>
            </a:r>
            <a:endParaRPr lang="en-US" altLang="zh-CN"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理解并区分关系模型的术语</a:t>
            </a:r>
            <a:endParaRPr lang="en-US" altLang="zh-CN"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掌握关系数据库的数学定义</a:t>
            </a:r>
            <a:endParaRPr lang="en-US" altLang="zh-CN"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了解关系的三种类型</a:t>
            </a:r>
            <a:endParaRPr lang="en-US" altLang="zh-CN"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理解基本关系的六个性质</a:t>
            </a:r>
            <a:endParaRPr lang="en-US" altLang="zh-CN"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区分关系模式和关系</a:t>
            </a:r>
            <a:endParaRPr lang="en-US" altLang="zh-CN"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理解实体完整性、参照完整性和自定义的完整性的含义</a:t>
            </a:r>
            <a:endParaRPr lang="en-US" altLang="zh-CN"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如何确定候选码、主码、外码</a:t>
            </a:r>
            <a:endParaRPr lang="en-US" altLang="zh-CN"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利用关系代数实现增删改查功能</a:t>
            </a:r>
          </a:p>
        </p:txBody>
      </p:sp>
      <p:sp>
        <p:nvSpPr>
          <p:cNvPr id="4" name="灯片编号占位符 3"/>
          <p:cNvSpPr>
            <a:spLocks noGrp="1"/>
          </p:cNvSpPr>
          <p:nvPr>
            <p:ph type="sldNum" sz="quarter" idx="12"/>
          </p:nvPr>
        </p:nvSpPr>
        <p:spPr/>
        <p:txBody>
          <a:bodyPr/>
          <a:lstStyle/>
          <a:p>
            <a:fld id="{E63F6D5D-9733-4D44-9C56-AEFEDD5A4BA7}" type="slidenum">
              <a:rPr lang="en-US" smtClean="0"/>
              <a:pPr/>
              <a:t>1</a:t>
            </a:fld>
            <a:endParaRPr lang="en-US" dirty="0"/>
          </a:p>
        </p:txBody>
      </p:sp>
    </p:spTree>
    <p:extLst>
      <p:ext uri="{BB962C8B-B14F-4D97-AF65-F5344CB8AC3E}">
        <p14:creationId xmlns:p14="http://schemas.microsoft.com/office/powerpoint/2010/main" val="657880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63F6D5D-9733-4D44-9C56-AEFEDD5A4BA7}" type="slidenum">
              <a:rPr lang="en-US" smtClean="0"/>
              <a:t>19</a:t>
            </a:fld>
            <a:endParaRPr lang="en-US"/>
          </a:p>
        </p:txBody>
      </p:sp>
      <p:sp>
        <p:nvSpPr>
          <p:cNvPr id="4" name="AutoShape 4"/>
          <p:cNvSpPr>
            <a:spLocks noChangeArrowheads="1"/>
          </p:cNvSpPr>
          <p:nvPr/>
        </p:nvSpPr>
        <p:spPr bwMode="auto">
          <a:xfrm>
            <a:off x="2966977" y="946958"/>
            <a:ext cx="1404579" cy="1154084"/>
          </a:xfrm>
          <a:prstGeom prst="can">
            <a:avLst>
              <a:gd name="adj" fmla="val 27519"/>
            </a:avLst>
          </a:prstGeom>
          <a:solidFill>
            <a:srgbClr val="FFFF00"/>
          </a:solidFill>
          <a:ln w="9525">
            <a:solidFill>
              <a:schemeClr val="tx1"/>
            </a:solidFill>
            <a:round/>
            <a:headEnd/>
            <a:tailEnd/>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400" dirty="0">
                <a:solidFill>
                  <a:srgbClr val="000099"/>
                </a:solidFill>
                <a:latin typeface="黑体" pitchFamily="49" charset="-122"/>
                <a:ea typeface="黑体" pitchFamily="49" charset="-122"/>
              </a:rPr>
              <a:t>数据库</a:t>
            </a:r>
          </a:p>
        </p:txBody>
      </p:sp>
      <p:sp>
        <p:nvSpPr>
          <p:cNvPr id="5" name="AutoShape 5"/>
          <p:cNvSpPr>
            <a:spLocks noChangeArrowheads="1"/>
          </p:cNvSpPr>
          <p:nvPr/>
        </p:nvSpPr>
        <p:spPr bwMode="auto">
          <a:xfrm>
            <a:off x="7769007" y="924511"/>
            <a:ext cx="1564063" cy="1176531"/>
          </a:xfrm>
          <a:prstGeom prst="can">
            <a:avLst>
              <a:gd name="adj" fmla="val 28054"/>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dirty="0">
                <a:solidFill>
                  <a:schemeClr val="bg1"/>
                </a:solidFill>
                <a:latin typeface="黑体" pitchFamily="49" charset="-122"/>
                <a:ea typeface="黑体" pitchFamily="49" charset="-122"/>
              </a:rPr>
              <a:t>数据库模式</a:t>
            </a:r>
          </a:p>
        </p:txBody>
      </p:sp>
      <p:sp>
        <p:nvSpPr>
          <p:cNvPr id="6" name="Line 6"/>
          <p:cNvSpPr>
            <a:spLocks noChangeShapeType="1"/>
          </p:cNvSpPr>
          <p:nvPr/>
        </p:nvSpPr>
        <p:spPr bwMode="auto">
          <a:xfrm>
            <a:off x="1142999" y="2349512"/>
            <a:ext cx="9677399" cy="1056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1">
            <a:spAutoFit/>
          </a:bodyPr>
          <a:lstStyle/>
          <a:p>
            <a:endParaRPr lang="zh-CN" altLang="en-US"/>
          </a:p>
        </p:txBody>
      </p:sp>
      <p:sp>
        <p:nvSpPr>
          <p:cNvPr id="7" name="Text Box 7"/>
          <p:cNvSpPr txBox="1">
            <a:spLocks noChangeArrowheads="1"/>
          </p:cNvSpPr>
          <p:nvPr/>
        </p:nvSpPr>
        <p:spPr bwMode="auto">
          <a:xfrm>
            <a:off x="3224932" y="2655636"/>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1">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400" dirty="0">
                <a:solidFill>
                  <a:srgbClr val="FF0000"/>
                </a:solidFill>
                <a:latin typeface="等线" panose="02010600030101010101" pitchFamily="2" charset="-122"/>
                <a:ea typeface="等线" panose="02010600030101010101" pitchFamily="2" charset="-122"/>
              </a:rPr>
              <a:t>数据</a:t>
            </a:r>
          </a:p>
        </p:txBody>
      </p:sp>
      <p:sp>
        <p:nvSpPr>
          <p:cNvPr id="8" name="Text Box 8"/>
          <p:cNvSpPr txBox="1">
            <a:spLocks noChangeArrowheads="1"/>
          </p:cNvSpPr>
          <p:nvPr/>
        </p:nvSpPr>
        <p:spPr bwMode="auto">
          <a:xfrm>
            <a:off x="7660961" y="2673420"/>
            <a:ext cx="17235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1">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400" dirty="0">
                <a:solidFill>
                  <a:srgbClr val="FF0000"/>
                </a:solidFill>
                <a:latin typeface="等线" panose="02010600030101010101" pitchFamily="2" charset="-122"/>
                <a:ea typeface="等线" panose="02010600030101010101" pitchFamily="2" charset="-122"/>
              </a:rPr>
              <a:t>数据的语义</a:t>
            </a:r>
          </a:p>
        </p:txBody>
      </p:sp>
      <p:sp>
        <p:nvSpPr>
          <p:cNvPr id="9" name="Line 9"/>
          <p:cNvSpPr>
            <a:spLocks noChangeShapeType="1"/>
          </p:cNvSpPr>
          <p:nvPr/>
        </p:nvSpPr>
        <p:spPr bwMode="auto">
          <a:xfrm flipV="1">
            <a:off x="3571972" y="2126131"/>
            <a:ext cx="0" cy="534787"/>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1">
            <a:spAutoFit/>
          </a:bodyPr>
          <a:lstStyle/>
          <a:p>
            <a:endParaRPr lang="zh-CN" altLang="en-US"/>
          </a:p>
        </p:txBody>
      </p:sp>
      <p:sp>
        <p:nvSpPr>
          <p:cNvPr id="10" name="Line 10"/>
          <p:cNvSpPr>
            <a:spLocks noChangeShapeType="1"/>
          </p:cNvSpPr>
          <p:nvPr/>
        </p:nvSpPr>
        <p:spPr bwMode="auto">
          <a:xfrm flipV="1">
            <a:off x="8551039" y="2134054"/>
            <a:ext cx="0" cy="566478"/>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nchorCtr="1">
            <a:spAutoFit/>
          </a:bodyPr>
          <a:lstStyle/>
          <a:p>
            <a:endParaRPr lang="zh-CN" altLang="en-US" dirty="0"/>
          </a:p>
        </p:txBody>
      </p:sp>
      <p:sp>
        <p:nvSpPr>
          <p:cNvPr id="11" name="Line 11"/>
          <p:cNvSpPr>
            <a:spLocks noChangeShapeType="1"/>
          </p:cNvSpPr>
          <p:nvPr/>
        </p:nvSpPr>
        <p:spPr bwMode="auto">
          <a:xfrm flipH="1">
            <a:off x="4571997" y="1524000"/>
            <a:ext cx="2971802" cy="0"/>
          </a:xfrm>
          <a:prstGeom prst="line">
            <a:avLst/>
          </a:prstGeom>
          <a:noFill/>
          <a:ln w="57150">
            <a:solidFill>
              <a:srgbClr val="FF0000"/>
            </a:solidFill>
            <a:prstDash val="dash"/>
            <a:round/>
            <a:headEnd/>
            <a:tailEnd type="triangle" w="lg" len="med"/>
          </a:ln>
          <a:extLst>
            <a:ext uri="{909E8E84-426E-40DD-AFC4-6F175D3DCCD1}">
              <a14:hiddenFill xmlns:a14="http://schemas.microsoft.com/office/drawing/2010/main">
                <a:noFill/>
              </a14:hiddenFill>
            </a:ext>
          </a:extLst>
        </p:spPr>
        <p:txBody>
          <a:bodyPr wrap="square" anchorCtr="1">
            <a:spAutoFit/>
          </a:bodyPr>
          <a:lstStyle/>
          <a:p>
            <a:endParaRPr lang="zh-CN" altLang="en-US" dirty="0"/>
          </a:p>
        </p:txBody>
      </p:sp>
      <p:sp>
        <p:nvSpPr>
          <p:cNvPr id="12" name="Text Box 12"/>
          <p:cNvSpPr txBox="1">
            <a:spLocks noChangeArrowheads="1"/>
          </p:cNvSpPr>
          <p:nvPr/>
        </p:nvSpPr>
        <p:spPr bwMode="auto">
          <a:xfrm>
            <a:off x="5638800" y="938100"/>
            <a:ext cx="11079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med"/>
              </a14:hiddenLine>
            </a:ext>
          </a:extLst>
        </p:spPr>
        <p:txBody>
          <a:bodyPr wrap="none" anchorCtr="1">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400" dirty="0">
                <a:solidFill>
                  <a:srgbClr val="0000CC"/>
                </a:solidFill>
                <a:latin typeface="黑体" pitchFamily="49" charset="-122"/>
                <a:ea typeface="黑体" pitchFamily="49" charset="-122"/>
              </a:rPr>
              <a:t>实例化</a:t>
            </a:r>
          </a:p>
        </p:txBody>
      </p:sp>
      <p:sp>
        <p:nvSpPr>
          <p:cNvPr id="13" name="Text Box 3"/>
          <p:cNvSpPr txBox="1">
            <a:spLocks noChangeArrowheads="1"/>
          </p:cNvSpPr>
          <p:nvPr/>
        </p:nvSpPr>
        <p:spPr>
          <a:xfrm>
            <a:off x="6455539" y="3648829"/>
            <a:ext cx="4191000" cy="1533194"/>
          </a:xfrm>
          <a:prstGeom prst="rect">
            <a:avLst/>
          </a:prstGeom>
          <a:noFill/>
          <a:ln w="28575" cap="flat">
            <a:solidFill>
              <a:schemeClr val="tx1"/>
            </a:solidFill>
            <a:miter lim="800000"/>
            <a:headEnd/>
            <a:tailEnd/>
          </a:ln>
        </p:spPr>
        <p:txBody>
          <a:bodyPr vert="horz" lIns="91440" tIns="45720" rIns="91440" bIns="45720" rtlCol="0">
            <a:noAutofit/>
          </a:bodyPr>
          <a:lstStyle>
            <a:lvl1pPr marL="273050" indent="-273050" algn="l" defTabSz="914400" rtl="0" eaLnBrk="1" latinLnBrk="0" hangingPunct="1">
              <a:lnSpc>
                <a:spcPct val="150000"/>
              </a:lnSpc>
              <a:spcBef>
                <a:spcPct val="20000"/>
              </a:spcBef>
              <a:buClr>
                <a:srgbClr val="0000FF"/>
              </a:buClr>
              <a:buSzPct val="100000"/>
              <a:buFont typeface="Wingdings" pitchFamily="2" charset="2"/>
              <a:buChar char="q"/>
              <a:defRPr sz="2800" b="1" kern="1200">
                <a:solidFill>
                  <a:srgbClr val="3333CC"/>
                </a:solidFill>
                <a:latin typeface="+mn-lt"/>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Þ"/>
              <a:defRPr sz="2400" kern="1200">
                <a:solidFill>
                  <a:schemeClr val="tx1"/>
                </a:solidFill>
                <a:latin typeface="楷体_GB2312" pitchFamily="49" charset="-122"/>
                <a:ea typeface="楷体_GB2312" pitchFamily="49" charset="-122"/>
                <a:cs typeface="+mn-cs"/>
              </a:defRPr>
            </a:lvl2pPr>
            <a:lvl3pPr marL="804863" indent="-273050" algn="l" defTabSz="914400" rtl="0" eaLnBrk="1" latinLnBrk="0" hangingPunct="1">
              <a:lnSpc>
                <a:spcPct val="150000"/>
              </a:lnSpc>
              <a:spcBef>
                <a:spcPct val="20000"/>
              </a:spcBef>
              <a:buFont typeface="Times New Roman" pitchFamily="18" charset="0"/>
              <a:buChar char="─"/>
              <a:defRPr sz="2000" kern="1200">
                <a:solidFill>
                  <a:schemeClr val="tx1"/>
                </a:solidFill>
                <a:latin typeface="楷体_GB2312" pitchFamily="49" charset="-122"/>
                <a:ea typeface="楷体_GB2312" pitchFamily="49" charset="-122"/>
                <a:cs typeface="+mn-cs"/>
              </a:defRPr>
            </a:lvl3pPr>
            <a:lvl4pPr marL="1600200" indent="-228600" algn="l" defTabSz="914400" rtl="0" eaLnBrk="1" latinLnBrk="0" hangingPunct="1">
              <a:spcBef>
                <a:spcPct val="20000"/>
              </a:spcBef>
              <a:buFont typeface="Arial" pitchFamily="34" charset="0"/>
              <a:buChar char="•"/>
              <a:defRPr sz="1800" b="1"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4013" indent="-260350"/>
            <a:r>
              <a:rPr lang="zh-CN" altLang="en-US" sz="2000" dirty="0">
                <a:latin typeface="Times New Roman" panose="02020603050405020304" pitchFamily="18" charset="0"/>
              </a:rPr>
              <a:t>学生表 </a:t>
            </a:r>
            <a:r>
              <a:rPr lang="en-US" altLang="zh-CN" sz="2000" dirty="0">
                <a:latin typeface="Times New Roman" panose="02020603050405020304" pitchFamily="18" charset="0"/>
              </a:rPr>
              <a:t>(</a:t>
            </a:r>
            <a:r>
              <a:rPr lang="zh-CN" altLang="en-US" sz="2000" u="sng" dirty="0">
                <a:latin typeface="Times New Roman" panose="02020603050405020304" pitchFamily="18" charset="0"/>
              </a:rPr>
              <a:t>学号</a:t>
            </a:r>
            <a:r>
              <a:rPr lang="zh-CN" altLang="en-US" sz="2000" dirty="0">
                <a:latin typeface="Times New Roman" panose="02020603050405020304" pitchFamily="18" charset="0"/>
              </a:rPr>
              <a:t>，姓名，年龄</a:t>
            </a:r>
            <a:r>
              <a:rPr lang="en-US" altLang="zh-CN" sz="2000" dirty="0">
                <a:latin typeface="Times New Roman" panose="02020603050405020304" pitchFamily="18" charset="0"/>
              </a:rPr>
              <a:t>)</a:t>
            </a:r>
          </a:p>
          <a:p>
            <a:pPr marL="354013" indent="-260350"/>
            <a:r>
              <a:rPr lang="zh-CN" altLang="en-US" sz="2000" dirty="0">
                <a:latin typeface="Times New Roman" panose="02020603050405020304" pitchFamily="18" charset="0"/>
              </a:rPr>
              <a:t>课程表 </a:t>
            </a:r>
            <a:r>
              <a:rPr lang="en-US" altLang="zh-CN" sz="2000" dirty="0">
                <a:latin typeface="Times New Roman" panose="02020603050405020304" pitchFamily="18" charset="0"/>
              </a:rPr>
              <a:t>(</a:t>
            </a:r>
            <a:r>
              <a:rPr lang="zh-CN" altLang="en-US" sz="2000" u="sng" dirty="0">
                <a:latin typeface="Times New Roman" panose="02020603050405020304" pitchFamily="18" charset="0"/>
              </a:rPr>
              <a:t>课程号</a:t>
            </a:r>
            <a:r>
              <a:rPr lang="zh-CN" altLang="en-US" sz="2000" dirty="0">
                <a:latin typeface="Times New Roman" panose="02020603050405020304" pitchFamily="18" charset="0"/>
              </a:rPr>
              <a:t>，课程名，学分</a:t>
            </a:r>
            <a:r>
              <a:rPr lang="en-US" altLang="zh-CN" sz="2000" dirty="0">
                <a:latin typeface="Times New Roman" panose="02020603050405020304" pitchFamily="18" charset="0"/>
              </a:rPr>
              <a:t>)</a:t>
            </a:r>
          </a:p>
          <a:p>
            <a:pPr marL="354013" indent="-260350"/>
            <a:r>
              <a:rPr lang="zh-CN" altLang="en-US" sz="2000" dirty="0">
                <a:latin typeface="Times New Roman" panose="02020603050405020304" pitchFamily="18" charset="0"/>
              </a:rPr>
              <a:t>选课表 </a:t>
            </a:r>
            <a:r>
              <a:rPr lang="en-US" altLang="zh-CN" sz="2000" dirty="0">
                <a:latin typeface="Times New Roman" panose="02020603050405020304" pitchFamily="18" charset="0"/>
              </a:rPr>
              <a:t>(</a:t>
            </a:r>
            <a:r>
              <a:rPr lang="zh-CN" altLang="en-US" sz="2000" u="sng" dirty="0">
                <a:latin typeface="Times New Roman" panose="02020603050405020304" pitchFamily="18" charset="0"/>
              </a:rPr>
              <a:t>学号</a:t>
            </a:r>
            <a:r>
              <a:rPr lang="zh-CN" altLang="en-US" sz="2000" dirty="0">
                <a:latin typeface="Times New Roman" panose="02020603050405020304" pitchFamily="18" charset="0"/>
              </a:rPr>
              <a:t>，</a:t>
            </a:r>
            <a:r>
              <a:rPr lang="zh-CN" altLang="en-US" sz="2000" u="sng" dirty="0">
                <a:latin typeface="Times New Roman" panose="02020603050405020304" pitchFamily="18" charset="0"/>
              </a:rPr>
              <a:t>课程号</a:t>
            </a:r>
            <a:r>
              <a:rPr lang="zh-CN" altLang="en-US" sz="2000" dirty="0">
                <a:latin typeface="Times New Roman" panose="02020603050405020304" pitchFamily="18" charset="0"/>
              </a:rPr>
              <a:t>，成绩</a:t>
            </a:r>
            <a:r>
              <a:rPr lang="en-US" altLang="zh-CN" sz="2000" dirty="0">
                <a:latin typeface="Times New Roman" panose="02020603050405020304" pitchFamily="18" charset="0"/>
              </a:rPr>
              <a:t>)</a:t>
            </a:r>
          </a:p>
        </p:txBody>
      </p:sp>
      <p:grpSp>
        <p:nvGrpSpPr>
          <p:cNvPr id="18" name="组合 17">
            <a:extLst>
              <a:ext uri="{FF2B5EF4-FFF2-40B4-BE49-F238E27FC236}">
                <a16:creationId xmlns:a16="http://schemas.microsoft.com/office/drawing/2014/main" id="{149186EC-345B-43D1-8851-1835A194ED53}"/>
              </a:ext>
            </a:extLst>
          </p:cNvPr>
          <p:cNvGrpSpPr/>
          <p:nvPr/>
        </p:nvGrpSpPr>
        <p:grpSpPr>
          <a:xfrm>
            <a:off x="1152572" y="3185584"/>
            <a:ext cx="4720145" cy="2660539"/>
            <a:chOff x="1152572" y="3185584"/>
            <a:chExt cx="4720145" cy="2660539"/>
          </a:xfrm>
        </p:grpSpPr>
        <p:pic>
          <p:nvPicPr>
            <p:cNvPr id="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72" y="3185584"/>
              <a:ext cx="4720145" cy="26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1152572" y="3185584"/>
              <a:ext cx="4720145" cy="2660539"/>
            </a:xfrm>
            <a:prstGeom prst="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528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anim calcmode="lin" valueType="num">
                                      <p:cBhvr>
                                        <p:cTn id="11" dur="500" fill="hold"/>
                                        <p:tgtEl>
                                          <p:spTgt spid="8"/>
                                        </p:tgtEl>
                                        <p:attrNameLst>
                                          <p:attrName>ppt_x</p:attrName>
                                        </p:attrNameLst>
                                      </p:cBhvr>
                                      <p:tavLst>
                                        <p:tav tm="0">
                                          <p:val>
                                            <p:strVal val="#ppt_x"/>
                                          </p:val>
                                        </p:tav>
                                        <p:tav tm="100000">
                                          <p:val>
                                            <p:strVal val="#ppt_x"/>
                                          </p:val>
                                        </p:tav>
                                      </p:tavLst>
                                    </p:anim>
                                    <p:anim calcmode="lin" valueType="num">
                                      <p:cBhvr>
                                        <p:cTn id="12" dur="500" fill="hold"/>
                                        <p:tgtEl>
                                          <p:spTgt spid="8"/>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anim calcmode="lin" valueType="num">
                                      <p:cBhvr>
                                        <p:cTn id="16" dur="500" fill="hold"/>
                                        <p:tgtEl>
                                          <p:spTgt spid="10"/>
                                        </p:tgtEl>
                                        <p:attrNameLst>
                                          <p:attrName>ppt_x</p:attrName>
                                        </p:attrNameLst>
                                      </p:cBhvr>
                                      <p:tavLst>
                                        <p:tav tm="0">
                                          <p:val>
                                            <p:strVal val="#ppt_x"/>
                                          </p:val>
                                        </p:tav>
                                        <p:tav tm="100000">
                                          <p:val>
                                            <p:strVal val="#ppt_x"/>
                                          </p:val>
                                        </p:tav>
                                      </p:tavLst>
                                    </p:anim>
                                    <p:anim calcmode="lin" valueType="num">
                                      <p:cBhvr>
                                        <p:cTn id="17"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outVertical)">
                                      <p:cBhvr>
                                        <p:cTn id="28" dur="500"/>
                                        <p:tgtEl>
                                          <p:spTgt spid="4"/>
                                        </p:tgtEl>
                                      </p:cBhvr>
                                    </p:animEffect>
                                  </p:childTnLst>
                                </p:cTn>
                              </p:par>
                              <p:par>
                                <p:cTn id="29" presetID="42"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anim calcmode="lin" valueType="num">
                                      <p:cBhvr>
                                        <p:cTn id="32" dur="500" fill="hold"/>
                                        <p:tgtEl>
                                          <p:spTgt spid="7"/>
                                        </p:tgtEl>
                                        <p:attrNameLst>
                                          <p:attrName>ppt_x</p:attrName>
                                        </p:attrNameLst>
                                      </p:cBhvr>
                                      <p:tavLst>
                                        <p:tav tm="0">
                                          <p:val>
                                            <p:strVal val="#ppt_x"/>
                                          </p:val>
                                        </p:tav>
                                        <p:tav tm="100000">
                                          <p:val>
                                            <p:strVal val="#ppt_x"/>
                                          </p:val>
                                        </p:tav>
                                      </p:tavLst>
                                    </p:anim>
                                    <p:anim calcmode="lin" valueType="num">
                                      <p:cBhvr>
                                        <p:cTn id="33" dur="5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anim calcmode="lin" valueType="num">
                                      <p:cBhvr>
                                        <p:cTn id="37" dur="500" fill="hold"/>
                                        <p:tgtEl>
                                          <p:spTgt spid="9"/>
                                        </p:tgtEl>
                                        <p:attrNameLst>
                                          <p:attrName>ppt_x</p:attrName>
                                        </p:attrNameLst>
                                      </p:cBhvr>
                                      <p:tavLst>
                                        <p:tav tm="0">
                                          <p:val>
                                            <p:strVal val="#ppt_x"/>
                                          </p:val>
                                        </p:tav>
                                        <p:tav tm="100000">
                                          <p:val>
                                            <p:strVal val="#ppt_x"/>
                                          </p:val>
                                        </p:tav>
                                      </p:tavLst>
                                    </p:anim>
                                    <p:anim calcmode="lin" valueType="num">
                                      <p:cBhvr>
                                        <p:cTn id="38"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right)">
                                      <p:cBhvr>
                                        <p:cTn id="49" dur="500"/>
                                        <p:tgtEl>
                                          <p:spTgt spid="11"/>
                                        </p:tgtEl>
                                      </p:cBhvr>
                                    </p:animEffect>
                                  </p:childTnLst>
                                </p:cTn>
                              </p:par>
                              <p:par>
                                <p:cTn id="50" presetID="1" presetClass="entr" presetSubtype="0" fill="hold" grpId="0" nodeType="withEffect">
                                  <p:stCondLst>
                                    <p:cond delay="0"/>
                                  </p:stCondLst>
                                  <p:childTnLst>
                                    <p:set>
                                      <p:cBhvr>
                                        <p:cTn id="51" dur="1" fill="hold">
                                          <p:stCondLst>
                                            <p:cond delay="749"/>
                                          </p:stCondLst>
                                        </p:cTn>
                                        <p:tgtEl>
                                          <p:spTgt spid="12"/>
                                        </p:tgtEl>
                                        <p:attrNameLst>
                                          <p:attrName>style.visibility</p:attrName>
                                        </p:attrNameLst>
                                      </p:cBhvr>
                                      <p:to>
                                        <p:strVal val="visible"/>
                                      </p:to>
                                    </p:set>
                                  </p:childTnLst>
                                </p:cTn>
                              </p:par>
                            </p:childTnLst>
                          </p:cTn>
                        </p:par>
                        <p:par>
                          <p:cTn id="52" fill="hold">
                            <p:stCondLst>
                              <p:cond delay="750"/>
                            </p:stCondLst>
                            <p:childTnLst>
                              <p:par>
                                <p:cTn id="53" presetID="16" presetClass="entr" presetSubtype="37"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barn(outVertical)">
                                      <p:cBhvr>
                                        <p:cTn id="5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animBg="1"/>
      <p:bldP spid="10" grpId="0" animBg="1"/>
      <p:bldP spid="11" grpId="0" animBg="1"/>
      <p:bldP spid="12" grpId="0"/>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00000"/>
              </a:lnSpc>
            </a:pPr>
            <a:r>
              <a:rPr lang="zh-CN" altLang="en-US" b="1" dirty="0">
                <a:solidFill>
                  <a:schemeClr val="bg2">
                    <a:lumMod val="90000"/>
                  </a:schemeClr>
                </a:solidFill>
              </a:rPr>
              <a:t>关系</a:t>
            </a:r>
            <a:r>
              <a:rPr lang="en-US" altLang="zh-CN" b="1" dirty="0">
                <a:solidFill>
                  <a:schemeClr val="bg2">
                    <a:lumMod val="90000"/>
                  </a:schemeClr>
                </a:solidFill>
              </a:rPr>
              <a:t>(Relation)</a:t>
            </a:r>
          </a:p>
          <a:p>
            <a:pPr>
              <a:lnSpc>
                <a:spcPct val="100000"/>
              </a:lnSpc>
            </a:pPr>
            <a:r>
              <a:rPr lang="zh-CN" altLang="en-US" b="1">
                <a:solidFill>
                  <a:schemeClr val="bg2">
                    <a:lumMod val="90000"/>
                  </a:schemeClr>
                </a:solidFill>
              </a:rPr>
              <a:t>关系模式</a:t>
            </a:r>
            <a:r>
              <a:rPr lang="en-US" altLang="zh-CN" b="1" dirty="0">
                <a:solidFill>
                  <a:schemeClr val="bg2">
                    <a:lumMod val="90000"/>
                  </a:schemeClr>
                </a:solidFill>
              </a:rPr>
              <a:t>(Relation Schema)</a:t>
            </a:r>
          </a:p>
          <a:p>
            <a:pPr>
              <a:lnSpc>
                <a:spcPct val="100000"/>
              </a:lnSpc>
            </a:pPr>
            <a:r>
              <a:rPr lang="zh-CN" altLang="en-US" b="1">
                <a:solidFill>
                  <a:srgbClr val="FF0000"/>
                </a:solidFill>
              </a:rPr>
              <a:t>关系数据库</a:t>
            </a:r>
            <a:r>
              <a:rPr lang="en-US" altLang="zh-CN" b="1" dirty="0">
                <a:solidFill>
                  <a:srgbClr val="FF0000"/>
                </a:solidFill>
              </a:rPr>
              <a:t>(Relational Database)</a:t>
            </a:r>
          </a:p>
          <a:p>
            <a:pPr>
              <a:lnSpc>
                <a:spcPct val="100000"/>
              </a:lnSpc>
            </a:pPr>
            <a:r>
              <a:rPr lang="zh-CN" altLang="en-US" b="1">
                <a:solidFill>
                  <a:schemeClr val="bg2">
                    <a:lumMod val="90000"/>
                  </a:schemeClr>
                </a:solidFill>
              </a:rPr>
              <a:t>关系</a:t>
            </a:r>
            <a:r>
              <a:rPr lang="zh-CN" altLang="en-US" b="1" dirty="0">
                <a:solidFill>
                  <a:schemeClr val="bg2">
                    <a:lumMod val="90000"/>
                  </a:schemeClr>
                </a:solidFill>
              </a:rPr>
              <a:t>模型的存储结构</a:t>
            </a:r>
            <a:r>
              <a:rPr lang="en-US" altLang="zh-CN" b="1" dirty="0">
                <a:solidFill>
                  <a:schemeClr val="bg2">
                    <a:lumMod val="90000"/>
                  </a:schemeClr>
                </a:solidFill>
              </a:rPr>
              <a:t>(Relational Model Storage)</a:t>
            </a:r>
            <a:endParaRPr lang="zh-CN" altLang="en-US" b="1" dirty="0">
              <a:solidFill>
                <a:schemeClr val="bg2">
                  <a:lumMod val="90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20</a:t>
            </a:fld>
            <a:endParaRPr lang="en-US" dirty="0"/>
          </a:p>
        </p:txBody>
      </p:sp>
      <p:sp>
        <p:nvSpPr>
          <p:cNvPr id="5" name="标题 4"/>
          <p:cNvSpPr>
            <a:spLocks noGrp="1"/>
          </p:cNvSpPr>
          <p:nvPr>
            <p:ph type="title"/>
          </p:nvPr>
        </p:nvSpPr>
        <p:spPr/>
        <p:txBody>
          <a:bodyPr/>
          <a:lstStyle/>
          <a:p>
            <a:r>
              <a:rPr lang="zh-CN" altLang="en-US" dirty="0"/>
              <a:t>关系数据结构及形式化定义</a:t>
            </a:r>
          </a:p>
        </p:txBody>
      </p:sp>
    </p:spTree>
    <p:extLst>
      <p:ext uri="{BB962C8B-B14F-4D97-AF65-F5344CB8AC3E}">
        <p14:creationId xmlns:p14="http://schemas.microsoft.com/office/powerpoint/2010/main" val="2204708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dirty="0"/>
              <a:t>关系数据库</a:t>
            </a:r>
            <a:endParaRPr lang="en-US" altLang="zh-CN" dirty="0"/>
          </a:p>
          <a:p>
            <a:pPr lvl="1"/>
            <a:r>
              <a:rPr lang="zh-CN" altLang="en-US" dirty="0"/>
              <a:t>在一个给定的应用领域中，</a:t>
            </a:r>
            <a:r>
              <a:rPr lang="zh-CN" altLang="en-US" u="sng" dirty="0">
                <a:solidFill>
                  <a:srgbClr val="FF0000"/>
                </a:solidFill>
              </a:rPr>
              <a:t>所有关系的集合</a:t>
            </a:r>
            <a:r>
              <a:rPr lang="zh-CN" altLang="en-US" dirty="0"/>
              <a:t>构成一个关系数据库</a:t>
            </a:r>
            <a:endParaRPr lang="en-US" altLang="zh-CN" dirty="0"/>
          </a:p>
          <a:p>
            <a:r>
              <a:rPr lang="zh-CN" altLang="en-US" dirty="0"/>
              <a:t>关系数据库的</a:t>
            </a:r>
            <a:r>
              <a:rPr lang="zh-CN" altLang="en-US" dirty="0">
                <a:solidFill>
                  <a:srgbClr val="FF0000"/>
                </a:solidFill>
              </a:rPr>
              <a:t>型</a:t>
            </a:r>
            <a:r>
              <a:rPr lang="en-US" altLang="zh-CN" dirty="0">
                <a:solidFill>
                  <a:srgbClr val="FF0000"/>
                </a:solidFill>
              </a:rPr>
              <a:t>(Type)</a:t>
            </a:r>
            <a:r>
              <a:rPr lang="zh-CN" altLang="en-US" dirty="0"/>
              <a:t>与</a:t>
            </a:r>
            <a:r>
              <a:rPr lang="zh-CN" altLang="en-US" dirty="0">
                <a:solidFill>
                  <a:srgbClr val="FF0000"/>
                </a:solidFill>
              </a:rPr>
              <a:t>值</a:t>
            </a:r>
            <a:r>
              <a:rPr lang="en-US" altLang="zh-CN" dirty="0">
                <a:solidFill>
                  <a:srgbClr val="FF0000"/>
                </a:solidFill>
              </a:rPr>
              <a:t>(Value)</a:t>
            </a:r>
          </a:p>
          <a:p>
            <a:pPr lvl="1"/>
            <a:r>
              <a:rPr lang="zh-CN" altLang="en-US" dirty="0"/>
              <a:t>关系数据库的</a:t>
            </a:r>
            <a:r>
              <a:rPr lang="zh-CN" altLang="en-US" b="1" dirty="0">
                <a:solidFill>
                  <a:srgbClr val="FF0000"/>
                </a:solidFill>
              </a:rPr>
              <a:t>型</a:t>
            </a:r>
            <a:r>
              <a:rPr lang="en-US" altLang="zh-CN" dirty="0">
                <a:solidFill>
                  <a:srgbClr val="FF0000"/>
                </a:solidFill>
              </a:rPr>
              <a:t>(Type)</a:t>
            </a:r>
          </a:p>
          <a:p>
            <a:pPr lvl="2"/>
            <a:r>
              <a:rPr lang="zh-CN" altLang="en-US" b="1" dirty="0">
                <a:solidFill>
                  <a:srgbClr val="FF0000"/>
                </a:solidFill>
                <a:latin typeface="微软雅黑" panose="020B0503020204020204" pitchFamily="34" charset="-122"/>
                <a:ea typeface="微软雅黑" panose="020B0503020204020204" pitchFamily="34" charset="-122"/>
              </a:rPr>
              <a:t>即关系数据库模式 </a:t>
            </a:r>
            <a:r>
              <a:rPr lang="en-US" altLang="zh-CN" b="1" dirty="0">
                <a:solidFill>
                  <a:srgbClr val="FF0000"/>
                </a:solidFill>
                <a:latin typeface="微软雅黑" panose="020B0503020204020204" pitchFamily="34" charset="-122"/>
                <a:ea typeface="微软雅黑" panose="020B0503020204020204" pitchFamily="34" charset="-122"/>
              </a:rPr>
              <a:t>R(U)</a:t>
            </a:r>
          </a:p>
          <a:p>
            <a:pPr lvl="2"/>
            <a:r>
              <a:rPr lang="zh-CN" altLang="en-US" dirty="0">
                <a:latin typeface="微软雅黑" panose="020B0503020204020204" pitchFamily="34" charset="-122"/>
                <a:ea typeface="微软雅黑" panose="020B0503020204020204" pitchFamily="34" charset="-122"/>
              </a:rPr>
              <a:t>是对关系数据库的描述，包括若干域的定义以及在这些域上定义的若干关系模式</a:t>
            </a:r>
            <a:endParaRPr lang="en-US" altLang="zh-CN"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可使用</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a:t>
            </a:r>
            <a:r>
              <a:rPr lang="en-US" altLang="zh-CN" dirty="0">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CREATE TABLE</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ALTER TABLE</a:t>
            </a:r>
            <a:r>
              <a:rPr lang="zh-CN" altLang="en-US" dirty="0">
                <a:latin typeface="微软雅黑" panose="020B0503020204020204" pitchFamily="34" charset="-122"/>
                <a:ea typeface="微软雅黑" panose="020B0503020204020204" pitchFamily="34" charset="-122"/>
              </a:rPr>
              <a:t>命令实现</a:t>
            </a:r>
            <a:endParaRPr lang="en-US" altLang="zh-CN" dirty="0">
              <a:latin typeface="微软雅黑" panose="020B0503020204020204" pitchFamily="34" charset="-122"/>
              <a:ea typeface="微软雅黑" panose="020B0503020204020204" pitchFamily="34" charset="-122"/>
            </a:endParaRPr>
          </a:p>
          <a:p>
            <a:pPr lvl="1"/>
            <a:r>
              <a:rPr lang="zh-CN" altLang="en-US" dirty="0"/>
              <a:t>关系数据库的</a:t>
            </a:r>
            <a:r>
              <a:rPr lang="zh-CN" altLang="en-US" b="1" dirty="0">
                <a:solidFill>
                  <a:srgbClr val="FF0000"/>
                </a:solidFill>
              </a:rPr>
              <a:t>值</a:t>
            </a:r>
            <a:r>
              <a:rPr lang="en-US" altLang="zh-CN" dirty="0">
                <a:solidFill>
                  <a:srgbClr val="FF0000"/>
                </a:solidFill>
              </a:rPr>
              <a:t>(Value)</a:t>
            </a:r>
          </a:p>
          <a:p>
            <a:pPr lvl="2"/>
            <a:r>
              <a:rPr lang="zh-CN" altLang="en-US"/>
              <a:t>关系模式</a:t>
            </a:r>
            <a:r>
              <a:rPr lang="zh-CN" altLang="en-US" dirty="0"/>
              <a:t>在某一时刻对应的关系的集合，通常简称</a:t>
            </a:r>
            <a:r>
              <a:rPr lang="zh-CN" altLang="en-US" b="1" u="sng" dirty="0">
                <a:solidFill>
                  <a:srgbClr val="FF0000"/>
                </a:solidFill>
              </a:rPr>
              <a:t>关系数据库</a:t>
            </a:r>
            <a:endParaRPr lang="en-US" altLang="zh-CN" b="1" u="sng"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21</a:t>
            </a:fld>
            <a:endParaRPr lang="en-US" dirty="0"/>
          </a:p>
        </p:txBody>
      </p:sp>
    </p:spTree>
    <p:extLst>
      <p:ext uri="{BB962C8B-B14F-4D97-AF65-F5344CB8AC3E}">
        <p14:creationId xmlns:p14="http://schemas.microsoft.com/office/powerpoint/2010/main" val="3229783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00000"/>
              </a:lnSpc>
            </a:pPr>
            <a:r>
              <a:rPr lang="zh-CN" altLang="en-US" b="1" dirty="0">
                <a:solidFill>
                  <a:schemeClr val="bg2">
                    <a:lumMod val="90000"/>
                  </a:schemeClr>
                </a:solidFill>
              </a:rPr>
              <a:t>关系</a:t>
            </a:r>
            <a:r>
              <a:rPr lang="en-US" altLang="zh-CN" b="1" dirty="0">
                <a:solidFill>
                  <a:schemeClr val="bg2">
                    <a:lumMod val="90000"/>
                  </a:schemeClr>
                </a:solidFill>
              </a:rPr>
              <a:t>(Relation)</a:t>
            </a:r>
          </a:p>
          <a:p>
            <a:pPr>
              <a:lnSpc>
                <a:spcPct val="100000"/>
              </a:lnSpc>
            </a:pPr>
            <a:r>
              <a:rPr lang="zh-CN" altLang="en-US" b="1" dirty="0">
                <a:solidFill>
                  <a:schemeClr val="bg2">
                    <a:lumMod val="90000"/>
                  </a:schemeClr>
                </a:solidFill>
              </a:rPr>
              <a:t>关系模式</a:t>
            </a:r>
            <a:r>
              <a:rPr lang="en-US" altLang="zh-CN" b="1" dirty="0">
                <a:solidFill>
                  <a:schemeClr val="bg2">
                    <a:lumMod val="90000"/>
                  </a:schemeClr>
                </a:solidFill>
              </a:rPr>
              <a:t>(Relation Schema)</a:t>
            </a:r>
          </a:p>
          <a:p>
            <a:pPr>
              <a:lnSpc>
                <a:spcPct val="100000"/>
              </a:lnSpc>
            </a:pPr>
            <a:r>
              <a:rPr lang="zh-CN" altLang="en-US" b="1" dirty="0">
                <a:solidFill>
                  <a:schemeClr val="bg2">
                    <a:lumMod val="90000"/>
                  </a:schemeClr>
                </a:solidFill>
              </a:rPr>
              <a:t>关系数据库</a:t>
            </a:r>
            <a:r>
              <a:rPr lang="en-US" altLang="zh-CN" b="1" dirty="0">
                <a:solidFill>
                  <a:schemeClr val="bg2">
                    <a:lumMod val="90000"/>
                  </a:schemeClr>
                </a:solidFill>
              </a:rPr>
              <a:t>(Relational Database)</a:t>
            </a:r>
          </a:p>
          <a:p>
            <a:pPr>
              <a:lnSpc>
                <a:spcPct val="100000"/>
              </a:lnSpc>
            </a:pPr>
            <a:r>
              <a:rPr lang="zh-CN" altLang="en-US" b="1" dirty="0">
                <a:solidFill>
                  <a:srgbClr val="FF0000"/>
                </a:solidFill>
              </a:rPr>
              <a:t>关系模型的存储结构</a:t>
            </a:r>
            <a:r>
              <a:rPr lang="en-US" altLang="zh-CN" b="1" dirty="0">
                <a:solidFill>
                  <a:srgbClr val="FF0000"/>
                </a:solidFill>
              </a:rPr>
              <a:t>(Relational Model Storage)</a:t>
            </a:r>
            <a:endParaRPr lang="zh-CN" altLang="en-US" b="1"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22</a:t>
            </a:fld>
            <a:endParaRPr lang="en-US" dirty="0"/>
          </a:p>
        </p:txBody>
      </p:sp>
      <p:sp>
        <p:nvSpPr>
          <p:cNvPr id="5" name="标题 4"/>
          <p:cNvSpPr>
            <a:spLocks noGrp="1"/>
          </p:cNvSpPr>
          <p:nvPr>
            <p:ph type="title"/>
          </p:nvPr>
        </p:nvSpPr>
        <p:spPr/>
        <p:txBody>
          <a:bodyPr/>
          <a:lstStyle/>
          <a:p>
            <a:r>
              <a:rPr lang="zh-CN" altLang="en-US" dirty="0"/>
              <a:t>关系数据结构及形式化定义</a:t>
            </a:r>
          </a:p>
        </p:txBody>
      </p:sp>
    </p:spTree>
    <p:extLst>
      <p:ext uri="{BB962C8B-B14F-4D97-AF65-F5344CB8AC3E}">
        <p14:creationId xmlns:p14="http://schemas.microsoft.com/office/powerpoint/2010/main" val="3772678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8646" y="533400"/>
            <a:ext cx="11007107" cy="1295400"/>
          </a:xfrm>
        </p:spPr>
        <p:txBody>
          <a:bodyPr>
            <a:normAutofit/>
          </a:bodyPr>
          <a:lstStyle/>
          <a:p>
            <a:pPr>
              <a:lnSpc>
                <a:spcPct val="100000"/>
              </a:lnSpc>
            </a:pPr>
            <a:r>
              <a:rPr lang="zh-CN" altLang="en-US" dirty="0"/>
              <a:t>关系模型的</a:t>
            </a:r>
            <a:r>
              <a:rPr lang="zh-CN" altLang="en-US" dirty="0">
                <a:solidFill>
                  <a:srgbClr val="FF0000"/>
                </a:solidFill>
              </a:rPr>
              <a:t>存储结构</a:t>
            </a:r>
            <a:r>
              <a:rPr lang="zh-CN" altLang="en-US" dirty="0"/>
              <a:t>指的是关系数据库的物理组织，有时也称为关系数据库的</a:t>
            </a:r>
            <a:r>
              <a:rPr lang="zh-CN" altLang="en-US">
                <a:solidFill>
                  <a:srgbClr val="FF0000"/>
                </a:solidFill>
              </a:rPr>
              <a:t>物理结构。</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23</a:t>
            </a:fld>
            <a:endParaRPr lang="en-US" dirty="0"/>
          </a:p>
        </p:txBody>
      </p:sp>
      <p:pic>
        <p:nvPicPr>
          <p:cNvPr id="8" name="内容占位符 4">
            <a:extLst>
              <a:ext uri="{FF2B5EF4-FFF2-40B4-BE49-F238E27FC236}">
                <a16:creationId xmlns:a16="http://schemas.microsoft.com/office/drawing/2014/main" id="{7C27E255-FB86-4BBC-939C-DF66A3522AD0}"/>
              </a:ext>
            </a:extLst>
          </p:cNvPr>
          <p:cNvPicPr>
            <a:picLocks/>
          </p:cNvPicPr>
          <p:nvPr/>
        </p:nvPicPr>
        <p:blipFill>
          <a:blip r:embed="rId2"/>
          <a:stretch>
            <a:fillRect/>
          </a:stretch>
        </p:blipFill>
        <p:spPr>
          <a:xfrm>
            <a:off x="5626264" y="1842572"/>
            <a:ext cx="5722589" cy="3172855"/>
          </a:xfrm>
          <a:prstGeom prst="rect">
            <a:avLst/>
          </a:prstGeom>
        </p:spPr>
      </p:pic>
      <p:sp>
        <p:nvSpPr>
          <p:cNvPr id="6" name="矩形 5">
            <a:extLst>
              <a:ext uri="{FF2B5EF4-FFF2-40B4-BE49-F238E27FC236}">
                <a16:creationId xmlns:a16="http://schemas.microsoft.com/office/drawing/2014/main" id="{9D3E7283-7569-42F7-A5D6-74AE8BD050DE}"/>
              </a:ext>
            </a:extLst>
          </p:cNvPr>
          <p:cNvSpPr/>
          <p:nvPr/>
        </p:nvSpPr>
        <p:spPr>
          <a:xfrm>
            <a:off x="838200" y="1828800"/>
            <a:ext cx="4419600" cy="3970318"/>
          </a:xfrm>
          <a:prstGeom prst="rect">
            <a:avLst/>
          </a:prstGeom>
        </p:spPr>
        <p:txBody>
          <a:bodyPr wrap="square">
            <a:spAutoFit/>
          </a:bodyPr>
          <a:lstStyle/>
          <a:p>
            <a:pPr marL="288000" lvl="1" indent="-288000">
              <a:lnSpc>
                <a:spcPct val="100000"/>
              </a:lnSpc>
              <a:buFont typeface="Arial" panose="020B0604020202020204" pitchFamily="34" charset="0"/>
              <a:buChar char="•"/>
            </a:pPr>
            <a:r>
              <a:rPr lang="zh-CN" altLang="en-US" sz="2800">
                <a:solidFill>
                  <a:srgbClr val="0000CC"/>
                </a:solidFill>
                <a:latin typeface="微软雅黑" panose="020B0503020204020204" pitchFamily="34" charset="-122"/>
                <a:ea typeface="微软雅黑" panose="020B0503020204020204" pitchFamily="34" charset="-122"/>
              </a:rPr>
              <a:t>具体实现由关系数据库管理系统产品决定：</a:t>
            </a:r>
            <a:r>
              <a:rPr lang="zh-CN" altLang="zh-CN" sz="2800">
                <a:solidFill>
                  <a:srgbClr val="0000CC"/>
                </a:solidFill>
                <a:latin typeface="微软雅黑" panose="020B0503020204020204" pitchFamily="34" charset="-122"/>
                <a:ea typeface="微软雅黑" panose="020B0503020204020204" pitchFamily="34" charset="-122"/>
              </a:rPr>
              <a:t>一个表对应一个操作系统文件，将物理数据组织交给操作系统完成</a:t>
            </a:r>
            <a:r>
              <a:rPr lang="zh-CN" altLang="en-US" sz="2800">
                <a:solidFill>
                  <a:srgbClr val="0000CC"/>
                </a:solidFill>
                <a:latin typeface="微软雅黑" panose="020B0503020204020204" pitchFamily="34" charset="-122"/>
                <a:ea typeface="微软雅黑" panose="020B0503020204020204" pitchFamily="34" charset="-122"/>
              </a:rPr>
              <a:t>；或</a:t>
            </a:r>
            <a:r>
              <a:rPr lang="zh-CN" altLang="zh-CN" sz="2800">
                <a:solidFill>
                  <a:srgbClr val="0000CC"/>
                </a:solidFill>
                <a:latin typeface="微软雅黑" panose="020B0503020204020204" pitchFamily="34" charset="-122"/>
                <a:ea typeface="微软雅黑" panose="020B0503020204020204" pitchFamily="34" charset="-122"/>
              </a:rPr>
              <a:t>从操作系统那里申请若干个大的文件，自己划分文件空间，组织表、索引等存储结构，并进行存储管理</a:t>
            </a:r>
            <a:endParaRPr lang="zh-CN" altLang="en-US" sz="2800" dirty="0">
              <a:solidFill>
                <a:srgbClr val="0000CC"/>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9439CBD8-A5E6-40C7-B8AA-9A14A1BB53E3}"/>
              </a:ext>
            </a:extLst>
          </p:cNvPr>
          <p:cNvSpPr txBox="1"/>
          <p:nvPr/>
        </p:nvSpPr>
        <p:spPr>
          <a:xfrm>
            <a:off x="6324600" y="5275898"/>
            <a:ext cx="4495800" cy="523220"/>
          </a:xfrm>
          <a:prstGeom prst="rect">
            <a:avLst/>
          </a:prstGeom>
          <a:noFill/>
        </p:spPr>
        <p:txBody>
          <a:bodyPr wrap="square" rtlCol="0">
            <a:spAutoFit/>
          </a:bodyPr>
          <a:lstStyle/>
          <a:p>
            <a:pPr algn="ctr"/>
            <a:r>
              <a:rPr lang="zh-CN" altLang="en-US" sz="2800" dirty="0">
                <a:solidFill>
                  <a:srgbClr val="0000CC"/>
                </a:solidFill>
                <a:highlight>
                  <a:srgbClr val="FFFF00"/>
                </a:highlight>
                <a:latin typeface="微软雅黑" panose="020B0503020204020204" pitchFamily="34" charset="-122"/>
                <a:ea typeface="微软雅黑" panose="020B0503020204020204" pitchFamily="34" charset="-122"/>
              </a:rPr>
              <a:t>关系数据库系统架构示意图</a:t>
            </a:r>
          </a:p>
        </p:txBody>
      </p:sp>
    </p:spTree>
    <p:extLst>
      <p:ext uri="{BB962C8B-B14F-4D97-AF65-F5344CB8AC3E}">
        <p14:creationId xmlns:p14="http://schemas.microsoft.com/office/powerpoint/2010/main" val="2144059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zh-CN" altLang="en-US" sz="3200" b="1" dirty="0">
                <a:solidFill>
                  <a:schemeClr val="bg1">
                    <a:lumMod val="75000"/>
                  </a:schemeClr>
                </a:solidFill>
              </a:rPr>
              <a:t>关系数据结构及形式化定义</a:t>
            </a:r>
            <a:endParaRPr lang="en-US" altLang="zh-CN" sz="3200" b="1" dirty="0">
              <a:solidFill>
                <a:schemeClr val="bg1">
                  <a:lumMod val="75000"/>
                </a:schemeClr>
              </a:solidFill>
            </a:endParaRPr>
          </a:p>
          <a:p>
            <a:pPr>
              <a:lnSpc>
                <a:spcPct val="100000"/>
              </a:lnSpc>
            </a:pPr>
            <a:r>
              <a:rPr lang="zh-CN" altLang="en-US" sz="3200" b="1" dirty="0">
                <a:solidFill>
                  <a:srgbClr val="FF0000"/>
                </a:solidFill>
              </a:rPr>
              <a:t>关系操作</a:t>
            </a:r>
          </a:p>
          <a:p>
            <a:pPr>
              <a:lnSpc>
                <a:spcPct val="100000"/>
              </a:lnSpc>
            </a:pPr>
            <a:r>
              <a:rPr lang="zh-CN" altLang="en-US" sz="3200" b="1" dirty="0">
                <a:solidFill>
                  <a:schemeClr val="bg1">
                    <a:lumMod val="75000"/>
                  </a:schemeClr>
                </a:solidFill>
              </a:rPr>
              <a:t>关系的完整性</a:t>
            </a:r>
          </a:p>
          <a:p>
            <a:pPr>
              <a:lnSpc>
                <a:spcPct val="100000"/>
              </a:lnSpc>
            </a:pPr>
            <a:r>
              <a:rPr lang="zh-CN" altLang="en-US" sz="3200" b="1" dirty="0">
                <a:solidFill>
                  <a:schemeClr val="bg1">
                    <a:lumMod val="75000"/>
                  </a:schemeClr>
                </a:solidFill>
              </a:rPr>
              <a:t>关系代数</a:t>
            </a:r>
          </a:p>
          <a:p>
            <a:pPr>
              <a:lnSpc>
                <a:spcPct val="100000"/>
              </a:lnSpc>
            </a:pPr>
            <a:r>
              <a:rPr lang="zh-CN" altLang="en-US" sz="3200" b="1"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24</a:t>
            </a:fld>
            <a:endParaRPr lang="en-US" dirty="0"/>
          </a:p>
        </p:txBody>
      </p:sp>
    </p:spTree>
    <p:extLst>
      <p:ext uri="{BB962C8B-B14F-4D97-AF65-F5344CB8AC3E}">
        <p14:creationId xmlns:p14="http://schemas.microsoft.com/office/powerpoint/2010/main" val="1494625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85C591-4414-4F9A-BA23-625CC11EE16D}"/>
              </a:ext>
            </a:extLst>
          </p:cNvPr>
          <p:cNvSpPr>
            <a:spLocks noGrp="1"/>
          </p:cNvSpPr>
          <p:nvPr>
            <p:ph type="title"/>
          </p:nvPr>
        </p:nvSpPr>
        <p:spPr>
          <a:noFill/>
        </p:spPr>
        <p:txBody>
          <a:bodyPr/>
          <a:lstStyle/>
          <a:p>
            <a:r>
              <a:rPr lang="zh-CN" altLang="en-US">
                <a:solidFill>
                  <a:srgbClr val="0000CC"/>
                </a:solidFill>
              </a:rPr>
              <a:t>关系操作</a:t>
            </a:r>
          </a:p>
        </p:txBody>
      </p:sp>
      <p:sp>
        <p:nvSpPr>
          <p:cNvPr id="3" name="内容占位符 2">
            <a:extLst>
              <a:ext uri="{FF2B5EF4-FFF2-40B4-BE49-F238E27FC236}">
                <a16:creationId xmlns:a16="http://schemas.microsoft.com/office/drawing/2014/main" id="{BFA65735-F567-4D05-84CD-A5D6DC9F2278}"/>
              </a:ext>
            </a:extLst>
          </p:cNvPr>
          <p:cNvSpPr>
            <a:spLocks noGrp="1"/>
          </p:cNvSpPr>
          <p:nvPr>
            <p:ph idx="1"/>
          </p:nvPr>
        </p:nvSpPr>
        <p:spPr/>
        <p:txBody>
          <a:bodyPr/>
          <a:lstStyle/>
          <a:p>
            <a:pPr>
              <a:lnSpc>
                <a:spcPct val="120000"/>
              </a:lnSpc>
            </a:pPr>
            <a:r>
              <a:rPr lang="zh-CN" altLang="en-US" sz="2800"/>
              <a:t>关系模型给出了关系操作能力的说明，但不对关系数据库管理系统语言给出具体的语法要求，即不同的关系数据库管理系统可以定义和开发不同的语言来实现这些操作。</a:t>
            </a:r>
            <a:endParaRPr lang="en-US" altLang="zh-CN" sz="2800"/>
          </a:p>
          <a:p>
            <a:pPr>
              <a:lnSpc>
                <a:spcPct val="120000"/>
              </a:lnSpc>
            </a:pPr>
            <a:r>
              <a:rPr lang="zh-CN" altLang="en-US" sz="2800"/>
              <a:t>常用的</a:t>
            </a:r>
            <a:r>
              <a:rPr lang="zh-CN" altLang="en-US" sz="2800">
                <a:solidFill>
                  <a:srgbClr val="FF0000"/>
                </a:solidFill>
              </a:rPr>
              <a:t>关系操作</a:t>
            </a:r>
            <a:endParaRPr lang="en-US" altLang="zh-CN" sz="2800">
              <a:solidFill>
                <a:srgbClr val="FF0000"/>
              </a:solidFill>
            </a:endParaRPr>
          </a:p>
          <a:p>
            <a:pPr lvl="1" algn="just">
              <a:lnSpc>
                <a:spcPct val="120000"/>
              </a:lnSpc>
              <a:spcBef>
                <a:spcPct val="0"/>
              </a:spcBef>
            </a:pPr>
            <a:r>
              <a:rPr lang="zh-CN" altLang="en-US" b="1" u="sng">
                <a:solidFill>
                  <a:srgbClr val="3333CC"/>
                </a:solidFill>
              </a:rPr>
              <a:t>查询操作</a:t>
            </a:r>
            <a:r>
              <a:rPr lang="zh-CN" altLang="en-US"/>
              <a:t>：选择、投影、连接、除、并、差、交、笛卡儿积</a:t>
            </a:r>
            <a:endParaRPr lang="en-US" altLang="zh-CN"/>
          </a:p>
          <a:p>
            <a:pPr lvl="2" algn="just">
              <a:lnSpc>
                <a:spcPct val="120000"/>
              </a:lnSpc>
              <a:spcBef>
                <a:spcPct val="0"/>
              </a:spcBef>
              <a:buSzPct val="87000"/>
            </a:pPr>
            <a:r>
              <a:rPr lang="zh-CN" altLang="en-US">
                <a:solidFill>
                  <a:srgbClr val="FF0000"/>
                </a:solidFill>
              </a:rPr>
              <a:t>选择、投影、并、差、笛卡儿积是</a:t>
            </a:r>
            <a:r>
              <a:rPr lang="en-US" altLang="zh-CN">
                <a:solidFill>
                  <a:srgbClr val="FF0000"/>
                </a:solidFill>
              </a:rPr>
              <a:t>5</a:t>
            </a:r>
            <a:r>
              <a:rPr lang="zh-CN" altLang="en-US">
                <a:solidFill>
                  <a:srgbClr val="FF0000"/>
                </a:solidFill>
              </a:rPr>
              <a:t>种基本操作</a:t>
            </a:r>
          </a:p>
          <a:p>
            <a:pPr lvl="1" algn="just">
              <a:lnSpc>
                <a:spcPct val="120000"/>
              </a:lnSpc>
              <a:spcBef>
                <a:spcPct val="0"/>
              </a:spcBef>
            </a:pPr>
            <a:r>
              <a:rPr lang="zh-CN" altLang="en-US" b="1" u="sng">
                <a:solidFill>
                  <a:srgbClr val="3333CC"/>
                </a:solidFill>
              </a:rPr>
              <a:t>数据更新</a:t>
            </a:r>
            <a:r>
              <a:rPr lang="zh-CN" altLang="en-US"/>
              <a:t>：插入、删除、修改</a:t>
            </a:r>
            <a:endParaRPr lang="en-US" altLang="zh-CN"/>
          </a:p>
          <a:p>
            <a:pPr algn="just">
              <a:lnSpc>
                <a:spcPct val="120000"/>
              </a:lnSpc>
              <a:spcBef>
                <a:spcPct val="0"/>
              </a:spcBef>
            </a:pPr>
            <a:r>
              <a:rPr lang="zh-CN" altLang="en-US" sz="2800"/>
              <a:t>关系操作的特点</a:t>
            </a:r>
          </a:p>
          <a:p>
            <a:pPr lvl="1" algn="just">
              <a:lnSpc>
                <a:spcPct val="120000"/>
              </a:lnSpc>
              <a:spcBef>
                <a:spcPct val="0"/>
              </a:spcBef>
            </a:pPr>
            <a:r>
              <a:rPr lang="zh-CN" altLang="en-US">
                <a:solidFill>
                  <a:srgbClr val="FF0000"/>
                </a:solidFill>
              </a:rPr>
              <a:t>集合操作方式</a:t>
            </a:r>
            <a:r>
              <a:rPr lang="zh-CN" altLang="en-US"/>
              <a:t>：操作的对象和结果都是集合，</a:t>
            </a:r>
            <a:r>
              <a:rPr lang="zh-CN" altLang="en-US">
                <a:solidFill>
                  <a:srgbClr val="FF0000"/>
                </a:solidFill>
              </a:rPr>
              <a:t>一次一集合</a:t>
            </a:r>
            <a:r>
              <a:rPr lang="zh-CN" altLang="en-US"/>
              <a:t>的方式</a:t>
            </a:r>
          </a:p>
        </p:txBody>
      </p:sp>
      <p:sp>
        <p:nvSpPr>
          <p:cNvPr id="4" name="灯片编号占位符 3">
            <a:extLst>
              <a:ext uri="{FF2B5EF4-FFF2-40B4-BE49-F238E27FC236}">
                <a16:creationId xmlns:a16="http://schemas.microsoft.com/office/drawing/2014/main" id="{48B8237C-8006-4854-93A4-E67A99CEF6AC}"/>
              </a:ext>
            </a:extLst>
          </p:cNvPr>
          <p:cNvSpPr>
            <a:spLocks noGrp="1"/>
          </p:cNvSpPr>
          <p:nvPr>
            <p:ph type="sldNum" sz="quarter" idx="12"/>
          </p:nvPr>
        </p:nvSpPr>
        <p:spPr/>
        <p:txBody>
          <a:bodyPr/>
          <a:lstStyle/>
          <a:p>
            <a:fld id="{E63F6D5D-9733-4D44-9C56-AEFEDD5A4BA7}" type="slidenum">
              <a:rPr lang="en-US" smtClean="0"/>
              <a:pPr/>
              <a:t>25</a:t>
            </a:fld>
            <a:endParaRPr lang="en-US" dirty="0"/>
          </a:p>
        </p:txBody>
      </p:sp>
    </p:spTree>
    <p:extLst>
      <p:ext uri="{BB962C8B-B14F-4D97-AF65-F5344CB8AC3E}">
        <p14:creationId xmlns:p14="http://schemas.microsoft.com/office/powerpoint/2010/main" val="801435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5DDD3D-5C98-4FCA-9213-34320F8218D2}"/>
              </a:ext>
            </a:extLst>
          </p:cNvPr>
          <p:cNvSpPr>
            <a:spLocks noGrp="1"/>
          </p:cNvSpPr>
          <p:nvPr>
            <p:ph type="title"/>
          </p:nvPr>
        </p:nvSpPr>
        <p:spPr>
          <a:noFill/>
        </p:spPr>
        <p:txBody>
          <a:bodyPr/>
          <a:lstStyle/>
          <a:p>
            <a:r>
              <a:rPr lang="zh-CN" altLang="en-US">
                <a:solidFill>
                  <a:srgbClr val="0000CC"/>
                </a:solidFill>
              </a:rPr>
              <a:t>关系数据库语言分类</a:t>
            </a:r>
          </a:p>
        </p:txBody>
      </p:sp>
      <p:sp>
        <p:nvSpPr>
          <p:cNvPr id="3" name="内容占位符 2">
            <a:extLst>
              <a:ext uri="{FF2B5EF4-FFF2-40B4-BE49-F238E27FC236}">
                <a16:creationId xmlns:a16="http://schemas.microsoft.com/office/drawing/2014/main" id="{78C8B9C0-680A-4B01-AF1A-16802B3E8758}"/>
              </a:ext>
            </a:extLst>
          </p:cNvPr>
          <p:cNvSpPr>
            <a:spLocks noGrp="1"/>
          </p:cNvSpPr>
          <p:nvPr>
            <p:ph idx="1"/>
          </p:nvPr>
        </p:nvSpPr>
        <p:spPr/>
        <p:txBody>
          <a:bodyPr/>
          <a:lstStyle/>
          <a:p>
            <a:r>
              <a:rPr lang="zh-CN" altLang="en-US" sz="2400">
                <a:solidFill>
                  <a:srgbClr val="FF0000"/>
                </a:solidFill>
              </a:rPr>
              <a:t>关系代数语言</a:t>
            </a:r>
          </a:p>
          <a:p>
            <a:pPr lvl="1" algn="just">
              <a:spcBef>
                <a:spcPct val="0"/>
              </a:spcBef>
            </a:pPr>
            <a:r>
              <a:rPr lang="zh-CN" altLang="en-US" sz="2400"/>
              <a:t>用对关系的运算来表达查询要求</a:t>
            </a:r>
          </a:p>
          <a:p>
            <a:pPr lvl="1" algn="just">
              <a:spcBef>
                <a:spcPct val="0"/>
              </a:spcBef>
            </a:pPr>
            <a:r>
              <a:rPr lang="zh-CN" altLang="en-US" sz="2400"/>
              <a:t>代表：</a:t>
            </a:r>
            <a:r>
              <a:rPr lang="en-US" altLang="zh-CN" sz="2400"/>
              <a:t>ISBL</a:t>
            </a:r>
          </a:p>
          <a:p>
            <a:r>
              <a:rPr lang="zh-CN" altLang="en-US" sz="2400">
                <a:solidFill>
                  <a:srgbClr val="FF0000"/>
                </a:solidFill>
              </a:rPr>
              <a:t>关系演算语言</a:t>
            </a:r>
            <a:r>
              <a:rPr lang="zh-CN" altLang="en-US" sz="2400"/>
              <a:t>：用谓词来表达查询要求</a:t>
            </a:r>
          </a:p>
          <a:p>
            <a:pPr lvl="1" algn="just">
              <a:spcBef>
                <a:spcPct val="0"/>
              </a:spcBef>
            </a:pPr>
            <a:r>
              <a:rPr lang="zh-CN" altLang="en-US" sz="2400"/>
              <a:t>元组关系演算语言</a:t>
            </a:r>
          </a:p>
          <a:p>
            <a:pPr lvl="2" algn="just">
              <a:spcBef>
                <a:spcPct val="0"/>
              </a:spcBef>
              <a:buSzPct val="87000"/>
            </a:pPr>
            <a:r>
              <a:rPr lang="zh-CN" altLang="en-US"/>
              <a:t>谓词变元的基本对象是元组变量</a:t>
            </a:r>
          </a:p>
          <a:p>
            <a:pPr lvl="2" algn="just">
              <a:spcBef>
                <a:spcPct val="0"/>
              </a:spcBef>
              <a:buSzPct val="87000"/>
            </a:pPr>
            <a:r>
              <a:rPr lang="zh-CN" altLang="en-US"/>
              <a:t>代表：</a:t>
            </a:r>
            <a:r>
              <a:rPr lang="en-US" altLang="zh-CN"/>
              <a:t>APLHA, QUEL</a:t>
            </a:r>
          </a:p>
          <a:p>
            <a:pPr lvl="1" algn="just">
              <a:spcBef>
                <a:spcPct val="0"/>
              </a:spcBef>
            </a:pPr>
            <a:r>
              <a:rPr lang="zh-CN" altLang="en-US" sz="2400"/>
              <a:t>域关系演算语言    </a:t>
            </a:r>
          </a:p>
          <a:p>
            <a:pPr lvl="2" algn="just">
              <a:spcBef>
                <a:spcPct val="0"/>
              </a:spcBef>
              <a:buSzPct val="87000"/>
            </a:pPr>
            <a:r>
              <a:rPr lang="zh-CN" altLang="en-US"/>
              <a:t>谓词变元的基本对象是域变量</a:t>
            </a:r>
          </a:p>
          <a:p>
            <a:pPr lvl="2" algn="just">
              <a:spcBef>
                <a:spcPct val="0"/>
              </a:spcBef>
              <a:buSzPct val="87000"/>
            </a:pPr>
            <a:r>
              <a:rPr lang="zh-CN" altLang="en-US"/>
              <a:t>代表：</a:t>
            </a:r>
            <a:r>
              <a:rPr lang="en-US" altLang="zh-CN"/>
              <a:t>QBE</a:t>
            </a:r>
          </a:p>
          <a:p>
            <a:pPr algn="just">
              <a:spcBef>
                <a:spcPct val="0"/>
              </a:spcBef>
            </a:pPr>
            <a:r>
              <a:rPr lang="zh-CN" altLang="en-US" sz="2400">
                <a:solidFill>
                  <a:srgbClr val="FF0000"/>
                </a:solidFill>
              </a:rPr>
              <a:t>具有关系代数和关系演算双重特点的语言</a:t>
            </a:r>
          </a:p>
          <a:p>
            <a:pPr lvl="1" algn="just">
              <a:spcBef>
                <a:spcPct val="0"/>
              </a:spcBef>
            </a:pPr>
            <a:r>
              <a:rPr lang="zh-CN" altLang="en-US" sz="2400"/>
              <a:t>代表：</a:t>
            </a:r>
            <a:r>
              <a:rPr lang="en-US" altLang="zh-CN" sz="2400"/>
              <a:t>SQL</a:t>
            </a:r>
            <a:r>
              <a:rPr lang="zh-CN" altLang="en-US" sz="2400"/>
              <a:t>（</a:t>
            </a:r>
            <a:r>
              <a:rPr lang="en-US" altLang="zh-CN" sz="2400"/>
              <a:t>Structured Query Language</a:t>
            </a:r>
            <a:r>
              <a:rPr lang="zh-CN" altLang="en-US" sz="2400"/>
              <a:t>）</a:t>
            </a:r>
            <a:endParaRPr lang="zh-CN" altLang="en-US"/>
          </a:p>
        </p:txBody>
      </p:sp>
      <p:sp>
        <p:nvSpPr>
          <p:cNvPr id="4" name="灯片编号占位符 3">
            <a:extLst>
              <a:ext uri="{FF2B5EF4-FFF2-40B4-BE49-F238E27FC236}">
                <a16:creationId xmlns:a16="http://schemas.microsoft.com/office/drawing/2014/main" id="{26C8E457-9751-4F6C-A7F7-A3FBBFD0270F}"/>
              </a:ext>
            </a:extLst>
          </p:cNvPr>
          <p:cNvSpPr>
            <a:spLocks noGrp="1"/>
          </p:cNvSpPr>
          <p:nvPr>
            <p:ph type="sldNum" sz="quarter" idx="12"/>
          </p:nvPr>
        </p:nvSpPr>
        <p:spPr/>
        <p:txBody>
          <a:bodyPr/>
          <a:lstStyle/>
          <a:p>
            <a:fld id="{E63F6D5D-9733-4D44-9C56-AEFEDD5A4BA7}" type="slidenum">
              <a:rPr lang="en-US" smtClean="0"/>
              <a:pPr/>
              <a:t>26</a:t>
            </a:fld>
            <a:endParaRPr lang="en-US" dirty="0"/>
          </a:p>
        </p:txBody>
      </p:sp>
      <p:sp>
        <p:nvSpPr>
          <p:cNvPr id="5" name="TextBox 5">
            <a:extLst>
              <a:ext uri="{FF2B5EF4-FFF2-40B4-BE49-F238E27FC236}">
                <a16:creationId xmlns:a16="http://schemas.microsoft.com/office/drawing/2014/main" id="{6B69E96D-2B9D-46BA-B4A0-5949CFBA4DB6}"/>
              </a:ext>
            </a:extLst>
          </p:cNvPr>
          <p:cNvSpPr txBox="1"/>
          <p:nvPr/>
        </p:nvSpPr>
        <p:spPr>
          <a:xfrm>
            <a:off x="8610600" y="1241038"/>
            <a:ext cx="1292662" cy="4824536"/>
          </a:xfrm>
          <a:prstGeom prst="rect">
            <a:avLst/>
          </a:prstGeom>
          <a:solidFill>
            <a:schemeClr val="bg1">
              <a:lumMod val="95000"/>
            </a:schemeClr>
          </a:solidFill>
        </p:spPr>
        <p:txBody>
          <a:bodyPr vert="eaVert" wrap="square" rtlCol="0" anchor="t" anchorCtr="0">
            <a:spAutoFit/>
          </a:bodyPr>
          <a:lstStyle/>
          <a:p>
            <a:pPr>
              <a:lnSpc>
                <a:spcPct val="150000"/>
              </a:lnSpc>
            </a:pPr>
            <a:r>
              <a:rPr lang="zh-CN" altLang="en-US" sz="2400" dirty="0">
                <a:solidFill>
                  <a:srgbClr val="0000CC"/>
                </a:solidFill>
                <a:latin typeface="微软雅黑" panose="020B0503020204020204" pitchFamily="34" charset="-122"/>
                <a:ea typeface="微软雅黑" panose="020B0503020204020204" pitchFamily="34" charset="-122"/>
              </a:rPr>
              <a:t>关系代数、元组关系演算、域关系演算、</a:t>
            </a:r>
            <a:r>
              <a:rPr lang="en-US" altLang="zh-CN" sz="2400" dirty="0">
                <a:solidFill>
                  <a:srgbClr val="0000CC"/>
                </a:solidFill>
                <a:latin typeface="微软雅黑" panose="020B0503020204020204" pitchFamily="34" charset="-122"/>
                <a:ea typeface="微软雅黑" panose="020B0503020204020204" pitchFamily="34" charset="-122"/>
              </a:rPr>
              <a:t>SQL</a:t>
            </a:r>
            <a:r>
              <a:rPr lang="zh-CN" altLang="en-US" sz="2400" dirty="0">
                <a:solidFill>
                  <a:srgbClr val="0000CC"/>
                </a:solidFill>
                <a:latin typeface="微软雅黑" panose="020B0503020204020204" pitchFamily="34" charset="-122"/>
                <a:ea typeface="微软雅黑" panose="020B0503020204020204" pitchFamily="34" charset="-122"/>
              </a:rPr>
              <a:t>的表达能力等价。</a:t>
            </a:r>
          </a:p>
        </p:txBody>
      </p:sp>
    </p:spTree>
    <p:extLst>
      <p:ext uri="{BB962C8B-B14F-4D97-AF65-F5344CB8AC3E}">
        <p14:creationId xmlns:p14="http://schemas.microsoft.com/office/powerpoint/2010/main" val="409058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zh-CN" altLang="en-US" sz="3200" b="1" dirty="0">
                <a:solidFill>
                  <a:schemeClr val="bg1">
                    <a:lumMod val="75000"/>
                  </a:schemeClr>
                </a:solidFill>
              </a:rPr>
              <a:t>关系数据结构及形式化定义</a:t>
            </a:r>
            <a:endParaRPr lang="en-US" altLang="zh-CN" sz="3200" b="1" dirty="0">
              <a:solidFill>
                <a:schemeClr val="bg1">
                  <a:lumMod val="75000"/>
                </a:schemeClr>
              </a:solidFill>
            </a:endParaRPr>
          </a:p>
          <a:p>
            <a:pPr>
              <a:lnSpc>
                <a:spcPct val="100000"/>
              </a:lnSpc>
            </a:pPr>
            <a:r>
              <a:rPr lang="zh-CN" altLang="en-US" sz="3200" b="1" dirty="0">
                <a:solidFill>
                  <a:schemeClr val="bg1">
                    <a:lumMod val="75000"/>
                  </a:schemeClr>
                </a:solidFill>
              </a:rPr>
              <a:t>关系操作</a:t>
            </a:r>
          </a:p>
          <a:p>
            <a:pPr>
              <a:lnSpc>
                <a:spcPct val="100000"/>
              </a:lnSpc>
            </a:pPr>
            <a:r>
              <a:rPr lang="zh-CN" altLang="en-US" sz="3200" b="1" dirty="0">
                <a:solidFill>
                  <a:srgbClr val="FF0000"/>
                </a:solidFill>
              </a:rPr>
              <a:t>关系的完整性</a:t>
            </a:r>
          </a:p>
          <a:p>
            <a:pPr>
              <a:lnSpc>
                <a:spcPct val="100000"/>
              </a:lnSpc>
            </a:pPr>
            <a:r>
              <a:rPr lang="zh-CN" altLang="en-US" sz="3200" b="1" dirty="0">
                <a:solidFill>
                  <a:schemeClr val="bg1">
                    <a:lumMod val="75000"/>
                  </a:schemeClr>
                </a:solidFill>
              </a:rPr>
              <a:t>关系代数</a:t>
            </a:r>
          </a:p>
          <a:p>
            <a:pPr>
              <a:lnSpc>
                <a:spcPct val="100000"/>
              </a:lnSpc>
            </a:pPr>
            <a:r>
              <a:rPr lang="zh-CN" altLang="en-US" sz="3200" b="1"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27</a:t>
            </a:fld>
            <a:endParaRPr lang="en-US" dirty="0"/>
          </a:p>
        </p:txBody>
      </p:sp>
    </p:spTree>
    <p:extLst>
      <p:ext uri="{BB962C8B-B14F-4D97-AF65-F5344CB8AC3E}">
        <p14:creationId xmlns:p14="http://schemas.microsoft.com/office/powerpoint/2010/main" val="748473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C3770D-3EBA-4EF2-98F1-29D24D28DC63}"/>
              </a:ext>
            </a:extLst>
          </p:cNvPr>
          <p:cNvSpPr>
            <a:spLocks noGrp="1"/>
          </p:cNvSpPr>
          <p:nvPr>
            <p:ph type="title"/>
          </p:nvPr>
        </p:nvSpPr>
        <p:spPr>
          <a:noFill/>
        </p:spPr>
        <p:txBody>
          <a:bodyPr/>
          <a:lstStyle/>
          <a:p>
            <a:r>
              <a:rPr lang="zh-CN" altLang="en-US">
                <a:solidFill>
                  <a:srgbClr val="0000CC"/>
                </a:solidFill>
              </a:rPr>
              <a:t>关系的三类完整性约束</a:t>
            </a:r>
          </a:p>
        </p:txBody>
      </p:sp>
      <p:sp>
        <p:nvSpPr>
          <p:cNvPr id="3" name="内容占位符 2">
            <a:extLst>
              <a:ext uri="{FF2B5EF4-FFF2-40B4-BE49-F238E27FC236}">
                <a16:creationId xmlns:a16="http://schemas.microsoft.com/office/drawing/2014/main" id="{08D49524-79CF-4914-83E4-2D8C065ADD20}"/>
              </a:ext>
            </a:extLst>
          </p:cNvPr>
          <p:cNvSpPr>
            <a:spLocks noGrp="1"/>
          </p:cNvSpPr>
          <p:nvPr>
            <p:ph idx="1"/>
          </p:nvPr>
        </p:nvSpPr>
        <p:spPr/>
        <p:txBody>
          <a:bodyPr/>
          <a:lstStyle/>
          <a:p>
            <a:r>
              <a:rPr lang="zh-CN" altLang="en-US"/>
              <a:t>关系模型的</a:t>
            </a:r>
            <a:r>
              <a:rPr lang="zh-CN" altLang="en-US">
                <a:solidFill>
                  <a:srgbClr val="FF0000"/>
                </a:solidFill>
              </a:rPr>
              <a:t>完整性规则</a:t>
            </a:r>
            <a:r>
              <a:rPr lang="zh-CN" altLang="en-US"/>
              <a:t>是对关系的某种约束条件。</a:t>
            </a:r>
          </a:p>
          <a:p>
            <a:pPr lvl="1"/>
            <a:r>
              <a:rPr lang="zh-CN" altLang="en-US"/>
              <a:t>这些约束是现实世界的要求。任何关系在任何时刻都要满足这些语义约束。</a:t>
            </a:r>
            <a:endParaRPr lang="en-US" altLang="zh-CN"/>
          </a:p>
          <a:p>
            <a:r>
              <a:rPr lang="zh-CN" altLang="en-US"/>
              <a:t>关系模型中三类完整性约束</a:t>
            </a:r>
          </a:p>
          <a:p>
            <a:pPr lvl="1"/>
            <a:r>
              <a:rPr lang="zh-CN" altLang="en-US" b="1" u="sng">
                <a:solidFill>
                  <a:srgbClr val="C00000"/>
                </a:solidFill>
              </a:rPr>
              <a:t>实体完整性</a:t>
            </a:r>
            <a:r>
              <a:rPr lang="zh-CN" altLang="en-US"/>
              <a:t>和</a:t>
            </a:r>
            <a:r>
              <a:rPr lang="zh-CN" altLang="en-US" b="1" u="sng">
                <a:solidFill>
                  <a:srgbClr val="C00000"/>
                </a:solidFill>
              </a:rPr>
              <a:t>参照完整性</a:t>
            </a:r>
            <a:endParaRPr lang="en-US" altLang="zh-CN" b="1" u="sng">
              <a:solidFill>
                <a:srgbClr val="C00000"/>
              </a:solidFill>
            </a:endParaRPr>
          </a:p>
          <a:p>
            <a:pPr lvl="2"/>
            <a:r>
              <a:rPr lang="zh-CN" altLang="en-US"/>
              <a:t>关系模型必须满足的完整性约束条件称为</a:t>
            </a:r>
            <a:r>
              <a:rPr lang="zh-CN" altLang="en-US" b="1" u="sng">
                <a:solidFill>
                  <a:srgbClr val="C00000"/>
                </a:solidFill>
              </a:rPr>
              <a:t>关系的两个不变性</a:t>
            </a:r>
            <a:r>
              <a:rPr lang="zh-CN" altLang="en-US"/>
              <a:t>，应该由关系</a:t>
            </a:r>
            <a:r>
              <a:rPr lang="zh-CN" altLang="en-US" b="1" u="sng">
                <a:solidFill>
                  <a:srgbClr val="C00000"/>
                </a:solidFill>
              </a:rPr>
              <a:t>系统自动支持</a:t>
            </a:r>
            <a:endParaRPr lang="en-US" altLang="zh-CN" b="1" u="sng">
              <a:solidFill>
                <a:srgbClr val="C00000"/>
              </a:solidFill>
            </a:endParaRPr>
          </a:p>
          <a:p>
            <a:pPr lvl="1"/>
            <a:r>
              <a:rPr lang="zh-CN" altLang="en-US" b="1" u="sng">
                <a:solidFill>
                  <a:srgbClr val="C00000"/>
                </a:solidFill>
              </a:rPr>
              <a:t>用户定义的完整性</a:t>
            </a:r>
            <a:endParaRPr lang="en-US" altLang="zh-CN" b="1" u="sng">
              <a:solidFill>
                <a:srgbClr val="C00000"/>
              </a:solidFill>
            </a:endParaRPr>
          </a:p>
          <a:p>
            <a:pPr lvl="2"/>
            <a:r>
              <a:rPr lang="zh-CN" altLang="en-US"/>
              <a:t>应用领域需要遵循的约束条件，体现了具体领域中的语义约束</a:t>
            </a:r>
          </a:p>
        </p:txBody>
      </p:sp>
      <p:sp>
        <p:nvSpPr>
          <p:cNvPr id="4" name="灯片编号占位符 3">
            <a:extLst>
              <a:ext uri="{FF2B5EF4-FFF2-40B4-BE49-F238E27FC236}">
                <a16:creationId xmlns:a16="http://schemas.microsoft.com/office/drawing/2014/main" id="{DA738582-E431-4237-A456-F9A163619A0E}"/>
              </a:ext>
            </a:extLst>
          </p:cNvPr>
          <p:cNvSpPr>
            <a:spLocks noGrp="1"/>
          </p:cNvSpPr>
          <p:nvPr>
            <p:ph type="sldNum" sz="quarter" idx="12"/>
          </p:nvPr>
        </p:nvSpPr>
        <p:spPr/>
        <p:txBody>
          <a:bodyPr/>
          <a:lstStyle/>
          <a:p>
            <a:fld id="{E63F6D5D-9733-4D44-9C56-AEFEDD5A4BA7}" type="slidenum">
              <a:rPr lang="en-US" smtClean="0"/>
              <a:pPr/>
              <a:t>28</a:t>
            </a:fld>
            <a:endParaRPr lang="en-US" dirty="0"/>
          </a:p>
        </p:txBody>
      </p:sp>
    </p:spTree>
    <p:extLst>
      <p:ext uri="{BB962C8B-B14F-4D97-AF65-F5344CB8AC3E}">
        <p14:creationId xmlns:p14="http://schemas.microsoft.com/office/powerpoint/2010/main" val="977657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zh-CN" altLang="en-US" b="1" dirty="0">
                <a:solidFill>
                  <a:srgbClr val="FF0000"/>
                </a:solidFill>
              </a:rPr>
              <a:t>关系数据结构及形式化定义</a:t>
            </a:r>
            <a:endParaRPr lang="en-US" altLang="zh-CN" b="1" dirty="0">
              <a:solidFill>
                <a:srgbClr val="FF0000"/>
              </a:solidFill>
            </a:endParaRPr>
          </a:p>
          <a:p>
            <a:pPr>
              <a:lnSpc>
                <a:spcPct val="100000"/>
              </a:lnSpc>
            </a:pPr>
            <a:r>
              <a:rPr lang="zh-CN" altLang="en-US" b="1" dirty="0">
                <a:solidFill>
                  <a:schemeClr val="bg1">
                    <a:lumMod val="75000"/>
                  </a:schemeClr>
                </a:solidFill>
              </a:rPr>
              <a:t>关系操作</a:t>
            </a:r>
          </a:p>
          <a:p>
            <a:pPr>
              <a:lnSpc>
                <a:spcPct val="100000"/>
              </a:lnSpc>
            </a:pPr>
            <a:r>
              <a:rPr lang="zh-CN" altLang="en-US" b="1" dirty="0">
                <a:solidFill>
                  <a:schemeClr val="bg1">
                    <a:lumMod val="75000"/>
                  </a:schemeClr>
                </a:solidFill>
              </a:rPr>
              <a:t>关系的完整性</a:t>
            </a:r>
          </a:p>
          <a:p>
            <a:pPr>
              <a:lnSpc>
                <a:spcPct val="100000"/>
              </a:lnSpc>
            </a:pPr>
            <a:r>
              <a:rPr lang="zh-CN" altLang="en-US" b="1" dirty="0">
                <a:solidFill>
                  <a:schemeClr val="bg1">
                    <a:lumMod val="75000"/>
                  </a:schemeClr>
                </a:solidFill>
              </a:rPr>
              <a:t>关系代数</a:t>
            </a:r>
          </a:p>
          <a:p>
            <a:pPr>
              <a:lnSpc>
                <a:spcPct val="100000"/>
              </a:lnSpc>
            </a:pPr>
            <a:r>
              <a:rPr lang="zh-CN" altLang="en-US" b="1"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2</a:t>
            </a:fld>
            <a:endParaRPr lang="en-US" dirty="0"/>
          </a:p>
        </p:txBody>
      </p:sp>
    </p:spTree>
    <p:extLst>
      <p:ext uri="{BB962C8B-B14F-4D97-AF65-F5344CB8AC3E}">
        <p14:creationId xmlns:p14="http://schemas.microsoft.com/office/powerpoint/2010/main" val="417242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486BB-7082-4DB4-86B4-AF73C46A3DC7}"/>
              </a:ext>
            </a:extLst>
          </p:cNvPr>
          <p:cNvSpPr>
            <a:spLocks noGrp="1"/>
          </p:cNvSpPr>
          <p:nvPr>
            <p:ph type="title"/>
          </p:nvPr>
        </p:nvSpPr>
        <p:spPr>
          <a:noFill/>
        </p:spPr>
        <p:txBody>
          <a:bodyPr/>
          <a:lstStyle/>
          <a:p>
            <a:r>
              <a:rPr lang="zh-CN" altLang="en-US">
                <a:solidFill>
                  <a:srgbClr val="0000CC"/>
                </a:solidFill>
              </a:rPr>
              <a:t>实体完整性</a:t>
            </a:r>
          </a:p>
        </p:txBody>
      </p:sp>
      <p:sp>
        <p:nvSpPr>
          <p:cNvPr id="3" name="内容占位符 2">
            <a:extLst>
              <a:ext uri="{FF2B5EF4-FFF2-40B4-BE49-F238E27FC236}">
                <a16:creationId xmlns:a16="http://schemas.microsoft.com/office/drawing/2014/main" id="{09BC1B80-7DF2-44D2-A0F2-CCC9A6A5D1BD}"/>
              </a:ext>
            </a:extLst>
          </p:cNvPr>
          <p:cNvSpPr>
            <a:spLocks noGrp="1"/>
          </p:cNvSpPr>
          <p:nvPr>
            <p:ph idx="1"/>
          </p:nvPr>
        </p:nvSpPr>
        <p:spPr/>
        <p:txBody>
          <a:bodyPr/>
          <a:lstStyle/>
          <a:p>
            <a:r>
              <a:rPr lang="zh-CN" altLang="en-US" u="sng">
                <a:solidFill>
                  <a:srgbClr val="FF0000"/>
                </a:solidFill>
              </a:rPr>
              <a:t>实体完整性规则</a:t>
            </a:r>
            <a:endParaRPr lang="zh-CN" altLang="en-US">
              <a:solidFill>
                <a:srgbClr val="FF0000"/>
              </a:solidFill>
            </a:endParaRPr>
          </a:p>
          <a:p>
            <a:pPr lvl="1" algn="just"/>
            <a:r>
              <a:rPr lang="zh-CN" altLang="en-US"/>
              <a:t>若</a:t>
            </a:r>
            <a:r>
              <a:rPr lang="zh-CN" altLang="en-US">
                <a:solidFill>
                  <a:srgbClr val="0000CC"/>
                </a:solidFill>
              </a:rPr>
              <a:t>属性</a:t>
            </a:r>
            <a:r>
              <a:rPr lang="en-US" altLang="zh-CN">
                <a:solidFill>
                  <a:srgbClr val="0000CC"/>
                </a:solidFill>
              </a:rPr>
              <a:t>A</a:t>
            </a:r>
            <a:r>
              <a:rPr lang="zh-CN" altLang="en-US"/>
              <a:t>是基本关系</a:t>
            </a:r>
            <a:r>
              <a:rPr lang="en-US" altLang="zh-CN"/>
              <a:t>R</a:t>
            </a:r>
            <a:r>
              <a:rPr lang="zh-CN" altLang="en-US"/>
              <a:t>的主属性，则属性</a:t>
            </a:r>
            <a:r>
              <a:rPr lang="en-US" altLang="zh-CN"/>
              <a:t>A</a:t>
            </a:r>
            <a:r>
              <a:rPr lang="zh-CN" altLang="en-US"/>
              <a:t>不能取</a:t>
            </a:r>
            <a:r>
              <a:rPr lang="zh-CN" altLang="en-US" u="sng">
                <a:solidFill>
                  <a:srgbClr val="FF0000"/>
                </a:solidFill>
              </a:rPr>
              <a:t>空值</a:t>
            </a:r>
            <a:endParaRPr lang="en-US" altLang="zh-CN" b="1" u="sng">
              <a:solidFill>
                <a:srgbClr val="FF0000"/>
              </a:solidFill>
            </a:endParaRPr>
          </a:p>
          <a:p>
            <a:pPr lvl="1" algn="just"/>
            <a:r>
              <a:rPr lang="zh-CN" altLang="zh-CN">
                <a:solidFill>
                  <a:srgbClr val="FF0000"/>
                </a:solidFill>
              </a:rPr>
              <a:t>空值</a:t>
            </a:r>
            <a:r>
              <a:rPr lang="en-US" altLang="zh-CN">
                <a:solidFill>
                  <a:srgbClr val="FF0000"/>
                </a:solidFill>
              </a:rPr>
              <a:t>(Null)</a:t>
            </a:r>
            <a:r>
              <a:rPr lang="zh-CN" altLang="zh-CN"/>
              <a:t>就是“</a:t>
            </a:r>
            <a:r>
              <a:rPr lang="zh-CN" altLang="zh-CN">
                <a:solidFill>
                  <a:srgbClr val="FF0000"/>
                </a:solidFill>
              </a:rPr>
              <a:t>不知道</a:t>
            </a:r>
            <a:r>
              <a:rPr lang="zh-CN" altLang="zh-CN"/>
              <a:t>”或“</a:t>
            </a:r>
            <a:r>
              <a:rPr lang="zh-CN" altLang="zh-CN">
                <a:solidFill>
                  <a:srgbClr val="FF0000"/>
                </a:solidFill>
              </a:rPr>
              <a:t>不存在</a:t>
            </a:r>
            <a:r>
              <a:rPr lang="zh-CN" altLang="zh-CN"/>
              <a:t>”或</a:t>
            </a:r>
            <a:r>
              <a:rPr lang="zh-CN" altLang="zh-CN">
                <a:solidFill>
                  <a:srgbClr val="FF0000"/>
                </a:solidFill>
              </a:rPr>
              <a:t>“无意义”的值</a:t>
            </a:r>
            <a:endParaRPr lang="en-US" altLang="zh-CN">
              <a:solidFill>
                <a:srgbClr val="FF0000"/>
              </a:solidFill>
            </a:endParaRPr>
          </a:p>
          <a:p>
            <a:pPr marL="357188" lvl="1" indent="0">
              <a:buNone/>
            </a:pPr>
            <a:r>
              <a:rPr lang="zh-CN" altLang="en-US"/>
              <a:t>例子：</a:t>
            </a:r>
            <a:endParaRPr lang="en-US" altLang="zh-CN"/>
          </a:p>
          <a:p>
            <a:pPr lvl="1">
              <a:buFont typeface="Arial" panose="020B0604020202020204" pitchFamily="34" charset="0"/>
              <a:buChar char="•"/>
            </a:pPr>
            <a:r>
              <a:rPr lang="zh-CN" altLang="en-US"/>
              <a:t>学生</a:t>
            </a:r>
            <a:r>
              <a:rPr lang="en-US" altLang="zh-CN"/>
              <a:t>(</a:t>
            </a:r>
            <a:r>
              <a:rPr lang="zh-CN" altLang="en-US" u="sng">
                <a:solidFill>
                  <a:srgbClr val="FF0000"/>
                </a:solidFill>
              </a:rPr>
              <a:t>学号</a:t>
            </a:r>
            <a:r>
              <a:rPr lang="en-US" altLang="zh-CN" u="sng">
                <a:solidFill>
                  <a:srgbClr val="FF0000"/>
                </a:solidFill>
              </a:rPr>
              <a:t>,</a:t>
            </a:r>
            <a:r>
              <a:rPr lang="zh-CN" altLang="en-US"/>
              <a:t>姓名</a:t>
            </a:r>
            <a:r>
              <a:rPr lang="en-US" altLang="zh-CN"/>
              <a:t>,</a:t>
            </a:r>
            <a:r>
              <a:rPr lang="zh-CN" altLang="en-US"/>
              <a:t>性别</a:t>
            </a:r>
            <a:r>
              <a:rPr lang="en-US" altLang="zh-CN"/>
              <a:t>,</a:t>
            </a:r>
            <a:r>
              <a:rPr lang="zh-CN" altLang="en-US"/>
              <a:t>专业号</a:t>
            </a:r>
            <a:r>
              <a:rPr lang="en-US" altLang="zh-CN"/>
              <a:t>,</a:t>
            </a:r>
            <a:r>
              <a:rPr lang="zh-CN" altLang="en-US"/>
              <a:t>年龄</a:t>
            </a:r>
            <a:r>
              <a:rPr lang="en-US" altLang="zh-CN"/>
              <a:t>),</a:t>
            </a:r>
            <a:r>
              <a:rPr lang="zh-CN" altLang="en-US"/>
              <a:t>“学号”为主码，不能取空值</a:t>
            </a:r>
            <a:endParaRPr lang="en-US" altLang="zh-CN"/>
          </a:p>
          <a:p>
            <a:pPr lvl="1">
              <a:buFont typeface="Arial" panose="020B0604020202020204" pitchFamily="34" charset="0"/>
              <a:buChar char="•"/>
            </a:pPr>
            <a:r>
              <a:rPr lang="zh-CN" altLang="en-US"/>
              <a:t>选修</a:t>
            </a:r>
            <a:r>
              <a:rPr lang="en-US" altLang="zh-CN"/>
              <a:t>(</a:t>
            </a:r>
            <a:r>
              <a:rPr lang="zh-CN" altLang="en-US" u="sng">
                <a:solidFill>
                  <a:srgbClr val="FF0000"/>
                </a:solidFill>
              </a:rPr>
              <a:t>学号</a:t>
            </a:r>
            <a:r>
              <a:rPr lang="en-US" altLang="zh-CN" u="sng">
                <a:solidFill>
                  <a:srgbClr val="FF0000"/>
                </a:solidFill>
              </a:rPr>
              <a:t>,</a:t>
            </a:r>
            <a:r>
              <a:rPr lang="zh-CN" altLang="en-US">
                <a:solidFill>
                  <a:srgbClr val="FF0000"/>
                </a:solidFill>
              </a:rPr>
              <a:t> </a:t>
            </a:r>
            <a:r>
              <a:rPr lang="zh-CN" altLang="en-US" u="sng">
                <a:solidFill>
                  <a:srgbClr val="FF0000"/>
                </a:solidFill>
              </a:rPr>
              <a:t>课程号</a:t>
            </a:r>
            <a:r>
              <a:rPr lang="en-US" altLang="zh-CN" u="sng">
                <a:solidFill>
                  <a:srgbClr val="FF0000"/>
                </a:solidFill>
              </a:rPr>
              <a:t>,</a:t>
            </a:r>
            <a:r>
              <a:rPr lang="zh-CN" altLang="en-US"/>
              <a:t>成绩</a:t>
            </a:r>
            <a:r>
              <a:rPr lang="en-US" altLang="zh-CN"/>
              <a:t>)</a:t>
            </a:r>
            <a:endParaRPr lang="zh-CN" altLang="en-US"/>
          </a:p>
          <a:p>
            <a:pPr lvl="3">
              <a:lnSpc>
                <a:spcPct val="110000"/>
              </a:lnSpc>
              <a:buFont typeface="Arial" panose="020B0604020202020204" pitchFamily="34" charset="0"/>
              <a:buChar char="•"/>
            </a:pPr>
            <a:r>
              <a:rPr lang="en-US" altLang="zh-CN" sz="2400">
                <a:latin typeface="微软雅黑" panose="020B0503020204020204" pitchFamily="34" charset="-122"/>
                <a:ea typeface="微软雅黑" panose="020B0503020204020204" pitchFamily="34" charset="-122"/>
              </a:rPr>
              <a:t>(</a:t>
            </a:r>
            <a:r>
              <a:rPr lang="zh-CN" altLang="zh-CN" sz="2400">
                <a:latin typeface="微软雅黑" panose="020B0503020204020204" pitchFamily="34" charset="-122"/>
                <a:ea typeface="微软雅黑" panose="020B0503020204020204" pitchFamily="34" charset="-122"/>
              </a:rPr>
              <a:t>学号</a:t>
            </a: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课程号</a:t>
            </a:r>
            <a:r>
              <a:rPr lang="en-US" altLang="zh-CN" sz="2400">
                <a:latin typeface="微软雅黑" panose="020B0503020204020204" pitchFamily="34" charset="-122"/>
                <a:ea typeface="微软雅黑" panose="020B0503020204020204" pitchFamily="34" charset="-122"/>
              </a:rPr>
              <a:t>)</a:t>
            </a:r>
            <a:r>
              <a:rPr lang="zh-CN" altLang="zh-CN" sz="2400">
                <a:latin typeface="微软雅黑" panose="020B0503020204020204" pitchFamily="34" charset="-122"/>
                <a:ea typeface="微软雅黑" panose="020B0503020204020204" pitchFamily="34" charset="-122"/>
              </a:rPr>
              <a:t>为主码</a:t>
            </a:r>
            <a:r>
              <a:rPr lang="zh-CN" altLang="en-US" sz="2400">
                <a:latin typeface="微软雅黑" panose="020B0503020204020204" pitchFamily="34" charset="-122"/>
                <a:ea typeface="微软雅黑" panose="020B0503020204020204" pitchFamily="34" charset="-122"/>
              </a:rPr>
              <a:t>，这</a:t>
            </a:r>
            <a:r>
              <a:rPr lang="zh-CN" altLang="zh-CN" sz="2400">
                <a:latin typeface="微软雅黑" panose="020B0503020204020204" pitchFamily="34" charset="-122"/>
                <a:ea typeface="微软雅黑" panose="020B0503020204020204" pitchFamily="34" charset="-122"/>
              </a:rPr>
              <a:t>两个属性都不能取空值</a:t>
            </a:r>
            <a:endParaRPr lang="zh-CN" altLang="en-US"/>
          </a:p>
        </p:txBody>
      </p:sp>
      <p:sp>
        <p:nvSpPr>
          <p:cNvPr id="4" name="灯片编号占位符 3">
            <a:extLst>
              <a:ext uri="{FF2B5EF4-FFF2-40B4-BE49-F238E27FC236}">
                <a16:creationId xmlns:a16="http://schemas.microsoft.com/office/drawing/2014/main" id="{8D8CD452-10C1-459C-BFC9-02F9628F09F3}"/>
              </a:ext>
            </a:extLst>
          </p:cNvPr>
          <p:cNvSpPr>
            <a:spLocks noGrp="1"/>
          </p:cNvSpPr>
          <p:nvPr>
            <p:ph type="sldNum" sz="quarter" idx="12"/>
          </p:nvPr>
        </p:nvSpPr>
        <p:spPr/>
        <p:txBody>
          <a:bodyPr/>
          <a:lstStyle/>
          <a:p>
            <a:fld id="{E63F6D5D-9733-4D44-9C56-AEFEDD5A4BA7}" type="slidenum">
              <a:rPr lang="en-US" smtClean="0"/>
              <a:pPr/>
              <a:t>29</a:t>
            </a:fld>
            <a:endParaRPr lang="en-US" dirty="0"/>
          </a:p>
        </p:txBody>
      </p:sp>
    </p:spTree>
    <p:extLst>
      <p:ext uri="{BB962C8B-B14F-4D97-AF65-F5344CB8AC3E}">
        <p14:creationId xmlns:p14="http://schemas.microsoft.com/office/powerpoint/2010/main" val="2450965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a:lnSpc>
                <a:spcPct val="150000"/>
              </a:lnSpc>
            </a:pPr>
            <a:r>
              <a:rPr lang="zh-CN" altLang="en-US" u="sng" dirty="0">
                <a:solidFill>
                  <a:srgbClr val="FF0000"/>
                </a:solidFill>
              </a:rPr>
              <a:t>实体完整性规则说明</a:t>
            </a:r>
            <a:endParaRPr lang="zh-CN" altLang="en-US" dirty="0">
              <a:solidFill>
                <a:srgbClr val="FF0000"/>
              </a:solidFill>
            </a:endParaRPr>
          </a:p>
          <a:p>
            <a:pPr marL="450850" lvl="1" indent="-273050">
              <a:lnSpc>
                <a:spcPct val="150000"/>
              </a:lnSpc>
              <a:buFont typeface="+mj-ea"/>
              <a:buAutoNum type="circleNumDbPlain"/>
            </a:pPr>
            <a:r>
              <a:rPr lang="zh-CN" altLang="en-US" dirty="0"/>
              <a:t>实体完整性规则是针对基本关系而言的。一个基本表通常对应现实世界的一个实体集。</a:t>
            </a:r>
          </a:p>
          <a:p>
            <a:pPr marL="450850" lvl="1" indent="-273050">
              <a:lnSpc>
                <a:spcPct val="150000"/>
              </a:lnSpc>
              <a:buFont typeface="+mj-ea"/>
              <a:buAutoNum type="circleNumDbPlain"/>
            </a:pPr>
            <a:r>
              <a:rPr lang="zh-CN" altLang="en-US" dirty="0"/>
              <a:t> 现实世界中的实体是可区分的，即它们具有某种唯一性标识</a:t>
            </a:r>
          </a:p>
          <a:p>
            <a:pPr marL="627063" lvl="1" indent="-449263">
              <a:lnSpc>
                <a:spcPct val="150000"/>
              </a:lnSpc>
              <a:buFont typeface="+mj-ea"/>
              <a:buAutoNum type="circleNumDbPlain"/>
            </a:pPr>
            <a:r>
              <a:rPr lang="zh-CN" altLang="en-US" dirty="0"/>
              <a:t>关系模型中以</a:t>
            </a:r>
            <a:r>
              <a:rPr lang="zh-CN" altLang="en-US" dirty="0">
                <a:solidFill>
                  <a:srgbClr val="FF0000"/>
                </a:solidFill>
              </a:rPr>
              <a:t>主码作为唯一性标识</a:t>
            </a:r>
          </a:p>
          <a:p>
            <a:pPr marL="627063" lvl="1" indent="-449263">
              <a:lnSpc>
                <a:spcPct val="150000"/>
              </a:lnSpc>
              <a:buFont typeface="+mj-ea"/>
              <a:buAutoNum type="circleNumDbPlain"/>
            </a:pPr>
            <a:r>
              <a:rPr lang="zh-CN" altLang="en-US" dirty="0"/>
              <a:t>主码中的属性即主属性不能取空值</a:t>
            </a:r>
            <a:endParaRPr lang="en-US" altLang="zh-CN" dirty="0"/>
          </a:p>
          <a:p>
            <a:pPr marL="627063" lvl="2" indent="-271463">
              <a:lnSpc>
                <a:spcPct val="150000"/>
              </a:lnSpc>
            </a:pPr>
            <a:r>
              <a:rPr lang="zh-CN" altLang="en-US" dirty="0"/>
              <a:t>如果主属性取空值，就说明存在某个不可标识的实体，即存在不可区分的实体，这与第</a:t>
            </a:r>
            <a:r>
              <a:rPr lang="zh-CN" altLang="en-US" dirty="0">
                <a:sym typeface="Wingdings" panose="05000000000000000000" pitchFamily="2" charset="2"/>
              </a:rPr>
              <a:t></a:t>
            </a:r>
            <a:r>
              <a:rPr lang="zh-CN" altLang="en-US" dirty="0"/>
              <a:t>点相矛盾，因此这个规则称为</a:t>
            </a:r>
            <a:r>
              <a:rPr lang="zh-CN" altLang="en-US" u="sng" dirty="0">
                <a:solidFill>
                  <a:srgbClr val="FF0000"/>
                </a:solidFill>
              </a:rPr>
              <a:t>实体完整性</a:t>
            </a:r>
          </a:p>
        </p:txBody>
      </p:sp>
      <p:sp>
        <p:nvSpPr>
          <p:cNvPr id="4" name="灯片编号占位符 3"/>
          <p:cNvSpPr>
            <a:spLocks noGrp="1"/>
          </p:cNvSpPr>
          <p:nvPr>
            <p:ph type="sldNum" sz="quarter" idx="12"/>
          </p:nvPr>
        </p:nvSpPr>
        <p:spPr/>
        <p:txBody>
          <a:bodyPr/>
          <a:lstStyle/>
          <a:p>
            <a:fld id="{E63F6D5D-9733-4D44-9C56-AEFEDD5A4BA7}" type="slidenum">
              <a:rPr lang="en-US" smtClean="0"/>
              <a:pPr/>
              <a:t>30</a:t>
            </a:fld>
            <a:endParaRPr lang="en-US" dirty="0"/>
          </a:p>
        </p:txBody>
      </p:sp>
    </p:spTree>
    <p:extLst>
      <p:ext uri="{BB962C8B-B14F-4D97-AF65-F5344CB8AC3E}">
        <p14:creationId xmlns:p14="http://schemas.microsoft.com/office/powerpoint/2010/main" val="4237145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F9DB41-87F1-4F54-8BA8-03D246DFE440}"/>
              </a:ext>
            </a:extLst>
          </p:cNvPr>
          <p:cNvSpPr>
            <a:spLocks noGrp="1"/>
          </p:cNvSpPr>
          <p:nvPr>
            <p:ph type="title"/>
          </p:nvPr>
        </p:nvSpPr>
        <p:spPr>
          <a:noFill/>
        </p:spPr>
        <p:txBody>
          <a:bodyPr/>
          <a:lstStyle/>
          <a:p>
            <a:r>
              <a:rPr lang="zh-CN" altLang="en-US">
                <a:solidFill>
                  <a:srgbClr val="0000CC"/>
                </a:solidFill>
              </a:rPr>
              <a:t>参照完整性</a:t>
            </a:r>
          </a:p>
        </p:txBody>
      </p:sp>
      <p:sp>
        <p:nvSpPr>
          <p:cNvPr id="3" name="内容占位符 2">
            <a:extLst>
              <a:ext uri="{FF2B5EF4-FFF2-40B4-BE49-F238E27FC236}">
                <a16:creationId xmlns:a16="http://schemas.microsoft.com/office/drawing/2014/main" id="{827E36A1-311C-4172-A009-85BE76CE0378}"/>
              </a:ext>
            </a:extLst>
          </p:cNvPr>
          <p:cNvSpPr>
            <a:spLocks noGrp="1"/>
          </p:cNvSpPr>
          <p:nvPr>
            <p:ph idx="1"/>
          </p:nvPr>
        </p:nvSpPr>
        <p:spPr/>
        <p:txBody>
          <a:bodyPr/>
          <a:lstStyle/>
          <a:p>
            <a:pPr>
              <a:lnSpc>
                <a:spcPct val="150000"/>
              </a:lnSpc>
            </a:pPr>
            <a:r>
              <a:rPr lang="zh-CN" altLang="en-US" u="sng">
                <a:solidFill>
                  <a:srgbClr val="FF0000"/>
                </a:solidFill>
              </a:rPr>
              <a:t>关系间的引用</a:t>
            </a:r>
            <a:endParaRPr lang="zh-CN" altLang="en-US">
              <a:solidFill>
                <a:srgbClr val="FF0000"/>
              </a:solidFill>
            </a:endParaRPr>
          </a:p>
          <a:p>
            <a:pPr lvl="1" algn="just">
              <a:lnSpc>
                <a:spcPct val="140000"/>
              </a:lnSpc>
            </a:pPr>
            <a:r>
              <a:rPr lang="zh-CN" altLang="en-US">
                <a:latin typeface="Times New Roman" panose="02020603050405020304" pitchFamily="18" charset="0"/>
              </a:rPr>
              <a:t>在关系模型中实体及实体间的联系都是用关系来描述的，自然存在着关系与关系间的引用</a:t>
            </a:r>
            <a:endParaRPr lang="en-US" altLang="zh-CN">
              <a:latin typeface="Times New Roman" panose="02020603050405020304" pitchFamily="18" charset="0"/>
            </a:endParaRPr>
          </a:p>
          <a:p>
            <a:pPr lvl="1" algn="just">
              <a:lnSpc>
                <a:spcPct val="140000"/>
              </a:lnSpc>
            </a:pPr>
            <a:r>
              <a:rPr lang="zh-CN" altLang="en-US">
                <a:solidFill>
                  <a:srgbClr val="FF0000"/>
                </a:solidFill>
                <a:latin typeface="Times New Roman" panose="02020603050405020304" pitchFamily="18" charset="0"/>
              </a:rPr>
              <a:t>例子</a:t>
            </a:r>
            <a:endParaRPr lang="en-US" altLang="zh-CN">
              <a:solidFill>
                <a:srgbClr val="FF0000"/>
              </a:solidFill>
              <a:latin typeface="Times New Roman" panose="02020603050405020304" pitchFamily="18" charset="0"/>
            </a:endParaRPr>
          </a:p>
          <a:p>
            <a:endParaRPr lang="zh-CN" altLang="en-US"/>
          </a:p>
        </p:txBody>
      </p:sp>
      <p:sp>
        <p:nvSpPr>
          <p:cNvPr id="4" name="灯片编号占位符 3">
            <a:extLst>
              <a:ext uri="{FF2B5EF4-FFF2-40B4-BE49-F238E27FC236}">
                <a16:creationId xmlns:a16="http://schemas.microsoft.com/office/drawing/2014/main" id="{FCFCAAC1-A3AC-4CC8-932E-CFF0C9869248}"/>
              </a:ext>
            </a:extLst>
          </p:cNvPr>
          <p:cNvSpPr>
            <a:spLocks noGrp="1"/>
          </p:cNvSpPr>
          <p:nvPr>
            <p:ph type="sldNum" sz="quarter" idx="12"/>
          </p:nvPr>
        </p:nvSpPr>
        <p:spPr/>
        <p:txBody>
          <a:bodyPr/>
          <a:lstStyle/>
          <a:p>
            <a:fld id="{E63F6D5D-9733-4D44-9C56-AEFEDD5A4BA7}" type="slidenum">
              <a:rPr lang="en-US" smtClean="0"/>
              <a:pPr/>
              <a:t>31</a:t>
            </a:fld>
            <a:endParaRPr lang="en-US" dirty="0"/>
          </a:p>
        </p:txBody>
      </p:sp>
      <p:grpSp>
        <p:nvGrpSpPr>
          <p:cNvPr id="5" name="组合 4">
            <a:extLst>
              <a:ext uri="{FF2B5EF4-FFF2-40B4-BE49-F238E27FC236}">
                <a16:creationId xmlns:a16="http://schemas.microsoft.com/office/drawing/2014/main" id="{24F92408-169B-41A6-B0BB-52C660BF8318}"/>
              </a:ext>
            </a:extLst>
          </p:cNvPr>
          <p:cNvGrpSpPr/>
          <p:nvPr/>
        </p:nvGrpSpPr>
        <p:grpSpPr>
          <a:xfrm>
            <a:off x="2667000" y="3886200"/>
            <a:ext cx="6497636" cy="1223665"/>
            <a:chOff x="1905000" y="4114800"/>
            <a:chExt cx="6497636" cy="1223665"/>
          </a:xfrm>
        </p:grpSpPr>
        <p:sp>
          <p:nvSpPr>
            <p:cNvPr id="6" name="矩形 5">
              <a:extLst>
                <a:ext uri="{FF2B5EF4-FFF2-40B4-BE49-F238E27FC236}">
                  <a16:creationId xmlns:a16="http://schemas.microsoft.com/office/drawing/2014/main" id="{ADE6B50E-5945-4AC1-B1B9-654982B0FD4E}"/>
                </a:ext>
              </a:extLst>
            </p:cNvPr>
            <p:cNvSpPr/>
            <p:nvPr/>
          </p:nvSpPr>
          <p:spPr>
            <a:xfrm>
              <a:off x="2362200" y="4114800"/>
              <a:ext cx="6040436"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学生（</a:t>
              </a:r>
              <a:r>
                <a:rPr lang="zh-CN" altLang="en-US" sz="2400" u="sng" dirty="0">
                  <a:solidFill>
                    <a:srgbClr val="0000FF"/>
                  </a:solidFill>
                  <a:latin typeface="微软雅黑" panose="020B0503020204020204" pitchFamily="34" charset="-122"/>
                  <a:ea typeface="微软雅黑" panose="020B0503020204020204" pitchFamily="34" charset="-122"/>
                </a:rPr>
                <a:t>学号</a:t>
              </a:r>
              <a:r>
                <a:rPr lang="zh-CN" altLang="en-US" sz="2400" dirty="0">
                  <a:latin typeface="微软雅黑" panose="020B0503020204020204" pitchFamily="34" charset="-122"/>
                  <a:ea typeface="微软雅黑" panose="020B0503020204020204" pitchFamily="34" charset="-122"/>
                </a:rPr>
                <a:t>，姓名，性别，</a:t>
              </a:r>
              <a:r>
                <a:rPr lang="zh-CN" altLang="en-US" sz="2400" dirty="0">
                  <a:solidFill>
                    <a:srgbClr val="0000FF"/>
                  </a:solidFill>
                  <a:latin typeface="微软雅黑" panose="020B0503020204020204" pitchFamily="34" charset="-122"/>
                  <a:ea typeface="微软雅黑" panose="020B0503020204020204" pitchFamily="34" charset="-122"/>
                </a:rPr>
                <a:t>专业号</a:t>
              </a:r>
              <a:r>
                <a:rPr lang="zh-CN" altLang="en-US" sz="2400" dirty="0">
                  <a:latin typeface="微软雅黑" panose="020B0503020204020204" pitchFamily="34" charset="-122"/>
                  <a:ea typeface="微软雅黑" panose="020B0503020204020204" pitchFamily="34" charset="-122"/>
                </a:rPr>
                <a:t>，年龄）</a:t>
              </a:r>
            </a:p>
          </p:txBody>
        </p:sp>
        <p:sp>
          <p:nvSpPr>
            <p:cNvPr id="7" name="矩形 6">
              <a:extLst>
                <a:ext uri="{FF2B5EF4-FFF2-40B4-BE49-F238E27FC236}">
                  <a16:creationId xmlns:a16="http://schemas.microsoft.com/office/drawing/2014/main" id="{148AA617-E738-47B3-9672-AF7AF6BCA2C4}"/>
                </a:ext>
              </a:extLst>
            </p:cNvPr>
            <p:cNvSpPr/>
            <p:nvPr/>
          </p:nvSpPr>
          <p:spPr>
            <a:xfrm>
              <a:off x="1905000" y="4876800"/>
              <a:ext cx="4036682" cy="461665"/>
            </a:xfrm>
            <a:prstGeom prst="rect">
              <a:avLst/>
            </a:prstGeom>
          </p:spPr>
          <p:txBody>
            <a:bodyPr wrap="none">
              <a:spAutoFit/>
            </a:bodyPr>
            <a:lstStyle/>
            <a:p>
              <a:pPr lvl="1" algn="just">
                <a:buNone/>
                <a:defRPr/>
              </a:pPr>
              <a:r>
                <a:rPr lang="zh-CN" altLang="en-US" sz="2400" dirty="0">
                  <a:latin typeface="微软雅黑" panose="020B0503020204020204" pitchFamily="34" charset="-122"/>
                  <a:ea typeface="微软雅黑" panose="020B0503020204020204" pitchFamily="34" charset="-122"/>
                </a:rPr>
                <a:t>专业（</a:t>
              </a:r>
              <a:r>
                <a:rPr lang="zh-CN" altLang="en-US" sz="2400" u="sng" dirty="0">
                  <a:solidFill>
                    <a:srgbClr val="0000FF"/>
                  </a:solidFill>
                  <a:latin typeface="微软雅黑" panose="020B0503020204020204" pitchFamily="34" charset="-122"/>
                  <a:ea typeface="微软雅黑" panose="020B0503020204020204" pitchFamily="34" charset="-122"/>
                </a:rPr>
                <a:t>专业号</a:t>
              </a:r>
              <a:r>
                <a:rPr lang="zh-CN" altLang="en-US" sz="2400" dirty="0">
                  <a:latin typeface="微软雅黑" panose="020B0503020204020204" pitchFamily="34" charset="-122"/>
                  <a:ea typeface="微软雅黑" panose="020B0503020204020204" pitchFamily="34" charset="-122"/>
                </a:rPr>
                <a:t>，专业名）</a:t>
              </a:r>
            </a:p>
          </p:txBody>
        </p:sp>
        <p:cxnSp>
          <p:nvCxnSpPr>
            <p:cNvPr id="8" name="肘形连接符 6">
              <a:extLst>
                <a:ext uri="{FF2B5EF4-FFF2-40B4-BE49-F238E27FC236}">
                  <a16:creationId xmlns:a16="http://schemas.microsoft.com/office/drawing/2014/main" id="{89A0865F-DC94-4FD8-A615-EAA34B35B472}"/>
                </a:ext>
              </a:extLst>
            </p:cNvPr>
            <p:cNvCxnSpPr/>
            <p:nvPr/>
          </p:nvCxnSpPr>
          <p:spPr>
            <a:xfrm rot="10800000" flipV="1">
              <a:off x="3923341" y="4609362"/>
              <a:ext cx="2706059" cy="300335"/>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89DB6480-983B-40DD-A893-23C2BBD7836E}"/>
                </a:ext>
              </a:extLst>
            </p:cNvPr>
            <p:cNvCxnSpPr/>
            <p:nvPr/>
          </p:nvCxnSpPr>
          <p:spPr>
            <a:xfrm flipV="1">
              <a:off x="6629400" y="4498204"/>
              <a:ext cx="0" cy="78261"/>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7508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32</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755038323"/>
              </p:ext>
            </p:extLst>
          </p:nvPr>
        </p:nvGraphicFramePr>
        <p:xfrm>
          <a:off x="1966384" y="1183422"/>
          <a:ext cx="8229600" cy="2743200"/>
        </p:xfrm>
        <a:graphic>
          <a:graphicData uri="http://schemas.openxmlformats.org/presentationml/2006/ole">
            <mc:AlternateContent xmlns:mc="http://schemas.openxmlformats.org/markup-compatibility/2006">
              <mc:Choice xmlns:v="urn:schemas-microsoft-com:vml" Requires="v">
                <p:oleObj spid="_x0000_s1658" name="文档" r:id="rId3" imgW="7760208" imgH="5452872" progId="Word.Document.8">
                  <p:embed/>
                </p:oleObj>
              </mc:Choice>
              <mc:Fallback>
                <p:oleObj name="文档" r:id="rId3" imgW="7760208" imgH="5452872" progId="Word.Document.8">
                  <p:embed/>
                  <p:pic>
                    <p:nvPicPr>
                      <p:cNvPr id="553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6384" y="1183422"/>
                        <a:ext cx="8229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860341343"/>
              </p:ext>
            </p:extLst>
          </p:nvPr>
        </p:nvGraphicFramePr>
        <p:xfrm>
          <a:off x="1949324" y="4312123"/>
          <a:ext cx="9023351" cy="2413000"/>
        </p:xfrm>
        <a:graphic>
          <a:graphicData uri="http://schemas.openxmlformats.org/presentationml/2006/ole">
            <mc:AlternateContent xmlns:mc="http://schemas.openxmlformats.org/markup-compatibility/2006">
              <mc:Choice xmlns:v="urn:schemas-microsoft-com:vml" Requires="v">
                <p:oleObj spid="_x0000_s1659" name="文档" r:id="rId5" imgW="7760208" imgH="4443984" progId="Word.Document.8">
                  <p:embed/>
                </p:oleObj>
              </mc:Choice>
              <mc:Fallback>
                <p:oleObj name="文档" r:id="rId5" imgW="7760208" imgH="4443984" progId="Word.Document.8">
                  <p:embed/>
                  <p:pic>
                    <p:nvPicPr>
                      <p:cNvPr id="5530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9324" y="4312123"/>
                        <a:ext cx="9023351" cy="241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Rectangle 6"/>
          <p:cNvSpPr>
            <a:spLocks noChangeArrowheads="1"/>
          </p:cNvSpPr>
          <p:nvPr/>
        </p:nvSpPr>
        <p:spPr bwMode="auto">
          <a:xfrm>
            <a:off x="2063751" y="3750764"/>
            <a:ext cx="35878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CC00CC"/>
              </a:buClr>
              <a:buSzPct val="110000"/>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SzPct val="50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en-US" sz="2400" dirty="0">
                <a:solidFill>
                  <a:srgbClr val="FF0000"/>
                </a:solidFill>
                <a:latin typeface="微软雅黑" panose="020B0503020204020204" pitchFamily="34" charset="-122"/>
                <a:ea typeface="微软雅黑" panose="020B0503020204020204" pitchFamily="34" charset="-122"/>
              </a:rPr>
              <a:t>专业（</a:t>
            </a:r>
            <a:r>
              <a:rPr kumimoji="1" lang="zh-CN" altLang="en-US" sz="2400" u="sng" dirty="0">
                <a:solidFill>
                  <a:srgbClr val="FF0000"/>
                </a:solidFill>
                <a:latin typeface="微软雅黑" panose="020B0503020204020204" pitchFamily="34" charset="-122"/>
                <a:ea typeface="微软雅黑" panose="020B0503020204020204" pitchFamily="34" charset="-122"/>
              </a:rPr>
              <a:t>专业号</a:t>
            </a:r>
            <a:r>
              <a:rPr kumimoji="1" lang="zh-CN" altLang="en-US" sz="2400" dirty="0">
                <a:solidFill>
                  <a:srgbClr val="FF0000"/>
                </a:solidFill>
                <a:latin typeface="微软雅黑" panose="020B0503020204020204" pitchFamily="34" charset="-122"/>
                <a:ea typeface="微软雅黑" panose="020B0503020204020204" pitchFamily="34" charset="-122"/>
              </a:rPr>
              <a:t>，专业名）</a:t>
            </a:r>
          </a:p>
        </p:txBody>
      </p:sp>
      <p:sp>
        <p:nvSpPr>
          <p:cNvPr id="8" name="Rectangle 7"/>
          <p:cNvSpPr>
            <a:spLocks noChangeArrowheads="1"/>
          </p:cNvSpPr>
          <p:nvPr/>
        </p:nvSpPr>
        <p:spPr bwMode="auto">
          <a:xfrm>
            <a:off x="2063751" y="462697"/>
            <a:ext cx="6062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CC00CC"/>
              </a:buClr>
              <a:buSzPct val="110000"/>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SzPct val="50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en-US" sz="2400">
                <a:solidFill>
                  <a:srgbClr val="FF0000"/>
                </a:solidFill>
                <a:latin typeface="微软雅黑" panose="020B0503020204020204" pitchFamily="34" charset="-122"/>
                <a:ea typeface="微软雅黑" panose="020B0503020204020204" pitchFamily="34" charset="-122"/>
              </a:rPr>
              <a:t>学生（</a:t>
            </a:r>
            <a:r>
              <a:rPr kumimoji="1" lang="zh-CN" altLang="en-US" sz="2400" u="sng">
                <a:solidFill>
                  <a:srgbClr val="FF0000"/>
                </a:solidFill>
                <a:latin typeface="微软雅黑" panose="020B0503020204020204" pitchFamily="34" charset="-122"/>
                <a:ea typeface="微软雅黑" panose="020B0503020204020204" pitchFamily="34" charset="-122"/>
              </a:rPr>
              <a:t>学号</a:t>
            </a:r>
            <a:r>
              <a:rPr kumimoji="1" lang="zh-CN" altLang="en-US" sz="2400">
                <a:solidFill>
                  <a:srgbClr val="FF0000"/>
                </a:solidFill>
                <a:latin typeface="微软雅黑" panose="020B0503020204020204" pitchFamily="34" charset="-122"/>
                <a:ea typeface="微软雅黑" panose="020B0503020204020204" pitchFamily="34" charset="-122"/>
              </a:rPr>
              <a:t>，姓名，性别，专业号，年龄）</a:t>
            </a:r>
          </a:p>
        </p:txBody>
      </p:sp>
      <p:sp>
        <p:nvSpPr>
          <p:cNvPr id="9" name="椭圆 8"/>
          <p:cNvSpPr/>
          <p:nvPr/>
        </p:nvSpPr>
        <p:spPr>
          <a:xfrm>
            <a:off x="6934200" y="1524000"/>
            <a:ext cx="685800" cy="2057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966384" y="4645179"/>
            <a:ext cx="685800" cy="16032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a:stCxn id="9" idx="4"/>
          </p:cNvCxnSpPr>
          <p:nvPr/>
        </p:nvCxnSpPr>
        <p:spPr>
          <a:xfrm flipH="1">
            <a:off x="2667000" y="3581400"/>
            <a:ext cx="4610100" cy="1828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327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63F6D5D-9733-4D44-9C56-AEFEDD5A4BA7}" type="slidenum">
              <a:rPr lang="en-US" smtClean="0"/>
              <a:t>33</a:t>
            </a:fld>
            <a:endParaRPr lang="en-US"/>
          </a:p>
        </p:txBody>
      </p:sp>
      <p:sp>
        <p:nvSpPr>
          <p:cNvPr id="3" name="矩形 2"/>
          <p:cNvSpPr/>
          <p:nvPr/>
        </p:nvSpPr>
        <p:spPr>
          <a:xfrm>
            <a:off x="2763079" y="152400"/>
            <a:ext cx="6553200" cy="2198935"/>
          </a:xfrm>
          <a:prstGeom prst="rect">
            <a:avLst/>
          </a:prstGeom>
        </p:spPr>
        <p:txBody>
          <a:bodyPr wrap="square">
            <a:spAutoFit/>
          </a:bodyPr>
          <a:lstStyle/>
          <a:p>
            <a:pPr lvl="1" algn="just">
              <a:lnSpc>
                <a:spcPct val="200000"/>
              </a:lnSpc>
              <a:buNone/>
              <a:defRPr/>
            </a:pPr>
            <a:r>
              <a:rPr lang="zh-CN" altLang="en-US" sz="2400" dirty="0">
                <a:latin typeface="微软雅黑" panose="020B0503020204020204" pitchFamily="34" charset="-122"/>
                <a:ea typeface="微软雅黑" panose="020B0503020204020204" pitchFamily="34" charset="-122"/>
              </a:rPr>
              <a:t>学生（</a:t>
            </a:r>
            <a:r>
              <a:rPr lang="zh-CN" altLang="en-US" sz="2400" u="sng" dirty="0">
                <a:solidFill>
                  <a:schemeClr val="hlink"/>
                </a:solidFill>
                <a:latin typeface="微软雅黑" panose="020B0503020204020204" pitchFamily="34" charset="-122"/>
                <a:ea typeface="微软雅黑" panose="020B0503020204020204" pitchFamily="34" charset="-122"/>
              </a:rPr>
              <a:t>学号</a:t>
            </a:r>
            <a:r>
              <a:rPr lang="zh-CN" altLang="en-US" sz="2400" dirty="0">
                <a:solidFill>
                  <a:schemeClr val="accent2"/>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姓名，性别，专业号，年龄）</a:t>
            </a:r>
            <a:endParaRPr lang="en-US" altLang="zh-CN" sz="2400" dirty="0">
              <a:latin typeface="微软雅黑" panose="020B0503020204020204" pitchFamily="34" charset="-122"/>
              <a:ea typeface="微软雅黑" panose="020B0503020204020204" pitchFamily="34" charset="-122"/>
            </a:endParaRPr>
          </a:p>
          <a:p>
            <a:pPr lvl="1" algn="just">
              <a:lnSpc>
                <a:spcPct val="200000"/>
              </a:lnSpc>
              <a:buNone/>
              <a:defRPr/>
            </a:pPr>
            <a:r>
              <a:rPr lang="zh-CN" altLang="en-US" sz="2400" dirty="0">
                <a:latin typeface="微软雅黑" panose="020B0503020204020204" pitchFamily="34" charset="-122"/>
                <a:ea typeface="微软雅黑" panose="020B0503020204020204" pitchFamily="34" charset="-122"/>
              </a:rPr>
              <a:t>选修（</a:t>
            </a:r>
            <a:r>
              <a:rPr lang="zh-CN" altLang="en-US" sz="2400" u="sng" dirty="0">
                <a:solidFill>
                  <a:schemeClr val="hlink"/>
                </a:solidFill>
                <a:latin typeface="微软雅黑" panose="020B0503020204020204" pitchFamily="34" charset="-122"/>
                <a:ea typeface="微软雅黑" panose="020B0503020204020204" pitchFamily="34" charset="-122"/>
              </a:rPr>
              <a:t>学号</a:t>
            </a:r>
            <a:r>
              <a:rPr lang="zh-CN" altLang="en-US" sz="2400" dirty="0">
                <a:latin typeface="微软雅黑" panose="020B0503020204020204" pitchFamily="34" charset="-122"/>
                <a:ea typeface="微软雅黑" panose="020B0503020204020204" pitchFamily="34" charset="-122"/>
              </a:rPr>
              <a:t>，</a:t>
            </a:r>
            <a:r>
              <a:rPr lang="zh-CN" altLang="en-US" sz="2400" u="sng" dirty="0">
                <a:solidFill>
                  <a:srgbClr val="3333FF"/>
                </a:solidFill>
                <a:latin typeface="微软雅黑" panose="020B0503020204020204" pitchFamily="34" charset="-122"/>
                <a:ea typeface="微软雅黑" panose="020B0503020204020204" pitchFamily="34" charset="-122"/>
              </a:rPr>
              <a:t>课程号</a:t>
            </a:r>
            <a:r>
              <a:rPr lang="zh-CN" altLang="en-US" sz="2400" dirty="0">
                <a:latin typeface="微软雅黑" panose="020B0503020204020204" pitchFamily="34" charset="-122"/>
                <a:ea typeface="微软雅黑" panose="020B0503020204020204" pitchFamily="34" charset="-122"/>
              </a:rPr>
              <a:t>，成绩）</a:t>
            </a:r>
            <a:endParaRPr lang="en-US" altLang="zh-CN" sz="2400" dirty="0">
              <a:latin typeface="微软雅黑" panose="020B0503020204020204" pitchFamily="34" charset="-122"/>
              <a:ea typeface="微软雅黑" panose="020B0503020204020204" pitchFamily="34" charset="-122"/>
            </a:endParaRPr>
          </a:p>
          <a:p>
            <a:pPr lvl="1" algn="just">
              <a:lnSpc>
                <a:spcPct val="200000"/>
              </a:lnSpc>
              <a:defRPr/>
            </a:pPr>
            <a:r>
              <a:rPr lang="zh-CN" altLang="en-US" sz="2400" dirty="0">
                <a:latin typeface="微软雅黑" panose="020B0503020204020204" pitchFamily="34" charset="-122"/>
                <a:ea typeface="微软雅黑" panose="020B0503020204020204" pitchFamily="34" charset="-122"/>
              </a:rPr>
              <a:t>课程（</a:t>
            </a:r>
            <a:r>
              <a:rPr lang="zh-CN" altLang="en-US" sz="2400" u="sng" dirty="0">
                <a:solidFill>
                  <a:srgbClr val="3333FF"/>
                </a:solidFill>
                <a:latin typeface="微软雅黑" panose="020B0503020204020204" pitchFamily="34" charset="-122"/>
                <a:ea typeface="微软雅黑" panose="020B0503020204020204" pitchFamily="34" charset="-122"/>
              </a:rPr>
              <a:t>课程号</a:t>
            </a:r>
            <a:r>
              <a:rPr lang="zh-CN" altLang="en-US" sz="2400" dirty="0">
                <a:latin typeface="微软雅黑" panose="020B0503020204020204" pitchFamily="34" charset="-122"/>
                <a:ea typeface="微软雅黑" panose="020B0503020204020204" pitchFamily="34" charset="-122"/>
              </a:rPr>
              <a:t>，课程名，学分</a:t>
            </a:r>
          </a:p>
        </p:txBody>
      </p:sp>
      <p:cxnSp>
        <p:nvCxnSpPr>
          <p:cNvPr id="7" name="直接箭头连接符 6"/>
          <p:cNvCxnSpPr/>
          <p:nvPr/>
        </p:nvCxnSpPr>
        <p:spPr>
          <a:xfrm flipV="1">
            <a:off x="4495800" y="838200"/>
            <a:ext cx="0" cy="3810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肘形连接符 8"/>
          <p:cNvCxnSpPr/>
          <p:nvPr/>
        </p:nvCxnSpPr>
        <p:spPr>
          <a:xfrm rot="10800000" flipV="1">
            <a:off x="4648200" y="1600200"/>
            <a:ext cx="990600" cy="304800"/>
          </a:xfrm>
          <a:prstGeom prst="bentConnector3">
            <a:avLst>
              <a:gd name="adj1" fmla="val 100976"/>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Object 4"/>
          <p:cNvGraphicFramePr>
            <a:graphicFrameLocks noChangeAspect="1"/>
          </p:cNvGraphicFramePr>
          <p:nvPr>
            <p:extLst>
              <p:ext uri="{D42A27DB-BD31-4B8C-83A1-F6EECF244321}">
                <p14:modId xmlns:p14="http://schemas.microsoft.com/office/powerpoint/2010/main" val="307637633"/>
              </p:ext>
            </p:extLst>
          </p:nvPr>
        </p:nvGraphicFramePr>
        <p:xfrm>
          <a:off x="609600" y="4728945"/>
          <a:ext cx="5562600" cy="2065757"/>
        </p:xfrm>
        <a:graphic>
          <a:graphicData uri="http://schemas.openxmlformats.org/presentationml/2006/ole">
            <mc:AlternateContent xmlns:mc="http://schemas.openxmlformats.org/markup-compatibility/2006">
              <mc:Choice xmlns:v="urn:schemas-microsoft-com:vml" Requires="v">
                <p:oleObj spid="_x0000_s2998" name="文档" r:id="rId3" imgW="7760208" imgH="5452872" progId="Word.Document.8">
                  <p:embed/>
                </p:oleObj>
              </mc:Choice>
              <mc:Fallback>
                <p:oleObj name="文档" r:id="rId3" imgW="7760208" imgH="5452872" progId="Word.Document.8">
                  <p:embed/>
                  <p:pic>
                    <p:nvPicPr>
                      <p:cNvPr id="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728945"/>
                        <a:ext cx="5562600" cy="2065757"/>
                      </a:xfrm>
                      <a:prstGeom prst="rect">
                        <a:avLst/>
                      </a:prstGeom>
                      <a:noFill/>
                      <a:ln>
                        <a:noFill/>
                      </a:ln>
                    </p:spPr>
                  </p:pic>
                </p:oleObj>
              </mc:Fallback>
            </mc:AlternateContent>
          </a:graphicData>
        </a:graphic>
      </p:graphicFrame>
      <p:graphicFrame>
        <p:nvGraphicFramePr>
          <p:cNvPr id="19" name="Object 5"/>
          <p:cNvGraphicFramePr>
            <a:graphicFrameLocks noChangeAspect="1"/>
          </p:cNvGraphicFramePr>
          <p:nvPr>
            <p:extLst>
              <p:ext uri="{D42A27DB-BD31-4B8C-83A1-F6EECF244321}">
                <p14:modId xmlns:p14="http://schemas.microsoft.com/office/powerpoint/2010/main" val="2507089897"/>
              </p:ext>
            </p:extLst>
          </p:nvPr>
        </p:nvGraphicFramePr>
        <p:xfrm>
          <a:off x="6781800" y="4813852"/>
          <a:ext cx="4419600" cy="2065757"/>
        </p:xfrm>
        <a:graphic>
          <a:graphicData uri="http://schemas.openxmlformats.org/presentationml/2006/ole">
            <mc:AlternateContent xmlns:mc="http://schemas.openxmlformats.org/markup-compatibility/2006">
              <mc:Choice xmlns:v="urn:schemas-microsoft-com:vml" Requires="v">
                <p:oleObj spid="_x0000_s2999" name="文档" r:id="rId5" imgW="7760208" imgH="4395216" progId="Word.Document.8">
                  <p:embed/>
                </p:oleObj>
              </mc:Choice>
              <mc:Fallback>
                <p:oleObj name="文档" r:id="rId5" imgW="7760208" imgH="4395216" progId="Word.Document.8">
                  <p:embed/>
                  <p:pic>
                    <p:nvPicPr>
                      <p:cNvPr id="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4813852"/>
                        <a:ext cx="4419600" cy="2065757"/>
                      </a:xfrm>
                      <a:prstGeom prst="rect">
                        <a:avLst/>
                      </a:prstGeom>
                      <a:noFill/>
                      <a:ln>
                        <a:noFill/>
                      </a:ln>
                      <a:effectLst/>
                    </p:spPr>
                  </p:pic>
                </p:oleObj>
              </mc:Fallback>
            </mc:AlternateContent>
          </a:graphicData>
        </a:graphic>
      </p:graphicFrame>
      <p:graphicFrame>
        <p:nvGraphicFramePr>
          <p:cNvPr id="21" name="Object 6"/>
          <p:cNvGraphicFramePr>
            <a:graphicFrameLocks noChangeAspect="1"/>
          </p:cNvGraphicFramePr>
          <p:nvPr>
            <p:extLst>
              <p:ext uri="{D42A27DB-BD31-4B8C-83A1-F6EECF244321}">
                <p14:modId xmlns:p14="http://schemas.microsoft.com/office/powerpoint/2010/main" val="3164370417"/>
              </p:ext>
            </p:extLst>
          </p:nvPr>
        </p:nvGraphicFramePr>
        <p:xfrm>
          <a:off x="3667010" y="2666999"/>
          <a:ext cx="3943579" cy="2156972"/>
        </p:xfrm>
        <a:graphic>
          <a:graphicData uri="http://schemas.openxmlformats.org/presentationml/2006/ole">
            <mc:AlternateContent xmlns:mc="http://schemas.openxmlformats.org/markup-compatibility/2006">
              <mc:Choice xmlns:v="urn:schemas-microsoft-com:vml" Requires="v">
                <p:oleObj spid="_x0000_s3000" name="文档" r:id="rId7" imgW="7760208" imgH="4581144" progId="Word.Document.8">
                  <p:embed/>
                </p:oleObj>
              </mc:Choice>
              <mc:Fallback>
                <p:oleObj name="文档" r:id="rId7" imgW="7760208" imgH="4581144" progId="Word.Document.8">
                  <p:embed/>
                  <p:pic>
                    <p:nvPicPr>
                      <p:cNvPr id="1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67010" y="2666999"/>
                        <a:ext cx="3943579" cy="2156972"/>
                      </a:xfrm>
                      <a:prstGeom prst="rect">
                        <a:avLst/>
                      </a:prstGeom>
                      <a:noFill/>
                      <a:ln>
                        <a:noFill/>
                      </a:ln>
                    </p:spPr>
                  </p:pic>
                </p:oleObj>
              </mc:Fallback>
            </mc:AlternateContent>
          </a:graphicData>
        </a:graphic>
      </p:graphicFrame>
      <p:sp>
        <p:nvSpPr>
          <p:cNvPr id="22" name="椭圆 21"/>
          <p:cNvSpPr/>
          <p:nvPr/>
        </p:nvSpPr>
        <p:spPr>
          <a:xfrm>
            <a:off x="3581400" y="2504988"/>
            <a:ext cx="685800" cy="2057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629399" y="4645179"/>
            <a:ext cx="1066799" cy="2057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4724400" y="2469557"/>
            <a:ext cx="1066800" cy="2057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55470" y="4562387"/>
            <a:ext cx="992330" cy="21401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a:stCxn id="24" idx="5"/>
            <a:endCxn id="23" idx="1"/>
          </p:cNvCxnSpPr>
          <p:nvPr/>
        </p:nvCxnSpPr>
        <p:spPr>
          <a:xfrm>
            <a:off x="5634971" y="4225658"/>
            <a:ext cx="1150657" cy="720820"/>
          </a:xfrm>
          <a:prstGeom prst="straightConnector1">
            <a:avLst/>
          </a:prstGeom>
          <a:ln w="28575">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2" idx="2"/>
          </p:cNvCxnSpPr>
          <p:nvPr/>
        </p:nvCxnSpPr>
        <p:spPr>
          <a:xfrm flipH="1">
            <a:off x="1447800" y="3533688"/>
            <a:ext cx="2133600" cy="1724112"/>
          </a:xfrm>
          <a:prstGeom prst="straightConnector1">
            <a:avLst/>
          </a:prstGeom>
          <a:ln w="28575">
            <a:solidFill>
              <a:srgbClr val="0000C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093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63F6D5D-9733-4D44-9C56-AEFEDD5A4BA7}" type="slidenum">
              <a:rPr lang="en-US" smtClean="0"/>
              <a:t>34</a:t>
            </a:fld>
            <a:endParaRPr lang="en-US"/>
          </a:p>
        </p:txBody>
      </p:sp>
      <p:sp>
        <p:nvSpPr>
          <p:cNvPr id="3" name="矩形 2"/>
          <p:cNvSpPr/>
          <p:nvPr/>
        </p:nvSpPr>
        <p:spPr>
          <a:xfrm>
            <a:off x="1828800" y="759177"/>
            <a:ext cx="8182048"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rPr>
              <a:t>学生（</a:t>
            </a:r>
            <a:r>
              <a:rPr lang="zh-CN" altLang="en-US" sz="2800" u="sng" dirty="0">
                <a:solidFill>
                  <a:srgbClr val="3333FF"/>
                </a:solidFill>
                <a:latin typeface="微软雅黑" panose="020B0503020204020204" pitchFamily="34" charset="-122"/>
                <a:ea typeface="微软雅黑" panose="020B0503020204020204" pitchFamily="34" charset="-122"/>
              </a:rPr>
              <a:t>学号</a:t>
            </a:r>
            <a:r>
              <a:rPr lang="zh-CN" altLang="en-US" sz="2800" dirty="0">
                <a:latin typeface="微软雅黑" panose="020B0503020204020204" pitchFamily="34" charset="-122"/>
                <a:ea typeface="微软雅黑" panose="020B0503020204020204" pitchFamily="34" charset="-122"/>
              </a:rPr>
              <a:t>，姓名，性别，专业号，年龄，</a:t>
            </a:r>
            <a:r>
              <a:rPr lang="zh-CN" altLang="en-US" sz="2800" dirty="0">
                <a:solidFill>
                  <a:srgbClr val="3333FF"/>
                </a:solidFill>
                <a:latin typeface="微软雅黑" panose="020B0503020204020204" pitchFamily="34" charset="-122"/>
                <a:ea typeface="微软雅黑" panose="020B0503020204020204" pitchFamily="34" charset="-122"/>
              </a:rPr>
              <a:t>班长</a:t>
            </a:r>
            <a:r>
              <a:rPr lang="zh-CN" altLang="en-US" sz="2800" dirty="0">
                <a:latin typeface="微软雅黑" panose="020B0503020204020204" pitchFamily="34" charset="-122"/>
                <a:ea typeface="微软雅黑" panose="020B0503020204020204" pitchFamily="34" charset="-122"/>
              </a:rPr>
              <a:t>） </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631798"/>
            <a:ext cx="6596192"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5"/>
          <p:cNvSpPr>
            <a:spLocks noChangeArrowheads="1"/>
          </p:cNvSpPr>
          <p:nvPr/>
        </p:nvSpPr>
        <p:spPr bwMode="auto">
          <a:xfrm>
            <a:off x="1638300" y="4343400"/>
            <a:ext cx="8915400"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square" anchor="ctr">
            <a:spAutoFit/>
          </a:bodyPr>
          <a:lstStyle>
            <a:lvl1pPr eaLnBrk="0" hangingPunct="0">
              <a:spcBef>
                <a:spcPct val="20000"/>
              </a:spcBef>
              <a:buClr>
                <a:srgbClr val="CC00CC"/>
              </a:buClr>
              <a:buSzPct val="110000"/>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SzPct val="50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180000" indent="-180000" eaLnBrk="1" hangingPunct="1">
              <a:lnSpc>
                <a:spcPct val="150000"/>
              </a:lnSpc>
              <a:spcBef>
                <a:spcPct val="0"/>
              </a:spcBef>
              <a:buClr>
                <a:schemeClr val="accent1"/>
              </a:buClr>
              <a:buSzTx/>
              <a:buFont typeface="Wingdings" panose="05000000000000000000" pitchFamily="2" charset="2"/>
              <a:buChar char=""/>
            </a:pPr>
            <a:r>
              <a:rPr kumimoji="1" lang="en-US" altLang="zh-CN" sz="2400" dirty="0">
                <a:solidFill>
                  <a:srgbClr val="0000FF"/>
                </a:solidFill>
                <a:latin typeface="微软雅黑" panose="020B0503020204020204" pitchFamily="34" charset="-122"/>
                <a:ea typeface="微软雅黑" panose="020B0503020204020204" pitchFamily="34" charset="-122"/>
              </a:rPr>
              <a:t>“</a:t>
            </a:r>
            <a:r>
              <a:rPr kumimoji="1" lang="zh-CN" altLang="en-US" sz="2400" dirty="0">
                <a:solidFill>
                  <a:srgbClr val="0000FF"/>
                </a:solidFill>
                <a:latin typeface="微软雅黑" panose="020B0503020204020204" pitchFamily="34" charset="-122"/>
                <a:ea typeface="微软雅黑" panose="020B0503020204020204" pitchFamily="34" charset="-122"/>
              </a:rPr>
              <a:t>学号”是主码，“班长”是外码，它引用了本关系的“学号” </a:t>
            </a:r>
          </a:p>
          <a:p>
            <a:pPr marL="180000" indent="-180000" eaLnBrk="1" hangingPunct="1">
              <a:lnSpc>
                <a:spcPct val="150000"/>
              </a:lnSpc>
              <a:spcBef>
                <a:spcPct val="0"/>
              </a:spcBef>
              <a:buClr>
                <a:schemeClr val="accent1"/>
              </a:buClr>
              <a:buSzTx/>
              <a:buFont typeface="Wingdings" panose="05000000000000000000" pitchFamily="2" charset="2"/>
              <a:buChar char=""/>
            </a:pPr>
            <a:r>
              <a:rPr kumimoji="1" lang="zh-CN" altLang="en-US" sz="2400" dirty="0">
                <a:solidFill>
                  <a:srgbClr val="0000FF"/>
                </a:solidFill>
                <a:latin typeface="微软雅黑" panose="020B0503020204020204" pitchFamily="34" charset="-122"/>
                <a:ea typeface="微软雅黑" panose="020B0503020204020204" pitchFamily="34" charset="-122"/>
              </a:rPr>
              <a:t>“班长” 必须是确实存在的学生的学号 </a:t>
            </a:r>
          </a:p>
        </p:txBody>
      </p:sp>
    </p:spTree>
    <p:extLst>
      <p:ext uri="{BB962C8B-B14F-4D97-AF65-F5344CB8AC3E}">
        <p14:creationId xmlns:p14="http://schemas.microsoft.com/office/powerpoint/2010/main" val="1406056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2827269507"/>
              </p:ext>
            </p:extLst>
          </p:nvPr>
        </p:nvGraphicFramePr>
        <p:xfrm>
          <a:off x="1052285" y="3352800"/>
          <a:ext cx="2971799" cy="911850"/>
        </p:xfrm>
        <a:graphic>
          <a:graphicData uri="http://schemas.openxmlformats.org/presentationml/2006/ole">
            <mc:AlternateContent xmlns:mc="http://schemas.openxmlformats.org/markup-compatibility/2006">
              <mc:Choice xmlns:v="urn:schemas-microsoft-com:vml" Requires="v">
                <p:oleObj spid="_x0000_s4022" name="Image" r:id="rId3" imgW="11187302" imgH="3415873" progId="Photoshop.Image.7">
                  <p:embed/>
                </p:oleObj>
              </mc:Choice>
              <mc:Fallback>
                <p:oleObj name="Image" r:id="rId3" imgW="11187302" imgH="3415873" progId="Photoshop.Image.7">
                  <p:embed/>
                  <p:pic>
                    <p:nvPicPr>
                      <p:cNvPr id="6"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285" y="3352800"/>
                        <a:ext cx="2971799" cy="911850"/>
                      </a:xfrm>
                      <a:prstGeom prst="rect">
                        <a:avLst/>
                      </a:prstGeom>
                      <a:noFill/>
                      <a:ln>
                        <a:noFill/>
                      </a:ln>
                      <a:effectLst/>
                    </p:spPr>
                  </p:pic>
                </p:oleObj>
              </mc:Fallback>
            </mc:AlternateContent>
          </a:graphicData>
        </a:graphic>
      </p:graphicFrame>
      <p:sp>
        <p:nvSpPr>
          <p:cNvPr id="3" name="内容占位符 2"/>
          <p:cNvSpPr>
            <a:spLocks noGrp="1"/>
          </p:cNvSpPr>
          <p:nvPr>
            <p:ph idx="1"/>
          </p:nvPr>
        </p:nvSpPr>
        <p:spPr>
          <a:xfrm>
            <a:off x="595085" y="304800"/>
            <a:ext cx="11007107" cy="6553200"/>
          </a:xfrm>
        </p:spPr>
        <p:txBody>
          <a:bodyPr>
            <a:normAutofit lnSpcReduction="10000"/>
          </a:bodyPr>
          <a:lstStyle/>
          <a:p>
            <a:r>
              <a:rPr lang="zh-CN" altLang="en-US" u="sng" dirty="0">
                <a:solidFill>
                  <a:srgbClr val="FF0000"/>
                </a:solidFill>
              </a:rPr>
              <a:t>外码</a:t>
            </a:r>
            <a:r>
              <a:rPr lang="en-US" altLang="zh-CN" u="sng" dirty="0">
                <a:solidFill>
                  <a:srgbClr val="FF0000"/>
                </a:solidFill>
              </a:rPr>
              <a:t>(Foreign Key, FK)</a:t>
            </a:r>
            <a:endParaRPr lang="zh-CN" altLang="en-US" dirty="0">
              <a:solidFill>
                <a:srgbClr val="FF0000"/>
              </a:solidFill>
            </a:endParaRPr>
          </a:p>
          <a:p>
            <a:pPr lvl="1" algn="just"/>
            <a:r>
              <a:rPr lang="zh-CN" altLang="en-US" sz="2600" dirty="0"/>
              <a:t>设</a:t>
            </a:r>
            <a:r>
              <a:rPr lang="en-US" altLang="zh-CN" sz="2600" dirty="0"/>
              <a:t>F</a:t>
            </a:r>
            <a:r>
              <a:rPr lang="zh-CN" altLang="en-US" sz="2600" dirty="0"/>
              <a:t>是基本关系</a:t>
            </a:r>
            <a:r>
              <a:rPr lang="en-US" altLang="zh-CN" sz="2600" dirty="0"/>
              <a:t>R</a:t>
            </a:r>
            <a:r>
              <a:rPr lang="zh-CN" altLang="en-US" sz="2600" dirty="0"/>
              <a:t>的一个或一组属性，但不是关系</a:t>
            </a:r>
            <a:r>
              <a:rPr lang="en-US" altLang="zh-CN" sz="2600" dirty="0"/>
              <a:t>R</a:t>
            </a:r>
            <a:r>
              <a:rPr lang="zh-CN" altLang="en-US" sz="2600" dirty="0"/>
              <a:t>的码。如果</a:t>
            </a:r>
            <a:r>
              <a:rPr lang="en-US" altLang="zh-CN" sz="2600" dirty="0"/>
              <a:t>F</a:t>
            </a:r>
            <a:r>
              <a:rPr lang="zh-CN" altLang="en-US" sz="2600" dirty="0"/>
              <a:t>与基本关系</a:t>
            </a:r>
            <a:r>
              <a:rPr lang="en-US" altLang="zh-CN" sz="2600" dirty="0"/>
              <a:t>S</a:t>
            </a:r>
            <a:r>
              <a:rPr lang="zh-CN" altLang="en-US" sz="2600" dirty="0"/>
              <a:t>的主码</a:t>
            </a:r>
            <a:r>
              <a:rPr lang="en-US" altLang="zh-CN" sz="2600" dirty="0"/>
              <a:t>K</a:t>
            </a:r>
            <a:r>
              <a:rPr lang="en-US" altLang="zh-CN" sz="2600" baseline="-20000" dirty="0"/>
              <a:t>s</a:t>
            </a:r>
            <a:r>
              <a:rPr lang="zh-CN" altLang="en-US" sz="2600" dirty="0"/>
              <a:t>相对应，则称</a:t>
            </a:r>
            <a:r>
              <a:rPr lang="en-US" altLang="zh-CN" sz="2600" dirty="0">
                <a:solidFill>
                  <a:srgbClr val="FF0000"/>
                </a:solidFill>
              </a:rPr>
              <a:t>F</a:t>
            </a:r>
            <a:r>
              <a:rPr lang="zh-CN" altLang="en-US" sz="2600" dirty="0"/>
              <a:t>是基本关系</a:t>
            </a:r>
            <a:r>
              <a:rPr lang="en-US" altLang="zh-CN" sz="2600" dirty="0"/>
              <a:t>R</a:t>
            </a:r>
            <a:r>
              <a:rPr lang="zh-CN" altLang="en-US" sz="2600" dirty="0"/>
              <a:t>的</a:t>
            </a:r>
            <a:r>
              <a:rPr lang="zh-CN" altLang="en-US" sz="2600" dirty="0">
                <a:solidFill>
                  <a:srgbClr val="FF0000"/>
                </a:solidFill>
              </a:rPr>
              <a:t>外码</a:t>
            </a:r>
            <a:endParaRPr lang="en-US" altLang="zh-CN" sz="2600" dirty="0">
              <a:solidFill>
                <a:srgbClr val="FF0000"/>
              </a:solidFill>
            </a:endParaRPr>
          </a:p>
          <a:p>
            <a:pPr lvl="1" algn="just"/>
            <a:r>
              <a:rPr lang="zh-CN" altLang="en-US" sz="2600" dirty="0">
                <a:solidFill>
                  <a:srgbClr val="0000CC"/>
                </a:solidFill>
              </a:rPr>
              <a:t>基本关系</a:t>
            </a:r>
            <a:r>
              <a:rPr lang="en-US" altLang="zh-CN" sz="2600" dirty="0">
                <a:solidFill>
                  <a:srgbClr val="0000CC"/>
                </a:solidFill>
              </a:rPr>
              <a:t>R</a:t>
            </a:r>
            <a:r>
              <a:rPr lang="zh-CN" altLang="en-US" sz="2600" dirty="0"/>
              <a:t>称为</a:t>
            </a:r>
            <a:r>
              <a:rPr lang="zh-CN" altLang="en-US" sz="2600" dirty="0">
                <a:solidFill>
                  <a:srgbClr val="FF0000"/>
                </a:solidFill>
              </a:rPr>
              <a:t>参照关系</a:t>
            </a:r>
            <a:r>
              <a:rPr lang="en-US" altLang="zh-CN" sz="2600" dirty="0">
                <a:solidFill>
                  <a:srgbClr val="FF0000"/>
                </a:solidFill>
              </a:rPr>
              <a:t>(Referencing  Relation)</a:t>
            </a:r>
          </a:p>
          <a:p>
            <a:pPr lvl="1" algn="just"/>
            <a:r>
              <a:rPr lang="zh-CN" altLang="en-US" sz="2600" dirty="0">
                <a:solidFill>
                  <a:srgbClr val="0000CC"/>
                </a:solidFill>
              </a:rPr>
              <a:t>基本关系</a:t>
            </a:r>
            <a:r>
              <a:rPr lang="en-US" altLang="zh-CN" sz="2600" dirty="0">
                <a:solidFill>
                  <a:srgbClr val="0000CC"/>
                </a:solidFill>
              </a:rPr>
              <a:t>S</a:t>
            </a:r>
            <a:r>
              <a:rPr lang="zh-CN" altLang="en-US" sz="2600" dirty="0"/>
              <a:t>称为</a:t>
            </a:r>
            <a:r>
              <a:rPr lang="zh-CN" altLang="en-US" sz="2600" dirty="0">
                <a:solidFill>
                  <a:srgbClr val="FF0000"/>
                </a:solidFill>
              </a:rPr>
              <a:t>被参照关系</a:t>
            </a:r>
            <a:r>
              <a:rPr lang="en-US" altLang="zh-CN" sz="2600" dirty="0">
                <a:solidFill>
                  <a:srgbClr val="FF0000"/>
                </a:solidFill>
              </a:rPr>
              <a:t>(Referenced Relation)</a:t>
            </a:r>
            <a:r>
              <a:rPr lang="zh-CN" altLang="en-US" sz="2600" dirty="0"/>
              <a:t>或</a:t>
            </a:r>
            <a:r>
              <a:rPr lang="zh-CN" altLang="en-US" sz="2600" dirty="0">
                <a:solidFill>
                  <a:srgbClr val="FF0000"/>
                </a:solidFill>
              </a:rPr>
              <a:t>目标关系 </a:t>
            </a:r>
            <a:r>
              <a:rPr lang="en-US" altLang="zh-CN" sz="2600" dirty="0">
                <a:solidFill>
                  <a:srgbClr val="FF0000"/>
                </a:solidFill>
              </a:rPr>
              <a:t>(Target Relation)</a:t>
            </a:r>
          </a:p>
          <a:p>
            <a:pPr lvl="1" algn="just"/>
            <a:endParaRPr lang="en-US" altLang="zh-CN" dirty="0">
              <a:solidFill>
                <a:srgbClr val="FF0000"/>
              </a:solidFill>
            </a:endParaRPr>
          </a:p>
          <a:p>
            <a:pPr lvl="1" algn="just"/>
            <a:endParaRPr lang="en-US" altLang="zh-CN" sz="1700" dirty="0">
              <a:solidFill>
                <a:srgbClr val="FF0000"/>
              </a:solidFill>
            </a:endParaRPr>
          </a:p>
          <a:p>
            <a:pPr lvl="1" algn="just"/>
            <a:endParaRPr lang="en-US" altLang="zh-CN" sz="1200" dirty="0">
              <a:solidFill>
                <a:srgbClr val="FF0000"/>
              </a:solidFill>
            </a:endParaRPr>
          </a:p>
          <a:p>
            <a:pPr lvl="1" algn="just"/>
            <a:r>
              <a:rPr lang="zh-CN" altLang="en-US" dirty="0">
                <a:solidFill>
                  <a:srgbClr val="FF0000"/>
                </a:solidFill>
              </a:rPr>
              <a:t>说明：</a:t>
            </a:r>
            <a:endParaRPr lang="en-US" altLang="zh-CN" dirty="0">
              <a:solidFill>
                <a:srgbClr val="FF0000"/>
              </a:solidFill>
            </a:endParaRPr>
          </a:p>
          <a:p>
            <a:pPr lvl="2" algn="just"/>
            <a:r>
              <a:rPr lang="en-US" altLang="zh-CN" sz="2400" dirty="0">
                <a:solidFill>
                  <a:srgbClr val="0000CC"/>
                </a:solidFill>
              </a:rPr>
              <a:t>R</a:t>
            </a:r>
            <a:r>
              <a:rPr lang="zh-CN" altLang="en-US" sz="2400" dirty="0">
                <a:solidFill>
                  <a:srgbClr val="0000CC"/>
                </a:solidFill>
              </a:rPr>
              <a:t>和</a:t>
            </a:r>
            <a:r>
              <a:rPr lang="en-US" altLang="zh-CN" sz="2400" dirty="0">
                <a:solidFill>
                  <a:srgbClr val="0000CC"/>
                </a:solidFill>
              </a:rPr>
              <a:t>S</a:t>
            </a:r>
            <a:r>
              <a:rPr lang="zh-CN" altLang="en-US" sz="2400" dirty="0">
                <a:solidFill>
                  <a:srgbClr val="0000CC"/>
                </a:solidFill>
              </a:rPr>
              <a:t>不一定是不同的关系；</a:t>
            </a:r>
            <a:endParaRPr lang="en-US" altLang="zh-CN" sz="2400" dirty="0">
              <a:solidFill>
                <a:srgbClr val="0000CC"/>
              </a:solidFill>
            </a:endParaRPr>
          </a:p>
          <a:p>
            <a:pPr lvl="2" algn="just"/>
            <a:r>
              <a:rPr lang="en-US" altLang="zh-CN" sz="2400" dirty="0">
                <a:solidFill>
                  <a:srgbClr val="0000CC"/>
                </a:solidFill>
              </a:rPr>
              <a:t>S</a:t>
            </a:r>
            <a:r>
              <a:rPr lang="zh-CN" altLang="en-US" sz="2400" dirty="0">
                <a:solidFill>
                  <a:srgbClr val="0000CC"/>
                </a:solidFill>
              </a:rPr>
              <a:t>的主码</a:t>
            </a:r>
            <a:r>
              <a:rPr lang="en-US" altLang="zh-CN" sz="2400" dirty="0">
                <a:solidFill>
                  <a:srgbClr val="0000CC"/>
                </a:solidFill>
              </a:rPr>
              <a:t>K</a:t>
            </a:r>
            <a:r>
              <a:rPr lang="en-US" altLang="zh-CN" sz="2400" baseline="-25000" dirty="0">
                <a:solidFill>
                  <a:srgbClr val="0000CC"/>
                </a:solidFill>
              </a:rPr>
              <a:t>s</a:t>
            </a:r>
            <a:r>
              <a:rPr lang="zh-CN" altLang="en-US" sz="2400" dirty="0">
                <a:solidFill>
                  <a:srgbClr val="0000CC"/>
                </a:solidFill>
              </a:rPr>
              <a:t>与</a:t>
            </a:r>
            <a:r>
              <a:rPr lang="en-US" altLang="zh-CN" sz="2400" dirty="0">
                <a:solidFill>
                  <a:srgbClr val="0000CC"/>
                </a:solidFill>
              </a:rPr>
              <a:t>F</a:t>
            </a:r>
            <a:r>
              <a:rPr lang="zh-CN" altLang="en-US" sz="2400" dirty="0">
                <a:solidFill>
                  <a:srgbClr val="0000CC"/>
                </a:solidFill>
              </a:rPr>
              <a:t>必须定义在同一个</a:t>
            </a:r>
            <a:r>
              <a:rPr lang="en-US" altLang="zh-CN" sz="2400" dirty="0">
                <a:solidFill>
                  <a:srgbClr val="0000CC"/>
                </a:solidFill>
              </a:rPr>
              <a:t>(</a:t>
            </a:r>
            <a:r>
              <a:rPr lang="zh-CN" altLang="en-US" sz="2400" dirty="0">
                <a:solidFill>
                  <a:srgbClr val="0000CC"/>
                </a:solidFill>
              </a:rPr>
              <a:t>或一组</a:t>
            </a:r>
            <a:r>
              <a:rPr lang="en-US" altLang="zh-CN" sz="2400" dirty="0">
                <a:solidFill>
                  <a:srgbClr val="0000CC"/>
                </a:solidFill>
              </a:rPr>
              <a:t>)</a:t>
            </a:r>
            <a:r>
              <a:rPr lang="zh-CN" altLang="en-US" sz="2400" dirty="0">
                <a:solidFill>
                  <a:srgbClr val="0000CC"/>
                </a:solidFill>
              </a:rPr>
              <a:t>域上</a:t>
            </a:r>
          </a:p>
          <a:p>
            <a:pPr lvl="2" algn="just"/>
            <a:r>
              <a:rPr lang="zh-CN" altLang="en-US" sz="2400" dirty="0">
                <a:solidFill>
                  <a:srgbClr val="0000CC"/>
                </a:solidFill>
              </a:rPr>
              <a:t>外码并不一定要与相应的主码同名。当外码与相应的主码属于不同关系时，往往取相同的名字，以便于识别</a:t>
            </a:r>
            <a:endParaRPr lang="en-US" altLang="zh-CN" sz="2400" dirty="0">
              <a:solidFill>
                <a:srgbClr val="0000CC"/>
              </a:solidFill>
            </a:endParaRPr>
          </a:p>
          <a:p>
            <a:pPr lvl="1" algn="just"/>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35</a:t>
            </a:fld>
            <a:endParaRPr 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1705656534"/>
              </p:ext>
            </p:extLst>
          </p:nvPr>
        </p:nvGraphicFramePr>
        <p:xfrm>
          <a:off x="4343400" y="3352800"/>
          <a:ext cx="4453069" cy="675725"/>
        </p:xfrm>
        <a:graphic>
          <a:graphicData uri="http://schemas.openxmlformats.org/presentationml/2006/ole">
            <mc:AlternateContent xmlns:mc="http://schemas.openxmlformats.org/markup-compatibility/2006">
              <mc:Choice xmlns:v="urn:schemas-microsoft-com:vml" Requires="v">
                <p:oleObj spid="_x0000_s4023" name="Image" r:id="rId5" imgW="18044444" imgH="2590476" progId="Photoshop.Image.7">
                  <p:embed/>
                </p:oleObj>
              </mc:Choice>
              <mc:Fallback>
                <p:oleObj name="Image" r:id="rId5" imgW="18044444" imgH="2590476" progId="Photoshop.Image.7">
                  <p:embed/>
                  <p:pic>
                    <p:nvPicPr>
                      <p:cNvPr id="7"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3352800"/>
                        <a:ext cx="4453069" cy="675725"/>
                      </a:xfrm>
                      <a:prstGeom prst="rect">
                        <a:avLst/>
                      </a:prstGeom>
                      <a:noFill/>
                      <a:ln>
                        <a:noFill/>
                      </a:ln>
                      <a:effec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36254622"/>
              </p:ext>
            </p:extLst>
          </p:nvPr>
        </p:nvGraphicFramePr>
        <p:xfrm>
          <a:off x="9223641" y="3084953"/>
          <a:ext cx="2678198" cy="1179697"/>
        </p:xfrm>
        <a:graphic>
          <a:graphicData uri="http://schemas.openxmlformats.org/presentationml/2006/ole">
            <mc:AlternateContent xmlns:mc="http://schemas.openxmlformats.org/markup-compatibility/2006">
              <mc:Choice xmlns:v="urn:schemas-microsoft-com:vml" Requires="v">
                <p:oleObj spid="_x0000_s4024" name="Image" r:id="rId7" imgW="10057143" imgH="5904762" progId="Photoshop.Image.7">
                  <p:embed/>
                </p:oleObj>
              </mc:Choice>
              <mc:Fallback>
                <p:oleObj name="Image" r:id="rId7" imgW="10057143" imgH="5904762" progId="Photoshop.Image.7">
                  <p:embed/>
                  <p:pic>
                    <p:nvPicPr>
                      <p:cNvPr id="8"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23641" y="3084953"/>
                        <a:ext cx="2678198" cy="117969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4479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wipe(left)">
                                      <p:cBhvr>
                                        <p:cTn id="39" dur="500"/>
                                        <p:tgtEl>
                                          <p:spTgt spid="3">
                                            <p:txEl>
                                              <p:pRg st="7" end="7"/>
                                            </p:txEl>
                                          </p:spTgt>
                                        </p:tgtEl>
                                      </p:cBhvr>
                                    </p:animEffect>
                                  </p:childTnLst>
                                </p:cTn>
                              </p:par>
                              <p:par>
                                <p:cTn id="40" presetID="22" presetClass="entr" presetSubtype="8"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left)">
                                      <p:cBhvr>
                                        <p:cTn id="42" dur="500"/>
                                        <p:tgtEl>
                                          <p:spTgt spid="3">
                                            <p:txEl>
                                              <p:pRg st="8" end="8"/>
                                            </p:txEl>
                                          </p:spTgt>
                                        </p:tgtEl>
                                      </p:cBhvr>
                                    </p:animEffect>
                                  </p:childTnLst>
                                </p:cTn>
                              </p:par>
                              <p:par>
                                <p:cTn id="43" presetID="22" presetClass="entr" presetSubtype="8"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wipe(left)">
                                      <p:cBhvr>
                                        <p:cTn id="45" dur="500"/>
                                        <p:tgtEl>
                                          <p:spTgt spid="3">
                                            <p:txEl>
                                              <p:pRg st="9" end="9"/>
                                            </p:txEl>
                                          </p:spTgt>
                                        </p:tgtEl>
                                      </p:cBhvr>
                                    </p:animEffect>
                                  </p:childTnLst>
                                </p:cTn>
                              </p:par>
                              <p:par>
                                <p:cTn id="46" presetID="22" presetClass="entr" presetSubtype="8"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wipe(left)">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380999"/>
            <a:ext cx="11007107" cy="6011213"/>
          </a:xfrm>
        </p:spPr>
        <p:txBody>
          <a:bodyPr>
            <a:normAutofit fontScale="92500"/>
          </a:bodyPr>
          <a:lstStyle/>
          <a:p>
            <a:pPr>
              <a:lnSpc>
                <a:spcPct val="120000"/>
              </a:lnSpc>
            </a:pPr>
            <a:r>
              <a:rPr lang="zh-CN" altLang="en-US" u="sng" dirty="0">
                <a:solidFill>
                  <a:srgbClr val="FF0000"/>
                </a:solidFill>
              </a:rPr>
              <a:t>参照完整性规则</a:t>
            </a:r>
            <a:endParaRPr lang="zh-CN" altLang="en-US" dirty="0">
              <a:solidFill>
                <a:srgbClr val="FF0000"/>
              </a:solidFill>
            </a:endParaRPr>
          </a:p>
          <a:p>
            <a:pPr lvl="1" algn="just">
              <a:lnSpc>
                <a:spcPct val="120000"/>
              </a:lnSpc>
            </a:pPr>
            <a:r>
              <a:rPr lang="zh-CN" altLang="en-US" dirty="0"/>
              <a:t>若属性（或属性组）</a:t>
            </a:r>
            <a:r>
              <a:rPr lang="en-US" altLang="zh-CN" dirty="0"/>
              <a:t>F</a:t>
            </a:r>
            <a:r>
              <a:rPr lang="zh-CN" altLang="en-US" dirty="0"/>
              <a:t>是基本关系</a:t>
            </a:r>
            <a:r>
              <a:rPr lang="en-US" altLang="zh-CN" dirty="0"/>
              <a:t>R</a:t>
            </a:r>
            <a:r>
              <a:rPr lang="zh-CN" altLang="en-US" dirty="0"/>
              <a:t>的外码它与基本关系</a:t>
            </a:r>
            <a:r>
              <a:rPr lang="en-US" altLang="zh-CN" dirty="0"/>
              <a:t>S</a:t>
            </a:r>
            <a:r>
              <a:rPr lang="zh-CN" altLang="en-US" dirty="0"/>
              <a:t>的主码</a:t>
            </a:r>
            <a:r>
              <a:rPr lang="en-US" altLang="zh-CN" dirty="0"/>
              <a:t>Ks</a:t>
            </a:r>
            <a:r>
              <a:rPr lang="zh-CN" altLang="en-US" dirty="0"/>
              <a:t>相对应</a:t>
            </a:r>
            <a:r>
              <a:rPr lang="en-US" altLang="zh-CN" dirty="0"/>
              <a:t>(</a:t>
            </a:r>
            <a:r>
              <a:rPr lang="zh-CN" altLang="en-US" dirty="0"/>
              <a:t>基本关系</a:t>
            </a:r>
            <a:r>
              <a:rPr lang="en-US" altLang="zh-CN" dirty="0"/>
              <a:t>R</a:t>
            </a:r>
            <a:r>
              <a:rPr lang="zh-CN" altLang="en-US" dirty="0"/>
              <a:t>和</a:t>
            </a:r>
            <a:r>
              <a:rPr lang="en-US" altLang="zh-CN" dirty="0"/>
              <a:t>S</a:t>
            </a:r>
            <a:r>
              <a:rPr lang="zh-CN" altLang="en-US" dirty="0"/>
              <a:t>不一定是不同的关系</a:t>
            </a:r>
            <a:r>
              <a:rPr lang="en-US" altLang="zh-CN" dirty="0"/>
              <a:t>)</a:t>
            </a:r>
            <a:r>
              <a:rPr lang="zh-CN" altLang="en-US" dirty="0"/>
              <a:t>，则对于</a:t>
            </a:r>
            <a:r>
              <a:rPr lang="en-US" altLang="zh-CN" dirty="0"/>
              <a:t>R</a:t>
            </a:r>
            <a:r>
              <a:rPr lang="zh-CN" altLang="en-US" dirty="0"/>
              <a:t>中每个元组在</a:t>
            </a:r>
            <a:r>
              <a:rPr lang="en-US" altLang="zh-CN" dirty="0"/>
              <a:t>F</a:t>
            </a:r>
            <a:r>
              <a:rPr lang="zh-CN" altLang="en-US" dirty="0"/>
              <a:t>上的值必须为：</a:t>
            </a:r>
          </a:p>
          <a:p>
            <a:pPr marL="357188" lvl="1" indent="0" algn="just">
              <a:lnSpc>
                <a:spcPct val="120000"/>
              </a:lnSpc>
              <a:buNone/>
            </a:pPr>
            <a:r>
              <a:rPr lang="zh-CN" altLang="en-US" dirty="0"/>
              <a:t>    或者</a:t>
            </a:r>
            <a:r>
              <a:rPr lang="zh-CN" altLang="en-US" dirty="0">
                <a:solidFill>
                  <a:srgbClr val="FF0000"/>
                </a:solidFill>
              </a:rPr>
              <a:t>取空值</a:t>
            </a:r>
            <a:r>
              <a:rPr lang="zh-CN" altLang="en-US" dirty="0"/>
              <a:t>（</a:t>
            </a:r>
            <a:r>
              <a:rPr lang="en-US" altLang="zh-CN" dirty="0"/>
              <a:t>F</a:t>
            </a:r>
            <a:r>
              <a:rPr lang="zh-CN" altLang="en-US" dirty="0"/>
              <a:t>的每个属性值均为空值）</a:t>
            </a:r>
          </a:p>
          <a:p>
            <a:pPr marL="357188" lvl="1" indent="0" algn="just">
              <a:lnSpc>
                <a:spcPct val="120000"/>
              </a:lnSpc>
              <a:buNone/>
            </a:pPr>
            <a:r>
              <a:rPr lang="zh-CN" altLang="en-US" dirty="0"/>
              <a:t>    或者</a:t>
            </a:r>
            <a:r>
              <a:rPr lang="zh-CN" altLang="en-US" dirty="0">
                <a:solidFill>
                  <a:srgbClr val="FF0000"/>
                </a:solidFill>
              </a:rPr>
              <a:t>等于</a:t>
            </a:r>
            <a:r>
              <a:rPr lang="en-US" altLang="zh-CN" dirty="0">
                <a:solidFill>
                  <a:srgbClr val="FF0000"/>
                </a:solidFill>
              </a:rPr>
              <a:t>S</a:t>
            </a:r>
            <a:r>
              <a:rPr lang="zh-CN" altLang="en-US" dirty="0">
                <a:solidFill>
                  <a:srgbClr val="FF0000"/>
                </a:solidFill>
              </a:rPr>
              <a:t>中某个元组的主码值</a:t>
            </a:r>
            <a:endParaRPr lang="en-US" altLang="zh-CN" dirty="0">
              <a:solidFill>
                <a:srgbClr val="FF0000"/>
              </a:solidFill>
            </a:endParaRPr>
          </a:p>
          <a:p>
            <a:pPr lvl="1" algn="just">
              <a:lnSpc>
                <a:spcPct val="120000"/>
              </a:lnSpc>
            </a:pPr>
            <a:r>
              <a:rPr lang="zh-CN" altLang="en-US" dirty="0">
                <a:solidFill>
                  <a:srgbClr val="FF0000"/>
                </a:solidFill>
              </a:rPr>
              <a:t>例：</a:t>
            </a:r>
            <a:endParaRPr lang="en-US" altLang="zh-CN" dirty="0">
              <a:solidFill>
                <a:srgbClr val="FF0000"/>
              </a:solidFill>
            </a:endParaRPr>
          </a:p>
          <a:p>
            <a:pPr marL="357188" lvl="1" indent="0" algn="just">
              <a:lnSpc>
                <a:spcPct val="120000"/>
              </a:lnSpc>
              <a:buNone/>
            </a:pPr>
            <a:r>
              <a:rPr lang="zh-CN" altLang="en-US" dirty="0"/>
              <a:t>    学生关系中每个元组的</a:t>
            </a:r>
            <a:r>
              <a:rPr lang="zh-CN" altLang="en-US" dirty="0">
                <a:solidFill>
                  <a:srgbClr val="FF0000"/>
                </a:solidFill>
              </a:rPr>
              <a:t>“专业号”</a:t>
            </a:r>
            <a:r>
              <a:rPr lang="zh-CN" altLang="en-US" dirty="0"/>
              <a:t>属性只取两类值：空值或非空值；</a:t>
            </a:r>
            <a:endParaRPr lang="en-US" altLang="zh-CN" dirty="0"/>
          </a:p>
          <a:p>
            <a:pPr marL="357188" lvl="1" indent="0" algn="just">
              <a:lnSpc>
                <a:spcPct val="120000"/>
              </a:lnSpc>
              <a:buNone/>
            </a:pPr>
            <a:r>
              <a:rPr lang="zh-CN" altLang="en-US" dirty="0"/>
              <a:t>    选修</a:t>
            </a:r>
            <a:r>
              <a:rPr lang="en-US" altLang="zh-CN" dirty="0"/>
              <a:t>(</a:t>
            </a:r>
            <a:r>
              <a:rPr lang="zh-CN" altLang="en-US" u="sng" dirty="0"/>
              <a:t>学号</a:t>
            </a:r>
            <a:r>
              <a:rPr lang="zh-CN" altLang="en-US" dirty="0"/>
              <a:t>，</a:t>
            </a:r>
            <a:r>
              <a:rPr lang="zh-CN" altLang="en-US" u="sng" dirty="0"/>
              <a:t>课程号</a:t>
            </a:r>
            <a:r>
              <a:rPr lang="zh-CN" altLang="en-US" dirty="0"/>
              <a:t>，成绩</a:t>
            </a:r>
            <a:r>
              <a:rPr lang="en-US" altLang="zh-CN" dirty="0"/>
              <a:t>)</a:t>
            </a:r>
            <a:r>
              <a:rPr lang="zh-CN" altLang="en-US" dirty="0"/>
              <a:t>中“</a:t>
            </a:r>
            <a:r>
              <a:rPr lang="zh-CN" altLang="en-US" dirty="0">
                <a:solidFill>
                  <a:srgbClr val="FF0000"/>
                </a:solidFill>
              </a:rPr>
              <a:t>学号</a:t>
            </a:r>
            <a:r>
              <a:rPr lang="zh-CN" altLang="en-US" dirty="0"/>
              <a:t>”，“</a:t>
            </a:r>
            <a:r>
              <a:rPr lang="zh-CN" altLang="en-US" dirty="0">
                <a:solidFill>
                  <a:srgbClr val="FF0000"/>
                </a:solidFill>
              </a:rPr>
              <a:t>课程号</a:t>
            </a:r>
            <a:r>
              <a:rPr lang="zh-CN" altLang="en-US" dirty="0"/>
              <a:t>”的非空取值；</a:t>
            </a:r>
            <a:endParaRPr lang="en-US" altLang="zh-CN" dirty="0"/>
          </a:p>
          <a:p>
            <a:pPr marL="357188" lvl="1" indent="0" algn="just">
              <a:lnSpc>
                <a:spcPct val="120000"/>
              </a:lnSpc>
              <a:buNone/>
            </a:pPr>
            <a:r>
              <a:rPr lang="zh-CN" altLang="en-US" dirty="0"/>
              <a:t>    学生</a:t>
            </a:r>
            <a:r>
              <a:rPr lang="en-US" altLang="zh-CN" dirty="0"/>
              <a:t>(</a:t>
            </a:r>
            <a:r>
              <a:rPr lang="zh-CN" altLang="en-US" u="sng" dirty="0"/>
              <a:t>学号</a:t>
            </a:r>
            <a:r>
              <a:rPr lang="zh-CN" altLang="en-US" dirty="0"/>
              <a:t>，姓名，性别，专业号，年龄，</a:t>
            </a:r>
            <a:r>
              <a:rPr lang="zh-CN" altLang="en-US" dirty="0">
                <a:solidFill>
                  <a:srgbClr val="FF0000"/>
                </a:solidFill>
              </a:rPr>
              <a:t>班长</a:t>
            </a:r>
            <a:r>
              <a:rPr lang="en-US" altLang="zh-CN" dirty="0"/>
              <a:t>)</a:t>
            </a:r>
            <a:r>
              <a:rPr lang="zh-CN" altLang="en-US" dirty="0"/>
              <a:t>中“班长”的空值或非空取值</a:t>
            </a:r>
            <a:endParaRPr lang="en-US" altLang="zh-CN" dirty="0"/>
          </a:p>
          <a:p>
            <a:pPr lvl="1" algn="just">
              <a:lnSpc>
                <a:spcPct val="120000"/>
              </a:lnSpc>
            </a:pP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36</a:t>
            </a:fld>
            <a:endParaRPr lang="en-US" dirty="0"/>
          </a:p>
        </p:txBody>
      </p:sp>
    </p:spTree>
    <p:extLst>
      <p:ext uri="{BB962C8B-B14F-4D97-AF65-F5344CB8AC3E}">
        <p14:creationId xmlns:p14="http://schemas.microsoft.com/office/powerpoint/2010/main" val="1084855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ABAADF-4EBC-4BC7-B465-9B0E0994F269}"/>
              </a:ext>
            </a:extLst>
          </p:cNvPr>
          <p:cNvSpPr>
            <a:spLocks noGrp="1"/>
          </p:cNvSpPr>
          <p:nvPr>
            <p:ph type="title"/>
          </p:nvPr>
        </p:nvSpPr>
        <p:spPr>
          <a:noFill/>
        </p:spPr>
        <p:txBody>
          <a:bodyPr/>
          <a:lstStyle/>
          <a:p>
            <a:r>
              <a:rPr lang="zh-CN" altLang="en-US">
                <a:solidFill>
                  <a:srgbClr val="0000CC"/>
                </a:solidFill>
              </a:rPr>
              <a:t>用户定义的完整性</a:t>
            </a:r>
          </a:p>
        </p:txBody>
      </p:sp>
      <p:sp>
        <p:nvSpPr>
          <p:cNvPr id="3" name="内容占位符 2">
            <a:extLst>
              <a:ext uri="{FF2B5EF4-FFF2-40B4-BE49-F238E27FC236}">
                <a16:creationId xmlns:a16="http://schemas.microsoft.com/office/drawing/2014/main" id="{1F52EE9A-7669-41E1-9DE6-10D67EFD9FEF}"/>
              </a:ext>
            </a:extLst>
          </p:cNvPr>
          <p:cNvSpPr>
            <a:spLocks noGrp="1"/>
          </p:cNvSpPr>
          <p:nvPr>
            <p:ph idx="1"/>
          </p:nvPr>
        </p:nvSpPr>
        <p:spPr/>
        <p:txBody>
          <a:bodyPr/>
          <a:lstStyle/>
          <a:p>
            <a:pPr algn="just"/>
            <a:r>
              <a:rPr lang="zh-CN" altLang="en-US" sz="2800"/>
              <a:t>针对某一具体关系数据库的约束条件，反映某一具体应用所涉及的数据必须满足的语义要求</a:t>
            </a:r>
          </a:p>
          <a:p>
            <a:pPr algn="just"/>
            <a:r>
              <a:rPr lang="zh-CN" altLang="en-US" sz="2800"/>
              <a:t>关系模型应提供</a:t>
            </a:r>
            <a:r>
              <a:rPr lang="zh-CN" altLang="en-US" sz="2800">
                <a:solidFill>
                  <a:srgbClr val="FF0000"/>
                </a:solidFill>
              </a:rPr>
              <a:t>定义</a:t>
            </a:r>
            <a:r>
              <a:rPr lang="zh-CN" altLang="en-US" sz="2800"/>
              <a:t>和</a:t>
            </a:r>
            <a:r>
              <a:rPr lang="zh-CN" altLang="en-US" sz="2800">
                <a:solidFill>
                  <a:srgbClr val="FF0000"/>
                </a:solidFill>
              </a:rPr>
              <a:t>检验</a:t>
            </a:r>
            <a:r>
              <a:rPr lang="zh-CN" altLang="en-US" sz="2800"/>
              <a:t>这类完整性的机制，以便用统一的系统的方法处理它们，而不需由应用程序承担这一功能</a:t>
            </a:r>
            <a:endParaRPr lang="en-US" altLang="zh-CN" sz="2800"/>
          </a:p>
          <a:p>
            <a:pPr algn="just"/>
            <a:r>
              <a:rPr lang="zh-CN" altLang="en-US" sz="2800"/>
              <a:t>用户定义的完整性主要体现在：</a:t>
            </a:r>
            <a:endParaRPr lang="en-US" altLang="zh-CN" sz="2800"/>
          </a:p>
          <a:p>
            <a:pPr lvl="1" algn="just"/>
            <a:r>
              <a:rPr lang="zh-CN" altLang="en-US">
                <a:solidFill>
                  <a:srgbClr val="FF0000"/>
                </a:solidFill>
              </a:rPr>
              <a:t>数据类型，取值范围，能否取空值</a:t>
            </a:r>
          </a:p>
          <a:p>
            <a:pPr algn="just"/>
            <a:r>
              <a:rPr lang="zh-CN" altLang="en-US" sz="2800"/>
              <a:t>例子：</a:t>
            </a:r>
            <a:endParaRPr lang="en-US" altLang="zh-CN" sz="2800"/>
          </a:p>
          <a:p>
            <a:pPr lvl="1" algn="just"/>
            <a:r>
              <a:rPr lang="zh-CN" altLang="en-US" sz="2400"/>
              <a:t>课程</a:t>
            </a:r>
            <a:r>
              <a:rPr lang="en-US" altLang="zh-CN" sz="2400"/>
              <a:t>(</a:t>
            </a:r>
            <a:r>
              <a:rPr lang="zh-CN" altLang="en-US" sz="2400" u="sng"/>
              <a:t>课程号</a:t>
            </a:r>
            <a:r>
              <a:rPr lang="zh-CN" altLang="en-US" sz="2400"/>
              <a:t>，课程名，学分</a:t>
            </a:r>
            <a:r>
              <a:rPr lang="en-US" altLang="zh-CN" sz="2400"/>
              <a:t>)</a:t>
            </a:r>
            <a:r>
              <a:rPr lang="zh-CN" altLang="en-US" sz="2400"/>
              <a:t>，课程号取唯一值；课程名非空；学分取</a:t>
            </a:r>
            <a:r>
              <a:rPr lang="en-US" altLang="zh-CN" sz="2400"/>
              <a:t>{1, 2, 3, 4, 5}</a:t>
            </a:r>
            <a:r>
              <a:rPr lang="zh-CN" altLang="en-US" sz="2400"/>
              <a:t>。</a:t>
            </a:r>
            <a:endParaRPr lang="en-US" altLang="zh-CN" sz="2400"/>
          </a:p>
        </p:txBody>
      </p:sp>
      <p:sp>
        <p:nvSpPr>
          <p:cNvPr id="4" name="灯片编号占位符 3">
            <a:extLst>
              <a:ext uri="{FF2B5EF4-FFF2-40B4-BE49-F238E27FC236}">
                <a16:creationId xmlns:a16="http://schemas.microsoft.com/office/drawing/2014/main" id="{F155926F-4EB1-4D0C-B590-8579A4032623}"/>
              </a:ext>
            </a:extLst>
          </p:cNvPr>
          <p:cNvSpPr>
            <a:spLocks noGrp="1"/>
          </p:cNvSpPr>
          <p:nvPr>
            <p:ph type="sldNum" sz="quarter" idx="12"/>
          </p:nvPr>
        </p:nvSpPr>
        <p:spPr/>
        <p:txBody>
          <a:bodyPr/>
          <a:lstStyle/>
          <a:p>
            <a:fld id="{E63F6D5D-9733-4D44-9C56-AEFEDD5A4BA7}" type="slidenum">
              <a:rPr lang="en-US" smtClean="0"/>
              <a:pPr/>
              <a:t>37</a:t>
            </a:fld>
            <a:endParaRPr lang="en-US" dirty="0"/>
          </a:p>
        </p:txBody>
      </p:sp>
    </p:spTree>
    <p:extLst>
      <p:ext uri="{BB962C8B-B14F-4D97-AF65-F5344CB8AC3E}">
        <p14:creationId xmlns:p14="http://schemas.microsoft.com/office/powerpoint/2010/main" val="33139140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38</a:t>
            </a:fld>
            <a:endParaRPr lang="en-US" dirty="0"/>
          </a:p>
        </p:txBody>
      </p:sp>
      <p:pic>
        <p:nvPicPr>
          <p:cNvPr id="5" name="图片 4"/>
          <p:cNvPicPr>
            <a:picLocks noChangeAspect="1"/>
          </p:cNvPicPr>
          <p:nvPr/>
        </p:nvPicPr>
        <p:blipFill>
          <a:blip r:embed="rId2"/>
          <a:stretch>
            <a:fillRect/>
          </a:stretch>
        </p:blipFill>
        <p:spPr>
          <a:xfrm>
            <a:off x="838200" y="227950"/>
            <a:ext cx="7191375" cy="6486525"/>
          </a:xfrm>
          <a:prstGeom prst="rect">
            <a:avLst/>
          </a:prstGeom>
        </p:spPr>
      </p:pic>
      <p:sp>
        <p:nvSpPr>
          <p:cNvPr id="6" name="文本框 5"/>
          <p:cNvSpPr txBox="1"/>
          <p:nvPr/>
        </p:nvSpPr>
        <p:spPr>
          <a:xfrm>
            <a:off x="7618319" y="1905000"/>
            <a:ext cx="2362200" cy="1965666"/>
          </a:xfrm>
          <a:prstGeom prst="rect">
            <a:avLst/>
          </a:prstGeom>
          <a:noFill/>
        </p:spPr>
        <p:txBody>
          <a:bodyPr wrap="square" rtlCol="0">
            <a:spAutoFit/>
          </a:bodyPr>
          <a:lstStyle/>
          <a:p>
            <a:pPr>
              <a:lnSpc>
                <a:spcPct val="150000"/>
              </a:lnSpc>
            </a:pPr>
            <a:r>
              <a:rPr lang="en-US" altLang="zh-CN" sz="2800" dirty="0">
                <a:solidFill>
                  <a:srgbClr val="FF0000"/>
                </a:solidFill>
                <a:latin typeface="微软雅黑" panose="020B0503020204020204" pitchFamily="34" charset="-122"/>
                <a:ea typeface="微软雅黑" panose="020B0503020204020204" pitchFamily="34" charset="-122"/>
              </a:rPr>
              <a:t>SQL</a:t>
            </a:r>
            <a:r>
              <a:rPr lang="zh-CN" altLang="en-US" sz="2800" dirty="0">
                <a:solidFill>
                  <a:srgbClr val="FF0000"/>
                </a:solidFill>
                <a:latin typeface="微软雅黑" panose="020B0503020204020204" pitchFamily="34" charset="-122"/>
                <a:ea typeface="微软雅黑" panose="020B0503020204020204" pitchFamily="34" charset="-122"/>
              </a:rPr>
              <a:t>语句完成：</a:t>
            </a:r>
            <a:endParaRPr lang="en-US" altLang="zh-CN" sz="2800"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800" dirty="0">
                <a:solidFill>
                  <a:srgbClr val="FF0000"/>
                </a:solidFill>
                <a:latin typeface="微软雅黑" panose="020B0503020204020204" pitchFamily="34" charset="-122"/>
                <a:ea typeface="微软雅黑" panose="020B0503020204020204" pitchFamily="34" charset="-122"/>
              </a:rPr>
              <a:t>创建表</a:t>
            </a:r>
            <a:endParaRPr lang="en-US" altLang="zh-CN" sz="2800"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800" dirty="0">
                <a:solidFill>
                  <a:srgbClr val="FF0000"/>
                </a:solidFill>
                <a:latin typeface="微软雅黑" panose="020B0503020204020204" pitchFamily="34" charset="-122"/>
                <a:ea typeface="微软雅黑" panose="020B0503020204020204" pitchFamily="34" charset="-122"/>
              </a:rPr>
              <a:t>定义完整性</a:t>
            </a:r>
          </a:p>
        </p:txBody>
      </p:sp>
    </p:spTree>
    <p:extLst>
      <p:ext uri="{BB962C8B-B14F-4D97-AF65-F5344CB8AC3E}">
        <p14:creationId xmlns:p14="http://schemas.microsoft.com/office/powerpoint/2010/main" val="1943621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关系数据库简介</a:t>
            </a:r>
          </a:p>
        </p:txBody>
      </p:sp>
      <p:sp>
        <p:nvSpPr>
          <p:cNvPr id="3" name="内容占位符 2"/>
          <p:cNvSpPr>
            <a:spLocks noGrp="1"/>
          </p:cNvSpPr>
          <p:nvPr>
            <p:ph idx="1"/>
          </p:nvPr>
        </p:nvSpPr>
        <p:spPr/>
        <p:txBody>
          <a:bodyPr>
            <a:normAutofit lnSpcReduction="10000"/>
          </a:bodyPr>
          <a:lstStyle/>
          <a:p>
            <a:r>
              <a:rPr lang="zh-CN" altLang="en-US" dirty="0"/>
              <a:t>提出关系模型的是美国</a:t>
            </a:r>
            <a:r>
              <a:rPr lang="en-US" altLang="zh-CN" dirty="0"/>
              <a:t>IBM</a:t>
            </a:r>
            <a:r>
              <a:rPr lang="zh-CN" altLang="en-US" dirty="0"/>
              <a:t>公司的</a:t>
            </a:r>
            <a:r>
              <a:rPr lang="en-US" altLang="zh-CN" dirty="0" err="1"/>
              <a:t>E.F.Codd</a:t>
            </a:r>
            <a:endParaRPr lang="en-US" altLang="zh-CN" dirty="0"/>
          </a:p>
          <a:p>
            <a:pPr lvl="1"/>
            <a:r>
              <a:rPr lang="en-US" altLang="zh-CN" dirty="0"/>
              <a:t>1970</a:t>
            </a:r>
            <a:r>
              <a:rPr lang="zh-CN" altLang="en-US" dirty="0"/>
              <a:t>，</a:t>
            </a:r>
            <a:r>
              <a:rPr lang="en-US" altLang="zh-CN" dirty="0" err="1"/>
              <a:t>E.F.Codd</a:t>
            </a:r>
            <a:r>
              <a:rPr lang="zh-CN" altLang="en-US" dirty="0"/>
              <a:t>，“</a:t>
            </a:r>
            <a:r>
              <a:rPr lang="en-US" altLang="zh-CN" dirty="0"/>
              <a:t>A Relational Model of Data for Large Shared Data Banks”</a:t>
            </a:r>
            <a:r>
              <a:rPr lang="zh-CN" altLang="en-US" dirty="0"/>
              <a:t>，</a:t>
            </a:r>
            <a:r>
              <a:rPr lang="en-US" altLang="zh-CN" dirty="0"/>
              <a:t>《Communication of the ACM》</a:t>
            </a:r>
          </a:p>
          <a:p>
            <a:pPr lvl="2"/>
            <a:r>
              <a:rPr lang="en-US" altLang="zh-CN" dirty="0"/>
              <a:t>1983</a:t>
            </a:r>
            <a:r>
              <a:rPr lang="zh-CN" altLang="en-US" dirty="0"/>
              <a:t>年</a:t>
            </a:r>
            <a:r>
              <a:rPr lang="en-US" altLang="zh-CN" dirty="0"/>
              <a:t>ACM</a:t>
            </a:r>
            <a:r>
              <a:rPr lang="zh-CN" altLang="en-US" dirty="0"/>
              <a:t>把该论文列为从</a:t>
            </a:r>
            <a:r>
              <a:rPr lang="en-US" altLang="zh-CN" dirty="0"/>
              <a:t>1958</a:t>
            </a:r>
            <a:r>
              <a:rPr lang="zh-CN" altLang="en-US" dirty="0"/>
              <a:t>年以来的四分之一世纪中具有里程碑意义的</a:t>
            </a:r>
            <a:r>
              <a:rPr lang="en-US" altLang="zh-CN" dirty="0"/>
              <a:t>25</a:t>
            </a:r>
            <a:r>
              <a:rPr lang="zh-CN" altLang="en-US" dirty="0"/>
              <a:t>篇研究论文之一。</a:t>
            </a:r>
            <a:endParaRPr lang="en-US" altLang="zh-CN" dirty="0"/>
          </a:p>
          <a:p>
            <a:pPr lvl="1">
              <a:lnSpc>
                <a:spcPct val="120000"/>
              </a:lnSpc>
            </a:pPr>
            <a:r>
              <a:rPr lang="en-US" altLang="zh-CN" dirty="0"/>
              <a:t>1972</a:t>
            </a:r>
            <a:r>
              <a:rPr lang="zh-CN" altLang="en-US" dirty="0"/>
              <a:t>，提出关系代数和关系演算，第一、第二、第三范式</a:t>
            </a:r>
          </a:p>
          <a:p>
            <a:pPr lvl="1">
              <a:lnSpc>
                <a:spcPct val="120000"/>
              </a:lnSpc>
            </a:pPr>
            <a:r>
              <a:rPr lang="en-US" altLang="zh-CN" dirty="0"/>
              <a:t>1974</a:t>
            </a:r>
            <a:r>
              <a:rPr lang="zh-CN" altLang="en-US" dirty="0"/>
              <a:t>，提出关系的</a:t>
            </a:r>
            <a:r>
              <a:rPr lang="en-US" altLang="zh-CN" dirty="0"/>
              <a:t>BC</a:t>
            </a:r>
            <a:r>
              <a:rPr lang="zh-CN" altLang="en-US" dirty="0"/>
              <a:t>范式</a:t>
            </a:r>
            <a:endParaRPr lang="en-US" altLang="zh-CN" dirty="0"/>
          </a:p>
          <a:p>
            <a:pPr lvl="1">
              <a:lnSpc>
                <a:spcPct val="120000"/>
              </a:lnSpc>
            </a:pPr>
            <a:r>
              <a:rPr lang="en-US" altLang="zh-CN" dirty="0"/>
              <a:t>1990</a:t>
            </a:r>
            <a:r>
              <a:rPr lang="zh-CN" altLang="en-US" dirty="0"/>
              <a:t>，出版专著</a:t>
            </a:r>
            <a:r>
              <a:rPr lang="en-US" altLang="zh-CN" dirty="0"/>
              <a:t>《 The Relational Model for Database Management: Version 2 》</a:t>
            </a:r>
          </a:p>
          <a:p>
            <a:pPr lvl="1">
              <a:lnSpc>
                <a:spcPct val="120000"/>
              </a:lnSpc>
            </a:pPr>
            <a:r>
              <a:rPr lang="en-US" altLang="zh-CN" dirty="0"/>
              <a:t>1981</a:t>
            </a:r>
            <a:r>
              <a:rPr lang="zh-CN" altLang="en-US" dirty="0"/>
              <a:t>，获图灵奖，演讲题目 “ </a:t>
            </a:r>
            <a:r>
              <a:rPr lang="en-US" altLang="zh-CN" dirty="0"/>
              <a:t>Relational Database: A Practical Foundation for Productivity”</a:t>
            </a:r>
          </a:p>
        </p:txBody>
      </p:sp>
      <p:sp>
        <p:nvSpPr>
          <p:cNvPr id="4" name="灯片编号占位符 3"/>
          <p:cNvSpPr>
            <a:spLocks noGrp="1"/>
          </p:cNvSpPr>
          <p:nvPr>
            <p:ph type="sldNum" sz="quarter" idx="12"/>
          </p:nvPr>
        </p:nvSpPr>
        <p:spPr/>
        <p:txBody>
          <a:bodyPr/>
          <a:lstStyle/>
          <a:p>
            <a:fld id="{E63F6D5D-9733-4D44-9C56-AEFEDD5A4BA7}" type="slidenum">
              <a:rPr lang="en-US" smtClean="0"/>
              <a:pPr/>
              <a:t>3</a:t>
            </a:fld>
            <a:endParaRPr lang="en-US" dirty="0"/>
          </a:p>
        </p:txBody>
      </p:sp>
    </p:spTree>
    <p:extLst>
      <p:ext uri="{BB962C8B-B14F-4D97-AF65-F5344CB8AC3E}">
        <p14:creationId xmlns:p14="http://schemas.microsoft.com/office/powerpoint/2010/main" val="4161552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zh-CN" altLang="en-US" b="1" dirty="0">
                <a:solidFill>
                  <a:schemeClr val="bg1">
                    <a:lumMod val="75000"/>
                  </a:schemeClr>
                </a:solidFill>
              </a:rPr>
              <a:t>关系数据结构及形式化定义</a:t>
            </a:r>
            <a:endParaRPr lang="en-US" altLang="zh-CN" b="1" dirty="0">
              <a:solidFill>
                <a:schemeClr val="bg1">
                  <a:lumMod val="75000"/>
                </a:schemeClr>
              </a:solidFill>
            </a:endParaRPr>
          </a:p>
          <a:p>
            <a:pPr>
              <a:lnSpc>
                <a:spcPct val="100000"/>
              </a:lnSpc>
            </a:pPr>
            <a:r>
              <a:rPr lang="zh-CN" altLang="en-US" b="1" dirty="0">
                <a:solidFill>
                  <a:schemeClr val="bg1">
                    <a:lumMod val="75000"/>
                  </a:schemeClr>
                </a:solidFill>
              </a:rPr>
              <a:t>关系操作</a:t>
            </a:r>
          </a:p>
          <a:p>
            <a:pPr>
              <a:lnSpc>
                <a:spcPct val="100000"/>
              </a:lnSpc>
            </a:pPr>
            <a:r>
              <a:rPr lang="zh-CN" altLang="en-US" b="1" dirty="0">
                <a:solidFill>
                  <a:schemeClr val="bg1">
                    <a:lumMod val="75000"/>
                  </a:schemeClr>
                </a:solidFill>
              </a:rPr>
              <a:t>关系的完整性</a:t>
            </a:r>
          </a:p>
          <a:p>
            <a:pPr>
              <a:lnSpc>
                <a:spcPct val="100000"/>
              </a:lnSpc>
            </a:pPr>
            <a:r>
              <a:rPr lang="zh-CN" altLang="en-US" b="1" dirty="0">
                <a:solidFill>
                  <a:srgbClr val="FF0000"/>
                </a:solidFill>
              </a:rPr>
              <a:t>关系代数</a:t>
            </a:r>
          </a:p>
          <a:p>
            <a:pPr>
              <a:lnSpc>
                <a:spcPct val="100000"/>
              </a:lnSpc>
            </a:pPr>
            <a:r>
              <a:rPr lang="zh-CN" altLang="en-US" b="1"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39</a:t>
            </a:fld>
            <a:endParaRPr lang="en-US" dirty="0"/>
          </a:p>
        </p:txBody>
      </p:sp>
      <p:grpSp>
        <p:nvGrpSpPr>
          <p:cNvPr id="10" name="组合 9"/>
          <p:cNvGrpSpPr/>
          <p:nvPr/>
        </p:nvGrpSpPr>
        <p:grpSpPr>
          <a:xfrm>
            <a:off x="6781800" y="1371600"/>
            <a:ext cx="3200433" cy="4054613"/>
            <a:chOff x="7824193" y="1412776"/>
            <a:chExt cx="3200433" cy="4054613"/>
          </a:xfrm>
        </p:grpSpPr>
        <p:grpSp>
          <p:nvGrpSpPr>
            <p:cNvPr id="5" name="Group 8"/>
            <p:cNvGrpSpPr>
              <a:grpSpLocks/>
            </p:cNvGrpSpPr>
            <p:nvPr/>
          </p:nvGrpSpPr>
          <p:grpSpPr bwMode="auto">
            <a:xfrm>
              <a:off x="7824193" y="3796056"/>
              <a:ext cx="3200433" cy="1671333"/>
              <a:chOff x="3794" y="2614"/>
              <a:chExt cx="1966" cy="1706"/>
            </a:xfrm>
          </p:grpSpPr>
          <p:sp>
            <p:nvSpPr>
              <p:cNvPr id="6" name="Oval 9"/>
              <p:cNvSpPr>
                <a:spLocks noChangeArrowheads="1"/>
              </p:cNvSpPr>
              <p:nvPr/>
            </p:nvSpPr>
            <p:spPr bwMode="auto">
              <a:xfrm>
                <a:off x="3794" y="3840"/>
                <a:ext cx="1966" cy="480"/>
              </a:xfrm>
              <a:prstGeom prst="ellipse">
                <a:avLst/>
              </a:prstGeom>
              <a:gradFill rotWithShape="0">
                <a:gsLst>
                  <a:gs pos="0">
                    <a:srgbClr val="2F2F18"/>
                  </a:gs>
                  <a:gs pos="50000">
                    <a:srgbClr val="666633"/>
                  </a:gs>
                  <a:gs pos="100000">
                    <a:srgbClr val="2F2F18"/>
                  </a:gs>
                </a:gsLst>
                <a:lin ang="0" scaled="1"/>
              </a:gradFill>
              <a:ln w="12700">
                <a:solidFill>
                  <a:schemeClr val="tx2"/>
                </a:solidFill>
                <a:round/>
                <a:headEnd type="none" w="sm" len="sm"/>
                <a:tailEnd type="none" w="sm" len="sm"/>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sz="1200">
                  <a:solidFill>
                    <a:srgbClr val="CF0E30"/>
                  </a:solidFill>
                  <a:latin typeface="Book Antiqua" pitchFamily="18" charset="0"/>
                  <a:ea typeface="Osaka" pitchFamily="-32" charset="-128"/>
                </a:endParaRPr>
              </a:p>
            </p:txBody>
          </p:sp>
          <p:sp>
            <p:nvSpPr>
              <p:cNvPr id="7" name="Rectangle 10"/>
              <p:cNvSpPr>
                <a:spLocks noChangeArrowheads="1"/>
              </p:cNvSpPr>
              <p:nvPr/>
            </p:nvSpPr>
            <p:spPr bwMode="auto">
              <a:xfrm>
                <a:off x="3794" y="2879"/>
                <a:ext cx="1966" cy="1200"/>
              </a:xfrm>
              <a:prstGeom prst="rect">
                <a:avLst/>
              </a:prstGeom>
              <a:gradFill rotWithShape="0">
                <a:gsLst>
                  <a:gs pos="0">
                    <a:srgbClr val="2F2F18"/>
                  </a:gs>
                  <a:gs pos="50000">
                    <a:srgbClr val="666633"/>
                  </a:gs>
                  <a:gs pos="100000">
                    <a:srgbClr val="2F2F18"/>
                  </a:gs>
                </a:gsLst>
                <a:lin ang="0" scaled="1"/>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sz="1200">
                  <a:solidFill>
                    <a:srgbClr val="CF0E30"/>
                  </a:solidFill>
                  <a:latin typeface="Book Antiqua" pitchFamily="18" charset="0"/>
                  <a:ea typeface="Osaka" pitchFamily="-32" charset="-128"/>
                </a:endParaRPr>
              </a:p>
            </p:txBody>
          </p:sp>
          <p:graphicFrame>
            <p:nvGraphicFramePr>
              <p:cNvPr id="8" name="Object 11"/>
              <p:cNvGraphicFramePr>
                <a:graphicFrameLocks noChangeAspect="1"/>
              </p:cNvGraphicFramePr>
              <p:nvPr/>
            </p:nvGraphicFramePr>
            <p:xfrm>
              <a:off x="3794" y="2614"/>
              <a:ext cx="1966" cy="481"/>
            </p:xfrm>
            <a:graphic>
              <a:graphicData uri="http://schemas.openxmlformats.org/presentationml/2006/ole">
                <mc:AlternateContent xmlns:mc="http://schemas.openxmlformats.org/markup-compatibility/2006">
                  <mc:Choice xmlns:v="urn:schemas-microsoft-com:vml" Requires="v">
                    <p:oleObj spid="_x0000_s4414" name="Clip" r:id="rId3" imgW="1663920" imgH="1666440" progId="MS_ClipArt_Gallery.2">
                      <p:embed/>
                    </p:oleObj>
                  </mc:Choice>
                  <mc:Fallback>
                    <p:oleObj name="Clip" r:id="rId3" imgW="1663920" imgH="1666440" progId="MS_ClipArt_Gallery.2">
                      <p:embed/>
                      <p:pic>
                        <p:nvPicPr>
                          <p:cNvPr id="1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4" y="2614"/>
                            <a:ext cx="1966" cy="4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9" name="Picture 28" descr="图片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45959" y="1412776"/>
              <a:ext cx="2750575" cy="278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294609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7D812B-E1A0-4B6E-AFB1-56D38BDF9C23}"/>
              </a:ext>
            </a:extLst>
          </p:cNvPr>
          <p:cNvSpPr>
            <a:spLocks noGrp="1"/>
          </p:cNvSpPr>
          <p:nvPr>
            <p:ph type="title"/>
          </p:nvPr>
        </p:nvSpPr>
        <p:spPr>
          <a:noFill/>
        </p:spPr>
        <p:txBody>
          <a:bodyPr/>
          <a:lstStyle/>
          <a:p>
            <a:r>
              <a:rPr lang="zh-CN" altLang="en-US">
                <a:solidFill>
                  <a:srgbClr val="0000CC"/>
                </a:solidFill>
              </a:rPr>
              <a:t>关系代数</a:t>
            </a:r>
          </a:p>
        </p:txBody>
      </p:sp>
      <p:sp>
        <p:nvSpPr>
          <p:cNvPr id="3" name="内容占位符 2">
            <a:extLst>
              <a:ext uri="{FF2B5EF4-FFF2-40B4-BE49-F238E27FC236}">
                <a16:creationId xmlns:a16="http://schemas.microsoft.com/office/drawing/2014/main" id="{6C6D0A97-47F6-4FDD-91B6-7A3253E42A08}"/>
              </a:ext>
            </a:extLst>
          </p:cNvPr>
          <p:cNvSpPr>
            <a:spLocks noGrp="1"/>
          </p:cNvSpPr>
          <p:nvPr>
            <p:ph idx="1"/>
          </p:nvPr>
        </p:nvSpPr>
        <p:spPr/>
        <p:txBody>
          <a:bodyPr/>
          <a:lstStyle/>
          <a:p>
            <a:pPr>
              <a:lnSpc>
                <a:spcPct val="100000"/>
              </a:lnSpc>
            </a:pPr>
            <a:r>
              <a:rPr lang="zh-CN" altLang="en-US"/>
              <a:t>关系代数是一种</a:t>
            </a:r>
            <a:r>
              <a:rPr lang="zh-CN" altLang="en-US">
                <a:solidFill>
                  <a:srgbClr val="FF0000"/>
                </a:solidFill>
              </a:rPr>
              <a:t>抽象的查询语言</a:t>
            </a:r>
            <a:r>
              <a:rPr lang="zh-CN" altLang="en-US"/>
              <a:t>，它用</a:t>
            </a:r>
            <a:r>
              <a:rPr lang="zh-CN" altLang="en-US">
                <a:solidFill>
                  <a:srgbClr val="FF0000"/>
                </a:solidFill>
              </a:rPr>
              <a:t>对关系的运算</a:t>
            </a:r>
            <a:r>
              <a:rPr lang="zh-CN" altLang="en-US"/>
              <a:t>来表达查询</a:t>
            </a:r>
            <a:endParaRPr lang="en-US" altLang="zh-CN"/>
          </a:p>
          <a:p>
            <a:pPr>
              <a:lnSpc>
                <a:spcPct val="100000"/>
              </a:lnSpc>
            </a:pPr>
            <a:r>
              <a:rPr lang="zh-CN" altLang="en-US"/>
              <a:t>关系代数</a:t>
            </a:r>
          </a:p>
          <a:p>
            <a:pPr lvl="1">
              <a:lnSpc>
                <a:spcPct val="100000"/>
              </a:lnSpc>
            </a:pPr>
            <a:r>
              <a:rPr lang="zh-CN" altLang="en-US"/>
              <a:t>运算对象是关系</a:t>
            </a:r>
          </a:p>
          <a:p>
            <a:pPr lvl="1">
              <a:lnSpc>
                <a:spcPct val="100000"/>
              </a:lnSpc>
            </a:pPr>
            <a:r>
              <a:rPr lang="zh-CN" altLang="en-US"/>
              <a:t>运算结果亦为关系</a:t>
            </a:r>
          </a:p>
          <a:p>
            <a:pPr lvl="1">
              <a:lnSpc>
                <a:spcPct val="100000"/>
              </a:lnSpc>
            </a:pPr>
            <a:r>
              <a:rPr lang="zh-CN" altLang="en-US"/>
              <a:t>关系代数的运算符有两类：</a:t>
            </a:r>
            <a:r>
              <a:rPr lang="zh-CN" altLang="en-US">
                <a:solidFill>
                  <a:srgbClr val="FF0000"/>
                </a:solidFill>
              </a:rPr>
              <a:t>集合运算符</a:t>
            </a:r>
            <a:r>
              <a:rPr lang="zh-CN" altLang="en-US"/>
              <a:t>和</a:t>
            </a:r>
            <a:r>
              <a:rPr lang="zh-CN" altLang="en-US">
                <a:solidFill>
                  <a:srgbClr val="FF0000"/>
                </a:solidFill>
              </a:rPr>
              <a:t>专门的关系运算符</a:t>
            </a:r>
          </a:p>
          <a:p>
            <a:pPr>
              <a:lnSpc>
                <a:spcPct val="100000"/>
              </a:lnSpc>
            </a:pPr>
            <a:r>
              <a:rPr lang="zh-CN" altLang="en-US"/>
              <a:t>传统的集合运算是从关系的“水平”方向即</a:t>
            </a:r>
            <a:r>
              <a:rPr lang="zh-CN" altLang="en-US">
                <a:solidFill>
                  <a:srgbClr val="FF0000"/>
                </a:solidFill>
              </a:rPr>
              <a:t>行的角度</a:t>
            </a:r>
            <a:r>
              <a:rPr lang="zh-CN" altLang="en-US"/>
              <a:t>进行</a:t>
            </a:r>
          </a:p>
          <a:p>
            <a:pPr>
              <a:lnSpc>
                <a:spcPct val="100000"/>
              </a:lnSpc>
            </a:pPr>
            <a:r>
              <a:rPr lang="zh-CN" altLang="en-US"/>
              <a:t>专门的关系运算不仅涉及行而且涉及列</a:t>
            </a:r>
          </a:p>
        </p:txBody>
      </p:sp>
      <p:sp>
        <p:nvSpPr>
          <p:cNvPr id="4" name="灯片编号占位符 3">
            <a:extLst>
              <a:ext uri="{FF2B5EF4-FFF2-40B4-BE49-F238E27FC236}">
                <a16:creationId xmlns:a16="http://schemas.microsoft.com/office/drawing/2014/main" id="{6CAC0DD6-8CE9-4CD8-BF2C-05977A583C32}"/>
              </a:ext>
            </a:extLst>
          </p:cNvPr>
          <p:cNvSpPr>
            <a:spLocks noGrp="1"/>
          </p:cNvSpPr>
          <p:nvPr>
            <p:ph type="sldNum" sz="quarter" idx="12"/>
          </p:nvPr>
        </p:nvSpPr>
        <p:spPr/>
        <p:txBody>
          <a:bodyPr/>
          <a:lstStyle/>
          <a:p>
            <a:fld id="{E63F6D5D-9733-4D44-9C56-AEFEDD5A4BA7}" type="slidenum">
              <a:rPr lang="en-US" smtClean="0"/>
              <a:pPr/>
              <a:t>40</a:t>
            </a:fld>
            <a:endParaRPr lang="en-US" dirty="0"/>
          </a:p>
        </p:txBody>
      </p:sp>
    </p:spTree>
    <p:extLst>
      <p:ext uri="{BB962C8B-B14F-4D97-AF65-F5344CB8AC3E}">
        <p14:creationId xmlns:p14="http://schemas.microsoft.com/office/powerpoint/2010/main" val="18724256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103BCD-9BB4-4F1F-B4A6-2C2AA3C78920}"/>
              </a:ext>
            </a:extLst>
          </p:cNvPr>
          <p:cNvSpPr>
            <a:spLocks noGrp="1"/>
          </p:cNvSpPr>
          <p:nvPr>
            <p:ph type="title"/>
          </p:nvPr>
        </p:nvSpPr>
        <p:spPr>
          <a:noFill/>
        </p:spPr>
        <p:txBody>
          <a:bodyPr/>
          <a:lstStyle/>
          <a:p>
            <a:r>
              <a:rPr lang="zh-CN" altLang="en-US">
                <a:solidFill>
                  <a:srgbClr val="0000CC"/>
                </a:solidFill>
              </a:rPr>
              <a:t>关系代数运算符</a:t>
            </a:r>
          </a:p>
        </p:txBody>
      </p:sp>
      <p:sp>
        <p:nvSpPr>
          <p:cNvPr id="4" name="灯片编号占位符 3">
            <a:extLst>
              <a:ext uri="{FF2B5EF4-FFF2-40B4-BE49-F238E27FC236}">
                <a16:creationId xmlns:a16="http://schemas.microsoft.com/office/drawing/2014/main" id="{18E61E1C-3BFE-4FFA-9A25-D550857EBD93}"/>
              </a:ext>
            </a:extLst>
          </p:cNvPr>
          <p:cNvSpPr>
            <a:spLocks noGrp="1"/>
          </p:cNvSpPr>
          <p:nvPr>
            <p:ph type="sldNum" sz="quarter" idx="12"/>
          </p:nvPr>
        </p:nvSpPr>
        <p:spPr/>
        <p:txBody>
          <a:bodyPr/>
          <a:lstStyle/>
          <a:p>
            <a:fld id="{E63F6D5D-9733-4D44-9C56-AEFEDD5A4BA7}" type="slidenum">
              <a:rPr lang="en-US" smtClean="0"/>
              <a:pPr/>
              <a:t>41</a:t>
            </a:fld>
            <a:endParaRPr lang="en-US" dirty="0"/>
          </a:p>
        </p:txBody>
      </p:sp>
      <p:pic>
        <p:nvPicPr>
          <p:cNvPr id="5" name="Picture 2">
            <a:extLst>
              <a:ext uri="{FF2B5EF4-FFF2-40B4-BE49-F238E27FC236}">
                <a16:creationId xmlns:a16="http://schemas.microsoft.com/office/drawing/2014/main" id="{824B75A6-3353-4DCF-968D-F52067A71A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223283"/>
            <a:ext cx="8839200" cy="515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9014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AB9CE-2F81-4CB9-8EE2-F44FF2A9F594}"/>
              </a:ext>
            </a:extLst>
          </p:cNvPr>
          <p:cNvSpPr>
            <a:spLocks noGrp="1"/>
          </p:cNvSpPr>
          <p:nvPr>
            <p:ph type="title"/>
          </p:nvPr>
        </p:nvSpPr>
        <p:spPr>
          <a:noFill/>
        </p:spPr>
        <p:txBody>
          <a:bodyPr/>
          <a:lstStyle/>
          <a:p>
            <a:r>
              <a:rPr lang="zh-CN" altLang="en-US">
                <a:solidFill>
                  <a:srgbClr val="0000CC"/>
                </a:solidFill>
              </a:rPr>
              <a:t>传统的集合运算</a:t>
            </a:r>
          </a:p>
        </p:txBody>
      </p:sp>
      <p:sp>
        <p:nvSpPr>
          <p:cNvPr id="3" name="内容占位符 2">
            <a:extLst>
              <a:ext uri="{FF2B5EF4-FFF2-40B4-BE49-F238E27FC236}">
                <a16:creationId xmlns:a16="http://schemas.microsoft.com/office/drawing/2014/main" id="{64A00DFC-860D-4DC2-9751-CCFC72449BD6}"/>
              </a:ext>
            </a:extLst>
          </p:cNvPr>
          <p:cNvSpPr>
            <a:spLocks noGrp="1"/>
          </p:cNvSpPr>
          <p:nvPr>
            <p:ph idx="1"/>
          </p:nvPr>
        </p:nvSpPr>
        <p:spPr/>
        <p:txBody>
          <a:bodyPr/>
          <a:lstStyle/>
          <a:p>
            <a:r>
              <a:rPr lang="zh-CN" altLang="en-US">
                <a:solidFill>
                  <a:srgbClr val="FF0000"/>
                </a:solidFill>
              </a:rPr>
              <a:t>并</a:t>
            </a:r>
            <a:r>
              <a:rPr lang="en-US" altLang="zh-CN">
                <a:solidFill>
                  <a:srgbClr val="FF0000"/>
                </a:solidFill>
              </a:rPr>
              <a:t>(Union)</a:t>
            </a:r>
          </a:p>
          <a:p>
            <a:pPr lvl="1"/>
            <a:r>
              <a:rPr lang="en-US" altLang="zh-CN"/>
              <a:t>R∪S</a:t>
            </a:r>
            <a:r>
              <a:rPr lang="zh-CN" altLang="en-US"/>
              <a:t> </a:t>
            </a:r>
            <a:r>
              <a:rPr lang="en-US" altLang="zh-CN"/>
              <a:t>= { t | t </a:t>
            </a:r>
            <a:r>
              <a:rPr lang="en-US" altLang="zh-CN">
                <a:sym typeface="Symbol" pitchFamily="18" charset="2"/>
              </a:rPr>
              <a:t></a:t>
            </a:r>
            <a:r>
              <a:rPr lang="en-US" altLang="zh-CN"/>
              <a:t> R∨t </a:t>
            </a:r>
            <a:r>
              <a:rPr lang="en-US" altLang="zh-CN">
                <a:sym typeface="Symbol" pitchFamily="18" charset="2"/>
              </a:rPr>
              <a:t></a:t>
            </a:r>
            <a:r>
              <a:rPr lang="en-US" altLang="zh-CN"/>
              <a:t>S }</a:t>
            </a:r>
          </a:p>
          <a:p>
            <a:endParaRPr lang="zh-CN" altLang="en-US"/>
          </a:p>
        </p:txBody>
      </p:sp>
      <p:sp>
        <p:nvSpPr>
          <p:cNvPr id="4" name="灯片编号占位符 3">
            <a:extLst>
              <a:ext uri="{FF2B5EF4-FFF2-40B4-BE49-F238E27FC236}">
                <a16:creationId xmlns:a16="http://schemas.microsoft.com/office/drawing/2014/main" id="{40F9EDBA-19B0-4FED-B876-4EDC12737514}"/>
              </a:ext>
            </a:extLst>
          </p:cNvPr>
          <p:cNvSpPr>
            <a:spLocks noGrp="1"/>
          </p:cNvSpPr>
          <p:nvPr>
            <p:ph type="sldNum" sz="quarter" idx="12"/>
          </p:nvPr>
        </p:nvSpPr>
        <p:spPr/>
        <p:txBody>
          <a:bodyPr/>
          <a:lstStyle/>
          <a:p>
            <a:fld id="{E63F6D5D-9733-4D44-9C56-AEFEDD5A4BA7}" type="slidenum">
              <a:rPr lang="en-US" smtClean="0"/>
              <a:pPr/>
              <a:t>42</a:t>
            </a:fld>
            <a:endParaRPr lang="en-US" dirty="0"/>
          </a:p>
        </p:txBody>
      </p:sp>
      <p:pic>
        <p:nvPicPr>
          <p:cNvPr id="5" name="Picture 6">
            <a:extLst>
              <a:ext uri="{FF2B5EF4-FFF2-40B4-BE49-F238E27FC236}">
                <a16:creationId xmlns:a16="http://schemas.microsoft.com/office/drawing/2014/main" id="{2A9CF87C-A2D4-4298-A27E-190A04E6C5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353" b="8588"/>
          <a:stretch/>
        </p:blipFill>
        <p:spPr bwMode="auto">
          <a:xfrm>
            <a:off x="2356528" y="2350205"/>
            <a:ext cx="2812207" cy="178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a16="http://schemas.microsoft.com/office/drawing/2014/main" id="{7442EE80-6CA5-4413-B25C-A087A5A933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87" r="4345"/>
          <a:stretch/>
        </p:blipFill>
        <p:spPr bwMode="auto">
          <a:xfrm>
            <a:off x="2250486" y="4256249"/>
            <a:ext cx="3070649" cy="2135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a:extLst>
              <a:ext uri="{FF2B5EF4-FFF2-40B4-BE49-F238E27FC236}">
                <a16:creationId xmlns:a16="http://schemas.microsoft.com/office/drawing/2014/main" id="{AE728115-02CC-4CE2-9A21-1C8A858254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212" t="-4267"/>
          <a:stretch/>
        </p:blipFill>
        <p:spPr bwMode="auto">
          <a:xfrm>
            <a:off x="6172200" y="2438400"/>
            <a:ext cx="3776241" cy="3447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37917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dirty="0">
                <a:solidFill>
                  <a:srgbClr val="FF0000"/>
                </a:solidFill>
              </a:rPr>
              <a:t>差</a:t>
            </a:r>
            <a:r>
              <a:rPr lang="en-US" altLang="zh-CN" dirty="0">
                <a:solidFill>
                  <a:srgbClr val="FF0000"/>
                </a:solidFill>
              </a:rPr>
              <a:t>(Difference)</a:t>
            </a:r>
          </a:p>
          <a:p>
            <a:pPr lvl="1"/>
            <a:r>
              <a:rPr lang="en-US" altLang="zh-CN" sz="2800" dirty="0"/>
              <a:t>R-S</a:t>
            </a:r>
            <a:r>
              <a:rPr lang="zh-CN" altLang="en-US" sz="2800" dirty="0"/>
              <a:t> </a:t>
            </a:r>
            <a:r>
              <a:rPr lang="en-US" altLang="zh-CN" sz="2800" dirty="0"/>
              <a:t>= { t | t </a:t>
            </a:r>
            <a:r>
              <a:rPr lang="en-US" altLang="zh-CN" sz="2800" dirty="0">
                <a:sym typeface="Symbol" pitchFamily="18" charset="2"/>
              </a:rPr>
              <a:t></a:t>
            </a:r>
            <a:r>
              <a:rPr lang="en-US" altLang="zh-CN" sz="2800" dirty="0"/>
              <a:t> </a:t>
            </a:r>
            <a:r>
              <a:rPr lang="en-US" altLang="zh-CN" sz="2800" dirty="0" err="1"/>
              <a:t>R∨t</a:t>
            </a:r>
            <a:r>
              <a:rPr lang="en-US" altLang="zh-CN" sz="2800" dirty="0"/>
              <a:t> </a:t>
            </a:r>
            <a:r>
              <a:rPr lang="en-US" altLang="zh-CN" sz="2800" dirty="0">
                <a:sym typeface="Symbol" pitchFamily="18" charset="2"/>
              </a:rPr>
              <a:t></a:t>
            </a:r>
            <a:r>
              <a:rPr lang="en-US" altLang="zh-CN" sz="2800" dirty="0"/>
              <a:t>S }</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43</a:t>
            </a:fld>
            <a:endParaRPr lang="en-US" dirty="0"/>
          </a:p>
        </p:txBody>
      </p:sp>
      <p:pic>
        <p:nvPicPr>
          <p:cNvPr id="5"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r="8353" b="8588"/>
          <a:stretch/>
        </p:blipFill>
        <p:spPr bwMode="auto">
          <a:xfrm>
            <a:off x="1238486" y="1905000"/>
            <a:ext cx="3180082" cy="202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5387" r="4345"/>
          <a:stretch/>
        </p:blipFill>
        <p:spPr bwMode="auto">
          <a:xfrm>
            <a:off x="1238486" y="4202451"/>
            <a:ext cx="2948151" cy="2050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1528" y="2362200"/>
            <a:ext cx="5483092" cy="27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07691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zh-CN" altLang="en-US" dirty="0">
                <a:solidFill>
                  <a:srgbClr val="FF0000"/>
                </a:solidFill>
              </a:rPr>
              <a:t>交</a:t>
            </a:r>
            <a:r>
              <a:rPr lang="en-US" altLang="zh-CN" dirty="0">
                <a:solidFill>
                  <a:srgbClr val="FF0000"/>
                </a:solidFill>
              </a:rPr>
              <a:t>(Intersection)</a:t>
            </a:r>
          </a:p>
          <a:p>
            <a:pPr lvl="1"/>
            <a:r>
              <a:rPr lang="en-US" altLang="zh-CN" sz="2800" dirty="0"/>
              <a:t>R ∩ S</a:t>
            </a:r>
            <a:r>
              <a:rPr lang="zh-CN" altLang="en-US" sz="2800" dirty="0"/>
              <a:t> </a:t>
            </a:r>
            <a:r>
              <a:rPr lang="en-US" altLang="zh-CN" sz="2800" dirty="0"/>
              <a:t>= { t | t </a:t>
            </a:r>
            <a:r>
              <a:rPr lang="en-US" altLang="zh-CN" sz="2800" dirty="0">
                <a:sym typeface="Symbol" pitchFamily="18" charset="2"/>
              </a:rPr>
              <a:t></a:t>
            </a:r>
            <a:r>
              <a:rPr lang="en-US" altLang="zh-CN" sz="2800" dirty="0"/>
              <a:t> R ∧ t </a:t>
            </a:r>
            <a:r>
              <a:rPr lang="en-US" altLang="zh-CN" sz="2800" dirty="0">
                <a:sym typeface="Symbol" pitchFamily="18" charset="2"/>
              </a:rPr>
              <a:t></a:t>
            </a:r>
            <a:r>
              <a:rPr lang="en-US" altLang="zh-CN" sz="2800" dirty="0"/>
              <a:t>S }</a:t>
            </a:r>
          </a:p>
          <a:p>
            <a:pPr lvl="1"/>
            <a:r>
              <a:rPr lang="en-US" altLang="zh-CN" sz="2800" dirty="0"/>
              <a:t>R ∩S = R – (R-S</a:t>
            </a:r>
            <a:r>
              <a:rPr lang="zh-CN" altLang="en-US" sz="2800" dirty="0"/>
              <a:t>）</a:t>
            </a:r>
            <a:endParaRPr lang="en-US" altLang="zh-CN" sz="2800"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44</a:t>
            </a:fld>
            <a:endParaRPr lang="en-US" dirty="0"/>
          </a:p>
        </p:txBody>
      </p:sp>
      <p:pic>
        <p:nvPicPr>
          <p:cNvPr id="5"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r="8353" b="8588"/>
          <a:stretch/>
        </p:blipFill>
        <p:spPr bwMode="auto">
          <a:xfrm>
            <a:off x="1600200" y="2268428"/>
            <a:ext cx="3180082" cy="202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5387" r="4345"/>
          <a:stretch/>
        </p:blipFill>
        <p:spPr bwMode="auto">
          <a:xfrm>
            <a:off x="1634836" y="4382326"/>
            <a:ext cx="2948151" cy="2050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719253"/>
            <a:ext cx="4957521" cy="259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335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zh-CN" altLang="en-US">
                <a:solidFill>
                  <a:srgbClr val="FF0000"/>
                </a:solidFill>
              </a:rPr>
              <a:t>笛</a:t>
            </a:r>
            <a:r>
              <a:rPr lang="zh-CN" altLang="en-US" dirty="0">
                <a:solidFill>
                  <a:srgbClr val="FF0000"/>
                </a:solidFill>
              </a:rPr>
              <a:t>卡尔积</a:t>
            </a:r>
            <a:r>
              <a:rPr lang="en-US" altLang="zh-CN" dirty="0">
                <a:solidFill>
                  <a:srgbClr val="FF0000"/>
                </a:solidFill>
              </a:rPr>
              <a:t>(Cartesian Product)</a:t>
            </a:r>
          </a:p>
          <a:p>
            <a:pPr lvl="1"/>
            <a:r>
              <a:rPr lang="en-US" altLang="zh-CN" sz="2800" dirty="0"/>
              <a:t>R×S = {</a:t>
            </a:r>
            <a:r>
              <a:rPr lang="en-US" altLang="zh-CN" sz="2800" dirty="0" err="1"/>
              <a:t>t</a:t>
            </a:r>
            <a:r>
              <a:rPr lang="en-US" altLang="zh-CN" sz="2800" baseline="-30000" dirty="0" err="1"/>
              <a:t>r</a:t>
            </a:r>
            <a:r>
              <a:rPr lang="en-US" altLang="zh-CN" sz="2800" dirty="0"/>
              <a:t> </a:t>
            </a:r>
            <a:r>
              <a:rPr lang="en-US" altLang="zh-CN" sz="2800" dirty="0" err="1"/>
              <a:t>t</a:t>
            </a:r>
            <a:r>
              <a:rPr lang="en-US" altLang="zh-CN" sz="2800" baseline="-30000" dirty="0" err="1"/>
              <a:t>s</a:t>
            </a:r>
            <a:r>
              <a:rPr lang="en-US" altLang="zh-CN" sz="2800" dirty="0"/>
              <a:t> |</a:t>
            </a:r>
            <a:r>
              <a:rPr lang="en-US" altLang="zh-CN" sz="2800" dirty="0" err="1"/>
              <a:t>t</a:t>
            </a:r>
            <a:r>
              <a:rPr lang="en-US" altLang="zh-CN" sz="2800" baseline="-30000" dirty="0" err="1"/>
              <a:t>r</a:t>
            </a:r>
            <a:r>
              <a:rPr lang="en-US" altLang="zh-CN" sz="2800" dirty="0"/>
              <a:t> </a:t>
            </a:r>
            <a:r>
              <a:rPr lang="en-US" altLang="zh-CN" sz="2800" dirty="0">
                <a:sym typeface="Symbol" pitchFamily="18" charset="2"/>
              </a:rPr>
              <a:t></a:t>
            </a:r>
            <a:r>
              <a:rPr lang="en-US" altLang="zh-CN" sz="2800" dirty="0"/>
              <a:t>R ∧ </a:t>
            </a:r>
            <a:r>
              <a:rPr lang="en-US" altLang="zh-CN" sz="2800" dirty="0" err="1"/>
              <a:t>t</a:t>
            </a:r>
            <a:r>
              <a:rPr lang="en-US" altLang="zh-CN" sz="2800" baseline="-30000" dirty="0" err="1"/>
              <a:t>s</a:t>
            </a:r>
            <a:r>
              <a:rPr lang="en-US" altLang="zh-CN" sz="2800" dirty="0" err="1">
                <a:sym typeface="Symbol" pitchFamily="18" charset="2"/>
              </a:rPr>
              <a:t></a:t>
            </a:r>
            <a:r>
              <a:rPr lang="en-US" altLang="zh-CN" sz="2800" dirty="0" err="1"/>
              <a:t>S</a:t>
            </a:r>
            <a:r>
              <a:rPr lang="en-US" altLang="zh-CN" sz="2800" dirty="0"/>
              <a:t> }</a:t>
            </a:r>
          </a:p>
          <a:p>
            <a:pPr lvl="1"/>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45</a:t>
            </a:fld>
            <a:endParaRPr lang="en-US" dirty="0"/>
          </a:p>
        </p:txBody>
      </p:sp>
      <p:pic>
        <p:nvPicPr>
          <p:cNvPr id="5"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r="8353" b="8588"/>
          <a:stretch/>
        </p:blipFill>
        <p:spPr bwMode="auto">
          <a:xfrm>
            <a:off x="1237766" y="1809340"/>
            <a:ext cx="3180082" cy="202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5387" r="4345"/>
          <a:stretch/>
        </p:blipFill>
        <p:spPr bwMode="auto">
          <a:xfrm>
            <a:off x="1265475" y="3987652"/>
            <a:ext cx="2948151" cy="2050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4"/>
          <p:cNvSpPr>
            <a:spLocks/>
          </p:cNvSpPr>
          <p:nvPr/>
        </p:nvSpPr>
        <p:spPr bwMode="auto">
          <a:xfrm rot="20852541">
            <a:off x="2599207" y="961062"/>
            <a:ext cx="457200" cy="225168"/>
          </a:xfrm>
          <a:custGeom>
            <a:avLst/>
            <a:gdLst>
              <a:gd name="T0" fmla="*/ 0 w 196"/>
              <a:gd name="T1" fmla="*/ 2147483647 h 82"/>
              <a:gd name="T2" fmla="*/ 2147483647 w 196"/>
              <a:gd name="T3" fmla="*/ 2147483647 h 82"/>
              <a:gd name="T4" fmla="*/ 2147483647 w 196"/>
              <a:gd name="T5" fmla="*/ 2147483647 h 82"/>
              <a:gd name="T6" fmla="*/ 2147483647 w 196"/>
              <a:gd name="T7" fmla="*/ 2147483647 h 82"/>
              <a:gd name="T8" fmla="*/ 0 60000 65536"/>
              <a:gd name="T9" fmla="*/ 0 60000 65536"/>
              <a:gd name="T10" fmla="*/ 0 60000 65536"/>
              <a:gd name="T11" fmla="*/ 0 60000 65536"/>
              <a:gd name="T12" fmla="*/ 0 w 196"/>
              <a:gd name="T13" fmla="*/ 0 h 82"/>
              <a:gd name="T14" fmla="*/ 196 w 196"/>
              <a:gd name="T15" fmla="*/ 82 h 82"/>
            </a:gdLst>
            <a:ahLst/>
            <a:cxnLst>
              <a:cxn ang="T8">
                <a:pos x="T0" y="T1"/>
              </a:cxn>
              <a:cxn ang="T9">
                <a:pos x="T2" y="T3"/>
              </a:cxn>
              <a:cxn ang="T10">
                <a:pos x="T4" y="T5"/>
              </a:cxn>
              <a:cxn ang="T11">
                <a:pos x="T6" y="T7"/>
              </a:cxn>
            </a:cxnLst>
            <a:rect l="T12" t="T13" r="T14" b="T15"/>
            <a:pathLst>
              <a:path w="196" h="82">
                <a:moveTo>
                  <a:pt x="0" y="43"/>
                </a:moveTo>
                <a:cubicBezTo>
                  <a:pt x="64" y="0"/>
                  <a:pt x="75" y="4"/>
                  <a:pt x="156" y="17"/>
                </a:cubicBezTo>
                <a:cubicBezTo>
                  <a:pt x="165" y="26"/>
                  <a:pt x="176" y="32"/>
                  <a:pt x="183" y="43"/>
                </a:cubicBezTo>
                <a:cubicBezTo>
                  <a:pt x="190" y="55"/>
                  <a:pt x="196" y="82"/>
                  <a:pt x="196" y="8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1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0149" y="1809340"/>
            <a:ext cx="5475942" cy="4134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43068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A4FFBB-7856-4DE8-A759-9E3451C41DF6}"/>
              </a:ext>
            </a:extLst>
          </p:cNvPr>
          <p:cNvSpPr>
            <a:spLocks noGrp="1"/>
          </p:cNvSpPr>
          <p:nvPr>
            <p:ph type="title"/>
          </p:nvPr>
        </p:nvSpPr>
        <p:spPr>
          <a:noFill/>
        </p:spPr>
        <p:txBody>
          <a:bodyPr/>
          <a:lstStyle/>
          <a:p>
            <a:r>
              <a:rPr lang="zh-CN" altLang="en-US">
                <a:solidFill>
                  <a:srgbClr val="0000CC"/>
                </a:solidFill>
              </a:rPr>
              <a:t>专门的关系运算</a:t>
            </a:r>
          </a:p>
        </p:txBody>
      </p:sp>
      <p:sp>
        <p:nvSpPr>
          <p:cNvPr id="3" name="内容占位符 2">
            <a:extLst>
              <a:ext uri="{FF2B5EF4-FFF2-40B4-BE49-F238E27FC236}">
                <a16:creationId xmlns:a16="http://schemas.microsoft.com/office/drawing/2014/main" id="{976C2370-434C-418E-A9D8-914F5BA41790}"/>
              </a:ext>
            </a:extLst>
          </p:cNvPr>
          <p:cNvSpPr>
            <a:spLocks noGrp="1"/>
          </p:cNvSpPr>
          <p:nvPr>
            <p:ph idx="1"/>
          </p:nvPr>
        </p:nvSpPr>
        <p:spPr/>
        <p:txBody>
          <a:bodyPr/>
          <a:lstStyle/>
          <a:p>
            <a:pPr lvl="0"/>
            <a:r>
              <a:rPr lang="en-US" altLang="zh-CN">
                <a:solidFill>
                  <a:srgbClr val="0000FF"/>
                </a:solidFill>
                <a:cs typeface="Times New Roman" pitchFamily="18" charset="0"/>
              </a:rPr>
              <a:t>R</a:t>
            </a:r>
            <a:r>
              <a:rPr lang="zh-CN" altLang="en-US">
                <a:solidFill>
                  <a:srgbClr val="0000FF"/>
                </a:solidFill>
                <a:cs typeface="Times New Roman" pitchFamily="18" charset="0"/>
              </a:rPr>
              <a:t>，</a:t>
            </a:r>
            <a:r>
              <a:rPr lang="en-US" altLang="zh-CN">
                <a:solidFill>
                  <a:srgbClr val="0000FF"/>
                </a:solidFill>
                <a:cs typeface="Times New Roman" pitchFamily="18" charset="0"/>
              </a:rPr>
              <a:t>t</a:t>
            </a:r>
            <a:r>
              <a:rPr lang="en-US" altLang="zh-CN">
                <a:solidFill>
                  <a:srgbClr val="0000FF"/>
                </a:solidFill>
                <a:cs typeface="Times New Roman" pitchFamily="18" charset="0"/>
                <a:sym typeface="Symbol" pitchFamily="18" charset="2"/>
              </a:rPr>
              <a:t></a:t>
            </a:r>
            <a:r>
              <a:rPr lang="en-US" altLang="zh-CN">
                <a:solidFill>
                  <a:srgbClr val="0000FF"/>
                </a:solidFill>
                <a:cs typeface="Times New Roman" pitchFamily="18" charset="0"/>
              </a:rPr>
              <a:t>R</a:t>
            </a:r>
            <a:r>
              <a:rPr lang="zh-CN" altLang="en-US">
                <a:solidFill>
                  <a:srgbClr val="0000FF"/>
                </a:solidFill>
                <a:cs typeface="Times New Roman" pitchFamily="18" charset="0"/>
              </a:rPr>
              <a:t>，</a:t>
            </a:r>
            <a:r>
              <a:rPr lang="en-US" altLang="zh-CN">
                <a:solidFill>
                  <a:srgbClr val="0000FF"/>
                </a:solidFill>
                <a:cs typeface="Times New Roman" pitchFamily="18" charset="0"/>
              </a:rPr>
              <a:t>t[A</a:t>
            </a:r>
            <a:r>
              <a:rPr lang="en-US" altLang="zh-CN" baseline="-25000">
                <a:solidFill>
                  <a:srgbClr val="0000FF"/>
                </a:solidFill>
                <a:cs typeface="Times New Roman" pitchFamily="18" charset="0"/>
              </a:rPr>
              <a:t>i</a:t>
            </a:r>
            <a:r>
              <a:rPr lang="en-US" altLang="zh-CN">
                <a:solidFill>
                  <a:srgbClr val="0000FF"/>
                </a:solidFill>
                <a:cs typeface="Times New Roman" pitchFamily="18" charset="0"/>
              </a:rPr>
              <a:t>]</a:t>
            </a:r>
          </a:p>
          <a:p>
            <a:pPr lvl="0">
              <a:lnSpc>
                <a:spcPct val="150000"/>
              </a:lnSpc>
              <a:buNone/>
            </a:pPr>
            <a:r>
              <a:rPr lang="en-US" altLang="zh-CN">
                <a:solidFill>
                  <a:prstClr val="black"/>
                </a:solidFill>
                <a:cs typeface="Times New Roman" pitchFamily="18" charset="0"/>
              </a:rPr>
              <a:t>         </a:t>
            </a:r>
            <a:r>
              <a:rPr lang="zh-CN" altLang="en-US">
                <a:solidFill>
                  <a:prstClr val="black"/>
                </a:solidFill>
                <a:cs typeface="Times New Roman" pitchFamily="18" charset="0"/>
              </a:rPr>
              <a:t>设关系模式为</a:t>
            </a:r>
            <a:r>
              <a:rPr lang="en-US" altLang="zh-CN">
                <a:solidFill>
                  <a:srgbClr val="0000FF"/>
                </a:solidFill>
                <a:cs typeface="Times New Roman" pitchFamily="18" charset="0"/>
              </a:rPr>
              <a:t>R(A</a:t>
            </a:r>
            <a:r>
              <a:rPr lang="en-US" altLang="zh-CN" baseline="-30000">
                <a:solidFill>
                  <a:srgbClr val="0000FF"/>
                </a:solidFill>
                <a:cs typeface="Times New Roman" pitchFamily="18" charset="0"/>
              </a:rPr>
              <a:t>1</a:t>
            </a:r>
            <a:r>
              <a:rPr lang="zh-CN" altLang="en-US">
                <a:solidFill>
                  <a:srgbClr val="0000FF"/>
                </a:solidFill>
                <a:cs typeface="Times New Roman" pitchFamily="18" charset="0"/>
              </a:rPr>
              <a:t>，</a:t>
            </a:r>
            <a:r>
              <a:rPr lang="en-US" altLang="zh-CN">
                <a:solidFill>
                  <a:srgbClr val="0000FF"/>
                </a:solidFill>
                <a:cs typeface="Times New Roman" pitchFamily="18" charset="0"/>
              </a:rPr>
              <a:t>A</a:t>
            </a:r>
            <a:r>
              <a:rPr lang="en-US" altLang="zh-CN" baseline="-30000">
                <a:solidFill>
                  <a:srgbClr val="0000FF"/>
                </a:solidFill>
                <a:cs typeface="Times New Roman" pitchFamily="18" charset="0"/>
              </a:rPr>
              <a:t>2</a:t>
            </a:r>
            <a:r>
              <a:rPr lang="zh-CN" altLang="en-US">
                <a:solidFill>
                  <a:srgbClr val="0000FF"/>
                </a:solidFill>
                <a:cs typeface="Times New Roman" pitchFamily="18" charset="0"/>
              </a:rPr>
              <a:t>，</a:t>
            </a:r>
            <a:r>
              <a:rPr lang="en-US" altLang="zh-CN">
                <a:solidFill>
                  <a:srgbClr val="0000FF"/>
                </a:solidFill>
                <a:cs typeface="Times New Roman" pitchFamily="18" charset="0"/>
              </a:rPr>
              <a:t>…</a:t>
            </a:r>
            <a:r>
              <a:rPr lang="zh-CN" altLang="en-US">
                <a:solidFill>
                  <a:srgbClr val="0000FF"/>
                </a:solidFill>
                <a:cs typeface="Times New Roman" pitchFamily="18" charset="0"/>
              </a:rPr>
              <a:t>，</a:t>
            </a:r>
            <a:r>
              <a:rPr lang="en-US" altLang="zh-CN">
                <a:solidFill>
                  <a:srgbClr val="0000FF"/>
                </a:solidFill>
                <a:cs typeface="Times New Roman" pitchFamily="18" charset="0"/>
              </a:rPr>
              <a:t>A</a:t>
            </a:r>
            <a:r>
              <a:rPr lang="en-US" altLang="zh-CN" baseline="-30000">
                <a:solidFill>
                  <a:srgbClr val="0000FF"/>
                </a:solidFill>
                <a:cs typeface="Times New Roman" pitchFamily="18" charset="0"/>
              </a:rPr>
              <a:t>n </a:t>
            </a:r>
            <a:r>
              <a:rPr lang="en-US" altLang="zh-CN">
                <a:solidFill>
                  <a:srgbClr val="0000FF"/>
                </a:solidFill>
                <a:cs typeface="Times New Roman" pitchFamily="18" charset="0"/>
              </a:rPr>
              <a:t>)</a:t>
            </a:r>
          </a:p>
          <a:p>
            <a:pPr lvl="0">
              <a:buNone/>
            </a:pPr>
            <a:r>
              <a:rPr lang="en-US" altLang="zh-CN">
                <a:solidFill>
                  <a:prstClr val="black"/>
                </a:solidFill>
                <a:cs typeface="Times New Roman" pitchFamily="18" charset="0"/>
              </a:rPr>
              <a:t>         </a:t>
            </a:r>
            <a:r>
              <a:rPr lang="zh-CN" altLang="en-US">
                <a:solidFill>
                  <a:prstClr val="black"/>
                </a:solidFill>
                <a:cs typeface="Times New Roman" pitchFamily="18" charset="0"/>
              </a:rPr>
              <a:t>它的一个关系设为</a:t>
            </a:r>
            <a:r>
              <a:rPr lang="en-US" altLang="zh-CN">
                <a:solidFill>
                  <a:srgbClr val="FF0000"/>
                </a:solidFill>
                <a:cs typeface="Times New Roman" pitchFamily="18" charset="0"/>
              </a:rPr>
              <a:t>R</a:t>
            </a:r>
            <a:endParaRPr lang="en-US" altLang="zh-CN">
              <a:solidFill>
                <a:prstClr val="black"/>
              </a:solidFill>
              <a:cs typeface="Times New Roman" pitchFamily="18" charset="0"/>
            </a:endParaRPr>
          </a:p>
          <a:p>
            <a:pPr lvl="0">
              <a:buNone/>
            </a:pPr>
            <a:r>
              <a:rPr lang="en-US" altLang="zh-CN">
                <a:solidFill>
                  <a:prstClr val="black"/>
                </a:solidFill>
                <a:cs typeface="Times New Roman" pitchFamily="18" charset="0"/>
              </a:rPr>
              <a:t>          </a:t>
            </a:r>
            <a:r>
              <a:rPr lang="en-US" altLang="zh-CN">
                <a:solidFill>
                  <a:srgbClr val="FF0000"/>
                </a:solidFill>
                <a:cs typeface="Times New Roman" pitchFamily="18" charset="0"/>
              </a:rPr>
              <a:t>t</a:t>
            </a:r>
            <a:r>
              <a:rPr lang="en-US" altLang="zh-CN">
                <a:solidFill>
                  <a:srgbClr val="FF0000"/>
                </a:solidFill>
                <a:cs typeface="Times New Roman" pitchFamily="18" charset="0"/>
                <a:sym typeface="Symbol" pitchFamily="18" charset="2"/>
              </a:rPr>
              <a:t></a:t>
            </a:r>
            <a:r>
              <a:rPr lang="en-US" altLang="zh-CN">
                <a:solidFill>
                  <a:srgbClr val="FF0000"/>
                </a:solidFill>
                <a:cs typeface="Times New Roman" pitchFamily="18" charset="0"/>
              </a:rPr>
              <a:t>R</a:t>
            </a:r>
            <a:r>
              <a:rPr lang="zh-CN" altLang="en-US">
                <a:solidFill>
                  <a:prstClr val="black"/>
                </a:solidFill>
                <a:cs typeface="Times New Roman" pitchFamily="18" charset="0"/>
              </a:rPr>
              <a:t>表示</a:t>
            </a:r>
            <a:r>
              <a:rPr lang="en-US" altLang="zh-CN">
                <a:solidFill>
                  <a:prstClr val="black"/>
                </a:solidFill>
                <a:cs typeface="Times New Roman" pitchFamily="18" charset="0"/>
              </a:rPr>
              <a:t>t</a:t>
            </a:r>
            <a:r>
              <a:rPr lang="zh-CN" altLang="en-US">
                <a:solidFill>
                  <a:prstClr val="black"/>
                </a:solidFill>
                <a:cs typeface="Times New Roman" pitchFamily="18" charset="0"/>
              </a:rPr>
              <a:t>是</a:t>
            </a:r>
            <a:r>
              <a:rPr lang="en-US" altLang="zh-CN">
                <a:solidFill>
                  <a:prstClr val="black"/>
                </a:solidFill>
                <a:cs typeface="Times New Roman" pitchFamily="18" charset="0"/>
              </a:rPr>
              <a:t>R</a:t>
            </a:r>
            <a:r>
              <a:rPr lang="zh-CN" altLang="en-US">
                <a:solidFill>
                  <a:prstClr val="black"/>
                </a:solidFill>
                <a:cs typeface="Times New Roman" pitchFamily="18" charset="0"/>
              </a:rPr>
              <a:t>的一个元组</a:t>
            </a:r>
          </a:p>
          <a:p>
            <a:pPr lvl="0">
              <a:buNone/>
            </a:pPr>
            <a:r>
              <a:rPr lang="zh-CN" altLang="en-US">
                <a:solidFill>
                  <a:srgbClr val="FF0000"/>
                </a:solidFill>
                <a:cs typeface="Times New Roman" pitchFamily="18" charset="0"/>
              </a:rPr>
              <a:t>          </a:t>
            </a:r>
            <a:r>
              <a:rPr lang="en-US" altLang="zh-CN">
                <a:solidFill>
                  <a:srgbClr val="FF0000"/>
                </a:solidFill>
                <a:cs typeface="Times New Roman" pitchFamily="18" charset="0"/>
              </a:rPr>
              <a:t>t[A</a:t>
            </a:r>
            <a:r>
              <a:rPr lang="en-US" altLang="zh-CN" baseline="-30000">
                <a:solidFill>
                  <a:srgbClr val="FF0000"/>
                </a:solidFill>
                <a:cs typeface="Times New Roman" pitchFamily="18" charset="0"/>
              </a:rPr>
              <a:t>i</a:t>
            </a:r>
            <a:r>
              <a:rPr lang="en-US" altLang="zh-CN">
                <a:solidFill>
                  <a:srgbClr val="FF0000"/>
                </a:solidFill>
                <a:cs typeface="Times New Roman" pitchFamily="18" charset="0"/>
              </a:rPr>
              <a:t>]</a:t>
            </a:r>
            <a:r>
              <a:rPr lang="zh-CN" altLang="en-US">
                <a:solidFill>
                  <a:prstClr val="black"/>
                </a:solidFill>
                <a:cs typeface="Times New Roman" pitchFamily="18" charset="0"/>
              </a:rPr>
              <a:t>则表示元组</a:t>
            </a:r>
            <a:r>
              <a:rPr lang="en-US" altLang="zh-CN">
                <a:solidFill>
                  <a:srgbClr val="FF0000"/>
                </a:solidFill>
                <a:cs typeface="Times New Roman" pitchFamily="18" charset="0"/>
              </a:rPr>
              <a:t>t</a:t>
            </a:r>
            <a:r>
              <a:rPr lang="zh-CN" altLang="en-US">
                <a:solidFill>
                  <a:prstClr val="black"/>
                </a:solidFill>
                <a:cs typeface="Times New Roman" pitchFamily="18" charset="0"/>
              </a:rPr>
              <a:t>中相应于属性</a:t>
            </a:r>
            <a:r>
              <a:rPr lang="en-US" altLang="zh-CN">
                <a:solidFill>
                  <a:srgbClr val="FF0000"/>
                </a:solidFill>
                <a:cs typeface="Times New Roman" pitchFamily="18" charset="0"/>
              </a:rPr>
              <a:t>A</a:t>
            </a:r>
            <a:r>
              <a:rPr lang="en-US" altLang="zh-CN" baseline="-30000">
                <a:solidFill>
                  <a:srgbClr val="FF0000"/>
                </a:solidFill>
                <a:cs typeface="Times New Roman" pitchFamily="18" charset="0"/>
              </a:rPr>
              <a:t>i</a:t>
            </a:r>
            <a:r>
              <a:rPr lang="zh-CN" altLang="en-US">
                <a:solidFill>
                  <a:prstClr val="black"/>
                </a:solidFill>
                <a:cs typeface="Times New Roman" pitchFamily="18" charset="0"/>
              </a:rPr>
              <a:t>的一个分量</a:t>
            </a:r>
            <a:endParaRPr lang="en-US" altLang="zh-CN">
              <a:solidFill>
                <a:prstClr val="black"/>
              </a:solidFill>
            </a:endParaRPr>
          </a:p>
          <a:p>
            <a:endParaRPr lang="zh-CN" altLang="en-US"/>
          </a:p>
        </p:txBody>
      </p:sp>
      <p:sp>
        <p:nvSpPr>
          <p:cNvPr id="4" name="灯片编号占位符 3">
            <a:extLst>
              <a:ext uri="{FF2B5EF4-FFF2-40B4-BE49-F238E27FC236}">
                <a16:creationId xmlns:a16="http://schemas.microsoft.com/office/drawing/2014/main" id="{9BB6B1C6-ED17-4DCE-82C5-DD6D62FE53E2}"/>
              </a:ext>
            </a:extLst>
          </p:cNvPr>
          <p:cNvSpPr>
            <a:spLocks noGrp="1"/>
          </p:cNvSpPr>
          <p:nvPr>
            <p:ph type="sldNum" sz="quarter" idx="12"/>
          </p:nvPr>
        </p:nvSpPr>
        <p:spPr/>
        <p:txBody>
          <a:bodyPr/>
          <a:lstStyle/>
          <a:p>
            <a:fld id="{E63F6D5D-9733-4D44-9C56-AEFEDD5A4BA7}" type="slidenum">
              <a:rPr lang="en-US" smtClean="0"/>
              <a:pPr/>
              <a:t>46</a:t>
            </a:fld>
            <a:endParaRPr lang="en-US" dirty="0"/>
          </a:p>
        </p:txBody>
      </p:sp>
    </p:spTree>
    <p:extLst>
      <p:ext uri="{BB962C8B-B14F-4D97-AF65-F5344CB8AC3E}">
        <p14:creationId xmlns:p14="http://schemas.microsoft.com/office/powerpoint/2010/main" val="2280071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a:lnSpc>
                <a:spcPct val="150000"/>
              </a:lnSpc>
            </a:pPr>
            <a:r>
              <a:rPr lang="en-US" altLang="zh-CN" sz="3200" dirty="0">
                <a:solidFill>
                  <a:srgbClr val="0000FF"/>
                </a:solidFill>
                <a:latin typeface="Times New Roman" pitchFamily="18" charset="0"/>
                <a:cs typeface="Times New Roman" pitchFamily="18" charset="0"/>
              </a:rPr>
              <a:t>A</a:t>
            </a:r>
            <a:r>
              <a:rPr lang="zh-CN" altLang="en-US" sz="3200" dirty="0">
                <a:solidFill>
                  <a:srgbClr val="0000FF"/>
                </a:solidFill>
                <a:latin typeface="Times New Roman" pitchFamily="18" charset="0"/>
                <a:cs typeface="Times New Roman" pitchFamily="18" charset="0"/>
              </a:rPr>
              <a:t>，</a:t>
            </a:r>
            <a:r>
              <a:rPr lang="en-US" altLang="zh-CN" sz="3200" dirty="0">
                <a:solidFill>
                  <a:srgbClr val="0000FF"/>
                </a:solidFill>
                <a:latin typeface="Times New Roman" pitchFamily="18" charset="0"/>
                <a:cs typeface="Times New Roman" pitchFamily="18" charset="0"/>
              </a:rPr>
              <a:t>t[A]</a:t>
            </a:r>
            <a:r>
              <a:rPr lang="zh-CN" altLang="en-US" sz="3200" dirty="0">
                <a:solidFill>
                  <a:srgbClr val="0000FF"/>
                </a:solidFill>
                <a:latin typeface="Times New Roman" pitchFamily="18" charset="0"/>
                <a:cs typeface="Times New Roman" pitchFamily="18" charset="0"/>
              </a:rPr>
              <a:t>， </a:t>
            </a:r>
            <a:r>
              <a:rPr lang="en-US" altLang="zh-CN" sz="3200" dirty="0">
                <a:solidFill>
                  <a:srgbClr val="0000FF"/>
                </a:solidFill>
                <a:latin typeface="Times New Roman" pitchFamily="18" charset="0"/>
                <a:cs typeface="Times New Roman" pitchFamily="18" charset="0"/>
              </a:rPr>
              <a:t>A</a:t>
            </a:r>
          </a:p>
          <a:p>
            <a:pPr lvl="1">
              <a:lnSpc>
                <a:spcPct val="150000"/>
              </a:lnSpc>
              <a:buNone/>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若</a:t>
            </a:r>
            <a:r>
              <a:rPr lang="en-US" altLang="zh-CN" dirty="0">
                <a:solidFill>
                  <a:srgbClr val="FF0000"/>
                </a:solidFill>
                <a:latin typeface="Times New Roman" pitchFamily="18" charset="0"/>
                <a:cs typeface="Times New Roman" pitchFamily="18" charset="0"/>
              </a:rPr>
              <a:t>A</a:t>
            </a:r>
            <a:r>
              <a:rPr lang="en-US" altLang="zh-CN" dirty="0">
                <a:latin typeface="Times New Roman" pitchFamily="18" charset="0"/>
                <a:cs typeface="Times New Roman" pitchFamily="18" charset="0"/>
              </a:rPr>
              <a:t>={A</a:t>
            </a:r>
            <a:r>
              <a:rPr lang="en-US" altLang="zh-CN" i="1" baseline="-30000" dirty="0">
                <a:latin typeface="Times New Roman" pitchFamily="18" charset="0"/>
                <a:cs typeface="Times New Roman" pitchFamily="18" charset="0"/>
              </a:rPr>
              <a:t>i</a:t>
            </a:r>
            <a:r>
              <a:rPr lang="en-US" altLang="zh-CN" baseline="-5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A</a:t>
            </a:r>
            <a:r>
              <a:rPr lang="en-US" altLang="zh-CN" i="1" baseline="-30000" dirty="0">
                <a:latin typeface="Times New Roman" pitchFamily="18" charset="0"/>
                <a:cs typeface="Times New Roman" pitchFamily="18" charset="0"/>
              </a:rPr>
              <a:t>i</a:t>
            </a:r>
            <a:r>
              <a:rPr lang="en-US" altLang="zh-CN" baseline="-50000" dirty="0">
                <a:latin typeface="Times New Roman" pitchFamily="18" charset="0"/>
                <a:cs typeface="Times New Roman" pitchFamily="18" charset="0"/>
              </a:rPr>
              <a:t>2</a:t>
            </a:r>
            <a:r>
              <a:rPr lang="en-US" altLang="zh-CN" dirty="0">
                <a:latin typeface="Times New Roman" pitchFamily="18" charset="0"/>
                <a:cs typeface="Times New Roman" pitchFamily="18" charset="0"/>
              </a:rPr>
              <a:t>, …, </a:t>
            </a:r>
            <a:r>
              <a:rPr lang="en-US" altLang="zh-CN" dirty="0" err="1">
                <a:latin typeface="Times New Roman" pitchFamily="18" charset="0"/>
                <a:cs typeface="Times New Roman" pitchFamily="18" charset="0"/>
              </a:rPr>
              <a:t>A</a:t>
            </a:r>
            <a:r>
              <a:rPr lang="en-US" altLang="zh-CN" i="1" baseline="-30000" dirty="0" err="1">
                <a:latin typeface="Times New Roman" pitchFamily="18" charset="0"/>
                <a:cs typeface="Times New Roman" pitchFamily="18" charset="0"/>
              </a:rPr>
              <a:t>i</a:t>
            </a:r>
            <a:r>
              <a:rPr lang="en-US" altLang="zh-CN" i="1" baseline="-50000" dirty="0" err="1">
                <a:latin typeface="Times New Roman" pitchFamily="18" charset="0"/>
                <a:cs typeface="Times New Roman" pitchFamily="18" charset="0"/>
              </a:rPr>
              <a:t>k</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，其中</a:t>
            </a:r>
            <a:r>
              <a:rPr lang="en-US" altLang="zh-CN" dirty="0">
                <a:latin typeface="Times New Roman" pitchFamily="18" charset="0"/>
                <a:cs typeface="Times New Roman" pitchFamily="18" charset="0"/>
              </a:rPr>
              <a:t>A</a:t>
            </a:r>
            <a:r>
              <a:rPr lang="en-US" altLang="zh-CN" i="1" baseline="-30000" dirty="0">
                <a:latin typeface="Times New Roman" pitchFamily="18" charset="0"/>
                <a:cs typeface="Times New Roman" pitchFamily="18" charset="0"/>
              </a:rPr>
              <a:t>i</a:t>
            </a:r>
            <a:r>
              <a:rPr lang="en-US" altLang="zh-CN" baseline="-5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A</a:t>
            </a:r>
            <a:r>
              <a:rPr lang="en-US" altLang="zh-CN" i="1" baseline="-30000" dirty="0">
                <a:latin typeface="Times New Roman" pitchFamily="18" charset="0"/>
                <a:cs typeface="Times New Roman" pitchFamily="18" charset="0"/>
              </a:rPr>
              <a:t>i</a:t>
            </a:r>
            <a:r>
              <a:rPr lang="en-US" altLang="zh-CN" baseline="-50000" dirty="0">
                <a:latin typeface="Times New Roman" pitchFamily="18" charset="0"/>
                <a:cs typeface="Times New Roman" pitchFamily="18" charset="0"/>
              </a:rPr>
              <a:t>2</a:t>
            </a:r>
            <a:r>
              <a:rPr lang="en-US" altLang="zh-CN" dirty="0">
                <a:latin typeface="Times New Roman" pitchFamily="18" charset="0"/>
                <a:cs typeface="Times New Roman" pitchFamily="18" charset="0"/>
              </a:rPr>
              <a:t>, …, </a:t>
            </a:r>
            <a:r>
              <a:rPr lang="en-US" altLang="zh-CN" dirty="0" err="1">
                <a:latin typeface="Times New Roman" pitchFamily="18" charset="0"/>
                <a:cs typeface="Times New Roman" pitchFamily="18" charset="0"/>
              </a:rPr>
              <a:t>A</a:t>
            </a:r>
            <a:r>
              <a:rPr lang="en-US" altLang="zh-CN" i="1" baseline="-30000" dirty="0" err="1">
                <a:latin typeface="Times New Roman" pitchFamily="18" charset="0"/>
                <a:cs typeface="Times New Roman" pitchFamily="18" charset="0"/>
              </a:rPr>
              <a:t>i</a:t>
            </a:r>
            <a:r>
              <a:rPr lang="en-US" altLang="zh-CN" i="1" baseline="-50000" dirty="0" err="1">
                <a:latin typeface="Times New Roman" pitchFamily="18" charset="0"/>
                <a:cs typeface="Times New Roman" pitchFamily="18" charset="0"/>
              </a:rPr>
              <a:t>k</a:t>
            </a:r>
            <a:r>
              <a:rPr lang="zh-CN" altLang="en-US" dirty="0">
                <a:latin typeface="Times New Roman" pitchFamily="18" charset="0"/>
                <a:cs typeface="Times New Roman" pitchFamily="18" charset="0"/>
              </a:rPr>
              <a:t>是</a:t>
            </a:r>
            <a:r>
              <a:rPr lang="en-US" altLang="zh-CN" dirty="0">
                <a:latin typeface="Times New Roman" pitchFamily="18" charset="0"/>
                <a:cs typeface="Times New Roman" pitchFamily="18" charset="0"/>
              </a:rPr>
              <a:t>A</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A</a:t>
            </a:r>
            <a:r>
              <a:rPr lang="en-US" altLang="zh-CN" baseline="-30000" dirty="0">
                <a:latin typeface="Times New Roman" pitchFamily="18" charset="0"/>
                <a:cs typeface="Times New Roman" pitchFamily="18" charset="0"/>
              </a:rPr>
              <a:t>2</a:t>
            </a:r>
            <a:r>
              <a:rPr lang="en-US" altLang="zh-CN" dirty="0">
                <a:latin typeface="Times New Roman" pitchFamily="18" charset="0"/>
                <a:cs typeface="Times New Roman" pitchFamily="18" charset="0"/>
              </a:rPr>
              <a:t>, …, A</a:t>
            </a:r>
            <a:r>
              <a:rPr lang="en-US" altLang="zh-CN" i="1" baseline="-30000" dirty="0">
                <a:latin typeface="Times New Roman" pitchFamily="18" charset="0"/>
                <a:cs typeface="Times New Roman" pitchFamily="18" charset="0"/>
              </a:rPr>
              <a:t>n</a:t>
            </a:r>
            <a:r>
              <a:rPr lang="zh-CN" altLang="en-US" dirty="0">
                <a:latin typeface="Times New Roman" pitchFamily="18" charset="0"/>
                <a:cs typeface="Times New Roman" pitchFamily="18" charset="0"/>
              </a:rPr>
              <a:t>中的一部分，则</a:t>
            </a:r>
            <a:r>
              <a:rPr lang="en-US" altLang="zh-CN" i="1" dirty="0">
                <a:latin typeface="Times New Roman" pitchFamily="18" charset="0"/>
                <a:cs typeface="Times New Roman" pitchFamily="18" charset="0"/>
              </a:rPr>
              <a:t>A</a:t>
            </a:r>
            <a:r>
              <a:rPr lang="zh-CN" altLang="en-US" dirty="0">
                <a:latin typeface="Times New Roman" pitchFamily="18" charset="0"/>
                <a:cs typeface="Times New Roman" pitchFamily="18" charset="0"/>
              </a:rPr>
              <a:t>称为</a:t>
            </a:r>
            <a:r>
              <a:rPr lang="zh-CN" altLang="en-US" u="sng" dirty="0">
                <a:solidFill>
                  <a:srgbClr val="0000FF"/>
                </a:solidFill>
                <a:latin typeface="Times New Roman" pitchFamily="18" charset="0"/>
                <a:cs typeface="Times New Roman" pitchFamily="18" charset="0"/>
              </a:rPr>
              <a:t>属性列或属性组</a:t>
            </a:r>
            <a:r>
              <a:rPr lang="zh-CN" altLang="en-US" dirty="0">
                <a:latin typeface="Times New Roman" pitchFamily="18" charset="0"/>
                <a:cs typeface="Times New Roman" pitchFamily="18" charset="0"/>
              </a:rPr>
              <a:t>。</a:t>
            </a:r>
          </a:p>
          <a:p>
            <a:pPr lvl="1">
              <a:lnSpc>
                <a:spcPct val="150000"/>
              </a:lnSpc>
              <a:buNone/>
            </a:pPr>
            <a:r>
              <a:rPr lang="zh-CN" altLang="en-US" dirty="0">
                <a:latin typeface="Times New Roman" pitchFamily="18" charset="0"/>
                <a:cs typeface="Times New Roman" pitchFamily="18" charset="0"/>
              </a:rPr>
              <a:t>   </a:t>
            </a:r>
            <a:r>
              <a:rPr lang="en-US" altLang="zh-CN" dirty="0">
                <a:solidFill>
                  <a:srgbClr val="FF0000"/>
                </a:solidFill>
                <a:latin typeface="Times New Roman" pitchFamily="18" charset="0"/>
                <a:cs typeface="Times New Roman" pitchFamily="18" charset="0"/>
              </a:rPr>
              <a:t>t[A]</a:t>
            </a:r>
            <a:r>
              <a:rPr lang="en-US" altLang="zh-CN" dirty="0">
                <a:latin typeface="Times New Roman" pitchFamily="18" charset="0"/>
                <a:cs typeface="Times New Roman" pitchFamily="18" charset="0"/>
              </a:rPr>
              <a:t>= (t[A</a:t>
            </a:r>
            <a:r>
              <a:rPr lang="en-US" altLang="zh-CN" i="1" baseline="-30000" dirty="0">
                <a:latin typeface="Times New Roman" pitchFamily="18" charset="0"/>
                <a:cs typeface="Times New Roman" pitchFamily="18" charset="0"/>
              </a:rPr>
              <a:t>i</a:t>
            </a:r>
            <a:r>
              <a:rPr lang="en-US" altLang="zh-CN" baseline="-5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t[A</a:t>
            </a:r>
            <a:r>
              <a:rPr lang="en-US" altLang="zh-CN" i="1" baseline="-30000" dirty="0">
                <a:latin typeface="Times New Roman" pitchFamily="18" charset="0"/>
                <a:cs typeface="Times New Roman" pitchFamily="18" charset="0"/>
              </a:rPr>
              <a:t>i</a:t>
            </a:r>
            <a:r>
              <a:rPr lang="en-US" altLang="zh-CN" baseline="-50000" dirty="0">
                <a:latin typeface="Times New Roman" pitchFamily="18" charset="0"/>
                <a:cs typeface="Times New Roman" pitchFamily="18" charset="0"/>
              </a:rPr>
              <a:t>2</a:t>
            </a:r>
            <a:r>
              <a:rPr lang="en-US" altLang="zh-CN" dirty="0">
                <a:latin typeface="Times New Roman" pitchFamily="18" charset="0"/>
                <a:cs typeface="Times New Roman" pitchFamily="18" charset="0"/>
              </a:rPr>
              <a:t>], …, t[</a:t>
            </a:r>
            <a:r>
              <a:rPr lang="en-US" altLang="zh-CN" dirty="0" err="1">
                <a:latin typeface="Times New Roman" pitchFamily="18" charset="0"/>
                <a:cs typeface="Times New Roman" pitchFamily="18" charset="0"/>
              </a:rPr>
              <a:t>A</a:t>
            </a:r>
            <a:r>
              <a:rPr lang="en-US" altLang="zh-CN" i="1" baseline="-30000" dirty="0" err="1">
                <a:latin typeface="Times New Roman" pitchFamily="18" charset="0"/>
                <a:cs typeface="Times New Roman" pitchFamily="18" charset="0"/>
              </a:rPr>
              <a:t>i</a:t>
            </a:r>
            <a:r>
              <a:rPr lang="en-US" altLang="zh-CN" i="1" baseline="-50000" dirty="0" err="1">
                <a:latin typeface="Times New Roman" pitchFamily="18" charset="0"/>
                <a:cs typeface="Times New Roman" pitchFamily="18" charset="0"/>
              </a:rPr>
              <a:t>k</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表示元组</a:t>
            </a:r>
            <a:r>
              <a:rPr lang="en-US" altLang="zh-CN" dirty="0">
                <a:latin typeface="Times New Roman" pitchFamily="18" charset="0"/>
                <a:cs typeface="Times New Roman" pitchFamily="18" charset="0"/>
              </a:rPr>
              <a:t>t</a:t>
            </a:r>
            <a:r>
              <a:rPr lang="zh-CN" altLang="en-US" dirty="0">
                <a:latin typeface="Times New Roman" pitchFamily="18" charset="0"/>
                <a:cs typeface="Times New Roman" pitchFamily="18" charset="0"/>
              </a:rPr>
              <a:t>在属性列</a:t>
            </a:r>
            <a:r>
              <a:rPr lang="en-US" altLang="zh-CN" dirty="0">
                <a:latin typeface="Times New Roman" pitchFamily="18" charset="0"/>
                <a:cs typeface="Times New Roman" pitchFamily="18" charset="0"/>
              </a:rPr>
              <a:t>A</a:t>
            </a:r>
            <a:r>
              <a:rPr lang="zh-CN" altLang="en-US" dirty="0">
                <a:latin typeface="Times New Roman" pitchFamily="18" charset="0"/>
                <a:cs typeface="Times New Roman" pitchFamily="18" charset="0"/>
              </a:rPr>
              <a:t>上诸分量的集合。</a:t>
            </a:r>
          </a:p>
          <a:p>
            <a:pPr lvl="1">
              <a:lnSpc>
                <a:spcPct val="150000"/>
              </a:lnSpc>
              <a:buNone/>
            </a:pPr>
            <a:r>
              <a:rPr lang="zh-CN" altLang="en-US" i="1" dirty="0">
                <a:solidFill>
                  <a:srgbClr val="E02920"/>
                </a:solidFill>
                <a:latin typeface="Times New Roman" pitchFamily="18" charset="0"/>
                <a:cs typeface="Times New Roman" pitchFamily="18" charset="0"/>
              </a:rPr>
              <a:t>   </a:t>
            </a:r>
            <a:r>
              <a:rPr lang="en-US" altLang="zh-CN" dirty="0">
                <a:solidFill>
                  <a:srgbClr val="E02920"/>
                </a:solidFill>
                <a:latin typeface="Times New Roman" pitchFamily="18" charset="0"/>
                <a:cs typeface="Times New Roman" pitchFamily="18" charset="0"/>
              </a:rPr>
              <a:t>A </a:t>
            </a:r>
            <a:r>
              <a:rPr lang="zh-CN" altLang="en-US" dirty="0">
                <a:latin typeface="Times New Roman" pitchFamily="18" charset="0"/>
                <a:cs typeface="Times New Roman" pitchFamily="18" charset="0"/>
              </a:rPr>
              <a:t>则表示</a:t>
            </a:r>
            <a:r>
              <a:rPr lang="en-US" altLang="zh-CN" dirty="0">
                <a:latin typeface="Times New Roman" pitchFamily="18" charset="0"/>
                <a:cs typeface="Times New Roman" pitchFamily="18" charset="0"/>
              </a:rPr>
              <a:t>{A</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A</a:t>
            </a:r>
            <a:r>
              <a:rPr lang="en-US" altLang="zh-CN" baseline="-30000" dirty="0">
                <a:latin typeface="Times New Roman" pitchFamily="18" charset="0"/>
                <a:cs typeface="Times New Roman" pitchFamily="18" charset="0"/>
              </a:rPr>
              <a:t>2</a:t>
            </a:r>
            <a:r>
              <a:rPr lang="en-US" altLang="zh-CN" dirty="0">
                <a:latin typeface="Times New Roman" pitchFamily="18" charset="0"/>
                <a:cs typeface="Times New Roman" pitchFamily="18" charset="0"/>
              </a:rPr>
              <a:t>, …, A</a:t>
            </a:r>
            <a:r>
              <a:rPr lang="en-US" altLang="zh-CN" i="1" baseline="-30000"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中去掉</a:t>
            </a:r>
            <a:r>
              <a:rPr lang="en-US" altLang="zh-CN" dirty="0">
                <a:latin typeface="Times New Roman" pitchFamily="18" charset="0"/>
                <a:cs typeface="Times New Roman" pitchFamily="18" charset="0"/>
              </a:rPr>
              <a:t>{A</a:t>
            </a:r>
            <a:r>
              <a:rPr lang="en-US" altLang="zh-CN" i="1" baseline="-30000" dirty="0">
                <a:latin typeface="Times New Roman" pitchFamily="18" charset="0"/>
                <a:cs typeface="Times New Roman" pitchFamily="18" charset="0"/>
              </a:rPr>
              <a:t>i</a:t>
            </a:r>
            <a:r>
              <a:rPr lang="en-US" altLang="zh-CN" baseline="-5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A</a:t>
            </a:r>
            <a:r>
              <a:rPr lang="en-US" altLang="zh-CN" i="1" baseline="-30000" dirty="0">
                <a:latin typeface="Times New Roman" pitchFamily="18" charset="0"/>
                <a:cs typeface="Times New Roman" pitchFamily="18" charset="0"/>
              </a:rPr>
              <a:t>i</a:t>
            </a:r>
            <a:r>
              <a:rPr lang="en-US" altLang="zh-CN" baseline="-50000" dirty="0">
                <a:latin typeface="Times New Roman" pitchFamily="18" charset="0"/>
                <a:cs typeface="Times New Roman" pitchFamily="18" charset="0"/>
              </a:rPr>
              <a:t>2</a:t>
            </a:r>
            <a:r>
              <a:rPr lang="en-US" altLang="zh-CN" dirty="0">
                <a:latin typeface="Times New Roman" pitchFamily="18" charset="0"/>
                <a:cs typeface="Times New Roman" pitchFamily="18" charset="0"/>
              </a:rPr>
              <a:t>, …, </a:t>
            </a:r>
            <a:r>
              <a:rPr lang="en-US" altLang="zh-CN" dirty="0" err="1">
                <a:latin typeface="Times New Roman" pitchFamily="18" charset="0"/>
                <a:cs typeface="Times New Roman" pitchFamily="18" charset="0"/>
              </a:rPr>
              <a:t>A</a:t>
            </a:r>
            <a:r>
              <a:rPr lang="en-US" altLang="zh-CN" i="1" baseline="-30000" dirty="0" err="1">
                <a:latin typeface="Times New Roman" pitchFamily="18" charset="0"/>
                <a:cs typeface="Times New Roman" pitchFamily="18" charset="0"/>
              </a:rPr>
              <a:t>i</a:t>
            </a:r>
            <a:r>
              <a:rPr lang="en-US" altLang="zh-CN" i="1" baseline="-50000" dirty="0" err="1">
                <a:latin typeface="Times New Roman" pitchFamily="18" charset="0"/>
                <a:cs typeface="Times New Roman" pitchFamily="18" charset="0"/>
              </a:rPr>
              <a:t>k</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后剩余的属性组。 </a:t>
            </a:r>
          </a:p>
          <a:p>
            <a:pPr>
              <a:lnSpc>
                <a:spcPct val="150000"/>
              </a:lnSpc>
            </a:pPr>
            <a:endParaRPr lang="en-US" altLang="zh-CN" sz="100" dirty="0"/>
          </a:p>
          <a:p>
            <a:pPr>
              <a:lnSpc>
                <a:spcPct val="150000"/>
              </a:lnSpc>
            </a:pPr>
            <a:r>
              <a:rPr lang="en-US" altLang="zh-CN" sz="3200" i="1" dirty="0" err="1">
                <a:solidFill>
                  <a:srgbClr val="0000FF"/>
                </a:solidFill>
                <a:latin typeface="Times New Roman" pitchFamily="18" charset="0"/>
                <a:cs typeface="Times New Roman" pitchFamily="18" charset="0"/>
              </a:rPr>
              <a:t>t</a:t>
            </a:r>
            <a:r>
              <a:rPr lang="en-US" altLang="zh-CN" sz="3200" baseline="-30000" dirty="0" err="1">
                <a:solidFill>
                  <a:srgbClr val="0000FF"/>
                </a:solidFill>
                <a:latin typeface="Times New Roman" pitchFamily="18" charset="0"/>
                <a:cs typeface="Times New Roman" pitchFamily="18" charset="0"/>
              </a:rPr>
              <a:t>r</a:t>
            </a:r>
            <a:r>
              <a:rPr lang="en-US" altLang="zh-CN" sz="3200" baseline="-30000" dirty="0">
                <a:solidFill>
                  <a:srgbClr val="0000FF"/>
                </a:solidFill>
                <a:latin typeface="Times New Roman" pitchFamily="18" charset="0"/>
                <a:cs typeface="Times New Roman" pitchFamily="18" charset="0"/>
              </a:rPr>
              <a:t>  </a:t>
            </a:r>
            <a:r>
              <a:rPr lang="en-US" altLang="zh-CN" sz="3200" i="1" dirty="0" err="1">
                <a:solidFill>
                  <a:srgbClr val="0000FF"/>
                </a:solidFill>
                <a:latin typeface="Times New Roman" pitchFamily="18" charset="0"/>
                <a:cs typeface="Times New Roman" pitchFamily="18" charset="0"/>
              </a:rPr>
              <a:t>t</a:t>
            </a:r>
            <a:r>
              <a:rPr lang="en-US" altLang="zh-CN" sz="3200" baseline="-30000" dirty="0" err="1">
                <a:solidFill>
                  <a:srgbClr val="0000FF"/>
                </a:solidFill>
                <a:latin typeface="Times New Roman" pitchFamily="18" charset="0"/>
                <a:cs typeface="Times New Roman" pitchFamily="18" charset="0"/>
              </a:rPr>
              <a:t>s</a:t>
            </a:r>
            <a:endParaRPr lang="en-US" altLang="zh-CN" sz="3200" dirty="0">
              <a:solidFill>
                <a:srgbClr val="0000FF"/>
              </a:solidFill>
              <a:latin typeface="Times New Roman" pitchFamily="18" charset="0"/>
              <a:cs typeface="Times New Roman" pitchFamily="18" charset="0"/>
            </a:endParaRPr>
          </a:p>
          <a:p>
            <a:pPr lvl="1">
              <a:lnSpc>
                <a:spcPct val="150000"/>
              </a:lnSpc>
            </a:pPr>
            <a:r>
              <a:rPr lang="en-US" altLang="zh-CN" dirty="0">
                <a:latin typeface="Times New Roman" pitchFamily="18" charset="0"/>
                <a:cs typeface="Times New Roman" pitchFamily="18" charset="0"/>
              </a:rPr>
              <a:t>R</a:t>
            </a:r>
            <a:r>
              <a:rPr lang="zh-CN" altLang="en-US" dirty="0">
                <a:latin typeface="Times New Roman" pitchFamily="18" charset="0"/>
                <a:cs typeface="Times New Roman" pitchFamily="18" charset="0"/>
              </a:rPr>
              <a:t>为</a:t>
            </a:r>
            <a:r>
              <a:rPr lang="en-US" altLang="zh-CN" dirty="0">
                <a:latin typeface="Times New Roman" pitchFamily="18" charset="0"/>
                <a:cs typeface="Times New Roman" pitchFamily="18" charset="0"/>
              </a:rPr>
              <a:t>n</a:t>
            </a:r>
            <a:r>
              <a:rPr lang="zh-CN" altLang="en-US" dirty="0">
                <a:latin typeface="Times New Roman" pitchFamily="18" charset="0"/>
                <a:cs typeface="Times New Roman" pitchFamily="18" charset="0"/>
              </a:rPr>
              <a:t>目关系，</a:t>
            </a:r>
            <a:r>
              <a:rPr lang="en-US" altLang="zh-CN" dirty="0">
                <a:latin typeface="Times New Roman" pitchFamily="18" charset="0"/>
                <a:cs typeface="Times New Roman" pitchFamily="18" charset="0"/>
              </a:rPr>
              <a:t>S</a:t>
            </a:r>
            <a:r>
              <a:rPr lang="zh-CN" altLang="en-US" dirty="0">
                <a:latin typeface="Times New Roman" pitchFamily="18" charset="0"/>
                <a:cs typeface="Times New Roman" pitchFamily="18" charset="0"/>
              </a:rPr>
              <a:t>为</a:t>
            </a:r>
            <a:r>
              <a:rPr lang="en-US" altLang="zh-CN" dirty="0">
                <a:latin typeface="Times New Roman" pitchFamily="18" charset="0"/>
                <a:cs typeface="Times New Roman" pitchFamily="18" charset="0"/>
              </a:rPr>
              <a:t>m</a:t>
            </a:r>
            <a:r>
              <a:rPr lang="zh-CN" altLang="en-US" dirty="0">
                <a:latin typeface="Times New Roman" pitchFamily="18" charset="0"/>
                <a:cs typeface="Times New Roman" pitchFamily="18" charset="0"/>
              </a:rPr>
              <a:t>目关系， </a:t>
            </a:r>
            <a:r>
              <a:rPr lang="en-US" altLang="zh-CN" i="1" dirty="0" err="1">
                <a:latin typeface="Times New Roman" pitchFamily="18" charset="0"/>
                <a:cs typeface="Times New Roman" pitchFamily="18" charset="0"/>
              </a:rPr>
              <a:t>t</a:t>
            </a:r>
            <a:r>
              <a:rPr lang="en-US" altLang="zh-CN" baseline="-30000" dirty="0" err="1">
                <a:latin typeface="Times New Roman" pitchFamily="18" charset="0"/>
                <a:cs typeface="Times New Roman" pitchFamily="18" charset="0"/>
              </a:rPr>
              <a:t>r</a:t>
            </a:r>
            <a:r>
              <a:rPr lang="en-US" altLang="zh-CN" baseline="-30000" dirty="0">
                <a:latin typeface="Times New Roman" pitchFamily="18" charset="0"/>
                <a:cs typeface="Times New Roman" pitchFamily="18" charset="0"/>
              </a:rPr>
              <a:t> </a:t>
            </a:r>
            <a:r>
              <a:rPr lang="en-US" altLang="zh-CN" dirty="0">
                <a:latin typeface="Times New Roman" pitchFamily="18" charset="0"/>
                <a:cs typeface="Times New Roman" pitchFamily="18" charset="0"/>
                <a:sym typeface="Symbol" pitchFamily="18" charset="2"/>
              </a:rPr>
              <a:t></a:t>
            </a:r>
            <a:r>
              <a:rPr lang="en-US" altLang="zh-CN" dirty="0">
                <a:latin typeface="Times New Roman" pitchFamily="18" charset="0"/>
                <a:cs typeface="Times New Roman" pitchFamily="18" charset="0"/>
              </a:rPr>
              <a:t>R</a:t>
            </a:r>
            <a:r>
              <a:rPr lang="zh-CN" altLang="en-US" dirty="0">
                <a:latin typeface="Times New Roman" pitchFamily="18" charset="0"/>
                <a:cs typeface="Times New Roman" pitchFamily="18" charset="0"/>
              </a:rPr>
              <a:t>，</a:t>
            </a:r>
            <a:r>
              <a:rPr lang="en-US" altLang="zh-CN" i="1" dirty="0" err="1">
                <a:latin typeface="Times New Roman" pitchFamily="18" charset="0"/>
                <a:cs typeface="Times New Roman" pitchFamily="18" charset="0"/>
              </a:rPr>
              <a:t>t</a:t>
            </a:r>
            <a:r>
              <a:rPr lang="en-US" altLang="zh-CN" baseline="-30000" dirty="0" err="1">
                <a:latin typeface="Times New Roman" pitchFamily="18" charset="0"/>
                <a:cs typeface="Times New Roman" pitchFamily="18" charset="0"/>
              </a:rPr>
              <a:t>s</a:t>
            </a:r>
            <a:r>
              <a:rPr lang="en-US" altLang="zh-CN" dirty="0" err="1">
                <a:latin typeface="Times New Roman" pitchFamily="18" charset="0"/>
                <a:cs typeface="Times New Roman" pitchFamily="18" charset="0"/>
                <a:sym typeface="Symbol" pitchFamily="18" charset="2"/>
              </a:rPr>
              <a:t></a:t>
            </a:r>
            <a:r>
              <a:rPr lang="en-US" altLang="zh-CN" dirty="0" err="1">
                <a:latin typeface="Times New Roman" pitchFamily="18" charset="0"/>
                <a:cs typeface="Times New Roman" pitchFamily="18" charset="0"/>
              </a:rPr>
              <a:t>S</a:t>
            </a:r>
            <a:r>
              <a:rPr lang="zh-CN" altLang="en-US" dirty="0">
                <a:latin typeface="Times New Roman" pitchFamily="18" charset="0"/>
                <a:cs typeface="Times New Roman" pitchFamily="18" charset="0"/>
              </a:rPr>
              <a:t>， </a:t>
            </a:r>
            <a:r>
              <a:rPr lang="en-US" altLang="zh-CN" i="1" dirty="0" err="1">
                <a:solidFill>
                  <a:srgbClr val="E02920"/>
                </a:solidFill>
                <a:latin typeface="Times New Roman" pitchFamily="18" charset="0"/>
                <a:cs typeface="Times New Roman" pitchFamily="18" charset="0"/>
              </a:rPr>
              <a:t>t</a:t>
            </a:r>
            <a:r>
              <a:rPr lang="en-US" altLang="zh-CN" baseline="-30000" dirty="0" err="1">
                <a:solidFill>
                  <a:srgbClr val="E02920"/>
                </a:solidFill>
                <a:latin typeface="Times New Roman" pitchFamily="18" charset="0"/>
                <a:cs typeface="Times New Roman" pitchFamily="18" charset="0"/>
              </a:rPr>
              <a:t>r</a:t>
            </a:r>
            <a:r>
              <a:rPr lang="en-US" altLang="zh-CN" baseline="-30000" dirty="0">
                <a:solidFill>
                  <a:srgbClr val="E02920"/>
                </a:solidFill>
                <a:latin typeface="Times New Roman" pitchFamily="18" charset="0"/>
                <a:cs typeface="Times New Roman" pitchFamily="18" charset="0"/>
              </a:rPr>
              <a:t>  </a:t>
            </a:r>
            <a:r>
              <a:rPr lang="en-US" altLang="zh-CN" i="1" dirty="0" err="1">
                <a:solidFill>
                  <a:srgbClr val="E02920"/>
                </a:solidFill>
                <a:latin typeface="Times New Roman" pitchFamily="18" charset="0"/>
                <a:cs typeface="Times New Roman" pitchFamily="18" charset="0"/>
              </a:rPr>
              <a:t>t</a:t>
            </a:r>
            <a:r>
              <a:rPr lang="en-US" altLang="zh-CN" baseline="-30000" dirty="0" err="1">
                <a:solidFill>
                  <a:srgbClr val="E02920"/>
                </a:solidFill>
                <a:latin typeface="Times New Roman" pitchFamily="18" charset="0"/>
                <a:cs typeface="Times New Roman" pitchFamily="18" charset="0"/>
              </a:rPr>
              <a:t>s</a:t>
            </a:r>
            <a:r>
              <a:rPr lang="en-US" altLang="zh-CN" baseline="-30000" dirty="0">
                <a:solidFill>
                  <a:srgbClr val="E02920"/>
                </a:solidFill>
                <a:latin typeface="Times New Roman" pitchFamily="18" charset="0"/>
                <a:cs typeface="Times New Roman" pitchFamily="18" charset="0"/>
              </a:rPr>
              <a:t> </a:t>
            </a:r>
            <a:r>
              <a:rPr lang="zh-CN" altLang="en-US" dirty="0">
                <a:latin typeface="Times New Roman" pitchFamily="18" charset="0"/>
                <a:cs typeface="Times New Roman" pitchFamily="18" charset="0"/>
              </a:rPr>
              <a:t>称为元组的连接</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47</a:t>
            </a:fld>
            <a:endParaRPr lang="en-US" dirty="0"/>
          </a:p>
        </p:txBody>
      </p:sp>
      <p:sp>
        <p:nvSpPr>
          <p:cNvPr id="5" name="Line 4"/>
          <p:cNvSpPr>
            <a:spLocks noChangeShapeType="1"/>
          </p:cNvSpPr>
          <p:nvPr/>
        </p:nvSpPr>
        <p:spPr bwMode="auto">
          <a:xfrm>
            <a:off x="2743200" y="609600"/>
            <a:ext cx="383116"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p:cNvSpPr>
            <a:spLocks noChangeShapeType="1"/>
          </p:cNvSpPr>
          <p:nvPr/>
        </p:nvSpPr>
        <p:spPr bwMode="auto">
          <a:xfrm>
            <a:off x="1110018" y="2743200"/>
            <a:ext cx="383116"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Freeform 4"/>
          <p:cNvSpPr>
            <a:spLocks/>
          </p:cNvSpPr>
          <p:nvPr/>
        </p:nvSpPr>
        <p:spPr bwMode="auto">
          <a:xfrm>
            <a:off x="8001000" y="5029200"/>
            <a:ext cx="480484" cy="68262"/>
          </a:xfrm>
          <a:custGeom>
            <a:avLst/>
            <a:gdLst>
              <a:gd name="T0" fmla="*/ 0 w 196"/>
              <a:gd name="T1" fmla="*/ 2147483647 h 82"/>
              <a:gd name="T2" fmla="*/ 2147483647 w 196"/>
              <a:gd name="T3" fmla="*/ 2147483647 h 82"/>
              <a:gd name="T4" fmla="*/ 2147483647 w 196"/>
              <a:gd name="T5" fmla="*/ 2147483647 h 82"/>
              <a:gd name="T6" fmla="*/ 2147483647 w 196"/>
              <a:gd name="T7" fmla="*/ 2147483647 h 82"/>
              <a:gd name="T8" fmla="*/ 0 60000 65536"/>
              <a:gd name="T9" fmla="*/ 0 60000 65536"/>
              <a:gd name="T10" fmla="*/ 0 60000 65536"/>
              <a:gd name="T11" fmla="*/ 0 60000 65536"/>
              <a:gd name="T12" fmla="*/ 0 w 196"/>
              <a:gd name="T13" fmla="*/ 0 h 82"/>
              <a:gd name="T14" fmla="*/ 196 w 196"/>
              <a:gd name="T15" fmla="*/ 82 h 82"/>
            </a:gdLst>
            <a:ahLst/>
            <a:cxnLst>
              <a:cxn ang="T8">
                <a:pos x="T0" y="T1"/>
              </a:cxn>
              <a:cxn ang="T9">
                <a:pos x="T2" y="T3"/>
              </a:cxn>
              <a:cxn ang="T10">
                <a:pos x="T4" y="T5"/>
              </a:cxn>
              <a:cxn ang="T11">
                <a:pos x="T6" y="T7"/>
              </a:cxn>
            </a:cxnLst>
            <a:rect l="T12" t="T13" r="T14" b="T15"/>
            <a:pathLst>
              <a:path w="196" h="82">
                <a:moveTo>
                  <a:pt x="0" y="43"/>
                </a:moveTo>
                <a:cubicBezTo>
                  <a:pt x="64" y="0"/>
                  <a:pt x="75" y="4"/>
                  <a:pt x="156" y="17"/>
                </a:cubicBezTo>
                <a:cubicBezTo>
                  <a:pt x="165" y="26"/>
                  <a:pt x="176" y="32"/>
                  <a:pt x="183" y="43"/>
                </a:cubicBezTo>
                <a:cubicBezTo>
                  <a:pt x="190" y="55"/>
                  <a:pt x="196" y="82"/>
                  <a:pt x="196" y="82"/>
                </a:cubicBezTo>
              </a:path>
            </a:pathLst>
          </a:custGeom>
          <a:noFill/>
          <a:ln w="9525" cap="flat"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 name="Freeform 4"/>
          <p:cNvSpPr>
            <a:spLocks/>
          </p:cNvSpPr>
          <p:nvPr/>
        </p:nvSpPr>
        <p:spPr bwMode="auto">
          <a:xfrm>
            <a:off x="1012650" y="4267200"/>
            <a:ext cx="480484" cy="68262"/>
          </a:xfrm>
          <a:custGeom>
            <a:avLst/>
            <a:gdLst>
              <a:gd name="T0" fmla="*/ 0 w 196"/>
              <a:gd name="T1" fmla="*/ 2147483647 h 82"/>
              <a:gd name="T2" fmla="*/ 2147483647 w 196"/>
              <a:gd name="T3" fmla="*/ 2147483647 h 82"/>
              <a:gd name="T4" fmla="*/ 2147483647 w 196"/>
              <a:gd name="T5" fmla="*/ 2147483647 h 82"/>
              <a:gd name="T6" fmla="*/ 2147483647 w 196"/>
              <a:gd name="T7" fmla="*/ 2147483647 h 82"/>
              <a:gd name="T8" fmla="*/ 0 60000 65536"/>
              <a:gd name="T9" fmla="*/ 0 60000 65536"/>
              <a:gd name="T10" fmla="*/ 0 60000 65536"/>
              <a:gd name="T11" fmla="*/ 0 60000 65536"/>
              <a:gd name="T12" fmla="*/ 0 w 196"/>
              <a:gd name="T13" fmla="*/ 0 h 82"/>
              <a:gd name="T14" fmla="*/ 196 w 196"/>
              <a:gd name="T15" fmla="*/ 82 h 82"/>
            </a:gdLst>
            <a:ahLst/>
            <a:cxnLst>
              <a:cxn ang="T8">
                <a:pos x="T0" y="T1"/>
              </a:cxn>
              <a:cxn ang="T9">
                <a:pos x="T2" y="T3"/>
              </a:cxn>
              <a:cxn ang="T10">
                <a:pos x="T4" y="T5"/>
              </a:cxn>
              <a:cxn ang="T11">
                <a:pos x="T6" y="T7"/>
              </a:cxn>
            </a:cxnLst>
            <a:rect l="T12" t="T13" r="T14" b="T15"/>
            <a:pathLst>
              <a:path w="196" h="82">
                <a:moveTo>
                  <a:pt x="0" y="43"/>
                </a:moveTo>
                <a:cubicBezTo>
                  <a:pt x="64" y="0"/>
                  <a:pt x="75" y="4"/>
                  <a:pt x="156" y="17"/>
                </a:cubicBezTo>
                <a:cubicBezTo>
                  <a:pt x="165" y="26"/>
                  <a:pt x="176" y="32"/>
                  <a:pt x="183" y="43"/>
                </a:cubicBezTo>
                <a:cubicBezTo>
                  <a:pt x="190" y="55"/>
                  <a:pt x="196" y="82"/>
                  <a:pt x="196" y="82"/>
                </a:cubicBezTo>
              </a:path>
            </a:pathLst>
          </a:custGeom>
          <a:noFill/>
          <a:ln w="9525" cap="flat"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extLst>
      <p:ext uri="{BB962C8B-B14F-4D97-AF65-F5344CB8AC3E}">
        <p14:creationId xmlns:p14="http://schemas.microsoft.com/office/powerpoint/2010/main" val="19158628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lstStyle/>
          <a:p>
            <a:pPr>
              <a:lnSpc>
                <a:spcPct val="120000"/>
              </a:lnSpc>
            </a:pPr>
            <a:r>
              <a:rPr lang="zh-CN" altLang="en-US" sz="3200" dirty="0">
                <a:solidFill>
                  <a:srgbClr val="FF0000"/>
                </a:solidFill>
                <a:cs typeface="Times New Roman" pitchFamily="18" charset="0"/>
              </a:rPr>
              <a:t>象集</a:t>
            </a:r>
            <a:r>
              <a:rPr lang="en-US" altLang="zh-CN" sz="3200" dirty="0" err="1">
                <a:solidFill>
                  <a:srgbClr val="FF0000"/>
                </a:solidFill>
                <a:cs typeface="Times New Roman" pitchFamily="18" charset="0"/>
              </a:rPr>
              <a:t>Z</a:t>
            </a:r>
            <a:r>
              <a:rPr lang="en-US" altLang="zh-CN" sz="3200" baseline="-25000" dirty="0" err="1">
                <a:solidFill>
                  <a:srgbClr val="FF0000"/>
                </a:solidFill>
                <a:cs typeface="Times New Roman" pitchFamily="18" charset="0"/>
              </a:rPr>
              <a:t>x</a:t>
            </a:r>
            <a:endParaRPr lang="en-US" altLang="zh-CN" sz="3200" baseline="-25000" dirty="0">
              <a:solidFill>
                <a:srgbClr val="FF0000"/>
              </a:solidFill>
              <a:cs typeface="Times New Roman" pitchFamily="18" charset="0"/>
            </a:endParaRPr>
          </a:p>
          <a:p>
            <a:pPr lvl="1" algn="just">
              <a:lnSpc>
                <a:spcPct val="120000"/>
              </a:lnSpc>
            </a:pPr>
            <a:r>
              <a:rPr lang="zh-CN" altLang="en-US" sz="2800" dirty="0">
                <a:cs typeface="Times New Roman" pitchFamily="18" charset="0"/>
              </a:rPr>
              <a:t>给定一个关系</a:t>
            </a:r>
            <a:r>
              <a:rPr lang="en-US" altLang="zh-CN" sz="2800" dirty="0">
                <a:solidFill>
                  <a:srgbClr val="0000FF"/>
                </a:solidFill>
                <a:cs typeface="Times New Roman" pitchFamily="18" charset="0"/>
              </a:rPr>
              <a:t>R(X, Z)</a:t>
            </a:r>
            <a:r>
              <a:rPr lang="zh-CN" altLang="en-US" sz="2800" dirty="0">
                <a:cs typeface="Times New Roman" pitchFamily="18" charset="0"/>
              </a:rPr>
              <a:t>，</a:t>
            </a:r>
            <a:r>
              <a:rPr lang="en-US" altLang="zh-CN" sz="2800" dirty="0">
                <a:cs typeface="Times New Roman" pitchFamily="18" charset="0"/>
              </a:rPr>
              <a:t>X</a:t>
            </a:r>
            <a:r>
              <a:rPr lang="zh-CN" altLang="en-US" sz="2800" dirty="0">
                <a:cs typeface="Times New Roman" pitchFamily="18" charset="0"/>
              </a:rPr>
              <a:t>和</a:t>
            </a:r>
            <a:r>
              <a:rPr lang="en-US" altLang="zh-CN" sz="2800" dirty="0">
                <a:cs typeface="Times New Roman" pitchFamily="18" charset="0"/>
              </a:rPr>
              <a:t>Z</a:t>
            </a:r>
            <a:r>
              <a:rPr lang="zh-CN" altLang="en-US" sz="2800" dirty="0">
                <a:cs typeface="Times New Roman" pitchFamily="18" charset="0"/>
              </a:rPr>
              <a:t>为属性组。当</a:t>
            </a:r>
            <a:r>
              <a:rPr lang="en-US" altLang="zh-CN" sz="2800" dirty="0">
                <a:cs typeface="Times New Roman" pitchFamily="18" charset="0"/>
              </a:rPr>
              <a:t>t[X]=x</a:t>
            </a:r>
            <a:r>
              <a:rPr lang="zh-CN" altLang="en-US" sz="2800" dirty="0">
                <a:cs typeface="Times New Roman" pitchFamily="18" charset="0"/>
              </a:rPr>
              <a:t>时，</a:t>
            </a:r>
            <a:r>
              <a:rPr lang="en-US" altLang="zh-CN" sz="2800" dirty="0">
                <a:cs typeface="Times New Roman" pitchFamily="18" charset="0"/>
              </a:rPr>
              <a:t>x</a:t>
            </a:r>
            <a:r>
              <a:rPr lang="zh-CN" altLang="en-US" sz="2800" dirty="0">
                <a:cs typeface="Times New Roman" pitchFamily="18" charset="0"/>
              </a:rPr>
              <a:t>在</a:t>
            </a:r>
            <a:r>
              <a:rPr lang="en-US" altLang="zh-CN" sz="2800" dirty="0">
                <a:cs typeface="Times New Roman" pitchFamily="18" charset="0"/>
              </a:rPr>
              <a:t>R</a:t>
            </a:r>
            <a:r>
              <a:rPr lang="zh-CN" altLang="en-US" sz="2800" dirty="0">
                <a:cs typeface="Times New Roman" pitchFamily="18" charset="0"/>
              </a:rPr>
              <a:t>中的</a:t>
            </a:r>
            <a:r>
              <a:rPr lang="zh-CN" altLang="en-US" sz="2800" dirty="0">
                <a:solidFill>
                  <a:srgbClr val="FF0000"/>
                </a:solidFill>
                <a:cs typeface="Times New Roman" pitchFamily="18" charset="0"/>
              </a:rPr>
              <a:t>象集</a:t>
            </a:r>
            <a:r>
              <a:rPr lang="zh-CN" altLang="en-US" sz="2800" b="1" dirty="0">
                <a:solidFill>
                  <a:srgbClr val="0000FF"/>
                </a:solidFill>
                <a:cs typeface="Times New Roman" pitchFamily="18" charset="0"/>
              </a:rPr>
              <a:t> </a:t>
            </a:r>
            <a:r>
              <a:rPr lang="en-US" altLang="zh-CN" sz="2800" dirty="0">
                <a:cs typeface="Times New Roman" pitchFamily="18" charset="0"/>
              </a:rPr>
              <a:t>(Images Set) </a:t>
            </a:r>
            <a:r>
              <a:rPr lang="zh-CN" altLang="en-US" sz="2800" dirty="0">
                <a:cs typeface="Times New Roman" pitchFamily="18" charset="0"/>
              </a:rPr>
              <a:t>为：</a:t>
            </a:r>
          </a:p>
          <a:p>
            <a:pPr lvl="1">
              <a:lnSpc>
                <a:spcPct val="120000"/>
              </a:lnSpc>
              <a:buFontTx/>
              <a:buNone/>
            </a:pPr>
            <a:r>
              <a:rPr lang="zh-CN" altLang="en-US" dirty="0">
                <a:cs typeface="Times New Roman" pitchFamily="18" charset="0"/>
              </a:rPr>
              <a:t>	</a:t>
            </a:r>
            <a:r>
              <a:rPr lang="zh-CN" altLang="en-US" sz="2800" dirty="0">
                <a:cs typeface="Times New Roman" pitchFamily="18" charset="0"/>
              </a:rPr>
              <a:t>                   </a:t>
            </a:r>
            <a:r>
              <a:rPr lang="en-US" altLang="zh-CN" sz="2800" b="1" dirty="0" err="1">
                <a:solidFill>
                  <a:srgbClr val="E02920"/>
                </a:solidFill>
                <a:cs typeface="Times New Roman" pitchFamily="18" charset="0"/>
              </a:rPr>
              <a:t>Z</a:t>
            </a:r>
            <a:r>
              <a:rPr lang="en-US" altLang="zh-CN" sz="2800" baseline="-30000" dirty="0" err="1">
                <a:solidFill>
                  <a:srgbClr val="E02920"/>
                </a:solidFill>
                <a:cs typeface="Times New Roman" pitchFamily="18" charset="0"/>
              </a:rPr>
              <a:t>x</a:t>
            </a:r>
            <a:r>
              <a:rPr lang="en-US" altLang="zh-CN" sz="2800" dirty="0">
                <a:cs typeface="Times New Roman" pitchFamily="18" charset="0"/>
              </a:rPr>
              <a:t>={t[Z]|t </a:t>
            </a:r>
            <a:r>
              <a:rPr lang="en-US" altLang="zh-CN" sz="2800" dirty="0">
                <a:cs typeface="Times New Roman" pitchFamily="18" charset="0"/>
                <a:sym typeface="Symbol" pitchFamily="18" charset="2"/>
              </a:rPr>
              <a:t></a:t>
            </a:r>
            <a:r>
              <a:rPr lang="en-US" altLang="zh-CN" sz="2800" dirty="0">
                <a:cs typeface="Times New Roman" pitchFamily="18" charset="0"/>
              </a:rPr>
              <a:t>R</a:t>
            </a:r>
            <a:r>
              <a:rPr lang="zh-CN" altLang="en-US" sz="2800" dirty="0">
                <a:cs typeface="Times New Roman" pitchFamily="18" charset="0"/>
              </a:rPr>
              <a:t>，</a:t>
            </a:r>
            <a:r>
              <a:rPr lang="en-US" altLang="zh-CN" sz="2800" dirty="0">
                <a:cs typeface="Times New Roman" pitchFamily="18" charset="0"/>
              </a:rPr>
              <a:t>t[X]=x}</a:t>
            </a:r>
          </a:p>
          <a:p>
            <a:pPr lvl="1">
              <a:lnSpc>
                <a:spcPct val="120000"/>
              </a:lnSpc>
            </a:pPr>
            <a:r>
              <a:rPr lang="zh-CN" altLang="en-US" sz="2800" dirty="0">
                <a:cs typeface="Times New Roman" pitchFamily="18" charset="0"/>
              </a:rPr>
              <a:t>它表示</a:t>
            </a:r>
            <a:r>
              <a:rPr lang="en-US" altLang="zh-CN" sz="2800" dirty="0">
                <a:cs typeface="Times New Roman" pitchFamily="18" charset="0"/>
              </a:rPr>
              <a:t>R</a:t>
            </a:r>
            <a:r>
              <a:rPr lang="zh-CN" altLang="en-US" sz="2800" dirty="0">
                <a:cs typeface="Times New Roman" pitchFamily="18" charset="0"/>
              </a:rPr>
              <a:t>中属性组</a:t>
            </a:r>
            <a:r>
              <a:rPr lang="en-US" altLang="zh-CN" sz="2800" dirty="0">
                <a:cs typeface="Times New Roman" pitchFamily="18" charset="0"/>
              </a:rPr>
              <a:t>X</a:t>
            </a:r>
            <a:r>
              <a:rPr lang="zh-CN" altLang="en-US" sz="2800" dirty="0">
                <a:cs typeface="Times New Roman" pitchFamily="18" charset="0"/>
              </a:rPr>
              <a:t>上值为</a:t>
            </a:r>
            <a:r>
              <a:rPr lang="en-US" altLang="zh-CN" sz="2800" dirty="0">
                <a:cs typeface="Times New Roman" pitchFamily="18" charset="0"/>
              </a:rPr>
              <a:t>x</a:t>
            </a:r>
            <a:r>
              <a:rPr lang="zh-CN" altLang="en-US" sz="2800" dirty="0">
                <a:cs typeface="Times New Roman" pitchFamily="18" charset="0"/>
              </a:rPr>
              <a:t>的诸元组在</a:t>
            </a:r>
            <a:r>
              <a:rPr lang="en-US" altLang="zh-CN" sz="2800" dirty="0">
                <a:cs typeface="Times New Roman" pitchFamily="18" charset="0"/>
              </a:rPr>
              <a:t>Z</a:t>
            </a:r>
            <a:r>
              <a:rPr lang="zh-CN" altLang="en-US" sz="2800" dirty="0">
                <a:cs typeface="Times New Roman" pitchFamily="18" charset="0"/>
              </a:rPr>
              <a:t>上分量的集合</a:t>
            </a:r>
            <a:endParaRPr lang="en-US" altLang="zh-CN" sz="2800" dirty="0">
              <a:solidFill>
                <a:srgbClr val="0000FF"/>
              </a:solidFill>
              <a:cs typeface="Times New Roman" pitchFamily="18" charset="0"/>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48</a:t>
            </a:fld>
            <a:endParaRPr lang="en-US" dirty="0"/>
          </a:p>
        </p:txBody>
      </p:sp>
      <p:pic>
        <p:nvPicPr>
          <p:cNvPr id="9" name="Picture 4" descr="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238644"/>
            <a:ext cx="2658256"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txBox="1">
            <a:spLocks noChangeArrowheads="1"/>
          </p:cNvSpPr>
          <p:nvPr/>
        </p:nvSpPr>
        <p:spPr>
          <a:xfrm>
            <a:off x="5812315" y="3358212"/>
            <a:ext cx="2920826" cy="3102732"/>
          </a:xfrm>
          <a:prstGeom prst="rect">
            <a:avLst/>
          </a:prstGeom>
        </p:spPr>
        <p:txBody>
          <a:bodyPr vert="horz" lIns="91440" tIns="45720" rIns="91440" bIns="45720" rtlCol="0">
            <a:normAutofit/>
          </a:bodyPr>
          <a:lstStyle>
            <a:lvl1pPr marL="273050" indent="-273050" algn="l" defTabSz="914400" rtl="0" eaLnBrk="1" latinLnBrk="0" hangingPunct="1">
              <a:lnSpc>
                <a:spcPct val="150000"/>
              </a:lnSpc>
              <a:spcBef>
                <a:spcPct val="20000"/>
              </a:spcBef>
              <a:buClr>
                <a:srgbClr val="0000FF"/>
              </a:buClr>
              <a:buSzPct val="100000"/>
              <a:buFont typeface="Wingdings" pitchFamily="2" charset="2"/>
              <a:buChar char="q"/>
              <a:defRPr sz="2800" b="1" kern="1200">
                <a:solidFill>
                  <a:srgbClr val="3333CC"/>
                </a:solidFill>
                <a:latin typeface="+mn-lt"/>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Þ"/>
              <a:defRPr sz="2400" kern="1200">
                <a:solidFill>
                  <a:schemeClr val="tx1"/>
                </a:solidFill>
                <a:latin typeface="楷体_GB2312" pitchFamily="49" charset="-122"/>
                <a:ea typeface="楷体_GB2312" pitchFamily="49" charset="-122"/>
                <a:cs typeface="+mn-cs"/>
              </a:defRPr>
            </a:lvl2pPr>
            <a:lvl3pPr marL="804863" indent="-273050" algn="l" defTabSz="914400" rtl="0" eaLnBrk="1" latinLnBrk="0" hangingPunct="1">
              <a:lnSpc>
                <a:spcPct val="150000"/>
              </a:lnSpc>
              <a:spcBef>
                <a:spcPct val="20000"/>
              </a:spcBef>
              <a:buFont typeface="Times New Roman" pitchFamily="18" charset="0"/>
              <a:buChar char="─"/>
              <a:defRPr sz="2000" kern="1200">
                <a:solidFill>
                  <a:schemeClr val="tx1"/>
                </a:solidFill>
                <a:latin typeface="楷体_GB2312" pitchFamily="49" charset="-122"/>
                <a:ea typeface="楷体_GB2312" pitchFamily="49" charset="-122"/>
                <a:cs typeface="+mn-cs"/>
              </a:defRPr>
            </a:lvl3pPr>
            <a:lvl4pPr marL="1600200" indent="-228600" algn="l" defTabSz="914400" rtl="0" eaLnBrk="1" latinLnBrk="0" hangingPunct="1">
              <a:spcBef>
                <a:spcPct val="20000"/>
              </a:spcBef>
              <a:buFont typeface="Arial" pitchFamily="34" charset="0"/>
              <a:buChar char="•"/>
              <a:defRPr sz="1800" b="1"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buFont typeface="Wingdings" panose="05000000000000000000" pitchFamily="2" charset="2"/>
              <a:buChar char=""/>
            </a:pPr>
            <a:r>
              <a:rPr lang="en-US" altLang="zh-CN" sz="2400" b="0" dirty="0">
                <a:latin typeface="微软雅黑" panose="020B0503020204020204" pitchFamily="34" charset="-122"/>
                <a:ea typeface="微软雅黑" panose="020B0503020204020204" pitchFamily="34" charset="-122"/>
                <a:cs typeface="Times New Roman" pitchFamily="18" charset="0"/>
              </a:rPr>
              <a:t>x</a:t>
            </a:r>
            <a:r>
              <a:rPr lang="en-US" altLang="zh-CN" sz="2400" b="0" baseline="-30000" dirty="0">
                <a:latin typeface="微软雅黑" panose="020B0503020204020204" pitchFamily="34" charset="-122"/>
                <a:ea typeface="微软雅黑" panose="020B0503020204020204" pitchFamily="34" charset="-122"/>
                <a:cs typeface="Times New Roman" pitchFamily="18" charset="0"/>
              </a:rPr>
              <a:t>1</a:t>
            </a:r>
            <a:r>
              <a:rPr lang="zh-CN" altLang="en-US" sz="2400" b="0" dirty="0">
                <a:latin typeface="微软雅黑" panose="020B0503020204020204" pitchFamily="34" charset="-122"/>
                <a:ea typeface="微软雅黑" panose="020B0503020204020204" pitchFamily="34" charset="-122"/>
                <a:cs typeface="Times New Roman" pitchFamily="18" charset="0"/>
              </a:rPr>
              <a:t>在</a:t>
            </a:r>
            <a:r>
              <a:rPr lang="en-US" altLang="zh-CN" sz="2400" b="0" dirty="0">
                <a:latin typeface="微软雅黑" panose="020B0503020204020204" pitchFamily="34" charset="-122"/>
                <a:ea typeface="微软雅黑" panose="020B0503020204020204" pitchFamily="34" charset="-122"/>
                <a:cs typeface="Times New Roman" pitchFamily="18" charset="0"/>
              </a:rPr>
              <a:t>R</a:t>
            </a:r>
            <a:r>
              <a:rPr lang="zh-CN" altLang="en-US" sz="2400" b="0" dirty="0">
                <a:latin typeface="微软雅黑" panose="020B0503020204020204" pitchFamily="34" charset="-122"/>
                <a:ea typeface="微软雅黑" panose="020B0503020204020204" pitchFamily="34" charset="-122"/>
                <a:cs typeface="Times New Roman" pitchFamily="18" charset="0"/>
              </a:rPr>
              <a:t>中的象集</a:t>
            </a:r>
          </a:p>
          <a:p>
            <a:pPr>
              <a:lnSpc>
                <a:spcPct val="120000"/>
              </a:lnSpc>
              <a:buFontTx/>
              <a:buNone/>
            </a:pPr>
            <a:r>
              <a:rPr lang="zh-CN" altLang="en-US" sz="2400" b="0" dirty="0">
                <a:latin typeface="微软雅黑" panose="020B0503020204020204" pitchFamily="34" charset="-122"/>
                <a:ea typeface="微软雅黑" panose="020B0503020204020204" pitchFamily="34" charset="-122"/>
                <a:cs typeface="Times New Roman" pitchFamily="18" charset="0"/>
              </a:rPr>
              <a:t>   </a:t>
            </a:r>
            <a:r>
              <a:rPr lang="en-US" altLang="zh-CN" sz="2400" b="0" dirty="0">
                <a:solidFill>
                  <a:srgbClr val="E02920"/>
                </a:solidFill>
                <a:latin typeface="微软雅黑" panose="020B0503020204020204" pitchFamily="34" charset="-122"/>
                <a:ea typeface="微软雅黑" panose="020B0503020204020204" pitchFamily="34" charset="-122"/>
                <a:cs typeface="Times New Roman" pitchFamily="18" charset="0"/>
              </a:rPr>
              <a:t>Z</a:t>
            </a:r>
            <a:r>
              <a:rPr lang="en-US" altLang="zh-CN" sz="2400" b="0" baseline="-30000" dirty="0">
                <a:solidFill>
                  <a:srgbClr val="E02920"/>
                </a:solidFill>
                <a:latin typeface="微软雅黑" panose="020B0503020204020204" pitchFamily="34" charset="-122"/>
                <a:ea typeface="微软雅黑" panose="020B0503020204020204" pitchFamily="34" charset="-122"/>
                <a:cs typeface="Times New Roman" pitchFamily="18" charset="0"/>
              </a:rPr>
              <a:t>x</a:t>
            </a:r>
            <a:r>
              <a:rPr lang="en-US" altLang="zh-CN" sz="2400" b="0" baseline="-50000" dirty="0">
                <a:solidFill>
                  <a:srgbClr val="E02920"/>
                </a:solidFill>
                <a:latin typeface="微软雅黑" panose="020B0503020204020204" pitchFamily="34" charset="-122"/>
                <a:ea typeface="微软雅黑" panose="020B0503020204020204" pitchFamily="34" charset="-122"/>
                <a:cs typeface="Times New Roman" pitchFamily="18" charset="0"/>
              </a:rPr>
              <a:t>1</a:t>
            </a:r>
            <a:r>
              <a:rPr lang="en-US" altLang="zh-CN" sz="2400" b="0" dirty="0">
                <a:latin typeface="微软雅黑" panose="020B0503020204020204" pitchFamily="34" charset="-122"/>
                <a:ea typeface="微软雅黑" panose="020B0503020204020204" pitchFamily="34" charset="-122"/>
                <a:cs typeface="Times New Roman" pitchFamily="18" charset="0"/>
              </a:rPr>
              <a:t> </a:t>
            </a:r>
            <a:r>
              <a:rPr lang="en-US" altLang="zh-CN" sz="2400" b="0" dirty="0">
                <a:solidFill>
                  <a:srgbClr val="FF0000"/>
                </a:solidFill>
                <a:latin typeface="微软雅黑" panose="020B0503020204020204" pitchFamily="34" charset="-122"/>
                <a:ea typeface="微软雅黑" panose="020B0503020204020204" pitchFamily="34" charset="-122"/>
                <a:cs typeface="Times New Roman" pitchFamily="18" charset="0"/>
              </a:rPr>
              <a:t>={Z</a:t>
            </a:r>
            <a:r>
              <a:rPr lang="en-US" altLang="zh-CN" sz="2400" b="0" baseline="-20000" dirty="0">
                <a:solidFill>
                  <a:srgbClr val="FF0000"/>
                </a:solidFill>
                <a:latin typeface="微软雅黑" panose="020B0503020204020204" pitchFamily="34" charset="-122"/>
                <a:ea typeface="微软雅黑" panose="020B0503020204020204" pitchFamily="34" charset="-122"/>
                <a:cs typeface="Times New Roman" pitchFamily="18" charset="0"/>
              </a:rPr>
              <a:t>1</a:t>
            </a:r>
            <a:r>
              <a:rPr lang="zh-CN" altLang="en-US" sz="2400" b="0" dirty="0">
                <a:solidFill>
                  <a:srgbClr val="FF0000"/>
                </a:solidFill>
                <a:latin typeface="微软雅黑" panose="020B0503020204020204" pitchFamily="34" charset="-122"/>
                <a:ea typeface="微软雅黑" panose="020B0503020204020204" pitchFamily="34" charset="-122"/>
                <a:cs typeface="Times New Roman" pitchFamily="18" charset="0"/>
              </a:rPr>
              <a:t>，</a:t>
            </a:r>
            <a:r>
              <a:rPr lang="en-US" altLang="zh-CN" sz="2400" b="0" dirty="0">
                <a:solidFill>
                  <a:srgbClr val="FF0000"/>
                </a:solidFill>
                <a:latin typeface="微软雅黑" panose="020B0503020204020204" pitchFamily="34" charset="-122"/>
                <a:ea typeface="微软雅黑" panose="020B0503020204020204" pitchFamily="34" charset="-122"/>
                <a:cs typeface="Times New Roman" pitchFamily="18" charset="0"/>
              </a:rPr>
              <a:t>Z</a:t>
            </a:r>
            <a:r>
              <a:rPr lang="en-US" altLang="zh-CN" sz="2400" b="0" baseline="-20000" dirty="0">
                <a:solidFill>
                  <a:srgbClr val="FF0000"/>
                </a:solidFill>
                <a:latin typeface="微软雅黑" panose="020B0503020204020204" pitchFamily="34" charset="-122"/>
                <a:ea typeface="微软雅黑" panose="020B0503020204020204" pitchFamily="34" charset="-122"/>
                <a:cs typeface="Times New Roman" pitchFamily="18" charset="0"/>
              </a:rPr>
              <a:t>2</a:t>
            </a:r>
            <a:r>
              <a:rPr lang="zh-CN" altLang="en-US" sz="2400" b="0" dirty="0">
                <a:solidFill>
                  <a:srgbClr val="FF0000"/>
                </a:solidFill>
                <a:latin typeface="微软雅黑" panose="020B0503020204020204" pitchFamily="34" charset="-122"/>
                <a:ea typeface="微软雅黑" panose="020B0503020204020204" pitchFamily="34" charset="-122"/>
                <a:cs typeface="Times New Roman" pitchFamily="18" charset="0"/>
              </a:rPr>
              <a:t>，</a:t>
            </a:r>
            <a:r>
              <a:rPr lang="en-US" altLang="zh-CN" sz="2400" b="0" dirty="0">
                <a:solidFill>
                  <a:srgbClr val="FF0000"/>
                </a:solidFill>
                <a:latin typeface="微软雅黑" panose="020B0503020204020204" pitchFamily="34" charset="-122"/>
                <a:ea typeface="微软雅黑" panose="020B0503020204020204" pitchFamily="34" charset="-122"/>
                <a:cs typeface="Times New Roman" pitchFamily="18" charset="0"/>
              </a:rPr>
              <a:t>Z</a:t>
            </a:r>
            <a:r>
              <a:rPr lang="en-US" altLang="zh-CN" sz="2400" b="0" baseline="-20000" dirty="0">
                <a:solidFill>
                  <a:srgbClr val="FF0000"/>
                </a:solidFill>
                <a:latin typeface="微软雅黑" panose="020B0503020204020204" pitchFamily="34" charset="-122"/>
                <a:ea typeface="微软雅黑" panose="020B0503020204020204" pitchFamily="34" charset="-122"/>
                <a:cs typeface="Times New Roman" pitchFamily="18" charset="0"/>
              </a:rPr>
              <a:t>3</a:t>
            </a:r>
            <a:r>
              <a:rPr lang="en-US" altLang="zh-CN" sz="2400" b="0" dirty="0">
                <a:solidFill>
                  <a:srgbClr val="FF0000"/>
                </a:solidFill>
                <a:latin typeface="微软雅黑" panose="020B0503020204020204" pitchFamily="34" charset="-122"/>
                <a:ea typeface="微软雅黑" panose="020B0503020204020204" pitchFamily="34" charset="-122"/>
                <a:cs typeface="Times New Roman" pitchFamily="18" charset="0"/>
              </a:rPr>
              <a:t>}</a:t>
            </a:r>
            <a:r>
              <a:rPr lang="zh-CN" altLang="en-US" sz="2400" b="0" dirty="0">
                <a:latin typeface="微软雅黑" panose="020B0503020204020204" pitchFamily="34" charset="-122"/>
                <a:ea typeface="微软雅黑" panose="020B0503020204020204" pitchFamily="34" charset="-122"/>
                <a:cs typeface="Times New Roman" pitchFamily="18" charset="0"/>
              </a:rPr>
              <a:t>，</a:t>
            </a:r>
          </a:p>
          <a:p>
            <a:pPr>
              <a:lnSpc>
                <a:spcPct val="120000"/>
              </a:lnSpc>
              <a:buFont typeface="Wingdings" panose="05000000000000000000" pitchFamily="2" charset="2"/>
              <a:buChar char=""/>
            </a:pPr>
            <a:r>
              <a:rPr lang="en-US" altLang="zh-CN" sz="2400" b="0" dirty="0">
                <a:latin typeface="微软雅黑" panose="020B0503020204020204" pitchFamily="34" charset="-122"/>
                <a:ea typeface="微软雅黑" panose="020B0503020204020204" pitchFamily="34" charset="-122"/>
                <a:cs typeface="Times New Roman" pitchFamily="18" charset="0"/>
              </a:rPr>
              <a:t>x</a:t>
            </a:r>
            <a:r>
              <a:rPr lang="en-US" altLang="zh-CN" sz="2400" b="0" baseline="-30000" dirty="0">
                <a:latin typeface="微软雅黑" panose="020B0503020204020204" pitchFamily="34" charset="-122"/>
                <a:ea typeface="微软雅黑" panose="020B0503020204020204" pitchFamily="34" charset="-122"/>
                <a:cs typeface="Times New Roman" pitchFamily="18" charset="0"/>
              </a:rPr>
              <a:t>2</a:t>
            </a:r>
            <a:r>
              <a:rPr lang="zh-CN" altLang="en-US" sz="2400" b="0" dirty="0">
                <a:latin typeface="微软雅黑" panose="020B0503020204020204" pitchFamily="34" charset="-122"/>
                <a:ea typeface="微软雅黑" panose="020B0503020204020204" pitchFamily="34" charset="-122"/>
                <a:cs typeface="Times New Roman" pitchFamily="18" charset="0"/>
              </a:rPr>
              <a:t>在</a:t>
            </a:r>
            <a:r>
              <a:rPr lang="en-US" altLang="zh-CN" sz="2400" b="0" dirty="0">
                <a:latin typeface="微软雅黑" panose="020B0503020204020204" pitchFamily="34" charset="-122"/>
                <a:ea typeface="微软雅黑" panose="020B0503020204020204" pitchFamily="34" charset="-122"/>
                <a:cs typeface="Times New Roman" pitchFamily="18" charset="0"/>
              </a:rPr>
              <a:t>R</a:t>
            </a:r>
            <a:r>
              <a:rPr lang="zh-CN" altLang="en-US" sz="2400" b="0" dirty="0">
                <a:latin typeface="微软雅黑" panose="020B0503020204020204" pitchFamily="34" charset="-122"/>
                <a:ea typeface="微软雅黑" panose="020B0503020204020204" pitchFamily="34" charset="-122"/>
                <a:cs typeface="Times New Roman" pitchFamily="18" charset="0"/>
              </a:rPr>
              <a:t>中的象集</a:t>
            </a:r>
          </a:p>
          <a:p>
            <a:pPr>
              <a:lnSpc>
                <a:spcPct val="120000"/>
              </a:lnSpc>
              <a:buFontTx/>
              <a:buNone/>
            </a:pPr>
            <a:r>
              <a:rPr lang="zh-CN" altLang="en-US" sz="2400" b="0" dirty="0">
                <a:latin typeface="微软雅黑" panose="020B0503020204020204" pitchFamily="34" charset="-122"/>
                <a:ea typeface="微软雅黑" panose="020B0503020204020204" pitchFamily="34" charset="-122"/>
                <a:cs typeface="Times New Roman" pitchFamily="18" charset="0"/>
              </a:rPr>
              <a:t>   </a:t>
            </a:r>
            <a:r>
              <a:rPr lang="en-US" altLang="zh-CN" sz="2400" b="0" dirty="0">
                <a:solidFill>
                  <a:srgbClr val="E02920"/>
                </a:solidFill>
                <a:latin typeface="微软雅黑" panose="020B0503020204020204" pitchFamily="34" charset="-122"/>
                <a:ea typeface="微软雅黑" panose="020B0503020204020204" pitchFamily="34" charset="-122"/>
                <a:cs typeface="Times New Roman" pitchFamily="18" charset="0"/>
              </a:rPr>
              <a:t>Z</a:t>
            </a:r>
            <a:r>
              <a:rPr lang="en-US" altLang="zh-CN" sz="2400" b="0" baseline="-30000" dirty="0">
                <a:solidFill>
                  <a:srgbClr val="E02920"/>
                </a:solidFill>
                <a:latin typeface="微软雅黑" panose="020B0503020204020204" pitchFamily="34" charset="-122"/>
                <a:ea typeface="微软雅黑" panose="020B0503020204020204" pitchFamily="34" charset="-122"/>
                <a:cs typeface="Times New Roman" pitchFamily="18" charset="0"/>
              </a:rPr>
              <a:t>x</a:t>
            </a:r>
            <a:r>
              <a:rPr lang="en-US" altLang="zh-CN" sz="2400" b="0" baseline="-50000" dirty="0">
                <a:solidFill>
                  <a:srgbClr val="E02920"/>
                </a:solidFill>
                <a:latin typeface="微软雅黑" panose="020B0503020204020204" pitchFamily="34" charset="-122"/>
                <a:ea typeface="微软雅黑" panose="020B0503020204020204" pitchFamily="34" charset="-122"/>
                <a:cs typeface="Times New Roman" pitchFamily="18" charset="0"/>
              </a:rPr>
              <a:t>2</a:t>
            </a:r>
            <a:r>
              <a:rPr lang="en-US" altLang="zh-CN" sz="2400" b="0" dirty="0">
                <a:latin typeface="微软雅黑" panose="020B0503020204020204" pitchFamily="34" charset="-122"/>
                <a:ea typeface="微软雅黑" panose="020B0503020204020204" pitchFamily="34" charset="-122"/>
                <a:cs typeface="Times New Roman" pitchFamily="18" charset="0"/>
              </a:rPr>
              <a:t> </a:t>
            </a:r>
            <a:r>
              <a:rPr lang="en-US" altLang="zh-CN" sz="2400" b="0" dirty="0">
                <a:solidFill>
                  <a:srgbClr val="FF0000"/>
                </a:solidFill>
                <a:latin typeface="微软雅黑" panose="020B0503020204020204" pitchFamily="34" charset="-122"/>
                <a:ea typeface="微软雅黑" panose="020B0503020204020204" pitchFamily="34" charset="-122"/>
                <a:cs typeface="Times New Roman" pitchFamily="18" charset="0"/>
              </a:rPr>
              <a:t>={Z</a:t>
            </a:r>
            <a:r>
              <a:rPr lang="en-US" altLang="zh-CN" sz="2400" b="0" baseline="-20000" dirty="0">
                <a:solidFill>
                  <a:srgbClr val="FF0000"/>
                </a:solidFill>
                <a:latin typeface="微软雅黑" panose="020B0503020204020204" pitchFamily="34" charset="-122"/>
                <a:ea typeface="微软雅黑" panose="020B0503020204020204" pitchFamily="34" charset="-122"/>
                <a:cs typeface="Times New Roman" pitchFamily="18" charset="0"/>
              </a:rPr>
              <a:t>2</a:t>
            </a:r>
            <a:r>
              <a:rPr lang="zh-CN" altLang="en-US" sz="2400" b="0" dirty="0">
                <a:solidFill>
                  <a:srgbClr val="FF0000"/>
                </a:solidFill>
                <a:latin typeface="微软雅黑" panose="020B0503020204020204" pitchFamily="34" charset="-122"/>
                <a:ea typeface="微软雅黑" panose="020B0503020204020204" pitchFamily="34" charset="-122"/>
                <a:cs typeface="Times New Roman" pitchFamily="18" charset="0"/>
              </a:rPr>
              <a:t>，</a:t>
            </a:r>
            <a:r>
              <a:rPr lang="en-US" altLang="zh-CN" sz="2400" b="0" dirty="0">
                <a:solidFill>
                  <a:srgbClr val="FF0000"/>
                </a:solidFill>
                <a:latin typeface="微软雅黑" panose="020B0503020204020204" pitchFamily="34" charset="-122"/>
                <a:ea typeface="微软雅黑" panose="020B0503020204020204" pitchFamily="34" charset="-122"/>
                <a:cs typeface="Times New Roman" pitchFamily="18" charset="0"/>
              </a:rPr>
              <a:t>Z</a:t>
            </a:r>
            <a:r>
              <a:rPr lang="en-US" altLang="zh-CN" sz="2400" b="0" baseline="-20000" dirty="0">
                <a:solidFill>
                  <a:srgbClr val="FF0000"/>
                </a:solidFill>
                <a:latin typeface="微软雅黑" panose="020B0503020204020204" pitchFamily="34" charset="-122"/>
                <a:ea typeface="微软雅黑" panose="020B0503020204020204" pitchFamily="34" charset="-122"/>
                <a:cs typeface="Times New Roman" pitchFamily="18" charset="0"/>
              </a:rPr>
              <a:t>3</a:t>
            </a:r>
            <a:r>
              <a:rPr lang="en-US" altLang="zh-CN" sz="2400" b="0" dirty="0">
                <a:solidFill>
                  <a:srgbClr val="FF0000"/>
                </a:solidFill>
                <a:latin typeface="微软雅黑" panose="020B0503020204020204" pitchFamily="34" charset="-122"/>
                <a:ea typeface="微软雅黑" panose="020B0503020204020204" pitchFamily="34" charset="-122"/>
                <a:cs typeface="Times New Roman" pitchFamily="18" charset="0"/>
              </a:rPr>
              <a:t>} </a:t>
            </a:r>
            <a:r>
              <a:rPr lang="zh-CN" altLang="en-US" sz="2400" b="0" dirty="0">
                <a:latin typeface="微软雅黑" panose="020B0503020204020204" pitchFamily="34" charset="-122"/>
                <a:ea typeface="微软雅黑" panose="020B0503020204020204" pitchFamily="34" charset="-122"/>
                <a:cs typeface="Times New Roman" pitchFamily="18" charset="0"/>
              </a:rPr>
              <a:t>，</a:t>
            </a:r>
          </a:p>
          <a:p>
            <a:pPr>
              <a:lnSpc>
                <a:spcPct val="120000"/>
              </a:lnSpc>
              <a:buFont typeface="Wingdings" panose="05000000000000000000" pitchFamily="2" charset="2"/>
              <a:buChar char=""/>
            </a:pPr>
            <a:r>
              <a:rPr lang="en-US" altLang="zh-CN" sz="2400" b="0" dirty="0">
                <a:latin typeface="微软雅黑" panose="020B0503020204020204" pitchFamily="34" charset="-122"/>
                <a:ea typeface="微软雅黑" panose="020B0503020204020204" pitchFamily="34" charset="-122"/>
                <a:cs typeface="Times New Roman" pitchFamily="18" charset="0"/>
              </a:rPr>
              <a:t>x</a:t>
            </a:r>
            <a:r>
              <a:rPr lang="en-US" altLang="zh-CN" sz="2400" b="0" baseline="-30000" dirty="0">
                <a:latin typeface="微软雅黑" panose="020B0503020204020204" pitchFamily="34" charset="-122"/>
                <a:ea typeface="微软雅黑" panose="020B0503020204020204" pitchFamily="34" charset="-122"/>
                <a:cs typeface="Times New Roman" pitchFamily="18" charset="0"/>
              </a:rPr>
              <a:t>3</a:t>
            </a:r>
            <a:r>
              <a:rPr lang="zh-CN" altLang="en-US" sz="2400" b="0" dirty="0">
                <a:latin typeface="微软雅黑" panose="020B0503020204020204" pitchFamily="34" charset="-122"/>
                <a:ea typeface="微软雅黑" panose="020B0503020204020204" pitchFamily="34" charset="-122"/>
                <a:cs typeface="Times New Roman" pitchFamily="18" charset="0"/>
              </a:rPr>
              <a:t>在</a:t>
            </a:r>
            <a:r>
              <a:rPr lang="en-US" altLang="zh-CN" sz="2400" b="0" dirty="0">
                <a:latin typeface="微软雅黑" panose="020B0503020204020204" pitchFamily="34" charset="-122"/>
                <a:ea typeface="微软雅黑" panose="020B0503020204020204" pitchFamily="34" charset="-122"/>
                <a:cs typeface="Times New Roman" pitchFamily="18" charset="0"/>
              </a:rPr>
              <a:t>R</a:t>
            </a:r>
            <a:r>
              <a:rPr lang="zh-CN" altLang="en-US" sz="2400" b="0" dirty="0">
                <a:latin typeface="微软雅黑" panose="020B0503020204020204" pitchFamily="34" charset="-122"/>
                <a:ea typeface="微软雅黑" panose="020B0503020204020204" pitchFamily="34" charset="-122"/>
                <a:cs typeface="Times New Roman" pitchFamily="18" charset="0"/>
              </a:rPr>
              <a:t>中的象集</a:t>
            </a:r>
          </a:p>
          <a:p>
            <a:pPr>
              <a:lnSpc>
                <a:spcPct val="120000"/>
              </a:lnSpc>
              <a:buFontTx/>
              <a:buNone/>
            </a:pPr>
            <a:r>
              <a:rPr lang="zh-CN" altLang="en-US" sz="2400" b="0" dirty="0">
                <a:latin typeface="微软雅黑" panose="020B0503020204020204" pitchFamily="34" charset="-122"/>
                <a:ea typeface="微软雅黑" panose="020B0503020204020204" pitchFamily="34" charset="-122"/>
                <a:cs typeface="Times New Roman" pitchFamily="18" charset="0"/>
              </a:rPr>
              <a:t>    </a:t>
            </a:r>
            <a:r>
              <a:rPr lang="en-US" altLang="zh-CN" sz="2400" b="0" dirty="0">
                <a:solidFill>
                  <a:srgbClr val="E02920"/>
                </a:solidFill>
                <a:latin typeface="微软雅黑" panose="020B0503020204020204" pitchFamily="34" charset="-122"/>
                <a:ea typeface="微软雅黑" panose="020B0503020204020204" pitchFamily="34" charset="-122"/>
                <a:cs typeface="Times New Roman" pitchFamily="18" charset="0"/>
              </a:rPr>
              <a:t>Z</a:t>
            </a:r>
            <a:r>
              <a:rPr lang="en-US" altLang="zh-CN" sz="2400" b="0" baseline="-30000" dirty="0">
                <a:solidFill>
                  <a:srgbClr val="E02920"/>
                </a:solidFill>
                <a:latin typeface="微软雅黑" panose="020B0503020204020204" pitchFamily="34" charset="-122"/>
                <a:ea typeface="微软雅黑" panose="020B0503020204020204" pitchFamily="34" charset="-122"/>
                <a:cs typeface="Times New Roman" pitchFamily="18" charset="0"/>
              </a:rPr>
              <a:t>x</a:t>
            </a:r>
            <a:r>
              <a:rPr lang="en-US" altLang="zh-CN" sz="2400" b="0" baseline="-50000" dirty="0">
                <a:solidFill>
                  <a:srgbClr val="E02920"/>
                </a:solidFill>
                <a:latin typeface="微软雅黑" panose="020B0503020204020204" pitchFamily="34" charset="-122"/>
                <a:ea typeface="微软雅黑" panose="020B0503020204020204" pitchFamily="34" charset="-122"/>
                <a:cs typeface="Times New Roman" pitchFamily="18" charset="0"/>
              </a:rPr>
              <a:t>3</a:t>
            </a:r>
            <a:r>
              <a:rPr lang="en-US" altLang="zh-CN" sz="2400" b="0" dirty="0">
                <a:solidFill>
                  <a:srgbClr val="FF0000"/>
                </a:solidFill>
                <a:latin typeface="微软雅黑" panose="020B0503020204020204" pitchFamily="34" charset="-122"/>
                <a:ea typeface="微软雅黑" panose="020B0503020204020204" pitchFamily="34" charset="-122"/>
                <a:cs typeface="Times New Roman" pitchFamily="18" charset="0"/>
              </a:rPr>
              <a:t>={Z</a:t>
            </a:r>
            <a:r>
              <a:rPr lang="en-US" altLang="zh-CN" sz="2400" b="0" baseline="-20000" dirty="0">
                <a:solidFill>
                  <a:srgbClr val="FF0000"/>
                </a:solidFill>
                <a:latin typeface="微软雅黑" panose="020B0503020204020204" pitchFamily="34" charset="-122"/>
                <a:ea typeface="微软雅黑" panose="020B0503020204020204" pitchFamily="34" charset="-122"/>
                <a:cs typeface="Times New Roman" pitchFamily="18" charset="0"/>
              </a:rPr>
              <a:t>1</a:t>
            </a:r>
            <a:r>
              <a:rPr lang="zh-CN" altLang="en-US" sz="2400" b="0" dirty="0">
                <a:solidFill>
                  <a:srgbClr val="FF0000"/>
                </a:solidFill>
                <a:latin typeface="微软雅黑" panose="020B0503020204020204" pitchFamily="34" charset="-122"/>
                <a:ea typeface="微软雅黑" panose="020B0503020204020204" pitchFamily="34" charset="-122"/>
                <a:cs typeface="Times New Roman" pitchFamily="18" charset="0"/>
              </a:rPr>
              <a:t>，</a:t>
            </a:r>
            <a:r>
              <a:rPr lang="en-US" altLang="zh-CN" sz="2400" b="0" dirty="0">
                <a:solidFill>
                  <a:srgbClr val="FF0000"/>
                </a:solidFill>
                <a:latin typeface="微软雅黑" panose="020B0503020204020204" pitchFamily="34" charset="-122"/>
                <a:ea typeface="微软雅黑" panose="020B0503020204020204" pitchFamily="34" charset="-122"/>
                <a:cs typeface="Times New Roman" pitchFamily="18" charset="0"/>
              </a:rPr>
              <a:t>Z</a:t>
            </a:r>
            <a:r>
              <a:rPr lang="en-US" altLang="zh-CN" sz="2400" b="0" baseline="-20000" dirty="0">
                <a:solidFill>
                  <a:srgbClr val="FF0000"/>
                </a:solidFill>
                <a:latin typeface="微软雅黑" panose="020B0503020204020204" pitchFamily="34" charset="-122"/>
                <a:ea typeface="微软雅黑" panose="020B0503020204020204" pitchFamily="34" charset="-122"/>
                <a:cs typeface="Times New Roman" pitchFamily="18" charset="0"/>
              </a:rPr>
              <a:t>3</a:t>
            </a:r>
            <a:r>
              <a:rPr lang="en-US" altLang="zh-CN" sz="2400" b="0" dirty="0">
                <a:solidFill>
                  <a:srgbClr val="FF0000"/>
                </a:solidFill>
                <a:latin typeface="微软雅黑" panose="020B0503020204020204" pitchFamily="34" charset="-122"/>
                <a:ea typeface="微软雅黑" panose="020B0503020204020204" pitchFamily="34" charset="-122"/>
                <a:cs typeface="Times New Roman" pitchFamily="18" charset="0"/>
              </a:rPr>
              <a:t>}</a:t>
            </a:r>
          </a:p>
        </p:txBody>
      </p:sp>
    </p:spTree>
    <p:extLst>
      <p:ext uri="{BB962C8B-B14F-4D97-AF65-F5344CB8AC3E}">
        <p14:creationId xmlns:p14="http://schemas.microsoft.com/office/powerpoint/2010/main" val="345027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anim calcmode="lin" valueType="num">
                                      <p:cBhvr additive="base">
                                        <p:cTn id="13" dur="500" fill="hold"/>
                                        <p:tgtEl>
                                          <p:spTgt spid="10">
                                            <p:txEl>
                                              <p:pRg st="3" end="3"/>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 calcmode="lin" valueType="num">
                                      <p:cBhvr additive="base">
                                        <p:cTn id="19" dur="500" fill="hold"/>
                                        <p:tgtEl>
                                          <p:spTgt spid="10">
                                            <p:txEl>
                                              <p:pRg st="5" end="5"/>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关系模型概述</a:t>
            </a:r>
          </a:p>
        </p:txBody>
      </p:sp>
      <p:sp>
        <p:nvSpPr>
          <p:cNvPr id="3" name="内容占位符 2"/>
          <p:cNvSpPr>
            <a:spLocks noGrp="1"/>
          </p:cNvSpPr>
          <p:nvPr>
            <p:ph idx="1"/>
          </p:nvPr>
        </p:nvSpPr>
        <p:spPr/>
        <p:txBody>
          <a:bodyPr/>
          <a:lstStyle/>
          <a:p>
            <a:pPr>
              <a:lnSpc>
                <a:spcPct val="120000"/>
              </a:lnSpc>
            </a:pPr>
            <a:r>
              <a:rPr lang="zh-CN" altLang="en-US" dirty="0"/>
              <a:t>关系数据库系统是支持</a:t>
            </a:r>
            <a:r>
              <a:rPr lang="zh-CN" altLang="en-US" u="sng" dirty="0">
                <a:solidFill>
                  <a:srgbClr val="C00000"/>
                </a:solidFill>
              </a:rPr>
              <a:t>关系模型</a:t>
            </a:r>
            <a:r>
              <a:rPr lang="zh-CN" altLang="en-US" dirty="0"/>
              <a:t>的数据库系统</a:t>
            </a:r>
          </a:p>
          <a:p>
            <a:pPr>
              <a:lnSpc>
                <a:spcPct val="120000"/>
              </a:lnSpc>
            </a:pPr>
            <a:r>
              <a:rPr lang="zh-CN" altLang="en-US" dirty="0">
                <a:solidFill>
                  <a:srgbClr val="0000CC"/>
                </a:solidFill>
              </a:rPr>
              <a:t>关系模型的组成</a:t>
            </a:r>
          </a:p>
          <a:p>
            <a:pPr lvl="1">
              <a:lnSpc>
                <a:spcPct val="120000"/>
              </a:lnSpc>
            </a:pPr>
            <a:r>
              <a:rPr lang="zh-CN" altLang="en-US" dirty="0">
                <a:solidFill>
                  <a:srgbClr val="FF0000"/>
                </a:solidFill>
              </a:rPr>
              <a:t>关系数据结构</a:t>
            </a:r>
            <a:r>
              <a:rPr lang="en-US" altLang="zh-CN" dirty="0">
                <a:solidFill>
                  <a:srgbClr val="FF0000"/>
                </a:solidFill>
              </a:rPr>
              <a:t>+</a:t>
            </a:r>
            <a:r>
              <a:rPr lang="zh-CN" altLang="en-US" dirty="0">
                <a:solidFill>
                  <a:srgbClr val="FF0000"/>
                </a:solidFill>
              </a:rPr>
              <a:t>关系操作集合</a:t>
            </a:r>
            <a:r>
              <a:rPr lang="en-US" altLang="zh-CN" dirty="0">
                <a:solidFill>
                  <a:srgbClr val="FF0000"/>
                </a:solidFill>
              </a:rPr>
              <a:t>+</a:t>
            </a:r>
            <a:r>
              <a:rPr lang="zh-CN" altLang="en-US" dirty="0">
                <a:solidFill>
                  <a:srgbClr val="FF0000"/>
                </a:solidFill>
              </a:rPr>
              <a:t>关系完整性约束</a:t>
            </a:r>
          </a:p>
          <a:p>
            <a:pPr>
              <a:lnSpc>
                <a:spcPct val="120000"/>
              </a:lnSpc>
            </a:pPr>
            <a:r>
              <a:rPr lang="zh-CN" altLang="en-US" dirty="0">
                <a:solidFill>
                  <a:srgbClr val="0000CC"/>
                </a:solidFill>
              </a:rPr>
              <a:t>关系数据结构</a:t>
            </a:r>
            <a:endParaRPr lang="en-US" altLang="zh-CN" dirty="0">
              <a:solidFill>
                <a:srgbClr val="0000CC"/>
              </a:solidFill>
            </a:endParaRPr>
          </a:p>
          <a:p>
            <a:pPr lvl="1">
              <a:lnSpc>
                <a:spcPct val="120000"/>
              </a:lnSpc>
            </a:pPr>
            <a:r>
              <a:rPr lang="zh-CN" altLang="en-US" dirty="0"/>
              <a:t>单一数据结构：</a:t>
            </a:r>
            <a:r>
              <a:rPr lang="zh-CN" altLang="en-US" dirty="0">
                <a:solidFill>
                  <a:srgbClr val="FF0000"/>
                </a:solidFill>
              </a:rPr>
              <a:t>关系 </a:t>
            </a:r>
            <a:r>
              <a:rPr lang="en-US" altLang="zh-CN" dirty="0">
                <a:solidFill>
                  <a:srgbClr val="FF0000"/>
                </a:solidFill>
              </a:rPr>
              <a:t>(</a:t>
            </a:r>
            <a:r>
              <a:rPr lang="zh-CN" altLang="en-US" dirty="0">
                <a:solidFill>
                  <a:srgbClr val="FF0000"/>
                </a:solidFill>
              </a:rPr>
              <a:t>二维表</a:t>
            </a:r>
            <a:r>
              <a:rPr lang="en-US" altLang="zh-CN" dirty="0">
                <a:solidFill>
                  <a:srgbClr val="FF0000"/>
                </a:solidFill>
              </a:rPr>
              <a:t>)</a:t>
            </a:r>
          </a:p>
          <a:p>
            <a:pPr lvl="2">
              <a:lnSpc>
                <a:spcPct val="120000"/>
              </a:lnSpc>
              <a:buFont typeface="Wingdings" panose="05000000000000000000" pitchFamily="2" charset="2"/>
              <a:buChar char=""/>
            </a:pPr>
            <a:r>
              <a:rPr lang="zh-CN" altLang="en-US" dirty="0">
                <a:latin typeface="微软雅黑" panose="020B0503020204020204" pitchFamily="34" charset="-122"/>
                <a:ea typeface="微软雅黑" panose="020B0503020204020204" pitchFamily="34" charset="-122"/>
              </a:rPr>
              <a:t>简单但语义表达丰富：</a:t>
            </a:r>
            <a:r>
              <a:rPr lang="zh-CN" altLang="en-US" dirty="0">
                <a:latin typeface="微软雅黑" panose="020B0503020204020204" pitchFamily="34" charset="-122"/>
                <a:ea typeface="微软雅黑" panose="020B0503020204020204" pitchFamily="34" charset="-122"/>
                <a:cs typeface="Arial" charset="0"/>
              </a:rPr>
              <a:t>现实世界的实体以及实体间的各种联系均用</a:t>
            </a:r>
            <a:r>
              <a:rPr lang="zh-CN" altLang="en-US"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charset="0"/>
              </a:rPr>
              <a:t>关系</a:t>
            </a:r>
            <a:r>
              <a:rPr lang="zh-CN" altLang="en-US" dirty="0">
                <a:latin typeface="微软雅黑" panose="020B0503020204020204" pitchFamily="34" charset="-122"/>
                <a:ea typeface="微软雅黑" panose="020B0503020204020204" pitchFamily="34" charset="-122"/>
                <a:cs typeface="Arial" charset="0"/>
              </a:rPr>
              <a:t>来表示。</a:t>
            </a:r>
            <a:endParaRPr lang="en-US" altLang="zh-CN" dirty="0">
              <a:latin typeface="微软雅黑" panose="020B0503020204020204" pitchFamily="34" charset="-122"/>
              <a:ea typeface="微软雅黑" panose="020B0503020204020204" pitchFamily="34" charset="-122"/>
            </a:endParaRPr>
          </a:p>
          <a:p>
            <a:pPr lvl="1">
              <a:lnSpc>
                <a:spcPct val="120000"/>
              </a:lnSpc>
            </a:pPr>
            <a:r>
              <a:rPr lang="zh-CN" altLang="en-US" b="1" dirty="0">
                <a:solidFill>
                  <a:srgbClr val="0000CC"/>
                </a:solidFill>
              </a:rPr>
              <a:t>建立在集合代数的基础上</a:t>
            </a:r>
            <a:endParaRPr lang="zh-CN" altLang="en-US" dirty="0">
              <a:solidFill>
                <a:srgbClr val="0000CC"/>
              </a:solidFill>
              <a:cs typeface="Arial" charset="0"/>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4</a:t>
            </a:fld>
            <a:endParaRPr lang="en-US" dirty="0"/>
          </a:p>
        </p:txBody>
      </p:sp>
      <p:pic>
        <p:nvPicPr>
          <p:cNvPr id="5" name="Picture 6" descr="图片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8839200" y="1371600"/>
            <a:ext cx="2590800" cy="2800959"/>
          </a:xfrm>
          <a:prstGeom prst="rect">
            <a:avLst/>
          </a:prstGeom>
          <a:noFill/>
        </p:spPr>
      </p:pic>
    </p:spTree>
    <p:extLst>
      <p:ext uri="{BB962C8B-B14F-4D97-AF65-F5344CB8AC3E}">
        <p14:creationId xmlns:p14="http://schemas.microsoft.com/office/powerpoint/2010/main" val="18362290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A4FFBB-7856-4DE8-A759-9E3451C41DF6}"/>
              </a:ext>
            </a:extLst>
          </p:cNvPr>
          <p:cNvSpPr>
            <a:spLocks noGrp="1"/>
          </p:cNvSpPr>
          <p:nvPr>
            <p:ph type="title"/>
          </p:nvPr>
        </p:nvSpPr>
        <p:spPr>
          <a:noFill/>
        </p:spPr>
        <p:txBody>
          <a:bodyPr/>
          <a:lstStyle/>
          <a:p>
            <a:r>
              <a:rPr lang="zh-CN" altLang="en-US">
                <a:solidFill>
                  <a:srgbClr val="0000CC"/>
                </a:solidFill>
              </a:rPr>
              <a:t>四种专门的关系运算</a:t>
            </a:r>
          </a:p>
        </p:txBody>
      </p:sp>
      <p:sp>
        <p:nvSpPr>
          <p:cNvPr id="4" name="灯片编号占位符 3">
            <a:extLst>
              <a:ext uri="{FF2B5EF4-FFF2-40B4-BE49-F238E27FC236}">
                <a16:creationId xmlns:a16="http://schemas.microsoft.com/office/drawing/2014/main" id="{9BB6B1C6-ED17-4DCE-82C5-DD6D62FE53E2}"/>
              </a:ext>
            </a:extLst>
          </p:cNvPr>
          <p:cNvSpPr>
            <a:spLocks noGrp="1"/>
          </p:cNvSpPr>
          <p:nvPr>
            <p:ph type="sldNum" sz="quarter" idx="12"/>
          </p:nvPr>
        </p:nvSpPr>
        <p:spPr/>
        <p:txBody>
          <a:bodyPr/>
          <a:lstStyle/>
          <a:p>
            <a:fld id="{E63F6D5D-9733-4D44-9C56-AEFEDD5A4BA7}" type="slidenum">
              <a:rPr lang="en-US" smtClean="0"/>
              <a:pPr/>
              <a:t>49</a:t>
            </a:fld>
            <a:endParaRPr lang="en-US" dirty="0"/>
          </a:p>
        </p:txBody>
      </p:sp>
      <p:sp>
        <p:nvSpPr>
          <p:cNvPr id="6" name="内容占位符 5">
            <a:extLst>
              <a:ext uri="{FF2B5EF4-FFF2-40B4-BE49-F238E27FC236}">
                <a16:creationId xmlns:a16="http://schemas.microsoft.com/office/drawing/2014/main" id="{C9370155-6E8A-4AEC-AA97-BB0AAC0B9DC9}"/>
              </a:ext>
            </a:extLst>
          </p:cNvPr>
          <p:cNvSpPr>
            <a:spLocks noGrp="1"/>
          </p:cNvSpPr>
          <p:nvPr>
            <p:ph idx="1"/>
          </p:nvPr>
        </p:nvSpPr>
        <p:spPr/>
        <p:txBody>
          <a:bodyPr/>
          <a:lstStyle/>
          <a:p>
            <a:pPr marL="514350" indent="-514350">
              <a:buFont typeface="+mj-lt"/>
              <a:buAutoNum type="arabicPeriod"/>
            </a:pPr>
            <a:r>
              <a:rPr lang="zh-CN" altLang="en-US" b="1">
                <a:solidFill>
                  <a:srgbClr val="C00000"/>
                </a:solidFill>
              </a:rPr>
              <a:t>选择</a:t>
            </a:r>
            <a:r>
              <a:rPr lang="en-US" altLang="zh-CN" b="1">
                <a:solidFill>
                  <a:srgbClr val="C00000"/>
                </a:solidFill>
              </a:rPr>
              <a:t>(Selection)</a:t>
            </a:r>
          </a:p>
          <a:p>
            <a:pPr marL="514350" indent="-514350">
              <a:buFont typeface="+mj-lt"/>
              <a:buAutoNum type="arabicPeriod"/>
            </a:pPr>
            <a:r>
              <a:rPr lang="zh-CN" altLang="en-US" b="1">
                <a:solidFill>
                  <a:srgbClr val="C00000"/>
                </a:solidFill>
              </a:rPr>
              <a:t>投影</a:t>
            </a:r>
            <a:r>
              <a:rPr lang="en-US" altLang="zh-CN" b="1">
                <a:solidFill>
                  <a:srgbClr val="C00000"/>
                </a:solidFill>
              </a:rPr>
              <a:t>(Projection)</a:t>
            </a:r>
          </a:p>
          <a:p>
            <a:pPr marL="514350" indent="-514350">
              <a:buFont typeface="+mj-lt"/>
              <a:buAutoNum type="arabicPeriod"/>
            </a:pPr>
            <a:r>
              <a:rPr lang="zh-CN" altLang="en-US" b="1">
                <a:solidFill>
                  <a:srgbClr val="C00000"/>
                </a:solidFill>
              </a:rPr>
              <a:t>连接</a:t>
            </a:r>
            <a:r>
              <a:rPr lang="en-US" altLang="zh-CN" b="1">
                <a:solidFill>
                  <a:srgbClr val="C00000"/>
                </a:solidFill>
              </a:rPr>
              <a:t>(Join)</a:t>
            </a:r>
          </a:p>
          <a:p>
            <a:pPr marL="514350" indent="-514350">
              <a:buFont typeface="+mj-lt"/>
              <a:buAutoNum type="arabicPeriod"/>
            </a:pPr>
            <a:r>
              <a:rPr lang="zh-CN" altLang="en-US" b="1">
                <a:solidFill>
                  <a:srgbClr val="C00000"/>
                </a:solidFill>
              </a:rPr>
              <a:t>除</a:t>
            </a:r>
            <a:r>
              <a:rPr lang="en-US" altLang="zh-CN" b="1">
                <a:solidFill>
                  <a:srgbClr val="C00000"/>
                </a:solidFill>
              </a:rPr>
              <a:t>(Division)</a:t>
            </a:r>
          </a:p>
          <a:p>
            <a:pPr marL="514350" indent="-514350">
              <a:buFont typeface="+mj-lt"/>
              <a:buAutoNum type="arabicPeriod"/>
            </a:pPr>
            <a:endParaRPr lang="zh-CN" altLang="en-US" b="1">
              <a:solidFill>
                <a:srgbClr val="C00000"/>
              </a:solidFill>
            </a:endParaRPr>
          </a:p>
        </p:txBody>
      </p:sp>
    </p:spTree>
    <p:extLst>
      <p:ext uri="{BB962C8B-B14F-4D97-AF65-F5344CB8AC3E}">
        <p14:creationId xmlns:p14="http://schemas.microsoft.com/office/powerpoint/2010/main" val="39184257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学生</a:t>
            </a:r>
            <a:r>
              <a:rPr lang="en-US" altLang="zh-CN" dirty="0"/>
              <a:t>-</a:t>
            </a:r>
            <a:r>
              <a:rPr lang="zh-CN" altLang="en-US" dirty="0"/>
              <a:t>课程数据库</a:t>
            </a:r>
          </a:p>
        </p:txBody>
      </p:sp>
      <p:sp>
        <p:nvSpPr>
          <p:cNvPr id="6" name="内容占位符 5"/>
          <p:cNvSpPr>
            <a:spLocks noGrp="1"/>
          </p:cNvSpPr>
          <p:nvPr>
            <p:ph idx="1"/>
          </p:nvPr>
        </p:nvSpPr>
        <p:spPr>
          <a:xfrm>
            <a:off x="595085" y="1066800"/>
            <a:ext cx="11007107" cy="3733800"/>
          </a:xfrm>
        </p:spPr>
        <p:txBody>
          <a:bodyPr/>
          <a:lstStyle/>
          <a:p>
            <a:pPr>
              <a:lnSpc>
                <a:spcPct val="150000"/>
              </a:lnSpc>
            </a:pPr>
            <a:r>
              <a:rPr lang="zh-CN" altLang="en-US" dirty="0">
                <a:solidFill>
                  <a:srgbClr val="FF0000"/>
                </a:solidFill>
              </a:rPr>
              <a:t>数据库由三张表组成：</a:t>
            </a:r>
            <a:endParaRPr lang="en-US" altLang="zh-CN" dirty="0">
              <a:solidFill>
                <a:srgbClr val="FF0000"/>
              </a:solidFill>
            </a:endParaRPr>
          </a:p>
          <a:p>
            <a:pPr lvl="1">
              <a:lnSpc>
                <a:spcPct val="150000"/>
              </a:lnSpc>
            </a:pPr>
            <a:r>
              <a:rPr lang="zh-CN" altLang="en-US" dirty="0"/>
              <a:t>学生关系</a:t>
            </a:r>
            <a:r>
              <a:rPr lang="en-US" altLang="zh-CN" dirty="0"/>
              <a:t>Student</a:t>
            </a:r>
          </a:p>
          <a:p>
            <a:pPr lvl="1">
              <a:lnSpc>
                <a:spcPct val="150000"/>
              </a:lnSpc>
            </a:pPr>
            <a:r>
              <a:rPr lang="zh-CN" altLang="en-US" dirty="0"/>
              <a:t>课程关系</a:t>
            </a:r>
            <a:r>
              <a:rPr lang="en-US" altLang="zh-CN" dirty="0"/>
              <a:t>Course</a:t>
            </a:r>
          </a:p>
          <a:p>
            <a:pPr lvl="1">
              <a:lnSpc>
                <a:spcPct val="150000"/>
              </a:lnSpc>
            </a:pPr>
            <a:r>
              <a:rPr lang="zh-CN" altLang="en-US" dirty="0"/>
              <a:t>课程选修关系</a:t>
            </a:r>
            <a:r>
              <a:rPr lang="en-US" altLang="zh-CN" dirty="0"/>
              <a:t>SC</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50</a:t>
            </a:fld>
            <a:endParaRPr lang="en-US" dirty="0"/>
          </a:p>
        </p:txBody>
      </p:sp>
    </p:spTree>
    <p:extLst>
      <p:ext uri="{BB962C8B-B14F-4D97-AF65-F5344CB8AC3E}">
        <p14:creationId xmlns:p14="http://schemas.microsoft.com/office/powerpoint/2010/main" val="35196517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51</a:t>
            </a:fld>
            <a:endParaRPr lang="en-US" dirty="0"/>
          </a:p>
        </p:txBody>
      </p:sp>
      <p:graphicFrame>
        <p:nvGraphicFramePr>
          <p:cNvPr id="5" name="Group 271"/>
          <p:cNvGraphicFramePr>
            <a:graphicFrameLocks/>
          </p:cNvGraphicFramePr>
          <p:nvPr>
            <p:extLst>
              <p:ext uri="{D42A27DB-BD31-4B8C-83A1-F6EECF244321}">
                <p14:modId xmlns:p14="http://schemas.microsoft.com/office/powerpoint/2010/main" val="3013546437"/>
              </p:ext>
            </p:extLst>
          </p:nvPr>
        </p:nvGraphicFramePr>
        <p:xfrm>
          <a:off x="304799" y="3558684"/>
          <a:ext cx="5562599" cy="2590800"/>
        </p:xfrm>
        <a:graphic>
          <a:graphicData uri="http://schemas.openxmlformats.org/drawingml/2006/table">
            <a:tbl>
              <a:tblPr>
                <a:tableStyleId>{2D5ABB26-0587-4C30-8999-92F81FD0307C}</a:tableStyleId>
              </a:tblPr>
              <a:tblGrid>
                <a:gridCol w="1371599">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74954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dirty="0">
                          <a:ln>
                            <a:noFill/>
                          </a:ln>
                          <a:effectLst/>
                          <a:latin typeface="Times New Roman" panose="02020603050405020304" pitchFamily="18" charset="0"/>
                          <a:ea typeface="+mn-ea"/>
                        </a:rPr>
                        <a:t>学号</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err="1">
                          <a:ln>
                            <a:noFill/>
                          </a:ln>
                          <a:effectLst/>
                          <a:latin typeface="Times New Roman" panose="02020603050405020304" pitchFamily="18" charset="0"/>
                          <a:ea typeface="+mn-ea"/>
                        </a:rPr>
                        <a:t>Sno</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dirty="0">
                          <a:ln>
                            <a:noFill/>
                          </a:ln>
                          <a:effectLst/>
                          <a:latin typeface="Times New Roman" panose="02020603050405020304" pitchFamily="18" charset="0"/>
                          <a:ea typeface="+mn-ea"/>
                        </a:rPr>
                        <a:t>姓名</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err="1">
                          <a:ln>
                            <a:noFill/>
                          </a:ln>
                          <a:effectLst/>
                          <a:latin typeface="Times New Roman" panose="02020603050405020304" pitchFamily="18" charset="0"/>
                          <a:ea typeface="+mn-ea"/>
                        </a:rPr>
                        <a:t>Sname</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dirty="0">
                          <a:ln>
                            <a:noFill/>
                          </a:ln>
                          <a:effectLst/>
                          <a:latin typeface="Times New Roman" panose="02020603050405020304" pitchFamily="18" charset="0"/>
                          <a:ea typeface="+mn-ea"/>
                        </a:rPr>
                        <a:t>性别</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err="1">
                          <a:ln>
                            <a:noFill/>
                          </a:ln>
                          <a:effectLst/>
                          <a:latin typeface="Times New Roman" panose="02020603050405020304" pitchFamily="18" charset="0"/>
                          <a:ea typeface="+mn-ea"/>
                        </a:rPr>
                        <a:t>Ssex</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a:ln>
                            <a:noFill/>
                          </a:ln>
                          <a:effectLst/>
                          <a:latin typeface="Times New Roman" panose="02020603050405020304" pitchFamily="18" charset="0"/>
                          <a:ea typeface="+mn-ea"/>
                        </a:rPr>
                        <a:t>年龄</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a:ln>
                            <a:noFill/>
                          </a:ln>
                          <a:effectLst/>
                          <a:latin typeface="Times New Roman" panose="02020603050405020304" pitchFamily="18" charset="0"/>
                          <a:ea typeface="+mn-ea"/>
                        </a:rPr>
                        <a:t>Sage</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a:ln>
                            <a:noFill/>
                          </a:ln>
                          <a:effectLst/>
                          <a:latin typeface="Times New Roman" panose="02020603050405020304" pitchFamily="18" charset="0"/>
                          <a:ea typeface="+mn-ea"/>
                        </a:rPr>
                        <a:t>所在系</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a:ln>
                            <a:noFill/>
                          </a:ln>
                          <a:effectLst/>
                          <a:latin typeface="Times New Roman" panose="02020603050405020304" pitchFamily="18" charset="0"/>
                          <a:ea typeface="+mn-ea"/>
                        </a:rPr>
                        <a:t>Sdept</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60881">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201215121</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a:ln>
                            <a:noFill/>
                          </a:ln>
                          <a:effectLst/>
                          <a:latin typeface="Times New Roman" panose="02020603050405020304" pitchFamily="18" charset="0"/>
                          <a:ea typeface="+mn-ea"/>
                        </a:rPr>
                        <a:t>李勇</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dirty="0">
                          <a:ln>
                            <a:noFill/>
                          </a:ln>
                          <a:effectLst/>
                          <a:latin typeface="Times New Roman" panose="02020603050405020304" pitchFamily="18" charset="0"/>
                          <a:ea typeface="+mn-ea"/>
                        </a:rPr>
                        <a:t>男</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20</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CS</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5974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201215122</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a:ln>
                            <a:noFill/>
                          </a:ln>
                          <a:effectLst/>
                          <a:latin typeface="Times New Roman" panose="02020603050405020304" pitchFamily="18" charset="0"/>
                          <a:ea typeface="+mn-ea"/>
                        </a:rPr>
                        <a:t>刘晨</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a:ln>
                            <a:noFill/>
                          </a:ln>
                          <a:effectLst/>
                          <a:latin typeface="Times New Roman" panose="02020603050405020304" pitchFamily="18" charset="0"/>
                          <a:ea typeface="+mn-ea"/>
                        </a:rPr>
                        <a:t>女</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19</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CS</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5974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201215123</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a:ln>
                            <a:noFill/>
                          </a:ln>
                          <a:effectLst/>
                          <a:latin typeface="Times New Roman" panose="02020603050405020304" pitchFamily="18" charset="0"/>
                          <a:ea typeface="+mn-ea"/>
                        </a:rPr>
                        <a:t>王敏</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a:ln>
                            <a:noFill/>
                          </a:ln>
                          <a:effectLst/>
                          <a:latin typeface="Times New Roman" panose="02020603050405020304" pitchFamily="18" charset="0"/>
                          <a:ea typeface="+mn-ea"/>
                        </a:rPr>
                        <a:t>女</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18</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MA</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60881">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201215125</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dirty="0">
                          <a:ln>
                            <a:noFill/>
                          </a:ln>
                          <a:effectLst/>
                          <a:latin typeface="Times New Roman" panose="02020603050405020304" pitchFamily="18" charset="0"/>
                          <a:ea typeface="+mn-ea"/>
                        </a:rPr>
                        <a:t>张立</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dirty="0">
                          <a:ln>
                            <a:noFill/>
                          </a:ln>
                          <a:effectLst/>
                          <a:latin typeface="Times New Roman" panose="02020603050405020304" pitchFamily="18" charset="0"/>
                          <a:ea typeface="+mn-ea"/>
                        </a:rPr>
                        <a:t>男</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a:ln>
                            <a:noFill/>
                          </a:ln>
                          <a:effectLst/>
                          <a:latin typeface="Times New Roman" panose="02020603050405020304" pitchFamily="18" charset="0"/>
                          <a:ea typeface="+mn-ea"/>
                        </a:rPr>
                        <a:t>19</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IS</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6" name="Group 575"/>
          <p:cNvGraphicFramePr>
            <a:graphicFrameLocks/>
          </p:cNvGraphicFramePr>
          <p:nvPr>
            <p:extLst>
              <p:ext uri="{D42A27DB-BD31-4B8C-83A1-F6EECF244321}">
                <p14:modId xmlns:p14="http://schemas.microsoft.com/office/powerpoint/2010/main" val="2632737552"/>
              </p:ext>
            </p:extLst>
          </p:nvPr>
        </p:nvGraphicFramePr>
        <p:xfrm>
          <a:off x="6096000" y="3532526"/>
          <a:ext cx="5371261" cy="3154968"/>
        </p:xfrm>
        <a:graphic>
          <a:graphicData uri="http://schemas.openxmlformats.org/drawingml/2006/table">
            <a:tbl>
              <a:tblPr/>
              <a:tblGrid>
                <a:gridCol w="1343401">
                  <a:extLst>
                    <a:ext uri="{9D8B030D-6E8A-4147-A177-3AD203B41FA5}">
                      <a16:colId xmlns:a16="http://schemas.microsoft.com/office/drawing/2014/main" val="20000"/>
                    </a:ext>
                  </a:extLst>
                </a:gridCol>
                <a:gridCol w="1480463">
                  <a:extLst>
                    <a:ext uri="{9D8B030D-6E8A-4147-A177-3AD203B41FA5}">
                      <a16:colId xmlns:a16="http://schemas.microsoft.com/office/drawing/2014/main" val="20001"/>
                    </a:ext>
                  </a:extLst>
                </a:gridCol>
                <a:gridCol w="1205167">
                  <a:extLst>
                    <a:ext uri="{9D8B030D-6E8A-4147-A177-3AD203B41FA5}">
                      <a16:colId xmlns:a16="http://schemas.microsoft.com/office/drawing/2014/main" val="20002"/>
                    </a:ext>
                  </a:extLst>
                </a:gridCol>
                <a:gridCol w="1342230">
                  <a:extLst>
                    <a:ext uri="{9D8B030D-6E8A-4147-A177-3AD203B41FA5}">
                      <a16:colId xmlns:a16="http://schemas.microsoft.com/office/drawing/2014/main" val="20003"/>
                    </a:ext>
                  </a:extLst>
                </a:gridCol>
              </a:tblGrid>
              <a:tr h="589629">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dirty="0">
                          <a:ln>
                            <a:noFill/>
                          </a:ln>
                          <a:solidFill>
                            <a:schemeClr val="tx1"/>
                          </a:solidFill>
                          <a:effectLst/>
                          <a:latin typeface="Times New Roman" panose="02020603050405020304" pitchFamily="18" charset="0"/>
                          <a:ea typeface="+mn-ea"/>
                        </a:rPr>
                        <a:t>课程号</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err="1">
                          <a:ln>
                            <a:noFill/>
                          </a:ln>
                          <a:solidFill>
                            <a:schemeClr val="tx1"/>
                          </a:solidFill>
                          <a:effectLst/>
                          <a:latin typeface="Times New Roman" panose="02020603050405020304" pitchFamily="18" charset="0"/>
                          <a:ea typeface="+mn-ea"/>
                        </a:rPr>
                        <a:t>Cno</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课程名</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Cname</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先行课</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Cpno</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学分</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Ccredit</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4580">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1</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数据库</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5</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4</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9811">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dirty="0">
                          <a:ln>
                            <a:noFill/>
                          </a:ln>
                          <a:solidFill>
                            <a:schemeClr val="tx1"/>
                          </a:solidFill>
                          <a:effectLst/>
                          <a:latin typeface="Times New Roman" panose="02020603050405020304" pitchFamily="18" charset="0"/>
                          <a:ea typeface="+mn-ea"/>
                        </a:rPr>
                        <a:t>数学</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4580">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mn-ea"/>
                        </a:rPr>
                        <a:t>3</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信息系统</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1</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4</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4580">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4</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操作系统</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6</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3</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4580">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5</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数据结构</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7</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4</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4580">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mn-ea"/>
                        </a:rPr>
                        <a:t>6</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数据处理</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4580">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mn-ea"/>
                        </a:rPr>
                        <a:t>7</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PASCAL</a:t>
                      </a:r>
                      <a:r>
                        <a:rPr kumimoji="0" lang="zh-CN" altLang="en-US" sz="1600" b="1" i="0" u="none" strike="noStrike" cap="none" normalizeH="0" baseline="0">
                          <a:ln>
                            <a:noFill/>
                          </a:ln>
                          <a:solidFill>
                            <a:schemeClr val="tx1"/>
                          </a:solidFill>
                          <a:effectLst/>
                          <a:latin typeface="Times New Roman" panose="02020603050405020304" pitchFamily="18" charset="0"/>
                          <a:ea typeface="+mn-ea"/>
                        </a:rPr>
                        <a:t>语言</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6</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mn-ea"/>
                        </a:rPr>
                        <a:t>4</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 name="Group 384"/>
          <p:cNvGraphicFramePr>
            <a:graphicFrameLocks/>
          </p:cNvGraphicFramePr>
          <p:nvPr>
            <p:extLst>
              <p:ext uri="{D42A27DB-BD31-4B8C-83A1-F6EECF244321}">
                <p14:modId xmlns:p14="http://schemas.microsoft.com/office/powerpoint/2010/main" val="1303161637"/>
              </p:ext>
            </p:extLst>
          </p:nvPr>
        </p:nvGraphicFramePr>
        <p:xfrm>
          <a:off x="3557586" y="595952"/>
          <a:ext cx="4619623" cy="2317236"/>
        </p:xfrm>
        <a:graphic>
          <a:graphicData uri="http://schemas.openxmlformats.org/drawingml/2006/table">
            <a:tbl>
              <a:tblPr/>
              <a:tblGrid>
                <a:gridCol w="1539874">
                  <a:extLst>
                    <a:ext uri="{9D8B030D-6E8A-4147-A177-3AD203B41FA5}">
                      <a16:colId xmlns:a16="http://schemas.microsoft.com/office/drawing/2014/main" val="20000"/>
                    </a:ext>
                  </a:extLst>
                </a:gridCol>
                <a:gridCol w="1539875">
                  <a:extLst>
                    <a:ext uri="{9D8B030D-6E8A-4147-A177-3AD203B41FA5}">
                      <a16:colId xmlns:a16="http://schemas.microsoft.com/office/drawing/2014/main" val="20001"/>
                    </a:ext>
                  </a:extLst>
                </a:gridCol>
                <a:gridCol w="1539874">
                  <a:extLst>
                    <a:ext uri="{9D8B030D-6E8A-4147-A177-3AD203B41FA5}">
                      <a16:colId xmlns:a16="http://schemas.microsoft.com/office/drawing/2014/main" val="20002"/>
                    </a:ext>
                  </a:extLst>
                </a:gridCol>
              </a:tblGrid>
              <a:tr h="479860">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学号</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Sno</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dirty="0">
                          <a:ln>
                            <a:noFill/>
                          </a:ln>
                          <a:solidFill>
                            <a:schemeClr val="tx1"/>
                          </a:solidFill>
                          <a:effectLst/>
                          <a:latin typeface="Times New Roman" panose="02020603050405020304" pitchFamily="18" charset="0"/>
                          <a:ea typeface="+mn-ea"/>
                        </a:rPr>
                        <a:t>课程号</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err="1">
                          <a:ln>
                            <a:noFill/>
                          </a:ln>
                          <a:solidFill>
                            <a:schemeClr val="tx1"/>
                          </a:solidFill>
                          <a:effectLst/>
                          <a:latin typeface="Times New Roman" panose="02020603050405020304" pitchFamily="18" charset="0"/>
                          <a:ea typeface="+mn-ea"/>
                        </a:rPr>
                        <a:t>Cno</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成绩</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Grade</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3565">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201215121</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1</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92</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565">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201215121</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85</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7002">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mn-ea"/>
                        </a:rPr>
                        <a:t>201215121</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3</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88</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399">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201215122</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90</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2731">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201215122</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3</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mn-ea"/>
                        </a:rPr>
                        <a:t>80</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 name="文本框 7"/>
          <p:cNvSpPr txBox="1"/>
          <p:nvPr/>
        </p:nvSpPr>
        <p:spPr>
          <a:xfrm>
            <a:off x="5524497" y="72732"/>
            <a:ext cx="685800" cy="523220"/>
          </a:xfrm>
          <a:prstGeom prst="rect">
            <a:avLst/>
          </a:prstGeom>
          <a:noFill/>
        </p:spPr>
        <p:txBody>
          <a:bodyPr wrap="square" rtlCol="0">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SC</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362200" y="3003961"/>
            <a:ext cx="1828800" cy="523220"/>
          </a:xfrm>
          <a:prstGeom prst="rect">
            <a:avLst/>
          </a:prstGeom>
          <a:noFill/>
        </p:spPr>
        <p:txBody>
          <a:bodyPr wrap="square" rtlCol="0">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Student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019631" y="3003665"/>
            <a:ext cx="1523997" cy="523220"/>
          </a:xfrm>
          <a:prstGeom prst="rect">
            <a:avLst/>
          </a:prstGeom>
          <a:noFill/>
        </p:spPr>
        <p:txBody>
          <a:bodyPr wrap="square" rtlCol="0">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Course</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14325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75BAD8-273C-42A3-AEF8-BF5CB0E84B41}"/>
              </a:ext>
            </a:extLst>
          </p:cNvPr>
          <p:cNvSpPr>
            <a:spLocks noGrp="1"/>
          </p:cNvSpPr>
          <p:nvPr>
            <p:ph type="title"/>
          </p:nvPr>
        </p:nvSpPr>
        <p:spPr>
          <a:noFill/>
        </p:spPr>
        <p:txBody>
          <a:bodyPr/>
          <a:lstStyle/>
          <a:p>
            <a:r>
              <a:rPr lang="en-US" altLang="zh-CN">
                <a:solidFill>
                  <a:srgbClr val="FF0000"/>
                </a:solidFill>
              </a:rPr>
              <a:t>1.</a:t>
            </a:r>
            <a:r>
              <a:rPr lang="zh-CN" altLang="en-US">
                <a:solidFill>
                  <a:srgbClr val="FF0000"/>
                </a:solidFill>
              </a:rPr>
              <a:t>选择</a:t>
            </a:r>
            <a:r>
              <a:rPr lang="en-US" altLang="zh-CN">
                <a:solidFill>
                  <a:srgbClr val="FF0000"/>
                </a:solidFill>
              </a:rPr>
              <a:t>(Selection)</a:t>
            </a:r>
            <a:endParaRPr lang="zh-CN" altLang="en-US">
              <a:solidFill>
                <a:srgbClr val="FF0000"/>
              </a:solidFill>
            </a:endParaRPr>
          </a:p>
        </p:txBody>
      </p:sp>
      <p:sp>
        <p:nvSpPr>
          <p:cNvPr id="3" name="内容占位符 2">
            <a:extLst>
              <a:ext uri="{FF2B5EF4-FFF2-40B4-BE49-F238E27FC236}">
                <a16:creationId xmlns:a16="http://schemas.microsoft.com/office/drawing/2014/main" id="{0757B716-CC69-446E-8401-B669F19EF8EB}"/>
              </a:ext>
            </a:extLst>
          </p:cNvPr>
          <p:cNvSpPr>
            <a:spLocks noGrp="1"/>
          </p:cNvSpPr>
          <p:nvPr>
            <p:ph idx="1"/>
          </p:nvPr>
        </p:nvSpPr>
        <p:spPr/>
        <p:txBody>
          <a:bodyPr/>
          <a:lstStyle/>
          <a:p>
            <a:pPr>
              <a:lnSpc>
                <a:spcPct val="150000"/>
              </a:lnSpc>
            </a:pPr>
            <a:r>
              <a:rPr lang="zh-CN" altLang="en-US"/>
              <a:t>选择又称为限制</a:t>
            </a:r>
            <a:r>
              <a:rPr lang="en-US" altLang="zh-CN"/>
              <a:t>(Restriction)</a:t>
            </a:r>
          </a:p>
          <a:p>
            <a:pPr>
              <a:lnSpc>
                <a:spcPct val="150000"/>
              </a:lnSpc>
            </a:pPr>
            <a:r>
              <a:rPr lang="zh-CN" altLang="en-US"/>
              <a:t> </a:t>
            </a:r>
            <a:r>
              <a:rPr lang="en-US" altLang="zh-CN">
                <a:solidFill>
                  <a:srgbClr val="3333CC"/>
                </a:solidFill>
                <a:cs typeface="Times New Roman" pitchFamily="18" charset="0"/>
              </a:rPr>
              <a:t>σ</a:t>
            </a:r>
            <a:r>
              <a:rPr lang="en-US" altLang="zh-CN" baseline="-30000">
                <a:solidFill>
                  <a:srgbClr val="3333CC"/>
                </a:solidFill>
              </a:rPr>
              <a:t>F</a:t>
            </a:r>
            <a:r>
              <a:rPr lang="en-US" altLang="zh-CN">
                <a:solidFill>
                  <a:srgbClr val="3333CC"/>
                </a:solidFill>
              </a:rPr>
              <a:t>(R ) = {t |t </a:t>
            </a:r>
            <a:r>
              <a:rPr lang="en-US" altLang="zh-CN">
                <a:solidFill>
                  <a:srgbClr val="3333CC"/>
                </a:solidFill>
                <a:sym typeface="Symbol" pitchFamily="18" charset="2"/>
              </a:rPr>
              <a:t></a:t>
            </a:r>
            <a:r>
              <a:rPr lang="en-US" altLang="zh-CN">
                <a:solidFill>
                  <a:srgbClr val="3333CC"/>
                </a:solidFill>
              </a:rPr>
              <a:t>R ∧F (t)= '</a:t>
            </a:r>
            <a:r>
              <a:rPr lang="zh-CN" altLang="en-US">
                <a:solidFill>
                  <a:srgbClr val="3333CC"/>
                </a:solidFill>
              </a:rPr>
              <a:t>真</a:t>
            </a:r>
            <a:r>
              <a:rPr lang="en-US" altLang="zh-CN">
                <a:solidFill>
                  <a:srgbClr val="3333CC"/>
                </a:solidFill>
              </a:rPr>
              <a:t>'}</a:t>
            </a:r>
          </a:p>
          <a:p>
            <a:pPr lvl="1">
              <a:lnSpc>
                <a:spcPct val="150000"/>
              </a:lnSpc>
            </a:pPr>
            <a:r>
              <a:rPr lang="zh-CN" altLang="en-US"/>
              <a:t>在</a:t>
            </a:r>
            <a:r>
              <a:rPr lang="zh-CN" altLang="en-US">
                <a:solidFill>
                  <a:srgbClr val="FF0000"/>
                </a:solidFill>
              </a:rPr>
              <a:t>关系</a:t>
            </a:r>
            <a:r>
              <a:rPr lang="en-US" altLang="zh-CN">
                <a:solidFill>
                  <a:srgbClr val="FF0000"/>
                </a:solidFill>
              </a:rPr>
              <a:t>R </a:t>
            </a:r>
            <a:r>
              <a:rPr lang="zh-CN" altLang="en-US"/>
              <a:t>中选择满足给定条件的诸元组</a:t>
            </a:r>
          </a:p>
          <a:p>
            <a:pPr lvl="1" algn="just"/>
            <a:r>
              <a:rPr lang="en-US" altLang="zh-CN">
                <a:solidFill>
                  <a:srgbClr val="FF0000"/>
                </a:solidFill>
              </a:rPr>
              <a:t>F</a:t>
            </a:r>
            <a:r>
              <a:rPr lang="zh-CN" altLang="en-US">
                <a:solidFill>
                  <a:srgbClr val="FF0000"/>
                </a:solidFill>
              </a:rPr>
              <a:t>：</a:t>
            </a:r>
            <a:r>
              <a:rPr lang="zh-CN" altLang="en-US"/>
              <a:t>选择条件，逻辑表达式，取值为“真”或“假”</a:t>
            </a:r>
            <a:endParaRPr lang="en-US" altLang="zh-CN"/>
          </a:p>
          <a:p>
            <a:pPr lvl="2" algn="just">
              <a:buSzPct val="87000"/>
            </a:pPr>
            <a:r>
              <a:rPr lang="zh-CN" altLang="en-US"/>
              <a:t>基本形式为：</a:t>
            </a:r>
            <a:r>
              <a:rPr lang="en-US" altLang="zh-CN">
                <a:solidFill>
                  <a:srgbClr val="FF0000"/>
                </a:solidFill>
              </a:rPr>
              <a:t>X</a:t>
            </a:r>
            <a:r>
              <a:rPr lang="en-US" altLang="zh-CN" baseline="-25000">
                <a:solidFill>
                  <a:srgbClr val="FF0000"/>
                </a:solidFill>
              </a:rPr>
              <a:t>1</a:t>
            </a:r>
            <a:r>
              <a:rPr lang="en-US" altLang="zh-CN">
                <a:solidFill>
                  <a:srgbClr val="FF0000"/>
                </a:solidFill>
              </a:rPr>
              <a:t>θY</a:t>
            </a:r>
            <a:r>
              <a:rPr lang="en-US" altLang="zh-CN" baseline="-25000">
                <a:solidFill>
                  <a:srgbClr val="FF0000"/>
                </a:solidFill>
              </a:rPr>
              <a:t>1</a:t>
            </a:r>
          </a:p>
          <a:p>
            <a:pPr lvl="2" algn="just">
              <a:buSzPct val="87000"/>
            </a:pPr>
            <a:r>
              <a:rPr lang="en-US" altLang="zh-CN">
                <a:solidFill>
                  <a:srgbClr val="FF0000"/>
                </a:solidFill>
                <a:cs typeface="Times New Roman" pitchFamily="18" charset="0"/>
              </a:rPr>
              <a:t>X</a:t>
            </a:r>
            <a:r>
              <a:rPr lang="en-US" altLang="zh-CN" baseline="-25000">
                <a:solidFill>
                  <a:srgbClr val="FF0000"/>
                </a:solidFill>
                <a:cs typeface="Times New Roman" pitchFamily="18" charset="0"/>
              </a:rPr>
              <a:t>1</a:t>
            </a:r>
            <a:r>
              <a:rPr lang="zh-CN" altLang="en-US">
                <a:solidFill>
                  <a:srgbClr val="FF0000"/>
                </a:solidFill>
                <a:cs typeface="Times New Roman" pitchFamily="18" charset="0"/>
              </a:rPr>
              <a:t>，</a:t>
            </a:r>
            <a:r>
              <a:rPr lang="en-US" altLang="zh-CN">
                <a:solidFill>
                  <a:srgbClr val="FF0000"/>
                </a:solidFill>
                <a:cs typeface="Times New Roman" pitchFamily="18" charset="0"/>
              </a:rPr>
              <a:t>Y</a:t>
            </a:r>
            <a:r>
              <a:rPr lang="en-US" altLang="zh-CN" baseline="-25000">
                <a:solidFill>
                  <a:srgbClr val="FF0000"/>
                </a:solidFill>
                <a:cs typeface="Times New Roman" pitchFamily="18" charset="0"/>
              </a:rPr>
              <a:t>1</a:t>
            </a:r>
            <a:r>
              <a:rPr lang="zh-CN" altLang="en-US">
                <a:cs typeface="Times New Roman" pitchFamily="18" charset="0"/>
              </a:rPr>
              <a:t>等：属性名、常量、简单函数；属性名也可以用它的序号来代替；</a:t>
            </a:r>
            <a:endParaRPr lang="en-US" altLang="zh-CN" baseline="-25000"/>
          </a:p>
          <a:p>
            <a:pPr lvl="2" algn="just">
              <a:buSzPct val="87000"/>
            </a:pPr>
            <a:r>
              <a:rPr lang="zh-CN" altLang="zh-CN">
                <a:solidFill>
                  <a:srgbClr val="FF0000"/>
                </a:solidFill>
              </a:rPr>
              <a:t>θ</a:t>
            </a:r>
            <a:r>
              <a:rPr lang="zh-CN" altLang="zh-CN"/>
              <a:t>表示比较运算符，它可以是＞，≥，＜，≤，＝或</a:t>
            </a:r>
            <a:r>
              <a:rPr lang="en-US" altLang="zh-CN"/>
              <a:t>&lt;&gt;</a:t>
            </a:r>
          </a:p>
        </p:txBody>
      </p:sp>
      <p:sp>
        <p:nvSpPr>
          <p:cNvPr id="4" name="灯片编号占位符 3">
            <a:extLst>
              <a:ext uri="{FF2B5EF4-FFF2-40B4-BE49-F238E27FC236}">
                <a16:creationId xmlns:a16="http://schemas.microsoft.com/office/drawing/2014/main" id="{AE7169B8-A5E9-4CE9-9B61-5408194494C4}"/>
              </a:ext>
            </a:extLst>
          </p:cNvPr>
          <p:cNvSpPr>
            <a:spLocks noGrp="1"/>
          </p:cNvSpPr>
          <p:nvPr>
            <p:ph type="sldNum" sz="quarter" idx="12"/>
          </p:nvPr>
        </p:nvSpPr>
        <p:spPr/>
        <p:txBody>
          <a:bodyPr/>
          <a:lstStyle/>
          <a:p>
            <a:fld id="{E63F6D5D-9733-4D44-9C56-AEFEDD5A4BA7}" type="slidenum">
              <a:rPr lang="en-US" smtClean="0"/>
              <a:pPr/>
              <a:t>52</a:t>
            </a:fld>
            <a:endParaRPr lang="en-US" dirty="0"/>
          </a:p>
        </p:txBody>
      </p:sp>
    </p:spTree>
    <p:extLst>
      <p:ext uri="{BB962C8B-B14F-4D97-AF65-F5344CB8AC3E}">
        <p14:creationId xmlns:p14="http://schemas.microsoft.com/office/powerpoint/2010/main" val="42117774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70671-CEB0-4271-BC00-6DE2E1C018B9}"/>
              </a:ext>
            </a:extLst>
          </p:cNvPr>
          <p:cNvSpPr>
            <a:spLocks noGrp="1"/>
          </p:cNvSpPr>
          <p:nvPr>
            <p:ph type="title"/>
          </p:nvPr>
        </p:nvSpPr>
        <p:spPr/>
        <p:txBody>
          <a:bodyPr/>
          <a:lstStyle/>
          <a:p>
            <a:r>
              <a:rPr lang="zh-CN" altLang="en-US">
                <a:solidFill>
                  <a:srgbClr val="FF0000"/>
                </a:solidFill>
                <a:latin typeface="微软雅黑" panose="020B0503020204020204" pitchFamily="34" charset="-122"/>
                <a:ea typeface="微软雅黑" panose="020B0503020204020204" pitchFamily="34" charset="-122"/>
              </a:rPr>
              <a:t>“选择”示例</a:t>
            </a:r>
          </a:p>
        </p:txBody>
      </p:sp>
      <p:sp>
        <p:nvSpPr>
          <p:cNvPr id="5" name="文本占位符 4">
            <a:extLst>
              <a:ext uri="{FF2B5EF4-FFF2-40B4-BE49-F238E27FC236}">
                <a16:creationId xmlns:a16="http://schemas.microsoft.com/office/drawing/2014/main" id="{06F6032C-8713-43E2-9CEC-AD09D44F5E15}"/>
              </a:ext>
            </a:extLst>
          </p:cNvPr>
          <p:cNvSpPr>
            <a:spLocks noGrp="1"/>
          </p:cNvSpPr>
          <p:nvPr>
            <p:ph type="body" idx="1"/>
          </p:nvPr>
        </p:nvSpPr>
        <p:spPr/>
        <p:txBody>
          <a:bodyPr>
            <a:noAutofit/>
          </a:bodyPr>
          <a:lstStyle/>
          <a:p>
            <a:r>
              <a:rPr lang="en-US" altLang="zh-CN" sz="3200" b="0">
                <a:latin typeface="微软雅黑" panose="020B0503020204020204" pitchFamily="34" charset="-122"/>
                <a:ea typeface="微软雅黑" panose="020B0503020204020204" pitchFamily="34" charset="-122"/>
              </a:rPr>
              <a:t>1.</a:t>
            </a:r>
            <a:r>
              <a:rPr lang="zh-CN" altLang="en-US" sz="3200" b="0">
                <a:latin typeface="微软雅黑" panose="020B0503020204020204" pitchFamily="34" charset="-122"/>
                <a:ea typeface="微软雅黑" panose="020B0503020204020204" pitchFamily="34" charset="-122"/>
              </a:rPr>
              <a:t>查询信息系</a:t>
            </a:r>
            <a:r>
              <a:rPr lang="en-US" altLang="zh-CN" sz="3200" b="0">
                <a:latin typeface="微软雅黑" panose="020B0503020204020204" pitchFamily="34" charset="-122"/>
                <a:ea typeface="微软雅黑" panose="020B0503020204020204" pitchFamily="34" charset="-122"/>
              </a:rPr>
              <a:t>(IS</a:t>
            </a:r>
            <a:r>
              <a:rPr lang="zh-CN" altLang="en-US" sz="3200" b="0">
                <a:latin typeface="微软雅黑" panose="020B0503020204020204" pitchFamily="34" charset="-122"/>
                <a:ea typeface="微软雅黑" panose="020B0503020204020204" pitchFamily="34" charset="-122"/>
              </a:rPr>
              <a:t>系</a:t>
            </a:r>
            <a:r>
              <a:rPr lang="en-US" altLang="zh-CN" sz="3200" b="0">
                <a:latin typeface="微软雅黑" panose="020B0503020204020204" pitchFamily="34" charset="-122"/>
                <a:ea typeface="微软雅黑" panose="020B0503020204020204" pitchFamily="34" charset="-122"/>
              </a:rPr>
              <a:t>)</a:t>
            </a:r>
            <a:r>
              <a:rPr lang="zh-CN" altLang="en-US" sz="3200" b="0">
                <a:latin typeface="微软雅黑" panose="020B0503020204020204" pitchFamily="34" charset="-122"/>
                <a:ea typeface="微软雅黑" panose="020B0503020204020204" pitchFamily="34" charset="-122"/>
              </a:rPr>
              <a:t>全体学生</a:t>
            </a:r>
          </a:p>
        </p:txBody>
      </p:sp>
      <p:sp>
        <p:nvSpPr>
          <p:cNvPr id="6" name="内容占位符 5">
            <a:extLst>
              <a:ext uri="{FF2B5EF4-FFF2-40B4-BE49-F238E27FC236}">
                <a16:creationId xmlns:a16="http://schemas.microsoft.com/office/drawing/2014/main" id="{13E5C809-E518-4693-A0C7-B376CAE56938}"/>
              </a:ext>
            </a:extLst>
          </p:cNvPr>
          <p:cNvSpPr>
            <a:spLocks noGrp="1"/>
          </p:cNvSpPr>
          <p:nvPr>
            <p:ph sz="half" idx="2"/>
          </p:nvPr>
        </p:nvSpPr>
        <p:spPr/>
        <p:txBody>
          <a:bodyPr>
            <a:normAutofit/>
          </a:bodyPr>
          <a:lstStyle/>
          <a:p>
            <a:pPr marL="0" indent="0" algn="ctr">
              <a:buNone/>
            </a:pPr>
            <a:endParaRPr lang="en-US" altLang="zh-CN" sz="1600">
              <a:solidFill>
                <a:srgbClr val="0000FF"/>
              </a:solidFill>
              <a:latin typeface="微软雅黑" panose="020B0503020204020204" pitchFamily="34" charset="-122"/>
              <a:ea typeface="微软雅黑" panose="020B0503020204020204" pitchFamily="34" charset="-122"/>
            </a:endParaRPr>
          </a:p>
          <a:p>
            <a:pPr marL="0" indent="0" algn="ctr">
              <a:buNone/>
            </a:pPr>
            <a:r>
              <a:rPr lang="el-GR" altLang="zh-CN" sz="3200">
                <a:solidFill>
                  <a:srgbClr val="0000FF"/>
                </a:solidFill>
                <a:latin typeface="微软雅黑" panose="020B0503020204020204" pitchFamily="34" charset="-122"/>
                <a:ea typeface="微软雅黑" panose="020B0503020204020204" pitchFamily="34" charset="-122"/>
              </a:rPr>
              <a:t>σ</a:t>
            </a:r>
            <a:r>
              <a:rPr lang="en-US" altLang="zh-CN" sz="3200" baseline="-25000">
                <a:solidFill>
                  <a:srgbClr val="0000FF"/>
                </a:solidFill>
                <a:latin typeface="微软雅黑" panose="020B0503020204020204" pitchFamily="34" charset="-122"/>
                <a:ea typeface="微软雅黑" panose="020B0503020204020204" pitchFamily="34" charset="-122"/>
              </a:rPr>
              <a:t>Sdept='IS' </a:t>
            </a:r>
            <a:r>
              <a:rPr lang="en-US" altLang="zh-CN" sz="3200">
                <a:solidFill>
                  <a:srgbClr val="0000FF"/>
                </a:solidFill>
                <a:latin typeface="微软雅黑" panose="020B0503020204020204" pitchFamily="34" charset="-122"/>
                <a:ea typeface="微软雅黑" panose="020B0503020204020204" pitchFamily="34" charset="-122"/>
              </a:rPr>
              <a:t>(Student)</a:t>
            </a:r>
          </a:p>
          <a:p>
            <a:pPr marL="0" indent="0">
              <a:buNone/>
            </a:pPr>
            <a:endParaRPr lang="zh-CN" altLang="en-US" sz="3200">
              <a:latin typeface="微软雅黑" panose="020B0503020204020204" pitchFamily="34" charset="-122"/>
              <a:ea typeface="微软雅黑" panose="020B0503020204020204" pitchFamily="34" charset="-122"/>
            </a:endParaRPr>
          </a:p>
        </p:txBody>
      </p:sp>
      <p:sp>
        <p:nvSpPr>
          <p:cNvPr id="7" name="文本占位符 6">
            <a:extLst>
              <a:ext uri="{FF2B5EF4-FFF2-40B4-BE49-F238E27FC236}">
                <a16:creationId xmlns:a16="http://schemas.microsoft.com/office/drawing/2014/main" id="{E56EC0C4-29A7-49F2-9709-FBFEB040AC26}"/>
              </a:ext>
            </a:extLst>
          </p:cNvPr>
          <p:cNvSpPr>
            <a:spLocks noGrp="1"/>
          </p:cNvSpPr>
          <p:nvPr>
            <p:ph type="body" sz="quarter" idx="3"/>
          </p:nvPr>
        </p:nvSpPr>
        <p:spPr>
          <a:xfrm>
            <a:off x="6193373" y="1451714"/>
            <a:ext cx="5389033" cy="723161"/>
          </a:xfrm>
        </p:spPr>
        <p:txBody>
          <a:bodyPr>
            <a:normAutofit lnSpcReduction="10000"/>
          </a:bodyPr>
          <a:lstStyle/>
          <a:p>
            <a:pPr lvl="0">
              <a:lnSpc>
                <a:spcPct val="150000"/>
              </a:lnSpc>
              <a:buClr>
                <a:srgbClr val="990033"/>
              </a:buClr>
              <a:buSzPct val="80000"/>
            </a:pPr>
            <a:r>
              <a:rPr lang="en-US" altLang="zh-CN" sz="3200" b="0">
                <a:latin typeface="微软雅黑" panose="020B0503020204020204" pitchFamily="34" charset="-122"/>
                <a:ea typeface="微软雅黑" panose="020B0503020204020204" pitchFamily="34" charset="-122"/>
              </a:rPr>
              <a:t>2.</a:t>
            </a:r>
            <a:r>
              <a:rPr lang="zh-CN" altLang="en-US" sz="3200" b="0">
                <a:latin typeface="微软雅黑" panose="020B0503020204020204" pitchFamily="34" charset="-122"/>
                <a:ea typeface="微软雅黑" panose="020B0503020204020204" pitchFamily="34" charset="-122"/>
              </a:rPr>
              <a:t>查询年龄小于</a:t>
            </a:r>
            <a:r>
              <a:rPr lang="en-US" altLang="zh-CN" sz="3200" b="0">
                <a:latin typeface="微软雅黑" panose="020B0503020204020204" pitchFamily="34" charset="-122"/>
                <a:ea typeface="微软雅黑" panose="020B0503020204020204" pitchFamily="34" charset="-122"/>
              </a:rPr>
              <a:t>20</a:t>
            </a:r>
            <a:r>
              <a:rPr lang="zh-CN" altLang="en-US" sz="3200" b="0">
                <a:latin typeface="微软雅黑" panose="020B0503020204020204" pitchFamily="34" charset="-122"/>
                <a:ea typeface="微软雅黑" panose="020B0503020204020204" pitchFamily="34" charset="-122"/>
              </a:rPr>
              <a:t>岁的学生</a:t>
            </a:r>
            <a:endParaRPr lang="en-US" altLang="zh-CN" sz="3200" b="0">
              <a:latin typeface="微软雅黑" panose="020B0503020204020204" pitchFamily="34" charset="-122"/>
              <a:ea typeface="微软雅黑" panose="020B0503020204020204" pitchFamily="34" charset="-122"/>
            </a:endParaRPr>
          </a:p>
        </p:txBody>
      </p:sp>
      <p:sp>
        <p:nvSpPr>
          <p:cNvPr id="8" name="内容占位符 7">
            <a:extLst>
              <a:ext uri="{FF2B5EF4-FFF2-40B4-BE49-F238E27FC236}">
                <a16:creationId xmlns:a16="http://schemas.microsoft.com/office/drawing/2014/main" id="{B9AF98E9-F473-4F07-8D48-C9BF25BEC509}"/>
              </a:ext>
            </a:extLst>
          </p:cNvPr>
          <p:cNvSpPr>
            <a:spLocks noGrp="1"/>
          </p:cNvSpPr>
          <p:nvPr>
            <p:ph sz="quarter" idx="4"/>
          </p:nvPr>
        </p:nvSpPr>
        <p:spPr/>
        <p:txBody>
          <a:bodyPr/>
          <a:lstStyle/>
          <a:p>
            <a:pPr marL="0" lvl="0" indent="0" algn="ctr">
              <a:buNone/>
            </a:pPr>
            <a:endParaRPr lang="en-US" altLang="zh-CN" sz="1600">
              <a:solidFill>
                <a:srgbClr val="0000FF"/>
              </a:solidFill>
              <a:latin typeface="微软雅黑" panose="020B0503020204020204" pitchFamily="34" charset="-122"/>
              <a:ea typeface="微软雅黑" panose="020B0503020204020204" pitchFamily="34" charset="-122"/>
            </a:endParaRPr>
          </a:p>
          <a:p>
            <a:pPr marL="0" lvl="0" indent="0" algn="ctr">
              <a:buNone/>
            </a:pPr>
            <a:r>
              <a:rPr lang="el-GR" altLang="zh-CN" sz="3200">
                <a:solidFill>
                  <a:srgbClr val="0000FF"/>
                </a:solidFill>
                <a:latin typeface="微软雅黑" panose="020B0503020204020204" pitchFamily="34" charset="-122"/>
                <a:ea typeface="微软雅黑" panose="020B0503020204020204" pitchFamily="34" charset="-122"/>
              </a:rPr>
              <a:t>σ</a:t>
            </a:r>
            <a:r>
              <a:rPr lang="en-US" altLang="zh-CN" sz="3200" baseline="-25000">
                <a:solidFill>
                  <a:srgbClr val="0000FF"/>
                </a:solidFill>
                <a:latin typeface="微软雅黑" panose="020B0503020204020204" pitchFamily="34" charset="-122"/>
                <a:ea typeface="微软雅黑" panose="020B0503020204020204" pitchFamily="34" charset="-122"/>
              </a:rPr>
              <a:t>Sage&lt;20 </a:t>
            </a:r>
            <a:r>
              <a:rPr lang="en-US" altLang="zh-CN" sz="3200">
                <a:solidFill>
                  <a:srgbClr val="0000FF"/>
                </a:solidFill>
                <a:latin typeface="微软雅黑" panose="020B0503020204020204" pitchFamily="34" charset="-122"/>
                <a:ea typeface="微软雅黑" panose="020B0503020204020204" pitchFamily="34" charset="-122"/>
              </a:rPr>
              <a:t>(Student)</a:t>
            </a:r>
          </a:p>
          <a:p>
            <a:pPr marL="0" indent="0">
              <a:buNone/>
            </a:pPr>
            <a:endParaRPr lang="zh-CN" altLang="en-US"/>
          </a:p>
        </p:txBody>
      </p:sp>
      <p:sp>
        <p:nvSpPr>
          <p:cNvPr id="4" name="灯片编号占位符 3">
            <a:extLst>
              <a:ext uri="{FF2B5EF4-FFF2-40B4-BE49-F238E27FC236}">
                <a16:creationId xmlns:a16="http://schemas.microsoft.com/office/drawing/2014/main" id="{0EC00019-201F-4E21-B3DF-EA54DF5BC41E}"/>
              </a:ext>
            </a:extLst>
          </p:cNvPr>
          <p:cNvSpPr>
            <a:spLocks noGrp="1"/>
          </p:cNvSpPr>
          <p:nvPr>
            <p:ph type="sldNum" sz="quarter" idx="12"/>
          </p:nvPr>
        </p:nvSpPr>
        <p:spPr/>
        <p:txBody>
          <a:bodyPr/>
          <a:lstStyle/>
          <a:p>
            <a:fld id="{E63F6D5D-9733-4D44-9C56-AEFEDD5A4BA7}" type="slidenum">
              <a:rPr lang="en-US" smtClean="0"/>
              <a:pPr/>
              <a:t>53</a:t>
            </a:fld>
            <a:endParaRPr lang="en-US" dirty="0"/>
          </a:p>
        </p:txBody>
      </p:sp>
      <p:graphicFrame>
        <p:nvGraphicFramePr>
          <p:cNvPr id="9" name="Group 116">
            <a:extLst>
              <a:ext uri="{FF2B5EF4-FFF2-40B4-BE49-F238E27FC236}">
                <a16:creationId xmlns:a16="http://schemas.microsoft.com/office/drawing/2014/main" id="{F7785E5C-A965-4CCD-A093-BA618E245D32}"/>
              </a:ext>
            </a:extLst>
          </p:cNvPr>
          <p:cNvGraphicFramePr>
            <a:graphicFrameLocks/>
          </p:cNvGraphicFramePr>
          <p:nvPr>
            <p:extLst>
              <p:ext uri="{D42A27DB-BD31-4B8C-83A1-F6EECF244321}">
                <p14:modId xmlns:p14="http://schemas.microsoft.com/office/powerpoint/2010/main" val="1472524225"/>
              </p:ext>
            </p:extLst>
          </p:nvPr>
        </p:nvGraphicFramePr>
        <p:xfrm>
          <a:off x="578421" y="3646022"/>
          <a:ext cx="5223165" cy="881276"/>
        </p:xfrm>
        <a:graphic>
          <a:graphicData uri="http://schemas.openxmlformats.org/drawingml/2006/table">
            <a:tbl>
              <a:tblPr/>
              <a:tblGrid>
                <a:gridCol w="1517974">
                  <a:extLst>
                    <a:ext uri="{9D8B030D-6E8A-4147-A177-3AD203B41FA5}">
                      <a16:colId xmlns:a16="http://schemas.microsoft.com/office/drawing/2014/main" val="20000"/>
                    </a:ext>
                  </a:extLst>
                </a:gridCol>
                <a:gridCol w="1067959">
                  <a:extLst>
                    <a:ext uri="{9D8B030D-6E8A-4147-A177-3AD203B41FA5}">
                      <a16:colId xmlns:a16="http://schemas.microsoft.com/office/drawing/2014/main" val="20001"/>
                    </a:ext>
                  </a:extLst>
                </a:gridCol>
                <a:gridCol w="80843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90602">
                  <a:extLst>
                    <a:ext uri="{9D8B030D-6E8A-4147-A177-3AD203B41FA5}">
                      <a16:colId xmlns:a16="http://schemas.microsoft.com/office/drawing/2014/main" val="20004"/>
                    </a:ext>
                  </a:extLst>
                </a:gridCol>
              </a:tblGrid>
              <a:tr h="2901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rgbClr val="3333CC"/>
                          </a:solidFill>
                          <a:effectLst/>
                          <a:latin typeface="微软雅黑" panose="020B0503020204020204" pitchFamily="34" charset="-122"/>
                          <a:ea typeface="微软雅黑" panose="020B0503020204020204" pitchFamily="34" charset="-122"/>
                        </a:rPr>
                        <a:t>Sno</a:t>
                      </a:r>
                      <a:endParaRPr kumimoji="0" lang="en-US" altLang="zh-CN" sz="1800" b="1" i="0" u="none" strike="noStrike" cap="none" normalizeH="0" baseline="0" dirty="0">
                        <a:ln>
                          <a:noFill/>
                        </a:ln>
                        <a:solidFill>
                          <a:srgbClr val="3333CC"/>
                        </a:solidFill>
                        <a:effectLst/>
                        <a:latin typeface="微软雅黑" panose="020B0503020204020204" pitchFamily="34" charset="-122"/>
                        <a:ea typeface="微软雅黑" panose="020B0503020204020204" pitchFamily="34" charset="-122"/>
                      </a:endParaRP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rgbClr val="3333CC"/>
                          </a:solidFill>
                          <a:effectLst/>
                          <a:latin typeface="微软雅黑" panose="020B0503020204020204" pitchFamily="34" charset="-122"/>
                          <a:ea typeface="微软雅黑" panose="020B0503020204020204" pitchFamily="34" charset="-122"/>
                        </a:rPr>
                        <a:t>Sname</a:t>
                      </a:r>
                      <a:endParaRPr kumimoji="0" lang="en-US" altLang="zh-CN" sz="1800" b="1" i="0" u="none" strike="noStrike" cap="none" normalizeH="0" baseline="0" dirty="0">
                        <a:ln>
                          <a:noFill/>
                        </a:ln>
                        <a:solidFill>
                          <a:srgbClr val="3333CC"/>
                        </a:solidFill>
                        <a:effectLst/>
                        <a:latin typeface="微软雅黑" panose="020B0503020204020204" pitchFamily="34" charset="-122"/>
                        <a:ea typeface="微软雅黑" panose="020B0503020204020204" pitchFamily="34" charset="-122"/>
                      </a:endParaRP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rgbClr val="3333CC"/>
                          </a:solidFill>
                          <a:effectLst/>
                          <a:latin typeface="微软雅黑" panose="020B0503020204020204" pitchFamily="34" charset="-122"/>
                          <a:ea typeface="微软雅黑" panose="020B0503020204020204" pitchFamily="34" charset="-122"/>
                        </a:rPr>
                        <a:t>Ssex</a:t>
                      </a:r>
                      <a:endParaRPr kumimoji="0" lang="en-US" altLang="zh-CN" sz="1800" b="1" i="0" u="none" strike="noStrike" cap="none" normalizeH="0" baseline="0" dirty="0">
                        <a:ln>
                          <a:noFill/>
                        </a:ln>
                        <a:solidFill>
                          <a:srgbClr val="3333CC"/>
                        </a:solidFill>
                        <a:effectLst/>
                        <a:latin typeface="微软雅黑" panose="020B0503020204020204" pitchFamily="34" charset="-122"/>
                        <a:ea typeface="微软雅黑" panose="020B0503020204020204" pitchFamily="34" charset="-122"/>
                      </a:endParaRP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rgbClr val="3333CC"/>
                          </a:solidFill>
                          <a:effectLst/>
                          <a:latin typeface="微软雅黑" panose="020B0503020204020204" pitchFamily="34" charset="-122"/>
                          <a:ea typeface="微软雅黑" panose="020B0503020204020204" pitchFamily="34" charset="-122"/>
                        </a:rPr>
                        <a:t>Sage</a:t>
                      </a: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rgbClr val="3333CC"/>
                          </a:solidFill>
                          <a:effectLst/>
                          <a:latin typeface="微软雅黑" panose="020B0503020204020204" pitchFamily="34" charset="-122"/>
                          <a:ea typeface="微软雅黑" panose="020B0503020204020204" pitchFamily="34" charset="-122"/>
                        </a:rPr>
                        <a:t>Sdept</a:t>
                      </a:r>
                      <a:endParaRPr kumimoji="0" lang="en-US" altLang="zh-CN" sz="1800" b="1" i="0" u="none" strike="noStrike" cap="none" normalizeH="0" baseline="0" dirty="0">
                        <a:ln>
                          <a:noFill/>
                        </a:ln>
                        <a:solidFill>
                          <a:srgbClr val="3333CC"/>
                        </a:solidFill>
                        <a:effectLst/>
                        <a:latin typeface="微软雅黑" panose="020B0503020204020204" pitchFamily="34" charset="-122"/>
                        <a:ea typeface="微软雅黑" panose="020B0503020204020204" pitchFamily="34" charset="-122"/>
                      </a:endParaRP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337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201215125</a:t>
                      </a: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张立</a:t>
                      </a: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男</a:t>
                      </a: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19</a:t>
                      </a: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IS</a:t>
                      </a: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0" name="Group 278">
            <a:extLst>
              <a:ext uri="{FF2B5EF4-FFF2-40B4-BE49-F238E27FC236}">
                <a16:creationId xmlns:a16="http://schemas.microsoft.com/office/drawing/2014/main" id="{2172AF32-D58D-4470-9F77-69F3F431AB17}"/>
              </a:ext>
            </a:extLst>
          </p:cNvPr>
          <p:cNvGraphicFramePr>
            <a:graphicFrameLocks/>
          </p:cNvGraphicFramePr>
          <p:nvPr>
            <p:extLst>
              <p:ext uri="{D42A27DB-BD31-4B8C-83A1-F6EECF244321}">
                <p14:modId xmlns:p14="http://schemas.microsoft.com/office/powerpoint/2010/main" val="1674229757"/>
              </p:ext>
            </p:extLst>
          </p:nvPr>
        </p:nvGraphicFramePr>
        <p:xfrm>
          <a:off x="6058869" y="3429000"/>
          <a:ext cx="5443874" cy="1752598"/>
        </p:xfrm>
        <a:graphic>
          <a:graphicData uri="http://schemas.openxmlformats.org/drawingml/2006/table">
            <a:tbl>
              <a:tblPr/>
              <a:tblGrid>
                <a:gridCol w="1557674">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4378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rgbClr val="3333CC"/>
                          </a:solidFill>
                          <a:effectLst/>
                          <a:latin typeface="微软雅黑" panose="020B0503020204020204" pitchFamily="34" charset="-122"/>
                          <a:ea typeface="微软雅黑" panose="020B0503020204020204" pitchFamily="34" charset="-122"/>
                          <a:cs typeface="Times New Roman" panose="02020603050405020304" pitchFamily="18" charset="0"/>
                        </a:rPr>
                        <a:t>Sno</a:t>
                      </a:r>
                      <a:endParaRPr kumimoji="0" lang="en-US" altLang="zh-CN" sz="1800" b="1" i="0" u="none" strike="noStrike" cap="none" normalizeH="0" baseline="0" dirty="0">
                        <a:ln>
                          <a:noFill/>
                        </a:ln>
                        <a:solidFill>
                          <a:srgbClr val="3333CC"/>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rgbClr val="3333CC"/>
                          </a:solidFill>
                          <a:effectLst/>
                          <a:latin typeface="微软雅黑" panose="020B0503020204020204" pitchFamily="34" charset="-122"/>
                          <a:ea typeface="微软雅黑" panose="020B0503020204020204" pitchFamily="34" charset="-122"/>
                          <a:cs typeface="Times New Roman" panose="02020603050405020304" pitchFamily="18" charset="0"/>
                        </a:rPr>
                        <a:t>Sname</a:t>
                      </a:r>
                      <a:endParaRPr kumimoji="0" lang="en-US" altLang="zh-CN" sz="1800" b="1" i="0" u="none" strike="noStrike" cap="none" normalizeH="0" baseline="0" dirty="0">
                        <a:ln>
                          <a:noFill/>
                        </a:ln>
                        <a:solidFill>
                          <a:srgbClr val="3333CC"/>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rgbClr val="3333CC"/>
                          </a:solidFill>
                          <a:effectLst/>
                          <a:latin typeface="微软雅黑" panose="020B0503020204020204" pitchFamily="34" charset="-122"/>
                          <a:ea typeface="微软雅黑" panose="020B0503020204020204" pitchFamily="34" charset="-122"/>
                          <a:cs typeface="Times New Roman" panose="02020603050405020304" pitchFamily="18" charset="0"/>
                        </a:rPr>
                        <a:t>Ssex</a:t>
                      </a:r>
                      <a:endParaRPr kumimoji="0" lang="en-US" altLang="zh-CN" sz="1800" b="1" i="0" u="none" strike="noStrike" cap="none" normalizeH="0" baseline="0" dirty="0">
                        <a:ln>
                          <a:noFill/>
                        </a:ln>
                        <a:solidFill>
                          <a:srgbClr val="3333CC"/>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rgbClr val="3333CC"/>
                          </a:solidFill>
                          <a:effectLst/>
                          <a:latin typeface="微软雅黑" panose="020B0503020204020204" pitchFamily="34" charset="-122"/>
                          <a:ea typeface="微软雅黑" panose="020B0503020204020204" pitchFamily="34" charset="-122"/>
                          <a:cs typeface="Times New Roman" panose="02020603050405020304" pitchFamily="18" charset="0"/>
                        </a:rPr>
                        <a:t>Sage</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rgbClr val="3333CC"/>
                          </a:solidFill>
                          <a:effectLst/>
                          <a:latin typeface="微软雅黑" panose="020B0503020204020204" pitchFamily="34" charset="-122"/>
                          <a:ea typeface="微软雅黑" panose="020B0503020204020204" pitchFamily="34" charset="-122"/>
                          <a:cs typeface="Times New Roman" panose="02020603050405020304" pitchFamily="18" charset="0"/>
                        </a:rPr>
                        <a:t>Sdept</a:t>
                      </a:r>
                      <a:endParaRPr kumimoji="0" lang="en-US" altLang="zh-CN" sz="1800" b="1" i="0" u="none" strike="noStrike" cap="none" normalizeH="0" baseline="0" dirty="0">
                        <a:ln>
                          <a:noFill/>
                        </a:ln>
                        <a:solidFill>
                          <a:srgbClr val="3333CC"/>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897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201215122</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刘晨</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女</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19</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IS</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78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201215123</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王敏</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女</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18</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MA</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78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201215125</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张立</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男</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19</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IS</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cxnSp>
        <p:nvCxnSpPr>
          <p:cNvPr id="12" name="直接连接符 11">
            <a:extLst>
              <a:ext uri="{FF2B5EF4-FFF2-40B4-BE49-F238E27FC236}">
                <a16:creationId xmlns:a16="http://schemas.microsoft.com/office/drawing/2014/main" id="{8EB4CB35-A73C-4D90-A1EA-60598783154F}"/>
              </a:ext>
            </a:extLst>
          </p:cNvPr>
          <p:cNvCxnSpPr/>
          <p:nvPr/>
        </p:nvCxnSpPr>
        <p:spPr>
          <a:xfrm>
            <a:off x="5943600" y="1295400"/>
            <a:ext cx="0" cy="502920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36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6D1BECC8-97E2-4948-91BF-793B0522F5D9}"/>
              </a:ext>
            </a:extLst>
          </p:cNvPr>
          <p:cNvSpPr>
            <a:spLocks noGrp="1"/>
          </p:cNvSpPr>
          <p:nvPr>
            <p:ph type="title"/>
          </p:nvPr>
        </p:nvSpPr>
        <p:spPr>
          <a:noFill/>
        </p:spPr>
        <p:txBody>
          <a:bodyPr/>
          <a:lstStyle/>
          <a:p>
            <a:r>
              <a:rPr lang="en-US" altLang="zh-CN">
                <a:solidFill>
                  <a:srgbClr val="FF0000"/>
                </a:solidFill>
              </a:rPr>
              <a:t>2.</a:t>
            </a:r>
            <a:r>
              <a:rPr lang="zh-CN" altLang="en-US">
                <a:solidFill>
                  <a:srgbClr val="FF0000"/>
                </a:solidFill>
              </a:rPr>
              <a:t>投影</a:t>
            </a:r>
            <a:r>
              <a:rPr lang="en-US" altLang="zh-CN">
                <a:solidFill>
                  <a:srgbClr val="FF0000"/>
                </a:solidFill>
              </a:rPr>
              <a:t>(Projection)</a:t>
            </a:r>
            <a:endParaRPr lang="zh-CN" altLang="en-US">
              <a:solidFill>
                <a:srgbClr val="FF0000"/>
              </a:solidFill>
            </a:endParaRPr>
          </a:p>
        </p:txBody>
      </p:sp>
      <p:sp>
        <p:nvSpPr>
          <p:cNvPr id="9" name="内容占位符 8">
            <a:extLst>
              <a:ext uri="{FF2B5EF4-FFF2-40B4-BE49-F238E27FC236}">
                <a16:creationId xmlns:a16="http://schemas.microsoft.com/office/drawing/2014/main" id="{4334BDE7-8734-4D31-906A-15B8A6E3C135}"/>
              </a:ext>
            </a:extLst>
          </p:cNvPr>
          <p:cNvSpPr>
            <a:spLocks noGrp="1"/>
          </p:cNvSpPr>
          <p:nvPr>
            <p:ph idx="1"/>
          </p:nvPr>
        </p:nvSpPr>
        <p:spPr/>
        <p:txBody>
          <a:bodyPr/>
          <a:lstStyle/>
          <a:p>
            <a:pPr>
              <a:lnSpc>
                <a:spcPct val="150000"/>
              </a:lnSpc>
            </a:pPr>
            <a:r>
              <a:rPr lang="en-US" altLang="zh-CN">
                <a:solidFill>
                  <a:srgbClr val="3333CC"/>
                </a:solidFill>
              </a:rPr>
              <a:t>π</a:t>
            </a:r>
            <a:r>
              <a:rPr lang="en-US" altLang="zh-CN" baseline="-30000">
                <a:solidFill>
                  <a:srgbClr val="3333CC"/>
                </a:solidFill>
              </a:rPr>
              <a:t>A</a:t>
            </a:r>
            <a:r>
              <a:rPr lang="en-US" altLang="zh-CN">
                <a:solidFill>
                  <a:srgbClr val="3333CC"/>
                </a:solidFill>
              </a:rPr>
              <a:t>(R ) = { t[A] | t </a:t>
            </a:r>
            <a:r>
              <a:rPr lang="en-US" altLang="zh-CN">
                <a:solidFill>
                  <a:srgbClr val="3333CC"/>
                </a:solidFill>
                <a:sym typeface="Symbol" pitchFamily="18" charset="2"/>
              </a:rPr>
              <a:t></a:t>
            </a:r>
            <a:r>
              <a:rPr lang="en-US" altLang="zh-CN">
                <a:solidFill>
                  <a:srgbClr val="3333CC"/>
                </a:solidFill>
              </a:rPr>
              <a:t>R }</a:t>
            </a:r>
          </a:p>
          <a:p>
            <a:pPr lvl="1">
              <a:lnSpc>
                <a:spcPct val="150000"/>
              </a:lnSpc>
            </a:pPr>
            <a:r>
              <a:rPr lang="zh-CN" altLang="en-US"/>
              <a:t>从</a:t>
            </a:r>
            <a:r>
              <a:rPr lang="en-US" altLang="zh-CN"/>
              <a:t>R </a:t>
            </a:r>
            <a:r>
              <a:rPr lang="zh-CN" altLang="en-US"/>
              <a:t>中选择出若干属性列组成新的关系</a:t>
            </a:r>
          </a:p>
          <a:p>
            <a:pPr lvl="1">
              <a:lnSpc>
                <a:spcPct val="150000"/>
              </a:lnSpc>
            </a:pPr>
            <a:r>
              <a:rPr lang="en-US" altLang="zh-CN">
                <a:solidFill>
                  <a:srgbClr val="FF0000"/>
                </a:solidFill>
              </a:rPr>
              <a:t>A</a:t>
            </a:r>
            <a:r>
              <a:rPr lang="zh-CN" altLang="en-US"/>
              <a:t>：</a:t>
            </a:r>
            <a:r>
              <a:rPr lang="en-US" altLang="zh-CN"/>
              <a:t>R </a:t>
            </a:r>
            <a:r>
              <a:rPr lang="zh-CN" altLang="en-US"/>
              <a:t>中的属性列</a:t>
            </a:r>
            <a:endParaRPr lang="en-US" altLang="zh-CN"/>
          </a:p>
          <a:p>
            <a:pPr>
              <a:lnSpc>
                <a:spcPct val="150000"/>
              </a:lnSpc>
            </a:pPr>
            <a:r>
              <a:rPr lang="zh-CN" altLang="en-US"/>
              <a:t>注意：投影之后不仅取消了原关系中的某些列，而且还可能取消某些元组（避免重复行）</a:t>
            </a:r>
          </a:p>
          <a:p>
            <a:endParaRPr lang="zh-CN" altLang="en-US"/>
          </a:p>
        </p:txBody>
      </p:sp>
      <p:sp>
        <p:nvSpPr>
          <p:cNvPr id="7" name="灯片编号占位符 6">
            <a:extLst>
              <a:ext uri="{FF2B5EF4-FFF2-40B4-BE49-F238E27FC236}">
                <a16:creationId xmlns:a16="http://schemas.microsoft.com/office/drawing/2014/main" id="{C308C42F-CAF5-4120-886A-F70E104192A7}"/>
              </a:ext>
            </a:extLst>
          </p:cNvPr>
          <p:cNvSpPr>
            <a:spLocks noGrp="1"/>
          </p:cNvSpPr>
          <p:nvPr>
            <p:ph type="sldNum" sz="quarter" idx="12"/>
          </p:nvPr>
        </p:nvSpPr>
        <p:spPr/>
        <p:txBody>
          <a:bodyPr/>
          <a:lstStyle/>
          <a:p>
            <a:fld id="{E63F6D5D-9733-4D44-9C56-AEFEDD5A4BA7}" type="slidenum">
              <a:rPr lang="en-US" smtClean="0"/>
              <a:t>54</a:t>
            </a:fld>
            <a:endParaRPr lang="en-US"/>
          </a:p>
        </p:txBody>
      </p:sp>
    </p:spTree>
    <p:extLst>
      <p:ext uri="{BB962C8B-B14F-4D97-AF65-F5344CB8AC3E}">
        <p14:creationId xmlns:p14="http://schemas.microsoft.com/office/powerpoint/2010/main" val="19812757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70671-CEB0-4271-BC00-6DE2E1C018B9}"/>
              </a:ext>
            </a:extLst>
          </p:cNvPr>
          <p:cNvSpPr>
            <a:spLocks noGrp="1"/>
          </p:cNvSpPr>
          <p:nvPr>
            <p:ph type="title"/>
          </p:nvPr>
        </p:nvSpPr>
        <p:spPr/>
        <p:txBody>
          <a:bodyPr/>
          <a:lstStyle/>
          <a:p>
            <a:r>
              <a:rPr lang="zh-CN" altLang="en-US">
                <a:solidFill>
                  <a:srgbClr val="FF0000"/>
                </a:solidFill>
                <a:latin typeface="微软雅黑" panose="020B0503020204020204" pitchFamily="34" charset="-122"/>
                <a:ea typeface="微软雅黑" panose="020B0503020204020204" pitchFamily="34" charset="-122"/>
              </a:rPr>
              <a:t>“投影”示例</a:t>
            </a:r>
          </a:p>
        </p:txBody>
      </p:sp>
      <p:sp>
        <p:nvSpPr>
          <p:cNvPr id="5" name="文本占位符 4">
            <a:extLst>
              <a:ext uri="{FF2B5EF4-FFF2-40B4-BE49-F238E27FC236}">
                <a16:creationId xmlns:a16="http://schemas.microsoft.com/office/drawing/2014/main" id="{06F6032C-8713-43E2-9CEC-AD09D44F5E15}"/>
              </a:ext>
            </a:extLst>
          </p:cNvPr>
          <p:cNvSpPr>
            <a:spLocks noGrp="1"/>
          </p:cNvSpPr>
          <p:nvPr>
            <p:ph type="body" idx="1"/>
          </p:nvPr>
        </p:nvSpPr>
        <p:spPr/>
        <p:txBody>
          <a:bodyPr>
            <a:noAutofit/>
          </a:bodyPr>
          <a:lstStyle/>
          <a:p>
            <a:r>
              <a:rPr lang="zh-CN" altLang="en-US" sz="3200" b="0">
                <a:latin typeface="微软雅黑" panose="020B0503020204020204" pitchFamily="34" charset="-122"/>
                <a:ea typeface="微软雅黑" panose="020B0503020204020204" pitchFamily="34" charset="-122"/>
              </a:rPr>
              <a:t>查询学生的姓名和所在系</a:t>
            </a:r>
          </a:p>
        </p:txBody>
      </p:sp>
      <p:sp>
        <p:nvSpPr>
          <p:cNvPr id="6" name="内容占位符 5">
            <a:extLst>
              <a:ext uri="{FF2B5EF4-FFF2-40B4-BE49-F238E27FC236}">
                <a16:creationId xmlns:a16="http://schemas.microsoft.com/office/drawing/2014/main" id="{13E5C809-E518-4693-A0C7-B376CAE56938}"/>
              </a:ext>
            </a:extLst>
          </p:cNvPr>
          <p:cNvSpPr>
            <a:spLocks noGrp="1"/>
          </p:cNvSpPr>
          <p:nvPr>
            <p:ph sz="half" idx="2"/>
          </p:nvPr>
        </p:nvSpPr>
        <p:spPr/>
        <p:txBody>
          <a:bodyPr>
            <a:normAutofit/>
          </a:bodyPr>
          <a:lstStyle/>
          <a:p>
            <a:pPr marL="0" indent="0" algn="ctr">
              <a:buNone/>
            </a:pPr>
            <a:endParaRPr lang="en-US" altLang="zh-CN" sz="1600">
              <a:solidFill>
                <a:srgbClr val="0000FF"/>
              </a:solidFill>
              <a:latin typeface="微软雅黑" panose="020B0503020204020204" pitchFamily="34" charset="-122"/>
              <a:ea typeface="微软雅黑" panose="020B0503020204020204" pitchFamily="34" charset="-122"/>
            </a:endParaRPr>
          </a:p>
          <a:p>
            <a:pPr marL="0" indent="0" algn="ctr">
              <a:buNone/>
            </a:pPr>
            <a:r>
              <a:rPr lang="el-GR" altLang="zh-CN" sz="3200">
                <a:solidFill>
                  <a:srgbClr val="0000FF"/>
                </a:solidFill>
                <a:latin typeface="微软雅黑" panose="020B0503020204020204" pitchFamily="34" charset="-122"/>
                <a:ea typeface="微软雅黑" panose="020B0503020204020204" pitchFamily="34" charset="-122"/>
              </a:rPr>
              <a:t>π</a:t>
            </a:r>
            <a:r>
              <a:rPr lang="en-US" altLang="zh-CN" sz="3200" baseline="-25000">
                <a:solidFill>
                  <a:srgbClr val="0000FF"/>
                </a:solidFill>
                <a:latin typeface="微软雅黑" panose="020B0503020204020204" pitchFamily="34" charset="-122"/>
                <a:ea typeface="微软雅黑" panose="020B0503020204020204" pitchFamily="34" charset="-122"/>
              </a:rPr>
              <a:t>Sname, Sdept </a:t>
            </a:r>
            <a:r>
              <a:rPr lang="en-US" altLang="zh-CN" sz="3200">
                <a:solidFill>
                  <a:srgbClr val="0000FF"/>
                </a:solidFill>
                <a:latin typeface="微软雅黑" panose="020B0503020204020204" pitchFamily="34" charset="-122"/>
                <a:ea typeface="微软雅黑" panose="020B0503020204020204" pitchFamily="34" charset="-122"/>
              </a:rPr>
              <a:t>(Student)</a:t>
            </a:r>
          </a:p>
          <a:p>
            <a:pPr marL="0" indent="0" algn="ctr">
              <a:buNone/>
            </a:pPr>
            <a:endParaRPr lang="en-US" altLang="zh-CN" sz="3200">
              <a:solidFill>
                <a:srgbClr val="0000FF"/>
              </a:solidFill>
              <a:latin typeface="微软雅黑" panose="020B0503020204020204" pitchFamily="34" charset="-122"/>
              <a:ea typeface="微软雅黑" panose="020B0503020204020204" pitchFamily="34" charset="-122"/>
            </a:endParaRPr>
          </a:p>
          <a:p>
            <a:pPr marL="0" indent="0">
              <a:buNone/>
            </a:pPr>
            <a:endParaRPr lang="zh-CN" altLang="en-US" sz="3200">
              <a:latin typeface="微软雅黑" panose="020B0503020204020204" pitchFamily="34" charset="-122"/>
              <a:ea typeface="微软雅黑" panose="020B0503020204020204" pitchFamily="34" charset="-122"/>
            </a:endParaRPr>
          </a:p>
        </p:txBody>
      </p:sp>
      <p:sp>
        <p:nvSpPr>
          <p:cNvPr id="7" name="文本占位符 6">
            <a:extLst>
              <a:ext uri="{FF2B5EF4-FFF2-40B4-BE49-F238E27FC236}">
                <a16:creationId xmlns:a16="http://schemas.microsoft.com/office/drawing/2014/main" id="{E56EC0C4-29A7-49F2-9709-FBFEB040AC26}"/>
              </a:ext>
            </a:extLst>
          </p:cNvPr>
          <p:cNvSpPr>
            <a:spLocks noGrp="1"/>
          </p:cNvSpPr>
          <p:nvPr>
            <p:ph type="body" sz="quarter" idx="3"/>
          </p:nvPr>
        </p:nvSpPr>
        <p:spPr>
          <a:xfrm>
            <a:off x="6193373" y="1253546"/>
            <a:ext cx="5389033" cy="921329"/>
          </a:xfrm>
        </p:spPr>
        <p:txBody>
          <a:bodyPr>
            <a:normAutofit/>
          </a:bodyPr>
          <a:lstStyle/>
          <a:p>
            <a:pPr lvl="0">
              <a:lnSpc>
                <a:spcPct val="150000"/>
              </a:lnSpc>
              <a:buClr>
                <a:srgbClr val="990033"/>
              </a:buClr>
              <a:buSzPct val="80000"/>
            </a:pPr>
            <a:r>
              <a:rPr lang="zh-CN" altLang="en-US" sz="3200" b="0">
                <a:latin typeface="微软雅黑" panose="020B0503020204020204" pitchFamily="34" charset="-122"/>
                <a:ea typeface="微软雅黑" panose="020B0503020204020204" pitchFamily="34" charset="-122"/>
              </a:rPr>
              <a:t>查询</a:t>
            </a:r>
            <a:r>
              <a:rPr lang="nl-NL" altLang="zh-CN" sz="3200" b="0">
                <a:latin typeface="微软雅黑" panose="020B0503020204020204" pitchFamily="34" charset="-122"/>
                <a:ea typeface="微软雅黑" panose="020B0503020204020204" pitchFamily="34" charset="-122"/>
              </a:rPr>
              <a:t>Student</a:t>
            </a:r>
            <a:r>
              <a:rPr lang="zh-CN" altLang="en-US" sz="3200" b="0">
                <a:latin typeface="微软雅黑" panose="020B0503020204020204" pitchFamily="34" charset="-122"/>
                <a:ea typeface="微软雅黑" panose="020B0503020204020204" pitchFamily="34" charset="-122"/>
              </a:rPr>
              <a:t>表</a:t>
            </a:r>
            <a:r>
              <a:rPr lang="zh-CN" altLang="nl-NL" sz="3200" b="0">
                <a:latin typeface="微软雅黑" panose="020B0503020204020204" pitchFamily="34" charset="-122"/>
                <a:ea typeface="微软雅黑" panose="020B0503020204020204" pitchFamily="34" charset="-122"/>
              </a:rPr>
              <a:t>中都有哪些系</a:t>
            </a:r>
          </a:p>
        </p:txBody>
      </p:sp>
      <p:sp>
        <p:nvSpPr>
          <p:cNvPr id="8" name="内容占位符 7">
            <a:extLst>
              <a:ext uri="{FF2B5EF4-FFF2-40B4-BE49-F238E27FC236}">
                <a16:creationId xmlns:a16="http://schemas.microsoft.com/office/drawing/2014/main" id="{B9AF98E9-F473-4F07-8D48-C9BF25BEC509}"/>
              </a:ext>
            </a:extLst>
          </p:cNvPr>
          <p:cNvSpPr>
            <a:spLocks noGrp="1"/>
          </p:cNvSpPr>
          <p:nvPr>
            <p:ph sz="quarter" idx="4"/>
          </p:nvPr>
        </p:nvSpPr>
        <p:spPr/>
        <p:txBody>
          <a:bodyPr/>
          <a:lstStyle/>
          <a:p>
            <a:pPr marL="0" lvl="0" indent="0" algn="ctr">
              <a:buNone/>
            </a:pPr>
            <a:endParaRPr lang="en-US" altLang="zh-CN" sz="1600">
              <a:solidFill>
                <a:srgbClr val="0000FF"/>
              </a:solidFill>
              <a:latin typeface="微软雅黑" panose="020B0503020204020204" pitchFamily="34" charset="-122"/>
              <a:ea typeface="微软雅黑" panose="020B0503020204020204" pitchFamily="34" charset="-122"/>
            </a:endParaRPr>
          </a:p>
          <a:p>
            <a:pPr marL="0" indent="0" algn="ctr">
              <a:buNone/>
            </a:pPr>
            <a:r>
              <a:rPr lang="el-GR" altLang="zh-CN" sz="3200">
                <a:solidFill>
                  <a:srgbClr val="0000FF"/>
                </a:solidFill>
                <a:latin typeface="微软雅黑" panose="020B0503020204020204" pitchFamily="34" charset="-122"/>
                <a:ea typeface="微软雅黑" panose="020B0503020204020204" pitchFamily="34" charset="-122"/>
              </a:rPr>
              <a:t>π</a:t>
            </a:r>
            <a:r>
              <a:rPr lang="en-US" altLang="zh-CN" sz="3200" baseline="-25000">
                <a:solidFill>
                  <a:srgbClr val="0000FF"/>
                </a:solidFill>
                <a:latin typeface="微软雅黑" panose="020B0503020204020204" pitchFamily="34" charset="-122"/>
                <a:ea typeface="微软雅黑" panose="020B0503020204020204" pitchFamily="34" charset="-122"/>
              </a:rPr>
              <a:t>Sdept </a:t>
            </a:r>
            <a:r>
              <a:rPr lang="en-US" altLang="zh-CN" sz="3200">
                <a:solidFill>
                  <a:srgbClr val="0000FF"/>
                </a:solidFill>
                <a:latin typeface="微软雅黑" panose="020B0503020204020204" pitchFamily="34" charset="-122"/>
                <a:ea typeface="微软雅黑" panose="020B0503020204020204" pitchFamily="34" charset="-122"/>
              </a:rPr>
              <a:t>(Student)</a:t>
            </a:r>
          </a:p>
        </p:txBody>
      </p:sp>
      <p:sp>
        <p:nvSpPr>
          <p:cNvPr id="4" name="灯片编号占位符 3">
            <a:extLst>
              <a:ext uri="{FF2B5EF4-FFF2-40B4-BE49-F238E27FC236}">
                <a16:creationId xmlns:a16="http://schemas.microsoft.com/office/drawing/2014/main" id="{0EC00019-201F-4E21-B3DF-EA54DF5BC41E}"/>
              </a:ext>
            </a:extLst>
          </p:cNvPr>
          <p:cNvSpPr>
            <a:spLocks noGrp="1"/>
          </p:cNvSpPr>
          <p:nvPr>
            <p:ph type="sldNum" sz="quarter" idx="12"/>
          </p:nvPr>
        </p:nvSpPr>
        <p:spPr/>
        <p:txBody>
          <a:bodyPr/>
          <a:lstStyle/>
          <a:p>
            <a:fld id="{E63F6D5D-9733-4D44-9C56-AEFEDD5A4BA7}" type="slidenum">
              <a:rPr lang="en-US" smtClean="0"/>
              <a:pPr/>
              <a:t>55</a:t>
            </a:fld>
            <a:endParaRPr lang="en-US" dirty="0"/>
          </a:p>
        </p:txBody>
      </p:sp>
      <p:graphicFrame>
        <p:nvGraphicFramePr>
          <p:cNvPr id="11" name="Group 124">
            <a:extLst>
              <a:ext uri="{FF2B5EF4-FFF2-40B4-BE49-F238E27FC236}">
                <a16:creationId xmlns:a16="http://schemas.microsoft.com/office/drawing/2014/main" id="{56F5892D-A1A8-4E00-ADB4-4F4D7FDA6C8B}"/>
              </a:ext>
            </a:extLst>
          </p:cNvPr>
          <p:cNvGraphicFramePr>
            <a:graphicFrameLocks/>
          </p:cNvGraphicFramePr>
          <p:nvPr>
            <p:extLst>
              <p:ext uri="{D42A27DB-BD31-4B8C-83A1-F6EECF244321}">
                <p14:modId xmlns:p14="http://schemas.microsoft.com/office/powerpoint/2010/main" val="3512093719"/>
              </p:ext>
            </p:extLst>
          </p:nvPr>
        </p:nvGraphicFramePr>
        <p:xfrm>
          <a:off x="1295400" y="3429000"/>
          <a:ext cx="3429000" cy="2286000"/>
        </p:xfrm>
        <a:graphic>
          <a:graphicData uri="http://schemas.openxmlformats.org/drawingml/2006/table">
            <a:tbl>
              <a:tblPr/>
              <a:tblGrid>
                <a:gridCol w="1715091">
                  <a:extLst>
                    <a:ext uri="{9D8B030D-6E8A-4147-A177-3AD203B41FA5}">
                      <a16:colId xmlns:a16="http://schemas.microsoft.com/office/drawing/2014/main" val="20000"/>
                    </a:ext>
                  </a:extLst>
                </a:gridCol>
                <a:gridCol w="1713909">
                  <a:extLst>
                    <a:ext uri="{9D8B030D-6E8A-4147-A177-3AD203B41FA5}">
                      <a16:colId xmlns:a16="http://schemas.microsoft.com/office/drawing/2014/main" val="2000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rgbClr val="3333CC"/>
                          </a:solidFill>
                          <a:effectLst/>
                          <a:latin typeface="微软雅黑" panose="020B0503020204020204" pitchFamily="34" charset="-122"/>
                          <a:ea typeface="微软雅黑" panose="020B0503020204020204" pitchFamily="34" charset="-122"/>
                          <a:cs typeface="Times New Roman" panose="02020603050405020304" pitchFamily="18" charset="0"/>
                        </a:rPr>
                        <a:t>Sname</a:t>
                      </a:r>
                      <a:endParaRPr kumimoji="0" lang="en-US" altLang="zh-CN" sz="2000" b="1" i="0" u="none" strike="noStrike" cap="none" normalizeH="0" baseline="0" dirty="0">
                        <a:ln>
                          <a:noFill/>
                        </a:ln>
                        <a:solidFill>
                          <a:srgbClr val="3333CC"/>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rgbClr val="3333CC"/>
                          </a:solidFill>
                          <a:effectLst/>
                          <a:latin typeface="微软雅黑" panose="020B0503020204020204" pitchFamily="34" charset="-122"/>
                          <a:ea typeface="微软雅黑" panose="020B0503020204020204" pitchFamily="34" charset="-122"/>
                          <a:cs typeface="Times New Roman" panose="02020603050405020304" pitchFamily="18" charset="0"/>
                        </a:rPr>
                        <a:t>Sdept</a:t>
                      </a:r>
                      <a:endParaRPr kumimoji="0" lang="en-US" altLang="zh-CN" sz="2000" b="1" i="0" u="none" strike="noStrike" cap="none" normalizeH="0" baseline="0" dirty="0">
                        <a:ln>
                          <a:noFill/>
                        </a:ln>
                        <a:solidFill>
                          <a:srgbClr val="3333CC"/>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李勇</a:t>
                      </a: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CS</a:t>
                      </a: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刘晨</a:t>
                      </a: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CS</a:t>
                      </a: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王敏</a:t>
                      </a: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MA</a:t>
                      </a: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张立</a:t>
                      </a: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IS</a:t>
                      </a: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2" name="Group 124">
            <a:extLst>
              <a:ext uri="{FF2B5EF4-FFF2-40B4-BE49-F238E27FC236}">
                <a16:creationId xmlns:a16="http://schemas.microsoft.com/office/drawing/2014/main" id="{618F12C9-67B1-4B28-B64A-C54FC92CE407}"/>
              </a:ext>
            </a:extLst>
          </p:cNvPr>
          <p:cNvGraphicFramePr>
            <a:graphicFrameLocks/>
          </p:cNvGraphicFramePr>
          <p:nvPr>
            <p:extLst>
              <p:ext uri="{D42A27DB-BD31-4B8C-83A1-F6EECF244321}">
                <p14:modId xmlns:p14="http://schemas.microsoft.com/office/powerpoint/2010/main" val="260872528"/>
              </p:ext>
            </p:extLst>
          </p:nvPr>
        </p:nvGraphicFramePr>
        <p:xfrm>
          <a:off x="7924800" y="3429000"/>
          <a:ext cx="1713909" cy="1828800"/>
        </p:xfrm>
        <a:graphic>
          <a:graphicData uri="http://schemas.openxmlformats.org/drawingml/2006/table">
            <a:tbl>
              <a:tblPr/>
              <a:tblGrid>
                <a:gridCol w="1713909">
                  <a:extLst>
                    <a:ext uri="{9D8B030D-6E8A-4147-A177-3AD203B41FA5}">
                      <a16:colId xmlns:a16="http://schemas.microsoft.com/office/drawing/2014/main" val="2000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rgbClr val="3333CC"/>
                          </a:solidFill>
                          <a:effectLst/>
                          <a:latin typeface="微软雅黑" panose="020B0503020204020204" pitchFamily="34" charset="-122"/>
                          <a:ea typeface="微软雅黑" panose="020B0503020204020204" pitchFamily="34" charset="-122"/>
                          <a:cs typeface="Times New Roman" panose="02020603050405020304" pitchFamily="18" charset="0"/>
                        </a:rPr>
                        <a:t>Sdept</a:t>
                      </a:r>
                      <a:endParaRPr kumimoji="0" lang="en-US" altLang="zh-CN" sz="2000" b="1" i="0" u="none" strike="noStrike" cap="none" normalizeH="0" baseline="0" dirty="0">
                        <a:ln>
                          <a:noFill/>
                        </a:ln>
                        <a:solidFill>
                          <a:srgbClr val="3333CC"/>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CS</a:t>
                      </a: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MA</a:t>
                      </a: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IS</a:t>
                      </a: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右大括号 2">
            <a:extLst>
              <a:ext uri="{FF2B5EF4-FFF2-40B4-BE49-F238E27FC236}">
                <a16:creationId xmlns:a16="http://schemas.microsoft.com/office/drawing/2014/main" id="{EC2322CF-05AD-4E18-9C0F-197DC9FFE114}"/>
              </a:ext>
            </a:extLst>
          </p:cNvPr>
          <p:cNvSpPr/>
          <p:nvPr/>
        </p:nvSpPr>
        <p:spPr>
          <a:xfrm>
            <a:off x="4790209" y="4076700"/>
            <a:ext cx="152400" cy="533400"/>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cxnSp>
        <p:nvCxnSpPr>
          <p:cNvPr id="14" name="直接连接符 13">
            <a:extLst>
              <a:ext uri="{FF2B5EF4-FFF2-40B4-BE49-F238E27FC236}">
                <a16:creationId xmlns:a16="http://schemas.microsoft.com/office/drawing/2014/main" id="{54B99E50-441D-41EF-B2FA-AEF43573578D}"/>
              </a:ext>
            </a:extLst>
          </p:cNvPr>
          <p:cNvCxnSpPr>
            <a:stCxn id="3" idx="1"/>
          </p:cNvCxnSpPr>
          <p:nvPr/>
        </p:nvCxnSpPr>
        <p:spPr>
          <a:xfrm flipV="1">
            <a:off x="4942609" y="4150519"/>
            <a:ext cx="3439391" cy="19288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5163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6D1BECC8-97E2-4948-91BF-793B0522F5D9}"/>
              </a:ext>
            </a:extLst>
          </p:cNvPr>
          <p:cNvSpPr>
            <a:spLocks noGrp="1"/>
          </p:cNvSpPr>
          <p:nvPr>
            <p:ph type="title"/>
          </p:nvPr>
        </p:nvSpPr>
        <p:spPr>
          <a:noFill/>
        </p:spPr>
        <p:txBody>
          <a:bodyPr/>
          <a:lstStyle/>
          <a:p>
            <a:r>
              <a:rPr lang="en-US" altLang="zh-CN">
                <a:solidFill>
                  <a:srgbClr val="FF0000"/>
                </a:solidFill>
              </a:rPr>
              <a:t>3.</a:t>
            </a:r>
            <a:r>
              <a:rPr lang="zh-CN" altLang="en-US">
                <a:solidFill>
                  <a:srgbClr val="FF0000"/>
                </a:solidFill>
              </a:rPr>
              <a:t>连接</a:t>
            </a:r>
            <a:r>
              <a:rPr lang="en-US" altLang="zh-CN">
                <a:solidFill>
                  <a:srgbClr val="FF0000"/>
                </a:solidFill>
              </a:rPr>
              <a:t>(Join)</a:t>
            </a:r>
            <a:endParaRPr lang="zh-CN" altLang="en-US">
              <a:solidFill>
                <a:srgbClr val="FF0000"/>
              </a:solidFill>
            </a:endParaRPr>
          </a:p>
        </p:txBody>
      </p:sp>
      <p:sp>
        <p:nvSpPr>
          <p:cNvPr id="7" name="灯片编号占位符 6">
            <a:extLst>
              <a:ext uri="{FF2B5EF4-FFF2-40B4-BE49-F238E27FC236}">
                <a16:creationId xmlns:a16="http://schemas.microsoft.com/office/drawing/2014/main" id="{C308C42F-CAF5-4120-886A-F70E104192A7}"/>
              </a:ext>
            </a:extLst>
          </p:cNvPr>
          <p:cNvSpPr>
            <a:spLocks noGrp="1"/>
          </p:cNvSpPr>
          <p:nvPr>
            <p:ph type="sldNum" sz="quarter" idx="12"/>
          </p:nvPr>
        </p:nvSpPr>
        <p:spPr/>
        <p:txBody>
          <a:bodyPr/>
          <a:lstStyle/>
          <a:p>
            <a:fld id="{E63F6D5D-9733-4D44-9C56-AEFEDD5A4BA7}" type="slidenum">
              <a:rPr lang="en-US" smtClean="0"/>
              <a:t>56</a:t>
            </a:fld>
            <a:endParaRPr lang="en-US"/>
          </a:p>
        </p:txBody>
      </p:sp>
      <p:sp>
        <p:nvSpPr>
          <p:cNvPr id="3" name="内容占位符 2">
            <a:extLst>
              <a:ext uri="{FF2B5EF4-FFF2-40B4-BE49-F238E27FC236}">
                <a16:creationId xmlns:a16="http://schemas.microsoft.com/office/drawing/2014/main" id="{C57064BC-32F8-495C-A92E-3EDCA0F19D89}"/>
              </a:ext>
            </a:extLst>
          </p:cNvPr>
          <p:cNvSpPr>
            <a:spLocks noGrp="1"/>
          </p:cNvSpPr>
          <p:nvPr>
            <p:ph idx="1"/>
          </p:nvPr>
        </p:nvSpPr>
        <p:spPr/>
        <p:txBody>
          <a:bodyPr/>
          <a:lstStyle/>
          <a:p>
            <a:pPr algn="just">
              <a:defRPr/>
            </a:pPr>
            <a:r>
              <a:rPr lang="zh-CN" altLang="en-US"/>
              <a:t>也称为</a:t>
            </a:r>
            <a:r>
              <a:rPr lang="en-US" altLang="zh-CN">
                <a:solidFill>
                  <a:srgbClr val="FF0000"/>
                </a:solidFill>
                <a:cs typeface="Times New Roman" pitchFamily="18" charset="0"/>
              </a:rPr>
              <a:t>θ</a:t>
            </a:r>
            <a:r>
              <a:rPr lang="zh-CN" altLang="en-US">
                <a:solidFill>
                  <a:srgbClr val="FF0000"/>
                </a:solidFill>
                <a:cs typeface="Times New Roman" pitchFamily="18" charset="0"/>
              </a:rPr>
              <a:t>连接</a:t>
            </a:r>
            <a:r>
              <a:rPr lang="zh-CN" altLang="en-US">
                <a:cs typeface="Times New Roman" pitchFamily="18" charset="0"/>
              </a:rPr>
              <a:t>或</a:t>
            </a:r>
            <a:r>
              <a:rPr lang="zh-CN" altLang="en-US">
                <a:solidFill>
                  <a:srgbClr val="FF0000"/>
                </a:solidFill>
                <a:cs typeface="Times New Roman" pitchFamily="18" charset="0"/>
              </a:rPr>
              <a:t>内连接</a:t>
            </a:r>
          </a:p>
          <a:p>
            <a:pPr>
              <a:lnSpc>
                <a:spcPct val="150000"/>
              </a:lnSpc>
            </a:pPr>
            <a:r>
              <a:rPr lang="en-US" altLang="zh-CN">
                <a:solidFill>
                  <a:srgbClr val="0000FF"/>
                </a:solidFill>
                <a:cs typeface="Times New Roman" pitchFamily="18" charset="0"/>
              </a:rPr>
              <a:t>R       S = {      | t</a:t>
            </a:r>
            <a:r>
              <a:rPr lang="en-US" altLang="zh-CN" baseline="-30000">
                <a:solidFill>
                  <a:srgbClr val="0000FF"/>
                </a:solidFill>
                <a:cs typeface="Times New Roman" pitchFamily="18" charset="0"/>
              </a:rPr>
              <a:t>r</a:t>
            </a:r>
            <a:r>
              <a:rPr lang="en-US" altLang="zh-CN">
                <a:solidFill>
                  <a:srgbClr val="0000FF"/>
                </a:solidFill>
                <a:cs typeface="Times New Roman" pitchFamily="18" charset="0"/>
                <a:sym typeface="Symbol" pitchFamily="18" charset="2"/>
              </a:rPr>
              <a:t></a:t>
            </a:r>
            <a:r>
              <a:rPr lang="en-US" altLang="zh-CN">
                <a:solidFill>
                  <a:srgbClr val="0000FF"/>
                </a:solidFill>
                <a:cs typeface="Times New Roman" pitchFamily="18" charset="0"/>
              </a:rPr>
              <a:t>R∧t</a:t>
            </a:r>
            <a:r>
              <a:rPr lang="en-US" altLang="zh-CN" baseline="-30000">
                <a:solidFill>
                  <a:srgbClr val="0000FF"/>
                </a:solidFill>
                <a:cs typeface="Times New Roman" pitchFamily="18" charset="0"/>
              </a:rPr>
              <a:t>s</a:t>
            </a:r>
            <a:r>
              <a:rPr lang="en-US" altLang="zh-CN">
                <a:solidFill>
                  <a:srgbClr val="0000FF"/>
                </a:solidFill>
                <a:cs typeface="Times New Roman" pitchFamily="18" charset="0"/>
                <a:sym typeface="Symbol" pitchFamily="18" charset="2"/>
              </a:rPr>
              <a:t></a:t>
            </a:r>
            <a:r>
              <a:rPr lang="en-US" altLang="zh-CN">
                <a:solidFill>
                  <a:srgbClr val="0000FF"/>
                </a:solidFill>
                <a:cs typeface="Times New Roman" pitchFamily="18" charset="0"/>
              </a:rPr>
              <a:t>S∧t</a:t>
            </a:r>
            <a:r>
              <a:rPr lang="en-US" altLang="zh-CN" baseline="-30000">
                <a:solidFill>
                  <a:srgbClr val="0000FF"/>
                </a:solidFill>
                <a:cs typeface="Times New Roman" pitchFamily="18" charset="0"/>
              </a:rPr>
              <a:t>r</a:t>
            </a:r>
            <a:r>
              <a:rPr lang="en-US" altLang="zh-CN">
                <a:solidFill>
                  <a:srgbClr val="0000FF"/>
                </a:solidFill>
                <a:cs typeface="Times New Roman" pitchFamily="18" charset="0"/>
              </a:rPr>
              <a:t>[A]θt</a:t>
            </a:r>
            <a:r>
              <a:rPr lang="en-US" altLang="zh-CN" baseline="-30000">
                <a:solidFill>
                  <a:srgbClr val="0000FF"/>
                </a:solidFill>
                <a:cs typeface="Times New Roman" pitchFamily="18" charset="0"/>
              </a:rPr>
              <a:t>s</a:t>
            </a:r>
            <a:r>
              <a:rPr lang="en-US" altLang="zh-CN">
                <a:solidFill>
                  <a:srgbClr val="0000FF"/>
                </a:solidFill>
                <a:cs typeface="Times New Roman" pitchFamily="18" charset="0"/>
              </a:rPr>
              <a:t>[B] }</a:t>
            </a:r>
          </a:p>
          <a:p>
            <a:pPr lvl="1">
              <a:lnSpc>
                <a:spcPct val="150000"/>
              </a:lnSpc>
            </a:pPr>
            <a:r>
              <a:rPr lang="zh-CN" altLang="en-US">
                <a:cs typeface="Times New Roman" pitchFamily="18" charset="0"/>
              </a:rPr>
              <a:t>从两个关系的笛卡尔积中选取属性间满足一定条件的元组</a:t>
            </a:r>
          </a:p>
          <a:p>
            <a:pPr lvl="1">
              <a:lnSpc>
                <a:spcPct val="150000"/>
              </a:lnSpc>
            </a:pPr>
            <a:r>
              <a:rPr lang="en-US" altLang="zh-CN">
                <a:solidFill>
                  <a:srgbClr val="FF0000"/>
                </a:solidFill>
                <a:cs typeface="Times New Roman" pitchFamily="18" charset="0"/>
              </a:rPr>
              <a:t>A</a:t>
            </a:r>
            <a:r>
              <a:rPr lang="zh-CN" altLang="en-US">
                <a:solidFill>
                  <a:srgbClr val="FF0000"/>
                </a:solidFill>
                <a:cs typeface="Times New Roman" pitchFamily="18" charset="0"/>
              </a:rPr>
              <a:t>和</a:t>
            </a:r>
            <a:r>
              <a:rPr lang="en-US" altLang="zh-CN">
                <a:solidFill>
                  <a:srgbClr val="FF0000"/>
                </a:solidFill>
                <a:cs typeface="Times New Roman" pitchFamily="18" charset="0"/>
              </a:rPr>
              <a:t>B</a:t>
            </a:r>
            <a:r>
              <a:rPr lang="zh-CN" altLang="en-US">
                <a:cs typeface="Times New Roman" pitchFamily="18" charset="0"/>
              </a:rPr>
              <a:t>：分别为</a:t>
            </a:r>
            <a:r>
              <a:rPr lang="en-US" altLang="zh-CN">
                <a:cs typeface="Times New Roman" pitchFamily="18" charset="0"/>
              </a:rPr>
              <a:t>R</a:t>
            </a:r>
            <a:r>
              <a:rPr lang="zh-CN" altLang="en-US">
                <a:cs typeface="Times New Roman" pitchFamily="18" charset="0"/>
              </a:rPr>
              <a:t>和</a:t>
            </a:r>
            <a:r>
              <a:rPr lang="en-US" altLang="zh-CN">
                <a:cs typeface="Times New Roman" pitchFamily="18" charset="0"/>
              </a:rPr>
              <a:t>S</a:t>
            </a:r>
            <a:r>
              <a:rPr lang="zh-CN" altLang="en-US">
                <a:cs typeface="Times New Roman" pitchFamily="18" charset="0"/>
              </a:rPr>
              <a:t>上度数相等且可比的属性组</a:t>
            </a:r>
          </a:p>
          <a:p>
            <a:pPr lvl="1">
              <a:lnSpc>
                <a:spcPct val="150000"/>
              </a:lnSpc>
            </a:pPr>
            <a:r>
              <a:rPr lang="en-US" altLang="zh-CN">
                <a:solidFill>
                  <a:srgbClr val="FF0000"/>
                </a:solidFill>
                <a:cs typeface="Times New Roman" pitchFamily="18" charset="0"/>
              </a:rPr>
              <a:t>θ</a:t>
            </a:r>
            <a:r>
              <a:rPr lang="zh-CN" altLang="en-US">
                <a:solidFill>
                  <a:srgbClr val="FF0000"/>
                </a:solidFill>
                <a:cs typeface="Times New Roman" pitchFamily="18" charset="0"/>
              </a:rPr>
              <a:t>：</a:t>
            </a:r>
            <a:r>
              <a:rPr lang="zh-CN" altLang="en-US">
                <a:cs typeface="Times New Roman" pitchFamily="18" charset="0"/>
              </a:rPr>
              <a:t>比较运算符 </a:t>
            </a:r>
          </a:p>
          <a:p>
            <a:pPr>
              <a:lnSpc>
                <a:spcPct val="150000"/>
              </a:lnSpc>
            </a:pPr>
            <a:r>
              <a:rPr lang="zh-CN" altLang="en-US">
                <a:cs typeface="Times New Roman" pitchFamily="18" charset="0"/>
              </a:rPr>
              <a:t>连接运算从</a:t>
            </a:r>
            <a:r>
              <a:rPr lang="en-US" altLang="zh-CN">
                <a:cs typeface="Times New Roman" pitchFamily="18" charset="0"/>
              </a:rPr>
              <a:t>R</a:t>
            </a:r>
            <a:r>
              <a:rPr lang="zh-CN" altLang="en-US">
                <a:cs typeface="Times New Roman" pitchFamily="18" charset="0"/>
              </a:rPr>
              <a:t>和</a:t>
            </a:r>
            <a:r>
              <a:rPr lang="en-US" altLang="zh-CN">
                <a:cs typeface="Times New Roman" pitchFamily="18" charset="0"/>
              </a:rPr>
              <a:t>S</a:t>
            </a:r>
            <a:r>
              <a:rPr lang="zh-CN" altLang="en-US">
                <a:cs typeface="Times New Roman" pitchFamily="18" charset="0"/>
              </a:rPr>
              <a:t>的广义笛卡尔积</a:t>
            </a:r>
            <a:r>
              <a:rPr lang="en-US" altLang="zh-CN">
                <a:cs typeface="Times New Roman" pitchFamily="18" charset="0"/>
              </a:rPr>
              <a:t>R×S</a:t>
            </a:r>
            <a:r>
              <a:rPr lang="zh-CN" altLang="en-US">
                <a:cs typeface="Times New Roman" pitchFamily="18" charset="0"/>
              </a:rPr>
              <a:t>中选取</a:t>
            </a:r>
            <a:r>
              <a:rPr lang="en-US" altLang="zh-CN">
                <a:cs typeface="Times New Roman" pitchFamily="18" charset="0"/>
              </a:rPr>
              <a:t>(R</a:t>
            </a:r>
            <a:r>
              <a:rPr lang="zh-CN" altLang="en-US">
                <a:cs typeface="Times New Roman" pitchFamily="18" charset="0"/>
              </a:rPr>
              <a:t>关系</a:t>
            </a:r>
            <a:r>
              <a:rPr lang="en-US" altLang="zh-CN">
                <a:cs typeface="Times New Roman" pitchFamily="18" charset="0"/>
              </a:rPr>
              <a:t>)</a:t>
            </a:r>
            <a:r>
              <a:rPr lang="zh-CN" altLang="en-US">
                <a:cs typeface="Times New Roman" pitchFamily="18" charset="0"/>
              </a:rPr>
              <a:t>在</a:t>
            </a:r>
            <a:r>
              <a:rPr lang="en-US" altLang="zh-CN">
                <a:cs typeface="Times New Roman" pitchFamily="18" charset="0"/>
              </a:rPr>
              <a:t>A</a:t>
            </a:r>
            <a:r>
              <a:rPr lang="zh-CN" altLang="en-US">
                <a:cs typeface="Times New Roman" pitchFamily="18" charset="0"/>
              </a:rPr>
              <a:t>属性组上的值与</a:t>
            </a:r>
            <a:r>
              <a:rPr lang="en-US" altLang="zh-CN">
                <a:cs typeface="Times New Roman" pitchFamily="18" charset="0"/>
              </a:rPr>
              <a:t>(S</a:t>
            </a:r>
            <a:r>
              <a:rPr lang="zh-CN" altLang="en-US">
                <a:cs typeface="Times New Roman" pitchFamily="18" charset="0"/>
              </a:rPr>
              <a:t>关系</a:t>
            </a:r>
            <a:r>
              <a:rPr lang="en-US" altLang="zh-CN">
                <a:cs typeface="Times New Roman" pitchFamily="18" charset="0"/>
              </a:rPr>
              <a:t>)</a:t>
            </a:r>
            <a:r>
              <a:rPr lang="zh-CN" altLang="en-US">
                <a:cs typeface="Times New Roman" pitchFamily="18" charset="0"/>
              </a:rPr>
              <a:t>在</a:t>
            </a:r>
            <a:r>
              <a:rPr lang="en-US" altLang="zh-CN">
                <a:cs typeface="Times New Roman" pitchFamily="18" charset="0"/>
              </a:rPr>
              <a:t>B</a:t>
            </a:r>
            <a:r>
              <a:rPr lang="zh-CN" altLang="en-US">
                <a:cs typeface="Times New Roman" pitchFamily="18" charset="0"/>
              </a:rPr>
              <a:t>属性组上值满足比较关系</a:t>
            </a:r>
            <a:r>
              <a:rPr lang="en-US" altLang="zh-CN">
                <a:cs typeface="Times New Roman" pitchFamily="18" charset="0"/>
              </a:rPr>
              <a:t>θ</a:t>
            </a:r>
            <a:r>
              <a:rPr lang="zh-CN" altLang="en-US">
                <a:cs typeface="Times New Roman" pitchFamily="18" charset="0"/>
              </a:rPr>
              <a:t>的元组</a:t>
            </a:r>
          </a:p>
        </p:txBody>
      </p:sp>
      <p:pic>
        <p:nvPicPr>
          <p:cNvPr id="10" name="图片 9">
            <a:extLst>
              <a:ext uri="{FF2B5EF4-FFF2-40B4-BE49-F238E27FC236}">
                <a16:creationId xmlns:a16="http://schemas.microsoft.com/office/drawing/2014/main" id="{BD869BC1-E470-47DE-8776-7EB695F4A191}"/>
              </a:ext>
            </a:extLst>
          </p:cNvPr>
          <p:cNvPicPr>
            <a:picLocks noChangeAspect="1"/>
          </p:cNvPicPr>
          <p:nvPr/>
        </p:nvPicPr>
        <p:blipFill>
          <a:blip r:embed="rId2"/>
          <a:stretch>
            <a:fillRect/>
          </a:stretch>
        </p:blipFill>
        <p:spPr>
          <a:xfrm>
            <a:off x="1295400" y="1905000"/>
            <a:ext cx="609600" cy="734646"/>
          </a:xfrm>
          <a:prstGeom prst="rect">
            <a:avLst/>
          </a:prstGeom>
        </p:spPr>
      </p:pic>
      <p:pic>
        <p:nvPicPr>
          <p:cNvPr id="11" name="图片 10">
            <a:extLst>
              <a:ext uri="{FF2B5EF4-FFF2-40B4-BE49-F238E27FC236}">
                <a16:creationId xmlns:a16="http://schemas.microsoft.com/office/drawing/2014/main" id="{ADE93AAF-4288-4912-BC86-F1BDE8390B3C}"/>
              </a:ext>
            </a:extLst>
          </p:cNvPr>
          <p:cNvPicPr>
            <a:picLocks noChangeAspect="1"/>
          </p:cNvPicPr>
          <p:nvPr/>
        </p:nvPicPr>
        <p:blipFill>
          <a:blip r:embed="rId3"/>
          <a:stretch>
            <a:fillRect/>
          </a:stretch>
        </p:blipFill>
        <p:spPr>
          <a:xfrm>
            <a:off x="3048000" y="1905000"/>
            <a:ext cx="643467" cy="609600"/>
          </a:xfrm>
          <a:prstGeom prst="rect">
            <a:avLst/>
          </a:prstGeom>
        </p:spPr>
      </p:pic>
    </p:spTree>
    <p:extLst>
      <p:ext uri="{BB962C8B-B14F-4D97-AF65-F5344CB8AC3E}">
        <p14:creationId xmlns:p14="http://schemas.microsoft.com/office/powerpoint/2010/main" val="27147716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marL="0" indent="0" algn="ctr">
              <a:buNone/>
            </a:pPr>
            <a:r>
              <a:rPr lang="zh-CN" altLang="en-US" sz="3600" b="1" u="sng" dirty="0">
                <a:solidFill>
                  <a:srgbClr val="FF0000"/>
                </a:solidFill>
              </a:rPr>
              <a:t>两类常用的连接</a:t>
            </a:r>
            <a:endParaRPr lang="en-US" altLang="zh-CN" sz="3600" b="1" u="sng" dirty="0">
              <a:solidFill>
                <a:srgbClr val="FF0000"/>
              </a:solidFill>
            </a:endParaRPr>
          </a:p>
          <a:p>
            <a:r>
              <a:rPr lang="zh-CN" altLang="en-US" dirty="0">
                <a:solidFill>
                  <a:srgbClr val="FF0000"/>
                </a:solidFill>
              </a:rPr>
              <a:t>等值连接</a:t>
            </a:r>
            <a:r>
              <a:rPr lang="en-US" altLang="zh-CN" dirty="0">
                <a:solidFill>
                  <a:srgbClr val="FF0000"/>
                </a:solidFill>
              </a:rPr>
              <a:t>(Equijoin)</a:t>
            </a:r>
          </a:p>
          <a:p>
            <a:pPr lvl="1"/>
            <a:r>
              <a:rPr lang="en-US" altLang="zh-CN" dirty="0">
                <a:cs typeface="Times New Roman" pitchFamily="18" charset="0"/>
              </a:rPr>
              <a:t>θ</a:t>
            </a:r>
            <a:r>
              <a:rPr lang="zh-CN" altLang="en-US" dirty="0">
                <a:cs typeface="Times New Roman" pitchFamily="18" charset="0"/>
              </a:rPr>
              <a:t>为“＝”的连接运算称为等值连接 </a:t>
            </a:r>
          </a:p>
          <a:p>
            <a:pPr marL="357188" lvl="1" indent="0">
              <a:buNone/>
            </a:pPr>
            <a:endParaRPr lang="en-US" altLang="zh-CN"/>
          </a:p>
          <a:p>
            <a:pPr marL="357188" lvl="1" indent="0">
              <a:buNone/>
            </a:pPr>
            <a:endParaRPr lang="en-US" altLang="zh-CN" sz="1000" dirty="0"/>
          </a:p>
          <a:p>
            <a:r>
              <a:rPr lang="zh-CN" altLang="en-US">
                <a:solidFill>
                  <a:srgbClr val="FF0000"/>
                </a:solidFill>
              </a:rPr>
              <a:t>自然</a:t>
            </a:r>
            <a:r>
              <a:rPr lang="zh-CN" altLang="en-US" dirty="0">
                <a:solidFill>
                  <a:srgbClr val="FF0000"/>
                </a:solidFill>
              </a:rPr>
              <a:t>连接</a:t>
            </a:r>
            <a:r>
              <a:rPr lang="en-US" altLang="zh-CN" dirty="0">
                <a:solidFill>
                  <a:srgbClr val="FF0000"/>
                </a:solidFill>
              </a:rPr>
              <a:t>(Natural join)</a:t>
            </a:r>
          </a:p>
          <a:p>
            <a:pPr lvl="1"/>
            <a:r>
              <a:rPr lang="zh-CN" altLang="en-US" dirty="0">
                <a:cs typeface="Times New Roman" pitchFamily="18" charset="0"/>
              </a:rPr>
              <a:t>一种特殊的等值连接</a:t>
            </a:r>
          </a:p>
          <a:p>
            <a:pPr lvl="1"/>
            <a:r>
              <a:rPr lang="zh-CN" altLang="en-US" dirty="0">
                <a:cs typeface="Times New Roman" pitchFamily="18" charset="0"/>
              </a:rPr>
              <a:t>两个关系中进行比较的分量必须是相同的属性组</a:t>
            </a:r>
            <a:r>
              <a:rPr lang="en-US" altLang="zh-CN" dirty="0">
                <a:cs typeface="Times New Roman" pitchFamily="18" charset="0"/>
              </a:rPr>
              <a:t>,</a:t>
            </a:r>
            <a:r>
              <a:rPr lang="zh-CN" altLang="en-US" dirty="0">
                <a:cs typeface="Times New Roman" pitchFamily="18" charset="0"/>
              </a:rPr>
              <a:t>在结果中把重复的属性列去掉</a:t>
            </a:r>
          </a:p>
        </p:txBody>
      </p:sp>
      <p:sp>
        <p:nvSpPr>
          <p:cNvPr id="4" name="灯片编号占位符 3"/>
          <p:cNvSpPr>
            <a:spLocks noGrp="1"/>
          </p:cNvSpPr>
          <p:nvPr>
            <p:ph type="sldNum" sz="quarter" idx="12"/>
          </p:nvPr>
        </p:nvSpPr>
        <p:spPr/>
        <p:txBody>
          <a:bodyPr/>
          <a:lstStyle/>
          <a:p>
            <a:fld id="{E63F6D5D-9733-4D44-9C56-AEFEDD5A4BA7}" type="slidenum">
              <a:rPr lang="en-US" smtClean="0"/>
              <a:pPr/>
              <a:t>57</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86000"/>
            <a:ext cx="6929836"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9670" y="5257800"/>
            <a:ext cx="7252659"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70792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DCDF3-2A48-4C49-89D6-FA7BA735F531}"/>
              </a:ext>
            </a:extLst>
          </p:cNvPr>
          <p:cNvSpPr>
            <a:spLocks noGrp="1"/>
          </p:cNvSpPr>
          <p:nvPr>
            <p:ph type="title"/>
          </p:nvPr>
        </p:nvSpPr>
        <p:spPr>
          <a:noFill/>
        </p:spPr>
        <p:txBody>
          <a:bodyPr/>
          <a:lstStyle/>
          <a:p>
            <a:r>
              <a:rPr lang="zh-CN" altLang="en-US">
                <a:solidFill>
                  <a:srgbClr val="FF0000"/>
                </a:solidFill>
              </a:rPr>
              <a:t>“连接”示例</a:t>
            </a:r>
          </a:p>
        </p:txBody>
      </p:sp>
      <p:sp>
        <p:nvSpPr>
          <p:cNvPr id="4" name="灯片编号占位符 3">
            <a:extLst>
              <a:ext uri="{FF2B5EF4-FFF2-40B4-BE49-F238E27FC236}">
                <a16:creationId xmlns:a16="http://schemas.microsoft.com/office/drawing/2014/main" id="{9ED38487-57B0-442F-AD42-3489FB4A652F}"/>
              </a:ext>
            </a:extLst>
          </p:cNvPr>
          <p:cNvSpPr>
            <a:spLocks noGrp="1"/>
          </p:cNvSpPr>
          <p:nvPr>
            <p:ph type="sldNum" sz="quarter" idx="12"/>
          </p:nvPr>
        </p:nvSpPr>
        <p:spPr/>
        <p:txBody>
          <a:bodyPr/>
          <a:lstStyle/>
          <a:p>
            <a:fld id="{E63F6D5D-9733-4D44-9C56-AEFEDD5A4BA7}" type="slidenum">
              <a:rPr lang="en-US" smtClean="0"/>
              <a:pPr/>
              <a:t>58</a:t>
            </a:fld>
            <a:endParaRPr lang="en-US" dirty="0"/>
          </a:p>
        </p:txBody>
      </p:sp>
      <p:pic>
        <p:nvPicPr>
          <p:cNvPr id="15" name="Picture 6">
            <a:extLst>
              <a:ext uri="{FF2B5EF4-FFF2-40B4-BE49-F238E27FC236}">
                <a16:creationId xmlns:a16="http://schemas.microsoft.com/office/drawing/2014/main" id="{C1D22CD4-0620-46F8-96EC-5B28823A9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083581"/>
            <a:ext cx="2669528" cy="2736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a:extLst>
              <a:ext uri="{FF2B5EF4-FFF2-40B4-BE49-F238E27FC236}">
                <a16:creationId xmlns:a16="http://schemas.microsoft.com/office/drawing/2014/main" id="{CC5BB509-9AB8-4EE8-9F74-138313E751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978675"/>
            <a:ext cx="2133600" cy="267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
            <a:extLst>
              <a:ext uri="{FF2B5EF4-FFF2-40B4-BE49-F238E27FC236}">
                <a16:creationId xmlns:a16="http://schemas.microsoft.com/office/drawing/2014/main" id="{B2BCF5E5-B9C6-49DD-BCED-375DB38609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0441" y="975678"/>
            <a:ext cx="5248990" cy="3281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3">
            <a:extLst>
              <a:ext uri="{FF2B5EF4-FFF2-40B4-BE49-F238E27FC236}">
                <a16:creationId xmlns:a16="http://schemas.microsoft.com/office/drawing/2014/main" id="{AC888756-2489-41EB-B8C5-760D66288E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6328" y="4275053"/>
            <a:ext cx="3822185" cy="2314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2">
            <a:extLst>
              <a:ext uri="{FF2B5EF4-FFF2-40B4-BE49-F238E27FC236}">
                <a16:creationId xmlns:a16="http://schemas.microsoft.com/office/drawing/2014/main" id="{4BEB1ACA-FFEF-409F-B2FF-968E01B564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4237968"/>
            <a:ext cx="3659555" cy="2388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0647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00000"/>
              </a:lnSpc>
            </a:pPr>
            <a:r>
              <a:rPr lang="zh-CN" altLang="en-US" b="1" dirty="0">
                <a:solidFill>
                  <a:srgbClr val="FF0000"/>
                </a:solidFill>
              </a:rPr>
              <a:t>关系</a:t>
            </a:r>
            <a:r>
              <a:rPr lang="en-US" altLang="zh-CN" b="1" dirty="0">
                <a:solidFill>
                  <a:srgbClr val="FF0000"/>
                </a:solidFill>
              </a:rPr>
              <a:t>(Relation)</a:t>
            </a:r>
          </a:p>
          <a:p>
            <a:pPr>
              <a:lnSpc>
                <a:spcPct val="100000"/>
              </a:lnSpc>
            </a:pPr>
            <a:r>
              <a:rPr lang="zh-CN" altLang="en-US" b="1" dirty="0">
                <a:solidFill>
                  <a:schemeClr val="bg2">
                    <a:lumMod val="90000"/>
                  </a:schemeClr>
                </a:solidFill>
              </a:rPr>
              <a:t>关系模式</a:t>
            </a:r>
            <a:r>
              <a:rPr lang="en-US" altLang="zh-CN" b="1" dirty="0">
                <a:solidFill>
                  <a:schemeClr val="bg2">
                    <a:lumMod val="90000"/>
                  </a:schemeClr>
                </a:solidFill>
              </a:rPr>
              <a:t>(Relation Schema)</a:t>
            </a:r>
          </a:p>
          <a:p>
            <a:pPr>
              <a:lnSpc>
                <a:spcPct val="100000"/>
              </a:lnSpc>
            </a:pPr>
            <a:r>
              <a:rPr lang="zh-CN" altLang="en-US" b="1" dirty="0">
                <a:solidFill>
                  <a:schemeClr val="bg2">
                    <a:lumMod val="90000"/>
                  </a:schemeClr>
                </a:solidFill>
              </a:rPr>
              <a:t>关系数据库</a:t>
            </a:r>
            <a:r>
              <a:rPr lang="en-US" altLang="zh-CN" b="1" dirty="0">
                <a:solidFill>
                  <a:schemeClr val="bg2">
                    <a:lumMod val="90000"/>
                  </a:schemeClr>
                </a:solidFill>
              </a:rPr>
              <a:t>(Relational Database)</a:t>
            </a:r>
          </a:p>
          <a:p>
            <a:pPr>
              <a:lnSpc>
                <a:spcPct val="100000"/>
              </a:lnSpc>
            </a:pPr>
            <a:r>
              <a:rPr lang="zh-CN" altLang="en-US" b="1" dirty="0">
                <a:solidFill>
                  <a:schemeClr val="bg2">
                    <a:lumMod val="90000"/>
                  </a:schemeClr>
                </a:solidFill>
              </a:rPr>
              <a:t>关系模型的存储结构</a:t>
            </a:r>
            <a:r>
              <a:rPr lang="en-US" altLang="zh-CN" b="1" dirty="0">
                <a:solidFill>
                  <a:schemeClr val="bg2">
                    <a:lumMod val="90000"/>
                  </a:schemeClr>
                </a:solidFill>
              </a:rPr>
              <a:t>(Relational Model Storage)</a:t>
            </a:r>
            <a:endParaRPr lang="zh-CN" altLang="en-US" b="1" dirty="0">
              <a:solidFill>
                <a:schemeClr val="bg2">
                  <a:lumMod val="90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5</a:t>
            </a:fld>
            <a:endParaRPr lang="en-US" dirty="0"/>
          </a:p>
        </p:txBody>
      </p:sp>
      <p:sp>
        <p:nvSpPr>
          <p:cNvPr id="5" name="标题 4"/>
          <p:cNvSpPr>
            <a:spLocks noGrp="1"/>
          </p:cNvSpPr>
          <p:nvPr>
            <p:ph type="title"/>
          </p:nvPr>
        </p:nvSpPr>
        <p:spPr/>
        <p:txBody>
          <a:bodyPr/>
          <a:lstStyle/>
          <a:p>
            <a:r>
              <a:rPr lang="zh-CN" altLang="en-US" dirty="0"/>
              <a:t>关系数据结构及形式化定义</a:t>
            </a:r>
          </a:p>
        </p:txBody>
      </p:sp>
    </p:spTree>
    <p:extLst>
      <p:ext uri="{BB962C8B-B14F-4D97-AF65-F5344CB8AC3E}">
        <p14:creationId xmlns:p14="http://schemas.microsoft.com/office/powerpoint/2010/main" val="25823910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normAutofit lnSpcReduction="10000"/>
          </a:bodyPr>
          <a:lstStyle/>
          <a:p>
            <a:pPr>
              <a:lnSpc>
                <a:spcPct val="120000"/>
              </a:lnSpc>
            </a:pPr>
            <a:r>
              <a:rPr lang="zh-CN" altLang="en-US" dirty="0">
                <a:solidFill>
                  <a:srgbClr val="FF0000"/>
                </a:solidFill>
                <a:latin typeface="等线" panose="02010600030101010101" pitchFamily="2" charset="-122"/>
                <a:ea typeface="等线" panose="02010600030101010101" pitchFamily="2" charset="-122"/>
              </a:rPr>
              <a:t>悬浮元组 </a:t>
            </a:r>
            <a:r>
              <a:rPr lang="en-US" altLang="zh-CN" dirty="0">
                <a:solidFill>
                  <a:srgbClr val="FF0000"/>
                </a:solidFill>
                <a:latin typeface="等线" panose="02010600030101010101" pitchFamily="2" charset="-122"/>
                <a:ea typeface="等线" panose="02010600030101010101" pitchFamily="2" charset="-122"/>
              </a:rPr>
              <a:t>(Dangling tuple)</a:t>
            </a:r>
          </a:p>
          <a:p>
            <a:pPr lvl="1">
              <a:lnSpc>
                <a:spcPct val="120000"/>
              </a:lnSpc>
            </a:pPr>
            <a:r>
              <a:rPr lang="zh-CN" altLang="zh-CN" dirty="0"/>
              <a:t>两个关系</a:t>
            </a:r>
            <a:r>
              <a:rPr lang="en-US" altLang="zh-CN" i="1" dirty="0"/>
              <a:t>R </a:t>
            </a:r>
            <a:r>
              <a:rPr lang="zh-CN" altLang="zh-CN" dirty="0"/>
              <a:t>和</a:t>
            </a:r>
            <a:r>
              <a:rPr lang="en-US" altLang="zh-CN" i="1" dirty="0"/>
              <a:t>S</a:t>
            </a:r>
            <a:r>
              <a:rPr lang="zh-CN" altLang="zh-CN" dirty="0"/>
              <a:t>在做自然连接时，关系</a:t>
            </a:r>
            <a:r>
              <a:rPr lang="en-US" altLang="zh-CN" i="1" dirty="0"/>
              <a:t>R</a:t>
            </a:r>
            <a:r>
              <a:rPr lang="zh-CN" altLang="zh-CN" dirty="0"/>
              <a:t>中某些元组有可能在</a:t>
            </a:r>
            <a:r>
              <a:rPr lang="en-US" altLang="zh-CN" i="1" dirty="0"/>
              <a:t>S</a:t>
            </a:r>
            <a:r>
              <a:rPr lang="zh-CN" altLang="zh-CN" dirty="0"/>
              <a:t>中不存在公共属性上值相等的元组，从而造成</a:t>
            </a:r>
            <a:r>
              <a:rPr lang="en-US" altLang="zh-CN" i="1" dirty="0"/>
              <a:t>R</a:t>
            </a:r>
            <a:r>
              <a:rPr lang="zh-CN" altLang="zh-CN" dirty="0"/>
              <a:t>中这些元组在操作时被舍弃了</a:t>
            </a:r>
            <a:r>
              <a:rPr lang="zh-CN" altLang="en-US" dirty="0"/>
              <a:t>，</a:t>
            </a:r>
            <a:r>
              <a:rPr lang="zh-CN" altLang="zh-CN" dirty="0"/>
              <a:t>这些被舍弃的元组称为</a:t>
            </a:r>
            <a:r>
              <a:rPr lang="zh-CN" altLang="en-US" dirty="0">
                <a:solidFill>
                  <a:srgbClr val="FF0000"/>
                </a:solidFill>
              </a:rPr>
              <a:t>悬浮元组</a:t>
            </a:r>
            <a:endParaRPr lang="en-US" altLang="zh-CN" dirty="0">
              <a:solidFill>
                <a:srgbClr val="FF0000"/>
              </a:solidFill>
            </a:endParaRPr>
          </a:p>
          <a:p>
            <a:pPr>
              <a:lnSpc>
                <a:spcPct val="120000"/>
              </a:lnSpc>
            </a:pPr>
            <a:r>
              <a:rPr lang="zh-CN" altLang="en-US" dirty="0">
                <a:solidFill>
                  <a:srgbClr val="FF0000"/>
                </a:solidFill>
                <a:latin typeface="等线" panose="02010600030101010101" pitchFamily="2" charset="-122"/>
                <a:ea typeface="等线" panose="02010600030101010101" pitchFamily="2" charset="-122"/>
              </a:rPr>
              <a:t>外连接</a:t>
            </a:r>
            <a:r>
              <a:rPr lang="en-US" altLang="zh-CN" dirty="0">
                <a:solidFill>
                  <a:srgbClr val="FF0000"/>
                </a:solidFill>
                <a:latin typeface="等线" panose="02010600030101010101" pitchFamily="2" charset="-122"/>
                <a:ea typeface="等线" panose="02010600030101010101" pitchFamily="2" charset="-122"/>
              </a:rPr>
              <a:t>(</a:t>
            </a:r>
            <a:r>
              <a:rPr lang="en-US" altLang="zh-CN" dirty="0">
                <a:solidFill>
                  <a:srgbClr val="0000FF"/>
                </a:solidFill>
                <a:latin typeface="等线" panose="02010600030101010101" pitchFamily="2" charset="-122"/>
                <a:ea typeface="等线" panose="02010600030101010101" pitchFamily="2" charset="-122"/>
              </a:rPr>
              <a:t>⟗</a:t>
            </a:r>
            <a:r>
              <a:rPr lang="zh-CN" altLang="en-US" dirty="0">
                <a:solidFill>
                  <a:srgbClr val="FF0000"/>
                </a:solidFill>
                <a:latin typeface="等线" panose="02010600030101010101" pitchFamily="2" charset="-122"/>
                <a:ea typeface="等线" panose="02010600030101010101" pitchFamily="2" charset="-122"/>
              </a:rPr>
              <a:t>，</a:t>
            </a:r>
            <a:r>
              <a:rPr lang="en-US" altLang="zh-CN" dirty="0">
                <a:solidFill>
                  <a:srgbClr val="FF0000"/>
                </a:solidFill>
                <a:latin typeface="等线" panose="02010600030101010101" pitchFamily="2" charset="-122"/>
                <a:ea typeface="等线" panose="02010600030101010101" pitchFamily="2" charset="-122"/>
              </a:rPr>
              <a:t>Outer join</a:t>
            </a:r>
            <a:r>
              <a:rPr lang="zh-CN" altLang="en-US" dirty="0">
                <a:solidFill>
                  <a:srgbClr val="FF0000"/>
                </a:solidFill>
                <a:latin typeface="等线" panose="02010600030101010101" pitchFamily="2" charset="-122"/>
                <a:ea typeface="等线" panose="02010600030101010101" pitchFamily="2" charset="-122"/>
              </a:rPr>
              <a:t>，</a:t>
            </a:r>
            <a:r>
              <a:rPr lang="en-US" altLang="zh-CN" dirty="0">
                <a:solidFill>
                  <a:srgbClr val="FF0000"/>
                </a:solidFill>
                <a:latin typeface="等线" panose="02010600030101010101" pitchFamily="2" charset="-122"/>
                <a:ea typeface="等线" panose="02010600030101010101" pitchFamily="2" charset="-122"/>
              </a:rPr>
              <a:t>Full outer join</a:t>
            </a:r>
            <a:r>
              <a:rPr lang="zh-CN" altLang="en-US" dirty="0">
                <a:solidFill>
                  <a:srgbClr val="FF0000"/>
                </a:solidFill>
                <a:latin typeface="等线" panose="02010600030101010101" pitchFamily="2" charset="-122"/>
                <a:ea typeface="等线" panose="02010600030101010101" pitchFamily="2" charset="-122"/>
              </a:rPr>
              <a:t>全外连接</a:t>
            </a:r>
            <a:r>
              <a:rPr lang="en-US" altLang="zh-CN" dirty="0">
                <a:solidFill>
                  <a:srgbClr val="FF0000"/>
                </a:solidFill>
                <a:latin typeface="等线" panose="02010600030101010101" pitchFamily="2" charset="-122"/>
                <a:ea typeface="等线" panose="02010600030101010101" pitchFamily="2" charset="-122"/>
              </a:rPr>
              <a:t>)</a:t>
            </a:r>
          </a:p>
          <a:p>
            <a:pPr lvl="1">
              <a:lnSpc>
                <a:spcPct val="120000"/>
              </a:lnSpc>
            </a:pPr>
            <a:r>
              <a:rPr lang="zh-CN" altLang="zh-CN" dirty="0"/>
              <a:t>如果把悬浮元组也保存在结果关系中，而在其他属性上填空值</a:t>
            </a:r>
            <a:r>
              <a:rPr lang="en-US" altLang="zh-CN" dirty="0"/>
              <a:t>(Null Value)</a:t>
            </a:r>
            <a:r>
              <a:rPr lang="zh-CN" altLang="en-US" dirty="0"/>
              <a:t>，就叫做外连接</a:t>
            </a:r>
            <a:endParaRPr lang="en-US" altLang="zh-CN" dirty="0"/>
          </a:p>
          <a:p>
            <a:pPr>
              <a:lnSpc>
                <a:spcPct val="120000"/>
              </a:lnSpc>
            </a:pPr>
            <a:r>
              <a:rPr lang="zh-CN" altLang="en-US" dirty="0">
                <a:solidFill>
                  <a:srgbClr val="FF0000"/>
                </a:solidFill>
                <a:latin typeface="等线" panose="02010600030101010101" pitchFamily="2" charset="-122"/>
                <a:ea typeface="等线" panose="02010600030101010101" pitchFamily="2" charset="-122"/>
              </a:rPr>
              <a:t>左外连接</a:t>
            </a:r>
            <a:r>
              <a:rPr lang="en-US" altLang="zh-CN" dirty="0">
                <a:solidFill>
                  <a:srgbClr val="FF0000"/>
                </a:solidFill>
                <a:latin typeface="等线" panose="02010600030101010101" pitchFamily="2" charset="-122"/>
                <a:ea typeface="等线" panose="02010600030101010101" pitchFamily="2" charset="-122"/>
              </a:rPr>
              <a:t>(</a:t>
            </a:r>
            <a:r>
              <a:rPr lang="en-US" altLang="zh-CN" dirty="0">
                <a:solidFill>
                  <a:srgbClr val="0000FF"/>
                </a:solidFill>
                <a:latin typeface="等线" panose="02010600030101010101" pitchFamily="2" charset="-122"/>
                <a:ea typeface="等线" panose="02010600030101010101" pitchFamily="2" charset="-122"/>
              </a:rPr>
              <a:t>⟕</a:t>
            </a:r>
            <a:r>
              <a:rPr lang="zh-CN" altLang="en-US" dirty="0">
                <a:solidFill>
                  <a:srgbClr val="FF0000"/>
                </a:solidFill>
                <a:latin typeface="等线" panose="02010600030101010101" pitchFamily="2" charset="-122"/>
                <a:ea typeface="等线" panose="02010600030101010101" pitchFamily="2" charset="-122"/>
              </a:rPr>
              <a:t>，</a:t>
            </a:r>
            <a:r>
              <a:rPr lang="en-US" altLang="zh-CN" dirty="0">
                <a:solidFill>
                  <a:srgbClr val="FF0000"/>
                </a:solidFill>
                <a:latin typeface="等线" panose="02010600030101010101" pitchFamily="2" charset="-122"/>
                <a:ea typeface="等线" panose="02010600030101010101" pitchFamily="2" charset="-122"/>
              </a:rPr>
              <a:t>Left outer join</a:t>
            </a:r>
            <a:r>
              <a:rPr lang="zh-CN" altLang="en-US" dirty="0">
                <a:solidFill>
                  <a:srgbClr val="FF0000"/>
                </a:solidFill>
                <a:latin typeface="等线" panose="02010600030101010101" pitchFamily="2" charset="-122"/>
                <a:ea typeface="等线" panose="02010600030101010101" pitchFamily="2" charset="-122"/>
              </a:rPr>
              <a:t>，</a:t>
            </a:r>
            <a:r>
              <a:rPr lang="en-US" altLang="zh-CN" dirty="0">
                <a:solidFill>
                  <a:srgbClr val="FF0000"/>
                </a:solidFill>
                <a:latin typeface="等线" panose="02010600030101010101" pitchFamily="2" charset="-122"/>
                <a:ea typeface="等线" panose="02010600030101010101" pitchFamily="2" charset="-122"/>
              </a:rPr>
              <a:t>Left join)</a:t>
            </a:r>
          </a:p>
          <a:p>
            <a:pPr lvl="1">
              <a:lnSpc>
                <a:spcPct val="120000"/>
              </a:lnSpc>
            </a:pPr>
            <a:r>
              <a:rPr lang="zh-CN" altLang="zh-CN" dirty="0"/>
              <a:t>只保留左边关系</a:t>
            </a:r>
            <a:r>
              <a:rPr lang="en-US" altLang="zh-CN" i="1" dirty="0"/>
              <a:t>R </a:t>
            </a:r>
            <a:r>
              <a:rPr lang="zh-CN" altLang="zh-CN" dirty="0"/>
              <a:t>中的悬浮元组</a:t>
            </a:r>
            <a:r>
              <a:rPr lang="zh-CN" altLang="en-US" dirty="0"/>
              <a:t>就叫做左外连接</a:t>
            </a:r>
            <a:endParaRPr lang="zh-CN" altLang="en-US" dirty="0">
              <a:solidFill>
                <a:srgbClr val="0000FF"/>
              </a:solidFill>
            </a:endParaRPr>
          </a:p>
          <a:p>
            <a:pPr>
              <a:lnSpc>
                <a:spcPct val="120000"/>
              </a:lnSpc>
            </a:pPr>
            <a:r>
              <a:rPr lang="zh-CN" altLang="en-US" dirty="0">
                <a:solidFill>
                  <a:srgbClr val="FF0000"/>
                </a:solidFill>
                <a:latin typeface="等线" panose="02010600030101010101" pitchFamily="2" charset="-122"/>
                <a:ea typeface="等线" panose="02010600030101010101" pitchFamily="2" charset="-122"/>
              </a:rPr>
              <a:t>右外连接</a:t>
            </a:r>
            <a:r>
              <a:rPr lang="en-US" altLang="zh-CN" dirty="0">
                <a:solidFill>
                  <a:srgbClr val="FF0000"/>
                </a:solidFill>
                <a:latin typeface="等线" panose="02010600030101010101" pitchFamily="2" charset="-122"/>
                <a:ea typeface="等线" panose="02010600030101010101" pitchFamily="2" charset="-122"/>
              </a:rPr>
              <a:t>(</a:t>
            </a:r>
            <a:r>
              <a:rPr lang="en-US" altLang="zh-CN" dirty="0">
                <a:solidFill>
                  <a:srgbClr val="0000FF"/>
                </a:solidFill>
                <a:latin typeface="等线" panose="02010600030101010101" pitchFamily="2" charset="-122"/>
                <a:ea typeface="等线" panose="02010600030101010101" pitchFamily="2" charset="-122"/>
              </a:rPr>
              <a:t>⟖</a:t>
            </a:r>
            <a:r>
              <a:rPr lang="zh-CN" altLang="en-US" dirty="0">
                <a:solidFill>
                  <a:srgbClr val="FF0000"/>
                </a:solidFill>
                <a:latin typeface="等线" panose="02010600030101010101" pitchFamily="2" charset="-122"/>
                <a:ea typeface="等线" panose="02010600030101010101" pitchFamily="2" charset="-122"/>
              </a:rPr>
              <a:t>，</a:t>
            </a:r>
            <a:r>
              <a:rPr lang="en-US" altLang="zh-CN" dirty="0">
                <a:solidFill>
                  <a:srgbClr val="FF0000"/>
                </a:solidFill>
                <a:latin typeface="等线" panose="02010600030101010101" pitchFamily="2" charset="-122"/>
                <a:ea typeface="等线" panose="02010600030101010101" pitchFamily="2" charset="-122"/>
              </a:rPr>
              <a:t>Right outer join</a:t>
            </a:r>
            <a:r>
              <a:rPr lang="zh-CN" altLang="en-US" dirty="0">
                <a:solidFill>
                  <a:srgbClr val="FF0000"/>
                </a:solidFill>
                <a:latin typeface="等线" panose="02010600030101010101" pitchFamily="2" charset="-122"/>
                <a:ea typeface="等线" panose="02010600030101010101" pitchFamily="2" charset="-122"/>
              </a:rPr>
              <a:t>，</a:t>
            </a:r>
            <a:r>
              <a:rPr lang="en-US" altLang="zh-CN" dirty="0">
                <a:solidFill>
                  <a:srgbClr val="FF0000"/>
                </a:solidFill>
                <a:latin typeface="等线" panose="02010600030101010101" pitchFamily="2" charset="-122"/>
                <a:ea typeface="等线" panose="02010600030101010101" pitchFamily="2" charset="-122"/>
              </a:rPr>
              <a:t>Right join)</a:t>
            </a:r>
          </a:p>
          <a:p>
            <a:pPr lvl="1">
              <a:lnSpc>
                <a:spcPct val="120000"/>
              </a:lnSpc>
            </a:pPr>
            <a:r>
              <a:rPr lang="zh-CN" altLang="zh-CN" dirty="0"/>
              <a:t>只保留</a:t>
            </a:r>
            <a:r>
              <a:rPr lang="zh-CN" altLang="en-US" dirty="0"/>
              <a:t>右</a:t>
            </a:r>
            <a:r>
              <a:rPr lang="zh-CN" altLang="zh-CN" dirty="0"/>
              <a:t>边关系</a:t>
            </a:r>
            <a:r>
              <a:rPr lang="en-US" altLang="zh-CN" i="1" dirty="0"/>
              <a:t>R </a:t>
            </a:r>
            <a:r>
              <a:rPr lang="zh-CN" altLang="zh-CN" dirty="0"/>
              <a:t>中的悬浮元组</a:t>
            </a:r>
            <a:r>
              <a:rPr lang="zh-CN" altLang="en-US" dirty="0"/>
              <a:t>就叫做左外连接</a:t>
            </a:r>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59</a:t>
            </a:fld>
            <a:endParaRPr lang="en-US" dirty="0"/>
          </a:p>
        </p:txBody>
      </p:sp>
      <p:sp>
        <p:nvSpPr>
          <p:cNvPr id="5" name="文本框 4"/>
          <p:cNvSpPr txBox="1"/>
          <p:nvPr/>
        </p:nvSpPr>
        <p:spPr>
          <a:xfrm>
            <a:off x="8839200" y="3962400"/>
            <a:ext cx="2667000" cy="1384995"/>
          </a:xfrm>
          <a:prstGeom prst="rect">
            <a:avLst/>
          </a:prstGeom>
          <a:solidFill>
            <a:schemeClr val="bg1">
              <a:lumMod val="95000"/>
            </a:schemeClr>
          </a:solidFill>
        </p:spPr>
        <p:txBody>
          <a:bodyPr wrap="square" rtlCol="0">
            <a:spAutoFit/>
          </a:bodyPr>
          <a:lstStyle/>
          <a:p>
            <a:pPr marL="288000" indent="-288000">
              <a:buFont typeface="Arial" panose="020B0604020202020204" pitchFamily="34" charset="0"/>
              <a:buChar char="•"/>
            </a:pPr>
            <a:r>
              <a:rPr lang="zh-CN" altLang="en-US" sz="2800" dirty="0">
                <a:solidFill>
                  <a:srgbClr val="FF0000"/>
                </a:solidFill>
                <a:latin typeface="等线" panose="02010600030101010101" pitchFamily="2" charset="-122"/>
                <a:ea typeface="等线" panose="02010600030101010101" pitchFamily="2" charset="-122"/>
              </a:rPr>
              <a:t>全外连接是左外连接和右外连接的并</a:t>
            </a:r>
          </a:p>
        </p:txBody>
      </p:sp>
    </p:spTree>
    <p:extLst>
      <p:ext uri="{BB962C8B-B14F-4D97-AF65-F5344CB8AC3E}">
        <p14:creationId xmlns:p14="http://schemas.microsoft.com/office/powerpoint/2010/main" val="17977670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60</a:t>
            </a:fld>
            <a:endParaRPr lang="en-US" dirty="0"/>
          </a:p>
        </p:txBody>
      </p:sp>
      <p:graphicFrame>
        <p:nvGraphicFramePr>
          <p:cNvPr id="5" name="Object 5"/>
          <p:cNvGraphicFramePr>
            <a:graphicFrameLocks noChangeAspect="1"/>
          </p:cNvGraphicFramePr>
          <p:nvPr>
            <p:extLst>
              <p:ext uri="{D42A27DB-BD31-4B8C-83A1-F6EECF244321}">
                <p14:modId xmlns:p14="http://schemas.microsoft.com/office/powerpoint/2010/main" val="1127243498"/>
              </p:ext>
            </p:extLst>
          </p:nvPr>
        </p:nvGraphicFramePr>
        <p:xfrm>
          <a:off x="4267200" y="505088"/>
          <a:ext cx="3200400" cy="2793372"/>
        </p:xfrm>
        <a:graphic>
          <a:graphicData uri="http://schemas.openxmlformats.org/presentationml/2006/ole">
            <mc:AlternateContent xmlns:mc="http://schemas.openxmlformats.org/markup-compatibility/2006">
              <mc:Choice xmlns:v="urn:schemas-microsoft-com:vml" Requires="v">
                <p:oleObj spid="_x0000_s5438" name="Image" r:id="rId3" imgW="12419048" imgH="13701587" progId="Photoshop.Image.7">
                  <p:embed/>
                </p:oleObj>
              </mc:Choice>
              <mc:Fallback>
                <p:oleObj name="Image" r:id="rId3" imgW="12419048" imgH="13701587" progId="Photoshop.Image.7">
                  <p:embed/>
                  <p:pic>
                    <p:nvPicPr>
                      <p:cNvPr id="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505088"/>
                        <a:ext cx="3200400" cy="2793372"/>
                      </a:xfrm>
                      <a:prstGeom prst="rect">
                        <a:avLst/>
                      </a:prstGeom>
                      <a:noFill/>
                      <a:ln>
                        <a:noFill/>
                      </a:ln>
                      <a:effectLst/>
                    </p:spPr>
                  </p:pic>
                </p:oleObj>
              </mc:Fallback>
            </mc:AlternateContent>
          </a:graphicData>
        </a:graphic>
      </p:graphicFrame>
      <p:pic>
        <p:nvPicPr>
          <p:cNvPr id="6"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8547" y="3559540"/>
            <a:ext cx="7280253" cy="3020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3429000" y="2936606"/>
            <a:ext cx="1219200" cy="523220"/>
          </a:xfrm>
          <a:prstGeom prst="rect">
            <a:avLst/>
          </a:prstGeom>
          <a:noFill/>
        </p:spPr>
        <p:txBody>
          <a:bodyPr wrap="square" rtlCol="0">
            <a:spAutoFit/>
          </a:bodyPr>
          <a:lstStyle/>
          <a:p>
            <a:r>
              <a:rPr lang="en-US" altLang="zh-CN" sz="2800" dirty="0">
                <a:solidFill>
                  <a:srgbClr val="FF0000"/>
                </a:solidFill>
              </a:rPr>
              <a:t>R </a:t>
            </a:r>
            <a:r>
              <a:rPr lang="en-US" altLang="zh-CN" sz="2800" dirty="0">
                <a:solidFill>
                  <a:srgbClr val="FF0000"/>
                </a:solidFill>
                <a:latin typeface="等线" panose="02010600030101010101" pitchFamily="2" charset="-122"/>
                <a:ea typeface="等线" panose="02010600030101010101" pitchFamily="2" charset="-122"/>
              </a:rPr>
              <a:t>⟕ </a:t>
            </a:r>
            <a:r>
              <a:rPr lang="en-US" altLang="zh-CN" sz="2800" dirty="0">
                <a:solidFill>
                  <a:srgbClr val="FF0000"/>
                </a:solidFill>
              </a:rPr>
              <a:t>S</a:t>
            </a:r>
            <a:endParaRPr lang="zh-CN" altLang="en-US" sz="2800" dirty="0">
              <a:solidFill>
                <a:srgbClr val="FF0000"/>
              </a:solidFill>
            </a:endParaRPr>
          </a:p>
        </p:txBody>
      </p:sp>
      <p:sp>
        <p:nvSpPr>
          <p:cNvPr id="8" name="文本框 7"/>
          <p:cNvSpPr txBox="1"/>
          <p:nvPr/>
        </p:nvSpPr>
        <p:spPr>
          <a:xfrm>
            <a:off x="7239000" y="2891167"/>
            <a:ext cx="1219200" cy="523220"/>
          </a:xfrm>
          <a:prstGeom prst="rect">
            <a:avLst/>
          </a:prstGeom>
          <a:noFill/>
        </p:spPr>
        <p:txBody>
          <a:bodyPr wrap="square" rtlCol="0">
            <a:spAutoFit/>
          </a:bodyPr>
          <a:lstStyle/>
          <a:p>
            <a:r>
              <a:rPr lang="en-US" altLang="zh-CN" sz="2800" dirty="0">
                <a:solidFill>
                  <a:srgbClr val="FF0000"/>
                </a:solidFill>
              </a:rPr>
              <a:t>R </a:t>
            </a:r>
            <a:r>
              <a:rPr lang="en-US" altLang="zh-CN" sz="2800" dirty="0">
                <a:solidFill>
                  <a:srgbClr val="FF0000"/>
                </a:solidFill>
                <a:latin typeface="等线" panose="02010600030101010101" pitchFamily="2" charset="-122"/>
                <a:ea typeface="等线" panose="02010600030101010101" pitchFamily="2" charset="-122"/>
              </a:rPr>
              <a:t>⟖ </a:t>
            </a:r>
            <a:r>
              <a:rPr lang="en-US" altLang="zh-CN" sz="2800" dirty="0">
                <a:solidFill>
                  <a:srgbClr val="FF0000"/>
                </a:solidFill>
              </a:rPr>
              <a:t>S</a:t>
            </a:r>
            <a:endParaRPr lang="zh-CN" altLang="en-US" sz="2800" dirty="0">
              <a:solidFill>
                <a:srgbClr val="FF0000"/>
              </a:solidFill>
            </a:endParaRPr>
          </a:p>
        </p:txBody>
      </p:sp>
      <p:sp>
        <p:nvSpPr>
          <p:cNvPr id="9" name="文本框 8"/>
          <p:cNvSpPr txBox="1"/>
          <p:nvPr/>
        </p:nvSpPr>
        <p:spPr>
          <a:xfrm>
            <a:off x="5199073" y="63807"/>
            <a:ext cx="1219200" cy="523220"/>
          </a:xfrm>
          <a:prstGeom prst="rect">
            <a:avLst/>
          </a:prstGeom>
          <a:noFill/>
        </p:spPr>
        <p:txBody>
          <a:bodyPr wrap="square" rtlCol="0">
            <a:spAutoFit/>
          </a:bodyPr>
          <a:lstStyle/>
          <a:p>
            <a:r>
              <a:rPr lang="en-US" altLang="zh-CN" sz="2800" dirty="0">
                <a:solidFill>
                  <a:srgbClr val="FF0000"/>
                </a:solidFill>
              </a:rPr>
              <a:t>R </a:t>
            </a:r>
            <a:r>
              <a:rPr lang="en-US" altLang="zh-CN" sz="2800" dirty="0">
                <a:solidFill>
                  <a:srgbClr val="FF0000"/>
                </a:solidFill>
                <a:latin typeface="等线" panose="02010600030101010101" pitchFamily="2" charset="-122"/>
                <a:ea typeface="等线" panose="02010600030101010101" pitchFamily="2" charset="-122"/>
              </a:rPr>
              <a:t>⟗ </a:t>
            </a:r>
            <a:r>
              <a:rPr lang="en-US" altLang="zh-CN" sz="2800" dirty="0">
                <a:solidFill>
                  <a:srgbClr val="FF0000"/>
                </a:solidFill>
              </a:rPr>
              <a:t>S</a:t>
            </a:r>
            <a:endParaRPr lang="zh-CN" altLang="en-US" sz="2800" dirty="0">
              <a:solidFill>
                <a:srgbClr val="FF0000"/>
              </a:solidFill>
            </a:endParaRPr>
          </a:p>
        </p:txBody>
      </p:sp>
    </p:spTree>
    <p:extLst>
      <p:ext uri="{BB962C8B-B14F-4D97-AF65-F5344CB8AC3E}">
        <p14:creationId xmlns:p14="http://schemas.microsoft.com/office/powerpoint/2010/main" val="10607879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B1ED3B-B522-4589-A238-1F59CE2AB9F0}"/>
              </a:ext>
            </a:extLst>
          </p:cNvPr>
          <p:cNvSpPr>
            <a:spLocks noGrp="1"/>
          </p:cNvSpPr>
          <p:nvPr>
            <p:ph type="title"/>
          </p:nvPr>
        </p:nvSpPr>
        <p:spPr>
          <a:noFill/>
        </p:spPr>
        <p:txBody>
          <a:bodyPr/>
          <a:lstStyle/>
          <a:p>
            <a:r>
              <a:rPr lang="zh-CN" altLang="en-US">
                <a:solidFill>
                  <a:srgbClr val="FF0000"/>
                </a:solidFill>
              </a:rPr>
              <a:t>问题：连接运算适用于何种场景？</a:t>
            </a:r>
            <a:endParaRPr lang="zh-CN" altLang="en-US"/>
          </a:p>
        </p:txBody>
      </p:sp>
      <p:sp>
        <p:nvSpPr>
          <p:cNvPr id="4" name="灯片编号占位符 3">
            <a:extLst>
              <a:ext uri="{FF2B5EF4-FFF2-40B4-BE49-F238E27FC236}">
                <a16:creationId xmlns:a16="http://schemas.microsoft.com/office/drawing/2014/main" id="{9549A4F1-72AC-4E3A-B98A-3CE9B4D405B9}"/>
              </a:ext>
            </a:extLst>
          </p:cNvPr>
          <p:cNvSpPr>
            <a:spLocks noGrp="1"/>
          </p:cNvSpPr>
          <p:nvPr>
            <p:ph type="sldNum" sz="quarter" idx="12"/>
          </p:nvPr>
        </p:nvSpPr>
        <p:spPr/>
        <p:txBody>
          <a:bodyPr/>
          <a:lstStyle/>
          <a:p>
            <a:fld id="{E63F6D5D-9733-4D44-9C56-AEFEDD5A4BA7}" type="slidenum">
              <a:rPr lang="en-US" smtClean="0"/>
              <a:pPr/>
              <a:t>61</a:t>
            </a:fld>
            <a:endParaRPr lang="en-US" dirty="0"/>
          </a:p>
        </p:txBody>
      </p:sp>
      <p:pic>
        <p:nvPicPr>
          <p:cNvPr id="5" name="Picture 75" descr="图片5">
            <a:extLst>
              <a:ext uri="{FF2B5EF4-FFF2-40B4-BE49-F238E27FC236}">
                <a16:creationId xmlns:a16="http://schemas.microsoft.com/office/drawing/2014/main" id="{BC1B4527-B922-4D95-B3A4-C4694802228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2" y="4166506"/>
            <a:ext cx="312420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6" descr="图片6">
            <a:extLst>
              <a:ext uri="{FF2B5EF4-FFF2-40B4-BE49-F238E27FC236}">
                <a16:creationId xmlns:a16="http://schemas.microsoft.com/office/drawing/2014/main" id="{AA76AE82-1139-4E94-B311-806A39E2CD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252" y="1717125"/>
            <a:ext cx="2743200"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7" descr="图片7">
            <a:extLst>
              <a:ext uri="{FF2B5EF4-FFF2-40B4-BE49-F238E27FC236}">
                <a16:creationId xmlns:a16="http://schemas.microsoft.com/office/drawing/2014/main" id="{C8C7C24C-5778-4717-8E38-8DFF5280F7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252" y="1291514"/>
            <a:ext cx="27432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8" descr="图片8">
            <a:extLst>
              <a:ext uri="{FF2B5EF4-FFF2-40B4-BE49-F238E27FC236}">
                <a16:creationId xmlns:a16="http://schemas.microsoft.com/office/drawing/2014/main" id="{E720E685-8AFA-4242-AA34-A6ECB7AC3BA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7636" y="3806142"/>
            <a:ext cx="3139966" cy="41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1">
            <a:extLst>
              <a:ext uri="{FF2B5EF4-FFF2-40B4-BE49-F238E27FC236}">
                <a16:creationId xmlns:a16="http://schemas.microsoft.com/office/drawing/2014/main" id="{A34BBD09-FB74-4D3C-9658-CD7CD19E4811}"/>
              </a:ext>
            </a:extLst>
          </p:cNvPr>
          <p:cNvSpPr>
            <a:spLocks noChangeArrowheads="1"/>
          </p:cNvSpPr>
          <p:nvPr/>
        </p:nvSpPr>
        <p:spPr bwMode="auto">
          <a:xfrm>
            <a:off x="4343401" y="1544638"/>
            <a:ext cx="6705600" cy="1200150"/>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dirty="0"/>
              <a:t>SELECT</a:t>
            </a:r>
            <a:r>
              <a:rPr lang="en-US" altLang="zh-CN" dirty="0"/>
              <a:t> *</a:t>
            </a:r>
          </a:p>
          <a:p>
            <a:pPr eaLnBrk="1" hangingPunct="1"/>
            <a:r>
              <a:rPr lang="en-US" altLang="zh-CN" b="1" dirty="0"/>
              <a:t>FROM</a:t>
            </a:r>
            <a:r>
              <a:rPr lang="en-US" altLang="zh-CN" dirty="0"/>
              <a:t> employee</a:t>
            </a:r>
          </a:p>
          <a:p>
            <a:pPr eaLnBrk="1" hangingPunct="1"/>
            <a:r>
              <a:rPr lang="en-US" altLang="zh-CN" dirty="0"/>
              <a:t>      </a:t>
            </a:r>
            <a:r>
              <a:rPr lang="en-US" altLang="zh-CN" b="1" dirty="0"/>
              <a:t>INNER</a:t>
            </a:r>
            <a:r>
              <a:rPr lang="en-US" altLang="zh-CN" dirty="0"/>
              <a:t> </a:t>
            </a:r>
            <a:r>
              <a:rPr lang="en-US" altLang="zh-CN" b="1" dirty="0"/>
              <a:t>JOIN</a:t>
            </a:r>
            <a:r>
              <a:rPr lang="en-US" altLang="zh-CN" dirty="0"/>
              <a:t> department </a:t>
            </a:r>
          </a:p>
          <a:p>
            <a:pPr eaLnBrk="1" hangingPunct="1"/>
            <a:r>
              <a:rPr lang="en-US" altLang="zh-CN" dirty="0"/>
              <a:t>         </a:t>
            </a:r>
            <a:r>
              <a:rPr lang="en-US" altLang="zh-CN" b="1" dirty="0"/>
              <a:t>ON</a:t>
            </a:r>
            <a:r>
              <a:rPr lang="en-US" altLang="zh-CN" dirty="0"/>
              <a:t> </a:t>
            </a:r>
            <a:r>
              <a:rPr lang="en-US" altLang="zh-CN" dirty="0" err="1"/>
              <a:t>employee.DepartmentID</a:t>
            </a:r>
            <a:r>
              <a:rPr lang="en-US" altLang="zh-CN" dirty="0"/>
              <a:t> = </a:t>
            </a:r>
            <a:r>
              <a:rPr lang="en-US" altLang="zh-CN" dirty="0" err="1"/>
              <a:t>department.DepartmentID</a:t>
            </a:r>
            <a:r>
              <a:rPr lang="en-US" altLang="zh-CN" dirty="0"/>
              <a:t>; </a:t>
            </a:r>
          </a:p>
        </p:txBody>
      </p:sp>
      <p:sp>
        <p:nvSpPr>
          <p:cNvPr id="10" name="Rectangle 82">
            <a:extLst>
              <a:ext uri="{FF2B5EF4-FFF2-40B4-BE49-F238E27FC236}">
                <a16:creationId xmlns:a16="http://schemas.microsoft.com/office/drawing/2014/main" id="{F2853FF4-A873-4539-8E0A-A23137F3E174}"/>
              </a:ext>
            </a:extLst>
          </p:cNvPr>
          <p:cNvSpPr>
            <a:spLocks noChangeArrowheads="1"/>
          </p:cNvSpPr>
          <p:nvPr/>
        </p:nvSpPr>
        <p:spPr bwMode="auto">
          <a:xfrm>
            <a:off x="5803902" y="1189316"/>
            <a:ext cx="40258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dirty="0">
                <a:solidFill>
                  <a:srgbClr val="0000FF"/>
                </a:solidFill>
              </a:rPr>
              <a:t>Example of an explicit inner join</a:t>
            </a:r>
            <a:r>
              <a:rPr lang="en-US" altLang="zh-CN" dirty="0"/>
              <a:t> </a:t>
            </a:r>
          </a:p>
        </p:txBody>
      </p:sp>
      <p:sp>
        <p:nvSpPr>
          <p:cNvPr id="11" name="Rectangle 83">
            <a:extLst>
              <a:ext uri="{FF2B5EF4-FFF2-40B4-BE49-F238E27FC236}">
                <a16:creationId xmlns:a16="http://schemas.microsoft.com/office/drawing/2014/main" id="{365E8B7A-4D1C-4C7D-9806-E644E1796A16}"/>
              </a:ext>
            </a:extLst>
          </p:cNvPr>
          <p:cNvSpPr>
            <a:spLocks noChangeArrowheads="1"/>
          </p:cNvSpPr>
          <p:nvPr/>
        </p:nvSpPr>
        <p:spPr bwMode="auto">
          <a:xfrm>
            <a:off x="5901269" y="2829998"/>
            <a:ext cx="37960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dirty="0">
                <a:solidFill>
                  <a:srgbClr val="0000FF"/>
                </a:solidFill>
              </a:rPr>
              <a:t>Example of an implicit inner join</a:t>
            </a:r>
            <a:r>
              <a:rPr lang="en-US" altLang="zh-CN" dirty="0"/>
              <a:t> </a:t>
            </a:r>
          </a:p>
        </p:txBody>
      </p:sp>
      <p:sp>
        <p:nvSpPr>
          <p:cNvPr id="12" name="Rectangle 84">
            <a:extLst>
              <a:ext uri="{FF2B5EF4-FFF2-40B4-BE49-F238E27FC236}">
                <a16:creationId xmlns:a16="http://schemas.microsoft.com/office/drawing/2014/main" id="{D35F2BA3-6AB2-4CC0-BE8D-BD51AEBFA4C6}"/>
              </a:ext>
            </a:extLst>
          </p:cNvPr>
          <p:cNvSpPr>
            <a:spLocks noChangeArrowheads="1"/>
          </p:cNvSpPr>
          <p:nvPr/>
        </p:nvSpPr>
        <p:spPr bwMode="auto">
          <a:xfrm>
            <a:off x="4343401" y="3200401"/>
            <a:ext cx="6705600" cy="925513"/>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dirty="0"/>
              <a:t>SELECT</a:t>
            </a:r>
            <a:r>
              <a:rPr lang="en-US" altLang="zh-CN" dirty="0"/>
              <a:t> *</a:t>
            </a:r>
          </a:p>
          <a:p>
            <a:pPr eaLnBrk="1" hangingPunct="1"/>
            <a:r>
              <a:rPr lang="en-US" altLang="zh-CN" b="1" dirty="0"/>
              <a:t>FROM</a:t>
            </a:r>
            <a:r>
              <a:rPr lang="en-US" altLang="zh-CN" dirty="0"/>
              <a:t> employee,</a:t>
            </a:r>
            <a:r>
              <a:rPr lang="zh-CN" altLang="en-US" dirty="0"/>
              <a:t> </a:t>
            </a:r>
            <a:r>
              <a:rPr lang="en-US" altLang="zh-CN" dirty="0"/>
              <a:t>department</a:t>
            </a:r>
          </a:p>
          <a:p>
            <a:pPr eaLnBrk="1" hangingPunct="1"/>
            <a:r>
              <a:rPr lang="en-US" altLang="zh-CN" b="1" dirty="0"/>
              <a:t>WHERE</a:t>
            </a:r>
            <a:r>
              <a:rPr lang="en-US" altLang="zh-CN" dirty="0"/>
              <a:t> </a:t>
            </a:r>
            <a:r>
              <a:rPr lang="en-US" altLang="zh-CN" dirty="0" err="1"/>
              <a:t>employee.DepartmentID</a:t>
            </a:r>
            <a:r>
              <a:rPr lang="en-US" altLang="zh-CN" dirty="0"/>
              <a:t> = </a:t>
            </a:r>
            <a:r>
              <a:rPr lang="en-US" altLang="zh-CN" dirty="0" err="1"/>
              <a:t>department.DepartmentID</a:t>
            </a:r>
            <a:r>
              <a:rPr lang="en-US" altLang="zh-CN" dirty="0"/>
              <a:t>; </a:t>
            </a:r>
          </a:p>
        </p:txBody>
      </p:sp>
      <p:sp>
        <p:nvSpPr>
          <p:cNvPr id="13" name="Rectangle 85">
            <a:extLst>
              <a:ext uri="{FF2B5EF4-FFF2-40B4-BE49-F238E27FC236}">
                <a16:creationId xmlns:a16="http://schemas.microsoft.com/office/drawing/2014/main" id="{CE89490D-2932-4099-BCCE-593890C64A5E}"/>
              </a:ext>
            </a:extLst>
          </p:cNvPr>
          <p:cNvSpPr>
            <a:spLocks noChangeArrowheads="1"/>
          </p:cNvSpPr>
          <p:nvPr/>
        </p:nvSpPr>
        <p:spPr bwMode="auto">
          <a:xfrm>
            <a:off x="6093885" y="4135717"/>
            <a:ext cx="29803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dirty="0">
                <a:solidFill>
                  <a:srgbClr val="0000FF"/>
                </a:solidFill>
              </a:rPr>
              <a:t>Example of a left outer join</a:t>
            </a:r>
            <a:r>
              <a:rPr lang="en-US" altLang="zh-CN" dirty="0"/>
              <a:t> </a:t>
            </a:r>
          </a:p>
        </p:txBody>
      </p:sp>
      <p:sp>
        <p:nvSpPr>
          <p:cNvPr id="14" name="Rectangle 86">
            <a:extLst>
              <a:ext uri="{FF2B5EF4-FFF2-40B4-BE49-F238E27FC236}">
                <a16:creationId xmlns:a16="http://schemas.microsoft.com/office/drawing/2014/main" id="{18B0ECEC-7730-472F-9504-9DB942C5EB95}"/>
              </a:ext>
            </a:extLst>
          </p:cNvPr>
          <p:cNvSpPr>
            <a:spLocks noChangeArrowheads="1"/>
          </p:cNvSpPr>
          <p:nvPr/>
        </p:nvSpPr>
        <p:spPr bwMode="auto">
          <a:xfrm>
            <a:off x="4343400" y="4495800"/>
            <a:ext cx="6705601" cy="928688"/>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dirty="0"/>
              <a:t>SELECT</a:t>
            </a:r>
            <a:r>
              <a:rPr lang="en-US" altLang="zh-CN" dirty="0"/>
              <a:t> *</a:t>
            </a:r>
          </a:p>
          <a:p>
            <a:pPr eaLnBrk="1" hangingPunct="1"/>
            <a:r>
              <a:rPr lang="en-US" altLang="zh-CN" b="1" dirty="0"/>
              <a:t>FROM</a:t>
            </a:r>
            <a:r>
              <a:rPr lang="en-US" altLang="zh-CN" dirty="0"/>
              <a:t> employee </a:t>
            </a:r>
            <a:r>
              <a:rPr lang="en-US" altLang="zh-CN" b="1" dirty="0"/>
              <a:t>LEFT</a:t>
            </a:r>
            <a:r>
              <a:rPr lang="en-US" altLang="zh-CN" dirty="0"/>
              <a:t> </a:t>
            </a:r>
            <a:r>
              <a:rPr lang="en-US" altLang="zh-CN" b="1" dirty="0"/>
              <a:t>OUTER</a:t>
            </a:r>
            <a:r>
              <a:rPr lang="en-US" altLang="zh-CN" dirty="0"/>
              <a:t> </a:t>
            </a:r>
            <a:r>
              <a:rPr lang="en-US" altLang="zh-CN" b="1" dirty="0"/>
              <a:t>JOIN</a:t>
            </a:r>
            <a:r>
              <a:rPr lang="en-US" altLang="zh-CN" dirty="0"/>
              <a:t> department</a:t>
            </a:r>
          </a:p>
          <a:p>
            <a:pPr eaLnBrk="1" hangingPunct="1"/>
            <a:r>
              <a:rPr lang="en-US" altLang="zh-CN" b="1" dirty="0"/>
              <a:t>     ON</a:t>
            </a:r>
            <a:r>
              <a:rPr lang="en-US" altLang="zh-CN" dirty="0"/>
              <a:t> </a:t>
            </a:r>
            <a:r>
              <a:rPr lang="en-US" altLang="zh-CN" dirty="0" err="1"/>
              <a:t>employee.DepartmentID</a:t>
            </a:r>
            <a:r>
              <a:rPr lang="en-US" altLang="zh-CN" dirty="0"/>
              <a:t> = </a:t>
            </a:r>
            <a:r>
              <a:rPr lang="en-US" altLang="zh-CN" dirty="0" err="1"/>
              <a:t>department.DepartmentID</a:t>
            </a:r>
            <a:r>
              <a:rPr lang="en-US" altLang="zh-CN" dirty="0"/>
              <a:t>; </a:t>
            </a:r>
          </a:p>
        </p:txBody>
      </p:sp>
      <p:sp>
        <p:nvSpPr>
          <p:cNvPr id="15" name="Rectangle 88">
            <a:extLst>
              <a:ext uri="{FF2B5EF4-FFF2-40B4-BE49-F238E27FC236}">
                <a16:creationId xmlns:a16="http://schemas.microsoft.com/office/drawing/2014/main" id="{120E78C1-8E0F-40B0-95B0-D71D49B1D157}"/>
              </a:ext>
            </a:extLst>
          </p:cNvPr>
          <p:cNvSpPr>
            <a:spLocks noChangeArrowheads="1"/>
          </p:cNvSpPr>
          <p:nvPr/>
        </p:nvSpPr>
        <p:spPr bwMode="auto">
          <a:xfrm>
            <a:off x="4343400" y="5589299"/>
            <a:ext cx="6705601" cy="584775"/>
          </a:xfrm>
          <a:prstGeom prst="rect">
            <a:avLst/>
          </a:prstGeom>
          <a:solidFill>
            <a:srgbClr val="FFFF00"/>
          </a:solidFill>
          <a:ln w="9525">
            <a:noFill/>
            <a:miter lim="800000"/>
            <a:headEnd/>
            <a:tailEnd/>
          </a:ln>
          <a:effectLst/>
        </p:spPr>
        <p:txBody>
          <a:bodyPr wrap="square" anchor="ctr">
            <a:spAutoFit/>
          </a:bodyPr>
          <a:lstStyle/>
          <a:p>
            <a:pPr algn="ctr">
              <a:defRPr/>
            </a:pPr>
            <a:r>
              <a:rPr lang="zh-CN" altLang="en-US" sz="32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通过</a:t>
            </a:r>
            <a:r>
              <a:rPr lang="zh-CN" altLang="en-US" sz="32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连接运算可以实现多表查询</a:t>
            </a:r>
            <a:r>
              <a:rPr lang="zh-CN" altLang="en-US" sz="3200">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endParaRPr lang="zh-CN" altLang="en-US" sz="3200" dirty="0">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cxnSp>
        <p:nvCxnSpPr>
          <p:cNvPr id="16" name="直接连接符 15">
            <a:extLst>
              <a:ext uri="{FF2B5EF4-FFF2-40B4-BE49-F238E27FC236}">
                <a16:creationId xmlns:a16="http://schemas.microsoft.com/office/drawing/2014/main" id="{73874C9D-D592-478A-8DE1-A80D041CF4CA}"/>
              </a:ext>
            </a:extLst>
          </p:cNvPr>
          <p:cNvCxnSpPr>
            <a:cxnSpLocks/>
          </p:cNvCxnSpPr>
          <p:nvPr/>
        </p:nvCxnSpPr>
        <p:spPr>
          <a:xfrm>
            <a:off x="3886201" y="1189316"/>
            <a:ext cx="0" cy="519878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30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F41D3A2-6EF4-49F3-B566-6C915159A360}"/>
              </a:ext>
            </a:extLst>
          </p:cNvPr>
          <p:cNvSpPr>
            <a:spLocks noGrp="1"/>
          </p:cNvSpPr>
          <p:nvPr>
            <p:ph type="sldNum" sz="quarter" idx="12"/>
          </p:nvPr>
        </p:nvSpPr>
        <p:spPr/>
        <p:txBody>
          <a:bodyPr/>
          <a:lstStyle/>
          <a:p>
            <a:fld id="{E63F6D5D-9733-4D44-9C56-AEFEDD5A4BA7}" type="slidenum">
              <a:rPr lang="en-US" smtClean="0"/>
              <a:t>62</a:t>
            </a:fld>
            <a:endParaRPr lang="en-US"/>
          </a:p>
        </p:txBody>
      </p:sp>
      <p:pic>
        <p:nvPicPr>
          <p:cNvPr id="3" name="图片 2">
            <a:extLst>
              <a:ext uri="{FF2B5EF4-FFF2-40B4-BE49-F238E27FC236}">
                <a16:creationId xmlns:a16="http://schemas.microsoft.com/office/drawing/2014/main" id="{35F8849E-460C-4D88-8B25-985C1AFCB460}"/>
              </a:ext>
            </a:extLst>
          </p:cNvPr>
          <p:cNvPicPr>
            <a:picLocks noChangeAspect="1"/>
          </p:cNvPicPr>
          <p:nvPr/>
        </p:nvPicPr>
        <p:blipFill>
          <a:blip r:embed="rId2"/>
          <a:stretch>
            <a:fillRect/>
          </a:stretch>
        </p:blipFill>
        <p:spPr>
          <a:xfrm>
            <a:off x="457200" y="1141533"/>
            <a:ext cx="4666318" cy="4800600"/>
          </a:xfrm>
          <a:prstGeom prst="rect">
            <a:avLst/>
          </a:prstGeom>
        </p:spPr>
      </p:pic>
      <p:sp>
        <p:nvSpPr>
          <p:cNvPr id="4" name="文本框 3">
            <a:extLst>
              <a:ext uri="{FF2B5EF4-FFF2-40B4-BE49-F238E27FC236}">
                <a16:creationId xmlns:a16="http://schemas.microsoft.com/office/drawing/2014/main" id="{15D44C36-03AC-4131-8347-905B97F811DB}"/>
              </a:ext>
            </a:extLst>
          </p:cNvPr>
          <p:cNvSpPr txBox="1"/>
          <p:nvPr/>
        </p:nvSpPr>
        <p:spPr>
          <a:xfrm>
            <a:off x="457200" y="587916"/>
            <a:ext cx="4666318" cy="371906"/>
          </a:xfrm>
          <a:prstGeom prst="rect">
            <a:avLst/>
          </a:prstGeom>
          <a:solidFill>
            <a:srgbClr val="FFFF00"/>
          </a:solidFill>
        </p:spPr>
        <p:txBody>
          <a:bodyPr wrap="square" rtlCol="0">
            <a:spAutoFit/>
          </a:bodyPr>
          <a:lstStyle/>
          <a:p>
            <a:pPr algn="ctr"/>
            <a:r>
              <a:rPr lang="en-US" altLang="zh-CN" dirty="0">
                <a:solidFill>
                  <a:srgbClr val="C00000"/>
                </a:solidFill>
                <a:latin typeface="微软雅黑" panose="020B0503020204020204" pitchFamily="34" charset="-122"/>
                <a:ea typeface="微软雅黑" panose="020B0503020204020204" pitchFamily="34" charset="-122"/>
              </a:rPr>
              <a:t>Oracle</a:t>
            </a:r>
            <a:r>
              <a:rPr lang="zh-CN" altLang="en-US" dirty="0">
                <a:solidFill>
                  <a:srgbClr val="C00000"/>
                </a:solidFill>
                <a:latin typeface="微软雅黑" panose="020B0503020204020204" pitchFamily="34" charset="-122"/>
                <a:ea typeface="微软雅黑" panose="020B0503020204020204" pitchFamily="34" charset="-122"/>
              </a:rPr>
              <a:t>的显式（隐式）内连接、外连接示例</a:t>
            </a:r>
          </a:p>
        </p:txBody>
      </p:sp>
      <p:pic>
        <p:nvPicPr>
          <p:cNvPr id="5" name="图片 4">
            <a:extLst>
              <a:ext uri="{FF2B5EF4-FFF2-40B4-BE49-F238E27FC236}">
                <a16:creationId xmlns:a16="http://schemas.microsoft.com/office/drawing/2014/main" id="{EF1381D5-3474-481F-A0D2-4A56CD06546B}"/>
              </a:ext>
            </a:extLst>
          </p:cNvPr>
          <p:cNvPicPr>
            <a:picLocks noChangeAspect="1"/>
          </p:cNvPicPr>
          <p:nvPr/>
        </p:nvPicPr>
        <p:blipFill>
          <a:blip r:embed="rId3"/>
          <a:stretch>
            <a:fillRect/>
          </a:stretch>
        </p:blipFill>
        <p:spPr>
          <a:xfrm>
            <a:off x="5257800" y="587916"/>
            <a:ext cx="6248400" cy="1219200"/>
          </a:xfrm>
          <a:prstGeom prst="rect">
            <a:avLst/>
          </a:prstGeom>
        </p:spPr>
      </p:pic>
      <p:pic>
        <p:nvPicPr>
          <p:cNvPr id="6" name="图片 5">
            <a:extLst>
              <a:ext uri="{FF2B5EF4-FFF2-40B4-BE49-F238E27FC236}">
                <a16:creationId xmlns:a16="http://schemas.microsoft.com/office/drawing/2014/main" id="{2B9863BD-0411-40F8-BBB7-4F655E90DE0A}"/>
              </a:ext>
            </a:extLst>
          </p:cNvPr>
          <p:cNvPicPr>
            <a:picLocks noChangeAspect="1"/>
          </p:cNvPicPr>
          <p:nvPr/>
        </p:nvPicPr>
        <p:blipFill>
          <a:blip r:embed="rId4"/>
          <a:stretch>
            <a:fillRect/>
          </a:stretch>
        </p:blipFill>
        <p:spPr>
          <a:xfrm>
            <a:off x="5257800" y="1950422"/>
            <a:ext cx="6248400" cy="1351856"/>
          </a:xfrm>
          <a:prstGeom prst="rect">
            <a:avLst/>
          </a:prstGeom>
        </p:spPr>
      </p:pic>
      <p:pic>
        <p:nvPicPr>
          <p:cNvPr id="7" name="图片 6">
            <a:extLst>
              <a:ext uri="{FF2B5EF4-FFF2-40B4-BE49-F238E27FC236}">
                <a16:creationId xmlns:a16="http://schemas.microsoft.com/office/drawing/2014/main" id="{2786F4DD-2F61-4DC1-8A56-91A6A1731F95}"/>
              </a:ext>
            </a:extLst>
          </p:cNvPr>
          <p:cNvPicPr>
            <a:picLocks noChangeAspect="1"/>
          </p:cNvPicPr>
          <p:nvPr/>
        </p:nvPicPr>
        <p:blipFill>
          <a:blip r:embed="rId5"/>
          <a:stretch>
            <a:fillRect/>
          </a:stretch>
        </p:blipFill>
        <p:spPr>
          <a:xfrm>
            <a:off x="5262465" y="3445584"/>
            <a:ext cx="6243735" cy="1288940"/>
          </a:xfrm>
          <a:prstGeom prst="rect">
            <a:avLst/>
          </a:prstGeom>
        </p:spPr>
      </p:pic>
      <p:pic>
        <p:nvPicPr>
          <p:cNvPr id="8" name="图片 7">
            <a:extLst>
              <a:ext uri="{FF2B5EF4-FFF2-40B4-BE49-F238E27FC236}">
                <a16:creationId xmlns:a16="http://schemas.microsoft.com/office/drawing/2014/main" id="{0D2E13FC-1560-421B-9655-B857E4A3318E}"/>
              </a:ext>
            </a:extLst>
          </p:cNvPr>
          <p:cNvPicPr>
            <a:picLocks noChangeAspect="1"/>
          </p:cNvPicPr>
          <p:nvPr/>
        </p:nvPicPr>
        <p:blipFill>
          <a:blip r:embed="rId6"/>
          <a:stretch>
            <a:fillRect/>
          </a:stretch>
        </p:blipFill>
        <p:spPr>
          <a:xfrm>
            <a:off x="5257800" y="4830327"/>
            <a:ext cx="4264089" cy="1091590"/>
          </a:xfrm>
          <a:prstGeom prst="rect">
            <a:avLst/>
          </a:prstGeom>
        </p:spPr>
      </p:pic>
    </p:spTree>
    <p:extLst>
      <p:ext uri="{BB962C8B-B14F-4D97-AF65-F5344CB8AC3E}">
        <p14:creationId xmlns:p14="http://schemas.microsoft.com/office/powerpoint/2010/main" val="28776697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6D1BECC8-97E2-4948-91BF-793B0522F5D9}"/>
              </a:ext>
            </a:extLst>
          </p:cNvPr>
          <p:cNvSpPr>
            <a:spLocks noGrp="1"/>
          </p:cNvSpPr>
          <p:nvPr>
            <p:ph type="title"/>
          </p:nvPr>
        </p:nvSpPr>
        <p:spPr>
          <a:noFill/>
        </p:spPr>
        <p:txBody>
          <a:bodyPr/>
          <a:lstStyle/>
          <a:p>
            <a:r>
              <a:rPr lang="en-US" altLang="zh-CN">
                <a:solidFill>
                  <a:srgbClr val="FF0000"/>
                </a:solidFill>
              </a:rPr>
              <a:t>4.</a:t>
            </a:r>
            <a:r>
              <a:rPr lang="zh-CN" altLang="en-US">
                <a:solidFill>
                  <a:srgbClr val="FF0000"/>
                </a:solidFill>
              </a:rPr>
              <a:t>除</a:t>
            </a:r>
            <a:r>
              <a:rPr lang="en-US" altLang="zh-CN">
                <a:solidFill>
                  <a:srgbClr val="FF0000"/>
                </a:solidFill>
              </a:rPr>
              <a:t>(Division)</a:t>
            </a:r>
            <a:endParaRPr lang="zh-CN" altLang="en-US">
              <a:solidFill>
                <a:srgbClr val="FF0000"/>
              </a:solidFill>
            </a:endParaRPr>
          </a:p>
        </p:txBody>
      </p:sp>
      <p:sp>
        <p:nvSpPr>
          <p:cNvPr id="7" name="灯片编号占位符 6">
            <a:extLst>
              <a:ext uri="{FF2B5EF4-FFF2-40B4-BE49-F238E27FC236}">
                <a16:creationId xmlns:a16="http://schemas.microsoft.com/office/drawing/2014/main" id="{C308C42F-CAF5-4120-886A-F70E104192A7}"/>
              </a:ext>
            </a:extLst>
          </p:cNvPr>
          <p:cNvSpPr>
            <a:spLocks noGrp="1"/>
          </p:cNvSpPr>
          <p:nvPr>
            <p:ph type="sldNum" sz="quarter" idx="12"/>
          </p:nvPr>
        </p:nvSpPr>
        <p:spPr/>
        <p:txBody>
          <a:bodyPr/>
          <a:lstStyle/>
          <a:p>
            <a:fld id="{E63F6D5D-9733-4D44-9C56-AEFEDD5A4BA7}" type="slidenum">
              <a:rPr lang="en-US" smtClean="0"/>
              <a:t>63</a:t>
            </a:fld>
            <a:endParaRPr lang="en-US"/>
          </a:p>
        </p:txBody>
      </p:sp>
      <p:sp>
        <p:nvSpPr>
          <p:cNvPr id="4" name="内容占位符 3">
            <a:extLst>
              <a:ext uri="{FF2B5EF4-FFF2-40B4-BE49-F238E27FC236}">
                <a16:creationId xmlns:a16="http://schemas.microsoft.com/office/drawing/2014/main" id="{4BB5E761-80D0-4DD9-86C8-BD20A89D533F}"/>
              </a:ext>
            </a:extLst>
          </p:cNvPr>
          <p:cNvSpPr>
            <a:spLocks noGrp="1"/>
          </p:cNvSpPr>
          <p:nvPr>
            <p:ph idx="1"/>
          </p:nvPr>
        </p:nvSpPr>
        <p:spPr/>
        <p:txBody>
          <a:bodyPr/>
          <a:lstStyle/>
          <a:p>
            <a:r>
              <a:rPr lang="zh-CN" altLang="en-US"/>
              <a:t>给定关系</a:t>
            </a:r>
            <a:r>
              <a:rPr lang="en-US" altLang="zh-CN"/>
              <a:t>R (X</a:t>
            </a:r>
            <a:r>
              <a:rPr lang="zh-CN" altLang="en-US"/>
              <a:t>，</a:t>
            </a:r>
            <a:r>
              <a:rPr lang="en-US" altLang="zh-CN"/>
              <a:t>Y) </a:t>
            </a:r>
            <a:r>
              <a:rPr lang="zh-CN" altLang="en-US"/>
              <a:t>和</a:t>
            </a:r>
            <a:r>
              <a:rPr lang="en-US" altLang="zh-CN"/>
              <a:t>S (Y</a:t>
            </a:r>
            <a:r>
              <a:rPr lang="zh-CN" altLang="en-US"/>
              <a:t>，</a:t>
            </a:r>
            <a:r>
              <a:rPr lang="en-US" altLang="zh-CN"/>
              <a:t>Z)</a:t>
            </a:r>
            <a:r>
              <a:rPr lang="zh-CN" altLang="en-US"/>
              <a:t>，其中</a:t>
            </a:r>
            <a:r>
              <a:rPr lang="en-US" altLang="zh-CN"/>
              <a:t>X</a:t>
            </a:r>
            <a:r>
              <a:rPr lang="zh-CN" altLang="en-US"/>
              <a:t>，</a:t>
            </a:r>
            <a:r>
              <a:rPr lang="en-US" altLang="zh-CN"/>
              <a:t>Y</a:t>
            </a:r>
            <a:r>
              <a:rPr lang="zh-CN" altLang="en-US"/>
              <a:t>，</a:t>
            </a:r>
            <a:r>
              <a:rPr lang="en-US" altLang="zh-CN"/>
              <a:t>Z</a:t>
            </a:r>
            <a:r>
              <a:rPr lang="zh-CN" altLang="en-US"/>
              <a:t>为属性组。</a:t>
            </a:r>
            <a:endParaRPr lang="en-US" altLang="zh-CN"/>
          </a:p>
          <a:p>
            <a:pPr lvl="1"/>
            <a:r>
              <a:rPr lang="en-US" altLang="zh-CN"/>
              <a:t>R</a:t>
            </a:r>
            <a:r>
              <a:rPr lang="zh-CN" altLang="en-US"/>
              <a:t>中的</a:t>
            </a:r>
            <a:r>
              <a:rPr lang="en-US" altLang="zh-CN"/>
              <a:t>Y</a:t>
            </a:r>
            <a:r>
              <a:rPr lang="zh-CN" altLang="en-US"/>
              <a:t>与</a:t>
            </a:r>
            <a:r>
              <a:rPr lang="en-US" altLang="zh-CN"/>
              <a:t>S </a:t>
            </a:r>
            <a:r>
              <a:rPr lang="zh-CN" altLang="en-US"/>
              <a:t>中的</a:t>
            </a:r>
            <a:r>
              <a:rPr lang="en-US" altLang="zh-CN"/>
              <a:t>Y </a:t>
            </a:r>
            <a:r>
              <a:rPr lang="zh-CN" altLang="en-US"/>
              <a:t>可以有不同的属性名，但必须出自相同的域集。</a:t>
            </a:r>
          </a:p>
          <a:p>
            <a:pPr lvl="1"/>
            <a:r>
              <a:rPr lang="en-US" altLang="zh-CN"/>
              <a:t>R </a:t>
            </a:r>
            <a:r>
              <a:rPr lang="zh-CN" altLang="en-US"/>
              <a:t>与</a:t>
            </a:r>
            <a:r>
              <a:rPr lang="en-US" altLang="zh-CN"/>
              <a:t>S </a:t>
            </a:r>
            <a:r>
              <a:rPr lang="zh-CN" altLang="en-US"/>
              <a:t>的除运算得到一个新的关系</a:t>
            </a:r>
            <a:r>
              <a:rPr lang="en-US" altLang="zh-CN"/>
              <a:t>P(X)</a:t>
            </a:r>
          </a:p>
          <a:p>
            <a:pPr lvl="1"/>
            <a:endParaRPr lang="zh-CN" altLang="en-US" sz="2400"/>
          </a:p>
          <a:p>
            <a:r>
              <a:rPr lang="en-US" altLang="zh-CN"/>
              <a:t>P </a:t>
            </a:r>
            <a:r>
              <a:rPr lang="zh-CN" altLang="en-US"/>
              <a:t>是 </a:t>
            </a:r>
            <a:r>
              <a:rPr lang="en-US" altLang="zh-CN">
                <a:solidFill>
                  <a:srgbClr val="0000CC"/>
                </a:solidFill>
              </a:rPr>
              <a:t>R </a:t>
            </a:r>
            <a:r>
              <a:rPr lang="zh-CN" altLang="en-US">
                <a:solidFill>
                  <a:srgbClr val="0000CC"/>
                </a:solidFill>
              </a:rPr>
              <a:t>中满足下列条件的元组在</a:t>
            </a:r>
            <a:r>
              <a:rPr lang="en-US" altLang="zh-CN">
                <a:solidFill>
                  <a:srgbClr val="0000CC"/>
                </a:solidFill>
              </a:rPr>
              <a:t>X </a:t>
            </a:r>
            <a:r>
              <a:rPr lang="zh-CN" altLang="en-US">
                <a:solidFill>
                  <a:srgbClr val="0000CC"/>
                </a:solidFill>
              </a:rPr>
              <a:t>属性列上的投影</a:t>
            </a:r>
            <a:r>
              <a:rPr lang="zh-CN" altLang="en-US"/>
              <a:t>：</a:t>
            </a:r>
          </a:p>
          <a:p>
            <a:pPr lvl="1"/>
            <a:r>
              <a:rPr lang="zh-CN" altLang="en-US"/>
              <a:t>元组在</a:t>
            </a:r>
            <a:r>
              <a:rPr lang="en-US" altLang="zh-CN"/>
              <a:t>X</a:t>
            </a:r>
            <a:r>
              <a:rPr lang="zh-CN" altLang="en-US"/>
              <a:t>上分量值</a:t>
            </a:r>
            <a:r>
              <a:rPr lang="en-US" altLang="zh-CN"/>
              <a:t>x</a:t>
            </a:r>
            <a:r>
              <a:rPr lang="zh-CN" altLang="en-US"/>
              <a:t>的象集</a:t>
            </a:r>
            <a:r>
              <a:rPr lang="en-US" altLang="zh-CN">
                <a:solidFill>
                  <a:srgbClr val="FF0000"/>
                </a:solidFill>
              </a:rPr>
              <a:t>Y</a:t>
            </a:r>
            <a:r>
              <a:rPr lang="en-US" altLang="zh-CN" baseline="-25000">
                <a:solidFill>
                  <a:srgbClr val="FF0000"/>
                </a:solidFill>
              </a:rPr>
              <a:t>x</a:t>
            </a:r>
            <a:r>
              <a:rPr lang="zh-CN" altLang="en-US"/>
              <a:t>包含</a:t>
            </a:r>
            <a:r>
              <a:rPr lang="en-US" altLang="zh-CN"/>
              <a:t>S</a:t>
            </a:r>
            <a:r>
              <a:rPr lang="zh-CN" altLang="en-US"/>
              <a:t>在</a:t>
            </a:r>
            <a:r>
              <a:rPr lang="en-US" altLang="zh-CN"/>
              <a:t>Y</a:t>
            </a:r>
            <a:r>
              <a:rPr lang="zh-CN" altLang="en-US"/>
              <a:t>上投影的集合，记作：</a:t>
            </a:r>
          </a:p>
          <a:p>
            <a:pPr lvl="1"/>
            <a:r>
              <a:rPr lang="en-US" altLang="zh-CN">
                <a:solidFill>
                  <a:srgbClr val="FF0000"/>
                </a:solidFill>
              </a:rPr>
              <a:t>R ÷S = {t</a:t>
            </a:r>
            <a:r>
              <a:rPr lang="en-US" altLang="zh-CN" baseline="-25000">
                <a:solidFill>
                  <a:srgbClr val="FF0000"/>
                </a:solidFill>
              </a:rPr>
              <a:t>r</a:t>
            </a:r>
            <a:r>
              <a:rPr lang="en-US" altLang="zh-CN">
                <a:solidFill>
                  <a:srgbClr val="FF0000"/>
                </a:solidFill>
              </a:rPr>
              <a:t> [X] | t</a:t>
            </a:r>
            <a:r>
              <a:rPr lang="en-US" altLang="zh-CN" baseline="-25000">
                <a:solidFill>
                  <a:srgbClr val="FF0000"/>
                </a:solidFill>
              </a:rPr>
              <a:t>r </a:t>
            </a:r>
            <a:r>
              <a:rPr lang="en-US" altLang="zh-CN">
                <a:solidFill>
                  <a:srgbClr val="FF0000"/>
                </a:solidFill>
                <a:sym typeface="Symbol" panose="05050102010706020507" pitchFamily="18" charset="2"/>
              </a:rPr>
              <a:t></a:t>
            </a:r>
            <a:r>
              <a:rPr lang="en-US" altLang="zh-CN">
                <a:solidFill>
                  <a:srgbClr val="FF0000"/>
                </a:solidFill>
              </a:rPr>
              <a:t> R ∧</a:t>
            </a:r>
            <a:r>
              <a:rPr lang="el-GR" altLang="zh-CN">
                <a:solidFill>
                  <a:srgbClr val="FF0000"/>
                </a:solidFill>
              </a:rPr>
              <a:t>π</a:t>
            </a:r>
            <a:r>
              <a:rPr lang="en-US" altLang="zh-CN" baseline="-25000">
                <a:solidFill>
                  <a:srgbClr val="FF0000"/>
                </a:solidFill>
              </a:rPr>
              <a:t>Y</a:t>
            </a:r>
            <a:r>
              <a:rPr lang="en-US" altLang="zh-CN">
                <a:solidFill>
                  <a:srgbClr val="FF0000"/>
                </a:solidFill>
              </a:rPr>
              <a:t>(S) </a:t>
            </a:r>
            <a:r>
              <a:rPr lang="en-US" altLang="zh-CN">
                <a:solidFill>
                  <a:srgbClr val="FF0000"/>
                </a:solidFill>
                <a:sym typeface="Symbol" panose="05050102010706020507" pitchFamily="18" charset="2"/>
              </a:rPr>
              <a:t> </a:t>
            </a:r>
            <a:r>
              <a:rPr lang="en-US" altLang="zh-CN">
                <a:solidFill>
                  <a:srgbClr val="FF0000"/>
                </a:solidFill>
              </a:rPr>
              <a:t>Y</a:t>
            </a:r>
            <a:r>
              <a:rPr lang="en-US" altLang="zh-CN" baseline="-25000">
                <a:solidFill>
                  <a:srgbClr val="FF0000"/>
                </a:solidFill>
              </a:rPr>
              <a:t>x</a:t>
            </a:r>
            <a:r>
              <a:rPr lang="en-US" altLang="zh-CN">
                <a:solidFill>
                  <a:srgbClr val="FF0000"/>
                </a:solidFill>
              </a:rPr>
              <a:t> }</a:t>
            </a:r>
          </a:p>
          <a:p>
            <a:pPr lvl="1"/>
            <a:r>
              <a:rPr lang="en-US" altLang="zh-CN">
                <a:solidFill>
                  <a:srgbClr val="FF0000"/>
                </a:solidFill>
              </a:rPr>
              <a:t>Y</a:t>
            </a:r>
            <a:r>
              <a:rPr lang="en-US" altLang="zh-CN" baseline="-25000">
                <a:solidFill>
                  <a:srgbClr val="FF0000"/>
                </a:solidFill>
              </a:rPr>
              <a:t>x</a:t>
            </a:r>
            <a:r>
              <a:rPr lang="zh-CN" altLang="en-US"/>
              <a:t>：</a:t>
            </a:r>
            <a:r>
              <a:rPr lang="en-US" altLang="zh-CN"/>
              <a:t>x</a:t>
            </a:r>
            <a:r>
              <a:rPr lang="zh-CN" altLang="en-US"/>
              <a:t>在</a:t>
            </a:r>
            <a:r>
              <a:rPr lang="en-US" altLang="zh-CN"/>
              <a:t>R </a:t>
            </a:r>
            <a:r>
              <a:rPr lang="zh-CN" altLang="en-US"/>
              <a:t>中的象集，</a:t>
            </a:r>
            <a:r>
              <a:rPr lang="en-US" altLang="zh-CN">
                <a:solidFill>
                  <a:srgbClr val="FF0000"/>
                </a:solidFill>
              </a:rPr>
              <a:t>x = t</a:t>
            </a:r>
            <a:r>
              <a:rPr lang="en-US" altLang="zh-CN" baseline="-25000">
                <a:solidFill>
                  <a:srgbClr val="FF0000"/>
                </a:solidFill>
              </a:rPr>
              <a:t>r</a:t>
            </a:r>
            <a:r>
              <a:rPr lang="en-US" altLang="zh-CN">
                <a:solidFill>
                  <a:srgbClr val="FF0000"/>
                </a:solidFill>
              </a:rPr>
              <a:t>[X]</a:t>
            </a:r>
            <a:endParaRPr lang="zh-CN" altLang="en-US"/>
          </a:p>
        </p:txBody>
      </p:sp>
    </p:spTree>
    <p:extLst>
      <p:ext uri="{BB962C8B-B14F-4D97-AF65-F5344CB8AC3E}">
        <p14:creationId xmlns:p14="http://schemas.microsoft.com/office/powerpoint/2010/main" val="11828219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64</a:t>
            </a:fld>
            <a:endParaRPr lang="en-US"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74589"/>
            <a:ext cx="7162800" cy="4129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890156" y="4403725"/>
            <a:ext cx="5029200" cy="1884618"/>
          </a:xfrm>
          <a:prstGeom prst="rect">
            <a:avLst/>
          </a:prstGeom>
        </p:spPr>
        <p:txBody>
          <a:bodyPr wrap="square">
            <a:spAutoFit/>
          </a:bodyPr>
          <a:lstStyle/>
          <a:p>
            <a:pPr marL="288000" lvl="1" indent="-209550" algn="just">
              <a:lnSpc>
                <a:spcPct val="150000"/>
              </a:lnSpc>
            </a:pPr>
            <a:r>
              <a:rPr lang="en-US" altLang="zh-CN" sz="2000" b="1" dirty="0">
                <a:solidFill>
                  <a:srgbClr val="0000CC"/>
                </a:solidFill>
                <a:latin typeface="微软雅黑" panose="020B0503020204020204" pitchFamily="34" charset="-122"/>
                <a:ea typeface="微软雅黑" panose="020B0503020204020204" pitchFamily="34" charset="-122"/>
                <a:cs typeface="Times New Roman" pitchFamily="18" charset="0"/>
              </a:rPr>
              <a:t>a</a:t>
            </a:r>
            <a:r>
              <a:rPr lang="en-US" altLang="zh-CN" sz="2000" b="1" baseline="-30000" dirty="0">
                <a:solidFill>
                  <a:srgbClr val="0000CC"/>
                </a:solidFill>
                <a:latin typeface="微软雅黑" panose="020B0503020204020204" pitchFamily="34" charset="-122"/>
                <a:ea typeface="微软雅黑" panose="020B0503020204020204" pitchFamily="34" charset="-122"/>
                <a:cs typeface="Times New Roman" pitchFamily="18" charset="0"/>
              </a:rPr>
              <a:t>1</a:t>
            </a:r>
            <a:r>
              <a:rPr lang="zh-CN" altLang="en-US" sz="2000" b="1" dirty="0">
                <a:solidFill>
                  <a:srgbClr val="0000CC"/>
                </a:solidFill>
                <a:latin typeface="微软雅黑" panose="020B0503020204020204" pitchFamily="34" charset="-122"/>
                <a:ea typeface="微软雅黑" panose="020B0503020204020204" pitchFamily="34" charset="-122"/>
                <a:cs typeface="Times New Roman" pitchFamily="18" charset="0"/>
              </a:rPr>
              <a:t>的象</a:t>
            </a:r>
            <a:r>
              <a:rPr lang="zh-CN" altLang="en-US" sz="2000" b="1">
                <a:solidFill>
                  <a:srgbClr val="0000CC"/>
                </a:solidFill>
                <a:latin typeface="微软雅黑" panose="020B0503020204020204" pitchFamily="34" charset="-122"/>
                <a:ea typeface="微软雅黑" panose="020B0503020204020204" pitchFamily="34" charset="-122"/>
                <a:cs typeface="Times New Roman" pitchFamily="18" charset="0"/>
              </a:rPr>
              <a:t>集为</a:t>
            </a:r>
            <a:r>
              <a:rPr lang="en-US" altLang="zh-CN" sz="2000" b="1">
                <a:solidFill>
                  <a:srgbClr val="0000CC"/>
                </a:solidFill>
                <a:latin typeface="微软雅黑" panose="020B0503020204020204" pitchFamily="34" charset="-122"/>
                <a:ea typeface="微软雅黑" panose="020B0503020204020204" pitchFamily="34" charset="-122"/>
                <a:cs typeface="Times New Roman" pitchFamily="18" charset="0"/>
              </a:rPr>
              <a:t>{(</a:t>
            </a:r>
            <a:r>
              <a:rPr lang="en-US" altLang="zh-CN" sz="2000" b="1" dirty="0">
                <a:solidFill>
                  <a:srgbClr val="0000CC"/>
                </a:solidFill>
                <a:latin typeface="微软雅黑" panose="020B0503020204020204" pitchFamily="34" charset="-122"/>
                <a:ea typeface="微软雅黑" panose="020B0503020204020204" pitchFamily="34" charset="-122"/>
                <a:cs typeface="Times New Roman" pitchFamily="18" charset="0"/>
              </a:rPr>
              <a:t>b</a:t>
            </a:r>
            <a:r>
              <a:rPr lang="en-US" altLang="zh-CN" sz="2000" b="1" baseline="-30000" dirty="0">
                <a:solidFill>
                  <a:srgbClr val="0000CC"/>
                </a:solidFill>
                <a:latin typeface="微软雅黑" panose="020B0503020204020204" pitchFamily="34" charset="-122"/>
                <a:ea typeface="微软雅黑" panose="020B0503020204020204" pitchFamily="34" charset="-122"/>
                <a:cs typeface="Times New Roman" pitchFamily="18" charset="0"/>
              </a:rPr>
              <a:t>1</a:t>
            </a:r>
            <a:r>
              <a:rPr lang="zh-CN" altLang="en-US" sz="2000" b="1" dirty="0">
                <a:solidFill>
                  <a:srgbClr val="0000CC"/>
                </a:solidFill>
                <a:latin typeface="微软雅黑" panose="020B0503020204020204" pitchFamily="34" charset="-122"/>
                <a:ea typeface="微软雅黑" panose="020B0503020204020204" pitchFamily="34" charset="-122"/>
                <a:cs typeface="Times New Roman" pitchFamily="18" charset="0"/>
              </a:rPr>
              <a:t>，</a:t>
            </a:r>
            <a:r>
              <a:rPr lang="en-US" altLang="zh-CN" sz="2000" b="1" dirty="0">
                <a:solidFill>
                  <a:srgbClr val="0000CC"/>
                </a:solidFill>
                <a:latin typeface="微软雅黑" panose="020B0503020204020204" pitchFamily="34" charset="-122"/>
                <a:ea typeface="微软雅黑" panose="020B0503020204020204" pitchFamily="34" charset="-122"/>
                <a:cs typeface="Times New Roman" pitchFamily="18" charset="0"/>
              </a:rPr>
              <a:t>c</a:t>
            </a:r>
            <a:r>
              <a:rPr lang="en-US" altLang="zh-CN" sz="2000" b="1" baseline="-30000" dirty="0">
                <a:solidFill>
                  <a:srgbClr val="0000CC"/>
                </a:solidFill>
                <a:latin typeface="微软雅黑" panose="020B0503020204020204" pitchFamily="34" charset="-122"/>
                <a:ea typeface="微软雅黑" panose="020B0503020204020204" pitchFamily="34" charset="-122"/>
                <a:cs typeface="Times New Roman" pitchFamily="18" charset="0"/>
              </a:rPr>
              <a:t>2</a:t>
            </a:r>
            <a:r>
              <a:rPr lang="en-US" altLang="zh-CN" sz="2000" b="1" dirty="0">
                <a:solidFill>
                  <a:srgbClr val="0000CC"/>
                </a:solidFill>
                <a:latin typeface="微软雅黑" panose="020B0503020204020204" pitchFamily="34" charset="-122"/>
                <a:ea typeface="微软雅黑" panose="020B0503020204020204" pitchFamily="34" charset="-122"/>
                <a:cs typeface="Times New Roman" pitchFamily="18" charset="0"/>
              </a:rPr>
              <a:t>)</a:t>
            </a:r>
            <a:r>
              <a:rPr lang="zh-CN" altLang="en-US" sz="2000" b="1" dirty="0">
                <a:solidFill>
                  <a:srgbClr val="0000CC"/>
                </a:solidFill>
                <a:latin typeface="微软雅黑" panose="020B0503020204020204" pitchFamily="34" charset="-122"/>
                <a:ea typeface="微软雅黑" panose="020B0503020204020204" pitchFamily="34" charset="-122"/>
                <a:cs typeface="Times New Roman" pitchFamily="18" charset="0"/>
              </a:rPr>
              <a:t>，</a:t>
            </a:r>
            <a:r>
              <a:rPr lang="en-US" altLang="zh-CN" sz="2000" b="1" dirty="0">
                <a:solidFill>
                  <a:srgbClr val="0000CC"/>
                </a:solidFill>
                <a:latin typeface="微软雅黑" panose="020B0503020204020204" pitchFamily="34" charset="-122"/>
                <a:ea typeface="微软雅黑" panose="020B0503020204020204" pitchFamily="34" charset="-122"/>
                <a:cs typeface="Times New Roman" pitchFamily="18" charset="0"/>
              </a:rPr>
              <a:t>(b</a:t>
            </a:r>
            <a:r>
              <a:rPr lang="en-US" altLang="zh-CN" sz="2000" b="1" baseline="-30000" dirty="0">
                <a:solidFill>
                  <a:srgbClr val="0000CC"/>
                </a:solidFill>
                <a:latin typeface="微软雅黑" panose="020B0503020204020204" pitchFamily="34" charset="-122"/>
                <a:ea typeface="微软雅黑" panose="020B0503020204020204" pitchFamily="34" charset="-122"/>
                <a:cs typeface="Times New Roman" pitchFamily="18" charset="0"/>
              </a:rPr>
              <a:t>2</a:t>
            </a:r>
            <a:r>
              <a:rPr lang="zh-CN" altLang="en-US" sz="2000" b="1" dirty="0">
                <a:solidFill>
                  <a:srgbClr val="0000CC"/>
                </a:solidFill>
                <a:latin typeface="微软雅黑" panose="020B0503020204020204" pitchFamily="34" charset="-122"/>
                <a:ea typeface="微软雅黑" panose="020B0503020204020204" pitchFamily="34" charset="-122"/>
                <a:cs typeface="Times New Roman" pitchFamily="18" charset="0"/>
              </a:rPr>
              <a:t>，</a:t>
            </a:r>
            <a:r>
              <a:rPr lang="en-US" altLang="zh-CN" sz="2000" b="1" dirty="0">
                <a:solidFill>
                  <a:srgbClr val="0000CC"/>
                </a:solidFill>
                <a:latin typeface="微软雅黑" panose="020B0503020204020204" pitchFamily="34" charset="-122"/>
                <a:ea typeface="微软雅黑" panose="020B0503020204020204" pitchFamily="34" charset="-122"/>
                <a:cs typeface="Times New Roman" pitchFamily="18" charset="0"/>
              </a:rPr>
              <a:t>c</a:t>
            </a:r>
            <a:r>
              <a:rPr lang="en-US" altLang="zh-CN" sz="2000" b="1" baseline="-30000" dirty="0">
                <a:solidFill>
                  <a:srgbClr val="0000CC"/>
                </a:solidFill>
                <a:latin typeface="微软雅黑" panose="020B0503020204020204" pitchFamily="34" charset="-122"/>
                <a:ea typeface="微软雅黑" panose="020B0503020204020204" pitchFamily="34" charset="-122"/>
                <a:cs typeface="Times New Roman" pitchFamily="18" charset="0"/>
              </a:rPr>
              <a:t>3</a:t>
            </a:r>
            <a:r>
              <a:rPr lang="en-US" altLang="zh-CN" sz="2000" b="1" dirty="0">
                <a:solidFill>
                  <a:srgbClr val="0000CC"/>
                </a:solidFill>
                <a:latin typeface="微软雅黑" panose="020B0503020204020204" pitchFamily="34" charset="-122"/>
                <a:ea typeface="微软雅黑" panose="020B0503020204020204" pitchFamily="34" charset="-122"/>
                <a:cs typeface="Times New Roman" pitchFamily="18" charset="0"/>
              </a:rPr>
              <a:t>)</a:t>
            </a:r>
            <a:r>
              <a:rPr lang="zh-CN" altLang="en-US" sz="2000" b="1" dirty="0">
                <a:solidFill>
                  <a:srgbClr val="0000CC"/>
                </a:solidFill>
                <a:latin typeface="微软雅黑" panose="020B0503020204020204" pitchFamily="34" charset="-122"/>
                <a:ea typeface="微软雅黑" panose="020B0503020204020204" pitchFamily="34" charset="-122"/>
                <a:cs typeface="Times New Roman" pitchFamily="18" charset="0"/>
              </a:rPr>
              <a:t>，</a:t>
            </a:r>
            <a:r>
              <a:rPr lang="en-US" altLang="zh-CN" sz="2000" b="1" dirty="0">
                <a:solidFill>
                  <a:srgbClr val="0000CC"/>
                </a:solidFill>
                <a:latin typeface="微软雅黑" panose="020B0503020204020204" pitchFamily="34" charset="-122"/>
                <a:ea typeface="微软雅黑" panose="020B0503020204020204" pitchFamily="34" charset="-122"/>
                <a:cs typeface="Times New Roman" pitchFamily="18" charset="0"/>
              </a:rPr>
              <a:t>(b</a:t>
            </a:r>
            <a:r>
              <a:rPr lang="en-US" altLang="zh-CN" sz="2000" b="1" baseline="-30000" dirty="0">
                <a:solidFill>
                  <a:srgbClr val="0000CC"/>
                </a:solidFill>
                <a:latin typeface="微软雅黑" panose="020B0503020204020204" pitchFamily="34" charset="-122"/>
                <a:ea typeface="微软雅黑" panose="020B0503020204020204" pitchFamily="34" charset="-122"/>
                <a:cs typeface="Times New Roman" pitchFamily="18" charset="0"/>
              </a:rPr>
              <a:t>2</a:t>
            </a:r>
            <a:r>
              <a:rPr lang="zh-CN" altLang="en-US" sz="2000" b="1" dirty="0">
                <a:solidFill>
                  <a:srgbClr val="0000CC"/>
                </a:solidFill>
                <a:latin typeface="微软雅黑" panose="020B0503020204020204" pitchFamily="34" charset="-122"/>
                <a:ea typeface="微软雅黑" panose="020B0503020204020204" pitchFamily="34" charset="-122"/>
                <a:cs typeface="Times New Roman" pitchFamily="18" charset="0"/>
              </a:rPr>
              <a:t>，</a:t>
            </a:r>
            <a:r>
              <a:rPr lang="en-US" altLang="zh-CN" sz="2000" b="1" dirty="0">
                <a:solidFill>
                  <a:srgbClr val="0000CC"/>
                </a:solidFill>
                <a:latin typeface="微软雅黑" panose="020B0503020204020204" pitchFamily="34" charset="-122"/>
                <a:ea typeface="微软雅黑" panose="020B0503020204020204" pitchFamily="34" charset="-122"/>
                <a:cs typeface="Times New Roman" pitchFamily="18" charset="0"/>
              </a:rPr>
              <a:t>c</a:t>
            </a:r>
            <a:r>
              <a:rPr lang="en-US" altLang="zh-CN" sz="2000" b="1" baseline="-30000" dirty="0">
                <a:solidFill>
                  <a:srgbClr val="0000CC"/>
                </a:solidFill>
                <a:latin typeface="微软雅黑" panose="020B0503020204020204" pitchFamily="34" charset="-122"/>
                <a:ea typeface="微软雅黑" panose="020B0503020204020204" pitchFamily="34" charset="-122"/>
                <a:cs typeface="Times New Roman" pitchFamily="18" charset="0"/>
              </a:rPr>
              <a:t>1</a:t>
            </a:r>
            <a:r>
              <a:rPr lang="en-US" altLang="zh-CN" sz="2000" b="1" dirty="0">
                <a:solidFill>
                  <a:srgbClr val="0000CC"/>
                </a:solidFill>
                <a:latin typeface="微软雅黑" panose="020B0503020204020204" pitchFamily="34" charset="-122"/>
                <a:ea typeface="微软雅黑" panose="020B0503020204020204" pitchFamily="34" charset="-122"/>
                <a:cs typeface="Times New Roman" pitchFamily="18" charset="0"/>
              </a:rPr>
              <a:t>)}</a:t>
            </a:r>
          </a:p>
          <a:p>
            <a:pPr marL="288000" lvl="1" indent="-209550" algn="just">
              <a:lnSpc>
                <a:spcPct val="150000"/>
              </a:lnSpc>
            </a:pPr>
            <a:r>
              <a:rPr lang="en-US" altLang="zh-CN" sz="2000" b="1" dirty="0">
                <a:solidFill>
                  <a:srgbClr val="0000CC"/>
                </a:solidFill>
                <a:latin typeface="微软雅黑" panose="020B0503020204020204" pitchFamily="34" charset="-122"/>
                <a:ea typeface="微软雅黑" panose="020B0503020204020204" pitchFamily="34" charset="-122"/>
                <a:cs typeface="Times New Roman" pitchFamily="18" charset="0"/>
              </a:rPr>
              <a:t>a</a:t>
            </a:r>
            <a:r>
              <a:rPr lang="en-US" altLang="zh-CN" sz="2000" b="1" baseline="-30000" dirty="0">
                <a:solidFill>
                  <a:srgbClr val="0000CC"/>
                </a:solidFill>
                <a:latin typeface="微软雅黑" panose="020B0503020204020204" pitchFamily="34" charset="-122"/>
                <a:ea typeface="微软雅黑" panose="020B0503020204020204" pitchFamily="34" charset="-122"/>
                <a:cs typeface="Times New Roman" pitchFamily="18" charset="0"/>
              </a:rPr>
              <a:t>2</a:t>
            </a:r>
            <a:r>
              <a:rPr lang="zh-CN" altLang="en-US" sz="2000" b="1" dirty="0">
                <a:solidFill>
                  <a:srgbClr val="0000CC"/>
                </a:solidFill>
                <a:latin typeface="微软雅黑" panose="020B0503020204020204" pitchFamily="34" charset="-122"/>
                <a:ea typeface="微软雅黑" panose="020B0503020204020204" pitchFamily="34" charset="-122"/>
                <a:cs typeface="Times New Roman" pitchFamily="18" charset="0"/>
              </a:rPr>
              <a:t>的象</a:t>
            </a:r>
            <a:r>
              <a:rPr lang="zh-CN" altLang="en-US" sz="2000" b="1">
                <a:solidFill>
                  <a:srgbClr val="0000CC"/>
                </a:solidFill>
                <a:latin typeface="微软雅黑" panose="020B0503020204020204" pitchFamily="34" charset="-122"/>
                <a:ea typeface="微软雅黑" panose="020B0503020204020204" pitchFamily="34" charset="-122"/>
                <a:cs typeface="Times New Roman" pitchFamily="18" charset="0"/>
              </a:rPr>
              <a:t>集为</a:t>
            </a:r>
            <a:r>
              <a:rPr lang="en-US" altLang="zh-CN" sz="2000" b="1">
                <a:solidFill>
                  <a:srgbClr val="0000CC"/>
                </a:solidFill>
                <a:latin typeface="微软雅黑" panose="020B0503020204020204" pitchFamily="34" charset="-122"/>
                <a:ea typeface="微软雅黑" panose="020B0503020204020204" pitchFamily="34" charset="-122"/>
                <a:cs typeface="Times New Roman" pitchFamily="18" charset="0"/>
              </a:rPr>
              <a:t>{(</a:t>
            </a:r>
            <a:r>
              <a:rPr lang="en-US" altLang="zh-CN" sz="2000" b="1" dirty="0">
                <a:solidFill>
                  <a:srgbClr val="0000CC"/>
                </a:solidFill>
                <a:latin typeface="微软雅黑" panose="020B0503020204020204" pitchFamily="34" charset="-122"/>
                <a:ea typeface="微软雅黑" panose="020B0503020204020204" pitchFamily="34" charset="-122"/>
                <a:cs typeface="Times New Roman" pitchFamily="18" charset="0"/>
              </a:rPr>
              <a:t>b</a:t>
            </a:r>
            <a:r>
              <a:rPr lang="en-US" altLang="zh-CN" sz="2000" b="1" baseline="-30000" dirty="0">
                <a:solidFill>
                  <a:srgbClr val="0000CC"/>
                </a:solidFill>
                <a:latin typeface="微软雅黑" panose="020B0503020204020204" pitchFamily="34" charset="-122"/>
                <a:ea typeface="微软雅黑" panose="020B0503020204020204" pitchFamily="34" charset="-122"/>
                <a:cs typeface="Times New Roman" pitchFamily="18" charset="0"/>
              </a:rPr>
              <a:t>3</a:t>
            </a:r>
            <a:r>
              <a:rPr lang="zh-CN" altLang="en-US" sz="2000" b="1" dirty="0">
                <a:solidFill>
                  <a:srgbClr val="0000CC"/>
                </a:solidFill>
                <a:latin typeface="微软雅黑" panose="020B0503020204020204" pitchFamily="34" charset="-122"/>
                <a:ea typeface="微软雅黑" panose="020B0503020204020204" pitchFamily="34" charset="-122"/>
                <a:cs typeface="Times New Roman" pitchFamily="18" charset="0"/>
              </a:rPr>
              <a:t>，</a:t>
            </a:r>
            <a:r>
              <a:rPr lang="en-US" altLang="zh-CN" sz="2000" b="1" dirty="0">
                <a:solidFill>
                  <a:srgbClr val="0000CC"/>
                </a:solidFill>
                <a:latin typeface="微软雅黑" panose="020B0503020204020204" pitchFamily="34" charset="-122"/>
                <a:ea typeface="微软雅黑" panose="020B0503020204020204" pitchFamily="34" charset="-122"/>
                <a:cs typeface="Times New Roman" pitchFamily="18" charset="0"/>
              </a:rPr>
              <a:t>c</a:t>
            </a:r>
            <a:r>
              <a:rPr lang="en-US" altLang="zh-CN" sz="2000" b="1" baseline="-30000" dirty="0">
                <a:solidFill>
                  <a:srgbClr val="0000CC"/>
                </a:solidFill>
                <a:latin typeface="微软雅黑" panose="020B0503020204020204" pitchFamily="34" charset="-122"/>
                <a:ea typeface="微软雅黑" panose="020B0503020204020204" pitchFamily="34" charset="-122"/>
                <a:cs typeface="Times New Roman" pitchFamily="18" charset="0"/>
              </a:rPr>
              <a:t>7</a:t>
            </a:r>
            <a:r>
              <a:rPr lang="en-US" altLang="zh-CN" sz="2000" b="1" dirty="0">
                <a:solidFill>
                  <a:srgbClr val="0000CC"/>
                </a:solidFill>
                <a:latin typeface="微软雅黑" panose="020B0503020204020204" pitchFamily="34" charset="-122"/>
                <a:ea typeface="微软雅黑" panose="020B0503020204020204" pitchFamily="34" charset="-122"/>
                <a:cs typeface="Times New Roman" pitchFamily="18" charset="0"/>
              </a:rPr>
              <a:t>)</a:t>
            </a:r>
            <a:r>
              <a:rPr lang="zh-CN" altLang="en-US" sz="2000" b="1" dirty="0">
                <a:solidFill>
                  <a:srgbClr val="0000CC"/>
                </a:solidFill>
                <a:latin typeface="微软雅黑" panose="020B0503020204020204" pitchFamily="34" charset="-122"/>
                <a:ea typeface="微软雅黑" panose="020B0503020204020204" pitchFamily="34" charset="-122"/>
                <a:cs typeface="Times New Roman" pitchFamily="18" charset="0"/>
              </a:rPr>
              <a:t>，</a:t>
            </a:r>
            <a:r>
              <a:rPr lang="en-US" altLang="zh-CN" sz="2000" b="1" dirty="0">
                <a:solidFill>
                  <a:srgbClr val="0000CC"/>
                </a:solidFill>
                <a:latin typeface="微软雅黑" panose="020B0503020204020204" pitchFamily="34" charset="-122"/>
                <a:ea typeface="微软雅黑" panose="020B0503020204020204" pitchFamily="34" charset="-122"/>
                <a:cs typeface="Times New Roman" pitchFamily="18" charset="0"/>
              </a:rPr>
              <a:t>(b</a:t>
            </a:r>
            <a:r>
              <a:rPr lang="en-US" altLang="zh-CN" sz="2000" b="1" baseline="-30000" dirty="0">
                <a:solidFill>
                  <a:srgbClr val="0000CC"/>
                </a:solidFill>
                <a:latin typeface="微软雅黑" panose="020B0503020204020204" pitchFamily="34" charset="-122"/>
                <a:ea typeface="微软雅黑" panose="020B0503020204020204" pitchFamily="34" charset="-122"/>
                <a:cs typeface="Times New Roman" pitchFamily="18" charset="0"/>
              </a:rPr>
              <a:t>2</a:t>
            </a:r>
            <a:r>
              <a:rPr lang="zh-CN" altLang="en-US" sz="2000" b="1" dirty="0">
                <a:solidFill>
                  <a:srgbClr val="0000CC"/>
                </a:solidFill>
                <a:latin typeface="微软雅黑" panose="020B0503020204020204" pitchFamily="34" charset="-122"/>
                <a:ea typeface="微软雅黑" panose="020B0503020204020204" pitchFamily="34" charset="-122"/>
                <a:cs typeface="Times New Roman" pitchFamily="18" charset="0"/>
              </a:rPr>
              <a:t>，</a:t>
            </a:r>
            <a:r>
              <a:rPr lang="en-US" altLang="zh-CN" sz="2000" b="1" dirty="0">
                <a:solidFill>
                  <a:srgbClr val="0000CC"/>
                </a:solidFill>
                <a:latin typeface="微软雅黑" panose="020B0503020204020204" pitchFamily="34" charset="-122"/>
                <a:ea typeface="微软雅黑" panose="020B0503020204020204" pitchFamily="34" charset="-122"/>
                <a:cs typeface="Times New Roman" pitchFamily="18" charset="0"/>
              </a:rPr>
              <a:t>c</a:t>
            </a:r>
            <a:r>
              <a:rPr lang="en-US" altLang="zh-CN" sz="2000" b="1" baseline="-30000" dirty="0">
                <a:solidFill>
                  <a:srgbClr val="0000CC"/>
                </a:solidFill>
                <a:latin typeface="微软雅黑" panose="020B0503020204020204" pitchFamily="34" charset="-122"/>
                <a:ea typeface="微软雅黑" panose="020B0503020204020204" pitchFamily="34" charset="-122"/>
                <a:cs typeface="Times New Roman" pitchFamily="18" charset="0"/>
              </a:rPr>
              <a:t>3</a:t>
            </a:r>
            <a:r>
              <a:rPr lang="en-US" altLang="zh-CN" sz="2000" b="1" dirty="0">
                <a:solidFill>
                  <a:srgbClr val="0000CC"/>
                </a:solidFill>
                <a:latin typeface="微软雅黑" panose="020B0503020204020204" pitchFamily="34" charset="-122"/>
                <a:ea typeface="微软雅黑" panose="020B0503020204020204" pitchFamily="34" charset="-122"/>
                <a:cs typeface="Times New Roman" pitchFamily="18" charset="0"/>
              </a:rPr>
              <a:t>)}</a:t>
            </a:r>
          </a:p>
          <a:p>
            <a:pPr marL="288000" lvl="1" indent="-209550" algn="just">
              <a:lnSpc>
                <a:spcPct val="150000"/>
              </a:lnSpc>
            </a:pPr>
            <a:r>
              <a:rPr lang="en-US" altLang="zh-CN" sz="2000" b="1" dirty="0">
                <a:solidFill>
                  <a:srgbClr val="0000CC"/>
                </a:solidFill>
                <a:latin typeface="微软雅黑" panose="020B0503020204020204" pitchFamily="34" charset="-122"/>
                <a:ea typeface="微软雅黑" panose="020B0503020204020204" pitchFamily="34" charset="-122"/>
                <a:cs typeface="Times New Roman" pitchFamily="18" charset="0"/>
              </a:rPr>
              <a:t>a</a:t>
            </a:r>
            <a:r>
              <a:rPr lang="en-US" altLang="zh-CN" sz="2000" b="1" baseline="-30000" dirty="0">
                <a:solidFill>
                  <a:srgbClr val="0000CC"/>
                </a:solidFill>
                <a:latin typeface="微软雅黑" panose="020B0503020204020204" pitchFamily="34" charset="-122"/>
                <a:ea typeface="微软雅黑" panose="020B0503020204020204" pitchFamily="34" charset="-122"/>
                <a:cs typeface="Times New Roman" pitchFamily="18" charset="0"/>
              </a:rPr>
              <a:t>3</a:t>
            </a:r>
            <a:r>
              <a:rPr lang="zh-CN" altLang="en-US" sz="2000" b="1" dirty="0">
                <a:solidFill>
                  <a:srgbClr val="0000CC"/>
                </a:solidFill>
                <a:latin typeface="微软雅黑" panose="020B0503020204020204" pitchFamily="34" charset="-122"/>
                <a:ea typeface="微软雅黑" panose="020B0503020204020204" pitchFamily="34" charset="-122"/>
                <a:cs typeface="Times New Roman" pitchFamily="18" charset="0"/>
              </a:rPr>
              <a:t>的象</a:t>
            </a:r>
            <a:r>
              <a:rPr lang="zh-CN" altLang="en-US" sz="2000" b="1">
                <a:solidFill>
                  <a:srgbClr val="0000CC"/>
                </a:solidFill>
                <a:latin typeface="微软雅黑" panose="020B0503020204020204" pitchFamily="34" charset="-122"/>
                <a:ea typeface="微软雅黑" panose="020B0503020204020204" pitchFamily="34" charset="-122"/>
                <a:cs typeface="Times New Roman" pitchFamily="18" charset="0"/>
              </a:rPr>
              <a:t>集为</a:t>
            </a:r>
            <a:r>
              <a:rPr lang="en-US" altLang="zh-CN" sz="2000" b="1">
                <a:solidFill>
                  <a:srgbClr val="0000CC"/>
                </a:solidFill>
                <a:latin typeface="微软雅黑" panose="020B0503020204020204" pitchFamily="34" charset="-122"/>
                <a:ea typeface="微软雅黑" panose="020B0503020204020204" pitchFamily="34" charset="-122"/>
                <a:cs typeface="Times New Roman" pitchFamily="18" charset="0"/>
              </a:rPr>
              <a:t>{(</a:t>
            </a:r>
            <a:r>
              <a:rPr lang="en-US" altLang="zh-CN" sz="2000" b="1" dirty="0">
                <a:solidFill>
                  <a:srgbClr val="0000CC"/>
                </a:solidFill>
                <a:latin typeface="微软雅黑" panose="020B0503020204020204" pitchFamily="34" charset="-122"/>
                <a:ea typeface="微软雅黑" panose="020B0503020204020204" pitchFamily="34" charset="-122"/>
                <a:cs typeface="Times New Roman" pitchFamily="18" charset="0"/>
              </a:rPr>
              <a:t>b</a:t>
            </a:r>
            <a:r>
              <a:rPr lang="en-US" altLang="zh-CN" sz="2000" b="1" baseline="-30000" dirty="0">
                <a:solidFill>
                  <a:srgbClr val="0000CC"/>
                </a:solidFill>
                <a:latin typeface="微软雅黑" panose="020B0503020204020204" pitchFamily="34" charset="-122"/>
                <a:ea typeface="微软雅黑" panose="020B0503020204020204" pitchFamily="34" charset="-122"/>
                <a:cs typeface="Times New Roman" pitchFamily="18" charset="0"/>
              </a:rPr>
              <a:t>4</a:t>
            </a:r>
            <a:r>
              <a:rPr lang="zh-CN" altLang="en-US" sz="2000" b="1" dirty="0">
                <a:solidFill>
                  <a:srgbClr val="0000CC"/>
                </a:solidFill>
                <a:latin typeface="微软雅黑" panose="020B0503020204020204" pitchFamily="34" charset="-122"/>
                <a:ea typeface="微软雅黑" panose="020B0503020204020204" pitchFamily="34" charset="-122"/>
                <a:cs typeface="Times New Roman" pitchFamily="18" charset="0"/>
              </a:rPr>
              <a:t>，</a:t>
            </a:r>
            <a:r>
              <a:rPr lang="en-US" altLang="zh-CN" sz="2000" b="1" dirty="0">
                <a:solidFill>
                  <a:srgbClr val="0000CC"/>
                </a:solidFill>
                <a:latin typeface="微软雅黑" panose="020B0503020204020204" pitchFamily="34" charset="-122"/>
                <a:ea typeface="微软雅黑" panose="020B0503020204020204" pitchFamily="34" charset="-122"/>
                <a:cs typeface="Times New Roman" pitchFamily="18" charset="0"/>
              </a:rPr>
              <a:t>c</a:t>
            </a:r>
            <a:r>
              <a:rPr lang="en-US" altLang="zh-CN" sz="2000" b="1" baseline="-30000" dirty="0">
                <a:solidFill>
                  <a:srgbClr val="0000CC"/>
                </a:solidFill>
                <a:latin typeface="微软雅黑" panose="020B0503020204020204" pitchFamily="34" charset="-122"/>
                <a:ea typeface="微软雅黑" panose="020B0503020204020204" pitchFamily="34" charset="-122"/>
                <a:cs typeface="Times New Roman" pitchFamily="18" charset="0"/>
              </a:rPr>
              <a:t>6</a:t>
            </a:r>
            <a:r>
              <a:rPr lang="en-US" altLang="zh-CN" sz="2000" b="1" dirty="0">
                <a:solidFill>
                  <a:srgbClr val="0000CC"/>
                </a:solidFill>
                <a:latin typeface="微软雅黑" panose="020B0503020204020204" pitchFamily="34" charset="-122"/>
                <a:ea typeface="微软雅黑" panose="020B0503020204020204" pitchFamily="34" charset="-122"/>
                <a:cs typeface="Times New Roman" pitchFamily="18" charset="0"/>
              </a:rPr>
              <a:t>)}</a:t>
            </a:r>
          </a:p>
          <a:p>
            <a:pPr marL="288000" lvl="1" indent="-209550" algn="just">
              <a:lnSpc>
                <a:spcPct val="150000"/>
              </a:lnSpc>
            </a:pPr>
            <a:r>
              <a:rPr lang="en-US" altLang="zh-CN" sz="2000" b="1" dirty="0">
                <a:solidFill>
                  <a:srgbClr val="0000CC"/>
                </a:solidFill>
                <a:latin typeface="微软雅黑" panose="020B0503020204020204" pitchFamily="34" charset="-122"/>
                <a:ea typeface="微软雅黑" panose="020B0503020204020204" pitchFamily="34" charset="-122"/>
                <a:cs typeface="Times New Roman" pitchFamily="18" charset="0"/>
              </a:rPr>
              <a:t>a</a:t>
            </a:r>
            <a:r>
              <a:rPr lang="en-US" altLang="zh-CN" sz="2000" b="1" baseline="-30000" dirty="0">
                <a:solidFill>
                  <a:srgbClr val="0000CC"/>
                </a:solidFill>
                <a:latin typeface="微软雅黑" panose="020B0503020204020204" pitchFamily="34" charset="-122"/>
                <a:ea typeface="微软雅黑" panose="020B0503020204020204" pitchFamily="34" charset="-122"/>
                <a:cs typeface="Times New Roman" pitchFamily="18" charset="0"/>
              </a:rPr>
              <a:t>4</a:t>
            </a:r>
            <a:r>
              <a:rPr lang="zh-CN" altLang="en-US" sz="2000" b="1" dirty="0">
                <a:solidFill>
                  <a:srgbClr val="0000CC"/>
                </a:solidFill>
                <a:latin typeface="微软雅黑" panose="020B0503020204020204" pitchFamily="34" charset="-122"/>
                <a:ea typeface="微软雅黑" panose="020B0503020204020204" pitchFamily="34" charset="-122"/>
                <a:cs typeface="Times New Roman" pitchFamily="18" charset="0"/>
              </a:rPr>
              <a:t>的象</a:t>
            </a:r>
            <a:r>
              <a:rPr lang="zh-CN" altLang="en-US" sz="2000" b="1">
                <a:solidFill>
                  <a:srgbClr val="0000CC"/>
                </a:solidFill>
                <a:latin typeface="微软雅黑" panose="020B0503020204020204" pitchFamily="34" charset="-122"/>
                <a:ea typeface="微软雅黑" panose="020B0503020204020204" pitchFamily="34" charset="-122"/>
                <a:cs typeface="Times New Roman" pitchFamily="18" charset="0"/>
              </a:rPr>
              <a:t>集为</a:t>
            </a:r>
            <a:r>
              <a:rPr lang="en-US" altLang="zh-CN" sz="2000" b="1">
                <a:solidFill>
                  <a:srgbClr val="0000CC"/>
                </a:solidFill>
                <a:latin typeface="微软雅黑" panose="020B0503020204020204" pitchFamily="34" charset="-122"/>
                <a:ea typeface="微软雅黑" panose="020B0503020204020204" pitchFamily="34" charset="-122"/>
                <a:cs typeface="Times New Roman" pitchFamily="18" charset="0"/>
              </a:rPr>
              <a:t>{(</a:t>
            </a:r>
            <a:r>
              <a:rPr lang="en-US" altLang="zh-CN" sz="2000" b="1" dirty="0">
                <a:solidFill>
                  <a:srgbClr val="0000CC"/>
                </a:solidFill>
                <a:latin typeface="微软雅黑" panose="020B0503020204020204" pitchFamily="34" charset="-122"/>
                <a:ea typeface="微软雅黑" panose="020B0503020204020204" pitchFamily="34" charset="-122"/>
                <a:cs typeface="Times New Roman" pitchFamily="18" charset="0"/>
              </a:rPr>
              <a:t>b</a:t>
            </a:r>
            <a:r>
              <a:rPr lang="en-US" altLang="zh-CN" sz="2000" b="1" baseline="-30000" dirty="0">
                <a:solidFill>
                  <a:srgbClr val="0000CC"/>
                </a:solidFill>
                <a:latin typeface="微软雅黑" panose="020B0503020204020204" pitchFamily="34" charset="-122"/>
                <a:ea typeface="微软雅黑" panose="020B0503020204020204" pitchFamily="34" charset="-122"/>
                <a:cs typeface="Times New Roman" pitchFamily="18" charset="0"/>
              </a:rPr>
              <a:t>6</a:t>
            </a:r>
            <a:r>
              <a:rPr lang="zh-CN" altLang="en-US" sz="2000" b="1" dirty="0">
                <a:solidFill>
                  <a:srgbClr val="0000CC"/>
                </a:solidFill>
                <a:latin typeface="微软雅黑" panose="020B0503020204020204" pitchFamily="34" charset="-122"/>
                <a:ea typeface="微软雅黑" panose="020B0503020204020204" pitchFamily="34" charset="-122"/>
                <a:cs typeface="Times New Roman" pitchFamily="18" charset="0"/>
              </a:rPr>
              <a:t>，</a:t>
            </a:r>
            <a:r>
              <a:rPr lang="en-US" altLang="zh-CN" sz="2000" b="1" dirty="0">
                <a:solidFill>
                  <a:srgbClr val="0000CC"/>
                </a:solidFill>
                <a:latin typeface="微软雅黑" panose="020B0503020204020204" pitchFamily="34" charset="-122"/>
                <a:ea typeface="微软雅黑" panose="020B0503020204020204" pitchFamily="34" charset="-122"/>
                <a:cs typeface="Times New Roman" pitchFamily="18" charset="0"/>
              </a:rPr>
              <a:t>c</a:t>
            </a:r>
            <a:r>
              <a:rPr lang="en-US" altLang="zh-CN" sz="2000" b="1" baseline="-30000" dirty="0">
                <a:solidFill>
                  <a:srgbClr val="0000CC"/>
                </a:solidFill>
                <a:latin typeface="微软雅黑" panose="020B0503020204020204" pitchFamily="34" charset="-122"/>
                <a:ea typeface="微软雅黑" panose="020B0503020204020204" pitchFamily="34" charset="-122"/>
                <a:cs typeface="Times New Roman" pitchFamily="18" charset="0"/>
              </a:rPr>
              <a:t>6</a:t>
            </a:r>
            <a:r>
              <a:rPr lang="en-US" altLang="zh-CN" sz="2000" b="1" dirty="0">
                <a:solidFill>
                  <a:srgbClr val="0000CC"/>
                </a:solidFill>
                <a:latin typeface="微软雅黑" panose="020B0503020204020204" pitchFamily="34" charset="-122"/>
                <a:ea typeface="微软雅黑" panose="020B0503020204020204" pitchFamily="34" charset="-122"/>
                <a:cs typeface="Times New Roman" pitchFamily="18" charset="0"/>
              </a:rPr>
              <a:t>)}</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sp>
        <p:nvSpPr>
          <p:cNvPr id="7" name="矩形 6"/>
          <p:cNvSpPr/>
          <p:nvPr/>
        </p:nvSpPr>
        <p:spPr>
          <a:xfrm>
            <a:off x="6477002" y="4800600"/>
            <a:ext cx="4783282" cy="978729"/>
          </a:xfrm>
          <a:prstGeom prst="rect">
            <a:avLst/>
          </a:prstGeom>
        </p:spPr>
        <p:txBody>
          <a:bodyPr wrap="square">
            <a:spAutoFit/>
          </a:bodyPr>
          <a:lstStyle/>
          <a:p>
            <a:pPr algn="just">
              <a:lnSpc>
                <a:spcPct val="90000"/>
              </a:lnSpc>
            </a:pPr>
            <a:r>
              <a:rPr lang="en-US" altLang="zh-CN" sz="3200" b="1">
                <a:solidFill>
                  <a:srgbClr val="FF0000"/>
                </a:solidFill>
                <a:latin typeface="等线" panose="02010600030101010101" pitchFamily="2" charset="-122"/>
                <a:ea typeface="等线" panose="02010600030101010101" pitchFamily="2" charset="-122"/>
                <a:cs typeface="Times New Roman" pitchFamily="18" charset="0"/>
              </a:rPr>
              <a:t> S</a:t>
            </a:r>
            <a:r>
              <a:rPr lang="zh-CN" altLang="en-US" sz="3200" b="1" dirty="0">
                <a:solidFill>
                  <a:srgbClr val="FF0000"/>
                </a:solidFill>
                <a:latin typeface="等线" panose="02010600030101010101" pitchFamily="2" charset="-122"/>
                <a:ea typeface="等线" panose="02010600030101010101" pitchFamily="2" charset="-122"/>
                <a:cs typeface="Times New Roman" pitchFamily="18" charset="0"/>
              </a:rPr>
              <a:t>在</a:t>
            </a:r>
            <a:r>
              <a:rPr lang="en-US" altLang="zh-CN" sz="3200" b="1" dirty="0">
                <a:solidFill>
                  <a:srgbClr val="FF0000"/>
                </a:solidFill>
                <a:latin typeface="等线" panose="02010600030101010101" pitchFamily="2" charset="-122"/>
                <a:ea typeface="等线" panose="02010600030101010101" pitchFamily="2" charset="-122"/>
                <a:cs typeface="Times New Roman" pitchFamily="18" charset="0"/>
              </a:rPr>
              <a:t>(B, C)</a:t>
            </a:r>
            <a:r>
              <a:rPr lang="zh-CN" altLang="en-US" sz="3200" b="1" dirty="0">
                <a:solidFill>
                  <a:srgbClr val="FF0000"/>
                </a:solidFill>
                <a:latin typeface="等线" panose="02010600030101010101" pitchFamily="2" charset="-122"/>
                <a:ea typeface="等线" panose="02010600030101010101" pitchFamily="2" charset="-122"/>
                <a:cs typeface="Times New Roman" pitchFamily="18" charset="0"/>
              </a:rPr>
              <a:t>上的</a:t>
            </a:r>
            <a:r>
              <a:rPr lang="zh-CN" altLang="en-US" sz="3200" b="1">
                <a:solidFill>
                  <a:srgbClr val="FF0000"/>
                </a:solidFill>
                <a:latin typeface="等线" panose="02010600030101010101" pitchFamily="2" charset="-122"/>
                <a:ea typeface="等线" panose="02010600030101010101" pitchFamily="2" charset="-122"/>
                <a:cs typeface="Times New Roman" pitchFamily="18" charset="0"/>
              </a:rPr>
              <a:t>投影为</a:t>
            </a:r>
            <a:endParaRPr lang="en-US" altLang="zh-CN" sz="3200" b="1">
              <a:solidFill>
                <a:srgbClr val="FF0000"/>
              </a:solidFill>
              <a:latin typeface="等线" panose="02010600030101010101" pitchFamily="2" charset="-122"/>
              <a:ea typeface="等线" panose="02010600030101010101" pitchFamily="2" charset="-122"/>
              <a:cs typeface="Times New Roman" pitchFamily="18" charset="0"/>
            </a:endParaRPr>
          </a:p>
          <a:p>
            <a:pPr algn="just">
              <a:lnSpc>
                <a:spcPct val="90000"/>
              </a:lnSpc>
            </a:pPr>
            <a:r>
              <a:rPr lang="zh-CN" altLang="en-US" sz="3200" b="1">
                <a:solidFill>
                  <a:srgbClr val="FF0000"/>
                </a:solidFill>
                <a:latin typeface="等线" panose="02010600030101010101" pitchFamily="2" charset="-122"/>
                <a:ea typeface="等线" panose="02010600030101010101" pitchFamily="2" charset="-122"/>
                <a:cs typeface="Times New Roman" pitchFamily="18" charset="0"/>
              </a:rPr>
              <a:t> </a:t>
            </a:r>
            <a:r>
              <a:rPr lang="en-US" altLang="zh-CN" sz="3200" b="1">
                <a:solidFill>
                  <a:srgbClr val="FF0000"/>
                </a:solidFill>
                <a:latin typeface="等线" panose="02010600030101010101" pitchFamily="2" charset="-122"/>
                <a:ea typeface="等线" panose="02010600030101010101" pitchFamily="2" charset="-122"/>
                <a:cs typeface="Times New Roman" pitchFamily="18" charset="0"/>
              </a:rPr>
              <a:t>{(</a:t>
            </a:r>
            <a:r>
              <a:rPr lang="en-US" altLang="zh-CN" sz="3200" b="1" i="1">
                <a:solidFill>
                  <a:srgbClr val="FF0000"/>
                </a:solidFill>
                <a:latin typeface="等线" panose="02010600030101010101" pitchFamily="2" charset="-122"/>
                <a:ea typeface="等线" panose="02010600030101010101" pitchFamily="2" charset="-122"/>
                <a:cs typeface="Times New Roman" pitchFamily="18" charset="0"/>
              </a:rPr>
              <a:t>b</a:t>
            </a:r>
            <a:r>
              <a:rPr lang="en-US" altLang="zh-CN" sz="3200" b="1" baseline="-20000">
                <a:solidFill>
                  <a:srgbClr val="FF0000"/>
                </a:solidFill>
                <a:latin typeface="等线" panose="02010600030101010101" pitchFamily="2" charset="-122"/>
                <a:ea typeface="等线" panose="02010600030101010101" pitchFamily="2" charset="-122"/>
                <a:cs typeface="Times New Roman" pitchFamily="18" charset="0"/>
              </a:rPr>
              <a:t>1</a:t>
            </a:r>
            <a:r>
              <a:rPr lang="en-US" altLang="zh-CN" sz="3200" b="1" i="1" baseline="-20000" dirty="0">
                <a:solidFill>
                  <a:srgbClr val="FF0000"/>
                </a:solidFill>
                <a:latin typeface="等线" panose="02010600030101010101" pitchFamily="2" charset="-122"/>
                <a:ea typeface="等线" panose="02010600030101010101" pitchFamily="2" charset="-122"/>
                <a:cs typeface="Times New Roman" pitchFamily="18" charset="0"/>
              </a:rPr>
              <a:t>,</a:t>
            </a:r>
            <a:r>
              <a:rPr lang="en-US" altLang="zh-CN" sz="3200" b="1" i="1">
                <a:solidFill>
                  <a:srgbClr val="FF0000"/>
                </a:solidFill>
                <a:latin typeface="等线" panose="02010600030101010101" pitchFamily="2" charset="-122"/>
                <a:ea typeface="等线" panose="02010600030101010101" pitchFamily="2" charset="-122"/>
                <a:cs typeface="Times New Roman" pitchFamily="18" charset="0"/>
              </a:rPr>
              <a:t>c</a:t>
            </a:r>
            <a:r>
              <a:rPr lang="en-US" altLang="zh-CN" sz="3200" b="1" baseline="-20000">
                <a:solidFill>
                  <a:srgbClr val="FF0000"/>
                </a:solidFill>
                <a:latin typeface="等线" panose="02010600030101010101" pitchFamily="2" charset="-122"/>
                <a:ea typeface="等线" panose="02010600030101010101" pitchFamily="2" charset="-122"/>
                <a:cs typeface="Times New Roman" pitchFamily="18" charset="0"/>
              </a:rPr>
              <a:t>2</a:t>
            </a:r>
            <a:r>
              <a:rPr lang="en-US" altLang="zh-CN" sz="3200" b="1" dirty="0">
                <a:solidFill>
                  <a:srgbClr val="FF0000"/>
                </a:solidFill>
                <a:latin typeface="等线" panose="02010600030101010101" pitchFamily="2" charset="-122"/>
                <a:ea typeface="等线" panose="02010600030101010101" pitchFamily="2" charset="-122"/>
                <a:cs typeface="Times New Roman" pitchFamily="18" charset="0"/>
              </a:rPr>
              <a:t>)</a:t>
            </a:r>
            <a:r>
              <a:rPr lang="zh-CN" altLang="en-US" sz="3200" b="1" dirty="0">
                <a:solidFill>
                  <a:srgbClr val="FF0000"/>
                </a:solidFill>
                <a:latin typeface="等线" panose="02010600030101010101" pitchFamily="2" charset="-122"/>
                <a:ea typeface="等线" panose="02010600030101010101" pitchFamily="2" charset="-122"/>
                <a:cs typeface="Times New Roman" pitchFamily="18" charset="0"/>
              </a:rPr>
              <a:t>，</a:t>
            </a:r>
            <a:r>
              <a:rPr lang="en-US" altLang="zh-CN" sz="3200" b="1">
                <a:solidFill>
                  <a:srgbClr val="FF0000"/>
                </a:solidFill>
                <a:latin typeface="等线" panose="02010600030101010101" pitchFamily="2" charset="-122"/>
                <a:ea typeface="等线" panose="02010600030101010101" pitchFamily="2" charset="-122"/>
                <a:cs typeface="Times New Roman" pitchFamily="18" charset="0"/>
              </a:rPr>
              <a:t>(</a:t>
            </a:r>
            <a:r>
              <a:rPr lang="en-US" altLang="zh-CN" sz="3200" b="1" i="1">
                <a:solidFill>
                  <a:srgbClr val="FF0000"/>
                </a:solidFill>
                <a:latin typeface="等线" panose="02010600030101010101" pitchFamily="2" charset="-122"/>
                <a:ea typeface="等线" panose="02010600030101010101" pitchFamily="2" charset="-122"/>
                <a:cs typeface="Times New Roman" pitchFamily="18" charset="0"/>
              </a:rPr>
              <a:t>b</a:t>
            </a:r>
            <a:r>
              <a:rPr lang="en-US" altLang="zh-CN" sz="3200" b="1" baseline="-20000">
                <a:solidFill>
                  <a:srgbClr val="FF0000"/>
                </a:solidFill>
                <a:latin typeface="等线" panose="02010600030101010101" pitchFamily="2" charset="-122"/>
                <a:ea typeface="等线" panose="02010600030101010101" pitchFamily="2" charset="-122"/>
                <a:cs typeface="Times New Roman" pitchFamily="18" charset="0"/>
              </a:rPr>
              <a:t>2</a:t>
            </a:r>
            <a:r>
              <a:rPr lang="en-US" altLang="zh-CN" sz="3200" b="1" i="1" baseline="-20000" dirty="0">
                <a:solidFill>
                  <a:srgbClr val="FF0000"/>
                </a:solidFill>
                <a:latin typeface="等线" panose="02010600030101010101" pitchFamily="2" charset="-122"/>
                <a:ea typeface="等线" panose="02010600030101010101" pitchFamily="2" charset="-122"/>
                <a:cs typeface="Times New Roman" pitchFamily="18" charset="0"/>
              </a:rPr>
              <a:t>,</a:t>
            </a:r>
            <a:r>
              <a:rPr lang="en-US" altLang="zh-CN" sz="3200" b="1" i="1">
                <a:solidFill>
                  <a:srgbClr val="FF0000"/>
                </a:solidFill>
                <a:latin typeface="等线" panose="02010600030101010101" pitchFamily="2" charset="-122"/>
                <a:ea typeface="等线" panose="02010600030101010101" pitchFamily="2" charset="-122"/>
                <a:cs typeface="Times New Roman" pitchFamily="18" charset="0"/>
              </a:rPr>
              <a:t>c</a:t>
            </a:r>
            <a:r>
              <a:rPr lang="en-US" altLang="zh-CN" sz="3200" b="1" baseline="-20000">
                <a:solidFill>
                  <a:srgbClr val="FF0000"/>
                </a:solidFill>
                <a:latin typeface="等线" panose="02010600030101010101" pitchFamily="2" charset="-122"/>
                <a:ea typeface="等线" panose="02010600030101010101" pitchFamily="2" charset="-122"/>
                <a:cs typeface="Times New Roman" pitchFamily="18" charset="0"/>
              </a:rPr>
              <a:t>1</a:t>
            </a:r>
            <a:r>
              <a:rPr lang="en-US" altLang="zh-CN" sz="3200" b="1" dirty="0">
                <a:solidFill>
                  <a:srgbClr val="FF0000"/>
                </a:solidFill>
                <a:latin typeface="等线" panose="02010600030101010101" pitchFamily="2" charset="-122"/>
                <a:ea typeface="等线" panose="02010600030101010101" pitchFamily="2" charset="-122"/>
                <a:cs typeface="Times New Roman" pitchFamily="18" charset="0"/>
              </a:rPr>
              <a:t>)</a:t>
            </a:r>
            <a:r>
              <a:rPr lang="zh-CN" altLang="en-US" sz="3200" b="1" dirty="0">
                <a:solidFill>
                  <a:srgbClr val="FF0000"/>
                </a:solidFill>
                <a:latin typeface="等线" panose="02010600030101010101" pitchFamily="2" charset="-122"/>
                <a:ea typeface="等线" panose="02010600030101010101" pitchFamily="2" charset="-122"/>
                <a:cs typeface="Times New Roman" pitchFamily="18" charset="0"/>
              </a:rPr>
              <a:t>，</a:t>
            </a:r>
            <a:r>
              <a:rPr lang="en-US" altLang="zh-CN" sz="3200" b="1">
                <a:solidFill>
                  <a:srgbClr val="FF0000"/>
                </a:solidFill>
                <a:latin typeface="等线" panose="02010600030101010101" pitchFamily="2" charset="-122"/>
                <a:ea typeface="等线" panose="02010600030101010101" pitchFamily="2" charset="-122"/>
                <a:cs typeface="Times New Roman" pitchFamily="18" charset="0"/>
              </a:rPr>
              <a:t>(</a:t>
            </a:r>
            <a:r>
              <a:rPr lang="en-US" altLang="zh-CN" sz="3200" b="1" i="1">
                <a:solidFill>
                  <a:srgbClr val="FF0000"/>
                </a:solidFill>
                <a:latin typeface="等线" panose="02010600030101010101" pitchFamily="2" charset="-122"/>
                <a:ea typeface="等线" panose="02010600030101010101" pitchFamily="2" charset="-122"/>
                <a:cs typeface="Times New Roman" pitchFamily="18" charset="0"/>
              </a:rPr>
              <a:t>b</a:t>
            </a:r>
            <a:r>
              <a:rPr lang="en-US" altLang="zh-CN" sz="3200" b="1" baseline="-20000">
                <a:solidFill>
                  <a:srgbClr val="FF0000"/>
                </a:solidFill>
                <a:latin typeface="等线" panose="02010600030101010101" pitchFamily="2" charset="-122"/>
                <a:ea typeface="等线" panose="02010600030101010101" pitchFamily="2" charset="-122"/>
                <a:cs typeface="Times New Roman" pitchFamily="18" charset="0"/>
              </a:rPr>
              <a:t>2,</a:t>
            </a:r>
            <a:r>
              <a:rPr lang="en-US" altLang="zh-CN" sz="3200" b="1" i="1">
                <a:solidFill>
                  <a:srgbClr val="FF0000"/>
                </a:solidFill>
                <a:latin typeface="等线" panose="02010600030101010101" pitchFamily="2" charset="-122"/>
                <a:ea typeface="等线" panose="02010600030101010101" pitchFamily="2" charset="-122"/>
                <a:cs typeface="Times New Roman" pitchFamily="18" charset="0"/>
              </a:rPr>
              <a:t>c</a:t>
            </a:r>
            <a:r>
              <a:rPr lang="en-US" altLang="zh-CN" sz="3200" b="1" baseline="-20000">
                <a:solidFill>
                  <a:srgbClr val="FF0000"/>
                </a:solidFill>
                <a:latin typeface="等线" panose="02010600030101010101" pitchFamily="2" charset="-122"/>
                <a:ea typeface="等线" panose="02010600030101010101" pitchFamily="2" charset="-122"/>
                <a:cs typeface="Times New Roman" pitchFamily="18" charset="0"/>
              </a:rPr>
              <a:t>3</a:t>
            </a:r>
            <a:r>
              <a:rPr lang="en-US" altLang="zh-CN" sz="3200" b="1" dirty="0">
                <a:solidFill>
                  <a:srgbClr val="FF0000"/>
                </a:solidFill>
                <a:latin typeface="等线" panose="02010600030101010101" pitchFamily="2" charset="-122"/>
                <a:ea typeface="等线" panose="02010600030101010101" pitchFamily="2" charset="-122"/>
                <a:cs typeface="Times New Roman" pitchFamily="18" charset="0"/>
              </a:rPr>
              <a:t>) }</a:t>
            </a:r>
          </a:p>
        </p:txBody>
      </p:sp>
      <p:sp>
        <p:nvSpPr>
          <p:cNvPr id="2" name="箭头: 右 1">
            <a:extLst>
              <a:ext uri="{FF2B5EF4-FFF2-40B4-BE49-F238E27FC236}">
                <a16:creationId xmlns:a16="http://schemas.microsoft.com/office/drawing/2014/main" id="{E785AD82-B8FD-43D5-863F-5DEF0B9CCF3C}"/>
              </a:ext>
            </a:extLst>
          </p:cNvPr>
          <p:cNvSpPr/>
          <p:nvPr/>
        </p:nvSpPr>
        <p:spPr>
          <a:xfrm>
            <a:off x="5905501" y="5169729"/>
            <a:ext cx="3810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499241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6D1BECC8-97E2-4948-91BF-793B0522F5D9}"/>
              </a:ext>
            </a:extLst>
          </p:cNvPr>
          <p:cNvSpPr>
            <a:spLocks noGrp="1"/>
          </p:cNvSpPr>
          <p:nvPr>
            <p:ph type="title"/>
          </p:nvPr>
        </p:nvSpPr>
        <p:spPr>
          <a:noFill/>
        </p:spPr>
        <p:txBody>
          <a:bodyPr/>
          <a:lstStyle/>
          <a:p>
            <a:r>
              <a:rPr lang="zh-CN" altLang="en-US">
                <a:solidFill>
                  <a:srgbClr val="FF0000"/>
                </a:solidFill>
              </a:rPr>
              <a:t>“除”的实际应用</a:t>
            </a:r>
          </a:p>
        </p:txBody>
      </p:sp>
      <p:sp>
        <p:nvSpPr>
          <p:cNvPr id="7" name="灯片编号占位符 6">
            <a:extLst>
              <a:ext uri="{FF2B5EF4-FFF2-40B4-BE49-F238E27FC236}">
                <a16:creationId xmlns:a16="http://schemas.microsoft.com/office/drawing/2014/main" id="{C308C42F-CAF5-4120-886A-F70E104192A7}"/>
              </a:ext>
            </a:extLst>
          </p:cNvPr>
          <p:cNvSpPr>
            <a:spLocks noGrp="1"/>
          </p:cNvSpPr>
          <p:nvPr>
            <p:ph type="sldNum" sz="quarter" idx="12"/>
          </p:nvPr>
        </p:nvSpPr>
        <p:spPr/>
        <p:txBody>
          <a:bodyPr/>
          <a:lstStyle/>
          <a:p>
            <a:fld id="{E63F6D5D-9733-4D44-9C56-AEFEDD5A4BA7}" type="slidenum">
              <a:rPr lang="en-US" smtClean="0"/>
              <a:t>65</a:t>
            </a:fld>
            <a:endParaRPr lang="en-US"/>
          </a:p>
        </p:txBody>
      </p:sp>
      <p:sp>
        <p:nvSpPr>
          <p:cNvPr id="3" name="内容占位符 2">
            <a:extLst>
              <a:ext uri="{FF2B5EF4-FFF2-40B4-BE49-F238E27FC236}">
                <a16:creationId xmlns:a16="http://schemas.microsoft.com/office/drawing/2014/main" id="{25A73573-74A0-4FE2-8EBC-1C1914A88ACB}"/>
              </a:ext>
            </a:extLst>
          </p:cNvPr>
          <p:cNvSpPr>
            <a:spLocks noGrp="1"/>
          </p:cNvSpPr>
          <p:nvPr>
            <p:ph idx="1"/>
          </p:nvPr>
        </p:nvSpPr>
        <p:spPr/>
        <p:txBody>
          <a:bodyPr/>
          <a:lstStyle/>
          <a:p>
            <a:pPr>
              <a:lnSpc>
                <a:spcPct val="100000"/>
              </a:lnSpc>
            </a:pPr>
            <a:r>
              <a:rPr lang="zh-CN" altLang="en-US"/>
              <a:t>设有一个现实意义的集合，希望在另一个集合中找出“包含”该集合的元组集，可用“除”实现。</a:t>
            </a:r>
            <a:endParaRPr lang="en-US" altLang="zh-CN"/>
          </a:p>
          <a:p>
            <a:pPr lvl="1">
              <a:lnSpc>
                <a:spcPct val="100000"/>
              </a:lnSpc>
            </a:pPr>
            <a:r>
              <a:rPr lang="zh-CN" altLang="en-US"/>
              <a:t>例</a:t>
            </a:r>
            <a:r>
              <a:rPr lang="en-US" altLang="zh-CN"/>
              <a:t>1</a:t>
            </a:r>
            <a:r>
              <a:rPr lang="zh-CN" altLang="en-US"/>
              <a:t>：找出选修了所有课程的学生</a:t>
            </a:r>
          </a:p>
          <a:p>
            <a:pPr marL="723900" lvl="2" indent="0">
              <a:lnSpc>
                <a:spcPct val="100000"/>
              </a:lnSpc>
              <a:buNone/>
            </a:pPr>
            <a:r>
              <a:rPr lang="zh-CN" altLang="en-US" sz="2800">
                <a:solidFill>
                  <a:srgbClr val="0000FF"/>
                </a:solidFill>
              </a:rPr>
              <a:t>“所有课程”</a:t>
            </a:r>
          </a:p>
          <a:p>
            <a:pPr marL="723900" lvl="2" indent="0">
              <a:lnSpc>
                <a:spcPct val="100000"/>
              </a:lnSpc>
              <a:buNone/>
            </a:pPr>
            <a:r>
              <a:rPr lang="zh-CN" altLang="en-US" sz="2800">
                <a:solidFill>
                  <a:srgbClr val="0000FF"/>
                </a:solidFill>
              </a:rPr>
              <a:t>“学生”</a:t>
            </a:r>
          </a:p>
          <a:p>
            <a:pPr marL="723900" lvl="2" indent="0">
              <a:lnSpc>
                <a:spcPct val="100000"/>
              </a:lnSpc>
              <a:buNone/>
            </a:pPr>
            <a:r>
              <a:rPr lang="zh-CN" altLang="en-US" sz="2800">
                <a:solidFill>
                  <a:srgbClr val="FF0000"/>
                </a:solidFill>
              </a:rPr>
              <a:t>“学生”</a:t>
            </a:r>
            <a:r>
              <a:rPr lang="en-US" altLang="zh-CN" sz="2800">
                <a:solidFill>
                  <a:srgbClr val="FF0000"/>
                </a:solidFill>
              </a:rPr>
              <a:t>÷“</a:t>
            </a:r>
            <a:r>
              <a:rPr lang="zh-CN" altLang="en-US" sz="2800">
                <a:solidFill>
                  <a:srgbClr val="FF0000"/>
                </a:solidFill>
              </a:rPr>
              <a:t>所有课程”</a:t>
            </a:r>
          </a:p>
          <a:p>
            <a:pPr lvl="1">
              <a:lnSpc>
                <a:spcPct val="100000"/>
              </a:lnSpc>
            </a:pPr>
            <a:r>
              <a:rPr lang="zh-CN" altLang="en-US"/>
              <a:t>例</a:t>
            </a:r>
            <a:r>
              <a:rPr lang="en-US" altLang="zh-CN"/>
              <a:t>2</a:t>
            </a:r>
            <a:r>
              <a:rPr lang="zh-CN" altLang="en-US"/>
              <a:t>：找出选修了所有张三所选课的学生</a:t>
            </a:r>
          </a:p>
          <a:p>
            <a:pPr marL="627063" lvl="2" indent="0">
              <a:lnSpc>
                <a:spcPct val="100000"/>
              </a:lnSpc>
              <a:buNone/>
            </a:pPr>
            <a:r>
              <a:rPr lang="zh-CN" altLang="en-US" sz="2800">
                <a:solidFill>
                  <a:srgbClr val="0000FF"/>
                </a:solidFill>
              </a:rPr>
              <a:t>“张三所选课”</a:t>
            </a:r>
          </a:p>
          <a:p>
            <a:pPr marL="627063" lvl="2" indent="0">
              <a:lnSpc>
                <a:spcPct val="100000"/>
              </a:lnSpc>
              <a:buNone/>
            </a:pPr>
            <a:r>
              <a:rPr lang="zh-CN" altLang="en-US" sz="2800">
                <a:solidFill>
                  <a:srgbClr val="0000FF"/>
                </a:solidFill>
              </a:rPr>
              <a:t>“学生”</a:t>
            </a:r>
          </a:p>
          <a:p>
            <a:pPr marL="627063" lvl="2" indent="0">
              <a:lnSpc>
                <a:spcPct val="100000"/>
              </a:lnSpc>
              <a:buNone/>
            </a:pPr>
            <a:r>
              <a:rPr lang="zh-CN" altLang="en-US" sz="2800">
                <a:solidFill>
                  <a:srgbClr val="FF0000"/>
                </a:solidFill>
              </a:rPr>
              <a:t>“学生”</a:t>
            </a:r>
            <a:r>
              <a:rPr lang="en-US" altLang="zh-CN" sz="2800">
                <a:solidFill>
                  <a:srgbClr val="FF0000"/>
                </a:solidFill>
              </a:rPr>
              <a:t>÷“</a:t>
            </a:r>
            <a:r>
              <a:rPr lang="zh-CN" altLang="en-US" sz="2800">
                <a:solidFill>
                  <a:srgbClr val="FF0000"/>
                </a:solidFill>
              </a:rPr>
              <a:t>张三所选课”</a:t>
            </a:r>
            <a:endParaRPr lang="zh-CN" altLang="en-US">
              <a:solidFill>
                <a:srgbClr val="FF0000"/>
              </a:solidFill>
            </a:endParaRPr>
          </a:p>
        </p:txBody>
      </p:sp>
    </p:spTree>
    <p:extLst>
      <p:ext uri="{BB962C8B-B14F-4D97-AF65-F5344CB8AC3E}">
        <p14:creationId xmlns:p14="http://schemas.microsoft.com/office/powerpoint/2010/main" val="1934026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DCDF3-2A48-4C49-89D6-FA7BA735F531}"/>
              </a:ext>
            </a:extLst>
          </p:cNvPr>
          <p:cNvSpPr>
            <a:spLocks noGrp="1"/>
          </p:cNvSpPr>
          <p:nvPr>
            <p:ph type="title"/>
          </p:nvPr>
        </p:nvSpPr>
        <p:spPr>
          <a:noFill/>
        </p:spPr>
        <p:txBody>
          <a:bodyPr/>
          <a:lstStyle/>
          <a:p>
            <a:r>
              <a:rPr lang="zh-CN" altLang="en-US">
                <a:solidFill>
                  <a:srgbClr val="FF0000"/>
                </a:solidFill>
              </a:rPr>
              <a:t>“除”示例</a:t>
            </a:r>
          </a:p>
        </p:txBody>
      </p:sp>
      <p:sp>
        <p:nvSpPr>
          <p:cNvPr id="3" name="内容占位符 2">
            <a:extLst>
              <a:ext uri="{FF2B5EF4-FFF2-40B4-BE49-F238E27FC236}">
                <a16:creationId xmlns:a16="http://schemas.microsoft.com/office/drawing/2014/main" id="{3AA9ECFA-A936-4CB0-9C27-8AD3B2963BAA}"/>
              </a:ext>
            </a:extLst>
          </p:cNvPr>
          <p:cNvSpPr>
            <a:spLocks noGrp="1"/>
          </p:cNvSpPr>
          <p:nvPr>
            <p:ph idx="1"/>
          </p:nvPr>
        </p:nvSpPr>
        <p:spPr/>
        <p:txBody>
          <a:bodyPr/>
          <a:lstStyle/>
          <a:p>
            <a:pPr>
              <a:lnSpc>
                <a:spcPct val="150000"/>
              </a:lnSpc>
            </a:pPr>
            <a:r>
              <a:rPr lang="zh-CN" altLang="en-US"/>
              <a:t>查询至少选修</a:t>
            </a:r>
            <a:r>
              <a:rPr lang="en-US" altLang="zh-CN"/>
              <a:t>1</a:t>
            </a:r>
            <a:r>
              <a:rPr lang="zh-CN" altLang="en-US"/>
              <a:t>号课程和</a:t>
            </a:r>
            <a:r>
              <a:rPr lang="en-US" altLang="zh-CN"/>
              <a:t>3</a:t>
            </a:r>
            <a:r>
              <a:rPr lang="zh-CN" altLang="en-US"/>
              <a:t>号课程的学生号码</a:t>
            </a:r>
            <a:endParaRPr lang="en-US" altLang="zh-CN"/>
          </a:p>
          <a:p>
            <a:pPr marL="803575" lvl="1" indent="-514350">
              <a:lnSpc>
                <a:spcPct val="150000"/>
              </a:lnSpc>
              <a:buFont typeface="+mj-lt"/>
              <a:buAutoNum type="arabicPeriod"/>
            </a:pPr>
            <a:r>
              <a:rPr lang="zh-CN" altLang="en-US">
                <a:cs typeface="Times New Roman" pitchFamily="18" charset="0"/>
              </a:rPr>
              <a:t>首先建立一个临时关系</a:t>
            </a:r>
            <a:r>
              <a:rPr lang="en-US" altLang="zh-CN">
                <a:cs typeface="Times New Roman" pitchFamily="18" charset="0"/>
              </a:rPr>
              <a:t>K</a:t>
            </a:r>
            <a:r>
              <a:rPr lang="zh-CN" altLang="en-US">
                <a:cs typeface="Times New Roman" pitchFamily="18" charset="0"/>
              </a:rPr>
              <a:t>： </a:t>
            </a:r>
            <a:endParaRPr lang="en-US" altLang="zh-CN">
              <a:cs typeface="Times New Roman" pitchFamily="18" charset="0"/>
            </a:endParaRPr>
          </a:p>
          <a:p>
            <a:pPr marL="803575" lvl="1" indent="-514350">
              <a:lnSpc>
                <a:spcPct val="150000"/>
              </a:lnSpc>
              <a:buFont typeface="+mj-lt"/>
              <a:buAutoNum type="arabicPeriod"/>
            </a:pPr>
            <a:endParaRPr lang="en-US" altLang="zh-CN">
              <a:cs typeface="Times New Roman" pitchFamily="18" charset="0"/>
            </a:endParaRPr>
          </a:p>
          <a:p>
            <a:pPr lvl="1">
              <a:lnSpc>
                <a:spcPct val="150000"/>
              </a:lnSpc>
              <a:buFont typeface="+mj-lt"/>
              <a:buAutoNum type="arabicPeriod"/>
            </a:pPr>
            <a:endParaRPr lang="zh-CN" altLang="en-US" sz="1200">
              <a:cs typeface="Times New Roman" pitchFamily="18" charset="0"/>
            </a:endParaRPr>
          </a:p>
          <a:p>
            <a:pPr marL="803575" lvl="1" indent="-514350">
              <a:lnSpc>
                <a:spcPct val="150000"/>
              </a:lnSpc>
              <a:buFont typeface="+mj-lt"/>
              <a:buAutoNum type="arabicPeriod"/>
            </a:pPr>
            <a:endParaRPr lang="en-US" altLang="zh-CN"/>
          </a:p>
          <a:p>
            <a:pPr marL="803575" lvl="1" indent="-514350">
              <a:lnSpc>
                <a:spcPct val="100000"/>
              </a:lnSpc>
              <a:buFont typeface="+mj-lt"/>
              <a:buAutoNum type="arabicPeriod"/>
            </a:pPr>
            <a:r>
              <a:rPr lang="zh-CN" altLang="en-US"/>
              <a:t>然后求：</a:t>
            </a:r>
            <a:r>
              <a:rPr lang="el-GR" altLang="zh-CN" sz="3200">
                <a:cs typeface="Times New Roman" panose="02020603050405020304" pitchFamily="18" charset="0"/>
              </a:rPr>
              <a:t>π</a:t>
            </a:r>
            <a:r>
              <a:rPr lang="en-US" altLang="zh-CN" baseline="-25000">
                <a:cs typeface="Times New Roman" panose="02020603050405020304" pitchFamily="18" charset="0"/>
              </a:rPr>
              <a:t>Sno, Cno</a:t>
            </a:r>
            <a:r>
              <a:rPr lang="en-US" altLang="zh-CN">
                <a:cs typeface="Times New Roman" panose="02020603050405020304" pitchFamily="18" charset="0"/>
              </a:rPr>
              <a:t>(SC) ÷K</a:t>
            </a:r>
          </a:p>
          <a:p>
            <a:pPr marL="803575" lvl="1" indent="-514350">
              <a:lnSpc>
                <a:spcPct val="100000"/>
              </a:lnSpc>
              <a:buFont typeface="+mj-lt"/>
              <a:buAutoNum type="arabicPeriod"/>
            </a:pPr>
            <a:r>
              <a:rPr lang="en-US" altLang="zh-CN" sz="3200">
                <a:cs typeface="Times New Roman" panose="02020603050405020304" pitchFamily="18" charset="0"/>
              </a:rPr>
              <a:t>π</a:t>
            </a:r>
            <a:r>
              <a:rPr lang="en-US" altLang="zh-CN" baseline="-22000">
                <a:cs typeface="Times New Roman" pitchFamily="18" charset="0"/>
              </a:rPr>
              <a:t>Sno,Cno</a:t>
            </a:r>
            <a:r>
              <a:rPr lang="en-US" altLang="zh-CN">
                <a:cs typeface="Times New Roman" pitchFamily="18" charset="0"/>
              </a:rPr>
              <a:t>(SC)÷K={201215121}</a:t>
            </a:r>
            <a:endParaRPr lang="zh-CN" altLang="en-US"/>
          </a:p>
        </p:txBody>
      </p:sp>
      <p:sp>
        <p:nvSpPr>
          <p:cNvPr id="4" name="灯片编号占位符 3">
            <a:extLst>
              <a:ext uri="{FF2B5EF4-FFF2-40B4-BE49-F238E27FC236}">
                <a16:creationId xmlns:a16="http://schemas.microsoft.com/office/drawing/2014/main" id="{9ED38487-57B0-442F-AD42-3489FB4A652F}"/>
              </a:ext>
            </a:extLst>
          </p:cNvPr>
          <p:cNvSpPr>
            <a:spLocks noGrp="1"/>
          </p:cNvSpPr>
          <p:nvPr>
            <p:ph type="sldNum" sz="quarter" idx="12"/>
          </p:nvPr>
        </p:nvSpPr>
        <p:spPr/>
        <p:txBody>
          <a:bodyPr/>
          <a:lstStyle/>
          <a:p>
            <a:fld id="{E63F6D5D-9733-4D44-9C56-AEFEDD5A4BA7}" type="slidenum">
              <a:rPr lang="en-US" smtClean="0"/>
              <a:pPr/>
              <a:t>66</a:t>
            </a:fld>
            <a:endParaRPr lang="en-US" dirty="0"/>
          </a:p>
        </p:txBody>
      </p:sp>
      <p:graphicFrame>
        <p:nvGraphicFramePr>
          <p:cNvPr id="10" name="Group 26">
            <a:extLst>
              <a:ext uri="{FF2B5EF4-FFF2-40B4-BE49-F238E27FC236}">
                <a16:creationId xmlns:a16="http://schemas.microsoft.com/office/drawing/2014/main" id="{700BE9CD-2861-48DC-98C2-E2057B01C167}"/>
              </a:ext>
            </a:extLst>
          </p:cNvPr>
          <p:cNvGraphicFramePr>
            <a:graphicFrameLocks noGrp="1"/>
          </p:cNvGraphicFramePr>
          <p:nvPr>
            <p:extLst>
              <p:ext uri="{D42A27DB-BD31-4B8C-83A1-F6EECF244321}">
                <p14:modId xmlns:p14="http://schemas.microsoft.com/office/powerpoint/2010/main" val="1587709005"/>
              </p:ext>
            </p:extLst>
          </p:nvPr>
        </p:nvGraphicFramePr>
        <p:xfrm>
          <a:off x="2667000" y="2721416"/>
          <a:ext cx="931117" cy="1415168"/>
        </p:xfrm>
        <a:graphic>
          <a:graphicData uri="http://schemas.openxmlformats.org/drawingml/2006/table">
            <a:tbl>
              <a:tblPr/>
              <a:tblGrid>
                <a:gridCol w="931117">
                  <a:extLst>
                    <a:ext uri="{9D8B030D-6E8A-4147-A177-3AD203B41FA5}">
                      <a16:colId xmlns:a16="http://schemas.microsoft.com/office/drawing/2014/main" val="20000"/>
                    </a:ext>
                  </a:extLst>
                </a:gridCol>
              </a:tblGrid>
              <a:tr h="444592">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Cno</a:t>
                      </a:r>
                      <a:endParaRPr kumimoji="0" lang="en-US" altLang="zh-CN" sz="24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21920" marR="121920"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89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   1</a:t>
                      </a:r>
                    </a:p>
                  </a:txBody>
                  <a:tcPr marL="121920" marR="121920"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89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   3</a:t>
                      </a:r>
                    </a:p>
                  </a:txBody>
                  <a:tcPr marL="121920" marR="121920"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1" name="Group 180">
            <a:extLst>
              <a:ext uri="{FF2B5EF4-FFF2-40B4-BE49-F238E27FC236}">
                <a16:creationId xmlns:a16="http://schemas.microsoft.com/office/drawing/2014/main" id="{0E726C12-A2FC-472D-8335-C15143A0AC4B}"/>
              </a:ext>
            </a:extLst>
          </p:cNvPr>
          <p:cNvGraphicFramePr>
            <a:graphicFrameLocks/>
          </p:cNvGraphicFramePr>
          <p:nvPr>
            <p:extLst>
              <p:ext uri="{D42A27DB-BD31-4B8C-83A1-F6EECF244321}">
                <p14:modId xmlns:p14="http://schemas.microsoft.com/office/powerpoint/2010/main" val="553388933"/>
              </p:ext>
            </p:extLst>
          </p:nvPr>
        </p:nvGraphicFramePr>
        <p:xfrm>
          <a:off x="6934200" y="2308586"/>
          <a:ext cx="3733801" cy="2985654"/>
        </p:xfrm>
        <a:graphic>
          <a:graphicData uri="http://schemas.openxmlformats.org/drawingml/2006/table">
            <a:tbl>
              <a:tblPr/>
              <a:tblGrid>
                <a:gridCol w="2206337">
                  <a:extLst>
                    <a:ext uri="{9D8B030D-6E8A-4147-A177-3AD203B41FA5}">
                      <a16:colId xmlns:a16="http://schemas.microsoft.com/office/drawing/2014/main" val="20000"/>
                    </a:ext>
                  </a:extLst>
                </a:gridCol>
                <a:gridCol w="1527464">
                  <a:extLst>
                    <a:ext uri="{9D8B030D-6E8A-4147-A177-3AD203B41FA5}">
                      <a16:colId xmlns:a16="http://schemas.microsoft.com/office/drawing/2014/main" val="20001"/>
                    </a:ext>
                  </a:extLst>
                </a:gridCol>
              </a:tblGrid>
              <a:tr h="496321">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err="1">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Sno</a:t>
                      </a:r>
                      <a:endParaRPr kumimoji="0" lang="en-US" altLang="zh-CN" sz="24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err="1">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Cno</a:t>
                      </a:r>
                      <a:endParaRPr kumimoji="0" lang="en-US" altLang="zh-CN" sz="24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498327">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201215121</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7176">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201215121</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8327">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201215121</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3</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7176">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201215122</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8327">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201215122</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3</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箭头: 右 4">
            <a:extLst>
              <a:ext uri="{FF2B5EF4-FFF2-40B4-BE49-F238E27FC236}">
                <a16:creationId xmlns:a16="http://schemas.microsoft.com/office/drawing/2014/main" id="{C1285284-2C33-4796-B797-FA6C4D43375E}"/>
              </a:ext>
            </a:extLst>
          </p:cNvPr>
          <p:cNvSpPr/>
          <p:nvPr/>
        </p:nvSpPr>
        <p:spPr>
          <a:xfrm rot="19230857">
            <a:off x="6365331" y="4828924"/>
            <a:ext cx="531583"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9111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67</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38388"/>
            <a:ext cx="10257308" cy="5345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Box 23"/>
          <p:cNvSpPr txBox="1">
            <a:spLocks noChangeArrowheads="1"/>
          </p:cNvSpPr>
          <p:nvPr/>
        </p:nvSpPr>
        <p:spPr bwMode="auto">
          <a:xfrm>
            <a:off x="1966354" y="5595417"/>
            <a:ext cx="8458200" cy="646331"/>
          </a:xfrm>
          <a:prstGeom prst="rect">
            <a:avLst/>
          </a:prstGeom>
          <a:noFill/>
          <a:ln>
            <a:noFill/>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3600">
                <a:solidFill>
                  <a:srgbClr val="FF0000"/>
                </a:solidFill>
                <a:latin typeface="微软雅黑" panose="020B0503020204020204" pitchFamily="34" charset="-122"/>
                <a:ea typeface="微软雅黑" panose="020B0503020204020204" pitchFamily="34" charset="-122"/>
              </a:rPr>
              <a:t>思考</a:t>
            </a:r>
            <a:r>
              <a:rPr lang="zh-CN" altLang="en-US" sz="3600" dirty="0">
                <a:solidFill>
                  <a:srgbClr val="0070C0"/>
                </a:solidFill>
                <a:latin typeface="微软雅黑" panose="020B0503020204020204" pitchFamily="34" charset="-122"/>
                <a:ea typeface="微软雅黑" panose="020B0503020204020204" pitchFamily="34" charset="-122"/>
              </a:rPr>
              <a:t>：</a:t>
            </a:r>
            <a:r>
              <a:rPr lang="zh-CN" altLang="en-US" sz="3600">
                <a:solidFill>
                  <a:srgbClr val="0000CC"/>
                </a:solidFill>
                <a:latin typeface="微软雅黑" panose="020B0503020204020204" pitchFamily="34" charset="-122"/>
                <a:ea typeface="微软雅黑" panose="020B0503020204020204" pitchFamily="34" charset="-122"/>
              </a:rPr>
              <a:t>上述</a:t>
            </a:r>
            <a:r>
              <a:rPr lang="zh-CN" altLang="en-US" sz="3600" dirty="0">
                <a:solidFill>
                  <a:srgbClr val="0000CC"/>
                </a:solidFill>
                <a:latin typeface="微软雅黑" panose="020B0503020204020204" pitchFamily="34" charset="-122"/>
                <a:ea typeface="微软雅黑" panose="020B0503020204020204" pitchFamily="34" charset="-122"/>
              </a:rPr>
              <a:t>查询方式哪种最差，哪个最优？</a:t>
            </a:r>
          </a:p>
        </p:txBody>
      </p:sp>
    </p:spTree>
    <p:extLst>
      <p:ext uri="{BB962C8B-B14F-4D97-AF65-F5344CB8AC3E}">
        <p14:creationId xmlns:p14="http://schemas.microsoft.com/office/powerpoint/2010/main" val="12002824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6D1BECC8-97E2-4948-91BF-793B0522F5D9}"/>
              </a:ext>
            </a:extLst>
          </p:cNvPr>
          <p:cNvSpPr>
            <a:spLocks noGrp="1"/>
          </p:cNvSpPr>
          <p:nvPr>
            <p:ph type="title"/>
          </p:nvPr>
        </p:nvSpPr>
        <p:spPr>
          <a:noFill/>
        </p:spPr>
        <p:txBody>
          <a:bodyPr/>
          <a:lstStyle/>
          <a:p>
            <a:r>
              <a:rPr lang="zh-CN" altLang="en-US">
                <a:solidFill>
                  <a:srgbClr val="FF0000"/>
                </a:solidFill>
              </a:rPr>
              <a:t>关系代数小结</a:t>
            </a:r>
          </a:p>
        </p:txBody>
      </p:sp>
      <p:sp>
        <p:nvSpPr>
          <p:cNvPr id="7" name="灯片编号占位符 6">
            <a:extLst>
              <a:ext uri="{FF2B5EF4-FFF2-40B4-BE49-F238E27FC236}">
                <a16:creationId xmlns:a16="http://schemas.microsoft.com/office/drawing/2014/main" id="{C308C42F-CAF5-4120-886A-F70E104192A7}"/>
              </a:ext>
            </a:extLst>
          </p:cNvPr>
          <p:cNvSpPr>
            <a:spLocks noGrp="1"/>
          </p:cNvSpPr>
          <p:nvPr>
            <p:ph type="sldNum" sz="quarter" idx="12"/>
          </p:nvPr>
        </p:nvSpPr>
        <p:spPr/>
        <p:txBody>
          <a:bodyPr/>
          <a:lstStyle/>
          <a:p>
            <a:fld id="{E63F6D5D-9733-4D44-9C56-AEFEDD5A4BA7}" type="slidenum">
              <a:rPr lang="en-US" smtClean="0"/>
              <a:t>68</a:t>
            </a:fld>
            <a:endParaRPr lang="en-US"/>
          </a:p>
        </p:txBody>
      </p:sp>
      <p:sp>
        <p:nvSpPr>
          <p:cNvPr id="4" name="内容占位符 3">
            <a:extLst>
              <a:ext uri="{FF2B5EF4-FFF2-40B4-BE49-F238E27FC236}">
                <a16:creationId xmlns:a16="http://schemas.microsoft.com/office/drawing/2014/main" id="{14C60394-B2A7-45A9-9ADD-DCF7F01A0E24}"/>
              </a:ext>
            </a:extLst>
          </p:cNvPr>
          <p:cNvSpPr>
            <a:spLocks noGrp="1"/>
          </p:cNvSpPr>
          <p:nvPr>
            <p:ph idx="1"/>
          </p:nvPr>
        </p:nvSpPr>
        <p:spPr/>
        <p:txBody>
          <a:bodyPr>
            <a:normAutofit fontScale="92500" lnSpcReduction="10000"/>
          </a:bodyPr>
          <a:lstStyle/>
          <a:p>
            <a:pPr algn="just"/>
            <a:r>
              <a:rPr lang="zh-CN" altLang="en-US">
                <a:cs typeface="Times New Roman" pitchFamily="18" charset="0"/>
              </a:rPr>
              <a:t>关系代数运算</a:t>
            </a:r>
          </a:p>
          <a:p>
            <a:pPr lvl="1" algn="just"/>
            <a:r>
              <a:rPr lang="zh-CN" altLang="en-US">
                <a:cs typeface="Times New Roman" pitchFamily="18" charset="0"/>
              </a:rPr>
              <a:t>关系代数运算</a:t>
            </a:r>
          </a:p>
          <a:p>
            <a:pPr lvl="2" algn="just">
              <a:buSzPct val="87000"/>
            </a:pPr>
            <a:r>
              <a:rPr lang="zh-CN" altLang="en-US">
                <a:cs typeface="Times New Roman" pitchFamily="18" charset="0"/>
              </a:rPr>
              <a:t>并、差、交、笛卡尔积、投影、选择、连接、除</a:t>
            </a:r>
          </a:p>
          <a:p>
            <a:pPr lvl="1" algn="just"/>
            <a:r>
              <a:rPr lang="zh-CN" altLang="en-US">
                <a:cs typeface="Times New Roman" pitchFamily="18" charset="0"/>
              </a:rPr>
              <a:t>基本运算</a:t>
            </a:r>
          </a:p>
          <a:p>
            <a:pPr lvl="2" algn="just">
              <a:buSzPct val="87000"/>
            </a:pPr>
            <a:r>
              <a:rPr lang="zh-CN" altLang="en-US">
                <a:cs typeface="Times New Roman" pitchFamily="18" charset="0"/>
              </a:rPr>
              <a:t>并、差、笛卡尔积、投影、选择</a:t>
            </a:r>
          </a:p>
          <a:p>
            <a:pPr lvl="1" algn="just"/>
            <a:r>
              <a:rPr lang="zh-CN" altLang="en-US">
                <a:cs typeface="Times New Roman" pitchFamily="18" charset="0"/>
              </a:rPr>
              <a:t>交、连接、除</a:t>
            </a:r>
          </a:p>
          <a:p>
            <a:pPr lvl="2" algn="just">
              <a:buSzPct val="87000"/>
            </a:pPr>
            <a:r>
              <a:rPr lang="zh-CN" altLang="en-US">
                <a:cs typeface="Times New Roman" pitchFamily="18" charset="0"/>
              </a:rPr>
              <a:t>可以用</a:t>
            </a:r>
            <a:r>
              <a:rPr lang="en-US" altLang="zh-CN">
                <a:cs typeface="Times New Roman" pitchFamily="18" charset="0"/>
              </a:rPr>
              <a:t>5</a:t>
            </a:r>
            <a:r>
              <a:rPr lang="zh-CN" altLang="en-US">
                <a:cs typeface="Times New Roman" pitchFamily="18" charset="0"/>
              </a:rPr>
              <a:t>种基本运算来表达</a:t>
            </a:r>
          </a:p>
          <a:p>
            <a:pPr lvl="2" algn="just">
              <a:buSzPct val="87000"/>
            </a:pPr>
            <a:r>
              <a:rPr lang="zh-CN" altLang="en-US">
                <a:cs typeface="Times New Roman" pitchFamily="18" charset="0"/>
              </a:rPr>
              <a:t> 引进它们并不增加语言的能力，但可以简化表达</a:t>
            </a:r>
          </a:p>
          <a:p>
            <a:pPr algn="just"/>
            <a:r>
              <a:rPr lang="zh-CN" altLang="en-US">
                <a:solidFill>
                  <a:srgbClr val="FF0000"/>
                </a:solidFill>
              </a:rPr>
              <a:t>关系代数表达式</a:t>
            </a:r>
          </a:p>
          <a:p>
            <a:pPr lvl="1" algn="just"/>
            <a:r>
              <a:rPr lang="zh-CN" altLang="en-US"/>
              <a:t>关系代数运算经有限次复合后形成的式子</a:t>
            </a:r>
          </a:p>
          <a:p>
            <a:r>
              <a:rPr lang="zh-CN" altLang="en-US"/>
              <a:t>典型关系代数语言</a:t>
            </a:r>
            <a:r>
              <a:rPr lang="en-US" altLang="zh-CN"/>
              <a:t>ISBL(Information System Base Language)</a:t>
            </a:r>
            <a:endParaRPr lang="zh-CN" altLang="en-US"/>
          </a:p>
        </p:txBody>
      </p:sp>
    </p:spTree>
    <p:extLst>
      <p:ext uri="{BB962C8B-B14F-4D97-AF65-F5344CB8AC3E}">
        <p14:creationId xmlns:p14="http://schemas.microsoft.com/office/powerpoint/2010/main" val="1933030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2590800"/>
          </a:xfrm>
        </p:spPr>
        <p:txBody>
          <a:bodyPr/>
          <a:lstStyle/>
          <a:p>
            <a:r>
              <a:rPr lang="zh-CN" altLang="en-US" b="1" dirty="0">
                <a:solidFill>
                  <a:srgbClr val="0000CC"/>
                </a:solidFill>
              </a:rPr>
              <a:t>域（</a:t>
            </a:r>
            <a:r>
              <a:rPr lang="en-US" altLang="zh-CN" b="1" dirty="0">
                <a:solidFill>
                  <a:srgbClr val="0000CC"/>
                </a:solidFill>
              </a:rPr>
              <a:t>Domain</a:t>
            </a:r>
            <a:r>
              <a:rPr lang="zh-CN" altLang="en-US" b="1" dirty="0">
                <a:solidFill>
                  <a:srgbClr val="0000CC"/>
                </a:solidFill>
              </a:rPr>
              <a:t>）</a:t>
            </a:r>
            <a:endParaRPr lang="en-US" altLang="zh-CN" b="1" dirty="0">
              <a:solidFill>
                <a:srgbClr val="0000CC"/>
              </a:solidFill>
            </a:endParaRPr>
          </a:p>
          <a:p>
            <a:pPr lvl="1"/>
            <a:r>
              <a:rPr lang="zh-CN" altLang="en-US" dirty="0"/>
              <a:t>一组具有相同数据类型的值的集合</a:t>
            </a:r>
            <a:endParaRPr lang="en-US" altLang="zh-CN" dirty="0"/>
          </a:p>
          <a:p>
            <a:pPr lvl="1"/>
            <a:r>
              <a:rPr lang="zh-CN" altLang="en-US" dirty="0"/>
              <a:t>如，整数、实数</a:t>
            </a:r>
            <a:r>
              <a:rPr lang="zh-CN" altLang="en-US"/>
              <a:t>、</a:t>
            </a:r>
            <a:r>
              <a:rPr lang="en-US" altLang="zh-CN"/>
              <a:t>{′</a:t>
            </a:r>
            <a:r>
              <a:rPr lang="zh-CN" altLang="en-US"/>
              <a:t>男</a:t>
            </a:r>
            <a:r>
              <a:rPr lang="en-US" altLang="zh-CN"/>
              <a:t>′,</a:t>
            </a:r>
            <a:r>
              <a:rPr lang="zh-CN" altLang="en-US"/>
              <a:t> </a:t>
            </a:r>
            <a:r>
              <a:rPr lang="en-US" altLang="zh-CN"/>
              <a:t>′</a:t>
            </a:r>
            <a:r>
              <a:rPr lang="zh-CN" altLang="en-US"/>
              <a:t>女</a:t>
            </a:r>
            <a:r>
              <a:rPr lang="en-US" altLang="zh-CN"/>
              <a:t>′}</a:t>
            </a:r>
            <a:r>
              <a:rPr lang="zh-CN" altLang="en-US" dirty="0"/>
              <a:t>、字符串、日期、</a:t>
            </a:r>
            <a:r>
              <a:rPr lang="en-US" altLang="zh-CN" dirty="0"/>
              <a:t>…</a:t>
            </a:r>
          </a:p>
        </p:txBody>
      </p:sp>
      <p:sp>
        <p:nvSpPr>
          <p:cNvPr id="4" name="灯片编号占位符 3"/>
          <p:cNvSpPr>
            <a:spLocks noGrp="1"/>
          </p:cNvSpPr>
          <p:nvPr>
            <p:ph type="sldNum" sz="quarter" idx="12"/>
          </p:nvPr>
        </p:nvSpPr>
        <p:spPr/>
        <p:txBody>
          <a:bodyPr/>
          <a:lstStyle/>
          <a:p>
            <a:fld id="{E63F6D5D-9733-4D44-9C56-AEFEDD5A4BA7}" type="slidenum">
              <a:rPr lang="en-US" smtClean="0"/>
              <a:pPr/>
              <a:t>6</a:t>
            </a:fld>
            <a:endParaRPr lang="en-US" dirty="0"/>
          </a:p>
        </p:txBody>
      </p:sp>
      <p:pic>
        <p:nvPicPr>
          <p:cNvPr id="5" name="Picture 5" descr="C03NF02"/>
          <p:cNvPicPr>
            <a:picLocks noChangeAspect="1" noChangeArrowheads="1"/>
          </p:cNvPicPr>
          <p:nvPr/>
        </p:nvPicPr>
        <p:blipFill rotWithShape="1">
          <a:blip r:embed="rId2">
            <a:extLst>
              <a:ext uri="{28A0092B-C50C-407E-A947-70E740481C1C}">
                <a14:useLocalDpi xmlns:a14="http://schemas.microsoft.com/office/drawing/2010/main" val="0"/>
              </a:ext>
            </a:extLst>
          </a:blip>
          <a:srcRect l="699" t="5281" r="699" b="3336"/>
          <a:stretch/>
        </p:blipFill>
        <p:spPr>
          <a:xfrm>
            <a:off x="1295400" y="2438400"/>
            <a:ext cx="9224210" cy="3505200"/>
          </a:xfrm>
          <a:prstGeom prst="rect">
            <a:avLst/>
          </a:prstGeo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02429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p:txBody>
          <a:bodyPr>
            <a:normAutofit/>
          </a:bodyPr>
          <a:lstStyle/>
          <a:p>
            <a:pPr algn="just">
              <a:lnSpc>
                <a:spcPct val="120000"/>
              </a:lnSpc>
              <a:defRPr/>
            </a:pPr>
            <a:r>
              <a:rPr lang="zh-CN" altLang="en-US" dirty="0"/>
              <a:t>介绍了关系模型的三个组成部分</a:t>
            </a:r>
            <a:endParaRPr lang="en-US" altLang="zh-CN" dirty="0"/>
          </a:p>
          <a:p>
            <a:pPr lvl="1" algn="just">
              <a:lnSpc>
                <a:spcPct val="120000"/>
              </a:lnSpc>
              <a:defRPr/>
            </a:pPr>
            <a:r>
              <a:rPr lang="zh-CN" altLang="en-US" dirty="0">
                <a:solidFill>
                  <a:srgbClr val="FF0000"/>
                </a:solidFill>
              </a:rPr>
              <a:t>关系数据结构</a:t>
            </a:r>
            <a:r>
              <a:rPr lang="zh-CN" altLang="en-US" dirty="0"/>
              <a:t>：二维表</a:t>
            </a:r>
            <a:endParaRPr lang="en-US" altLang="zh-CN" dirty="0"/>
          </a:p>
          <a:p>
            <a:pPr lvl="1" algn="just">
              <a:lnSpc>
                <a:spcPct val="120000"/>
              </a:lnSpc>
              <a:defRPr/>
            </a:pPr>
            <a:r>
              <a:rPr lang="zh-CN" altLang="en-US" dirty="0">
                <a:solidFill>
                  <a:srgbClr val="FF0000"/>
                </a:solidFill>
              </a:rPr>
              <a:t>关系操作</a:t>
            </a:r>
            <a:r>
              <a:rPr lang="zh-CN" altLang="en-US" dirty="0"/>
              <a:t>：关系代数</a:t>
            </a:r>
            <a:endParaRPr lang="en-US" altLang="zh-CN" dirty="0"/>
          </a:p>
          <a:p>
            <a:pPr lvl="1" algn="just">
              <a:lnSpc>
                <a:spcPct val="120000"/>
              </a:lnSpc>
              <a:defRPr/>
            </a:pPr>
            <a:r>
              <a:rPr lang="zh-CN" altLang="en-US" dirty="0">
                <a:solidFill>
                  <a:srgbClr val="FF0000"/>
                </a:solidFill>
              </a:rPr>
              <a:t>完整性约束</a:t>
            </a:r>
            <a:r>
              <a:rPr lang="zh-CN" altLang="en-US" dirty="0"/>
              <a:t>：实体完整性、参照完整性和用户自定义完整性</a:t>
            </a:r>
            <a:endParaRPr lang="en-US" altLang="zh-CN" dirty="0"/>
          </a:p>
          <a:p>
            <a:pPr algn="just">
              <a:lnSpc>
                <a:spcPct val="120000"/>
              </a:lnSpc>
              <a:defRPr/>
            </a:pPr>
            <a:r>
              <a:rPr lang="zh-CN" altLang="en-US" dirty="0"/>
              <a:t>关系代数是一种</a:t>
            </a:r>
            <a:r>
              <a:rPr lang="zh-CN" altLang="en-US" dirty="0">
                <a:solidFill>
                  <a:srgbClr val="FF0000"/>
                </a:solidFill>
              </a:rPr>
              <a:t>过程性语言</a:t>
            </a:r>
            <a:r>
              <a:rPr lang="en-US" altLang="zh-CN" dirty="0"/>
              <a:t>(Procedural Language</a:t>
            </a:r>
            <a:r>
              <a:rPr lang="zh-CN" altLang="en-US" dirty="0"/>
              <a:t>，</a:t>
            </a:r>
            <a:r>
              <a:rPr lang="en-US" altLang="zh-CN" dirty="0">
                <a:solidFill>
                  <a:srgbClr val="FF0000"/>
                </a:solidFill>
              </a:rPr>
              <a:t>PL</a:t>
            </a:r>
            <a:r>
              <a:rPr lang="en-US" altLang="zh-CN" dirty="0"/>
              <a:t>)</a:t>
            </a:r>
            <a:r>
              <a:rPr lang="zh-CN" altLang="en-US" dirty="0"/>
              <a:t>，通过它可以实现关系数据库的增删</a:t>
            </a:r>
            <a:r>
              <a:rPr lang="zh-CN" altLang="en-US"/>
              <a:t>改查。</a:t>
            </a:r>
            <a:endParaRPr lang="en-US" altLang="zh-CN" dirty="0"/>
          </a:p>
          <a:p>
            <a:pPr lvl="1" algn="just">
              <a:lnSpc>
                <a:spcPct val="120000"/>
              </a:lnSpc>
              <a:defRPr/>
            </a:pPr>
            <a:r>
              <a:rPr lang="zh-CN" altLang="en-US" dirty="0"/>
              <a:t>选择、投影、笛卡尔积、并和集合差为</a:t>
            </a:r>
            <a:r>
              <a:rPr lang="en-US" altLang="zh-CN" dirty="0"/>
              <a:t>5</a:t>
            </a:r>
            <a:r>
              <a:rPr lang="zh-CN" altLang="en-US" dirty="0"/>
              <a:t>种基本的操作</a:t>
            </a:r>
            <a:endParaRPr lang="en-US" altLang="zh-CN" dirty="0"/>
          </a:p>
          <a:p>
            <a:pPr lvl="1" algn="just">
              <a:lnSpc>
                <a:spcPct val="120000"/>
              </a:lnSpc>
              <a:defRPr/>
            </a:pPr>
            <a:r>
              <a:rPr lang="zh-CN" altLang="en-US" dirty="0"/>
              <a:t>连接、交和除则简化了操作</a:t>
            </a:r>
          </a:p>
        </p:txBody>
      </p:sp>
      <p:sp>
        <p:nvSpPr>
          <p:cNvPr id="4" name="灯片编号占位符 3"/>
          <p:cNvSpPr>
            <a:spLocks noGrp="1"/>
          </p:cNvSpPr>
          <p:nvPr>
            <p:ph type="sldNum" sz="quarter" idx="12"/>
          </p:nvPr>
        </p:nvSpPr>
        <p:spPr/>
        <p:txBody>
          <a:bodyPr/>
          <a:lstStyle/>
          <a:p>
            <a:fld id="{E63F6D5D-9733-4D44-9C56-AEFEDD5A4BA7}" type="slidenum">
              <a:rPr lang="en-US" smtClean="0"/>
              <a:pPr/>
              <a:t>69</a:t>
            </a:fld>
            <a:endParaRPr lang="en-US" dirty="0"/>
          </a:p>
        </p:txBody>
      </p:sp>
    </p:spTree>
    <p:extLst>
      <p:ext uri="{BB962C8B-B14F-4D97-AF65-F5344CB8AC3E}">
        <p14:creationId xmlns:p14="http://schemas.microsoft.com/office/powerpoint/2010/main" val="20982664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内容占位符 2"/>
          <p:cNvSpPr>
            <a:spLocks noGrp="1"/>
          </p:cNvSpPr>
          <p:nvPr>
            <p:ph idx="1"/>
          </p:nvPr>
        </p:nvSpPr>
        <p:spPr/>
        <p:txBody>
          <a:bodyPr>
            <a:normAutofit fontScale="92500" lnSpcReduction="10000"/>
          </a:bodyPr>
          <a:lstStyle/>
          <a:p>
            <a:pPr>
              <a:lnSpc>
                <a:spcPct val="150000"/>
              </a:lnSpc>
            </a:pPr>
            <a:r>
              <a:rPr lang="zh-CN" altLang="en-US" dirty="0"/>
              <a:t>关于关系模型，下列叙述不正确的是</a:t>
            </a:r>
            <a:r>
              <a:rPr lang="en-US" altLang="zh-CN" dirty="0"/>
              <a:t>(  ).</a:t>
            </a:r>
          </a:p>
          <a:p>
            <a:pPr marL="814388" lvl="1" indent="-457200">
              <a:lnSpc>
                <a:spcPct val="150000"/>
              </a:lnSpc>
              <a:buAutoNum type="alphaUcPeriod"/>
            </a:pPr>
            <a:r>
              <a:rPr lang="zh-CN" altLang="en-US" dirty="0"/>
              <a:t>一个关系至少要有一个候选码   </a:t>
            </a:r>
            <a:r>
              <a:rPr lang="en-US" altLang="zh-CN" dirty="0"/>
              <a:t>B. </a:t>
            </a:r>
            <a:r>
              <a:rPr lang="zh-CN" altLang="en-US" dirty="0"/>
              <a:t>列的次序可以任意交换</a:t>
            </a:r>
            <a:endParaRPr lang="en-US" altLang="zh-CN" dirty="0"/>
          </a:p>
          <a:p>
            <a:pPr marL="357188" lvl="1" indent="0">
              <a:lnSpc>
                <a:spcPct val="150000"/>
              </a:lnSpc>
              <a:buNone/>
            </a:pPr>
            <a:r>
              <a:rPr lang="en-US" altLang="zh-CN" dirty="0"/>
              <a:t>C. </a:t>
            </a:r>
            <a:r>
              <a:rPr lang="zh-CN" altLang="en-US" dirty="0"/>
              <a:t>行的次序可以任意交换               </a:t>
            </a:r>
            <a:r>
              <a:rPr lang="en-US" altLang="zh-CN" dirty="0"/>
              <a:t>D. </a:t>
            </a:r>
            <a:r>
              <a:rPr lang="zh-CN" altLang="en-US" dirty="0"/>
              <a:t>一个列的值可以来自不同的域</a:t>
            </a:r>
            <a:endParaRPr lang="en-US" altLang="zh-CN" dirty="0"/>
          </a:p>
          <a:p>
            <a:pPr>
              <a:lnSpc>
                <a:spcPct val="150000"/>
              </a:lnSpc>
            </a:pPr>
            <a:r>
              <a:rPr lang="zh-CN" altLang="en-US" dirty="0"/>
              <a:t>关系操作中，操作的对象和结果都是</a:t>
            </a:r>
            <a:r>
              <a:rPr lang="en-US" altLang="zh-CN" dirty="0"/>
              <a:t>(  ).</a:t>
            </a:r>
          </a:p>
          <a:p>
            <a:pPr marL="357188" lvl="1" indent="0">
              <a:lnSpc>
                <a:spcPct val="150000"/>
              </a:lnSpc>
              <a:buNone/>
            </a:pPr>
            <a:r>
              <a:rPr lang="en-US" altLang="zh-CN" dirty="0"/>
              <a:t>A.</a:t>
            </a:r>
            <a:r>
              <a:rPr lang="zh-CN" altLang="en-US" dirty="0"/>
              <a:t>记录         </a:t>
            </a:r>
            <a:r>
              <a:rPr lang="en-US" altLang="zh-CN" dirty="0"/>
              <a:t>B.</a:t>
            </a:r>
            <a:r>
              <a:rPr lang="zh-CN" altLang="en-US" dirty="0"/>
              <a:t>关系        </a:t>
            </a:r>
            <a:r>
              <a:rPr lang="en-US" altLang="zh-CN" dirty="0"/>
              <a:t>C.</a:t>
            </a:r>
            <a:r>
              <a:rPr lang="zh-CN" altLang="en-US" dirty="0"/>
              <a:t>元组        </a:t>
            </a:r>
            <a:r>
              <a:rPr lang="en-US" altLang="zh-CN" dirty="0"/>
              <a:t>D.</a:t>
            </a:r>
            <a:r>
              <a:rPr lang="zh-CN" altLang="en-US" dirty="0"/>
              <a:t>列</a:t>
            </a:r>
            <a:endParaRPr lang="en-US" altLang="zh-CN" dirty="0"/>
          </a:p>
          <a:p>
            <a:pPr>
              <a:lnSpc>
                <a:spcPct val="150000"/>
              </a:lnSpc>
            </a:pPr>
            <a:r>
              <a:rPr lang="zh-CN" altLang="en-US" dirty="0"/>
              <a:t>有两个关系</a:t>
            </a:r>
            <a:r>
              <a:rPr lang="en-US" altLang="zh-CN" dirty="0"/>
              <a:t>R(A,B,C)</a:t>
            </a:r>
            <a:r>
              <a:rPr lang="zh-CN" altLang="en-US" dirty="0"/>
              <a:t>和</a:t>
            </a:r>
            <a:r>
              <a:rPr lang="en-US" altLang="zh-CN" dirty="0"/>
              <a:t>S(B,C,D)</a:t>
            </a:r>
            <a:r>
              <a:rPr lang="zh-CN" altLang="en-US" dirty="0"/>
              <a:t>，将</a:t>
            </a:r>
            <a:r>
              <a:rPr lang="en-US" altLang="zh-CN" dirty="0"/>
              <a:t>R</a:t>
            </a:r>
            <a:r>
              <a:rPr lang="zh-CN" altLang="en-US" dirty="0"/>
              <a:t>和</a:t>
            </a:r>
            <a:r>
              <a:rPr lang="en-US" altLang="zh-CN" dirty="0"/>
              <a:t>S</a:t>
            </a:r>
            <a:r>
              <a:rPr lang="zh-CN" altLang="en-US" dirty="0"/>
              <a:t>进行自然连接，得到的结果包含几个列</a:t>
            </a:r>
            <a:r>
              <a:rPr lang="en-US" altLang="zh-CN" dirty="0"/>
              <a:t>(  )</a:t>
            </a:r>
          </a:p>
          <a:p>
            <a:pPr marL="357188" lvl="1" indent="0">
              <a:lnSpc>
                <a:spcPct val="150000"/>
              </a:lnSpc>
              <a:buNone/>
            </a:pPr>
            <a:r>
              <a:rPr lang="en-US" altLang="zh-CN" dirty="0"/>
              <a:t>A. 6          B.  4               C.5            D.6</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70</a:t>
            </a:fld>
            <a:endParaRPr lang="en-US" dirty="0"/>
          </a:p>
        </p:txBody>
      </p:sp>
    </p:spTree>
    <p:extLst>
      <p:ext uri="{BB962C8B-B14F-4D97-AF65-F5344CB8AC3E}">
        <p14:creationId xmlns:p14="http://schemas.microsoft.com/office/powerpoint/2010/main" val="14468145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178161"/>
            <a:ext cx="11007107" cy="6357865"/>
          </a:xfrm>
        </p:spPr>
        <p:txBody>
          <a:bodyPr>
            <a:normAutofit fontScale="92500"/>
          </a:bodyPr>
          <a:lstStyle/>
          <a:p>
            <a:pPr>
              <a:lnSpc>
                <a:spcPct val="150000"/>
              </a:lnSpc>
            </a:pPr>
            <a:r>
              <a:rPr lang="zh-CN" altLang="en-US" dirty="0"/>
              <a:t>判断题</a:t>
            </a:r>
            <a:endParaRPr lang="en-US" altLang="zh-CN" dirty="0"/>
          </a:p>
          <a:p>
            <a:pPr marL="357188" lvl="1" indent="0">
              <a:lnSpc>
                <a:spcPct val="150000"/>
              </a:lnSpc>
              <a:buNone/>
            </a:pPr>
            <a:r>
              <a:rPr lang="en-US" altLang="zh-CN" dirty="0"/>
              <a:t>1.</a:t>
            </a:r>
            <a:r>
              <a:rPr lang="zh-CN" altLang="en-US" dirty="0"/>
              <a:t>关系模式是对关系的描述，关系是关系模式在某一时刻的状态或内容。</a:t>
            </a:r>
            <a:r>
              <a:rPr lang="en-US" altLang="zh-CN" dirty="0"/>
              <a:t>(   )</a:t>
            </a:r>
          </a:p>
          <a:p>
            <a:pPr marL="357188" lvl="1" indent="0">
              <a:lnSpc>
                <a:spcPct val="150000"/>
              </a:lnSpc>
              <a:buNone/>
            </a:pPr>
            <a:r>
              <a:rPr lang="en-US" altLang="zh-CN" dirty="0"/>
              <a:t>2.</a:t>
            </a:r>
            <a:r>
              <a:rPr lang="zh-CN" altLang="en-US" dirty="0"/>
              <a:t>关系模型的一个特点是，实体及实体间的联系都可以使用相同的结构类型来表示。</a:t>
            </a:r>
            <a:r>
              <a:rPr lang="en-US" altLang="zh-CN" dirty="0"/>
              <a:t>(  )</a:t>
            </a:r>
          </a:p>
          <a:p>
            <a:pPr>
              <a:lnSpc>
                <a:spcPct val="150000"/>
              </a:lnSpc>
            </a:pPr>
            <a:r>
              <a:rPr lang="zh-CN" altLang="en-US" dirty="0"/>
              <a:t>填空题</a:t>
            </a:r>
            <a:endParaRPr lang="en-US" altLang="zh-CN" dirty="0"/>
          </a:p>
          <a:p>
            <a:pPr marL="357188" lvl="1" indent="0">
              <a:lnSpc>
                <a:spcPct val="150000"/>
              </a:lnSpc>
              <a:buNone/>
            </a:pPr>
            <a:r>
              <a:rPr lang="en-US" altLang="zh-CN" dirty="0"/>
              <a:t>1.</a:t>
            </a:r>
            <a:r>
              <a:rPr lang="zh-CN" altLang="en-US" dirty="0"/>
              <a:t>在关系模型中，关系操作包括查询、</a:t>
            </a:r>
            <a:r>
              <a:rPr lang="zh-CN" altLang="en-US" u="sng" dirty="0"/>
              <a:t>            </a:t>
            </a:r>
            <a:r>
              <a:rPr lang="zh-CN" altLang="en-US"/>
              <a:t>、</a:t>
            </a:r>
            <a:r>
              <a:rPr lang="zh-CN" altLang="en-US" u="sng"/>
              <a:t>             </a:t>
            </a:r>
            <a:r>
              <a:rPr lang="zh-CN" altLang="en-US" dirty="0"/>
              <a:t>和</a:t>
            </a:r>
            <a:r>
              <a:rPr lang="zh-CN" altLang="en-US" u="sng" dirty="0"/>
              <a:t>             </a:t>
            </a:r>
            <a:r>
              <a:rPr lang="zh-CN" altLang="en-US" dirty="0"/>
              <a:t>等。</a:t>
            </a:r>
            <a:endParaRPr lang="en-US" altLang="zh-CN" dirty="0"/>
          </a:p>
          <a:p>
            <a:pPr marL="357188" lvl="1" indent="0">
              <a:lnSpc>
                <a:spcPct val="150000"/>
              </a:lnSpc>
              <a:buNone/>
            </a:pPr>
            <a:r>
              <a:rPr lang="en-US" altLang="zh-CN" dirty="0"/>
              <a:t>2.</a:t>
            </a:r>
            <a:r>
              <a:rPr lang="zh-CN" altLang="en-US" dirty="0"/>
              <a:t>职工</a:t>
            </a:r>
            <a:r>
              <a:rPr lang="en-US" altLang="zh-CN" dirty="0"/>
              <a:t>(</a:t>
            </a:r>
            <a:r>
              <a:rPr lang="zh-CN" altLang="en-US" u="sng" dirty="0"/>
              <a:t>职工号</a:t>
            </a:r>
            <a:r>
              <a:rPr lang="zh-CN" altLang="en-US" dirty="0"/>
              <a:t>，姓名，年龄，部门号</a:t>
            </a:r>
            <a:r>
              <a:rPr lang="en-US" altLang="zh-CN" dirty="0"/>
              <a:t>)</a:t>
            </a:r>
            <a:r>
              <a:rPr lang="zh-CN" altLang="en-US" dirty="0"/>
              <a:t>和部门</a:t>
            </a:r>
            <a:r>
              <a:rPr lang="en-US" altLang="zh-CN" dirty="0"/>
              <a:t>(</a:t>
            </a:r>
            <a:r>
              <a:rPr lang="zh-CN" altLang="en-US" u="sng" dirty="0"/>
              <a:t>部门号</a:t>
            </a:r>
            <a:r>
              <a:rPr lang="zh-CN" altLang="en-US" dirty="0"/>
              <a:t>，部门名称</a:t>
            </a:r>
            <a:r>
              <a:rPr lang="en-US" altLang="zh-CN" dirty="0"/>
              <a:t>)</a:t>
            </a:r>
            <a:r>
              <a:rPr lang="zh-CN" altLang="en-US" dirty="0"/>
              <a:t>存在引用关系，其中是</a:t>
            </a:r>
            <a:r>
              <a:rPr lang="zh-CN" altLang="en-US" u="sng" dirty="0"/>
              <a:t>              </a:t>
            </a:r>
            <a:r>
              <a:rPr lang="zh-CN" altLang="en-US" dirty="0"/>
              <a:t>参照关系，</a:t>
            </a:r>
            <a:r>
              <a:rPr lang="zh-CN" altLang="en-US" u="sng" dirty="0"/>
              <a:t>             </a:t>
            </a:r>
            <a:r>
              <a:rPr lang="zh-CN" altLang="en-US" dirty="0"/>
              <a:t>是外码。</a:t>
            </a:r>
          </a:p>
        </p:txBody>
      </p:sp>
      <p:sp>
        <p:nvSpPr>
          <p:cNvPr id="4" name="灯片编号占位符 3"/>
          <p:cNvSpPr>
            <a:spLocks noGrp="1"/>
          </p:cNvSpPr>
          <p:nvPr>
            <p:ph type="sldNum" sz="quarter" idx="12"/>
          </p:nvPr>
        </p:nvSpPr>
        <p:spPr/>
        <p:txBody>
          <a:bodyPr/>
          <a:lstStyle/>
          <a:p>
            <a:fld id="{E63F6D5D-9733-4D44-9C56-AEFEDD5A4BA7}" type="slidenum">
              <a:rPr lang="en-US" smtClean="0"/>
              <a:pPr/>
              <a:t>71</a:t>
            </a:fld>
            <a:endParaRPr lang="en-US" dirty="0"/>
          </a:p>
        </p:txBody>
      </p:sp>
    </p:spTree>
    <p:extLst>
      <p:ext uri="{BB962C8B-B14F-4D97-AF65-F5344CB8AC3E}">
        <p14:creationId xmlns:p14="http://schemas.microsoft.com/office/powerpoint/2010/main" val="5319602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p>
        </p:txBody>
      </p:sp>
      <p:sp>
        <p:nvSpPr>
          <p:cNvPr id="3" name="内容占位符 2"/>
          <p:cNvSpPr>
            <a:spLocks noGrp="1"/>
          </p:cNvSpPr>
          <p:nvPr>
            <p:ph idx="1"/>
          </p:nvPr>
        </p:nvSpPr>
        <p:spPr/>
        <p:txBody>
          <a:bodyPr/>
          <a:lstStyle/>
          <a:p>
            <a:r>
              <a:rPr lang="zh-CN" altLang="en-US" dirty="0"/>
              <a:t>第</a:t>
            </a:r>
            <a:r>
              <a:rPr lang="en-US" altLang="zh-CN" dirty="0"/>
              <a:t>2</a:t>
            </a:r>
            <a:r>
              <a:rPr lang="zh-CN" altLang="en-US" dirty="0"/>
              <a:t>章习题：</a:t>
            </a:r>
            <a:r>
              <a:rPr lang="en-US" altLang="zh-CN" dirty="0"/>
              <a:t>4</a:t>
            </a:r>
            <a:r>
              <a:rPr lang="zh-CN" altLang="en-US" dirty="0"/>
              <a:t>，</a:t>
            </a:r>
            <a:r>
              <a:rPr lang="en-US" altLang="zh-CN" dirty="0"/>
              <a:t>5</a:t>
            </a:r>
            <a:r>
              <a:rPr lang="zh-CN" altLang="en-US" dirty="0"/>
              <a:t>，</a:t>
            </a:r>
            <a:r>
              <a:rPr lang="en-US" altLang="zh-CN" dirty="0"/>
              <a:t>6</a:t>
            </a:r>
            <a:r>
              <a:rPr lang="zh-CN" altLang="en-US" dirty="0"/>
              <a:t>（只用关系代数实现），</a:t>
            </a:r>
            <a:r>
              <a:rPr lang="en-US" altLang="zh-CN" dirty="0"/>
              <a:t>8</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72</a:t>
            </a:fld>
            <a:endParaRPr lang="en-US" dirty="0"/>
          </a:p>
        </p:txBody>
      </p:sp>
    </p:spTree>
    <p:extLst>
      <p:ext uri="{BB962C8B-B14F-4D97-AF65-F5344CB8AC3E}">
        <p14:creationId xmlns:p14="http://schemas.microsoft.com/office/powerpoint/2010/main" val="227360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lstStyle/>
          <a:p>
            <a:pPr>
              <a:lnSpc>
                <a:spcPct val="100000"/>
              </a:lnSpc>
            </a:pPr>
            <a:r>
              <a:rPr lang="zh-CN" altLang="en-US" b="1" dirty="0">
                <a:solidFill>
                  <a:srgbClr val="0000CC"/>
                </a:solidFill>
              </a:rPr>
              <a:t>笛卡尔积（</a:t>
            </a:r>
            <a:r>
              <a:rPr lang="en-US" altLang="zh-CN" b="1" dirty="0">
                <a:solidFill>
                  <a:srgbClr val="0000CC"/>
                </a:solidFill>
              </a:rPr>
              <a:t>Cartesian Product</a:t>
            </a:r>
            <a:r>
              <a:rPr lang="zh-CN" altLang="en-US" b="1" dirty="0">
                <a:solidFill>
                  <a:srgbClr val="0000CC"/>
                </a:solidFill>
              </a:rPr>
              <a:t>）</a:t>
            </a:r>
            <a:endParaRPr lang="en-US" altLang="zh-CN" b="1" dirty="0">
              <a:solidFill>
                <a:srgbClr val="0000CC"/>
              </a:solidFill>
            </a:endParaRPr>
          </a:p>
          <a:p>
            <a:pPr marL="0" indent="0">
              <a:lnSpc>
                <a:spcPct val="100000"/>
              </a:lnSpc>
              <a:buNone/>
            </a:pPr>
            <a:r>
              <a:rPr lang="zh-CN" altLang="en-US" dirty="0"/>
              <a:t>   </a:t>
            </a:r>
            <a:r>
              <a:rPr lang="zh-CN" altLang="en-US" sz="2400" dirty="0"/>
              <a:t>给定一组域</a:t>
            </a:r>
            <a:r>
              <a:rPr lang="en-US" altLang="zh-CN" sz="2400" dirty="0"/>
              <a:t>D</a:t>
            </a:r>
            <a:r>
              <a:rPr lang="en-US" altLang="zh-CN" sz="2400" baseline="-10000" dirty="0"/>
              <a:t>1</a:t>
            </a:r>
            <a:r>
              <a:rPr lang="en-US" altLang="zh-CN" sz="2400" dirty="0"/>
              <a:t>, D</a:t>
            </a:r>
            <a:r>
              <a:rPr lang="en-US" altLang="zh-CN" sz="2400" baseline="-10000" dirty="0"/>
              <a:t>2</a:t>
            </a:r>
            <a:r>
              <a:rPr lang="en-US" altLang="zh-CN" sz="2400" dirty="0"/>
              <a:t>, ..., </a:t>
            </a:r>
            <a:r>
              <a:rPr lang="en-US" altLang="zh-CN" sz="2400" dirty="0" err="1"/>
              <a:t>D</a:t>
            </a:r>
            <a:r>
              <a:rPr lang="en-US" altLang="zh-CN" sz="2400" baseline="-10000" dirty="0" err="1"/>
              <a:t>n</a:t>
            </a:r>
            <a:r>
              <a:rPr lang="zh-CN" altLang="en-US" sz="2400" dirty="0"/>
              <a:t>，</a:t>
            </a:r>
            <a:r>
              <a:rPr lang="zh-CN" altLang="en-US" sz="2400" u="sng" dirty="0"/>
              <a:t>允许其中某些域相同</a:t>
            </a:r>
            <a:r>
              <a:rPr lang="zh-CN" altLang="en-US" sz="2400" dirty="0"/>
              <a:t>。</a:t>
            </a:r>
            <a:endParaRPr lang="en-US" altLang="zh-CN" sz="2400" dirty="0"/>
          </a:p>
          <a:p>
            <a:pPr lvl="1">
              <a:lnSpc>
                <a:spcPct val="100000"/>
              </a:lnSpc>
            </a:pPr>
            <a:r>
              <a:rPr lang="en-US" altLang="zh-CN" sz="2400" dirty="0"/>
              <a:t>D</a:t>
            </a:r>
            <a:r>
              <a:rPr lang="en-US" altLang="zh-CN" sz="2400" baseline="-10000" dirty="0"/>
              <a:t>1</a:t>
            </a:r>
            <a:r>
              <a:rPr lang="en-US" altLang="zh-CN" sz="2400" dirty="0"/>
              <a:t>, D</a:t>
            </a:r>
            <a:r>
              <a:rPr lang="en-US" altLang="zh-CN" sz="2400" baseline="-10000" dirty="0"/>
              <a:t>2</a:t>
            </a:r>
            <a:r>
              <a:rPr lang="en-US" altLang="zh-CN" sz="2400" dirty="0"/>
              <a:t>, ... , </a:t>
            </a:r>
            <a:r>
              <a:rPr lang="en-US" altLang="zh-CN" sz="2400" dirty="0" err="1"/>
              <a:t>D</a:t>
            </a:r>
            <a:r>
              <a:rPr lang="en-US" altLang="zh-CN" sz="2400" baseline="-10000" dirty="0" err="1"/>
              <a:t>n</a:t>
            </a:r>
            <a:r>
              <a:rPr lang="zh-CN" altLang="en-US" sz="2400" dirty="0"/>
              <a:t>的笛卡尔积为：</a:t>
            </a:r>
          </a:p>
          <a:p>
            <a:pPr marL="450850" lvl="1" indent="-177800">
              <a:lnSpc>
                <a:spcPct val="100000"/>
              </a:lnSpc>
              <a:buNone/>
            </a:pPr>
            <a:r>
              <a:rPr lang="en-US" altLang="zh-CN" sz="2400" b="1" dirty="0">
                <a:solidFill>
                  <a:srgbClr val="0000FF"/>
                </a:solidFill>
              </a:rPr>
              <a:t>    </a:t>
            </a:r>
            <a:r>
              <a:rPr lang="en-US" altLang="zh-CN" sz="2400" dirty="0">
                <a:solidFill>
                  <a:srgbClr val="0000CC"/>
                </a:solidFill>
              </a:rPr>
              <a:t>D</a:t>
            </a:r>
            <a:r>
              <a:rPr lang="en-US" altLang="zh-CN" sz="2400" baseline="-25000" dirty="0">
                <a:solidFill>
                  <a:srgbClr val="0000CC"/>
                </a:solidFill>
              </a:rPr>
              <a:t>1</a:t>
            </a:r>
            <a:r>
              <a:rPr lang="en-US" altLang="zh-CN" sz="2400" dirty="0">
                <a:solidFill>
                  <a:srgbClr val="0000CC"/>
                </a:solidFill>
              </a:rPr>
              <a:t>×D</a:t>
            </a:r>
            <a:r>
              <a:rPr lang="en-US" altLang="zh-CN" sz="2400" baseline="-25000" dirty="0">
                <a:solidFill>
                  <a:srgbClr val="0000CC"/>
                </a:solidFill>
              </a:rPr>
              <a:t>2</a:t>
            </a:r>
            <a:r>
              <a:rPr lang="en-US" altLang="zh-CN" sz="2400" dirty="0">
                <a:solidFill>
                  <a:srgbClr val="0000CC"/>
                </a:solidFill>
              </a:rPr>
              <a:t>×…×</a:t>
            </a:r>
            <a:r>
              <a:rPr lang="en-US" altLang="zh-CN" sz="2400" dirty="0" err="1">
                <a:solidFill>
                  <a:srgbClr val="0000CC"/>
                </a:solidFill>
              </a:rPr>
              <a:t>D</a:t>
            </a:r>
            <a:r>
              <a:rPr lang="en-US" altLang="zh-CN" sz="2400" baseline="-25000" dirty="0" err="1">
                <a:solidFill>
                  <a:srgbClr val="0000CC"/>
                </a:solidFill>
              </a:rPr>
              <a:t>n</a:t>
            </a:r>
            <a:r>
              <a:rPr lang="zh-CN" altLang="en-US" sz="2400" dirty="0">
                <a:solidFill>
                  <a:srgbClr val="0000CC"/>
                </a:solidFill>
              </a:rPr>
              <a:t>＝</a:t>
            </a:r>
            <a:r>
              <a:rPr lang="en-US" altLang="zh-CN" sz="2400" dirty="0">
                <a:solidFill>
                  <a:srgbClr val="0000CC"/>
                </a:solidFill>
              </a:rPr>
              <a:t>{(d</a:t>
            </a:r>
            <a:r>
              <a:rPr lang="en-US" altLang="zh-CN" sz="2400" baseline="-25000" dirty="0">
                <a:solidFill>
                  <a:srgbClr val="0000CC"/>
                </a:solidFill>
              </a:rPr>
              <a:t>1</a:t>
            </a:r>
            <a:r>
              <a:rPr lang="en-US" altLang="zh-CN" sz="2400" dirty="0">
                <a:solidFill>
                  <a:srgbClr val="0000CC"/>
                </a:solidFill>
              </a:rPr>
              <a:t>, d</a:t>
            </a:r>
            <a:r>
              <a:rPr lang="en-US" altLang="zh-CN" sz="2400" baseline="-25000" dirty="0">
                <a:solidFill>
                  <a:srgbClr val="0000CC"/>
                </a:solidFill>
              </a:rPr>
              <a:t>2</a:t>
            </a:r>
            <a:r>
              <a:rPr lang="en-US" altLang="zh-CN" sz="2400" dirty="0">
                <a:solidFill>
                  <a:srgbClr val="0000CC"/>
                </a:solidFill>
              </a:rPr>
              <a:t>, …, </a:t>
            </a:r>
            <a:r>
              <a:rPr lang="en-US" altLang="zh-CN" sz="2400" dirty="0" err="1">
                <a:solidFill>
                  <a:srgbClr val="0000CC"/>
                </a:solidFill>
              </a:rPr>
              <a:t>d</a:t>
            </a:r>
            <a:r>
              <a:rPr lang="en-US" altLang="zh-CN" sz="2400" baseline="-25000" dirty="0" err="1">
                <a:solidFill>
                  <a:srgbClr val="0000CC"/>
                </a:solidFill>
              </a:rPr>
              <a:t>n</a:t>
            </a:r>
            <a:r>
              <a:rPr lang="en-US" altLang="zh-CN" sz="2400" dirty="0">
                <a:solidFill>
                  <a:srgbClr val="0000CC"/>
                </a:solidFill>
              </a:rPr>
              <a:t>) | d</a:t>
            </a:r>
            <a:r>
              <a:rPr lang="en-US" altLang="zh-CN" sz="2400" baseline="-25000" dirty="0">
                <a:solidFill>
                  <a:srgbClr val="0000CC"/>
                </a:solidFill>
              </a:rPr>
              <a:t>i </a:t>
            </a:r>
            <a:r>
              <a:rPr lang="en-US" altLang="zh-CN" sz="2400" dirty="0">
                <a:solidFill>
                  <a:srgbClr val="0000CC"/>
                </a:solidFill>
                <a:sym typeface="Symbol" pitchFamily="18" charset="2"/>
              </a:rPr>
              <a:t> </a:t>
            </a:r>
            <a:r>
              <a:rPr lang="en-US" altLang="zh-CN" sz="2400" dirty="0">
                <a:solidFill>
                  <a:srgbClr val="0000CC"/>
                </a:solidFill>
              </a:rPr>
              <a:t>D</a:t>
            </a:r>
            <a:r>
              <a:rPr lang="en-US" altLang="zh-CN" sz="2400" baseline="-25000" dirty="0">
                <a:solidFill>
                  <a:srgbClr val="0000CC"/>
                </a:solidFill>
              </a:rPr>
              <a:t>i</a:t>
            </a:r>
            <a:r>
              <a:rPr lang="en-US" altLang="zh-CN" sz="2400" dirty="0">
                <a:solidFill>
                  <a:srgbClr val="0000CC"/>
                </a:solidFill>
              </a:rPr>
              <a:t>, </a:t>
            </a:r>
            <a:r>
              <a:rPr lang="en-US" altLang="zh-CN" sz="2400" dirty="0" err="1">
                <a:solidFill>
                  <a:srgbClr val="0000CC"/>
                </a:solidFill>
              </a:rPr>
              <a:t>i</a:t>
            </a:r>
            <a:r>
              <a:rPr lang="en-US" altLang="zh-CN" sz="2400" dirty="0">
                <a:solidFill>
                  <a:srgbClr val="0000CC"/>
                </a:solidFill>
              </a:rPr>
              <a:t> </a:t>
            </a:r>
            <a:r>
              <a:rPr lang="zh-CN" altLang="en-US" sz="2400" dirty="0">
                <a:solidFill>
                  <a:srgbClr val="0000CC"/>
                </a:solidFill>
              </a:rPr>
              <a:t>＝</a:t>
            </a:r>
            <a:r>
              <a:rPr lang="en-US" altLang="zh-CN" sz="2400" dirty="0">
                <a:solidFill>
                  <a:srgbClr val="0000CC"/>
                </a:solidFill>
              </a:rPr>
              <a:t>1, 2, … , n}</a:t>
            </a:r>
          </a:p>
          <a:p>
            <a:pPr lvl="1">
              <a:lnSpc>
                <a:spcPct val="100000"/>
              </a:lnSpc>
              <a:buNone/>
            </a:pPr>
            <a:r>
              <a:rPr lang="en-US" altLang="zh-CN" sz="2400"/>
              <a:t>    </a:t>
            </a:r>
            <a:r>
              <a:rPr lang="zh-CN" altLang="en-US" sz="2400"/>
              <a:t>其中</a:t>
            </a:r>
            <a:r>
              <a:rPr lang="zh-CN" altLang="en-US" sz="2400" dirty="0"/>
              <a:t>，每个元素</a:t>
            </a:r>
            <a:r>
              <a:rPr lang="en-US" altLang="zh-CN" sz="2400" dirty="0">
                <a:solidFill>
                  <a:srgbClr val="0000CC"/>
                </a:solidFill>
              </a:rPr>
              <a:t>(d</a:t>
            </a:r>
            <a:r>
              <a:rPr lang="en-US" altLang="zh-CN" sz="2400" baseline="-25000" dirty="0">
                <a:solidFill>
                  <a:srgbClr val="0000CC"/>
                </a:solidFill>
              </a:rPr>
              <a:t>1</a:t>
            </a:r>
            <a:r>
              <a:rPr lang="en-US" altLang="zh-CN" sz="2400" dirty="0">
                <a:solidFill>
                  <a:srgbClr val="0000CC"/>
                </a:solidFill>
              </a:rPr>
              <a:t>, d</a:t>
            </a:r>
            <a:r>
              <a:rPr lang="en-US" altLang="zh-CN" sz="2400" baseline="-25000" dirty="0">
                <a:solidFill>
                  <a:srgbClr val="0000CC"/>
                </a:solidFill>
              </a:rPr>
              <a:t>2</a:t>
            </a:r>
            <a:r>
              <a:rPr lang="en-US" altLang="zh-CN" sz="2400" dirty="0">
                <a:solidFill>
                  <a:srgbClr val="0000CC"/>
                </a:solidFill>
              </a:rPr>
              <a:t>, …, </a:t>
            </a:r>
            <a:r>
              <a:rPr lang="en-US" altLang="zh-CN" sz="2400" dirty="0" err="1">
                <a:solidFill>
                  <a:srgbClr val="0000CC"/>
                </a:solidFill>
              </a:rPr>
              <a:t>d</a:t>
            </a:r>
            <a:r>
              <a:rPr lang="en-US" altLang="zh-CN" sz="2400" baseline="-25000" dirty="0" err="1">
                <a:solidFill>
                  <a:srgbClr val="0000CC"/>
                </a:solidFill>
              </a:rPr>
              <a:t>n</a:t>
            </a:r>
            <a:r>
              <a:rPr lang="en-US" altLang="zh-CN" sz="2400" dirty="0">
                <a:solidFill>
                  <a:srgbClr val="0000CC"/>
                </a:solidFill>
              </a:rPr>
              <a:t>)</a:t>
            </a:r>
            <a:r>
              <a:rPr lang="zh-CN" altLang="en-US" sz="2400" dirty="0"/>
              <a:t>称为一个</a:t>
            </a:r>
            <a:r>
              <a:rPr lang="en-US" altLang="zh-CN" sz="2400" dirty="0"/>
              <a:t>n</a:t>
            </a:r>
            <a:r>
              <a:rPr lang="zh-CN" altLang="en-US" sz="2400" dirty="0"/>
              <a:t>元组</a:t>
            </a:r>
            <a:r>
              <a:rPr lang="en-US" altLang="zh-CN" sz="2400" dirty="0"/>
              <a:t>(n-tuple)</a:t>
            </a:r>
            <a:r>
              <a:rPr lang="zh-CN" altLang="en-US" sz="2400" dirty="0"/>
              <a:t>，元素中的每个值</a:t>
            </a:r>
            <a:r>
              <a:rPr lang="en-US" altLang="zh-CN" sz="2400" dirty="0">
                <a:solidFill>
                  <a:srgbClr val="FF0000"/>
                </a:solidFill>
              </a:rPr>
              <a:t>d</a:t>
            </a:r>
            <a:r>
              <a:rPr lang="en-US" altLang="zh-CN" sz="2400" baseline="-25000" dirty="0">
                <a:solidFill>
                  <a:srgbClr val="FF0000"/>
                </a:solidFill>
              </a:rPr>
              <a:t>i</a:t>
            </a:r>
            <a:r>
              <a:rPr lang="en-US" altLang="zh-CN" sz="2400" dirty="0">
                <a:solidFill>
                  <a:srgbClr val="FF0000"/>
                </a:solidFill>
              </a:rPr>
              <a:t> </a:t>
            </a:r>
            <a:r>
              <a:rPr lang="zh-CN" altLang="en-US" sz="2400" dirty="0"/>
              <a:t>称为一个分量</a:t>
            </a:r>
            <a:r>
              <a:rPr lang="en-US" altLang="zh-CN" sz="2400" dirty="0"/>
              <a:t>(component).</a:t>
            </a:r>
          </a:p>
          <a:p>
            <a:pPr lvl="2">
              <a:lnSpc>
                <a:spcPct val="100000"/>
              </a:lnSpc>
            </a:pPr>
            <a:r>
              <a:rPr lang="zh-CN" altLang="en-US" dirty="0"/>
              <a:t>所有域的所有取值的一个组合</a:t>
            </a:r>
          </a:p>
          <a:p>
            <a:pPr lvl="2">
              <a:lnSpc>
                <a:spcPct val="100000"/>
              </a:lnSpc>
            </a:pPr>
            <a:r>
              <a:rPr lang="zh-CN" altLang="en-US" dirty="0">
                <a:solidFill>
                  <a:srgbClr val="FF0000"/>
                </a:solidFill>
              </a:rPr>
              <a:t>不能重复</a:t>
            </a:r>
            <a:endParaRPr lang="en-US" altLang="zh-CN" dirty="0">
              <a:solidFill>
                <a:srgbClr val="FF0000"/>
              </a:solidFill>
            </a:endParaRPr>
          </a:p>
          <a:p>
            <a:pPr lvl="1">
              <a:lnSpc>
                <a:spcPct val="100000"/>
              </a:lnSpc>
            </a:pPr>
            <a:r>
              <a:rPr lang="zh-CN" altLang="en-US" dirty="0">
                <a:solidFill>
                  <a:srgbClr val="0000CC"/>
                </a:solidFill>
              </a:rPr>
              <a:t>基数</a:t>
            </a:r>
            <a:r>
              <a:rPr lang="en-US" altLang="zh-CN" dirty="0"/>
              <a:t>(Cardinality)</a:t>
            </a:r>
            <a:r>
              <a:rPr lang="zh-CN" altLang="en-US" dirty="0"/>
              <a:t>：</a:t>
            </a:r>
            <a:r>
              <a:rPr lang="en-US" altLang="zh-CN" dirty="0">
                <a:solidFill>
                  <a:srgbClr val="0000CC"/>
                </a:solidFill>
                <a:sym typeface="Wingdings" pitchFamily="2" charset="2"/>
              </a:rPr>
              <a:t>|</a:t>
            </a:r>
            <a:r>
              <a:rPr lang="en-US" altLang="zh-CN" dirty="0">
                <a:solidFill>
                  <a:srgbClr val="0000CC"/>
                </a:solidFill>
              </a:rPr>
              <a:t>D</a:t>
            </a:r>
            <a:r>
              <a:rPr lang="en-US" altLang="zh-CN" baseline="-10000" dirty="0">
                <a:solidFill>
                  <a:srgbClr val="0000CC"/>
                </a:solidFill>
              </a:rPr>
              <a:t>1</a:t>
            </a:r>
            <a:r>
              <a:rPr lang="en-US" altLang="zh-CN" dirty="0">
                <a:solidFill>
                  <a:srgbClr val="0000CC"/>
                </a:solidFill>
                <a:sym typeface="Wingdings" pitchFamily="2" charset="2"/>
              </a:rPr>
              <a:t>|</a:t>
            </a:r>
            <a:r>
              <a:rPr lang="en-US" altLang="zh-CN" dirty="0">
                <a:solidFill>
                  <a:srgbClr val="0000CC"/>
                </a:solidFill>
              </a:rPr>
              <a:t>×|D</a:t>
            </a:r>
            <a:r>
              <a:rPr lang="en-US" altLang="zh-CN" baseline="-25000" dirty="0">
                <a:solidFill>
                  <a:srgbClr val="0000CC"/>
                </a:solidFill>
              </a:rPr>
              <a:t>2</a:t>
            </a:r>
            <a:r>
              <a:rPr lang="en-US" altLang="zh-CN" dirty="0">
                <a:solidFill>
                  <a:srgbClr val="0000CC"/>
                </a:solidFill>
              </a:rPr>
              <a:t>|×…×|</a:t>
            </a:r>
            <a:r>
              <a:rPr lang="en-US" altLang="zh-CN" dirty="0" err="1">
                <a:solidFill>
                  <a:srgbClr val="0000CC"/>
                </a:solidFill>
              </a:rPr>
              <a:t>D</a:t>
            </a:r>
            <a:r>
              <a:rPr lang="en-US" altLang="zh-CN" baseline="-25000" dirty="0" err="1">
                <a:solidFill>
                  <a:srgbClr val="0000CC"/>
                </a:solidFill>
              </a:rPr>
              <a:t>n</a:t>
            </a:r>
            <a:r>
              <a:rPr lang="en-US" altLang="zh-CN" dirty="0">
                <a:solidFill>
                  <a:srgbClr val="0000CC"/>
                </a:solidFill>
              </a:rPr>
              <a:t>|</a:t>
            </a:r>
          </a:p>
          <a:p>
            <a:pPr lvl="1">
              <a:lnSpc>
                <a:spcPct val="100000"/>
              </a:lnSpc>
            </a:pPr>
            <a:r>
              <a:rPr lang="zh-CN" altLang="en-US" dirty="0"/>
              <a:t>可表示为一个</a:t>
            </a:r>
            <a:r>
              <a:rPr lang="zh-CN" altLang="en-US" dirty="0">
                <a:solidFill>
                  <a:srgbClr val="FF0000"/>
                </a:solidFill>
              </a:rPr>
              <a:t>二</a:t>
            </a:r>
            <a:r>
              <a:rPr lang="zh-CN" altLang="en-US">
                <a:solidFill>
                  <a:srgbClr val="FF0000"/>
                </a:solidFill>
              </a:rPr>
              <a:t>维表</a:t>
            </a:r>
            <a:r>
              <a:rPr lang="zh-CN" altLang="en-US" dirty="0">
                <a:solidFill>
                  <a:srgbClr val="0000FF"/>
                </a:solidFill>
              </a:rPr>
              <a:t>，</a:t>
            </a:r>
            <a:r>
              <a:rPr lang="zh-CN" altLang="en-US"/>
              <a:t>表</a:t>
            </a:r>
            <a:r>
              <a:rPr lang="zh-CN" altLang="en-US" dirty="0"/>
              <a:t>中行对应元组，列对应域</a:t>
            </a:r>
          </a:p>
        </p:txBody>
      </p:sp>
      <p:sp>
        <p:nvSpPr>
          <p:cNvPr id="4" name="灯片编号占位符 3"/>
          <p:cNvSpPr>
            <a:spLocks noGrp="1"/>
          </p:cNvSpPr>
          <p:nvPr>
            <p:ph type="sldNum" sz="quarter" idx="12"/>
          </p:nvPr>
        </p:nvSpPr>
        <p:spPr/>
        <p:txBody>
          <a:bodyPr/>
          <a:lstStyle/>
          <a:p>
            <a:fld id="{E63F6D5D-9733-4D44-9C56-AEFEDD5A4BA7}" type="slidenum">
              <a:rPr lang="en-US" smtClean="0"/>
              <a:pPr/>
              <a:t>7</a:t>
            </a:fld>
            <a:endParaRPr lang="en-US" dirty="0"/>
          </a:p>
        </p:txBody>
      </p:sp>
      <p:pic>
        <p:nvPicPr>
          <p:cNvPr id="6" name="图片 5"/>
          <p:cNvPicPr>
            <a:picLocks noChangeAspect="1"/>
          </p:cNvPicPr>
          <p:nvPr/>
        </p:nvPicPr>
        <p:blipFill>
          <a:blip r:embed="rId2"/>
          <a:stretch>
            <a:fillRect/>
          </a:stretch>
        </p:blipFill>
        <p:spPr>
          <a:xfrm>
            <a:off x="990600" y="5198017"/>
            <a:ext cx="10088640" cy="1011526"/>
          </a:xfrm>
          <a:prstGeom prst="rect">
            <a:avLst/>
          </a:prstGeom>
          <a:noFill/>
          <a:ln>
            <a:solidFill>
              <a:schemeClr val="accent1"/>
            </a:solidFill>
          </a:ln>
        </p:spPr>
      </p:pic>
    </p:spTree>
    <p:extLst>
      <p:ext uri="{BB962C8B-B14F-4D97-AF65-F5344CB8AC3E}">
        <p14:creationId xmlns:p14="http://schemas.microsoft.com/office/powerpoint/2010/main" val="42787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304801" y="457200"/>
            <a:ext cx="11297392" cy="6078826"/>
          </a:xfrm>
        </p:spPr>
        <p:txBody>
          <a:bodyPr>
            <a:normAutofit/>
          </a:bodyPr>
          <a:lstStyle/>
          <a:p>
            <a:r>
              <a:rPr lang="zh-CN" altLang="en-US" b="1" dirty="0">
                <a:solidFill>
                  <a:srgbClr val="000099"/>
                </a:solidFill>
              </a:rPr>
              <a:t>关系</a:t>
            </a:r>
            <a:r>
              <a:rPr lang="en-US" altLang="zh-CN" b="1" dirty="0">
                <a:solidFill>
                  <a:srgbClr val="000099"/>
                </a:solidFill>
              </a:rPr>
              <a:t>(Relation)</a:t>
            </a:r>
          </a:p>
          <a:p>
            <a:pPr lvl="1"/>
            <a:r>
              <a:rPr lang="en-US" altLang="zh-CN" sz="2400" dirty="0"/>
              <a:t>D</a:t>
            </a:r>
            <a:r>
              <a:rPr lang="en-US" altLang="zh-CN" sz="2400" baseline="-25000" dirty="0"/>
              <a:t>1</a:t>
            </a:r>
            <a:r>
              <a:rPr lang="en-US" altLang="zh-CN" sz="2400" dirty="0"/>
              <a:t>×D</a:t>
            </a:r>
            <a:r>
              <a:rPr lang="en-US" altLang="zh-CN" sz="2400" baseline="-25000" dirty="0"/>
              <a:t>2</a:t>
            </a:r>
            <a:r>
              <a:rPr lang="en-US" altLang="zh-CN" sz="2400" dirty="0"/>
              <a:t>×…×</a:t>
            </a:r>
            <a:r>
              <a:rPr lang="en-US" altLang="zh-CN" sz="2400" dirty="0" err="1"/>
              <a:t>D</a:t>
            </a:r>
            <a:r>
              <a:rPr lang="en-US" altLang="zh-CN" sz="2400" baseline="-25000" dirty="0" err="1"/>
              <a:t>n</a:t>
            </a:r>
            <a:r>
              <a:rPr lang="zh-CN" altLang="en-US" sz="2400" dirty="0"/>
              <a:t>的子集叫做在域</a:t>
            </a:r>
            <a:r>
              <a:rPr lang="en-US" altLang="zh-CN" sz="2400" dirty="0"/>
              <a:t>D</a:t>
            </a:r>
            <a:r>
              <a:rPr lang="en-US" altLang="zh-CN" sz="2400" baseline="-25000" dirty="0"/>
              <a:t>1</a:t>
            </a:r>
            <a:r>
              <a:rPr lang="en-US" altLang="zh-CN" sz="2400" dirty="0"/>
              <a:t>,D</a:t>
            </a:r>
            <a:r>
              <a:rPr lang="en-US" altLang="zh-CN" sz="2400" baseline="-25000" dirty="0"/>
              <a:t>2</a:t>
            </a:r>
            <a:r>
              <a:rPr lang="en-US" altLang="zh-CN" sz="2400" dirty="0"/>
              <a:t>, …,</a:t>
            </a:r>
            <a:r>
              <a:rPr lang="en-US" altLang="zh-CN" sz="2400" dirty="0" err="1"/>
              <a:t>D</a:t>
            </a:r>
            <a:r>
              <a:rPr lang="en-US" altLang="zh-CN" sz="2400" spc="600" baseline="-25000" dirty="0" err="1"/>
              <a:t>n</a:t>
            </a:r>
            <a:r>
              <a:rPr lang="zh-CN" altLang="en-US" sz="2400" dirty="0"/>
              <a:t>上的关系，</a:t>
            </a:r>
            <a:r>
              <a:rPr lang="zh-CN" altLang="en-US" sz="2400"/>
              <a:t>记为</a:t>
            </a:r>
            <a:endParaRPr lang="en-US" altLang="zh-CN" sz="2400"/>
          </a:p>
          <a:p>
            <a:pPr marL="357188" lvl="1" indent="0">
              <a:buNone/>
            </a:pPr>
            <a:r>
              <a:rPr lang="en-US" altLang="zh-CN" sz="2400" b="1">
                <a:solidFill>
                  <a:srgbClr val="0000CC"/>
                </a:solidFill>
              </a:rPr>
              <a:t>    R</a:t>
            </a:r>
            <a:r>
              <a:rPr lang="en-US" altLang="zh-CN" sz="2400" b="1" dirty="0">
                <a:solidFill>
                  <a:srgbClr val="0000CC"/>
                </a:solidFill>
              </a:rPr>
              <a:t>(D</a:t>
            </a:r>
            <a:r>
              <a:rPr lang="en-US" altLang="zh-CN" sz="2400" b="1" baseline="-25000" dirty="0">
                <a:solidFill>
                  <a:srgbClr val="0000CC"/>
                </a:solidFill>
              </a:rPr>
              <a:t>1</a:t>
            </a:r>
            <a:r>
              <a:rPr lang="en-US" altLang="zh-CN" sz="2400" b="1" dirty="0">
                <a:solidFill>
                  <a:srgbClr val="0000CC"/>
                </a:solidFill>
              </a:rPr>
              <a:t>, D</a:t>
            </a:r>
            <a:r>
              <a:rPr lang="en-US" altLang="zh-CN" sz="2400" b="1" baseline="-25000" dirty="0">
                <a:solidFill>
                  <a:srgbClr val="0000CC"/>
                </a:solidFill>
              </a:rPr>
              <a:t>2</a:t>
            </a:r>
            <a:r>
              <a:rPr lang="en-US" altLang="zh-CN" sz="2400" b="1" dirty="0">
                <a:solidFill>
                  <a:srgbClr val="0000CC"/>
                </a:solidFill>
              </a:rPr>
              <a:t>, …, </a:t>
            </a:r>
            <a:r>
              <a:rPr lang="en-US" altLang="zh-CN" sz="2400" b="1" dirty="0" err="1">
                <a:solidFill>
                  <a:srgbClr val="0000CC"/>
                </a:solidFill>
              </a:rPr>
              <a:t>D</a:t>
            </a:r>
            <a:r>
              <a:rPr lang="en-US" altLang="zh-CN" sz="2400" b="1" baseline="-25000" dirty="0" err="1">
                <a:solidFill>
                  <a:srgbClr val="0000CC"/>
                </a:solidFill>
              </a:rPr>
              <a:t>n</a:t>
            </a:r>
            <a:r>
              <a:rPr lang="en-US" altLang="zh-CN" sz="2400" b="1" dirty="0">
                <a:solidFill>
                  <a:srgbClr val="0000CC"/>
                </a:solidFill>
              </a:rPr>
              <a:t>)</a:t>
            </a:r>
          </a:p>
          <a:p>
            <a:pPr lvl="1"/>
            <a:r>
              <a:rPr lang="en-US" altLang="zh-CN" sz="2400" b="1" dirty="0">
                <a:solidFill>
                  <a:srgbClr val="0000CC"/>
                </a:solidFill>
              </a:rPr>
              <a:t>R</a:t>
            </a:r>
            <a:r>
              <a:rPr lang="zh-CN" altLang="en-US" sz="2400" dirty="0"/>
              <a:t>：关系</a:t>
            </a:r>
            <a:r>
              <a:rPr lang="zh-CN" altLang="en-US" sz="2400"/>
              <a:t>名          二</a:t>
            </a:r>
            <a:r>
              <a:rPr lang="zh-CN" altLang="en-US" sz="2400" dirty="0"/>
              <a:t>维表的表名</a:t>
            </a:r>
            <a:endParaRPr lang="en-US" altLang="zh-CN" sz="2400" dirty="0"/>
          </a:p>
          <a:p>
            <a:pPr lvl="1"/>
            <a:r>
              <a:rPr lang="en-US" altLang="zh-CN" sz="2400" b="1" dirty="0">
                <a:solidFill>
                  <a:srgbClr val="0000CC"/>
                </a:solidFill>
              </a:rPr>
              <a:t>n</a:t>
            </a:r>
            <a:r>
              <a:rPr lang="zh-CN" altLang="en-US" sz="2400" dirty="0"/>
              <a:t>：关系的</a:t>
            </a:r>
            <a:r>
              <a:rPr lang="zh-CN" altLang="en-US" sz="2400" dirty="0">
                <a:solidFill>
                  <a:srgbClr val="C00000"/>
                </a:solidFill>
              </a:rPr>
              <a:t>目或度</a:t>
            </a:r>
            <a:r>
              <a:rPr lang="en-US" altLang="zh-CN" sz="2400" dirty="0"/>
              <a:t>(</a:t>
            </a:r>
            <a:r>
              <a:rPr lang="en-US" altLang="zh-CN" sz="2400" dirty="0">
                <a:solidFill>
                  <a:srgbClr val="0000CC"/>
                </a:solidFill>
              </a:rPr>
              <a:t>Degree</a:t>
            </a:r>
            <a:r>
              <a:rPr lang="en-US" altLang="zh-CN" sz="2400" dirty="0"/>
              <a:t>)</a:t>
            </a:r>
          </a:p>
          <a:p>
            <a:pPr lvl="1"/>
            <a:r>
              <a:rPr lang="zh-CN" altLang="en-US" sz="2400" dirty="0"/>
              <a:t>关系中的每个元素是关系中的元组</a:t>
            </a:r>
            <a:r>
              <a:rPr lang="en-US" altLang="zh-CN" sz="2400" dirty="0"/>
              <a:t>(tuple)</a:t>
            </a:r>
            <a:r>
              <a:rPr lang="zh-CN" altLang="en-US" sz="2400" dirty="0"/>
              <a:t>，通常用</a:t>
            </a:r>
            <a:r>
              <a:rPr lang="en-US" altLang="zh-CN" sz="2400" dirty="0"/>
              <a:t>t</a:t>
            </a:r>
            <a:r>
              <a:rPr lang="zh-CN" altLang="en-US" sz="2400" dirty="0"/>
              <a:t>表示</a:t>
            </a:r>
            <a:endParaRPr lang="en-US" altLang="zh-CN" sz="2400" dirty="0"/>
          </a:p>
          <a:p>
            <a:pPr lvl="1"/>
            <a:r>
              <a:rPr lang="en-US" altLang="zh-CN" sz="2400" dirty="0"/>
              <a:t>n=1, </a:t>
            </a:r>
            <a:r>
              <a:rPr lang="zh-CN" altLang="en-US" sz="2400" dirty="0">
                <a:solidFill>
                  <a:srgbClr val="FF0000"/>
                </a:solidFill>
              </a:rPr>
              <a:t>一元关系</a:t>
            </a:r>
            <a:r>
              <a:rPr lang="zh-CN" altLang="en-US" sz="2400" dirty="0"/>
              <a:t>或</a:t>
            </a:r>
            <a:r>
              <a:rPr lang="zh-CN" altLang="en-US" sz="2400" dirty="0">
                <a:solidFill>
                  <a:srgbClr val="FF0000"/>
                </a:solidFill>
              </a:rPr>
              <a:t>单元关系</a:t>
            </a:r>
            <a:r>
              <a:rPr lang="en-US" altLang="zh-CN" sz="2400" dirty="0"/>
              <a:t>(Unary relation)</a:t>
            </a:r>
            <a:r>
              <a:rPr lang="zh-CN" altLang="en-US" sz="2400" dirty="0"/>
              <a:t>；</a:t>
            </a:r>
            <a:r>
              <a:rPr lang="en-US" altLang="zh-CN" sz="2400" dirty="0"/>
              <a:t>n=2</a:t>
            </a:r>
            <a:r>
              <a:rPr lang="zh-CN" altLang="en-US" sz="2400" dirty="0"/>
              <a:t>，</a:t>
            </a:r>
            <a:r>
              <a:rPr lang="zh-CN" altLang="en-US" sz="2400" dirty="0">
                <a:solidFill>
                  <a:srgbClr val="FF0000"/>
                </a:solidFill>
              </a:rPr>
              <a:t>二元关系</a:t>
            </a:r>
            <a:r>
              <a:rPr lang="en-US" altLang="zh-CN" sz="2400" dirty="0"/>
              <a:t>(Binary </a:t>
            </a:r>
            <a:r>
              <a:rPr lang="en-US" altLang="zh-CN" sz="2400"/>
              <a:t>relation)</a:t>
            </a:r>
          </a:p>
          <a:p>
            <a:pPr lvl="1"/>
            <a:endParaRPr lang="en-US" altLang="zh-CN" sz="1100"/>
          </a:p>
          <a:p>
            <a:r>
              <a:rPr lang="zh-CN" altLang="en-US" b="1">
                <a:solidFill>
                  <a:srgbClr val="000099"/>
                </a:solidFill>
              </a:rPr>
              <a:t>关系</a:t>
            </a:r>
            <a:r>
              <a:rPr lang="zh-CN" altLang="en-US" b="1" dirty="0">
                <a:solidFill>
                  <a:srgbClr val="000099"/>
                </a:solidFill>
              </a:rPr>
              <a:t>的表示</a:t>
            </a:r>
            <a:endParaRPr lang="en-US" altLang="zh-CN" b="1" dirty="0">
              <a:solidFill>
                <a:srgbClr val="000099"/>
              </a:solidFill>
            </a:endParaRPr>
          </a:p>
          <a:p>
            <a:pPr lvl="1"/>
            <a:r>
              <a:rPr lang="zh-CN" altLang="en-US" sz="2400" dirty="0"/>
              <a:t>可视为一张二维表，表的每行对应一个元组，表的每列对应一个域</a:t>
            </a:r>
          </a:p>
        </p:txBody>
      </p:sp>
      <p:sp>
        <p:nvSpPr>
          <p:cNvPr id="4" name="灯片编号占位符 3"/>
          <p:cNvSpPr>
            <a:spLocks noGrp="1"/>
          </p:cNvSpPr>
          <p:nvPr>
            <p:ph type="sldNum" sz="quarter" idx="12"/>
          </p:nvPr>
        </p:nvSpPr>
        <p:spPr/>
        <p:txBody>
          <a:bodyPr/>
          <a:lstStyle/>
          <a:p>
            <a:fld id="{E63F6D5D-9733-4D44-9C56-AEFEDD5A4BA7}" type="slidenum">
              <a:rPr lang="en-US" smtClean="0"/>
              <a:pPr/>
              <a:t>8</a:t>
            </a:fld>
            <a:endParaRPr lang="en-US" dirty="0"/>
          </a:p>
        </p:txBody>
      </p:sp>
      <p:sp>
        <p:nvSpPr>
          <p:cNvPr id="7" name="左箭头 6"/>
          <p:cNvSpPr/>
          <p:nvPr/>
        </p:nvSpPr>
        <p:spPr>
          <a:xfrm flipV="1">
            <a:off x="2667000" y="2057400"/>
            <a:ext cx="4572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21351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quot;/&gt;&lt;property id=&quot;20307&quot; value=&quot;258&quot;/&gt;&lt;/object&gt;&lt;object type=&quot;3&quot; unique_id=&quot;10006&quot;&gt;&lt;property id=&quot;20148&quot; value=&quot;5&quot;/&gt;&lt;property id=&quot;20300&quot; value=&quot;Slide 3&quot;/&gt;&lt;property id=&quot;20307&quot; value=&quot;259&quot;/&gt;&lt;/object&gt;&lt;object type=&quot;3&quot; unique_id=&quot;10007&quot;&gt;&lt;property id=&quot;20148&quot; value=&quot;5&quot;/&gt;&lt;property id=&quot;20300&quot; value=&quot;Slide 4&quot;/&gt;&lt;property id=&quot;20307&quot; value=&quot;260&quot;/&gt;&lt;/object&gt;&lt;object type=&quot;3&quot; unique_id=&quot;10008&quot;&gt;&lt;property id=&quot;20148&quot; value=&quot;5&quot;/&gt;&lt;property id=&quot;20300&quot; value=&quot;Slide 13&quot;/&gt;&lt;property id=&quot;20307&quot; value=&quot;261&quot;/&gt;&lt;/object&gt;&lt;object type=&quot;3&quot; unique_id=&quot;10009&quot;&gt;&lt;property id=&quot;20148&quot; value=&quot;5&quot;/&gt;&lt;property id=&quot;20300&quot; value=&quot;Slide 14&quot;/&gt;&lt;property id=&quot;20307&quot; value=&quot;262&quot;/&gt;&lt;/object&gt;&lt;object type=&quot;3&quot; unique_id=&quot;10010&quot;&gt;&lt;property id=&quot;20148&quot; value=&quot;5&quot;/&gt;&lt;property id=&quot;20300&quot; value=&quot;Slide 15&quot;/&gt;&lt;property id=&quot;20307&quot; value=&quot;263&quot;/&gt;&lt;/object&gt;&lt;object type=&quot;3&quot; unique_id=&quot;10011&quot;&gt;&lt;property id=&quot;20148&quot; value=&quot;5&quot;/&gt;&lt;property id=&quot;20300&quot; value=&quot;Slide 16&quot;/&gt;&lt;property id=&quot;20307&quot; value=&quot;264&quot;/&gt;&lt;/object&gt;&lt;object type=&quot;3&quot; unique_id=&quot;10012&quot;&gt;&lt;property id=&quot;20148&quot; value=&quot;5&quot;/&gt;&lt;property id=&quot;20300&quot; value=&quot;Slide 17&quot;/&gt;&lt;property id=&quot;20307&quot; value=&quot;265&quot;/&gt;&lt;/object&gt;&lt;object type=&quot;3&quot; unique_id=&quot;10013&quot;&gt;&lt;property id=&quot;20148&quot; value=&quot;5&quot;/&gt;&lt;property id=&quot;20300&quot; value=&quot;Slide 19&quot;/&gt;&lt;property id=&quot;20307&quot; value=&quot;266&quot;/&gt;&lt;/object&gt;&lt;object type=&quot;3&quot; unique_id=&quot;10014&quot;&gt;&lt;property id=&quot;20148&quot; value=&quot;5&quot;/&gt;&lt;property id=&quot;20300&quot; value=&quot;Slide 23&quot;/&gt;&lt;property id=&quot;20307&quot; value=&quot;267&quot;/&gt;&lt;/object&gt;&lt;object type=&quot;3&quot; unique_id=&quot;10015&quot;&gt;&lt;property id=&quot;20148&quot; value=&quot;5&quot;/&gt;&lt;property id=&quot;20300&quot; value=&quot;Slide 29&quot;/&gt;&lt;property id=&quot;20307&quot; value=&quot;268&quot;/&gt;&lt;/object&gt;&lt;object type=&quot;3&quot; unique_id=&quot;10016&quot;&gt;&lt;property id=&quot;20148&quot; value=&quot;5&quot;/&gt;&lt;property id=&quot;20300&quot; value=&quot;Slide 30&quot;/&gt;&lt;property id=&quot;20307&quot; value=&quot;269&quot;/&gt;&lt;/object&gt;&lt;object type=&quot;3&quot; unique_id=&quot;10017&quot;&gt;&lt;property id=&quot;20148&quot; value=&quot;5&quot;/&gt;&lt;property id=&quot;20300&quot; value=&quot;Slide 31&quot;/&gt;&lt;property id=&quot;20307&quot; value=&quot;270&quot;/&gt;&lt;/object&gt;&lt;object type=&quot;3&quot; unique_id=&quot;10018&quot;&gt;&lt;property id=&quot;20148&quot; value=&quot;5&quot;/&gt;&lt;property id=&quot;20300&quot; value=&quot;Slide 35&quot;/&gt;&lt;property id=&quot;20307&quot; value=&quot;271&quot;/&gt;&lt;/object&gt;&lt;object type=&quot;3&quot; unique_id=&quot;10019&quot;&gt;&lt;property id=&quot;20148&quot; value=&quot;5&quot;/&gt;&lt;property id=&quot;20300&quot; value=&quot;Slide 36&quot;/&gt;&lt;property id=&quot;20307&quot; value=&quot;272&quot;/&gt;&lt;/object&gt;&lt;object type=&quot;3&quot; unique_id=&quot;10020&quot;&gt;&lt;property id=&quot;20148&quot; value=&quot;5&quot;/&gt;&lt;property id=&quot;20300&quot; value=&quot;Slide 39&quot;/&gt;&lt;property id=&quot;20307&quot; value=&quot;273&quot;/&gt;&lt;/object&gt;&lt;object type=&quot;3&quot; unique_id=&quot;10021&quot;&gt;&lt;property id=&quot;20148&quot; value=&quot;5&quot;/&gt;&lt;property id=&quot;20300&quot; value=&quot;Slide 40&quot;/&gt;&lt;property id=&quot;20307&quot; value=&quot;274&quot;/&gt;&lt;/object&gt;&lt;object type=&quot;3&quot; unique_id=&quot;10022&quot;&gt;&lt;property id=&quot;20148&quot; value=&quot;5&quot;/&gt;&lt;property id=&quot;20300&quot; value=&quot;Slide 41&quot;/&gt;&lt;property id=&quot;20307&quot; value=&quot;275&quot;/&gt;&lt;/object&gt;&lt;object type=&quot;3&quot; unique_id=&quot;10023&quot;&gt;&lt;property id=&quot;20148&quot; value=&quot;5&quot;/&gt;&lt;property id=&quot;20300&quot; value=&quot;Slide 52&quot;/&gt;&lt;property id=&quot;20307&quot; value=&quot;276&quot;/&gt;&lt;/object&gt;&lt;object type=&quot;3&quot; unique_id=&quot;10024&quot;&gt;&lt;property id=&quot;20148&quot; value=&quot;5&quot;/&gt;&lt;property id=&quot;20300&quot; value=&quot;Slide 58&quot;/&gt;&lt;property id=&quot;20307&quot; value=&quot;277&quot;/&gt;&lt;/object&gt;&lt;object type=&quot;3&quot; unique_id=&quot;10025&quot;&gt;&lt;property id=&quot;20148&quot; value=&quot;5&quot;/&gt;&lt;property id=&quot;20300&quot; value=&quot;Slide 59&quot;/&gt;&lt;property id=&quot;20307&quot; value=&quot;278&quot;/&gt;&lt;/object&gt;&lt;object type=&quot;3&quot; unique_id=&quot;10026&quot;&gt;&lt;property id=&quot;20148&quot; value=&quot;5&quot;/&gt;&lt;property id=&quot;20300&quot; value=&quot;Slide 65&quot;/&gt;&lt;property id=&quot;20307&quot; value=&quot;279&quot;/&gt;&lt;/object&gt;&lt;object type=&quot;3&quot; unique_id=&quot;10027&quot;&gt;&lt;property id=&quot;20148&quot; value=&quot;5&quot;/&gt;&lt;property id=&quot;20300&quot; value=&quot;Slide 71&quot;/&gt;&lt;property id=&quot;20307&quot; value=&quot;280&quot;/&gt;&lt;/object&gt;&lt;object type=&quot;3&quot; unique_id=&quot;10028&quot;&gt;&lt;property id=&quot;20148&quot; value=&quot;5&quot;/&gt;&lt;property id=&quot;20300&quot; value=&quot;Slide 72&quot;/&gt;&lt;property id=&quot;20307&quot; value=&quot;281&quot;/&gt;&lt;/object&gt;&lt;object type=&quot;3&quot; unique_id=&quot;10029&quot;&gt;&lt;property id=&quot;20148&quot; value=&quot;5&quot;/&gt;&lt;property id=&quot;20300&quot; value=&quot;Slide 73&quot;/&gt;&lt;property id=&quot;20307&quot; value=&quot;282&quot;/&gt;&lt;/object&gt;&lt;object type=&quot;3&quot; unique_id=&quot;10030&quot;&gt;&lt;property id=&quot;20148&quot; value=&quot;5&quot;/&gt;&lt;property id=&quot;20300&quot; value=&quot;Slide 74&quot;/&gt;&lt;property id=&quot;20307&quot; value=&quot;283&quot;/&gt;&lt;/object&gt;&lt;object type=&quot;3&quot; unique_id=&quot;10031&quot;&gt;&lt;property id=&quot;20148&quot; value=&quot;5&quot;/&gt;&lt;property id=&quot;20300&quot; value=&quot;Slide 75&quot;/&gt;&lt;property id=&quot;20307&quot; value=&quot;284&quot;/&gt;&lt;/object&gt;&lt;object type=&quot;3&quot; unique_id=&quot;10032&quot;&gt;&lt;property id=&quot;20148&quot; value=&quot;5&quot;/&gt;&lt;property id=&quot;20300&quot; value=&quot;Slide 76&quot;/&gt;&lt;property id=&quot;20307&quot; value=&quot;285&quot;/&gt;&lt;/object&gt;&lt;object type=&quot;3&quot; unique_id=&quot;10033&quot;&gt;&lt;property id=&quot;20148&quot; value=&quot;5&quot;/&gt;&lt;property id=&quot;20300&quot; value=&quot;Slide 77&quot;/&gt;&lt;property id=&quot;20307&quot; value=&quot;286&quot;/&gt;&lt;/object&gt;&lt;object type=&quot;3&quot; unique_id=&quot;10034&quot;&gt;&lt;property id=&quot;20148&quot; value=&quot;5&quot;/&gt;&lt;property id=&quot;20300&quot; value=&quot;Slide 79&quot;/&gt;&lt;property id=&quot;20307&quot; value=&quot;287&quot;/&gt;&lt;/object&gt;&lt;object type=&quot;3&quot; unique_id=&quot;10035&quot;&gt;&lt;property id=&quot;20148&quot; value=&quot;5&quot;/&gt;&lt;property id=&quot;20300&quot; value=&quot;Slide 80&quot;/&gt;&lt;property id=&quot;20307&quot; value=&quot;288&quot;/&gt;&lt;/object&gt;&lt;object type=&quot;3&quot; unique_id=&quot;10036&quot;&gt;&lt;property id=&quot;20148&quot; value=&quot;5&quot;/&gt;&lt;property id=&quot;20300&quot; value=&quot;Slide 81&quot;/&gt;&lt;property id=&quot;20307&quot; value=&quot;289&quot;/&gt;&lt;/object&gt;&lt;object type=&quot;3&quot; unique_id=&quot;10037&quot;&gt;&lt;property id=&quot;20148&quot; value=&quot;5&quot;/&gt;&lt;property id=&quot;20300&quot; value=&quot;Slide 82&quot;/&gt;&lt;property id=&quot;20307&quot; value=&quot;290&quot;/&gt;&lt;/object&gt;&lt;object type=&quot;3&quot; unique_id=&quot;10038&quot;&gt;&lt;property id=&quot;20148&quot; value=&quot;5&quot;/&gt;&lt;property id=&quot;20300&quot; value=&quot;Slide 83&quot;/&gt;&lt;property id=&quot;20307&quot; value=&quot;291&quot;/&gt;&lt;/object&gt;&lt;object type=&quot;3&quot; unique_id=&quot;10039&quot;&gt;&lt;property id=&quot;20148&quot; value=&quot;5&quot;/&gt;&lt;property id=&quot;20300&quot; value=&quot;Slide 84&quot;/&gt;&lt;property id=&quot;20307&quot; value=&quot;292&quot;/&gt;&lt;/object&gt;&lt;object type=&quot;3&quot; unique_id=&quot;10040&quot;&gt;&lt;property id=&quot;20148&quot; value=&quot;5&quot;/&gt;&lt;property id=&quot;20300&quot; value=&quot;Slide 85&quot;/&gt;&lt;property id=&quot;20307&quot; value=&quot;293&quot;/&gt;&lt;/object&gt;&lt;object type=&quot;3&quot; unique_id=&quot;10041&quot;&gt;&lt;property id=&quot;20148&quot; value=&quot;5&quot;/&gt;&lt;property id=&quot;20300&quot; value=&quot;Slide 86&quot;/&gt;&lt;property id=&quot;20307&quot; value=&quot;294&quot;/&gt;&lt;/object&gt;&lt;object type=&quot;3&quot; unique_id=&quot;10042&quot;&gt;&lt;property id=&quot;20148&quot; value=&quot;5&quot;/&gt;&lt;property id=&quot;20300&quot; value=&quot;Slide 88&quot;/&gt;&lt;property id=&quot;20307&quot; value=&quot;295&quot;/&gt;&lt;/object&gt;&lt;object type=&quot;3&quot; unique_id=&quot;10043&quot;&gt;&lt;property id=&quot;20148&quot; value=&quot;5&quot;/&gt;&lt;property id=&quot;20300&quot; value=&quot;Slide 89&quot;/&gt;&lt;property id=&quot;20307&quot; value=&quot;296&quot;/&gt;&lt;/object&gt;&lt;object type=&quot;3&quot; unique_id=&quot;10044&quot;&gt;&lt;property id=&quot;20148&quot; value=&quot;5&quot;/&gt;&lt;property id=&quot;20300&quot; value=&quot;Slide 90&quot;/&gt;&lt;property id=&quot;20307&quot; value=&quot;297&quot;/&gt;&lt;/object&gt;&lt;object type=&quot;3&quot; unique_id=&quot;10045&quot;&gt;&lt;property id=&quot;20148&quot; value=&quot;5&quot;/&gt;&lt;property id=&quot;20300&quot; value=&quot;Slide 91&quot;/&gt;&lt;property id=&quot;20307&quot; value=&quot;298&quot;/&gt;&lt;/object&gt;&lt;object type=&quot;3&quot; unique_id=&quot;10046&quot;&gt;&lt;property id=&quot;20148&quot; value=&quot;5&quot;/&gt;&lt;property id=&quot;20300&quot; value=&quot;Slide 92&quot;/&gt;&lt;property id=&quot;20307&quot; value=&quot;299&quot;/&gt;&lt;/object&gt;&lt;object type=&quot;3&quot; unique_id=&quot;10047&quot;&gt;&lt;property id=&quot;20148&quot; value=&quot;5&quot;/&gt;&lt;property id=&quot;20300&quot; value=&quot;Slide 93&quot;/&gt;&lt;property id=&quot;20307&quot; value=&quot;300&quot;/&gt;&lt;/object&gt;&lt;object type=&quot;3&quot; unique_id=&quot;10048&quot;&gt;&lt;property id=&quot;20148&quot; value=&quot;5&quot;/&gt;&lt;property id=&quot;20300&quot; value=&quot;Slide 94&quot;/&gt;&lt;property id=&quot;20307&quot; value=&quot;301&quot;/&gt;&lt;/object&gt;&lt;object type=&quot;3&quot; unique_id=&quot;10049&quot;&gt;&lt;property id=&quot;20148&quot; value=&quot;5&quot;/&gt;&lt;property id=&quot;20300&quot; value=&quot;Slide 95&quot;/&gt;&lt;property id=&quot;20307&quot; value=&quot;302&quot;/&gt;&lt;/object&gt;&lt;object type=&quot;3&quot; unique_id=&quot;10050&quot;&gt;&lt;property id=&quot;20148&quot; value=&quot;5&quot;/&gt;&lt;property id=&quot;20300&quot; value=&quot;Slide 107&quot;/&gt;&lt;property id=&quot;20307&quot; value=&quot;303&quot;/&gt;&lt;/object&gt;&lt;object type=&quot;3&quot; unique_id=&quot;10051&quot;&gt;&lt;property id=&quot;20148&quot; value=&quot;5&quot;/&gt;&lt;property id=&quot;20300&quot; value=&quot;Slide 108&quot;/&gt;&lt;property id=&quot;20307&quot; value=&quot;304&quot;/&gt;&lt;/object&gt;&lt;object type=&quot;3&quot; unique_id=&quot;10052&quot;&gt;&lt;property id=&quot;20148&quot; value=&quot;5&quot;/&gt;&lt;property id=&quot;20300&quot; value=&quot;Slide 109&quot;/&gt;&lt;property id=&quot;20307&quot; value=&quot;305&quot;/&gt;&lt;/object&gt;&lt;object type=&quot;3&quot; unique_id=&quot;10053&quot;&gt;&lt;property id=&quot;20148&quot; value=&quot;5&quot;/&gt;&lt;property id=&quot;20300&quot; value=&quot;Slide 110&quot;/&gt;&lt;property id=&quot;20307&quot; value=&quot;306&quot;/&gt;&lt;/object&gt;&lt;object type=&quot;3&quot; unique_id=&quot;10054&quot;&gt;&lt;property id=&quot;20148&quot; value=&quot;5&quot;/&gt;&lt;property id=&quot;20300&quot; value=&quot;Slide 112&quot;/&gt;&lt;property id=&quot;20307&quot; value=&quot;307&quot;/&gt;&lt;/object&gt;&lt;object type=&quot;3&quot; unique_id=&quot;10055&quot;&gt;&lt;property id=&quot;20148&quot; value=&quot;5&quot;/&gt;&lt;property id=&quot;20300&quot; value=&quot;Slide 113&quot;/&gt;&lt;property id=&quot;20307&quot; value=&quot;308&quot;/&gt;&lt;/object&gt;&lt;object type=&quot;3&quot; unique_id=&quot;10056&quot;&gt;&lt;property id=&quot;20148&quot; value=&quot;5&quot;/&gt;&lt;property id=&quot;20300&quot; value=&quot;Slide 114&quot;/&gt;&lt;property id=&quot;20307&quot; value=&quot;309&quot;/&gt;&lt;/object&gt;&lt;object type=&quot;3&quot; unique_id=&quot;10057&quot;&gt;&lt;property id=&quot;20148&quot; value=&quot;5&quot;/&gt;&lt;property id=&quot;20300&quot; value=&quot;Slide 115&quot;/&gt;&lt;property id=&quot;20307&quot; value=&quot;310&quot;/&gt;&lt;/object&gt;&lt;object type=&quot;3&quot; unique_id=&quot;10058&quot;&gt;&lt;property id=&quot;20148&quot; value=&quot;5&quot;/&gt;&lt;property id=&quot;20300&quot; value=&quot;Slide 116&quot;/&gt;&lt;property id=&quot;20307&quot; value=&quot;311&quot;/&gt;&lt;/object&gt;&lt;object type=&quot;3&quot; unique_id=&quot;10059&quot;&gt;&lt;property id=&quot;20148&quot; value=&quot;5&quot;/&gt;&lt;property id=&quot;20300&quot; value=&quot;Slide 118&quot;/&gt;&lt;property id=&quot;20307&quot; value=&quot;312&quot;/&gt;&lt;/object&gt;&lt;object type=&quot;3&quot; unique_id=&quot;10060&quot;&gt;&lt;property id=&quot;20148&quot; value=&quot;5&quot;/&gt;&lt;property id=&quot;20300&quot; value=&quot;Slide 119&quot;/&gt;&lt;property id=&quot;20307&quot; value=&quot;313&quot;/&gt;&lt;/object&gt;&lt;object type=&quot;3&quot; unique_id=&quot;78127&quot;&gt;&lt;property id=&quot;20148&quot; value=&quot;5&quot;/&gt;&lt;property id=&quot;20300&quot; value=&quot;Slide 1 - &amp;quot;Chapter 1 Introduction to Computers, the Internet and the Web&amp;quot;&quot;/&gt;&lt;property id=&quot;20307&quot; value=&quot;315&quot;/&gt;&lt;/object&gt;&lt;object type=&quot;3&quot; unique_id=&quot;81593&quot;&gt;&lt;property id=&quot;20148&quot; value=&quot;5&quot;/&gt;&lt;property id=&quot;20300&quot; value=&quot;Slide 5 - &amp;quot;1.1  Introduction&amp;quot;&quot;/&gt;&lt;property id=&quot;20307&quot; value=&quot;317&quot;/&gt;&lt;/object&gt;&lt;object type=&quot;3&quot; unique_id=&quot;81594&quot;&gt;&lt;property id=&quot;20148&quot; value=&quot;5&quot;/&gt;&lt;property id=&quot;20300&quot; value=&quot;Slide 6 - &amp;quot;1.2  Hardware and Software&amp;quot;&quot;/&gt;&lt;property id=&quot;20307&quot; value=&quot;318&quot;/&gt;&lt;/object&gt;&lt;object type=&quot;3&quot; unique_id=&quot;81595&quot;&gt;&lt;property id=&quot;20148&quot; value=&quot;5&quot;/&gt;&lt;property id=&quot;20300&quot; value=&quot;Slide 7 - &amp;quot;1.2  Hardware and Software (Cont.)&amp;quot;&quot;/&gt;&lt;property id=&quot;20307&quot; value=&quot;319&quot;/&gt;&lt;/object&gt;&lt;object type=&quot;3&quot; unique_id=&quot;81596&quot;&gt;&lt;property id=&quot;20148&quot; value=&quot;5&quot;/&gt;&lt;property id=&quot;20300&quot; value=&quot;Slide 8 - &amp;quot;1.2  Hardware and Software (Cont.)&amp;quot;&quot;/&gt;&lt;property id=&quot;20307&quot; value=&quot;320&quot;/&gt;&lt;/object&gt;&lt;object type=&quot;3&quot; unique_id=&quot;81597&quot;&gt;&lt;property id=&quot;20148&quot; value=&quot;5&quot;/&gt;&lt;property id=&quot;20300&quot; value=&quot;Slide 9 - &amp;quot;1.2.1  Moore’s Law&amp;quot;&quot;/&gt;&lt;property id=&quot;20307&quot; value=&quot;321&quot;/&gt;&lt;/object&gt;&lt;object type=&quot;3&quot; unique_id=&quot;81598&quot;&gt;&lt;property id=&quot;20148&quot; value=&quot;5&quot;/&gt;&lt;property id=&quot;20300&quot; value=&quot;Slide 10 - &amp;quot;1.2.1  Moore’s Law (Cont.)&amp;quot;&quot;/&gt;&lt;property id=&quot;20307&quot; value=&quot;322&quot;/&gt;&lt;/object&gt;&lt;object type=&quot;3&quot; unique_id=&quot;81599&quot;&gt;&lt;property id=&quot;20148&quot; value=&quot;5&quot;/&gt;&lt;property id=&quot;20300&quot; value=&quot;Slide 11 - &amp;quot;1.2.1  Moore’s Law (Cont.)&amp;quot;&quot;/&gt;&lt;property id=&quot;20307&quot; value=&quot;323&quot;/&gt;&lt;/object&gt;&lt;object type=&quot;3&quot; unique_id=&quot;81600&quot;&gt;&lt;property id=&quot;20148&quot; value=&quot;5&quot;/&gt;&lt;property id=&quot;20300&quot; value=&quot;Slide 12 - &amp;quot;1.2.2  Computer Organization&amp;quot;&quot;/&gt;&lt;property id=&quot;20307&quot; value=&quot;324&quot;/&gt;&lt;/object&gt;&lt;object type=&quot;3&quot; unique_id=&quot;81601&quot;&gt;&lt;property id=&quot;20148&quot; value=&quot;5&quot;/&gt;&lt;property id=&quot;20300&quot; value=&quot;Slide 18 - &amp;quot;1.3  Data Hierarchy&amp;quot;&quot;/&gt;&lt;property id=&quot;20307&quot; value=&quot;325&quot;/&gt;&lt;/object&gt;&lt;object type=&quot;3&quot; unique_id=&quot;81602&quot;&gt;&lt;property id=&quot;20148&quot; value=&quot;5&quot;/&gt;&lt;property id=&quot;20300&quot; value=&quot;Slide 20 - &amp;quot;1.3  Data Hierarchy&amp;quot;&quot;/&gt;&lt;property id=&quot;20307&quot; value=&quot;326&quot;/&gt;&lt;/object&gt;&lt;object type=&quot;3&quot; unique_id=&quot;81603&quot;&gt;&lt;property id=&quot;20148&quot; value=&quot;5&quot;/&gt;&lt;property id=&quot;20300&quot; value=&quot;Slide 21 - &amp;quot;1.3  Data Hierarchy&amp;quot;&quot;/&gt;&lt;property id=&quot;20307&quot; value=&quot;327&quot;/&gt;&lt;/object&gt;&lt;object type=&quot;3&quot; unique_id=&quot;81604&quot;&gt;&lt;property id=&quot;20148&quot; value=&quot;5&quot;/&gt;&lt;property id=&quot;20300&quot; value=&quot;Slide 22 - &amp;quot;1.3  Data Hierarchy&amp;quot;&quot;/&gt;&lt;property id=&quot;20307&quot; value=&quot;328&quot;/&gt;&lt;/object&gt;&lt;object type=&quot;3&quot; unique_id=&quot;81605&quot;&gt;&lt;property id=&quot;20148&quot; value=&quot;5&quot;/&gt;&lt;property id=&quot;20300&quot; value=&quot;Slide 24 - &amp;quot;1.4  Machine Languages, Assembly Languages and High-Level Languages&amp;quot;&quot;/&gt;&lt;property id=&quot;20307&quot; value=&quot;335&quot;/&gt;&lt;/object&gt;&lt;object type=&quot;3&quot; unique_id=&quot;81606&quot;&gt;&lt;property id=&quot;20148&quot; value=&quot;5&quot;/&gt;&lt;property id=&quot;20300&quot; value=&quot;Slide 25 - &amp;quot;1.4  Machine Languages, Assembly Languages and High-Level Languages&amp;quot;&quot;/&gt;&lt;property id=&quot;20307&quot; value=&quot;336&quot;/&gt;&lt;/object&gt;&lt;object type=&quot;3&quot; unique_id=&quot;81607&quot;&gt;&lt;property id=&quot;20148&quot; value=&quot;5&quot;/&gt;&lt;property id=&quot;20300&quot; value=&quot;Slide 26 - &amp;quot;1.5  The C Programming Language&amp;quot;&quot;/&gt;&lt;property id=&quot;20307&quot; value=&quot;337&quot;/&gt;&lt;/object&gt;&lt;object type=&quot;3&quot; unique_id=&quot;81608&quot;&gt;&lt;property id=&quot;20148&quot; value=&quot;5&quot;/&gt;&lt;property id=&quot;20300&quot; value=&quot;Slide 27 - &amp;quot;1.5  The C Programming Language (Cont.)&amp;quot;&quot;/&gt;&lt;property id=&quot;20307&quot; value=&quot;338&quot;/&gt;&lt;/object&gt;&lt;object type=&quot;3&quot; unique_id=&quot;81609&quot;&gt;&lt;property id=&quot;20148&quot; value=&quot;5&quot;/&gt;&lt;property id=&quot;20300&quot; value=&quot;Slide 28 - &amp;quot;1.5  The C Programming Language (Cont.)&amp;quot;&quot;/&gt;&lt;property id=&quot;20307&quot; value=&quot;339&quot;/&gt;&lt;/object&gt;&lt;object type=&quot;3&quot; unique_id=&quot;81610&quot;&gt;&lt;property id=&quot;20148&quot; value=&quot;5&quot;/&gt;&lt;property id=&quot;20300&quot; value=&quot;Slide 32 - &amp;quot;1.6  C Standard Library&amp;quot;&quot;/&gt;&lt;property id=&quot;20307&quot; value=&quot;340&quot;/&gt;&lt;/object&gt;&lt;object type=&quot;3&quot; unique_id=&quot;81611&quot;&gt;&lt;property id=&quot;20148&quot; value=&quot;5&quot;/&gt;&lt;property id=&quot;20300&quot; value=&quot;Slide 33 - &amp;quot;1.6  C Standard Library (Cont.)&amp;quot;&quot;/&gt;&lt;property id=&quot;20307&quot; value=&quot;341&quot;/&gt;&lt;/object&gt;&lt;object type=&quot;3&quot; unique_id=&quot;81612&quot;&gt;&lt;property id=&quot;20148&quot; value=&quot;5&quot;/&gt;&lt;property id=&quot;20300&quot; value=&quot;Slide 34 - &amp;quot;1.6  C Standard Library (Cont.)&amp;quot;&quot;/&gt;&lt;property id=&quot;20307&quot; value=&quot;342&quot;/&gt;&lt;/object&gt;&lt;object type=&quot;3&quot; unique_id=&quot;81613&quot;&gt;&lt;property id=&quot;20148&quot; value=&quot;5&quot;/&gt;&lt;property id=&quot;20300&quot; value=&quot;Slide 37 - &amp;quot;1.7  C++ and Other C-Based Languages&amp;quot;&quot;/&gt;&lt;property id=&quot;20307&quot; value=&quot;343&quot;/&gt;&lt;/object&gt;&lt;object type=&quot;3&quot; unique_id=&quot;81614&quot;&gt;&lt;property id=&quot;20148&quot; value=&quot;5&quot;/&gt;&lt;property id=&quot;20300&quot; value=&quot;Slide 38 - &amp;quot;1.7  C++ and Other C-Based Languages (Cont.)&amp;quot;&quot;/&gt;&lt;property id=&quot;20307&quot; value=&quot;344&quot;/&gt;&lt;/object&gt;&lt;object type=&quot;3&quot; unique_id=&quot;81615&quot;&gt;&lt;property id=&quot;20148&quot; value=&quot;5&quot;/&gt;&lt;property id=&quot;20300&quot; value=&quot;Slide 42 - &amp;quot;1.8  Object Technology&amp;quot;&quot;/&gt;&lt;property id=&quot;20307&quot; value=&quot;345&quot;/&gt;&lt;/object&gt;&lt;object type=&quot;3&quot; unique_id=&quot;81616&quot;&gt;&lt;property id=&quot;20148&quot; value=&quot;5&quot;/&gt;&lt;property id=&quot;20300&quot; value=&quot;Slide 43 - &amp;quot;1.8  Object Technology&amp;quot;&quot;/&gt;&lt;property id=&quot;20307&quot; value=&quot;346&quot;/&gt;&lt;/object&gt;&lt;object type=&quot;3&quot; unique_id=&quot;81617&quot;&gt;&lt;property id=&quot;20148&quot; value=&quot;5&quot;/&gt;&lt;property id=&quot;20300&quot; value=&quot;Slide 44 - &amp;quot;1.8  Object Technology (cont.)&amp;quot;&quot;/&gt;&lt;property id=&quot;20307&quot; value=&quot;347&quot;/&gt;&lt;/object&gt;&lt;object type=&quot;3&quot; unique_id=&quot;81618&quot;&gt;&lt;property id=&quot;20148&quot; value=&quot;5&quot;/&gt;&lt;property id=&quot;20300&quot; value=&quot;Slide 45 - &amp;quot;1.8  Object Technology (cont.)&amp;quot;&quot;/&gt;&lt;property id=&quot;20307&quot; value=&quot;348&quot;/&gt;&lt;/object&gt;&lt;object type=&quot;3&quot; unique_id=&quot;81619&quot;&gt;&lt;property id=&quot;20148&quot; value=&quot;5&quot;/&gt;&lt;property id=&quot;20300&quot; value=&quot;Slide 46 - &amp;quot;1.8  Object Technology (cont.)&amp;quot;&quot;/&gt;&lt;property id=&quot;20307&quot; value=&quot;349&quot;/&gt;&lt;/object&gt;&lt;object type=&quot;3&quot; unique_id=&quot;81620&quot;&gt;&lt;property id=&quot;20148&quot; value=&quot;5&quot;/&gt;&lt;property id=&quot;20300&quot; value=&quot;Slide 47 - &amp;quot;1.8  Object Technology (cont.)&amp;quot;&quot;/&gt;&lt;property id=&quot;20307&quot; value=&quot;350&quot;/&gt;&lt;/object&gt;&lt;object type=&quot;3&quot; unique_id=&quot;81621&quot;&gt;&lt;property id=&quot;20148&quot; value=&quot;5&quot;/&gt;&lt;property id=&quot;20300&quot; value=&quot;Slide 48 - &amp;quot;1.8  Object Technology (cont.)&amp;quot;&quot;/&gt;&lt;property id=&quot;20307&quot; value=&quot;351&quot;/&gt;&lt;/object&gt;&lt;object type=&quot;3&quot; unique_id=&quot;81622&quot;&gt;&lt;property id=&quot;20148&quot; value=&quot;5&quot;/&gt;&lt;property id=&quot;20300&quot; value=&quot;Slide 49 - &amp;quot;1.8  Object Technology (cont.)&amp;quot;&quot;/&gt;&lt;property id=&quot;20307&quot; value=&quot;352&quot;/&gt;&lt;/object&gt;&lt;object type=&quot;3&quot; unique_id=&quot;81623&quot;&gt;&lt;property id=&quot;20148&quot; value=&quot;5&quot;/&gt;&lt;property id=&quot;20300&quot; value=&quot;Slide 50 - &amp;quot;1.8  Object Technology (cont.)&amp;quot;&quot;/&gt;&lt;property id=&quot;20307&quot; value=&quot;353&quot;/&gt;&lt;/object&gt;&lt;object type=&quot;3&quot; unique_id=&quot;81624&quot;&gt;&lt;property id=&quot;20148&quot; value=&quot;5&quot;/&gt;&lt;property id=&quot;20300&quot; value=&quot;Slide 51 - &amp;quot;1.8  Object Technology (cont.)&amp;quot;&quot;/&gt;&lt;property id=&quot;20307&quot; value=&quot;354&quot;/&gt;&lt;/object&gt;&lt;object type=&quot;3&quot; unique_id=&quot;81625&quot;&gt;&lt;property id=&quot;20148&quot; value=&quot;5&quot;/&gt;&lt;property id=&quot;20300&quot; value=&quot;Slide 53 - &amp;quot;1.9  Typical C Program Development Environment&amp;quot;&quot;/&gt;&lt;property id=&quot;20307&quot; value=&quot;355&quot;/&gt;&lt;/object&gt;&lt;object type=&quot;3&quot; unique_id=&quot;81626&quot;&gt;&lt;property id=&quot;20148&quot; value=&quot;5&quot;/&gt;&lt;property id=&quot;20300&quot; value=&quot;Slide 54 - &amp;quot;1.9  Typical C Program Development Environment (Cont.)&amp;quot;&quot;/&gt;&lt;property id=&quot;20307&quot; value=&quot;356&quot;/&gt;&lt;/object&gt;&lt;object type=&quot;3&quot; unique_id=&quot;81627&quot;&gt;&lt;property id=&quot;20148&quot; value=&quot;5&quot;/&gt;&lt;property id=&quot;20300&quot; value=&quot;Slide 55 - &amp;quot;1.9  Phase 1: Creating a Program&amp;quot;&quot;/&gt;&lt;property id=&quot;20307&quot; value=&quot;357&quot;/&gt;&lt;/object&gt;&lt;object type=&quot;3&quot; unique_id=&quot;81628&quot;&gt;&lt;property id=&quot;20148&quot; value=&quot;5&quot;/&gt;&lt;property id=&quot;20300&quot; value=&quot;Slide 56 - &amp;quot;1.9  Phases 2 and 3: Preprocessing and Compiling a C Program&amp;quot;&quot;/&gt;&lt;property id=&quot;20307&quot; value=&quot;358&quot;/&gt;&lt;/object&gt;&lt;object type=&quot;3&quot; unique_id=&quot;81629&quot;&gt;&lt;property id=&quot;20148&quot; value=&quot;5&quot;/&gt;&lt;property id=&quot;20300&quot; value=&quot;Slide 57 - &amp;quot;1.9  Phases 2 and 3: Preprocessing and Compiling a C Program (Cont.)&amp;quot;&quot;/&gt;&lt;property id=&quot;20307&quot; value=&quot;359&quot;/&gt;&lt;/object&gt;&lt;object type=&quot;3&quot; unique_id=&quot;81630&quot;&gt;&lt;property id=&quot;20148&quot; value=&quot;5&quot;/&gt;&lt;property id=&quot;20300&quot; value=&quot;Slide 60 - &amp;quot;1.9  Phase 4: Linking&amp;quot;&quot;/&gt;&lt;property id=&quot;20307&quot; value=&quot;360&quot;/&gt;&lt;/object&gt;&lt;object type=&quot;3&quot; unique_id=&quot;81631&quot;&gt;&lt;property id=&quot;20148&quot; value=&quot;5&quot;/&gt;&lt;property id=&quot;20300&quot; value=&quot;Slide 61 - &amp;quot;1.9  Phase 4: Linking (Cont.)&amp;quot;&quot;/&gt;&lt;property id=&quot;20307&quot; value=&quot;361&quot;/&gt;&lt;/object&gt;&lt;object type=&quot;3&quot; unique_id=&quot;81632&quot;&gt;&lt;property id=&quot;20148&quot; value=&quot;5&quot;/&gt;&lt;property id=&quot;20300&quot; value=&quot;Slide 62 - &amp;quot;1.9  Phase 5: Loading&amp;quot;&quot;/&gt;&lt;property id=&quot;20307&quot; value=&quot;362&quot;/&gt;&lt;/object&gt;&lt;object type=&quot;3&quot; unique_id=&quot;81633&quot;&gt;&lt;property id=&quot;20148&quot; value=&quot;5&quot;/&gt;&lt;property id=&quot;20300&quot; value=&quot;Slide 63 - &amp;quot;1.9  Phase 6: Execution&amp;quot;&quot;/&gt;&lt;property id=&quot;20307&quot; value=&quot;363&quot;/&gt;&lt;/object&gt;&lt;object type=&quot;3&quot; unique_id=&quot;81634&quot;&gt;&lt;property id=&quot;20148&quot; value=&quot;5&quot;/&gt;&lt;property id=&quot;20300&quot; value=&quot;Slide 64 - &amp;quot;1.9  Problems That May Occur at Execution Time&amp;quot;&quot;/&gt;&lt;property id=&quot;20307&quot; value=&quot;364&quot;/&gt;&lt;/object&gt;&lt;object type=&quot;3&quot; unique_id=&quot;84695&quot;&gt;&lt;property id=&quot;20148&quot; value=&quot;5&quot;/&gt;&lt;property id=&quot;20300&quot; value=&quot;Slide 66 - &amp;quot;1.9  Standard Input, Standard Output and Standard Error Streams&amp;quot;&quot;/&gt;&lt;property id=&quot;20307&quot; value=&quot;365&quot;/&gt;&lt;/object&gt;&lt;object type=&quot;3&quot; unique_id=&quot;84696&quot;&gt;&lt;property id=&quot;20148&quot; value=&quot;5&quot;/&gt;&lt;property id=&quot;20300&quot; value=&quot;Slide 67 - &amp;quot;1.9  Standard Input, Standard Output and Standard Error Streams (Cont.)&amp;quot;&quot;/&gt;&lt;property id=&quot;20307&quot; value=&quot;366&quot;/&gt;&lt;/object&gt;&lt;object type=&quot;3&quot; unique_id=&quot;84697&quot;&gt;&lt;property id=&quot;20148&quot; value=&quot;5&quot;/&gt;&lt;property id=&quot;20300&quot; value=&quot;Slide 68 - &amp;quot;1.10  Test-Driving a C Application in Windows, Linux and Mac OS X&amp;quot;&quot;/&gt;&lt;property id=&quot;20307&quot; value=&quot;367&quot;/&gt;&lt;/object&gt;&lt;object type=&quot;3&quot; unique_id=&quot;84698&quot;&gt;&lt;property id=&quot;20148&quot; value=&quot;5&quot;/&gt;&lt;property id=&quot;20300&quot; value=&quot;Slide 69 - &amp;quot;1.10  Test-Driving a C Application in Windows, Linux and Mac OS X (Cont.)&amp;quot;&quot;/&gt;&lt;property id=&quot;20307&quot; value=&quot;368&quot;/&gt;&lt;/object&gt;&lt;object type=&quot;3&quot; unique_id=&quot;84699&quot;&gt;&lt;property id=&quot;20148&quot; value=&quot;5&quot;/&gt;&lt;property id=&quot;20300&quot; value=&quot;Slide 70 - &amp;quot;1.10.1  Running a C Application from the Windows Command Prompt&amp;quot;&quot;/&gt;&lt;property id=&quot;20307&quot; value=&quot;369&quot;/&gt;&lt;/object&gt;&lt;object type=&quot;3&quot; unique_id=&quot;84700&quot;&gt;&lt;property id=&quot;20148&quot; value=&quot;5&quot;/&gt;&lt;property id=&quot;20300&quot; value=&quot;Slide 78 - &amp;quot;1.10.2  Running a C Application Using GNU C with Linux&amp;quot;&quot;/&gt;&lt;property id=&quot;20307&quot; value=&quot;370&quot;/&gt;&lt;/object&gt;&lt;object type=&quot;3&quot; unique_id=&quot;84701&quot;&gt;&lt;property id=&quot;20148&quot; value=&quot;5&quot;/&gt;&lt;property id=&quot;20300&quot; value=&quot;Slide 87 - &amp;quot;1.11.3  Running a C Application Using the Teminal on Mac OS X&amp;quot;&quot;/&gt;&lt;property id=&quot;20307&quot; value=&quot;372&quot;/&gt;&lt;/object&gt;&lt;object type=&quot;3&quot; unique_id=&quot;84702&quot;&gt;&lt;property id=&quot;20148&quot; value=&quot;5&quot;/&gt;&lt;property id=&quot;20300&quot; value=&quot;Slide 96 - &amp;quot;1.11  Operating Systems&amp;quot;&quot;/&gt;&lt;property id=&quot;20307&quot; value=&quot;373&quot;/&gt;&lt;/object&gt;&lt;object type=&quot;3&quot; unique_id=&quot;84703&quot;&gt;&lt;property id=&quot;20148&quot; value=&quot;5&quot;/&gt;&lt;property id=&quot;20300&quot; value=&quot;Slide 97 - &amp;quot;1.11.1 Windows—A Proprietary Operating System&amp;quot;&quot;/&gt;&lt;property id=&quot;20307&quot; value=&quot;374&quot;/&gt;&lt;/object&gt;&lt;object type=&quot;3&quot; unique_id=&quot;84704&quot;&gt;&lt;property id=&quot;20148&quot; value=&quot;5&quot;/&gt;&lt;property id=&quot;20300&quot; value=&quot;Slide 98 - &amp;quot;1.11.2 Linux—An Open-Source Operating System&amp;quot;&quot;/&gt;&lt;property id=&quot;20307&quot; value=&quot;375&quot;/&gt;&lt;/object&gt;&lt;object type=&quot;3&quot; unique_id=&quot;84705&quot;&gt;&lt;property id=&quot;20148&quot; value=&quot;5&quot;/&gt;&lt;property id=&quot;20300&quot; value=&quot;Slide 99 - &amp;quot;1.11.2 Linux—An Open-Source Operating System&amp;quot;&quot;/&gt;&lt;property id=&quot;20307&quot; value=&quot;376&quot;/&gt;&lt;/object&gt;&lt;object type=&quot;3&quot; unique_id=&quot;84706&quot;&gt;&lt;property id=&quot;20148&quot; value=&quot;5&quot;/&gt;&lt;property id=&quot;20300&quot; value=&quot;Slide 100 - &amp;quot;1.11.3 Apple’s Mac OS X; Apple’s iOS for iPhone®, iPad® and iPod Touch® Devices&amp;quot;&quot;/&gt;&lt;property id=&quot;20307&quot; value=&quot;377&quot;/&gt;&lt;/object&gt;&lt;object type=&quot;3&quot; unique_id=&quot;84707&quot;&gt;&lt;property id=&quot;20148&quot; value=&quot;5&quot;/&gt;&lt;property id=&quot;20300&quot; value=&quot;Slide 101 - &amp;quot;1.11.3 Apple’s Mac OS X; Apple’s iOS for iPhone®, iPad® and iPod Touch® Devices&amp;quot;&quot;/&gt;&lt;property id=&quot;20307&quot; value=&quot;378&quot;/&gt;&lt;/object&gt;&lt;object type=&quot;3&quot; unique_id=&quot;84708&quot;&gt;&lt;property id=&quot;20148&quot; value=&quot;5&quot;/&gt;&lt;property id=&quot;20300&quot; value=&quot;Slide 102 - &amp;quot;1.11.4 Google’s Android&amp;quot;&quot;/&gt;&lt;property id=&quot;20307&quot; value=&quot;379&quot;/&gt;&lt;/object&gt;&lt;object type=&quot;3&quot; unique_id=&quot;84709&quot;&gt;&lt;property id=&quot;20148&quot; value=&quot;5&quot;/&gt;&lt;property id=&quot;20300&quot; value=&quot;Slide 103 - &amp;quot;1.12 The Internet and the World Wide Web&amp;quot;&quot;/&gt;&lt;property id=&quot;20307&quot; value=&quot;380&quot;/&gt;&lt;/object&gt;&lt;object type=&quot;3&quot; unique_id=&quot;84710&quot;&gt;&lt;property id=&quot;20148&quot; value=&quot;5&quot;/&gt;&lt;property id=&quot;20300&quot; value=&quot;Slide 104 - &amp;quot;1.12 The Internet and the World Wide Web (Cont.)&amp;quot;&quot;/&gt;&lt;property id=&quot;20307&quot; value=&quot;382&quot;/&gt;&lt;/object&gt;&lt;object type=&quot;3&quot; unique_id=&quot;84711&quot;&gt;&lt;property id=&quot;20148&quot; value=&quot;5&quot;/&gt;&lt;property id=&quot;20300&quot; value=&quot;Slide 105 - &amp;quot;1.12 The Internet and the World Wide Web (Cont.)&amp;quot;&quot;/&gt;&lt;property id=&quot;20307&quot; value=&quot;384&quot;/&gt;&lt;/object&gt;&lt;object type=&quot;3&quot; unique_id=&quot;84712&quot;&gt;&lt;property id=&quot;20148&quot; value=&quot;5&quot;/&gt;&lt;property id=&quot;20300&quot; value=&quot;Slide 106 - &amp;quot;1.12 The Internet and the World Wide Web (Cont.)&amp;quot;&quot;/&gt;&lt;property id=&quot;20307&quot; value=&quot;388&quot;/&gt;&lt;/object&gt;&lt;object type=&quot;3&quot; unique_id=&quot;84713&quot;&gt;&lt;property id=&quot;20148&quot; value=&quot;5&quot;/&gt;&lt;property id=&quot;20300&quot; value=&quot;Slide 111 - &amp;quot;1.13 Some Key Software Development Terminology&amp;quot;&quot;/&gt;&lt;property id=&quot;20307&quot; value=&quot;389&quot;/&gt;&lt;/object&gt;&lt;object type=&quot;3&quot; unique_id=&quot;84714&quot;&gt;&lt;property id=&quot;20148&quot; value=&quot;5&quot;/&gt;&lt;property id=&quot;20300&quot; value=&quot;Slide 117 - &amp;quot;1.14  Keeping Up-to-Date with Information Technologies&amp;quot;&quot;/&gt;&lt;property id=&quot;20307&quot; value=&quot;390&quot;/&gt;&lt;/object&gt;&lt;/object&gt;&lt;/object&gt;&lt;/database&gt;"/>
  <p:tag name="SECTOMILLISECCONVERTED" val="1"/>
</p:tagLst>
</file>

<file path=ppt/theme/theme1.xml><?xml version="1.0" encoding="utf-8"?>
<a:theme xmlns:a="http://schemas.openxmlformats.org/drawingml/2006/main" name="chtp8_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chtp8_10</Template>
  <TotalTime>39726</TotalTime>
  <Words>4949</Words>
  <Application>Microsoft Office PowerPoint</Application>
  <PresentationFormat>宽屏</PresentationFormat>
  <Paragraphs>697</Paragraphs>
  <Slides>73</Slides>
  <Notes>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73</vt:i4>
      </vt:variant>
    </vt:vector>
  </HeadingPairs>
  <TitlesOfParts>
    <vt:vector size="90" baseType="lpstr">
      <vt:lpstr>Osaka</vt:lpstr>
      <vt:lpstr>等线</vt:lpstr>
      <vt:lpstr>等线 Light</vt:lpstr>
      <vt:lpstr>黑体</vt:lpstr>
      <vt:lpstr>宋体</vt:lpstr>
      <vt:lpstr>微软雅黑</vt:lpstr>
      <vt:lpstr>Arial</vt:lpstr>
      <vt:lpstr>Book Antiqua</vt:lpstr>
      <vt:lpstr>Calibri</vt:lpstr>
      <vt:lpstr>Courier New</vt:lpstr>
      <vt:lpstr>Symbol</vt:lpstr>
      <vt:lpstr>Times New Roman</vt:lpstr>
      <vt:lpstr>Wingdings</vt:lpstr>
      <vt:lpstr>chtp8_07</vt:lpstr>
      <vt:lpstr>文档</vt:lpstr>
      <vt:lpstr>Image</vt:lpstr>
      <vt:lpstr>Clip</vt:lpstr>
      <vt:lpstr>PowerPoint 演示文稿</vt:lpstr>
      <vt:lpstr>本章目标</vt:lpstr>
      <vt:lpstr>大纲</vt:lpstr>
      <vt:lpstr>关系数据库简介</vt:lpstr>
      <vt:lpstr>关系模型概述</vt:lpstr>
      <vt:lpstr>关系数据结构及形式化定义</vt:lpstr>
      <vt:lpstr>PowerPoint 演示文稿</vt:lpstr>
      <vt:lpstr>PowerPoint 演示文稿</vt:lpstr>
      <vt:lpstr>PowerPoint 演示文稿</vt:lpstr>
      <vt:lpstr>PowerPoint 演示文稿</vt:lpstr>
      <vt:lpstr>PowerPoint 演示文稿</vt:lpstr>
      <vt:lpstr>PowerPoint 演示文稿</vt:lpstr>
      <vt:lpstr>关系的三种类型</vt:lpstr>
      <vt:lpstr>基本关系的六个性质</vt:lpstr>
      <vt:lpstr>范式(NF)</vt:lpstr>
      <vt:lpstr>关系数据结构及形式化定义</vt:lpstr>
      <vt:lpstr>PowerPoint 演示文稿</vt:lpstr>
      <vt:lpstr>PowerPoint 演示文稿</vt:lpstr>
      <vt:lpstr>PowerPoint 演示文稿</vt:lpstr>
      <vt:lpstr>PowerPoint 演示文稿</vt:lpstr>
      <vt:lpstr>关系数据结构及形式化定义</vt:lpstr>
      <vt:lpstr>PowerPoint 演示文稿</vt:lpstr>
      <vt:lpstr>关系数据结构及形式化定义</vt:lpstr>
      <vt:lpstr>PowerPoint 演示文稿</vt:lpstr>
      <vt:lpstr>大纲</vt:lpstr>
      <vt:lpstr>关系操作</vt:lpstr>
      <vt:lpstr>关系数据库语言分类</vt:lpstr>
      <vt:lpstr>大纲</vt:lpstr>
      <vt:lpstr>关系的三类完整性约束</vt:lpstr>
      <vt:lpstr>实体完整性</vt:lpstr>
      <vt:lpstr>PowerPoint 演示文稿</vt:lpstr>
      <vt:lpstr>参照完整性</vt:lpstr>
      <vt:lpstr>PowerPoint 演示文稿</vt:lpstr>
      <vt:lpstr>PowerPoint 演示文稿</vt:lpstr>
      <vt:lpstr>PowerPoint 演示文稿</vt:lpstr>
      <vt:lpstr>PowerPoint 演示文稿</vt:lpstr>
      <vt:lpstr>PowerPoint 演示文稿</vt:lpstr>
      <vt:lpstr>用户定义的完整性</vt:lpstr>
      <vt:lpstr>PowerPoint 演示文稿</vt:lpstr>
      <vt:lpstr>大纲</vt:lpstr>
      <vt:lpstr>关系代数</vt:lpstr>
      <vt:lpstr>关系代数运算符</vt:lpstr>
      <vt:lpstr>传统的集合运算</vt:lpstr>
      <vt:lpstr>PowerPoint 演示文稿</vt:lpstr>
      <vt:lpstr>PowerPoint 演示文稿</vt:lpstr>
      <vt:lpstr>PowerPoint 演示文稿</vt:lpstr>
      <vt:lpstr>专门的关系运算</vt:lpstr>
      <vt:lpstr>PowerPoint 演示文稿</vt:lpstr>
      <vt:lpstr>PowerPoint 演示文稿</vt:lpstr>
      <vt:lpstr>四种专门的关系运算</vt:lpstr>
      <vt:lpstr>学生-课程数据库</vt:lpstr>
      <vt:lpstr>PowerPoint 演示文稿</vt:lpstr>
      <vt:lpstr>1.选择(Selection)</vt:lpstr>
      <vt:lpstr>“选择”示例</vt:lpstr>
      <vt:lpstr>2.投影(Projection)</vt:lpstr>
      <vt:lpstr>“投影”示例</vt:lpstr>
      <vt:lpstr>3.连接(Join)</vt:lpstr>
      <vt:lpstr>PowerPoint 演示文稿</vt:lpstr>
      <vt:lpstr>“连接”示例</vt:lpstr>
      <vt:lpstr>PowerPoint 演示文稿</vt:lpstr>
      <vt:lpstr>PowerPoint 演示文稿</vt:lpstr>
      <vt:lpstr>问题：连接运算适用于何种场景？</vt:lpstr>
      <vt:lpstr>PowerPoint 演示文稿</vt:lpstr>
      <vt:lpstr>4.除(Division)</vt:lpstr>
      <vt:lpstr>PowerPoint 演示文稿</vt:lpstr>
      <vt:lpstr>“除”的实际应用</vt:lpstr>
      <vt:lpstr>“除”示例</vt:lpstr>
      <vt:lpstr>PowerPoint 演示文稿</vt:lpstr>
      <vt:lpstr>关系代数小结</vt:lpstr>
      <vt:lpstr>本章小结</vt:lpstr>
      <vt:lpstr>课堂练习</vt:lpstr>
      <vt:lpstr>PowerPoint 演示文稿</vt:lpstr>
      <vt:lpstr>本章作业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michaelwin</cp:lastModifiedBy>
  <cp:revision>1634</cp:revision>
  <dcterms:created xsi:type="dcterms:W3CDTF">2015-04-27T18:37:45Z</dcterms:created>
  <dcterms:modified xsi:type="dcterms:W3CDTF">2022-04-11T12:58:43Z</dcterms:modified>
</cp:coreProperties>
</file>