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61" r:id="rId3"/>
    <p:sldId id="257" r:id="rId4"/>
    <p:sldId id="322" r:id="rId5"/>
    <p:sldId id="323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25" r:id="rId16"/>
    <p:sldId id="334" r:id="rId17"/>
    <p:sldId id="336" r:id="rId18"/>
    <p:sldId id="335" r:id="rId19"/>
    <p:sldId id="338" r:id="rId20"/>
    <p:sldId id="337" r:id="rId21"/>
    <p:sldId id="339" r:id="rId22"/>
    <p:sldId id="341" r:id="rId23"/>
    <p:sldId id="377" r:id="rId24"/>
    <p:sldId id="382" r:id="rId25"/>
    <p:sldId id="383" r:id="rId26"/>
    <p:sldId id="381" r:id="rId27"/>
    <p:sldId id="379" r:id="rId28"/>
    <p:sldId id="380" r:id="rId29"/>
    <p:sldId id="366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</p:sldIdLst>
  <p:sldSz cx="12192000" cy="6858000"/>
  <p:notesSz cx="6858000" cy="9144000"/>
  <p:photoAlbum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0099"/>
    <a:srgbClr val="FF9900"/>
    <a:srgbClr val="990033"/>
    <a:srgbClr val="006699"/>
    <a:srgbClr val="0066CC"/>
    <a:srgbClr val="336699"/>
    <a:srgbClr val="996833"/>
    <a:srgbClr val="848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3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5963" indent="-358775">
              <a:lnSpc>
                <a:spcPct val="13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01700" indent="-185738">
              <a:lnSpc>
                <a:spcPct val="130000"/>
              </a:lnSpc>
              <a:defRPr sz="20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253026"/>
            <a:ext cx="2438400" cy="426813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db.pro/db/915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huaweicloud.com/courses/course-v1:HuaweiX+CBUCNXDR006+Self-paced/abou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panpanwelcome/p/1243012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71D72B-DB62-4905-AA9F-9CB3D0E1AF7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76400"/>
            <a:ext cx="104394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6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66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66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  </a:t>
            </a:r>
            <a:r>
              <a:rPr lang="en-US" altLang="zh-CN" sz="66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66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之</a:t>
            </a:r>
            <a:r>
              <a:rPr lang="zh-CN" altLang="en-US" sz="66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数据定义</a:t>
            </a:r>
            <a:endParaRPr lang="en-US" altLang="zh-CN" sz="66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④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以同一种语法结构提供两种使用方式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u="sng" dirty="0"/>
          </a:p>
          <a:p>
            <a:pPr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是独立的语言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能够立地用于联机交互的使用方式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又是嵌入式语言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能够嵌入到高级语言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Java)</a:t>
            </a:r>
            <a:r>
              <a:rPr lang="zh-CN" altLang="en-US" dirty="0"/>
              <a:t>程序中，供程序员设计程序时使用</a:t>
            </a:r>
          </a:p>
          <a:p>
            <a:r>
              <a:rPr lang="zh-CN" altLang="en-US" dirty="0"/>
              <a:t>在上述两种不同的使用方式下，</a:t>
            </a:r>
            <a:r>
              <a:rPr lang="en-US" altLang="zh-CN" dirty="0"/>
              <a:t>SQL</a:t>
            </a:r>
            <a:r>
              <a:rPr lang="zh-CN" altLang="en-US" dirty="0"/>
              <a:t>的语法结构基本一致，这提供了极大的灵活性和方便性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⑤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语言简洁，易学易用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功能极强，完成核心功能只用了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动词。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9822632"/>
              </p:ext>
            </p:extLst>
          </p:nvPr>
        </p:nvGraphicFramePr>
        <p:xfrm>
          <a:off x="1600200" y="2514600"/>
          <a:ext cx="83820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Document" r:id="rId3" imgW="3600973" imgH="1522026" progId="Word.Document.8">
                  <p:embed/>
                </p:oleObj>
              </mc:Choice>
              <mc:Fallback>
                <p:oleObj name="Document" r:id="rId3" imgW="3600973" imgH="1522026" progId="Word.Document.8">
                  <p:embed/>
                  <p:pic>
                    <p:nvPicPr>
                      <p:cNvPr id="6" name="对象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83820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91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SQL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支持关系数据库的三级模式结构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5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基本表（</a:t>
            </a:r>
            <a:r>
              <a:rPr lang="en-US" altLang="zh-CN" dirty="0">
                <a:solidFill>
                  <a:srgbClr val="FF0000"/>
                </a:solidFill>
              </a:rPr>
              <a:t>base table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本身独立存在的表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中一个关系就对应一个基本表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（</a:t>
            </a:r>
            <a:r>
              <a:rPr lang="zh-CN" altLang="en-US" dirty="0"/>
              <a:t>或多个</a:t>
            </a:r>
            <a:r>
              <a:rPr lang="en-US" altLang="zh-CN" dirty="0"/>
              <a:t>）</a:t>
            </a:r>
            <a:r>
              <a:rPr lang="zh-CN" altLang="en-US" dirty="0"/>
              <a:t>基本表对应一个存储文件</a:t>
            </a:r>
          </a:p>
          <a:p>
            <a:pPr lvl="1"/>
            <a:r>
              <a:rPr lang="zh-CN" altLang="en-US" dirty="0"/>
              <a:t>一个表可以带若干索引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存储文件（</a:t>
            </a:r>
            <a:r>
              <a:rPr lang="en-US" altLang="zh-CN" dirty="0">
                <a:solidFill>
                  <a:srgbClr val="FF0000"/>
                </a:solidFill>
              </a:rPr>
              <a:t>stored file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逻辑结构组成了关系数据库的内模式</a:t>
            </a:r>
          </a:p>
          <a:p>
            <a:pPr lvl="1"/>
            <a:r>
              <a:rPr lang="zh-CN" altLang="en-US" dirty="0"/>
              <a:t>物理结构对用户是隐蔽的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视图（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从一个或几个基本表导出的表</a:t>
            </a:r>
          </a:p>
          <a:p>
            <a:pPr lvl="1"/>
            <a:r>
              <a:rPr lang="zh-CN" altLang="en-US" dirty="0"/>
              <a:t>数据库中只存放视图的定义而不存放视图对应的数据</a:t>
            </a:r>
          </a:p>
          <a:p>
            <a:pPr lvl="1"/>
            <a:r>
              <a:rPr lang="zh-CN" altLang="en-US" dirty="0"/>
              <a:t>视图是一个</a:t>
            </a:r>
            <a:r>
              <a:rPr lang="zh-CN" altLang="en-US" b="1" u="sng" dirty="0">
                <a:solidFill>
                  <a:srgbClr val="C00000"/>
                </a:solidFill>
              </a:rPr>
              <a:t>虚表</a:t>
            </a:r>
          </a:p>
          <a:p>
            <a:pPr lvl="1"/>
            <a:r>
              <a:rPr lang="zh-CN" altLang="en-US" dirty="0"/>
              <a:t>用户可以在视图上再定义视图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6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学生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课程数据库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数据定义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1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 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课程模式 </a:t>
            </a:r>
            <a:r>
              <a:rPr lang="en-US" altLang="zh-CN" dirty="0"/>
              <a:t>S-T :   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	学生表：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Ssex</a:t>
            </a:r>
            <a:r>
              <a:rPr lang="en-US" altLang="zh-CN" dirty="0">
                <a:solidFill>
                  <a:srgbClr val="0000CC"/>
                </a:solidFill>
              </a:rPr>
              <a:t>, Sage,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课程表：</a:t>
            </a:r>
            <a:r>
              <a:rPr lang="en-US" altLang="zh-CN" dirty="0">
                <a:solidFill>
                  <a:srgbClr val="0000CC"/>
                </a:solidFill>
              </a:rPr>
              <a:t>Course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Cno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Cpno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Ccredit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学生选课表：</a:t>
            </a:r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Sno,Cno</a:t>
            </a:r>
            <a:r>
              <a:rPr lang="en-US" altLang="zh-CN" dirty="0" err="1">
                <a:solidFill>
                  <a:srgbClr val="0000CC"/>
                </a:solidFill>
              </a:rPr>
              <a:t>,Grade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16279" y="6580342"/>
            <a:ext cx="2844800" cy="244475"/>
          </a:xfrm>
        </p:spPr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930962"/>
              </p:ext>
            </p:extLst>
          </p:nvPr>
        </p:nvGraphicFramePr>
        <p:xfrm>
          <a:off x="304800" y="4133941"/>
          <a:ext cx="5181598" cy="19202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26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Ssex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201215123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201215125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435129"/>
              </p:ext>
            </p:extLst>
          </p:nvPr>
        </p:nvGraphicFramePr>
        <p:xfrm>
          <a:off x="2362200" y="457200"/>
          <a:ext cx="7507155" cy="2974816"/>
        </p:xfrm>
        <a:graphic>
          <a:graphicData uri="http://schemas.openxmlformats.org/drawingml/2006/table">
            <a:tbl>
              <a:tblPr/>
              <a:tblGrid>
                <a:gridCol w="165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5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Ccredit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613554"/>
              </p:ext>
            </p:extLst>
          </p:nvPr>
        </p:nvGraphicFramePr>
        <p:xfrm>
          <a:off x="5715000" y="4108541"/>
          <a:ext cx="6248400" cy="2304288"/>
        </p:xfrm>
        <a:graphic>
          <a:graphicData uri="http://schemas.openxmlformats.org/drawingml/2006/table">
            <a:tbl>
              <a:tblPr/>
              <a:tblGrid>
                <a:gridCol w="185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92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010877" y="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课程表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90699" y="371260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59555" y="3672276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选课表</a:t>
            </a:r>
          </a:p>
        </p:txBody>
      </p:sp>
    </p:spTree>
    <p:extLst>
      <p:ext uri="{BB962C8B-B14F-4D97-AF65-F5344CB8AC3E}">
        <p14:creationId xmlns:p14="http://schemas.microsoft.com/office/powerpoint/2010/main" val="171292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课程数据库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数据定义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4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数据定义</a:t>
            </a:r>
            <a:endParaRPr lang="en-US" altLang="zh-CN" sz="4000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的数据定义功能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模式定义</a:t>
            </a:r>
            <a:r>
              <a:rPr lang="en-US" altLang="zh-CN" dirty="0">
                <a:solidFill>
                  <a:srgbClr val="FF0000"/>
                </a:solidFill>
              </a:rPr>
              <a:t>(Schema)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表定义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视图</a:t>
            </a:r>
            <a:r>
              <a:rPr lang="en-US" altLang="zh-CN" dirty="0">
                <a:solidFill>
                  <a:srgbClr val="FF0000"/>
                </a:solidFill>
              </a:rPr>
              <a:t>(View)</a:t>
            </a:r>
            <a:r>
              <a:rPr lang="zh-CN" altLang="en-US" dirty="0">
                <a:solidFill>
                  <a:srgbClr val="FF0000"/>
                </a:solidFill>
              </a:rPr>
              <a:t>和索引</a:t>
            </a:r>
            <a:r>
              <a:rPr lang="en-US" altLang="zh-CN" dirty="0">
                <a:solidFill>
                  <a:srgbClr val="FF0000"/>
                </a:solidFill>
              </a:rPr>
              <a:t>(Index)</a:t>
            </a:r>
            <a:r>
              <a:rPr lang="zh-CN" altLang="en-US" dirty="0">
                <a:solidFill>
                  <a:srgbClr val="FF0000"/>
                </a:solidFill>
              </a:rPr>
              <a:t>的定义 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52451"/>
              </p:ext>
            </p:extLst>
          </p:nvPr>
        </p:nvGraphicFramePr>
        <p:xfrm>
          <a:off x="1506269" y="3740438"/>
          <a:ext cx="918473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Document" r:id="rId3" imgW="5355939" imgH="1622463" progId="Word.Document.8">
                  <p:embed/>
                </p:oleObj>
              </mc:Choice>
              <mc:Fallback>
                <p:oleObj name="Document" r:id="rId3" imgW="5355939" imgH="1622463" progId="Word.Documen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269" y="3740438"/>
                        <a:ext cx="9184738" cy="275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04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4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4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模式</a:t>
            </a:r>
            <a:r>
              <a:rPr lang="en-US" altLang="zh-CN" sz="4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(Schema)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zh-CN" altLang="en-US"/>
              <a:t>现代</a:t>
            </a:r>
            <a:r>
              <a:rPr lang="zh-CN" altLang="en-US" dirty="0"/>
              <a:t>关系数据库管理系统提供了一个</a:t>
            </a:r>
            <a:r>
              <a:rPr lang="zh-CN" altLang="en-US" dirty="0">
                <a:solidFill>
                  <a:srgbClr val="FF0000"/>
                </a:solidFill>
              </a:rPr>
              <a:t>层次化</a:t>
            </a:r>
            <a:r>
              <a:rPr lang="zh-CN" altLang="en-US" dirty="0"/>
              <a:t>的数据库对象命名机制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一个关系数据库管理系统的</a:t>
            </a:r>
            <a:r>
              <a:rPr lang="zh-CN" altLang="en-US" b="1" dirty="0">
                <a:solidFill>
                  <a:srgbClr val="C00000"/>
                </a:solidFill>
              </a:rPr>
              <a:t>实例 </a:t>
            </a:r>
            <a:r>
              <a:rPr lang="en-US" altLang="zh-CN" b="1" dirty="0">
                <a:solidFill>
                  <a:srgbClr val="C00000"/>
                </a:solidFill>
              </a:rPr>
              <a:t>(Instance)</a:t>
            </a:r>
            <a:r>
              <a:rPr lang="zh-CN" altLang="en-US" dirty="0"/>
              <a:t>中可以建立多个数据库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一个数据库中可以建立多</a:t>
            </a:r>
            <a:r>
              <a:rPr lang="zh-CN" altLang="en-US"/>
              <a:t>个模式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一个模式下通常包括多个表、视图和索引等数据库对象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4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完成本章</a:t>
            </a:r>
            <a:r>
              <a:rPr lang="zh-CN" altLang="en-US" dirty="0">
                <a:solidFill>
                  <a:srgbClr val="FF0000"/>
                </a:solidFill>
              </a:rPr>
              <a:t>的学习</a:t>
            </a:r>
            <a:r>
              <a:rPr lang="zh-CN" altLang="en-US" sz="2800" dirty="0">
                <a:solidFill>
                  <a:srgbClr val="FF0000"/>
                </a:solidFill>
              </a:rPr>
              <a:t>，你应该能够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SQL</a:t>
            </a:r>
            <a:r>
              <a:rPr lang="zh-CN" altLang="en-US" dirty="0"/>
              <a:t>的发展历史和标准</a:t>
            </a:r>
            <a:endParaRPr lang="en-US" altLang="zh-CN" dirty="0"/>
          </a:p>
          <a:p>
            <a:pPr lvl="1"/>
            <a:r>
              <a:rPr lang="zh-CN" altLang="en-US" sz="2400" dirty="0"/>
              <a:t>理解</a:t>
            </a:r>
            <a:r>
              <a:rPr lang="en-US" altLang="zh-CN" sz="2400" dirty="0"/>
              <a:t>SQL </a:t>
            </a:r>
            <a:r>
              <a:rPr lang="zh-CN" altLang="en-US" sz="2400" dirty="0"/>
              <a:t>的特点</a:t>
            </a:r>
            <a:endParaRPr lang="en-US" altLang="zh-CN" sz="2400" dirty="0"/>
          </a:p>
          <a:p>
            <a:pPr lvl="1"/>
            <a:r>
              <a:rPr lang="zh-CN" altLang="en-US" dirty="0"/>
              <a:t>熟练掌握使用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创建、更改和删除数据库、模式和基本表</a:t>
            </a:r>
            <a:endParaRPr lang="en-US" altLang="zh-CN" dirty="0"/>
          </a:p>
          <a:p>
            <a:pPr lvl="2"/>
            <a:r>
              <a:rPr lang="zh-CN" altLang="en-US" dirty="0"/>
              <a:t>完成各类查询操作</a:t>
            </a:r>
            <a:r>
              <a:rPr lang="en-US" altLang="zh-CN" dirty="0"/>
              <a:t>(</a:t>
            </a:r>
            <a:r>
              <a:rPr lang="zh-CN" altLang="en-US" dirty="0"/>
              <a:t>单表查询、连接查询、嵌套查询和集合查询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完成更新操作</a:t>
            </a:r>
            <a:r>
              <a:rPr lang="en-US" altLang="zh-CN" dirty="0"/>
              <a:t>(</a:t>
            </a:r>
            <a:r>
              <a:rPr lang="zh-CN" altLang="en-US" dirty="0"/>
              <a:t>插入数据、修改数据，删除数据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理解视图的作用，掌握视图的创建、使用和删除等基本功能</a:t>
            </a:r>
            <a:endParaRPr lang="en-US" altLang="zh-CN" sz="2400" dirty="0"/>
          </a:p>
          <a:p>
            <a:pPr lvl="1"/>
            <a:r>
              <a:rPr lang="zh-CN" altLang="en-US" dirty="0"/>
              <a:t>理解并掌握索引的设计、创建、使用和维护等功能</a:t>
            </a:r>
            <a:endParaRPr lang="en-US" altLang="zh-CN" dirty="0"/>
          </a:p>
          <a:p>
            <a:pPr lvl="1"/>
            <a:r>
              <a:rPr lang="zh-CN" altLang="en-US" sz="2400" dirty="0"/>
              <a:t>理解和掌握常用系统函数的使用方法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8F8F0A-8259-4E53-B30C-318151DD45FD}"/>
              </a:ext>
            </a:extLst>
          </p:cNvPr>
          <p:cNvSpPr txBox="1"/>
          <p:nvPr/>
        </p:nvSpPr>
        <p:spPr>
          <a:xfrm>
            <a:off x="6248400" y="31242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DDL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C8E80F-668A-43F3-A63E-EC7CC16F8D50}"/>
              </a:ext>
            </a:extLst>
          </p:cNvPr>
          <p:cNvSpPr txBox="1"/>
          <p:nvPr/>
        </p:nvSpPr>
        <p:spPr>
          <a:xfrm>
            <a:off x="8905504" y="380454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DML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B8D244E-2CFC-4EF6-A64C-24A4DB25CD2C}"/>
              </a:ext>
            </a:extLst>
          </p:cNvPr>
          <p:cNvSpPr/>
          <p:nvPr/>
        </p:nvSpPr>
        <p:spPr>
          <a:xfrm>
            <a:off x="8686800" y="4038600"/>
            <a:ext cx="248392" cy="533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4C1674-A0F1-4B2F-B1EA-1B5298792253}"/>
              </a:ext>
            </a:extLst>
          </p:cNvPr>
          <p:cNvSpPr txBox="1"/>
          <p:nvPr/>
        </p:nvSpPr>
        <p:spPr>
          <a:xfrm>
            <a:off x="8077200" y="5138514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DDL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8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1.1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定义模式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sz="1200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若模式名缺失，则模式名默认为用户名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创建模式必须具有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DBA</a:t>
            </a:r>
            <a:r>
              <a:rPr lang="zh-CN" altLang="en-US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权限</a:t>
            </a:r>
            <a:r>
              <a:rPr lang="zh-CN" altLang="en-US" dirty="0">
                <a:latin typeface="Times New Roman" panose="02020603050405020304" pitchFamily="18" charset="0"/>
              </a:rPr>
              <a:t>，或获得了</a:t>
            </a:r>
            <a:r>
              <a:rPr lang="en-US" altLang="zh-CN" dirty="0">
                <a:latin typeface="Times New Roman" panose="02020603050405020304" pitchFamily="18" charset="0"/>
              </a:rPr>
              <a:t>DBA</a:t>
            </a:r>
            <a:r>
              <a:rPr lang="zh-CN" altLang="en-US" dirty="0">
                <a:latin typeface="Times New Roman" panose="02020603050405020304" pitchFamily="18" charset="0"/>
              </a:rPr>
              <a:t>授予的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CREATE SCHEMA</a:t>
            </a:r>
            <a:r>
              <a:rPr lang="zh-CN" altLang="en-US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权限</a:t>
            </a:r>
            <a:endParaRPr lang="en-US" altLang="zh-CN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定义模式实际上定义了一个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命名空间</a:t>
            </a:r>
            <a:endParaRPr lang="en-US" altLang="zh-CN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在这个空间中可以定义该模式包含的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数据库对象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基本表、视图、索引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u="sng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CREATE SCHEMA</a:t>
            </a:r>
            <a:r>
              <a:rPr lang="zh-CN" altLang="en-US" dirty="0"/>
              <a:t>中可以接受</a:t>
            </a:r>
            <a:r>
              <a:rPr lang="en-US" altLang="zh-CN" dirty="0">
                <a:solidFill>
                  <a:srgbClr val="FF0000"/>
                </a:solidFill>
              </a:rPr>
              <a:t>CREATE TABLE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CREATE VIEW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GRANT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438303"/>
            <a:ext cx="92202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SCHEMA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</a:t>
            </a: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AUTHORIZATION</a:t>
            </a:r>
            <a:r>
              <a:rPr lang="en-US" altLang="zh-CN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用户名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3600" y="4930332"/>
            <a:ext cx="7924800" cy="9787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SCHEMA 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AUTHORIZATION</a:t>
            </a:r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用户名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[&lt;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视图定义子句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授权定义子句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7405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0" y="3124200"/>
            <a:ext cx="7391400" cy="3268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例子：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57188" lvl="1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[3.1] </a:t>
            </a:r>
            <a:r>
              <a:rPr lang="zh-CN" altLang="en-US" dirty="0">
                <a:latin typeface="Times New Roman" panose="02020603050405020304" pitchFamily="18" charset="0"/>
              </a:rPr>
              <a:t>为用户</a:t>
            </a:r>
            <a:r>
              <a:rPr lang="en-US" altLang="zh-CN" dirty="0">
                <a:latin typeface="Times New Roman" panose="02020603050405020304" pitchFamily="18" charset="0"/>
              </a:rPr>
              <a:t>WANG</a:t>
            </a:r>
            <a:r>
              <a:rPr lang="zh-CN" altLang="en-US" dirty="0">
                <a:latin typeface="Times New Roman" panose="02020603050405020304" pitchFamily="18" charset="0"/>
              </a:rPr>
              <a:t>定义一个学生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课程模式</a:t>
            </a:r>
            <a:r>
              <a:rPr lang="en-US" altLang="zh-CN" dirty="0">
                <a:latin typeface="Times New Roman" panose="02020603050405020304" pitchFamily="18" charset="0"/>
              </a:rPr>
              <a:t>S-T</a:t>
            </a:r>
          </a:p>
          <a:p>
            <a:pPr marL="357188" lvl="1" indent="0" algn="ctr"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SCHEMA “S-T” AUTHORIZATION WANG;</a:t>
            </a:r>
          </a:p>
          <a:p>
            <a:pPr marL="357188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    [3.2]              </a:t>
            </a:r>
            <a:r>
              <a:rPr lang="en-US" altLang="zh-CN" dirty="0">
                <a:solidFill>
                  <a:srgbClr val="0000FF"/>
                </a:solidFill>
              </a:rPr>
              <a:t>CREATE SCHEMA AUTHORIZATION WANG</a:t>
            </a:r>
            <a:r>
              <a:rPr lang="zh-CN" altLang="en-US" dirty="0">
                <a:solidFill>
                  <a:srgbClr val="0000FF"/>
                </a:solidFill>
              </a:rPr>
              <a:t>;</a:t>
            </a:r>
            <a:endParaRPr lang="en-US" altLang="zh-CN" dirty="0">
              <a:solidFill>
                <a:srgbClr val="0000FF"/>
              </a:solidFill>
            </a:endParaRPr>
          </a:p>
          <a:p>
            <a:pPr marL="357188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    [3.3] </a:t>
            </a:r>
            <a:r>
              <a:rPr lang="zh-CN" altLang="en-US" dirty="0">
                <a:latin typeface="Times New Roman" panose="02020603050405020304" pitchFamily="18" charset="0"/>
              </a:rPr>
              <a:t>为用户</a:t>
            </a:r>
            <a:r>
              <a:rPr lang="en-US" altLang="zh-CN" dirty="0">
                <a:latin typeface="Times New Roman" panose="02020603050405020304" pitchFamily="18" charset="0"/>
              </a:rPr>
              <a:t>ZHANG</a:t>
            </a:r>
            <a:r>
              <a:rPr lang="zh-CN" altLang="en-US" dirty="0">
                <a:latin typeface="Times New Roman" panose="02020603050405020304" pitchFamily="18" charset="0"/>
              </a:rPr>
              <a:t>创建了一个模式</a:t>
            </a:r>
            <a:r>
              <a:rPr lang="en-US" altLang="zh-CN" dirty="0">
                <a:latin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</a:rPr>
              <a:t>，并且在其中定义一个表</a:t>
            </a:r>
            <a:r>
              <a:rPr lang="en-US" altLang="zh-CN" dirty="0">
                <a:latin typeface="Times New Roman" panose="02020603050405020304" pitchFamily="18" charset="0"/>
              </a:rPr>
              <a:t>TAB1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SCHEMA TEST AUTHORIZATION ZHANG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CREATE TABLE TAB1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COL1   SMALLINT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COL2   INT,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COL3   CHAR(20), </a:t>
            </a:r>
            <a:endParaRPr lang="zh-CN" alt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COL4   NUMERIC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10,3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COL5   DECIMAL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5,2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删除模式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 lvl="1">
              <a:lnSpc>
                <a:spcPct val="100000"/>
              </a:lnSpc>
            </a:pPr>
            <a:endParaRPr lang="en-US" altLang="zh-CN" sz="1200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CASCADE（</a:t>
            </a:r>
            <a:r>
              <a:rPr lang="zh-CN" altLang="en-US" dirty="0"/>
              <a:t>级联</a:t>
            </a:r>
            <a:r>
              <a:rPr lang="en-US" altLang="zh-CN" dirty="0"/>
              <a:t>）</a:t>
            </a: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删除模式的同时把该模式中所有的数据库对象全部删除。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RESTRICT（</a:t>
            </a:r>
            <a:r>
              <a:rPr lang="zh-CN" altLang="en-US" dirty="0"/>
              <a:t>限制</a:t>
            </a:r>
            <a:r>
              <a:rPr lang="en-US" altLang="zh-CN" dirty="0"/>
              <a:t>）</a:t>
            </a: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如果该模式中定义了下属的数据库对象</a:t>
            </a:r>
            <a:r>
              <a:rPr lang="en-US" altLang="zh-CN" sz="2400" dirty="0"/>
              <a:t>(</a:t>
            </a:r>
            <a:r>
              <a:rPr lang="zh-CN" altLang="en-US" sz="2400" dirty="0"/>
              <a:t>如表、视图等</a:t>
            </a:r>
            <a:r>
              <a:rPr lang="en-US" altLang="zh-CN" sz="2400" dirty="0"/>
              <a:t>)</a:t>
            </a:r>
            <a:r>
              <a:rPr lang="zh-CN" altLang="en-US" sz="2400" dirty="0"/>
              <a:t>，则拒绝该删除语句的执行。</a:t>
            </a: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仅当该模式中没有任何下属的对象时才能执行。</a:t>
            </a:r>
            <a:endParaRPr lang="en-US" altLang="zh-CN" sz="2400" dirty="0"/>
          </a:p>
          <a:p>
            <a:pPr>
              <a:lnSpc>
                <a:spcPct val="100000"/>
              </a:lnSpc>
              <a:buSzPct val="87000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3.4]</a:t>
            </a:r>
          </a:p>
          <a:p>
            <a:pPr marL="357188" lvl="1" indent="0" algn="ctr">
              <a:lnSpc>
                <a:spcPct val="100000"/>
              </a:lnSpc>
              <a:buSzPct val="87000"/>
              <a:buNone/>
            </a:pPr>
            <a:r>
              <a:rPr lang="en-US" altLang="zh-CN" sz="2800" dirty="0">
                <a:solidFill>
                  <a:srgbClr val="0000CC"/>
                </a:solidFill>
                <a:cs typeface="Courier New" panose="02070309020205020404" pitchFamily="49" charset="0"/>
              </a:rPr>
              <a:t>DROP SCHEMA ZHANG CASCADE;</a:t>
            </a:r>
          </a:p>
          <a:p>
            <a:pPr lvl="1">
              <a:lnSpc>
                <a:spcPct val="100000"/>
              </a:lnSpc>
              <a:buSzPct val="87000"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SzPct val="87000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及该模式中定义的表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TAB1</a:t>
            </a:r>
          </a:p>
          <a:p>
            <a:pPr lvl="1">
              <a:lnSpc>
                <a:spcPct val="100000"/>
              </a:lnSpc>
              <a:buSzPct val="87000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1143000"/>
            <a:ext cx="79248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DROP SCHEMA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&lt;CASCADE|RESTRICT&gt;</a:t>
            </a:r>
          </a:p>
        </p:txBody>
      </p:sp>
    </p:spTree>
    <p:extLst>
      <p:ext uri="{BB962C8B-B14F-4D97-AF65-F5344CB8AC3E}">
        <p14:creationId xmlns:p14="http://schemas.microsoft.com/office/powerpoint/2010/main" val="36054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59F3-E4A2-44F2-8D68-D56E45EC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openGauss</a:t>
            </a:r>
            <a:r>
              <a:rPr lang="zh-CN" altLang="en-US"/>
              <a:t>之用户、角色和用户组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3A748FE-9748-46D7-BCD0-07A81EC0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使用用户</a:t>
            </a:r>
            <a:r>
              <a:rPr lang="en-US" altLang="zh-CN"/>
              <a:t>USER</a:t>
            </a:r>
            <a:r>
              <a:rPr lang="zh-CN" altLang="en-US"/>
              <a:t>和角色</a:t>
            </a:r>
            <a:r>
              <a:rPr lang="en-US" altLang="zh-CN"/>
              <a:t>role</a:t>
            </a:r>
            <a:r>
              <a:rPr lang="zh-CN" altLang="en-US"/>
              <a:t>来控制对数据库的访问。</a:t>
            </a:r>
            <a:endParaRPr lang="en-US" altLang="zh-CN"/>
          </a:p>
          <a:p>
            <a:r>
              <a:rPr lang="zh-CN" altLang="en-US"/>
              <a:t>根据角色自身的设置不同，一个角色可以看做是一个数据库用户，或者一组数据库用户。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openGauss</a:t>
            </a:r>
            <a:r>
              <a:rPr lang="zh-CN" altLang="en-US"/>
              <a:t>中角色和用户之间的区别只在于</a:t>
            </a:r>
            <a:r>
              <a:rPr lang="zh-CN" altLang="en-US">
                <a:solidFill>
                  <a:srgbClr val="FF0000"/>
                </a:solidFill>
              </a:rPr>
              <a:t>角色默认</a:t>
            </a:r>
            <a:r>
              <a:rPr lang="zh-CN" altLang="en-US"/>
              <a:t>是没有</a:t>
            </a:r>
            <a:r>
              <a:rPr lang="en-US" altLang="zh-CN">
                <a:solidFill>
                  <a:srgbClr val="FF0000"/>
                </a:solidFill>
              </a:rPr>
              <a:t>LOGIN</a:t>
            </a:r>
            <a:r>
              <a:rPr lang="zh-CN" altLang="en-US"/>
              <a:t>权限的。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openGauss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一个用户唯一对应一个角色</a:t>
            </a:r>
            <a:r>
              <a:rPr lang="zh-CN" altLang="en-US"/>
              <a:t>，不过可以使用角色叠加来更灵活地进行管理。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3B53C-E3DA-493B-B4C1-CD134A10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5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1C5B4-4226-4EBB-A719-64194E68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1600200"/>
          </a:xfrm>
        </p:spPr>
        <p:txBody>
          <a:bodyPr>
            <a:normAutofit/>
          </a:bodyPr>
          <a:lstStyle/>
          <a:p>
            <a:r>
              <a:rPr lang="zh-CN" altLang="en-US" sz="2400"/>
              <a:t>为了实现安装过程中安装</a:t>
            </a:r>
            <a:r>
              <a:rPr lang="zh-CN" altLang="en-US" sz="2400">
                <a:solidFill>
                  <a:srgbClr val="FF0000"/>
                </a:solidFill>
              </a:rPr>
              <a:t>帐户权限最小化</a:t>
            </a:r>
            <a:r>
              <a:rPr lang="zh-CN" altLang="en-US" sz="2400"/>
              <a:t>及安装后</a:t>
            </a:r>
            <a:r>
              <a:rPr lang="en-US" altLang="zh-CN" sz="2400"/>
              <a:t>openGauss</a:t>
            </a:r>
            <a:r>
              <a:rPr lang="zh-CN" altLang="en-US" sz="2400"/>
              <a:t>的系统运行安全性。安装脚本在安装过程中会自动按照用户指定内容创建安装用户，并将此用户作为后续运行和维护</a:t>
            </a:r>
            <a:r>
              <a:rPr lang="en-US" altLang="zh-CN" sz="2400"/>
              <a:t>openGauss</a:t>
            </a:r>
            <a:r>
              <a:rPr lang="zh-CN" altLang="en-US" sz="2400"/>
              <a:t>的管理员帐户。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136D0-189B-4467-A70A-DE4F048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B674BA-0BB3-40C6-ABB3-03DB974E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33754"/>
              </p:ext>
            </p:extLst>
          </p:nvPr>
        </p:nvGraphicFramePr>
        <p:xfrm>
          <a:off x="990600" y="1981200"/>
          <a:ext cx="9905999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14140623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598504302"/>
                    </a:ext>
                  </a:extLst>
                </a:gridCol>
                <a:gridCol w="6781799">
                  <a:extLst>
                    <a:ext uri="{9D8B030D-6E8A-4147-A177-3AD203B41FA5}">
                      <a16:colId xmlns:a16="http://schemas.microsoft.com/office/drawing/2014/main" val="4023617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/>
                        <a:t>用户</a:t>
                      </a:r>
                      <a:r>
                        <a:rPr lang="en-US" altLang="zh-CN" sz="2400"/>
                        <a:t>/</a:t>
                      </a:r>
                      <a:r>
                        <a:rPr lang="zh-CN" altLang="en-US" sz="2400"/>
                        <a:t>组名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所属类型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规划建议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36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0000FF"/>
                          </a:solidFill>
                        </a:rPr>
                        <a:t>dbgrp</a:t>
                      </a:r>
                      <a:endParaRPr lang="zh-CN" altLang="en-US" sz="240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rgbClr val="0000FF"/>
                          </a:solidFill>
                        </a:rPr>
                        <a:t>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建议规划单独的用户组，例如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dbgrp</a:t>
                      </a:r>
                      <a:r>
                        <a:rPr lang="zh-CN" altLang="en-US" sz="1600"/>
                        <a:t>。</a:t>
                      </a:r>
                    </a:p>
                    <a:p>
                      <a:r>
                        <a:rPr lang="zh-CN" altLang="en-US" sz="1600"/>
                        <a:t>初始化安装环境时，由</a:t>
                      </a:r>
                      <a:r>
                        <a:rPr lang="en-US" altLang="zh-CN" sz="1600"/>
                        <a:t>-G</a:t>
                      </a:r>
                      <a:r>
                        <a:rPr lang="zh-CN" altLang="en-US" sz="1600"/>
                        <a:t>参数所指定的安装用户所属的用户组。该用户组如果不存在，则会自动创建，也可提前创建好用户组。在执行</a:t>
                      </a:r>
                      <a:r>
                        <a:rPr lang="en-US" altLang="zh-CN" sz="1600"/>
                        <a:t>gs_preinstall</a:t>
                      </a:r>
                      <a:r>
                        <a:rPr lang="zh-CN" altLang="en-US" sz="1600"/>
                        <a:t>脚本时会检查权限。 </a:t>
                      </a:r>
                      <a:r>
                        <a:rPr lang="en-US" altLang="zh-CN" sz="1600"/>
                        <a:t>gs_preinstall</a:t>
                      </a:r>
                      <a:r>
                        <a:rPr lang="zh-CN" altLang="en-US" sz="1600"/>
                        <a:t>脚本会自动赋予此组中的用户对安装目录、数据目录的访问和执行权限。</a:t>
                      </a:r>
                    </a:p>
                    <a:p>
                      <a:r>
                        <a:rPr lang="zh-CN" altLang="en-US" sz="1600">
                          <a:solidFill>
                            <a:srgbClr val="0000FF"/>
                          </a:solidFill>
                        </a:rPr>
                        <a:t>创建</a:t>
                      </a:r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dbgrp</a:t>
                      </a:r>
                      <a:r>
                        <a:rPr lang="zh-CN" altLang="en-US" sz="1600">
                          <a:solidFill>
                            <a:srgbClr val="0000FF"/>
                          </a:solidFill>
                        </a:rPr>
                        <a:t>用户组命令</a:t>
                      </a:r>
                      <a:r>
                        <a:rPr lang="zh-CN" altLang="en-US" sz="1600"/>
                        <a:t>：</a:t>
                      </a:r>
                    </a:p>
                    <a:p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groupadd dbgrp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0000FF"/>
                          </a:solidFill>
                        </a:rPr>
                        <a:t>omm</a:t>
                      </a:r>
                      <a:endParaRPr lang="zh-CN" altLang="en-US" sz="240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rgbClr val="0000FF"/>
                          </a:solidFill>
                        </a:rPr>
                        <a:t>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建议规划用户用于运行和维护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openGauss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，例如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omm</a:t>
                      </a:r>
                      <a:r>
                        <a:rPr lang="zh-CN" altLang="en-US" sz="1600"/>
                        <a:t>。</a:t>
                      </a:r>
                    </a:p>
                    <a:p>
                      <a:r>
                        <a:rPr lang="zh-CN" altLang="en-US" sz="1600"/>
                        <a:t>初始化安装环境时，由</a:t>
                      </a:r>
                      <a:r>
                        <a:rPr lang="en-US" altLang="zh-CN" sz="1600"/>
                        <a:t>-U</a:t>
                      </a:r>
                      <a:r>
                        <a:rPr lang="zh-CN" altLang="en-US" sz="1600"/>
                        <a:t>参数所指定和自动创建的操作系统用户，如果已经存在该用户，请清理该用户或更换初始化用户。从安全性考虑，对此用户的所属组规划如下：</a:t>
                      </a:r>
                    </a:p>
                    <a:p>
                      <a:r>
                        <a:rPr lang="zh-CN" altLang="en-US" sz="1600">
                          <a:solidFill>
                            <a:srgbClr val="0000FF"/>
                          </a:solidFill>
                        </a:rPr>
                        <a:t>所属组： </a:t>
                      </a:r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dbgrp</a:t>
                      </a:r>
                      <a:endParaRPr lang="zh-CN" altLang="en-US" sz="160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841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AAEA0D6-DF7D-493B-B446-3E799BA49B0C}"/>
              </a:ext>
            </a:extLst>
          </p:cNvPr>
          <p:cNvSpPr/>
          <p:nvPr/>
        </p:nvSpPr>
        <p:spPr>
          <a:xfrm>
            <a:off x="990600" y="5738336"/>
            <a:ext cx="990599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在安装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openGauss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过程中运行“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gs_install”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时，会创建与</a:t>
            </a:r>
            <a:r>
              <a:rPr lang="zh-CN" altLang="en-US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安装用户同名的数据库用户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，即</a:t>
            </a:r>
            <a:r>
              <a:rPr lang="zh-CN" altLang="en-US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数据库用户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omm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。此</a:t>
            </a:r>
            <a:r>
              <a:rPr lang="zh-CN" altLang="en-US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用户具备数据库的最高操作权限，此用户初始密码由用户指定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632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90E9C-C36D-4AB1-916A-55F79206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omm</a:t>
            </a:r>
            <a:r>
              <a:rPr lang="zh-CN" altLang="en-US"/>
              <a:t>的权限</a:t>
            </a:r>
            <a:endParaRPr lang="en-US" altLang="zh-CN"/>
          </a:p>
          <a:p>
            <a:pPr marL="357188" lvl="1" indent="0">
              <a:buNone/>
            </a:pPr>
            <a:r>
              <a:rPr lang="en-US" altLang="zh-CN">
                <a:hlinkClick r:id="rId2"/>
              </a:rPr>
              <a:t>https://www.modb.pro/db/9151</a:t>
            </a:r>
            <a:endParaRPr lang="en-US" altLang="zh-CN"/>
          </a:p>
          <a:p>
            <a:pPr marL="0" indent="0">
              <a:buNone/>
            </a:pPr>
            <a:endParaRPr lang="en-US" altLang="zh-CN" sz="1800"/>
          </a:p>
          <a:p>
            <a:r>
              <a:rPr lang="en-US" altLang="zh-CN"/>
              <a:t>openGauss</a:t>
            </a:r>
            <a:r>
              <a:rPr lang="zh-CN" altLang="en-US"/>
              <a:t>创建用户密码规则如下：</a:t>
            </a:r>
            <a:endParaRPr lang="en-US" altLang="zh-CN"/>
          </a:p>
          <a:p>
            <a:pPr lvl="1"/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密码默认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不少于 </a:t>
            </a:r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 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个字符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</a:p>
          <a:p>
            <a:pPr lvl="1"/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不能与用户名及用户名倒序相同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</a:p>
          <a:p>
            <a:pPr lvl="1"/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至少包含大写字母（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A-Z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），小写字母（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a-z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），数字（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0-9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），非字母数字字符（限定为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~!@#$%^&amp;*()-_=+\|[{}];:,&lt;.&gt;/?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）四类字符中的三类字符；</a:t>
            </a:r>
          </a:p>
          <a:p>
            <a:pPr lvl="1"/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创建用户时，应当使用双引号或单引号将用户密码括起来。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39843-2C3A-4F91-8592-B41ED406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3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93EFB-4371-4689-B5C4-792D15FF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之表空间、数据库与模式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5528E-9022-409D-A4DA-10648BD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C1A66C3-8D91-44E9-A16D-A0D8B7A8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3" t="-14" r="1213" b="1027"/>
          <a:stretch/>
        </p:blipFill>
        <p:spPr>
          <a:xfrm>
            <a:off x="304800" y="1701062"/>
            <a:ext cx="5010503" cy="3886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533C1E-27E1-4591-BCC9-7AF012C2AA7C}"/>
              </a:ext>
            </a:extLst>
          </p:cNvPr>
          <p:cNvSpPr txBox="1"/>
          <p:nvPr/>
        </p:nvSpPr>
        <p:spPr>
          <a:xfrm>
            <a:off x="5562600" y="1419980"/>
            <a:ext cx="6247713" cy="448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u="sng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表空间</a:t>
            </a:r>
            <a:r>
              <a:rPr lang="en-US" altLang="zh-CN" u="sng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Tablespace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对应磁盘上的一</a:t>
            </a:r>
            <a:r>
              <a:rPr lang="zh-CN" altLang="en-US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个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目录，里面存储的是它所包含的数据库的各种物理文件。</a:t>
            </a:r>
            <a:endParaRPr lang="en-US" altLang="zh-CN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可以</a:t>
            </a:r>
            <a:r>
              <a:rPr lang="zh-CN" altLang="en-US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存在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多个表空间，每个</a:t>
            </a:r>
            <a:r>
              <a:rPr lang="zh-CN" altLang="en-US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表空间可以对应多个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Database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。</a:t>
            </a:r>
            <a:endParaRPr lang="en-US" altLang="zh-CN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表空间仅是起到了物理隔离的作用，其管理功能依赖于文件系统。</a:t>
            </a:r>
            <a:endParaRPr lang="en-US" altLang="zh-CN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两个默认表空间：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pg_default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pg_global</a:t>
            </a:r>
          </a:p>
          <a:p>
            <a:pPr>
              <a:lnSpc>
                <a:spcPct val="150000"/>
              </a:lnSpc>
              <a:buSzPct val="50000"/>
            </a:pPr>
            <a:endParaRPr lang="en-US" altLang="zh-CN" sz="120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u="sng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数据库</a:t>
            </a:r>
            <a:r>
              <a:rPr lang="en-US" altLang="zh-CN" u="sng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Database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用于管理各类数据对象，各数据库间相互隔离。数据库管理的对象可分布在多个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Tablespace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上。</a:t>
            </a:r>
            <a:endParaRPr lang="en-US" altLang="zh-CN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创建数据对象时可以指定对应的表空间，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如果不指定相应的表空间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，相关的对象会默认保存在</a:t>
            </a:r>
            <a:r>
              <a:rPr lang="en-US" altLang="zh-CN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PG_DEFAULT</a:t>
            </a:r>
            <a:r>
              <a:rPr lang="zh-CN" altLang="en-US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sym typeface="Huawei Sans" panose="020C0503030203020204" pitchFamily="34" charset="0"/>
              </a:rPr>
              <a:t>空间中。</a:t>
            </a:r>
            <a:endParaRPr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1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59F3-E4A2-44F2-8D68-D56E45EC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openGauss</a:t>
            </a:r>
            <a:r>
              <a:rPr lang="zh-CN" altLang="en-US"/>
              <a:t>之模式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DAF78C-FCCB-4C9B-A98B-2BCE1785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>
            <a:normAutofit fontScale="92500"/>
          </a:bodyPr>
          <a:lstStyle/>
          <a:p>
            <a:r>
              <a:rPr lang="en-US" altLang="zh-CN" u="sng">
                <a:solidFill>
                  <a:srgbClr val="FF0000"/>
                </a:solidFill>
              </a:rPr>
              <a:t>openGauss</a:t>
            </a:r>
            <a:r>
              <a:rPr lang="zh-CN" altLang="en-US" u="sng">
                <a:solidFill>
                  <a:srgbClr val="FF0000"/>
                </a:solidFill>
              </a:rPr>
              <a:t>的模式</a:t>
            </a:r>
            <a:r>
              <a:rPr lang="en-US" altLang="zh-CN" u="sng">
                <a:solidFill>
                  <a:srgbClr val="FF0000"/>
                </a:solidFill>
              </a:rPr>
              <a:t>Schema</a:t>
            </a:r>
            <a:r>
              <a:rPr lang="zh-CN" altLang="en-US"/>
              <a:t>是对数据库做一个逻辑分割。所有的数据库对象都建立在模式下面。数据库对象包括：</a:t>
            </a:r>
            <a:endParaRPr lang="en-US" altLang="zh-CN"/>
          </a:p>
          <a:p>
            <a:pPr lvl="1"/>
            <a:r>
              <a:rPr lang="zh-CN" altLang="en-US"/>
              <a:t>表、视图、索引、触发器、函数、包、存储过程等</a:t>
            </a:r>
            <a:endParaRPr lang="en-US" altLang="zh-CN"/>
          </a:p>
          <a:p>
            <a:r>
              <a:rPr lang="en-US" altLang="zh-CN"/>
              <a:t>openGauss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模式和用户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弱绑定的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所谓的弱绑定是指创建用户的同时会</a:t>
            </a:r>
            <a:r>
              <a:rPr lang="zh-CN" altLang="en-US">
                <a:solidFill>
                  <a:srgbClr val="FF0000"/>
                </a:solidFill>
              </a:rPr>
              <a:t>自动创建</a:t>
            </a:r>
            <a:r>
              <a:rPr lang="zh-CN" altLang="en-US"/>
              <a:t>一个同名模式，但用户也可以单独创建模式，并且为用户指定其他的模式。</a:t>
            </a:r>
            <a:endParaRPr lang="en-US" altLang="zh-CN" sz="700"/>
          </a:p>
          <a:p>
            <a:r>
              <a:rPr lang="zh-CN" altLang="en-US"/>
              <a:t>通过管理 </a:t>
            </a:r>
            <a:r>
              <a:rPr lang="en-US" altLang="zh-CN"/>
              <a:t>Schema</a:t>
            </a:r>
            <a:r>
              <a:rPr lang="zh-CN" altLang="en-US"/>
              <a:t>，允许多个用户使用同一数据库而不相互干扰</a:t>
            </a:r>
          </a:p>
          <a:p>
            <a:r>
              <a:rPr lang="zh-CN" altLang="en-US"/>
              <a:t>每个数据库包含一个或多个 </a:t>
            </a:r>
            <a:r>
              <a:rPr lang="en-US" altLang="zh-CN"/>
              <a:t>Schema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3B53C-E3DA-493B-B4C1-CD134A10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76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6F6E-064D-4B2B-9DC5-852D5AA7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A9ECB-559F-4F36-921C-5571DD61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支持标准的</a:t>
            </a:r>
            <a:r>
              <a:rPr lang="en-US" altLang="zh-CN">
                <a:solidFill>
                  <a:srgbClr val="0000FF"/>
                </a:solidFill>
              </a:rPr>
              <a:t>SQL92/SQL99/SQL2003/SQL2011</a:t>
            </a:r>
            <a:r>
              <a:rPr lang="zh-CN" altLang="en-US"/>
              <a:t>规范，支持</a:t>
            </a:r>
            <a:r>
              <a:rPr lang="en-US" altLang="zh-CN"/>
              <a:t>GBK</a:t>
            </a:r>
            <a:r>
              <a:rPr lang="zh-CN" altLang="en-US"/>
              <a:t>和</a:t>
            </a:r>
            <a:r>
              <a:rPr lang="en-US" altLang="zh-CN"/>
              <a:t>UTF-8</a:t>
            </a:r>
            <a:r>
              <a:rPr lang="zh-CN" altLang="en-US"/>
              <a:t>字符集，支持</a:t>
            </a:r>
            <a:r>
              <a:rPr lang="en-US" altLang="zh-CN"/>
              <a:t>SQL</a:t>
            </a:r>
            <a:r>
              <a:rPr lang="zh-CN" altLang="en-US"/>
              <a:t>标准函数与分析函数，支持存储过程。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openGauss</a:t>
            </a:r>
            <a:r>
              <a:rPr lang="zh-CN" altLang="en-US"/>
              <a:t>之</a:t>
            </a:r>
            <a:r>
              <a:rPr lang="en-US" altLang="zh-CN"/>
              <a:t>SQL</a:t>
            </a:r>
            <a:r>
              <a:rPr lang="zh-CN" altLang="en-US"/>
              <a:t>学习</a:t>
            </a:r>
            <a:endParaRPr lang="en-US" altLang="zh-CN"/>
          </a:p>
          <a:p>
            <a:pPr marL="357188" lvl="1" indent="0">
              <a:buNone/>
            </a:pPr>
            <a:r>
              <a:rPr lang="en-US" altLang="zh-CN" sz="1800">
                <a:hlinkClick r:id="rId2"/>
              </a:rPr>
              <a:t>https://education.huaweicloud.com/courses/course-v1:HuaweiX+CBUCNXDR006+Self-paced/about</a:t>
            </a:r>
            <a:endParaRPr lang="en-US" altLang="zh-CN" sz="1800"/>
          </a:p>
          <a:p>
            <a:pPr lvl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3C5C1-FD00-44A6-938B-9767DBF7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C737D-4F7D-451D-AC1F-E9801E00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openGauss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的命名规范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7188" lvl="1" indent="0">
              <a:lnSpc>
                <a:spcPct val="160000"/>
              </a:lnSpc>
              <a:buNone/>
            </a:pPr>
            <a:r>
              <a:rPr lang="en-US" altLang="zh-CN" dirty="0"/>
              <a:t>openGauss</a:t>
            </a:r>
            <a:r>
              <a:rPr lang="zh-CN" altLang="en-US" dirty="0"/>
              <a:t>的命名规范遵循</a:t>
            </a:r>
            <a:r>
              <a:rPr lang="en-US" altLang="zh-CN" dirty="0" err="1"/>
              <a:t>postgreSQL</a:t>
            </a:r>
            <a:r>
              <a:rPr lang="zh-CN" altLang="en-US"/>
              <a:t>规定。</a:t>
            </a:r>
            <a:endParaRPr lang="en-US" altLang="zh-CN" dirty="0"/>
          </a:p>
          <a:p>
            <a:pPr marL="630238" lvl="1" indent="-273050">
              <a:lnSpc>
                <a:spcPct val="160000"/>
              </a:lnSpc>
            </a:pPr>
            <a:r>
              <a:rPr lang="zh-CN" altLang="en-US" dirty="0"/>
              <a:t>库名、表名限制命名长度，建议表名及字段名字符总长度不超过</a:t>
            </a:r>
            <a:r>
              <a:rPr lang="en-US" altLang="zh-CN" dirty="0">
                <a:solidFill>
                  <a:srgbClr val="FF0000"/>
                </a:solidFill>
              </a:rPr>
              <a:t>63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强制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dirty="0"/>
              <a:t>对象名（表名、列名、函数名、视图名、序列名、等对象名称）规范，对象名务必只使用</a:t>
            </a:r>
            <a:r>
              <a:rPr lang="zh-CN" altLang="en-US" dirty="0">
                <a:solidFill>
                  <a:srgbClr val="FF0000"/>
                </a:solidFill>
              </a:rPr>
              <a:t>小写字母，下划线，数字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不要以</a:t>
            </a:r>
            <a:r>
              <a:rPr lang="en-US" altLang="zh-CN" dirty="0" err="1">
                <a:solidFill>
                  <a:srgbClr val="FF0000"/>
                </a:solidFill>
              </a:rPr>
              <a:t>pg</a:t>
            </a:r>
            <a:r>
              <a:rPr lang="zh-CN" altLang="en-US" dirty="0">
                <a:solidFill>
                  <a:srgbClr val="FF0000"/>
                </a:solidFill>
              </a:rPr>
              <a:t>开头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不要以数字开头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不要使用保留字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强制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altLang="zh-CN" dirty="0"/>
              <a:t>query</a:t>
            </a:r>
            <a:r>
              <a:rPr lang="zh-CN" altLang="en-US" dirty="0"/>
              <a:t>中的别名</a:t>
            </a:r>
            <a:r>
              <a:rPr lang="zh-CN" altLang="en-US" dirty="0">
                <a:solidFill>
                  <a:srgbClr val="FF0000"/>
                </a:solidFill>
              </a:rPr>
              <a:t>不要使用 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en-US" dirty="0">
                <a:solidFill>
                  <a:srgbClr val="FF0000"/>
                </a:solidFill>
              </a:rPr>
              <a:t>小写字母，下划线，数字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zh-CN" altLang="en-US" dirty="0">
                <a:solidFill>
                  <a:srgbClr val="FF0000"/>
                </a:solidFill>
              </a:rPr>
              <a:t>以外的字符</a:t>
            </a:r>
            <a:r>
              <a:rPr lang="zh-CN" altLang="en-US" dirty="0"/>
              <a:t>，例如中文。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强制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</a:p>
          <a:p>
            <a:pPr marL="357188" lvl="1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参考资料：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https://www.cnblogs.com/panpanwelcome/p/12430122.html</a:t>
            </a:r>
            <a:endParaRPr lang="en-US" altLang="zh-CN" dirty="0">
              <a:solidFill>
                <a:srgbClr val="FF0000"/>
              </a:solidFill>
            </a:endParaRPr>
          </a:p>
          <a:p>
            <a:pPr marL="357188" lvl="1" indent="0">
              <a:lnSpc>
                <a:spcPct val="16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AE9C9-B47A-4D1B-AF6C-A6F4DEF3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4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课程数据库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数据定义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基本表的定义、删除与修改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基本表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完整性约束条件</a:t>
            </a:r>
            <a:r>
              <a:rPr lang="zh-CN" altLang="en-US" dirty="0"/>
              <a:t>在定义后被存入</a:t>
            </a:r>
            <a:r>
              <a:rPr lang="zh-CN" altLang="en-US" dirty="0">
                <a:solidFill>
                  <a:srgbClr val="FF0000"/>
                </a:solidFill>
              </a:rPr>
              <a:t>系统的数据字典</a:t>
            </a:r>
            <a:r>
              <a:rPr lang="zh-CN" altLang="en-US" dirty="0"/>
              <a:t>中，并在对相关数据进行操作时被系统用于</a:t>
            </a:r>
            <a:r>
              <a:rPr lang="zh-CN" altLang="en-US" dirty="0">
                <a:solidFill>
                  <a:srgbClr val="FF0000"/>
                </a:solidFill>
              </a:rPr>
              <a:t>自动检查</a:t>
            </a:r>
            <a:r>
              <a:rPr lang="zh-CN" altLang="en-US" dirty="0"/>
              <a:t>是否满足这些约束条件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438400" y="2286000"/>
            <a:ext cx="761736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CREATE TABLE &lt;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</a:p>
          <a:p>
            <a:pPr lvl="1" algn="just"/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列名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&lt;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&gt;[ &lt;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列级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完整性约束条件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]</a:t>
            </a:r>
          </a:p>
          <a:p>
            <a:pPr lvl="1" algn="just"/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[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列名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&lt;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&gt;[ &lt;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列级完整性约束条件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&gt;] ] </a:t>
            </a:r>
          </a:p>
          <a:p>
            <a:pPr lvl="1" algn="just"/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…</a:t>
            </a:r>
          </a:p>
          <a:p>
            <a:pPr lvl="1" algn="just"/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[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表级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完整性约束条件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]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00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81404"/>
            <a:ext cx="11734800" cy="757505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3.5] </a:t>
            </a:r>
            <a:r>
              <a:rPr lang="zh-CN" altLang="en-US" dirty="0">
                <a:latin typeface="Times New Roman" panose="02020603050405020304" pitchFamily="18" charset="0"/>
              </a:rPr>
              <a:t>建立“学生”表，</a:t>
            </a:r>
            <a:r>
              <a:rPr lang="en-US" altLang="zh-CN" dirty="0">
                <a:latin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</a:rPr>
              <a:t>学号是主码，姓名取值唯一。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057399" y="2093253"/>
            <a:ext cx="8077200" cy="4081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         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/*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列级完整性约束条件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是主码*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endParaRPr lang="en-US" altLang="zh-CN" sz="2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/*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取唯一值*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274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70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5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206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3.6]</a:t>
            </a:r>
            <a:r>
              <a:rPr lang="zh-CN" altLang="en-US" dirty="0">
                <a:latin typeface="Times New Roman" panose="02020603050405020304" pitchFamily="18" charset="0"/>
              </a:rPr>
              <a:t>建立</a:t>
            </a:r>
            <a:r>
              <a:rPr lang="zh-CN" altLang="en-US" dirty="0">
                <a:latin typeface="宋体" pitchFamily="2" charset="-122"/>
              </a:rPr>
              <a:t>一个“课程”表</a:t>
            </a:r>
            <a:r>
              <a:rPr lang="en-US" altLang="zh-CN" dirty="0"/>
              <a:t>Course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2133600"/>
            <a:ext cx="8610601" cy="3176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Course         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</a:t>
            </a:r>
            <a:endParaRPr lang="en-US" altLang="zh-CN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Cpno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Ccredit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SMALLINT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Cpno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Course(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0339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60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0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3.7] </a:t>
            </a:r>
            <a:r>
              <a:rPr lang="zh-CN" altLang="en-US" dirty="0">
                <a:latin typeface="Times New Roman" panose="02020603050405020304" pitchFamily="18" charset="0"/>
              </a:rPr>
              <a:t>建立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一个学生选课表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00200" y="1991687"/>
            <a:ext cx="8610601" cy="36194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         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CHAR(4),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Grade   SMALLINT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PRIMARY KEY(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Student(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FOREIGN KEY(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Course(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8867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6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1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65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9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79696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2.1</a:t>
            </a:r>
            <a:r>
              <a:rPr lang="zh-CN" altLang="en-US" sz="3600" b="1" u="sng" dirty="0">
                <a:solidFill>
                  <a:srgbClr val="FF0000"/>
                </a:solidFill>
              </a:rPr>
              <a:t> 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中域的概念用</a:t>
            </a:r>
            <a:r>
              <a:rPr lang="zh-CN" altLang="en-US" dirty="0">
                <a:solidFill>
                  <a:srgbClr val="FF00FF"/>
                </a:solidFill>
              </a:rPr>
              <a:t>数据类型</a:t>
            </a:r>
            <a:r>
              <a:rPr lang="zh-CN" altLang="en-US" dirty="0"/>
              <a:t>来实现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定义表的属性时需要指明其数据类型及长度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选用哪种数据类型 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取值范围 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要做哪些运算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不同的关系数据库管理系统中支持的数据类型不完全相同。</a:t>
            </a:r>
          </a:p>
          <a:p>
            <a:pPr lvl="1"/>
            <a:r>
              <a:rPr lang="en-US" altLang="zh-CN" dirty="0"/>
              <a:t>MySQL</a:t>
            </a:r>
            <a:r>
              <a:rPr lang="zh-CN" altLang="en-US" dirty="0"/>
              <a:t>的内建数据类型可见</a:t>
            </a:r>
            <a:r>
              <a:rPr lang="en-US" altLang="zh-CN" dirty="0"/>
              <a:t>Oracle</a:t>
            </a:r>
            <a:r>
              <a:rPr lang="zh-CN" altLang="en-US" dirty="0"/>
              <a:t>官方文档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588595"/>
              </p:ext>
            </p:extLst>
          </p:nvPr>
        </p:nvGraphicFramePr>
        <p:xfrm>
          <a:off x="1066800" y="304800"/>
          <a:ext cx="9982200" cy="6425091"/>
        </p:xfrm>
        <a:graphic>
          <a:graphicData uri="http://schemas.openxmlformats.org/drawingml/2006/table">
            <a:tbl>
              <a:tblPr/>
              <a:tblGrid>
                <a:gridCol w="385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,CHARACTER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VARCHAR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CHARACTERVARYING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CLOB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字符串大对象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BLOB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二进制大对象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长整数（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短整数（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BIGINT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大整数（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DECIMAL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DEC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同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取决于机器精度的单精度浮点数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可选精度的浮点数，精度至少为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逻辑布尔量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时间，包含一日的时、分、秒，格式为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HH:MM:SS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时间戳类型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INTERVAL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时间间隔类型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1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2.2 </a:t>
            </a:r>
            <a:r>
              <a:rPr lang="zh-CN" altLang="en-US" sz="3600" b="1" u="sng" dirty="0">
                <a:solidFill>
                  <a:srgbClr val="FF0000"/>
                </a:solidFill>
              </a:rPr>
              <a:t>模式与表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每一个基本表都属于某一个模式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一个模式包含多个基本表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定义基本表所属模式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种方法）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方法一：在表名中明显地给出模式名 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.Student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        </a:t>
            </a:r>
            <a:r>
              <a:rPr lang="en-US" altLang="zh-CN" dirty="0">
                <a:latin typeface="Times New Roman" panose="02020603050405020304" pitchFamily="18" charset="0"/>
              </a:rPr>
              <a:t>/*</a:t>
            </a:r>
            <a:r>
              <a:rPr lang="zh-CN" altLang="en-US" dirty="0">
                <a:latin typeface="Times New Roman" panose="02020603050405020304" pitchFamily="18" charset="0"/>
              </a:rPr>
              <a:t>模式名为 </a:t>
            </a:r>
            <a:r>
              <a:rPr lang="en-US" altLang="zh-CN" dirty="0">
                <a:latin typeface="Times New Roman" panose="02020603050405020304" pitchFamily="18" charset="0"/>
              </a:rPr>
              <a:t>S-T*/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.Course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.SC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 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方法二：在创建模式语句中同时创建表 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方法三：设置所属的模式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A41D40-D281-45D8-A4CF-9E6DC4D6D26E}"/>
              </a:ext>
            </a:extLst>
          </p:cNvPr>
          <p:cNvSpPr txBox="1"/>
          <p:nvPr/>
        </p:nvSpPr>
        <p:spPr>
          <a:xfrm>
            <a:off x="152400" y="5791200"/>
            <a:ext cx="115824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r>
              <a:rPr lang="zh-CN" altLang="en-US" sz="3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：在</a:t>
            </a:r>
            <a:r>
              <a:rPr lang="en-US" altLang="zh-CN" sz="3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openGauss</a:t>
            </a:r>
            <a:r>
              <a:rPr lang="zh-CN" altLang="en-US" sz="3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中，指明表时应把该表所属的模式也加上去。</a:t>
            </a:r>
          </a:p>
        </p:txBody>
      </p:sp>
    </p:spTree>
    <p:extLst>
      <p:ext uri="{BB962C8B-B14F-4D97-AF65-F5344CB8AC3E}">
        <p14:creationId xmlns:p14="http://schemas.microsoft.com/office/powerpoint/2010/main" val="1218079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3648" y="381000"/>
            <a:ext cx="121920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2.3 </a:t>
            </a:r>
            <a:r>
              <a:rPr lang="zh-CN" altLang="en-US" sz="3600" b="1" u="sng" dirty="0">
                <a:solidFill>
                  <a:srgbClr val="FF0000"/>
                </a:solidFill>
              </a:rPr>
              <a:t>修改基本表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19200" y="1752600"/>
            <a:ext cx="10020300" cy="390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ALTER TABLE &lt;</a:t>
            </a:r>
            <a:r>
              <a:rPr lang="zh-CN" altLang="en-US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ADD[COLUMN] &lt;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新列名</a:t>
            </a: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 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 </a:t>
            </a: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] 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ADD &lt;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表级完整性约束</a:t>
            </a: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DROP [ COLUMN ] &lt;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[CASCADE| RESTRICT] 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DROP CONSTRAINT&lt;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完整性约束名</a:t>
            </a: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&gt;[ RESTRICT | CASCADE ] 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[ALTER COLUMN &lt;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&gt;&lt;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] </a:t>
            </a:r>
            <a:r>
              <a:rPr lang="zh-CN" altLang="en-US" sz="2800" b="1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19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3.8] </a:t>
            </a:r>
            <a:r>
              <a:rPr lang="zh-CN" altLang="en-US" dirty="0"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cs typeface="Times New Roman" panose="02020603050405020304" pitchFamily="18" charset="0"/>
              </a:rPr>
              <a:t>表增加“入学时间”列，其数据类型为日期型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ALTER TABLE Student ADD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S_entrance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DATE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不管基本表中原来是否已有数据，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新增加的列一律为空值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3.9] </a:t>
            </a:r>
            <a:r>
              <a:rPr lang="zh-CN" altLang="en-US" dirty="0">
                <a:cs typeface="Times New Roman" panose="02020603050405020304" pitchFamily="18" charset="0"/>
              </a:rPr>
              <a:t>将年龄的数据类型由字符型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假设原来的数据类型是</a:t>
            </a:r>
            <a:r>
              <a:rPr lang="zh-CN" altLang="en-US">
                <a:cs typeface="Times New Roman" panose="02020603050405020304" pitchFamily="18" charset="0"/>
              </a:rPr>
              <a:t>字符型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</a:rPr>
              <a:t>改为</a:t>
            </a:r>
            <a:r>
              <a:rPr lang="zh-CN" altLang="en-US" dirty="0">
                <a:cs typeface="Times New Roman" panose="02020603050405020304" pitchFamily="18" charset="0"/>
              </a:rPr>
              <a:t>整数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ALTER TABLE Student ALTER COLUMN Sage INT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3.10]</a:t>
            </a:r>
            <a:r>
              <a:rPr lang="zh-CN" altLang="en-US" dirty="0">
                <a:cs typeface="Times New Roman" panose="02020603050405020304" pitchFamily="18" charset="0"/>
              </a:rPr>
              <a:t> 增加课程名称必须取唯一值的约束条件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 ALTER TABLE Course ADD UNIQUE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Cname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6380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4800" y="231053"/>
            <a:ext cx="108966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2.4 </a:t>
            </a:r>
            <a:r>
              <a:rPr lang="zh-CN" altLang="en-US" sz="3600" b="1" u="sng" dirty="0">
                <a:solidFill>
                  <a:srgbClr val="FF0000"/>
                </a:solidFill>
              </a:rPr>
              <a:t>删除基本表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3155" y="2286000"/>
            <a:ext cx="8428360" cy="365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RESTRICT:</a:t>
            </a:r>
            <a:r>
              <a:rPr lang="zh-CN" altLang="en-US" dirty="0"/>
              <a:t>删除表有限制，默认值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欲删除的基本表不能被其他表的约束所引用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如果存在依赖该表的对象，则此表不能被删除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CASCADE:</a:t>
            </a:r>
            <a:r>
              <a:rPr lang="zh-CN" altLang="en-US" dirty="0"/>
              <a:t>删除表没有限制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在删除基本表的同时，相关的依赖对象一起删除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73155" y="1357071"/>
            <a:ext cx="7543800" cy="673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DROP TABLE &lt;</a:t>
            </a:r>
            <a:r>
              <a:rPr lang="zh-CN" altLang="en-US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 RESTRICT| CASCADE] ;</a:t>
            </a:r>
            <a:endParaRPr lang="zh-CN" altLang="en-US" sz="2800" b="1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7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</a:rPr>
              <a:t>语言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tructured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uery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anguage)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Pronounced /</a:t>
            </a:r>
            <a:r>
              <a:rPr lang="en-US" altLang="zh-CN" dirty="0" err="1">
                <a:latin typeface="Times New Roman" panose="02020603050405020304" pitchFamily="18" charset="0"/>
              </a:rPr>
              <a:t>ɛskju</a:t>
            </a:r>
            <a:r>
              <a:rPr lang="en-US" altLang="zh-CN" dirty="0">
                <a:latin typeface="Times New Roman" panose="02020603050405020304" pitchFamily="18" charset="0"/>
              </a:rPr>
              <a:t>ː’</a:t>
            </a:r>
            <a:r>
              <a:rPr lang="en-US" altLang="zh-CN" dirty="0" err="1">
                <a:latin typeface="Times New Roman" panose="02020603050405020304" pitchFamily="18" charset="0"/>
              </a:rPr>
              <a:t>ɛl</a:t>
            </a:r>
            <a:r>
              <a:rPr lang="en-US" altLang="zh-CN" dirty="0">
                <a:latin typeface="Times New Roman" panose="02020603050405020304" pitchFamily="18" charset="0"/>
              </a:rPr>
              <a:t> /; unofficially /’</a:t>
            </a:r>
            <a:r>
              <a:rPr lang="en-US" altLang="zh-CN" dirty="0" err="1">
                <a:latin typeface="Times New Roman" panose="02020603050405020304" pitchFamily="18" charset="0"/>
              </a:rPr>
              <a:t>siːkwəl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</a:p>
          <a:p>
            <a:pPr lvl="1">
              <a:lnSpc>
                <a:spcPct val="150000"/>
              </a:lnSpc>
            </a:pPr>
            <a:r>
              <a:rPr lang="zh-CN" altLang="en-US" u="sng" dirty="0">
                <a:solidFill>
                  <a:srgbClr val="C00000"/>
                </a:solidFill>
              </a:rPr>
              <a:t>结构化查询语言</a:t>
            </a:r>
            <a:r>
              <a:rPr lang="zh-CN" altLang="en-US" dirty="0"/>
              <a:t>，是</a:t>
            </a:r>
            <a:r>
              <a:rPr lang="zh-CN" altLang="en-US" u="sng" dirty="0">
                <a:solidFill>
                  <a:srgbClr val="C00000"/>
                </a:solidFill>
              </a:rPr>
              <a:t>关系数据库的标准语言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是一个通用的、功能极强的关系数据库语言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不仅仅是查询，还包括数据库模式创建、数据库数据的插入与修改、数据库安全性和完整性定义与控制等功能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</a:rPr>
              <a:t>作为共同的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数据存取语言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标准接口</a:t>
            </a:r>
            <a:r>
              <a:rPr lang="zh-CN" altLang="en-US" dirty="0">
                <a:latin typeface="Times New Roman" panose="02020603050405020304" pitchFamily="18" charset="0"/>
              </a:rPr>
              <a:t>，使不同数据库系统之间的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互操作</a:t>
            </a:r>
            <a:r>
              <a:rPr lang="zh-CN" altLang="en-US" dirty="0">
                <a:latin typeface="Times New Roman" panose="02020603050405020304" pitchFamily="18" charset="0"/>
              </a:rPr>
              <a:t>有了共同的基础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38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3.11] </a:t>
            </a:r>
            <a:r>
              <a:rPr lang="zh-CN" altLang="en-US" dirty="0"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cs typeface="Times New Roman" panose="02020603050405020304" pitchFamily="18" charset="0"/>
              </a:rPr>
              <a:t>表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DROP TABLE Student CASCADE;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3.12] </a:t>
            </a:r>
            <a:r>
              <a:rPr lang="zh-CN" altLang="en-US" dirty="0"/>
              <a:t>若表上建有视图，选择</a:t>
            </a:r>
            <a:r>
              <a:rPr lang="en-US" altLang="zh-CN" dirty="0"/>
              <a:t>RESTRICT</a:t>
            </a:r>
            <a:r>
              <a:rPr lang="zh-CN" altLang="en-US" dirty="0"/>
              <a:t>时表不能删除;选择</a:t>
            </a:r>
            <a:r>
              <a:rPr lang="en-US" altLang="zh-CN" dirty="0"/>
              <a:t>CASCADE</a:t>
            </a:r>
            <a:r>
              <a:rPr lang="zh-CN" altLang="en-US" dirty="0"/>
              <a:t>时可以删除表，视图也自动删除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2" name="矩形 1"/>
          <p:cNvSpPr/>
          <p:nvPr/>
        </p:nvSpPr>
        <p:spPr>
          <a:xfrm>
            <a:off x="914400" y="4038600"/>
            <a:ext cx="5043715" cy="22898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CREATE VIEW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IS_Student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  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SELECT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Sname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Sage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FROM  Student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WHERE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Sdept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='IS'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6021324" y="4206300"/>
            <a:ext cx="5562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Student RESTRICT;   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cannot drop table Student because other objects depend on it</a:t>
            </a:r>
          </a:p>
        </p:txBody>
      </p:sp>
    </p:spTree>
    <p:extLst>
      <p:ext uri="{BB962C8B-B14F-4D97-AF65-F5344CB8AC3E}">
        <p14:creationId xmlns:p14="http://schemas.microsoft.com/office/powerpoint/2010/main" val="207530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/>
              <a:t>如果选择</a:t>
            </a:r>
            <a:r>
              <a:rPr lang="en-US" altLang="zh-CN" dirty="0"/>
              <a:t>CASCADE</a:t>
            </a:r>
            <a:r>
              <a:rPr lang="zh-CN" altLang="en-US" dirty="0"/>
              <a:t>时可以删除表，视图也自动被删除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219200" y="2735262"/>
            <a:ext cx="94488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Student CASCADE; 	    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drop cascades to view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endParaRPr lang="en-US" altLang="zh-CN" sz="28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 "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does not exist </a:t>
            </a:r>
          </a:p>
        </p:txBody>
      </p:sp>
    </p:spTree>
    <p:extLst>
      <p:ext uri="{BB962C8B-B14F-4D97-AF65-F5344CB8AC3E}">
        <p14:creationId xmlns:p14="http://schemas.microsoft.com/office/powerpoint/2010/main" val="2231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452114"/>
              </p:ext>
            </p:extLst>
          </p:nvPr>
        </p:nvGraphicFramePr>
        <p:xfrm>
          <a:off x="914400" y="1188276"/>
          <a:ext cx="10090083" cy="4258637"/>
        </p:xfrm>
        <a:graphic>
          <a:graphicData uri="http://schemas.openxmlformats.org/drawingml/2006/table">
            <a:tbl>
              <a:tblPr/>
              <a:tblGrid>
                <a:gridCol w="51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21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5635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标准及主流数据库的处理方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            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Kingbase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ES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索引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无规定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视图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DEFAULT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PRIMARY KEY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CHECK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（只含该表的列）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NULL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等约束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外码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触发器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TRIGGER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函数或存储过程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873"/>
          <p:cNvSpPr txBox="1">
            <a:spLocks noChangeArrowheads="1"/>
          </p:cNvSpPr>
          <p:nvPr/>
        </p:nvSpPr>
        <p:spPr bwMode="auto">
          <a:xfrm>
            <a:off x="1235041" y="371825"/>
            <a:ext cx="944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 TABLE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SQL2011 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的处理策略比较</a:t>
            </a:r>
          </a:p>
        </p:txBody>
      </p:sp>
      <p:cxnSp>
        <p:nvCxnSpPr>
          <p:cNvPr id="7" name="直接连接符 14"/>
          <p:cNvCxnSpPr>
            <a:cxnSpLocks noChangeShapeType="1"/>
          </p:cNvCxnSpPr>
          <p:nvPr/>
        </p:nvCxnSpPr>
        <p:spPr bwMode="auto">
          <a:xfrm>
            <a:off x="1371600" y="1188276"/>
            <a:ext cx="3456384" cy="12241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876"/>
          <p:cNvSpPr>
            <a:spLocks noChangeArrowheads="1"/>
          </p:cNvSpPr>
          <p:nvPr/>
        </p:nvSpPr>
        <p:spPr bwMode="auto">
          <a:xfrm>
            <a:off x="914400" y="5556043"/>
            <a:ext cx="10275045" cy="8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RESTRICT , C</a:t>
            </a:r>
            <a:r>
              <a:rPr lang="zh-CN" altLang="en-US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CASCADE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'×'</a:t>
            </a:r>
            <a:r>
              <a:rPr lang="zh-CN" altLang="en-US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表示不能删除基本表，</a:t>
            </a: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'√'</a:t>
            </a:r>
            <a:r>
              <a:rPr lang="zh-CN" altLang="en-US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表示能删除基本表，‘保留’表示删除基本表后，还保留依赖对象 </a:t>
            </a:r>
          </a:p>
        </p:txBody>
      </p:sp>
    </p:spTree>
    <p:extLst>
      <p:ext uri="{BB962C8B-B14F-4D97-AF65-F5344CB8AC3E}">
        <p14:creationId xmlns:p14="http://schemas.microsoft.com/office/powerpoint/2010/main" val="1641285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索引的建立与修改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100" dirty="0"/>
          </a:p>
          <a:p>
            <a:r>
              <a:rPr lang="zh-CN" altLang="en-US" dirty="0">
                <a:solidFill>
                  <a:srgbClr val="FF0000"/>
                </a:solidFill>
              </a:rPr>
              <a:t>建立索引的目的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加快查询速度</a:t>
            </a:r>
            <a:endParaRPr lang="en-US" altLang="zh-CN" dirty="0"/>
          </a:p>
          <a:p>
            <a:r>
              <a:rPr lang="zh-CN" altLang="en-US" dirty="0"/>
              <a:t>关系数据库管理系统中</a:t>
            </a:r>
            <a:r>
              <a:rPr lang="zh-CN" altLang="en-US" dirty="0">
                <a:solidFill>
                  <a:srgbClr val="FF0000"/>
                </a:solidFill>
              </a:rPr>
              <a:t>常见索引</a:t>
            </a:r>
            <a:r>
              <a:rPr lang="zh-CN" altLang="en-US" dirty="0"/>
              <a:t>：</a:t>
            </a:r>
            <a:endParaRPr lang="zh-CN" altLang="en-US" sz="3200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顺序文件上的索引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树索引（参见爱课程网</a:t>
            </a:r>
            <a:r>
              <a:rPr lang="en-US" altLang="zh-CN" dirty="0"/>
              <a:t>3.2</a:t>
            </a:r>
            <a:r>
              <a:rPr lang="zh-CN" altLang="en-US" dirty="0"/>
              <a:t>节动画</a:t>
            </a:r>
            <a:r>
              <a:rPr lang="en-US" altLang="zh-CN" dirty="0"/>
              <a:t>《B+</a:t>
            </a:r>
            <a:r>
              <a:rPr lang="zh-CN" altLang="en-US" dirty="0"/>
              <a:t>树的增删改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散列（</a:t>
            </a:r>
            <a:r>
              <a:rPr lang="en-US" altLang="zh-CN" dirty="0"/>
              <a:t>hash</a:t>
            </a:r>
            <a:r>
              <a:rPr lang="zh-CN" altLang="en-US" dirty="0"/>
              <a:t>）索引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位图索引</a:t>
            </a:r>
          </a:p>
          <a:p>
            <a:r>
              <a:rPr lang="zh-CN" altLang="en-US" dirty="0"/>
              <a:t>特点：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树索引具有动态平衡的优点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索引具有查找速度快的特点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61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谁可以建立索引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数据库管理员</a:t>
            </a:r>
            <a:r>
              <a:rPr lang="en-US" altLang="zh-CN" dirty="0"/>
              <a:t> </a:t>
            </a:r>
            <a:r>
              <a:rPr lang="zh-CN" altLang="en-US" dirty="0"/>
              <a:t>或 表的属主（即建立表的人）</a:t>
            </a:r>
            <a:endParaRPr lang="en-US" altLang="zh-CN" dirty="0"/>
          </a:p>
          <a:p>
            <a:pPr lvl="1" algn="just"/>
            <a:r>
              <a:rPr lang="en-US" altLang="zh-CN" dirty="0"/>
              <a:t>DBMS</a:t>
            </a:r>
            <a:r>
              <a:rPr lang="zh-CN" altLang="en-US" dirty="0"/>
              <a:t>一般会自动建立以下列上的索引：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谁维护索引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关系数据库管理系统自动完成 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使用索引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关系数据库管理系统自动选择合适的索引作为存取路径，用户不必也不能显式地选择索引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索引结构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667000" y="5807833"/>
            <a:ext cx="3200401" cy="533400"/>
            <a:chOff x="3203847" y="4221088"/>
            <a:chExt cx="2696444" cy="38417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203847" y="4221088"/>
              <a:ext cx="1506538" cy="384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33CC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itchFamily="18" charset="0"/>
                </a:rPr>
                <a:t>search-key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16016" y="4221088"/>
              <a:ext cx="1184275" cy="384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itchFamily="18" charset="0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8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 fontScale="85000" lnSpcReduction="10000"/>
          </a:bodyPr>
          <a:lstStyle/>
          <a:p>
            <a:pPr marL="357188" lvl="1" indent="0" algn="just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CREATE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[UNIQUE] [CLUSTER]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INDEX &lt;</a:t>
            </a:r>
            <a:r>
              <a:rPr lang="zh-CN" altLang="en-US" sz="2800" dirty="0">
                <a:solidFill>
                  <a:srgbClr val="0000CC"/>
                </a:solidFill>
              </a:rPr>
              <a:t>索引名</a:t>
            </a:r>
            <a:r>
              <a:rPr lang="en-US" altLang="zh-CN" sz="2800" dirty="0">
                <a:solidFill>
                  <a:srgbClr val="0000CC"/>
                </a:solidFill>
              </a:rPr>
              <a:t>&gt; </a:t>
            </a:r>
          </a:p>
          <a:p>
            <a:pPr marL="357188" lvl="1" indent="0" algn="just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ON &lt;</a:t>
            </a:r>
            <a:r>
              <a:rPr lang="zh-CN" altLang="en-US" sz="2800" dirty="0">
                <a:solidFill>
                  <a:srgbClr val="0000CC"/>
                </a:solidFill>
              </a:rPr>
              <a:t>表名</a:t>
            </a:r>
            <a:r>
              <a:rPr lang="en-US" altLang="zh-CN" sz="2800" dirty="0">
                <a:solidFill>
                  <a:srgbClr val="0000CC"/>
                </a:solidFill>
              </a:rPr>
              <a:t>&gt;(&lt;</a:t>
            </a:r>
            <a:r>
              <a:rPr lang="zh-CN" altLang="en-US" sz="2800" dirty="0">
                <a:solidFill>
                  <a:srgbClr val="0000CC"/>
                </a:solidFill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</a:rPr>
              <a:t>&gt;[&lt;</a:t>
            </a:r>
            <a:r>
              <a:rPr lang="zh-CN" altLang="en-US" sz="2800" dirty="0">
                <a:solidFill>
                  <a:srgbClr val="0000CC"/>
                </a:solidFill>
              </a:rPr>
              <a:t>次序</a:t>
            </a:r>
            <a:r>
              <a:rPr lang="en-US" altLang="zh-CN" sz="2800" dirty="0">
                <a:solidFill>
                  <a:srgbClr val="0000CC"/>
                </a:solidFill>
              </a:rPr>
              <a:t>&gt;][,&lt;</a:t>
            </a:r>
            <a:r>
              <a:rPr lang="zh-CN" altLang="en-US" sz="2800" dirty="0">
                <a:solidFill>
                  <a:srgbClr val="0000CC"/>
                </a:solidFill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</a:rPr>
              <a:t>&gt;[&lt;</a:t>
            </a:r>
            <a:r>
              <a:rPr lang="zh-CN" altLang="en-US" sz="2800" dirty="0">
                <a:solidFill>
                  <a:srgbClr val="0000CC"/>
                </a:solidFill>
              </a:rPr>
              <a:t>次序</a:t>
            </a:r>
            <a:r>
              <a:rPr lang="en-US" altLang="zh-CN" sz="2800" dirty="0">
                <a:solidFill>
                  <a:srgbClr val="0000CC"/>
                </a:solidFill>
              </a:rPr>
              <a:t>&gt;] ]…);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</a:p>
          <a:p>
            <a:pPr lvl="1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  <a:endParaRPr lang="en-US" altLang="zh-CN" dirty="0"/>
          </a:p>
          <a:p>
            <a:pPr lvl="2"/>
            <a:r>
              <a:rPr lang="zh-CN" altLang="en-US" dirty="0"/>
              <a:t>对于已含重复值的属性列不能建</a:t>
            </a:r>
            <a:r>
              <a:rPr lang="en-US" altLang="zh-CN" dirty="0"/>
              <a:t>UNIQUE</a:t>
            </a:r>
            <a:r>
              <a:rPr lang="zh-CN" altLang="en-US" dirty="0"/>
              <a:t>索引</a:t>
            </a:r>
          </a:p>
          <a:p>
            <a:pPr lvl="3" algn="just" fontAlgn="ctr">
              <a:lnSpc>
                <a:spcPct val="170000"/>
              </a:lnSpc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对某个列建立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UNIQUE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索引后，插入新记录时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DBMS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会自动检查新记录在该列上是否取了重复值。这相当于增加了一个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UNIQUE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约束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表示要建立的索引是聚簇索引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6436" y="294053"/>
            <a:ext cx="11963400" cy="635758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3.1 </a:t>
            </a:r>
            <a:r>
              <a:rPr lang="zh-CN" altLang="en-US" sz="3600" b="1" u="sng" dirty="0">
                <a:solidFill>
                  <a:srgbClr val="FF0000"/>
                </a:solidFill>
              </a:rPr>
              <a:t>建立索引</a:t>
            </a:r>
          </a:p>
        </p:txBody>
      </p:sp>
    </p:spTree>
    <p:extLst>
      <p:ext uri="{BB962C8B-B14F-4D97-AF65-F5344CB8AC3E}">
        <p14:creationId xmlns:p14="http://schemas.microsoft.com/office/powerpoint/2010/main" val="10786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r>
              <a:rPr lang="en-US" altLang="zh-CN" dirty="0"/>
              <a:t>Student</a:t>
            </a:r>
            <a:r>
              <a:rPr lang="zh-CN" altLang="en-US" dirty="0"/>
              <a:t>表按学号升序建唯一索引，</a:t>
            </a:r>
            <a:r>
              <a:rPr lang="en-US" altLang="zh-CN" dirty="0"/>
              <a:t>Course</a:t>
            </a:r>
            <a:r>
              <a:rPr lang="zh-CN" altLang="en-US" dirty="0"/>
              <a:t>表按课程号升序建唯一索引，</a:t>
            </a:r>
            <a:r>
              <a:rPr lang="en-US" altLang="zh-CN" dirty="0"/>
              <a:t>SC</a:t>
            </a:r>
            <a:r>
              <a:rPr lang="zh-CN" altLang="en-US" dirty="0"/>
              <a:t>表按学号升序和课程号降序建唯一索引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7" name="矩形 6"/>
          <p:cNvSpPr/>
          <p:nvPr/>
        </p:nvSpPr>
        <p:spPr>
          <a:xfrm>
            <a:off x="762000" y="3505200"/>
            <a:ext cx="10668000" cy="1977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Stusno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Student(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Coucno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Course(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SCno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SC(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ASC,Cno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DESC); </a:t>
            </a:r>
          </a:p>
        </p:txBody>
      </p:sp>
    </p:spTree>
    <p:extLst>
      <p:ext uri="{BB962C8B-B14F-4D97-AF65-F5344CB8AC3E}">
        <p14:creationId xmlns:p14="http://schemas.microsoft.com/office/powerpoint/2010/main" val="10243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ALTER</a:t>
            </a: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dirty="0"/>
              <a:t>INDEX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旧索引名</a:t>
            </a:r>
            <a:r>
              <a:rPr lang="en-US" altLang="zh-CN" dirty="0">
                <a:solidFill>
                  <a:srgbClr val="0000CC"/>
                </a:solidFill>
              </a:rPr>
              <a:t>&gt; </a:t>
            </a:r>
            <a:r>
              <a:rPr lang="en-US" altLang="zh-CN" dirty="0">
                <a:solidFill>
                  <a:srgbClr val="FF0000"/>
                </a:solidFill>
              </a:rPr>
              <a:t>RENAME TO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新索引名</a:t>
            </a:r>
            <a:r>
              <a:rPr lang="en-US" altLang="zh-CN" dirty="0">
                <a:solidFill>
                  <a:srgbClr val="0000CC"/>
                </a:solidFill>
              </a:rPr>
              <a:t>&gt;;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 err="1"/>
              <a:t>SCno</a:t>
            </a:r>
            <a:r>
              <a:rPr lang="zh-CN" altLang="en-US" dirty="0"/>
              <a:t>索引名改为</a:t>
            </a:r>
            <a:r>
              <a:rPr lang="en-US" altLang="zh-CN" dirty="0" err="1"/>
              <a:t>SCSno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ALTER INDEX </a:t>
            </a:r>
            <a:r>
              <a:rPr lang="en-US" altLang="zh-CN" dirty="0" err="1">
                <a:solidFill>
                  <a:srgbClr val="0000CC"/>
                </a:solidFill>
              </a:rPr>
              <a:t>SCno</a:t>
            </a:r>
            <a:r>
              <a:rPr lang="en-US" altLang="zh-CN" dirty="0">
                <a:solidFill>
                  <a:srgbClr val="0000CC"/>
                </a:solidFill>
              </a:rPr>
              <a:t> RENAME TO </a:t>
            </a:r>
            <a:r>
              <a:rPr lang="en-US" altLang="zh-CN" dirty="0" err="1">
                <a:solidFill>
                  <a:srgbClr val="0000CC"/>
                </a:solidFill>
              </a:rPr>
              <a:t>SCSno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3.2 </a:t>
            </a:r>
            <a:r>
              <a:rPr lang="zh-CN" altLang="en-US" sz="3600" b="1" u="sng" dirty="0">
                <a:solidFill>
                  <a:srgbClr val="FF0000"/>
                </a:solidFill>
              </a:rPr>
              <a:t>修改索引</a:t>
            </a:r>
          </a:p>
        </p:txBody>
      </p:sp>
    </p:spTree>
    <p:extLst>
      <p:ext uri="{BB962C8B-B14F-4D97-AF65-F5344CB8AC3E}">
        <p14:creationId xmlns:p14="http://schemas.microsoft.com/office/powerpoint/2010/main" val="17623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DROP</a:t>
            </a: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dirty="0"/>
              <a:t>INDEX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索引名</a:t>
            </a:r>
            <a:r>
              <a:rPr lang="en-US" altLang="zh-CN" dirty="0">
                <a:solidFill>
                  <a:srgbClr val="0000CC"/>
                </a:solidFill>
              </a:rPr>
              <a:t>&gt;;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删除索引时，系统会从数据字典中删去有关该索引的描述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/>
              <a:t>3.15]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DROP INDEX </a:t>
            </a:r>
            <a:r>
              <a:rPr lang="en-US" altLang="zh-CN" dirty="0" err="1">
                <a:solidFill>
                  <a:srgbClr val="0000CC"/>
                </a:solidFill>
              </a:rPr>
              <a:t>Stusname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3.3 </a:t>
            </a:r>
            <a:r>
              <a:rPr lang="zh-CN" altLang="en-US" sz="3600" b="1" u="sng" dirty="0">
                <a:solidFill>
                  <a:srgbClr val="FF0000"/>
                </a:solidFill>
              </a:rPr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163417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228600"/>
            <a:ext cx="11963400" cy="6858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4.</a:t>
            </a:r>
            <a:r>
              <a:rPr lang="zh-CN" altLang="en-US" sz="3600" b="1" u="sng" dirty="0">
                <a:solidFill>
                  <a:srgbClr val="FF0000"/>
                </a:solidFill>
              </a:rPr>
              <a:t>数据字典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数据字典是关系数据库管理系统内部的一组系统表，它记录了数据库中所有定义信息：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</a:p>
          <a:p>
            <a:r>
              <a:rPr lang="zh-CN" altLang="en-US" dirty="0"/>
              <a:t>关系数据库管理系统在执行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的数据定义语句时，实际上就是在更新数据字典表中的相应信息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SQL </a:t>
            </a:r>
            <a:r>
              <a:rPr lang="zh-CN" altLang="en-US" sz="4000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的产生与发展</a:t>
            </a:r>
            <a:endParaRPr lang="en-US" altLang="zh-CN" sz="4000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1974</a:t>
            </a:r>
            <a:r>
              <a:rPr lang="zh-CN" altLang="en-US" dirty="0">
                <a:latin typeface="Times New Roman" panose="02020603050405020304" pitchFamily="18" charset="0"/>
              </a:rPr>
              <a:t>年，</a:t>
            </a:r>
            <a:r>
              <a:rPr lang="en-US" altLang="zh-CN" dirty="0">
                <a:latin typeface="Times New Roman" panose="02020603050405020304" pitchFamily="18" charset="0"/>
              </a:rPr>
              <a:t>Boyce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Chamberlin</a:t>
            </a:r>
            <a:r>
              <a:rPr lang="zh-CN" altLang="en-US" dirty="0">
                <a:latin typeface="Times New Roman" panose="02020603050405020304" pitchFamily="18" charset="0"/>
              </a:rPr>
              <a:t>提出 </a:t>
            </a:r>
            <a:r>
              <a:rPr lang="en-US" altLang="zh-CN" dirty="0">
                <a:latin typeface="Times New Roman" panose="02020603050405020304" pitchFamily="18" charset="0"/>
              </a:rPr>
              <a:t>SQL </a:t>
            </a:r>
            <a:r>
              <a:rPr lang="zh-CN" altLang="en-US" dirty="0">
                <a:latin typeface="Times New Roman" panose="02020603050405020304" pitchFamily="18" charset="0"/>
              </a:rPr>
              <a:t>标准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1975</a:t>
            </a:r>
            <a:r>
              <a:rPr lang="zh-CN" altLang="en-US" dirty="0">
                <a:latin typeface="Times New Roman" panose="02020603050405020304" pitchFamily="18" charset="0"/>
              </a:rPr>
              <a:t>年～</a:t>
            </a:r>
            <a:r>
              <a:rPr lang="en-US" altLang="zh-CN" dirty="0">
                <a:latin typeface="Times New Roman" panose="02020603050405020304" pitchFamily="18" charset="0"/>
              </a:rPr>
              <a:t>1979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IBM</a:t>
            </a:r>
            <a:r>
              <a:rPr lang="zh-CN" altLang="en-US" dirty="0">
                <a:latin typeface="Times New Roman" panose="02020603050405020304" pitchFamily="18" charset="0"/>
              </a:rPr>
              <a:t>公司在</a:t>
            </a:r>
            <a:r>
              <a:rPr lang="en-US" altLang="zh-CN" dirty="0">
                <a:latin typeface="Times New Roman" panose="02020603050405020304" pitchFamily="18" charset="0"/>
              </a:rPr>
              <a:t>System R</a:t>
            </a:r>
            <a:r>
              <a:rPr lang="zh-CN" altLang="en-US" dirty="0">
                <a:latin typeface="Times New Roman" panose="02020603050405020304" pitchFamily="18" charset="0"/>
              </a:rPr>
              <a:t>原型系统上实现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33176"/>
              </p:ext>
            </p:extLst>
          </p:nvPr>
        </p:nvGraphicFramePr>
        <p:xfrm>
          <a:off x="992791" y="2675590"/>
          <a:ext cx="5078490" cy="3801410"/>
        </p:xfrm>
        <a:graphic>
          <a:graphicData uri="http://schemas.openxmlformats.org/drawingml/2006/table">
            <a:tbl>
              <a:tblPr/>
              <a:tblGrid>
                <a:gridCol w="244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标准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大致页数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发布日期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SQL/86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1986.10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SQL/89(FIPS 127-1)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1989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SQL/92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622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1992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SQL99(SQL 3)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1700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SQL2003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3600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2003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SQL2008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3777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2006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23566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SQL2019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2019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08877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60580" y="2819400"/>
            <a:ext cx="4938629" cy="280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目前，没有一个数据库系统能够支持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标准的所有概念和特性</a:t>
            </a:r>
            <a:endParaRPr lang="en-US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</a:pPr>
            <a:endParaRPr lang="en-US" altLang="zh-CN" sz="12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许多软件厂商对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基本命令集进行不同程度的扩充和修改，使之可以支持标准以外的一些功能</a:t>
            </a:r>
          </a:p>
        </p:txBody>
      </p:sp>
    </p:spTree>
    <p:extLst>
      <p:ext uri="{BB962C8B-B14F-4D97-AF65-F5344CB8AC3E}">
        <p14:creationId xmlns:p14="http://schemas.microsoft.com/office/powerpoint/2010/main" val="121702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r>
              <a:rPr lang="zh-CN" altLang="en-US" dirty="0"/>
              <a:t>习题：</a:t>
            </a:r>
            <a:r>
              <a:rPr lang="en-US" altLang="zh-CN" dirty="0"/>
              <a:t>1-9</a:t>
            </a:r>
            <a:r>
              <a:rPr lang="zh-CN" altLang="en-US" dirty="0"/>
              <a:t>题</a:t>
            </a:r>
            <a:r>
              <a:rPr lang="en-US" altLang="zh-CN" dirty="0"/>
              <a:t>(</a:t>
            </a:r>
            <a:r>
              <a:rPr lang="zh-CN" altLang="en-US" dirty="0"/>
              <a:t>全部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SQL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4000" dirty="0">
                <a:solidFill>
                  <a:srgbClr val="FF0000"/>
                </a:solidFill>
              </a:rPr>
              <a:t>五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个特点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综合统一</a:t>
            </a: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高度非过程化</a:t>
            </a: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面向集合的操作方式</a:t>
            </a: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以同一种语法结构提供两种使用方法</a:t>
            </a: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语言简洁，易学易用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43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① </a:t>
            </a:r>
            <a:r>
              <a:rPr lang="zh-CN" altLang="en-US" sz="43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综合统一</a:t>
            </a:r>
            <a:endParaRPr lang="en-US" altLang="zh-CN" sz="43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r>
              <a:rPr lang="zh-CN" altLang="en-US" sz="2600" dirty="0"/>
              <a:t>集数据定义语言</a:t>
            </a:r>
            <a:r>
              <a:rPr lang="en-US" altLang="zh-CN" sz="2600" dirty="0"/>
              <a:t>(DDL)</a:t>
            </a:r>
            <a:r>
              <a:rPr lang="zh-CN" altLang="en-US" sz="2600" dirty="0"/>
              <a:t>，数据操纵语言</a:t>
            </a:r>
            <a:r>
              <a:rPr lang="en-US" altLang="zh-CN" sz="2600" dirty="0"/>
              <a:t>(DML)</a:t>
            </a:r>
            <a:r>
              <a:rPr lang="zh-CN" altLang="en-US" sz="2600" dirty="0"/>
              <a:t>，数据控制语言</a:t>
            </a:r>
            <a:r>
              <a:rPr lang="en-US" altLang="zh-CN" sz="2600" dirty="0"/>
              <a:t>(DCL)</a:t>
            </a:r>
            <a:r>
              <a:rPr lang="zh-CN" altLang="en-US" sz="2600" dirty="0"/>
              <a:t>功能于一体。</a:t>
            </a:r>
          </a:p>
          <a:p>
            <a:r>
              <a:rPr lang="zh-CN" altLang="en-US" sz="2600" dirty="0"/>
              <a:t>可以独立完成</a:t>
            </a:r>
            <a:r>
              <a:rPr lang="zh-CN" altLang="en-US" sz="2600" dirty="0">
                <a:solidFill>
                  <a:srgbClr val="FF0000"/>
                </a:solidFill>
              </a:rPr>
              <a:t>数据库生命周期</a:t>
            </a:r>
            <a:r>
              <a:rPr lang="zh-CN" altLang="en-US" sz="2600" dirty="0"/>
              <a:t>中的全部活动：</a:t>
            </a:r>
          </a:p>
          <a:p>
            <a:pPr lvl="1"/>
            <a:r>
              <a:rPr lang="zh-CN" altLang="en-US" sz="2200" dirty="0"/>
              <a:t>定义和修改、删除关系模式，定义和删除视图，插入数据，建立数据库</a:t>
            </a:r>
            <a:r>
              <a:rPr lang="en-US" altLang="zh-CN" sz="2200" dirty="0"/>
              <a:t>;</a:t>
            </a:r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对数据库中的数据进行查询和更新</a:t>
            </a:r>
            <a:r>
              <a:rPr lang="en-US" altLang="zh-CN" sz="2200" dirty="0"/>
              <a:t>;</a:t>
            </a:r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数据库重构和维护</a:t>
            </a:r>
          </a:p>
          <a:p>
            <a:pPr lvl="1"/>
            <a:r>
              <a:rPr lang="zh-CN" altLang="en-US" sz="2200" dirty="0"/>
              <a:t>数据库安全性、完整性控制，以及事务控制</a:t>
            </a:r>
          </a:p>
          <a:p>
            <a:pPr lvl="1"/>
            <a:r>
              <a:rPr lang="zh-CN" altLang="en-US" sz="2200" dirty="0"/>
              <a:t>嵌入式</a:t>
            </a:r>
            <a:r>
              <a:rPr lang="en-US" altLang="zh-CN" sz="2200" dirty="0"/>
              <a:t>SQL</a:t>
            </a:r>
            <a:r>
              <a:rPr lang="zh-CN" altLang="en-US" sz="2200" dirty="0"/>
              <a:t>和动态</a:t>
            </a:r>
            <a:r>
              <a:rPr lang="en-US" altLang="zh-CN" sz="2200" dirty="0"/>
              <a:t>SQL</a:t>
            </a:r>
            <a:r>
              <a:rPr lang="zh-CN" altLang="en-US" sz="2200" dirty="0"/>
              <a:t>定义</a:t>
            </a:r>
          </a:p>
          <a:p>
            <a:r>
              <a:rPr lang="zh-CN" altLang="en-US" sz="2600" dirty="0"/>
              <a:t>用户数据库投入运行后，可根据需要随时逐步修改模式，不影响数据库的运行。</a:t>
            </a:r>
          </a:p>
          <a:p>
            <a:r>
              <a:rPr lang="zh-CN" altLang="en-US" sz="2600" dirty="0"/>
              <a:t>数据操作符统一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②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高度非过程化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非关系数据模型的数据操纵语言</a:t>
            </a:r>
            <a:r>
              <a:rPr lang="zh-CN" altLang="en-US" dirty="0">
                <a:latin typeface="Tahoma" pitchFamily="34" charset="0"/>
              </a:rPr>
              <a:t>“</a:t>
            </a:r>
            <a:r>
              <a:rPr lang="zh-CN" altLang="en-US" dirty="0">
                <a:solidFill>
                  <a:srgbClr val="FF00FF"/>
                </a:solidFill>
              </a:rPr>
              <a:t>面向过程</a:t>
            </a:r>
            <a:r>
              <a:rPr lang="zh-CN" altLang="en-US" dirty="0">
                <a:latin typeface="Tahoma" pitchFamily="34" charset="0"/>
              </a:rPr>
              <a:t>”</a:t>
            </a:r>
            <a:r>
              <a:rPr lang="zh-CN" altLang="en-US" dirty="0"/>
              <a:t>，必须指定存取路径。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只要提出“做什么”，无须了解存取路径。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存取路径的选择以及</a:t>
            </a:r>
            <a:r>
              <a:rPr lang="en-US" altLang="zh-CN" dirty="0"/>
              <a:t>SQL</a:t>
            </a:r>
            <a:r>
              <a:rPr lang="zh-CN" altLang="en-US" dirty="0"/>
              <a:t>的操作过程由系统自动完成。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大大减轻了用户负担，而且有利于提高数据独立性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8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③ </a:t>
            </a:r>
            <a:r>
              <a:rPr lang="zh-CN" altLang="en-US" sz="4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面向集合的操作方式</a:t>
            </a:r>
            <a:endParaRPr lang="en-US" altLang="zh-CN" sz="4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非关系数据模型采用面向记录的操作方式，操作对象是一条记录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采用集合操作方式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操作对象、查找结果可以是元组的集合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一次插入、删除、更新操作的对象可以是元组的集合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31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39588</TotalTime>
  <Words>3814</Words>
  <Application>Microsoft Office PowerPoint</Application>
  <PresentationFormat>宽屏</PresentationFormat>
  <Paragraphs>660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Huawei Sans</vt:lpstr>
      <vt:lpstr>Symbol</vt:lpstr>
      <vt:lpstr>Tahoma</vt:lpstr>
      <vt:lpstr>Times New Roman</vt:lpstr>
      <vt:lpstr>Wingdings</vt:lpstr>
      <vt:lpstr>chtp8_07</vt:lpstr>
      <vt:lpstr>Document</vt:lpstr>
      <vt:lpstr>PowerPoint 演示文稿</vt:lpstr>
      <vt:lpstr>本章目标</vt:lpstr>
      <vt:lpstr>大纲</vt:lpstr>
      <vt:lpstr>SQL概述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大纲</vt:lpstr>
      <vt:lpstr>学生-课程 数据库</vt:lpstr>
      <vt:lpstr>PowerPoint 演示文稿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openGauss之用户、角色和用户组</vt:lpstr>
      <vt:lpstr>PowerPoint 演示文稿</vt:lpstr>
      <vt:lpstr>PowerPoint 演示文稿</vt:lpstr>
      <vt:lpstr>openGauss之表空间、数据库与模式</vt:lpstr>
      <vt:lpstr>openGauss之模式</vt:lpstr>
      <vt:lpstr>openGauss之SQL</vt:lpstr>
      <vt:lpstr>PowerPoint 演示文稿</vt:lpstr>
      <vt:lpstr>PowerPoint 演示文稿</vt:lpstr>
      <vt:lpstr>例子</vt:lpstr>
      <vt:lpstr>PowerPoint 演示文稿</vt:lpstr>
      <vt:lpstr>PowerPoint 演示文稿</vt:lpstr>
      <vt:lpstr>2.1 数据类型</vt:lpstr>
      <vt:lpstr>PowerPoint 演示文稿</vt:lpstr>
      <vt:lpstr>2.2 模式与表</vt:lpstr>
      <vt:lpstr>2.3 修改基本表</vt:lpstr>
      <vt:lpstr>例子</vt:lpstr>
      <vt:lpstr>2.4 删除基本表</vt:lpstr>
      <vt:lpstr>例子</vt:lpstr>
      <vt:lpstr>PowerPoint 演示文稿</vt:lpstr>
      <vt:lpstr>PowerPoint 演示文稿</vt:lpstr>
      <vt:lpstr>PowerPoint 演示文稿</vt:lpstr>
      <vt:lpstr>PowerPoint 演示文稿</vt:lpstr>
      <vt:lpstr>3.1 建立索引</vt:lpstr>
      <vt:lpstr>例子</vt:lpstr>
      <vt:lpstr>3.2 修改索引</vt:lpstr>
      <vt:lpstr>3.3 删除索引</vt:lpstr>
      <vt:lpstr>4.数据字典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1306</cp:revision>
  <dcterms:created xsi:type="dcterms:W3CDTF">2015-04-27T18:37:45Z</dcterms:created>
  <dcterms:modified xsi:type="dcterms:W3CDTF">2022-03-22T03:58:44Z</dcterms:modified>
</cp:coreProperties>
</file>