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91"/>
  </p:notesMasterIdLst>
  <p:sldIdLst>
    <p:sldId id="256" r:id="rId2"/>
    <p:sldId id="257" r:id="rId3"/>
    <p:sldId id="258" r:id="rId4"/>
    <p:sldId id="259" r:id="rId5"/>
    <p:sldId id="35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78" r:id="rId28"/>
    <p:sldId id="282" r:id="rId29"/>
    <p:sldId id="283" r:id="rId30"/>
    <p:sldId id="285" r:id="rId31"/>
    <p:sldId id="284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6" r:id="rId41"/>
    <p:sldId id="297" r:id="rId42"/>
    <p:sldId id="298" r:id="rId43"/>
    <p:sldId id="299" r:id="rId44"/>
    <p:sldId id="302" r:id="rId45"/>
    <p:sldId id="300" r:id="rId46"/>
    <p:sldId id="301" r:id="rId47"/>
    <p:sldId id="303" r:id="rId48"/>
    <p:sldId id="304" r:id="rId49"/>
    <p:sldId id="349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50" r:id="rId61"/>
    <p:sldId id="316" r:id="rId62"/>
    <p:sldId id="317" r:id="rId63"/>
    <p:sldId id="351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2" r:id="rId76"/>
    <p:sldId id="333" r:id="rId77"/>
    <p:sldId id="334" r:id="rId78"/>
    <p:sldId id="336" r:id="rId79"/>
    <p:sldId id="337" r:id="rId80"/>
    <p:sldId id="347" r:id="rId81"/>
    <p:sldId id="348" r:id="rId82"/>
    <p:sldId id="338" r:id="rId83"/>
    <p:sldId id="339" r:id="rId84"/>
    <p:sldId id="340" r:id="rId85"/>
    <p:sldId id="342" r:id="rId86"/>
    <p:sldId id="343" r:id="rId87"/>
    <p:sldId id="344" r:id="rId88"/>
    <p:sldId id="345" r:id="rId89"/>
    <p:sldId id="346" r:id="rId90"/>
  </p:sldIdLst>
  <p:sldSz cx="12192000" cy="6858000"/>
  <p:notesSz cx="6858000" cy="9144000"/>
  <p:photoAlbum/>
  <p:custDataLst>
    <p:tags r:id="rId9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990033"/>
    <a:srgbClr val="CC0099"/>
    <a:srgbClr val="00FFCC"/>
    <a:srgbClr val="000099"/>
    <a:srgbClr val="FF9900"/>
    <a:srgbClr val="006699"/>
    <a:srgbClr val="0066CC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82903" autoAdjust="0"/>
  </p:normalViewPr>
  <p:slideViewPr>
    <p:cSldViewPr>
      <p:cViewPr varScale="1">
        <p:scale>
          <a:sx n="69" d="100"/>
          <a:sy n="69" d="100"/>
        </p:scale>
        <p:origin x="1157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gs" Target="tags/tag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1CFD0-2C92-4D21-A7EF-6209A8D582F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660C4-AC12-4019-82B9-40EB2BC3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83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6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3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rgbClr val="000099">
              <a:alpha val="70000"/>
            </a:srgbClr>
          </a:solidFill>
        </p:spPr>
        <p:txBody>
          <a:bodyPr>
            <a:normAutofit/>
          </a:bodyPr>
          <a:lstStyle>
            <a:lvl1pPr algn="ctr">
              <a:defRPr sz="480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5085" y="1066800"/>
            <a:ext cx="11007107" cy="5469226"/>
          </a:xfrm>
        </p:spPr>
        <p:txBody>
          <a:bodyPr/>
          <a:lstStyle>
            <a:lvl1pPr marL="265113" indent="-265113">
              <a:lnSpc>
                <a:spcPct val="130000"/>
              </a:lnSpc>
              <a:buClr>
                <a:srgbClr val="990033"/>
              </a:buClr>
              <a:buSzPct val="80000"/>
              <a:buFont typeface="Wingdings" panose="05000000000000000000" pitchFamily="2" charset="2"/>
              <a:buChar char="§"/>
              <a:defRPr sz="3200" b="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15963" indent="-358775">
              <a:lnSpc>
                <a:spcPct val="130000"/>
              </a:lnSpc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901700" indent="-185738">
              <a:lnSpc>
                <a:spcPct val="130000"/>
              </a:lnSpc>
              <a:defRPr sz="200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392213"/>
            <a:ext cx="2590800" cy="287626"/>
          </a:xfrm>
        </p:spPr>
        <p:txBody>
          <a:bodyPr/>
          <a:lstStyle>
            <a:lvl1pPr>
              <a:defRPr sz="240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63F6D5D-9733-4D44-9C56-AEFEDD5A4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9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2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1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5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2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30400" y="6356359"/>
            <a:ext cx="843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253026"/>
            <a:ext cx="2438400" cy="426813"/>
          </a:xfrm>
        </p:spPr>
        <p:txBody>
          <a:bodyPr/>
          <a:lstStyle>
            <a:lvl1pPr>
              <a:defRPr sz="240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63F6D5D-9733-4D44-9C56-AEFEDD5A4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40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76206"/>
            <a:ext cx="10972800" cy="921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6279" y="6580342"/>
            <a:ext cx="2844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C00000"/>
                </a:solidFill>
              </a:defRPr>
            </a:lvl1pPr>
          </a:lstStyle>
          <a:p>
            <a:fld id="{6530F3CF-6A31-4749-83AB-AF293E4C68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514350" rtl="0" eaLnBrk="1" latinLnBrk="0" hangingPunct="1">
        <a:spcBef>
          <a:spcPct val="0"/>
        </a:spcBef>
        <a:buNone/>
        <a:defRPr sz="4400" b="0" i="0" u="none" kern="1200">
          <a:solidFill>
            <a:srgbClr val="0066CC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Clr>
          <a:srgbClr val="3333CC"/>
        </a:buClr>
        <a:buSzPct val="70000"/>
        <a:buFont typeface="Wingdings" panose="05000000000000000000" pitchFamily="2" charset="2"/>
        <a:buChar char="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ducation.huaweicloud.com/courses/course-v1:HuaweiX+CBUCNXDR006+Self-paced/about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9600" y="1676400"/>
            <a:ext cx="10439400" cy="2438400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rgbClr val="3366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6600" dirty="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sz="660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660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章  </a:t>
            </a:r>
            <a:r>
              <a:rPr lang="en-US" altLang="zh-CN" sz="6600" dirty="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SQL</a:t>
            </a:r>
            <a:r>
              <a:rPr lang="zh-CN" altLang="en-US" sz="6600" dirty="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之</a:t>
            </a:r>
            <a:r>
              <a:rPr lang="zh-CN" altLang="en-US" sz="66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数据查询</a:t>
            </a:r>
            <a:endParaRPr lang="en-US" altLang="zh-CN" sz="66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5276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762000"/>
            <a:ext cx="11007107" cy="5774026"/>
          </a:xfrm>
        </p:spPr>
        <p:txBody>
          <a:bodyPr/>
          <a:lstStyle/>
          <a:p>
            <a:pPr algn="just"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3.20] </a:t>
            </a:r>
            <a:r>
              <a:rPr lang="zh-CN" altLang="en-US" dirty="0"/>
              <a:t>查询全体学生的姓名、出生年份和所在的院系，</a:t>
            </a:r>
            <a:r>
              <a:rPr lang="zh-CN" altLang="en-US"/>
              <a:t>要求用小写字母</a:t>
            </a:r>
            <a:r>
              <a:rPr lang="zh-CN" altLang="en-US" dirty="0"/>
              <a:t>表示系名。</a:t>
            </a:r>
          </a:p>
          <a:p>
            <a:pPr algn="just">
              <a:buNone/>
            </a:pPr>
            <a:endParaRPr lang="zh-CN" altLang="en-US" sz="900" dirty="0"/>
          </a:p>
          <a:p>
            <a:pPr lvl="1">
              <a:buNone/>
            </a:pPr>
            <a:r>
              <a:rPr lang="en-US" altLang="zh-CN" sz="2600" dirty="0">
                <a:solidFill>
                  <a:srgbClr val="0000CC"/>
                </a:solidFill>
              </a:rPr>
              <a:t>           SELECT </a:t>
            </a:r>
            <a:r>
              <a:rPr lang="en-US" altLang="zh-CN" sz="2600" dirty="0" err="1">
                <a:solidFill>
                  <a:srgbClr val="0000CC"/>
                </a:solidFill>
              </a:rPr>
              <a:t>Sname</a:t>
            </a:r>
            <a:r>
              <a:rPr lang="en-US" altLang="zh-CN" sz="2600" dirty="0">
                <a:solidFill>
                  <a:srgbClr val="0000CC"/>
                </a:solidFill>
              </a:rPr>
              <a:t>,</a:t>
            </a:r>
            <a:r>
              <a:rPr lang="zh-CN" altLang="en-US" sz="2600" dirty="0">
                <a:solidFill>
                  <a:srgbClr val="0000CC"/>
                </a:solidFill>
              </a:rPr>
              <a:t>'</a:t>
            </a:r>
            <a:r>
              <a:rPr lang="en-US" altLang="zh-CN" sz="2600" dirty="0">
                <a:solidFill>
                  <a:srgbClr val="0000CC"/>
                </a:solidFill>
              </a:rPr>
              <a:t>Year of Birth: </a:t>
            </a:r>
            <a:r>
              <a:rPr lang="zh-CN" altLang="en-US" sz="2600" dirty="0">
                <a:solidFill>
                  <a:srgbClr val="0000CC"/>
                </a:solidFill>
              </a:rPr>
              <a:t>‘</a:t>
            </a:r>
            <a:r>
              <a:rPr lang="en-US" altLang="zh-CN" sz="2600" dirty="0">
                <a:solidFill>
                  <a:srgbClr val="0000CC"/>
                </a:solidFill>
              </a:rPr>
              <a:t>,  2019-Sage, LOWER</a:t>
            </a:r>
            <a:r>
              <a:rPr lang="zh-CN" altLang="en-US" sz="2600" dirty="0">
                <a:solidFill>
                  <a:srgbClr val="0000CC"/>
                </a:solidFill>
              </a:rPr>
              <a:t>(</a:t>
            </a:r>
            <a:r>
              <a:rPr lang="en-US" altLang="zh-CN" sz="2600" dirty="0" err="1">
                <a:solidFill>
                  <a:srgbClr val="0000CC"/>
                </a:solidFill>
              </a:rPr>
              <a:t>Sdept</a:t>
            </a:r>
            <a:r>
              <a:rPr lang="zh-CN" altLang="en-US" sz="2600" dirty="0">
                <a:solidFill>
                  <a:srgbClr val="0000CC"/>
                </a:solidFill>
              </a:rPr>
              <a:t>)</a:t>
            </a:r>
          </a:p>
          <a:p>
            <a:pPr lvl="1">
              <a:buNone/>
            </a:pPr>
            <a:r>
              <a:rPr lang="en-US" altLang="zh-CN" sz="2600" dirty="0">
                <a:solidFill>
                  <a:srgbClr val="0000CC"/>
                </a:solidFill>
              </a:rPr>
              <a:t>           FROM Student</a:t>
            </a:r>
            <a:r>
              <a:rPr lang="zh-CN" altLang="en-US" sz="2600" dirty="0">
                <a:solidFill>
                  <a:srgbClr val="0000CC"/>
                </a:solidFill>
              </a:rPr>
              <a:t>;</a:t>
            </a:r>
          </a:p>
          <a:p>
            <a:pPr lvl="1">
              <a:buNone/>
            </a:pPr>
            <a:endParaRPr lang="zh-CN" altLang="en-US" sz="1500" dirty="0"/>
          </a:p>
          <a:p>
            <a:pPr lvl="1">
              <a:buNone/>
            </a:pPr>
            <a:r>
              <a:rPr lang="zh-CN" altLang="en-US" dirty="0"/>
              <a:t>   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167764"/>
              </p:ext>
            </p:extLst>
          </p:nvPr>
        </p:nvGraphicFramePr>
        <p:xfrm>
          <a:off x="2057400" y="3733800"/>
          <a:ext cx="7467600" cy="2362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7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68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3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rgbClr val="0000CC"/>
                          </a:solidFill>
                        </a:rPr>
                        <a:t>Sname</a:t>
                      </a:r>
                      <a:endParaRPr lang="zh-CN" altLang="en-US" sz="24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00CC"/>
                          </a:solidFill>
                        </a:rPr>
                        <a:t>‘Year of Birth:’</a:t>
                      </a:r>
                      <a:endParaRPr lang="zh-CN" altLang="en-US" sz="24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00CC"/>
                          </a:solidFill>
                        </a:rPr>
                        <a:t>2019-Sage</a:t>
                      </a:r>
                      <a:endParaRPr lang="zh-CN" altLang="en-US" sz="24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00CC"/>
                          </a:solidFill>
                        </a:rPr>
                        <a:t>LOWER(</a:t>
                      </a:r>
                      <a:r>
                        <a:rPr lang="en-US" altLang="zh-CN" sz="2400" dirty="0" err="1">
                          <a:solidFill>
                            <a:srgbClr val="0000CC"/>
                          </a:solidFill>
                        </a:rPr>
                        <a:t>Sdept</a:t>
                      </a:r>
                      <a:r>
                        <a:rPr lang="en-US" altLang="zh-CN" sz="2400" dirty="0">
                          <a:solidFill>
                            <a:srgbClr val="0000CC"/>
                          </a:solidFill>
                        </a:rPr>
                        <a:t>)</a:t>
                      </a:r>
                      <a:endParaRPr lang="zh-CN" altLang="en-US" sz="24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李勇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Year of Birth: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1999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cs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刘晨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Year of Birth: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2000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cs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王敏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Year of Birth: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2001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ma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张立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Year of Birth: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2000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is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37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8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838200"/>
            <a:ext cx="11007107" cy="5697826"/>
          </a:xfrm>
        </p:spPr>
        <p:txBody>
          <a:bodyPr/>
          <a:lstStyle/>
          <a:p>
            <a:pPr algn="just"/>
            <a:r>
              <a:rPr lang="zh-CN" altLang="en-US" dirty="0"/>
              <a:t>使用列</a:t>
            </a:r>
            <a:r>
              <a:rPr lang="zh-CN" altLang="en-US" dirty="0">
                <a:solidFill>
                  <a:srgbClr val="FF00FF"/>
                </a:solidFill>
              </a:rPr>
              <a:t>别名</a:t>
            </a:r>
            <a:r>
              <a:rPr lang="zh-CN" altLang="en-US" dirty="0"/>
              <a:t>改变查询结果的列标题</a:t>
            </a:r>
            <a:r>
              <a:rPr lang="en-US" altLang="zh-CN" dirty="0"/>
              <a:t>:</a:t>
            </a:r>
          </a:p>
          <a:p>
            <a:pPr algn="just">
              <a:buNone/>
            </a:pPr>
            <a:endParaRPr lang="en-US" altLang="zh-CN" sz="1200" dirty="0"/>
          </a:p>
          <a:p>
            <a:pPr algn="just">
              <a:buNone/>
            </a:pPr>
            <a:r>
              <a:rPr lang="en-US" altLang="zh-CN" sz="2800" dirty="0"/>
              <a:t>   </a:t>
            </a:r>
            <a:r>
              <a:rPr lang="en-US" altLang="zh-CN" sz="2800" dirty="0">
                <a:solidFill>
                  <a:srgbClr val="0000CC"/>
                </a:solidFill>
              </a:rPr>
              <a:t>SELECT </a:t>
            </a:r>
            <a:r>
              <a:rPr lang="en-US" altLang="zh-CN" sz="2800" dirty="0" err="1">
                <a:solidFill>
                  <a:srgbClr val="0000CC"/>
                </a:solidFill>
              </a:rPr>
              <a:t>Sname</a:t>
            </a:r>
            <a:r>
              <a:rPr lang="en-US" altLang="zh-CN" sz="2800" dirty="0">
                <a:solidFill>
                  <a:srgbClr val="0000CC"/>
                </a:solidFill>
              </a:rPr>
              <a:t> </a:t>
            </a:r>
            <a:r>
              <a:rPr lang="en-US" altLang="zh-CN" sz="2800" dirty="0">
                <a:solidFill>
                  <a:srgbClr val="FF00FF"/>
                </a:solidFill>
              </a:rPr>
              <a:t>NAME</a:t>
            </a:r>
            <a:r>
              <a:rPr lang="zh-CN" altLang="en-US" sz="2800" dirty="0">
                <a:solidFill>
                  <a:srgbClr val="0000CC"/>
                </a:solidFill>
              </a:rPr>
              <a:t>,</a:t>
            </a:r>
            <a:r>
              <a:rPr lang="en-US" altLang="zh-CN" sz="2800" dirty="0">
                <a:solidFill>
                  <a:srgbClr val="0000CC"/>
                </a:solidFill>
              </a:rPr>
              <a:t>‘Year of Birth:</a:t>
            </a:r>
            <a:r>
              <a:rPr lang="zh-CN" altLang="en-US" sz="2800" dirty="0">
                <a:solidFill>
                  <a:srgbClr val="0000CC"/>
                </a:solidFill>
              </a:rPr>
              <a:t>’</a:t>
            </a:r>
            <a:r>
              <a:rPr lang="en-US" altLang="zh-CN" sz="2800" dirty="0">
                <a:solidFill>
                  <a:srgbClr val="0000CC"/>
                </a:solidFill>
              </a:rPr>
              <a:t> </a:t>
            </a:r>
            <a:r>
              <a:rPr lang="en-US" altLang="zh-CN" sz="2800" dirty="0">
                <a:solidFill>
                  <a:srgbClr val="FF00FF"/>
                </a:solidFill>
              </a:rPr>
              <a:t>BIRTH</a:t>
            </a:r>
            <a:r>
              <a:rPr lang="zh-CN" altLang="en-US" sz="2800" dirty="0">
                <a:solidFill>
                  <a:srgbClr val="0000CC"/>
                </a:solidFill>
              </a:rPr>
              <a:t>, </a:t>
            </a:r>
            <a:r>
              <a:rPr lang="en-US" altLang="zh-CN" sz="2800" dirty="0">
                <a:solidFill>
                  <a:srgbClr val="0000CC"/>
                </a:solidFill>
              </a:rPr>
              <a:t>2019-Sage  </a:t>
            </a:r>
            <a:r>
              <a:rPr lang="en-US" altLang="zh-CN" sz="2800" dirty="0">
                <a:solidFill>
                  <a:srgbClr val="FF00FF"/>
                </a:solidFill>
              </a:rPr>
              <a:t>BIRTHDAY</a:t>
            </a:r>
            <a:r>
              <a:rPr lang="zh-CN" altLang="en-US" sz="2800" dirty="0"/>
              <a:t>, </a:t>
            </a:r>
            <a:r>
              <a:rPr lang="en-US" altLang="zh-CN" sz="2800" dirty="0">
                <a:solidFill>
                  <a:srgbClr val="0000CC"/>
                </a:solidFill>
              </a:rPr>
              <a:t>LOWER</a:t>
            </a:r>
            <a:r>
              <a:rPr lang="zh-CN" altLang="en-US" sz="2800" dirty="0">
                <a:solidFill>
                  <a:srgbClr val="0000CC"/>
                </a:solidFill>
              </a:rPr>
              <a:t>(</a:t>
            </a:r>
            <a:r>
              <a:rPr lang="en-US" altLang="zh-CN" sz="2800" dirty="0" err="1">
                <a:solidFill>
                  <a:srgbClr val="0000CC"/>
                </a:solidFill>
              </a:rPr>
              <a:t>Sdept</a:t>
            </a:r>
            <a:r>
              <a:rPr lang="zh-CN" altLang="en-US" sz="2800" dirty="0">
                <a:solidFill>
                  <a:srgbClr val="0000CC"/>
                </a:solidFill>
              </a:rPr>
              <a:t>)</a:t>
            </a:r>
            <a:r>
              <a:rPr lang="en-US" altLang="zh-CN" sz="2800" dirty="0">
                <a:solidFill>
                  <a:srgbClr val="0000CC"/>
                </a:solidFill>
              </a:rPr>
              <a:t>  </a:t>
            </a:r>
            <a:r>
              <a:rPr lang="en-US" altLang="zh-CN" sz="2800" dirty="0">
                <a:solidFill>
                  <a:srgbClr val="FF00FF"/>
                </a:solidFill>
              </a:rPr>
              <a:t>DEPARTMENT</a:t>
            </a:r>
          </a:p>
          <a:p>
            <a:pPr>
              <a:buNone/>
            </a:pPr>
            <a:r>
              <a:rPr lang="en-US" altLang="zh-CN" sz="2800" dirty="0"/>
              <a:t>	 </a:t>
            </a:r>
            <a:r>
              <a:rPr lang="en-US" altLang="zh-CN" sz="2800" dirty="0">
                <a:solidFill>
                  <a:srgbClr val="0000CC"/>
                </a:solidFill>
              </a:rPr>
              <a:t>FROM Student</a:t>
            </a:r>
            <a:r>
              <a:rPr lang="zh-CN" altLang="en-US" sz="2800" dirty="0">
                <a:solidFill>
                  <a:srgbClr val="0000CC"/>
                </a:solidFill>
              </a:rPr>
              <a:t>;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altLang="zh-CN" sz="2400" dirty="0"/>
              <a:t>    </a:t>
            </a:r>
          </a:p>
          <a:p>
            <a:pPr>
              <a:buNone/>
            </a:pPr>
            <a:r>
              <a:rPr lang="zh-CN" altLang="en-US" dirty="0"/>
              <a:t>       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321474"/>
              </p:ext>
            </p:extLst>
          </p:nvPr>
        </p:nvGraphicFramePr>
        <p:xfrm>
          <a:off x="2209800" y="3869471"/>
          <a:ext cx="6629400" cy="2506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6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5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5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2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2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00CC"/>
                          </a:solidFill>
                        </a:rPr>
                        <a:t>NAME</a:t>
                      </a:r>
                      <a:endParaRPr lang="zh-CN" altLang="en-US" sz="24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00CC"/>
                          </a:solidFill>
                        </a:rPr>
                        <a:t>BIRTH</a:t>
                      </a:r>
                      <a:endParaRPr lang="zh-CN" altLang="en-US" sz="24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00CC"/>
                          </a:solidFill>
                        </a:rPr>
                        <a:t>BIRTHDAY</a:t>
                      </a:r>
                      <a:endParaRPr lang="zh-CN" altLang="en-US" sz="24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00CC"/>
                          </a:solidFill>
                        </a:rPr>
                        <a:t>DEPARTMENT</a:t>
                      </a:r>
                      <a:endParaRPr lang="zh-CN" altLang="en-US" sz="24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2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李勇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Year of Birth: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1994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cs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2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刘晨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Year of Birth: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1995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cs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2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王敏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Year of Birth: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1996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ma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2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张立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Year of Birth: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1995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is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62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单表查询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>
                <a:solidFill>
                  <a:srgbClr val="FF0000"/>
                </a:solidFill>
              </a:rPr>
              <a:t>查询仅涉及一个表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选择表中的若干列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2.</a:t>
            </a:r>
            <a:r>
              <a:rPr lang="zh-CN" altLang="en-US" b="1" dirty="0">
                <a:solidFill>
                  <a:srgbClr val="0000CC"/>
                </a:solidFill>
              </a:rPr>
              <a:t>选择表中的若干元组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3.ORDER BY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子句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4.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聚集函数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5.GROUP BY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子句</a:t>
            </a:r>
            <a:endParaRPr lang="zh-CN" alt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00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消除取值重复的行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如果没有指定</a:t>
            </a:r>
            <a:r>
              <a:rPr lang="en-US" altLang="zh-CN" dirty="0">
                <a:solidFill>
                  <a:srgbClr val="FF0000"/>
                </a:solidFill>
              </a:rPr>
              <a:t>DISTINCT</a:t>
            </a:r>
            <a:r>
              <a:rPr lang="zh-CN" altLang="en-US" dirty="0"/>
              <a:t>关键词，则缺省为</a:t>
            </a:r>
            <a:r>
              <a:rPr lang="en-US" altLang="zh-CN" dirty="0"/>
              <a:t>ALL </a:t>
            </a:r>
          </a:p>
          <a:p>
            <a:pPr lvl="1"/>
            <a:r>
              <a:rPr lang="zh-CN" altLang="en-US" dirty="0"/>
              <a:t>指定</a:t>
            </a:r>
            <a:r>
              <a:rPr lang="en-US" altLang="zh-CN" dirty="0">
                <a:solidFill>
                  <a:srgbClr val="FF0000"/>
                </a:solidFill>
              </a:rPr>
              <a:t>DISTINCT</a:t>
            </a:r>
            <a:r>
              <a:rPr lang="zh-CN" altLang="en-US" dirty="0"/>
              <a:t>关键词，去掉表中重复的行 </a:t>
            </a:r>
            <a:endParaRPr lang="en-US" altLang="zh-CN" dirty="0"/>
          </a:p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3.21]  </a:t>
            </a:r>
            <a:r>
              <a:rPr lang="zh-CN" altLang="en-US" dirty="0"/>
              <a:t>查询选修了课程的学生学号</a:t>
            </a:r>
            <a:endParaRPr lang="en-US" altLang="zh-CN" sz="1200" dirty="0"/>
          </a:p>
          <a:p>
            <a:pPr lvl="1">
              <a:buNone/>
            </a:pPr>
            <a:r>
              <a:rPr lang="en-US" altLang="zh-CN" dirty="0">
                <a:solidFill>
                  <a:srgbClr val="0000CC"/>
                </a:solidFill>
              </a:rPr>
              <a:t>    SELECT  </a:t>
            </a:r>
            <a:r>
              <a:rPr lang="en-US" altLang="zh-CN" dirty="0" err="1">
                <a:solidFill>
                  <a:srgbClr val="0000CC"/>
                </a:solidFill>
              </a:rPr>
              <a:t>Sno</a:t>
            </a:r>
            <a:r>
              <a:rPr lang="en-US" altLang="zh-CN" dirty="0">
                <a:solidFill>
                  <a:srgbClr val="0000CC"/>
                </a:solidFill>
              </a:rPr>
              <a:t>   FROM SC</a:t>
            </a:r>
            <a:r>
              <a:rPr lang="zh-CN" altLang="en-US" dirty="0">
                <a:solidFill>
                  <a:srgbClr val="0000CC"/>
                </a:solidFill>
              </a:rPr>
              <a:t>; </a:t>
            </a:r>
            <a:r>
              <a:rPr lang="zh-CN" altLang="en-US" dirty="0"/>
              <a:t>	等价于：</a:t>
            </a:r>
          </a:p>
          <a:p>
            <a:pPr lvl="1">
              <a:buNone/>
            </a:pPr>
            <a:r>
              <a:rPr lang="zh-CN" altLang="en-US" dirty="0"/>
              <a:t>	</a:t>
            </a:r>
            <a:r>
              <a:rPr lang="en-US" altLang="zh-CN" dirty="0">
                <a:solidFill>
                  <a:srgbClr val="0000CC"/>
                </a:solidFill>
              </a:rPr>
              <a:t>SELECT </a:t>
            </a:r>
            <a:r>
              <a:rPr lang="en-US" altLang="zh-CN" dirty="0">
                <a:solidFill>
                  <a:srgbClr val="FF0000"/>
                </a:solidFill>
              </a:rPr>
              <a:t>ALL</a:t>
            </a:r>
            <a:r>
              <a:rPr lang="en-US" altLang="zh-CN" dirty="0">
                <a:solidFill>
                  <a:srgbClr val="0000CC"/>
                </a:solidFill>
              </a:rPr>
              <a:t>  </a:t>
            </a:r>
            <a:r>
              <a:rPr lang="en-US" altLang="zh-CN" dirty="0" err="1">
                <a:solidFill>
                  <a:srgbClr val="0000CC"/>
                </a:solidFill>
              </a:rPr>
              <a:t>Sno</a:t>
            </a:r>
            <a:r>
              <a:rPr lang="en-US" altLang="zh-CN" dirty="0">
                <a:solidFill>
                  <a:srgbClr val="0000CC"/>
                </a:solidFill>
              </a:rPr>
              <a:t>  FROM SC</a:t>
            </a:r>
            <a:r>
              <a:rPr lang="zh-CN" altLang="en-US" dirty="0">
                <a:solidFill>
                  <a:srgbClr val="0000CC"/>
                </a:solidFill>
              </a:rPr>
              <a:t>;</a:t>
            </a:r>
          </a:p>
          <a:p>
            <a:endParaRPr lang="en-US" altLang="zh-CN" sz="1200" dirty="0"/>
          </a:p>
          <a:p>
            <a:pPr marL="0" indent="0">
              <a:buNone/>
            </a:pPr>
            <a:r>
              <a:rPr lang="en-US" altLang="zh-CN"/>
              <a:t>      </a:t>
            </a:r>
            <a:r>
              <a:rPr lang="en-US" altLang="zh-CN">
                <a:solidFill>
                  <a:srgbClr val="000099"/>
                </a:solidFill>
              </a:rPr>
              <a:t>SELECT </a:t>
            </a:r>
            <a:r>
              <a:rPr lang="en-US" altLang="zh-CN" dirty="0">
                <a:solidFill>
                  <a:srgbClr val="FF0000"/>
                </a:solidFill>
              </a:rPr>
              <a:t>DISTINCT</a:t>
            </a:r>
            <a:r>
              <a:rPr lang="en-US" altLang="zh-CN" dirty="0">
                <a:solidFill>
                  <a:srgbClr val="000099"/>
                </a:solidFill>
              </a:rPr>
              <a:t> </a:t>
            </a:r>
            <a:r>
              <a:rPr lang="en-US" altLang="zh-CN" dirty="0" err="1">
                <a:solidFill>
                  <a:srgbClr val="000099"/>
                </a:solidFill>
              </a:rPr>
              <a:t>Sno</a:t>
            </a:r>
            <a:r>
              <a:rPr lang="en-US" altLang="zh-CN" dirty="0">
                <a:solidFill>
                  <a:srgbClr val="000099"/>
                </a:solidFill>
              </a:rPr>
              <a:t>  FROM SC;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736226"/>
              </p:ext>
            </p:extLst>
          </p:nvPr>
        </p:nvGraphicFramePr>
        <p:xfrm>
          <a:off x="7772400" y="2286000"/>
          <a:ext cx="22098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>
                          <a:solidFill>
                            <a:srgbClr val="0000CC"/>
                          </a:solidFill>
                        </a:rPr>
                        <a:t>Sno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201215121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201215121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201215121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201215122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201215122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941871"/>
              </p:ext>
            </p:extLst>
          </p:nvPr>
        </p:nvGraphicFramePr>
        <p:xfrm>
          <a:off x="2926442" y="5164425"/>
          <a:ext cx="1950357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0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5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>
                          <a:solidFill>
                            <a:srgbClr val="0000CC"/>
                          </a:solidFill>
                        </a:rPr>
                        <a:t>Sno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355"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201215121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715"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201215122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肘形连接符 7"/>
          <p:cNvCxnSpPr>
            <a:cxnSpLocks/>
            <a:stCxn id="5" idx="2"/>
            <a:endCxn id="6" idx="3"/>
          </p:cNvCxnSpPr>
          <p:nvPr/>
        </p:nvCxnSpPr>
        <p:spPr>
          <a:xfrm rot="5400000">
            <a:off x="6603698" y="3668062"/>
            <a:ext cx="546705" cy="4000501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129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762000"/>
            <a:ext cx="11007107" cy="5181600"/>
          </a:xfrm>
        </p:spPr>
        <p:txBody>
          <a:bodyPr/>
          <a:lstStyle/>
          <a:p>
            <a:r>
              <a:rPr lang="zh-CN" altLang="en-US" sz="3200" dirty="0">
                <a:solidFill>
                  <a:srgbClr val="FF0000"/>
                </a:solidFill>
                <a:cs typeface="Times New Roman" pitchFamily="18" charset="0"/>
              </a:rPr>
              <a:t>注意：</a:t>
            </a:r>
            <a:r>
              <a:rPr lang="zh-CN" altLang="en-US" sz="2400" dirty="0">
                <a:cs typeface="Times New Roman" pitchFamily="18" charset="0"/>
              </a:rPr>
              <a:t> </a:t>
            </a:r>
            <a:r>
              <a:rPr lang="en-US" altLang="zh-CN" dirty="0">
                <a:cs typeface="Times New Roman" pitchFamily="18" charset="0"/>
              </a:rPr>
              <a:t>DISTINCT</a:t>
            </a:r>
            <a:r>
              <a:rPr lang="zh-CN" altLang="en-US" dirty="0">
                <a:cs typeface="Times New Roman" pitchFamily="18" charset="0"/>
              </a:rPr>
              <a:t>短语的作用范围是</a:t>
            </a:r>
            <a:r>
              <a:rPr lang="zh-CN" altLang="en-US" dirty="0">
                <a:solidFill>
                  <a:srgbClr val="FF0000"/>
                </a:solidFill>
                <a:cs typeface="Times New Roman" pitchFamily="18" charset="0"/>
              </a:rPr>
              <a:t>所有</a:t>
            </a:r>
            <a:r>
              <a:rPr lang="zh-CN" altLang="en-US" dirty="0">
                <a:cs typeface="Times New Roman" pitchFamily="18" charset="0"/>
              </a:rPr>
              <a:t>目标列</a:t>
            </a:r>
          </a:p>
          <a:p>
            <a:pPr marL="273050" lvl="1" indent="0" algn="just">
              <a:buNone/>
            </a:pPr>
            <a:r>
              <a:rPr lang="zh-CN" altLang="en-US" sz="2800" dirty="0">
                <a:cs typeface="Times New Roman" pitchFamily="18" charset="0"/>
              </a:rPr>
              <a:t>例：查询选修课程的各种成绩</a:t>
            </a:r>
          </a:p>
          <a:p>
            <a:pPr lvl="1"/>
            <a:r>
              <a:rPr lang="zh-CN" altLang="en-US" dirty="0">
                <a:cs typeface="Times New Roman" pitchFamily="18" charset="0"/>
              </a:rPr>
              <a:t>错误的写法</a:t>
            </a:r>
          </a:p>
          <a:p>
            <a:pPr lvl="2">
              <a:buSzPct val="50000"/>
              <a:buNone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itchFamily="18" charset="0"/>
              </a:rPr>
              <a:t>  SELECT </a:t>
            </a:r>
            <a:r>
              <a:rPr lang="en-US" altLang="zh-CN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itchFamily="18" charset="0"/>
              </a:rPr>
              <a:t>DISTINCT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itchFamily="18" charset="0"/>
              </a:rPr>
              <a:t>Cno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itchFamily="18" charset="0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itchFamily="18" charset="0"/>
              </a:rPr>
              <a:t>DISTINCT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itchFamily="18" charset="0"/>
              </a:rPr>
              <a:t> Grade</a:t>
            </a:r>
          </a:p>
          <a:p>
            <a:pPr lvl="2">
              <a:buSzPct val="50000"/>
              <a:buNone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itchFamily="18" charset="0"/>
              </a:rPr>
              <a:t>  FROM SC;</a:t>
            </a:r>
          </a:p>
          <a:p>
            <a:pPr lvl="1"/>
            <a:r>
              <a:rPr lang="zh-CN" altLang="en-US" dirty="0">
                <a:cs typeface="Times New Roman" pitchFamily="18" charset="0"/>
              </a:rPr>
              <a:t>正确的写法</a:t>
            </a:r>
          </a:p>
          <a:p>
            <a:pPr marL="273050" lvl="1" indent="0">
              <a:buNone/>
            </a:pPr>
            <a:r>
              <a:rPr lang="zh-CN" altLang="en-US" dirty="0">
                <a:cs typeface="Times New Roman" pitchFamily="18" charset="0"/>
              </a:rPr>
              <a:t>       </a:t>
            </a:r>
            <a:r>
              <a:rPr lang="en-US" altLang="zh-CN" dirty="0">
                <a:solidFill>
                  <a:srgbClr val="0000FF"/>
                </a:solidFill>
                <a:cs typeface="Times New Roman" pitchFamily="18" charset="0"/>
              </a:rPr>
              <a:t>SELECT DISTINCT </a:t>
            </a:r>
            <a:r>
              <a:rPr lang="en-US" altLang="zh-CN" dirty="0" err="1">
                <a:solidFill>
                  <a:srgbClr val="0000FF"/>
                </a:solidFill>
                <a:cs typeface="Times New Roman" pitchFamily="18" charset="0"/>
              </a:rPr>
              <a:t>Cno</a:t>
            </a:r>
            <a:r>
              <a:rPr lang="zh-CN" altLang="en-US" dirty="0">
                <a:solidFill>
                  <a:srgbClr val="0000FF"/>
                </a:solidFill>
                <a:cs typeface="Times New Roman" pitchFamily="18" charset="0"/>
              </a:rPr>
              <a:t>，</a:t>
            </a:r>
            <a:r>
              <a:rPr lang="en-US" altLang="zh-CN" dirty="0">
                <a:solidFill>
                  <a:srgbClr val="0000FF"/>
                </a:solidFill>
                <a:cs typeface="Times New Roman" pitchFamily="18" charset="0"/>
              </a:rPr>
              <a:t>Grade</a:t>
            </a:r>
          </a:p>
          <a:p>
            <a:pPr marL="0" indent="0" algn="just">
              <a:buClr>
                <a:srgbClr val="CC00CC"/>
              </a:buClr>
              <a:buSzPct val="110000"/>
              <a:buNone/>
            </a:pPr>
            <a:r>
              <a:rPr lang="en-US" altLang="zh-CN" sz="2400" dirty="0">
                <a:solidFill>
                  <a:srgbClr val="0000FF"/>
                </a:solidFill>
                <a:cs typeface="Times New Roman" pitchFamily="18" charset="0"/>
              </a:rPr>
              <a:t>           FROM SC;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638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762000"/>
            <a:ext cx="11007107" cy="5774026"/>
          </a:xfrm>
        </p:spPr>
        <p:txBody>
          <a:bodyPr/>
          <a:lstStyle/>
          <a:p>
            <a:r>
              <a:rPr lang="zh-CN" altLang="en-US" sz="3200" dirty="0">
                <a:solidFill>
                  <a:srgbClr val="FF0000"/>
                </a:solidFill>
              </a:rPr>
              <a:t>查询满足条件的元组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lvl="1"/>
            <a:r>
              <a:rPr lang="zh-CN" altLang="en-US" sz="2800" dirty="0"/>
              <a:t>通过</a:t>
            </a:r>
            <a:r>
              <a:rPr lang="en-US" altLang="zh-CN" sz="2800" dirty="0">
                <a:solidFill>
                  <a:srgbClr val="FF0000"/>
                </a:solidFill>
              </a:rPr>
              <a:t>WHERE</a:t>
            </a:r>
            <a:r>
              <a:rPr lang="zh-CN" altLang="en-US" sz="2800" dirty="0">
                <a:solidFill>
                  <a:srgbClr val="FF0000"/>
                </a:solidFill>
              </a:rPr>
              <a:t>子句</a:t>
            </a:r>
            <a:r>
              <a:rPr lang="zh-CN" altLang="en-US" sz="2800" dirty="0"/>
              <a:t>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Group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6356526"/>
              </p:ext>
            </p:extLst>
          </p:nvPr>
        </p:nvGraphicFramePr>
        <p:xfrm>
          <a:off x="1295400" y="3029585"/>
          <a:ext cx="9067800" cy="3066415"/>
        </p:xfrm>
        <a:graphic>
          <a:graphicData uri="http://schemas.openxmlformats.org/drawingml/2006/table">
            <a:tbl>
              <a:tblPr/>
              <a:tblGrid>
                <a:gridCol w="2881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6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查 询 条 件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谓    词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比较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&gt;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&lt;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&gt;=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&lt;=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!=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&lt;&gt;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!&gt;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!&lt;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;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NOT+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上述比较运算符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确定范围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BETWEEN AND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NOT BETWEEN AND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确定集合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IN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NOT IN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字符匹配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LIKE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NOT LIKE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空    值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IS NULL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IS NOT NULL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多重条件（逻辑运算）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AND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OR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NOT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 Box 182"/>
          <p:cNvSpPr txBox="1">
            <a:spLocks noChangeArrowheads="1"/>
          </p:cNvSpPr>
          <p:nvPr/>
        </p:nvSpPr>
        <p:spPr bwMode="auto">
          <a:xfrm>
            <a:off x="3787715" y="2315865"/>
            <a:ext cx="408316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</a:t>
            </a:r>
            <a:r>
              <a:rPr lang="en-US" altLang="zh-CN" sz="32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3.6 </a:t>
            </a:r>
            <a:r>
              <a:rPr lang="zh-CN" altLang="en-US" sz="32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常用的查询条件</a:t>
            </a:r>
          </a:p>
        </p:txBody>
      </p:sp>
    </p:spTree>
    <p:extLst>
      <p:ext uri="{BB962C8B-B14F-4D97-AF65-F5344CB8AC3E}">
        <p14:creationId xmlns:p14="http://schemas.microsoft.com/office/powerpoint/2010/main" val="2839134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 lnSpcReduction="10000"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比较大小</a:t>
            </a:r>
            <a:endParaRPr lang="en-US" altLang="zh-CN" sz="3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3.22]</a:t>
            </a:r>
            <a:r>
              <a:rPr lang="zh-CN" altLang="en-US" sz="2400" dirty="0"/>
              <a:t> 查询计算机科学系全体学生的名单。</a:t>
            </a:r>
          </a:p>
          <a:p>
            <a:pPr lvl="1">
              <a:lnSpc>
                <a:spcPct val="90000"/>
              </a:lnSpc>
              <a:buNone/>
            </a:pPr>
            <a:r>
              <a:rPr lang="zh-CN" altLang="en-US" dirty="0"/>
              <a:t>         </a:t>
            </a:r>
            <a:r>
              <a:rPr lang="en-US" altLang="zh-CN" dirty="0">
                <a:solidFill>
                  <a:srgbClr val="0000CC"/>
                </a:solidFill>
              </a:rPr>
              <a:t>SELECT   </a:t>
            </a:r>
            <a:r>
              <a:rPr lang="en-US" altLang="zh-CN" dirty="0" err="1">
                <a:solidFill>
                  <a:srgbClr val="0000CC"/>
                </a:solidFill>
              </a:rPr>
              <a:t>Sname</a:t>
            </a:r>
            <a:endParaRPr lang="en-US" altLang="zh-CN" dirty="0">
              <a:solidFill>
                <a:srgbClr val="0000CC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FROM     Student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WHERE   </a:t>
            </a:r>
            <a:r>
              <a:rPr lang="en-US" altLang="zh-CN" dirty="0" err="1">
                <a:solidFill>
                  <a:srgbClr val="0000CC"/>
                </a:solidFill>
              </a:rPr>
              <a:t>Sdept</a:t>
            </a:r>
            <a:r>
              <a:rPr lang="en-US" altLang="zh-CN" dirty="0">
                <a:solidFill>
                  <a:srgbClr val="0000CC"/>
                </a:solidFill>
              </a:rPr>
              <a:t>=‘CS’</a:t>
            </a:r>
            <a:r>
              <a:rPr lang="zh-CN" altLang="en-US" dirty="0">
                <a:solidFill>
                  <a:srgbClr val="0000CC"/>
                </a:solidFill>
              </a:rPr>
              <a:t>; </a:t>
            </a:r>
          </a:p>
          <a:p>
            <a:pPr>
              <a:lnSpc>
                <a:spcPct val="90000"/>
              </a:lnSpc>
              <a:buNone/>
            </a:pPr>
            <a:endParaRPr lang="en-US" altLang="zh-CN" sz="2400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3.23] </a:t>
            </a:r>
            <a:r>
              <a:rPr lang="zh-CN" altLang="en-US" sz="2400" dirty="0"/>
              <a:t>查询所有年龄在</a:t>
            </a:r>
            <a:r>
              <a:rPr lang="en-US" altLang="zh-CN" sz="2400" dirty="0"/>
              <a:t>20</a:t>
            </a:r>
            <a:r>
              <a:rPr lang="zh-CN" altLang="en-US" sz="2400" dirty="0"/>
              <a:t>岁以下的学生姓名及其年龄。</a:t>
            </a:r>
          </a:p>
          <a:p>
            <a:pPr lvl="1" algn="just">
              <a:lnSpc>
                <a:spcPct val="90000"/>
              </a:lnSpc>
              <a:buNone/>
            </a:pPr>
            <a:r>
              <a:rPr lang="zh-CN" altLang="en-US" dirty="0"/>
              <a:t>         </a:t>
            </a:r>
            <a:r>
              <a:rPr lang="en-US" altLang="zh-CN" dirty="0">
                <a:solidFill>
                  <a:srgbClr val="0000CC"/>
                </a:solidFill>
              </a:rPr>
              <a:t>SELECT  </a:t>
            </a:r>
            <a:r>
              <a:rPr lang="en-US" altLang="zh-CN" dirty="0" err="1">
                <a:solidFill>
                  <a:srgbClr val="0000CC"/>
                </a:solidFill>
              </a:rPr>
              <a:t>Sname</a:t>
            </a:r>
            <a:r>
              <a:rPr lang="zh-CN" altLang="en-US" dirty="0">
                <a:solidFill>
                  <a:srgbClr val="0000CC"/>
                </a:solidFill>
              </a:rPr>
              <a:t>,</a:t>
            </a:r>
            <a:r>
              <a:rPr lang="en-US" altLang="zh-CN" dirty="0">
                <a:solidFill>
                  <a:srgbClr val="0000CC"/>
                </a:solidFill>
              </a:rPr>
              <a:t>Sage </a:t>
            </a:r>
          </a:p>
          <a:p>
            <a:pPr lvl="1" algn="just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FROM    Student    </a:t>
            </a:r>
          </a:p>
          <a:p>
            <a:pPr lvl="1" algn="just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WHERE  Sage &lt; 20</a:t>
            </a:r>
            <a:r>
              <a:rPr lang="zh-CN" altLang="en-US" dirty="0">
                <a:solidFill>
                  <a:srgbClr val="0000CC"/>
                </a:solidFill>
              </a:rPr>
              <a:t>;</a:t>
            </a:r>
          </a:p>
          <a:p>
            <a:pPr>
              <a:lnSpc>
                <a:spcPct val="90000"/>
              </a:lnSpc>
              <a:buNone/>
            </a:pPr>
            <a:endParaRPr lang="en-US" altLang="zh-CN" sz="2400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3.24] </a:t>
            </a:r>
            <a:r>
              <a:rPr lang="zh-CN" altLang="en-US" sz="2400" dirty="0"/>
              <a:t>查询考试成绩有不及格的学生的学号。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</a:t>
            </a:r>
            <a:r>
              <a:rPr lang="en-US" altLang="zh-CN" sz="2400" dirty="0">
                <a:solidFill>
                  <a:srgbClr val="0000CC"/>
                </a:solidFill>
              </a:rPr>
              <a:t>SELECT</a:t>
            </a:r>
            <a:r>
              <a:rPr lang="en-US" altLang="zh-CN" sz="2400" dirty="0"/>
              <a:t>  </a:t>
            </a:r>
            <a:r>
              <a:rPr lang="en-US" altLang="zh-CN" sz="2400" dirty="0">
                <a:solidFill>
                  <a:srgbClr val="FF00FF"/>
                </a:solidFill>
              </a:rPr>
              <a:t>DISTINCT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0000CC"/>
                </a:solidFill>
              </a:rPr>
              <a:t>Sno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FROM    SC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WHERE  Grade&lt;60</a:t>
            </a:r>
            <a:r>
              <a:rPr lang="zh-CN" altLang="en-US" sz="2400" dirty="0">
                <a:solidFill>
                  <a:srgbClr val="0000CC"/>
                </a:solidFill>
              </a:rPr>
              <a:t>;</a:t>
            </a:r>
            <a:endParaRPr lang="en-US" altLang="zh-CN" sz="2400" dirty="0">
              <a:solidFill>
                <a:srgbClr val="0000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4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1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2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1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102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042" y="237187"/>
            <a:ext cx="11215915" cy="6155026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确定范围</a:t>
            </a:r>
            <a:endParaRPr lang="en-US" altLang="zh-CN" sz="3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/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CC"/>
                </a:solidFill>
              </a:rPr>
              <a:t>谓词：</a:t>
            </a:r>
            <a:r>
              <a:rPr lang="en-US" altLang="zh-CN" dirty="0">
                <a:solidFill>
                  <a:srgbClr val="0000CC"/>
                </a:solidFill>
              </a:rPr>
              <a:t>BETWEEN …  AND  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/>
              <a:t>              </a:t>
            </a:r>
            <a:r>
              <a:rPr lang="en-US" altLang="zh-CN" dirty="0">
                <a:solidFill>
                  <a:srgbClr val="0000CC"/>
                </a:solidFill>
              </a:rPr>
              <a:t>NOT BETWEEN  …  AND  …</a:t>
            </a:r>
          </a:p>
          <a:p>
            <a:pPr>
              <a:lnSpc>
                <a:spcPct val="90000"/>
              </a:lnSpc>
            </a:pPr>
            <a:endParaRPr lang="en-US" altLang="zh-CN" sz="3000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cs typeface="Times New Roman" panose="02020603050405020304" pitchFamily="18" charset="0"/>
              </a:rPr>
              <a:t>3.25] </a:t>
            </a:r>
            <a:r>
              <a:rPr lang="zh-CN" altLang="en-US" sz="2400" dirty="0">
                <a:cs typeface="Times New Roman" panose="02020603050405020304" pitchFamily="18" charset="0"/>
              </a:rPr>
              <a:t>查询年龄在</a:t>
            </a:r>
            <a:r>
              <a:rPr lang="en-US" altLang="zh-CN" sz="2400" dirty="0">
                <a:cs typeface="Times New Roman" panose="02020603050405020304" pitchFamily="18" charset="0"/>
              </a:rPr>
              <a:t>20~23</a:t>
            </a:r>
            <a:r>
              <a:rPr lang="zh-CN" altLang="en-US" sz="2400" dirty="0">
                <a:cs typeface="Times New Roman" panose="02020603050405020304" pitchFamily="18" charset="0"/>
              </a:rPr>
              <a:t>岁（包括</a:t>
            </a:r>
            <a:r>
              <a:rPr lang="en-US" altLang="zh-CN" sz="2400" dirty="0">
                <a:cs typeface="Times New Roman" panose="02020603050405020304" pitchFamily="18" charset="0"/>
              </a:rPr>
              <a:t>20</a:t>
            </a:r>
            <a:r>
              <a:rPr lang="zh-CN" altLang="en-US" sz="2400" dirty="0">
                <a:cs typeface="Times New Roman" panose="02020603050405020304" pitchFamily="18" charset="0"/>
              </a:rPr>
              <a:t>岁和</a:t>
            </a:r>
            <a:r>
              <a:rPr lang="en-US" altLang="zh-CN" sz="2400" dirty="0">
                <a:cs typeface="Times New Roman" panose="02020603050405020304" pitchFamily="18" charset="0"/>
              </a:rPr>
              <a:t>23</a:t>
            </a:r>
            <a:r>
              <a:rPr lang="zh-CN" altLang="en-US" sz="2400" dirty="0">
                <a:cs typeface="Times New Roman" panose="02020603050405020304" pitchFamily="18" charset="0"/>
              </a:rPr>
              <a:t>岁）之间的学生的姓名、系别和年龄</a:t>
            </a:r>
          </a:p>
          <a:p>
            <a:pPr lvl="1" algn="just">
              <a:lnSpc>
                <a:spcPct val="90000"/>
              </a:lnSpc>
              <a:buNone/>
            </a:pPr>
            <a:r>
              <a:rPr lang="en-US" altLang="zh-CN" b="1" dirty="0">
                <a:cs typeface="Times New Roman" panose="02020603050405020304" pitchFamily="18" charset="0"/>
              </a:rPr>
              <a:t>          </a:t>
            </a: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SELECT  </a:t>
            </a:r>
            <a:r>
              <a:rPr lang="en-US" altLang="zh-CN" dirty="0" err="1">
                <a:solidFill>
                  <a:srgbClr val="0000CC"/>
                </a:solidFill>
                <a:cs typeface="Times New Roman" panose="02020603050405020304" pitchFamily="18" charset="0"/>
              </a:rPr>
              <a:t>Sname</a:t>
            </a: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rgbClr val="0000CC"/>
                </a:solidFill>
                <a:cs typeface="Times New Roman" panose="02020603050405020304" pitchFamily="18" charset="0"/>
              </a:rPr>
              <a:t>Sdept</a:t>
            </a: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Sage</a:t>
            </a:r>
          </a:p>
          <a:p>
            <a:pPr lvl="2" algn="just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      FROM   Student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      WHERE  Sage </a:t>
            </a: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BETWEEN</a:t>
            </a:r>
            <a:r>
              <a:rPr lang="en-US" altLang="zh-CN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 20 </a:t>
            </a: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AND</a:t>
            </a:r>
            <a:r>
              <a:rPr lang="en-US" altLang="zh-CN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 23</a:t>
            </a:r>
            <a:r>
              <a:rPr lang="zh-CN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; </a:t>
            </a:r>
          </a:p>
          <a:p>
            <a:pPr lvl="2">
              <a:lnSpc>
                <a:spcPct val="90000"/>
              </a:lnSpc>
              <a:buNone/>
            </a:pPr>
            <a:endParaRPr lang="zh-CN" altLang="en-US" sz="1800" b="1" dirty="0"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cs typeface="Times New Roman" panose="02020603050405020304" pitchFamily="18" charset="0"/>
              </a:rPr>
              <a:t>3.26]  </a:t>
            </a:r>
            <a:r>
              <a:rPr lang="zh-CN" altLang="en-US" sz="2400" dirty="0">
                <a:cs typeface="Times New Roman" panose="02020603050405020304" pitchFamily="18" charset="0"/>
              </a:rPr>
              <a:t>查询年龄不在</a:t>
            </a:r>
            <a:r>
              <a:rPr lang="en-US" altLang="zh-CN" sz="2400" dirty="0">
                <a:cs typeface="Times New Roman" panose="02020603050405020304" pitchFamily="18" charset="0"/>
              </a:rPr>
              <a:t>20~23</a:t>
            </a:r>
            <a:r>
              <a:rPr lang="zh-CN" altLang="en-US" sz="2400" dirty="0">
                <a:cs typeface="Times New Roman" panose="02020603050405020304" pitchFamily="18" charset="0"/>
              </a:rPr>
              <a:t>岁之间的学生姓名、系别和年龄</a:t>
            </a:r>
          </a:p>
          <a:p>
            <a:pPr algn="just">
              <a:lnSpc>
                <a:spcPct val="90000"/>
              </a:lnSpc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	            </a:t>
            </a:r>
            <a:r>
              <a:rPr lang="en-US" altLang="zh-CN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SELECT  </a:t>
            </a:r>
            <a:r>
              <a:rPr lang="en-US" altLang="zh-CN" sz="2400" dirty="0" err="1">
                <a:solidFill>
                  <a:srgbClr val="0000CC"/>
                </a:solidFill>
                <a:cs typeface="Times New Roman" panose="02020603050405020304" pitchFamily="18" charset="0"/>
              </a:rPr>
              <a:t>Sname</a:t>
            </a:r>
            <a:r>
              <a:rPr lang="zh-CN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0000CC"/>
                </a:solidFill>
                <a:cs typeface="Times New Roman" panose="02020603050405020304" pitchFamily="18" charset="0"/>
              </a:rPr>
              <a:t>Sdept</a:t>
            </a:r>
            <a:r>
              <a:rPr lang="zh-CN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Sage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	            FROM    Student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	            WHERE  Sage </a:t>
            </a: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NOT BETWEEN </a:t>
            </a:r>
            <a:r>
              <a:rPr lang="en-US" altLang="zh-CN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20 </a:t>
            </a: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AND</a:t>
            </a:r>
            <a:r>
              <a:rPr lang="en-US" altLang="zh-CN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 23</a:t>
            </a:r>
            <a:r>
              <a:rPr lang="zh-CN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;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59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1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1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01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102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5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确定集合</a:t>
            </a:r>
            <a:endParaRPr lang="en-US" altLang="zh-CN" sz="35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/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CC"/>
                </a:solidFill>
              </a:rPr>
              <a:t>谓词：</a:t>
            </a:r>
            <a:r>
              <a:rPr lang="en-US" altLang="zh-CN" dirty="0">
                <a:solidFill>
                  <a:srgbClr val="0000CC"/>
                </a:solidFill>
              </a:rPr>
              <a:t>IN &lt;</a:t>
            </a:r>
            <a:r>
              <a:rPr lang="zh-CN" altLang="en-US" dirty="0">
                <a:solidFill>
                  <a:srgbClr val="0000CC"/>
                </a:solidFill>
              </a:rPr>
              <a:t>值表</a:t>
            </a:r>
            <a:r>
              <a:rPr lang="en-US" altLang="zh-CN" dirty="0">
                <a:solidFill>
                  <a:srgbClr val="0000CC"/>
                </a:solidFill>
              </a:rPr>
              <a:t>&gt;,  NOT IN &lt;</a:t>
            </a:r>
            <a:r>
              <a:rPr lang="zh-CN" altLang="en-US" dirty="0">
                <a:solidFill>
                  <a:srgbClr val="0000CC"/>
                </a:solidFill>
              </a:rPr>
              <a:t>值表</a:t>
            </a:r>
            <a:r>
              <a:rPr lang="en-US" altLang="zh-CN" dirty="0">
                <a:solidFill>
                  <a:srgbClr val="0000CC"/>
                </a:solidFill>
              </a:rPr>
              <a:t>&gt; </a:t>
            </a:r>
          </a:p>
          <a:p>
            <a:pPr>
              <a:buNone/>
            </a:pPr>
            <a:r>
              <a:rPr lang="en-US" altLang="zh-CN" sz="2600">
                <a:cs typeface="Times New Roman" panose="02020603050405020304" pitchFamily="18" charset="0"/>
              </a:rPr>
              <a:t>[</a:t>
            </a:r>
            <a:r>
              <a:rPr lang="zh-CN" altLang="en-US" sz="2600" dirty="0">
                <a:cs typeface="Times New Roman" panose="02020603050405020304" pitchFamily="18" charset="0"/>
              </a:rPr>
              <a:t>例</a:t>
            </a:r>
            <a:r>
              <a:rPr lang="en-US" altLang="zh-CN" sz="2600" dirty="0">
                <a:cs typeface="Times New Roman" panose="02020603050405020304" pitchFamily="18" charset="0"/>
              </a:rPr>
              <a:t>3.27] </a:t>
            </a:r>
            <a:r>
              <a:rPr lang="zh-CN" altLang="en-US" sz="2600" dirty="0">
                <a:cs typeface="Times New Roman" panose="02020603050405020304" pitchFamily="18" charset="0"/>
              </a:rPr>
              <a:t>查询计算机科学系（</a:t>
            </a:r>
            <a:r>
              <a:rPr lang="en-US" altLang="zh-CN" sz="2600" dirty="0">
                <a:cs typeface="Times New Roman" panose="02020603050405020304" pitchFamily="18" charset="0"/>
              </a:rPr>
              <a:t>CS</a:t>
            </a:r>
            <a:r>
              <a:rPr lang="zh-CN" altLang="en-US" sz="2600" dirty="0">
                <a:cs typeface="Times New Roman" panose="02020603050405020304" pitchFamily="18" charset="0"/>
              </a:rPr>
              <a:t>）、数学系（</a:t>
            </a:r>
            <a:r>
              <a:rPr lang="en-US" altLang="zh-CN" sz="2600" dirty="0">
                <a:cs typeface="Times New Roman" panose="02020603050405020304" pitchFamily="18" charset="0"/>
              </a:rPr>
              <a:t>MA</a:t>
            </a:r>
            <a:r>
              <a:rPr lang="zh-CN" altLang="en-US" sz="2600" dirty="0">
                <a:cs typeface="Times New Roman" panose="02020603050405020304" pitchFamily="18" charset="0"/>
              </a:rPr>
              <a:t>）和信息系（</a:t>
            </a:r>
            <a:r>
              <a:rPr lang="en-US" altLang="zh-CN" sz="2600" dirty="0">
                <a:cs typeface="Times New Roman" panose="02020603050405020304" pitchFamily="18" charset="0"/>
              </a:rPr>
              <a:t>IS</a:t>
            </a:r>
            <a:r>
              <a:rPr lang="zh-CN" altLang="en-US" sz="2600" dirty="0">
                <a:cs typeface="Times New Roman" panose="02020603050405020304" pitchFamily="18" charset="0"/>
              </a:rPr>
              <a:t>）学生的姓名和性别。</a:t>
            </a:r>
          </a:p>
          <a:p>
            <a:pPr lvl="1">
              <a:buNone/>
            </a:pPr>
            <a:r>
              <a:rPr lang="zh-CN" altLang="en-US" sz="2600" dirty="0">
                <a:cs typeface="Times New Roman" panose="02020603050405020304" pitchFamily="18" charset="0"/>
              </a:rPr>
              <a:t>	    </a:t>
            </a:r>
            <a:r>
              <a:rPr lang="en-US" altLang="zh-CN" sz="2600" dirty="0">
                <a:solidFill>
                  <a:srgbClr val="0000CC"/>
                </a:solidFill>
                <a:cs typeface="Times New Roman" panose="02020603050405020304" pitchFamily="18" charset="0"/>
              </a:rPr>
              <a:t>SELECT </a:t>
            </a:r>
            <a:r>
              <a:rPr lang="en-US" altLang="zh-CN" sz="2600" dirty="0" err="1">
                <a:solidFill>
                  <a:srgbClr val="0000CC"/>
                </a:solidFill>
                <a:cs typeface="Times New Roman" panose="02020603050405020304" pitchFamily="18" charset="0"/>
              </a:rPr>
              <a:t>Sname</a:t>
            </a:r>
            <a:r>
              <a:rPr lang="zh-CN" altLang="en-US" sz="2600" dirty="0">
                <a:solidFill>
                  <a:srgbClr val="0000CC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600" dirty="0" err="1">
                <a:solidFill>
                  <a:srgbClr val="0000CC"/>
                </a:solidFill>
                <a:cs typeface="Times New Roman" panose="02020603050405020304" pitchFamily="18" charset="0"/>
              </a:rPr>
              <a:t>Ssex</a:t>
            </a:r>
            <a:endParaRPr lang="en-US" altLang="zh-CN" sz="2600" dirty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600" dirty="0">
                <a:solidFill>
                  <a:srgbClr val="0000CC"/>
                </a:solidFill>
                <a:cs typeface="Times New Roman" panose="02020603050405020304" pitchFamily="18" charset="0"/>
              </a:rPr>
              <a:t>	    FROM  Student</a:t>
            </a:r>
          </a:p>
          <a:p>
            <a:pPr lvl="1">
              <a:buNone/>
            </a:pPr>
            <a:r>
              <a:rPr lang="en-US" altLang="zh-CN" sz="2600" dirty="0">
                <a:solidFill>
                  <a:srgbClr val="0000CC"/>
                </a:solidFill>
                <a:cs typeface="Times New Roman" panose="02020603050405020304" pitchFamily="18" charset="0"/>
              </a:rPr>
              <a:t>	   WHERE </a:t>
            </a:r>
            <a:r>
              <a:rPr lang="en-US" altLang="zh-CN" sz="2600" dirty="0" err="1">
                <a:solidFill>
                  <a:srgbClr val="0000CC"/>
                </a:solidFill>
                <a:cs typeface="Times New Roman" panose="02020603050405020304" pitchFamily="18" charset="0"/>
              </a:rPr>
              <a:t>Sdept</a:t>
            </a:r>
            <a:r>
              <a:rPr lang="en-US" altLang="zh-CN" sz="2600" dirty="0">
                <a:solidFill>
                  <a:srgbClr val="0000CC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solidFill>
                  <a:srgbClr val="FF0000"/>
                </a:solidFill>
                <a:cs typeface="Times New Roman" panose="02020603050405020304" pitchFamily="18" charset="0"/>
              </a:rPr>
              <a:t>IN</a:t>
            </a:r>
            <a:r>
              <a:rPr lang="en-US" altLang="zh-CN" sz="2600" dirty="0">
                <a:solidFill>
                  <a:srgbClr val="0000CC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600" dirty="0">
                <a:solidFill>
                  <a:srgbClr val="0000CC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600" dirty="0">
                <a:solidFill>
                  <a:srgbClr val="0000CC"/>
                </a:solidFill>
                <a:cs typeface="Times New Roman" panose="02020603050405020304" pitchFamily="18" charset="0"/>
              </a:rPr>
              <a:t>'CS','MA’,'IS' </a:t>
            </a:r>
            <a:r>
              <a:rPr lang="zh-CN" altLang="en-US" sz="2600" dirty="0">
                <a:solidFill>
                  <a:srgbClr val="0000CC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600" dirty="0">
                <a:solidFill>
                  <a:srgbClr val="0000CC"/>
                </a:solidFill>
                <a:cs typeface="Times New Roman" panose="02020603050405020304" pitchFamily="18" charset="0"/>
              </a:rPr>
              <a:t>;</a:t>
            </a:r>
          </a:p>
          <a:p>
            <a:pPr algn="just">
              <a:buNone/>
            </a:pPr>
            <a:r>
              <a:rPr lang="en-US" altLang="zh-CN" sz="2600">
                <a:cs typeface="Times New Roman" panose="02020603050405020304" pitchFamily="18" charset="0"/>
              </a:rPr>
              <a:t>[</a:t>
            </a:r>
            <a:r>
              <a:rPr lang="zh-CN" altLang="en-US" sz="2600" dirty="0">
                <a:cs typeface="Times New Roman" panose="02020603050405020304" pitchFamily="18" charset="0"/>
              </a:rPr>
              <a:t>例</a:t>
            </a:r>
            <a:r>
              <a:rPr lang="en-US" altLang="zh-CN" sz="2600" dirty="0">
                <a:cs typeface="Times New Roman" panose="02020603050405020304" pitchFamily="18" charset="0"/>
              </a:rPr>
              <a:t>3.28] </a:t>
            </a:r>
            <a:r>
              <a:rPr lang="zh-CN" altLang="en-US" sz="2600" dirty="0">
                <a:cs typeface="Times New Roman" panose="02020603050405020304" pitchFamily="18" charset="0"/>
              </a:rPr>
              <a:t>查询既不是计算机科学系、数学系，也不是信息系的学生的姓名和性别。</a:t>
            </a:r>
          </a:p>
          <a:p>
            <a:pPr lvl="1" algn="just">
              <a:buNone/>
            </a:pPr>
            <a:r>
              <a:rPr lang="zh-CN" altLang="en-US" sz="2600" dirty="0">
                <a:cs typeface="Times New Roman" panose="02020603050405020304" pitchFamily="18" charset="0"/>
              </a:rPr>
              <a:t>	    </a:t>
            </a:r>
            <a:r>
              <a:rPr lang="en-US" altLang="zh-CN" sz="2600" dirty="0">
                <a:solidFill>
                  <a:srgbClr val="0000CC"/>
                </a:solidFill>
                <a:cs typeface="Times New Roman" panose="02020603050405020304" pitchFamily="18" charset="0"/>
              </a:rPr>
              <a:t>SELECT </a:t>
            </a:r>
            <a:r>
              <a:rPr lang="en-US" altLang="zh-CN" sz="2600" dirty="0" err="1">
                <a:solidFill>
                  <a:srgbClr val="0000CC"/>
                </a:solidFill>
                <a:cs typeface="Times New Roman" panose="02020603050405020304" pitchFamily="18" charset="0"/>
              </a:rPr>
              <a:t>Sname</a:t>
            </a:r>
            <a:r>
              <a:rPr lang="zh-CN" altLang="en-US" sz="2600" dirty="0">
                <a:solidFill>
                  <a:srgbClr val="0000CC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600" dirty="0" err="1">
                <a:solidFill>
                  <a:srgbClr val="0000CC"/>
                </a:solidFill>
                <a:cs typeface="Times New Roman" panose="02020603050405020304" pitchFamily="18" charset="0"/>
              </a:rPr>
              <a:t>Ssex</a:t>
            </a:r>
            <a:endParaRPr lang="en-US" altLang="zh-CN" sz="2600" dirty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 lvl="1" algn="just">
              <a:buNone/>
            </a:pPr>
            <a:r>
              <a:rPr lang="zh-CN" altLang="en-US" sz="2600" dirty="0">
                <a:solidFill>
                  <a:srgbClr val="0000CC"/>
                </a:solidFill>
                <a:cs typeface="Times New Roman" panose="02020603050405020304" pitchFamily="18" charset="0"/>
              </a:rPr>
              <a:t>	    </a:t>
            </a:r>
            <a:r>
              <a:rPr lang="en-US" altLang="zh-CN" sz="2600" dirty="0">
                <a:solidFill>
                  <a:srgbClr val="0000CC"/>
                </a:solidFill>
                <a:cs typeface="Times New Roman" panose="02020603050405020304" pitchFamily="18" charset="0"/>
              </a:rPr>
              <a:t>FROM  Student</a:t>
            </a:r>
          </a:p>
          <a:p>
            <a:pPr algn="just">
              <a:buNone/>
            </a:pPr>
            <a:r>
              <a:rPr lang="en-US" altLang="zh-CN" sz="2600" dirty="0">
                <a:solidFill>
                  <a:srgbClr val="0000CC"/>
                </a:solidFill>
                <a:cs typeface="Times New Roman" panose="02020603050405020304" pitchFamily="18" charset="0"/>
              </a:rPr>
              <a:t>	  </a:t>
            </a:r>
            <a:r>
              <a:rPr lang="zh-CN" altLang="en-US" sz="2600" dirty="0">
                <a:solidFill>
                  <a:srgbClr val="0000CC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zh-CN" sz="2600" dirty="0">
                <a:solidFill>
                  <a:srgbClr val="0000CC"/>
                </a:solidFill>
                <a:cs typeface="Times New Roman" panose="02020603050405020304" pitchFamily="18" charset="0"/>
              </a:rPr>
              <a:t>WHERE </a:t>
            </a:r>
            <a:r>
              <a:rPr lang="en-US" altLang="zh-CN" sz="2600" dirty="0" err="1">
                <a:solidFill>
                  <a:srgbClr val="0000CC"/>
                </a:solidFill>
                <a:cs typeface="Times New Roman" panose="02020603050405020304" pitchFamily="18" charset="0"/>
              </a:rPr>
              <a:t>Sdept</a:t>
            </a:r>
            <a:r>
              <a:rPr lang="en-US" altLang="zh-CN" sz="2600" dirty="0">
                <a:solidFill>
                  <a:srgbClr val="0000CC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solidFill>
                  <a:srgbClr val="FF0000"/>
                </a:solidFill>
                <a:cs typeface="Times New Roman" panose="02020603050405020304" pitchFamily="18" charset="0"/>
              </a:rPr>
              <a:t>NOT IN </a:t>
            </a:r>
            <a:r>
              <a:rPr lang="zh-CN" altLang="en-US" sz="2600" dirty="0">
                <a:solidFill>
                  <a:srgbClr val="0000CC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600" dirty="0">
                <a:solidFill>
                  <a:srgbClr val="0000CC"/>
                </a:solidFill>
                <a:cs typeface="Times New Roman" panose="02020603050405020304" pitchFamily="18" charset="0"/>
              </a:rPr>
              <a:t>'IS','MA’,'CS' </a:t>
            </a:r>
            <a:r>
              <a:rPr lang="zh-CN" altLang="en-US" sz="2600" dirty="0">
                <a:solidFill>
                  <a:srgbClr val="0000CC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600" dirty="0">
                <a:solidFill>
                  <a:srgbClr val="0000CC"/>
                </a:solidFill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79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1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2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字符匹配</a:t>
            </a:r>
            <a:endParaRPr lang="en-US" altLang="zh-CN" sz="3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/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CC"/>
                </a:solidFill>
              </a:rPr>
              <a:t>谓词：</a:t>
            </a:r>
            <a:r>
              <a:rPr lang="en-US" altLang="zh-CN" dirty="0">
                <a:solidFill>
                  <a:srgbClr val="0000CC"/>
                </a:solidFill>
              </a:rPr>
              <a:t>[NOT] LIKE  ‘&lt;</a:t>
            </a:r>
            <a:r>
              <a:rPr lang="zh-CN" altLang="en-US" dirty="0">
                <a:solidFill>
                  <a:srgbClr val="0000CC"/>
                </a:solidFill>
              </a:rPr>
              <a:t>匹配串</a:t>
            </a:r>
            <a:r>
              <a:rPr lang="en-US" altLang="zh-CN" dirty="0">
                <a:solidFill>
                  <a:srgbClr val="0000CC"/>
                </a:solidFill>
              </a:rPr>
              <a:t>&gt;’  [ESCAPE ‘ &lt;</a:t>
            </a:r>
            <a:r>
              <a:rPr lang="zh-CN" altLang="en-US" dirty="0">
                <a:solidFill>
                  <a:srgbClr val="0000CC"/>
                </a:solidFill>
              </a:rPr>
              <a:t>换码字符</a:t>
            </a:r>
            <a:r>
              <a:rPr lang="en-US" altLang="zh-CN" dirty="0">
                <a:solidFill>
                  <a:srgbClr val="0000CC"/>
                </a:solidFill>
              </a:rPr>
              <a:t>&gt;’]</a:t>
            </a:r>
          </a:p>
          <a:p>
            <a:pPr>
              <a:lnSpc>
                <a:spcPct val="90000"/>
              </a:lnSpc>
            </a:pPr>
            <a:endParaRPr lang="en-US" altLang="zh-CN" sz="1600" dirty="0">
              <a:solidFill>
                <a:srgbClr val="0000CC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dirty="0"/>
              <a:t>&lt;</a:t>
            </a:r>
            <a:r>
              <a:rPr lang="zh-CN" altLang="en-US" sz="2800" dirty="0"/>
              <a:t>匹配串</a:t>
            </a:r>
            <a:r>
              <a:rPr lang="en-US" altLang="zh-CN" sz="2800" dirty="0"/>
              <a:t>&gt;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可以是一个完整的字符串，也可以含有通配符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%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_</a:t>
            </a:r>
            <a:r>
              <a:rPr lang="zh-CN" altLang="en-US" sz="280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FF0000"/>
              </a:solidFill>
              <a:latin typeface="+mn-lt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+mn-lt"/>
              </a:rPr>
              <a:t>% </a:t>
            </a:r>
            <a:r>
              <a:rPr lang="zh-CN" altLang="en-US" sz="2800" dirty="0"/>
              <a:t>（百分号）代表</a:t>
            </a:r>
            <a:r>
              <a:rPr lang="zh-CN" altLang="en-US" sz="2800" dirty="0">
                <a:solidFill>
                  <a:srgbClr val="FF0000"/>
                </a:solidFill>
              </a:rPr>
              <a:t>任意长度（长度可以为</a:t>
            </a:r>
            <a:r>
              <a:rPr lang="en-US" altLang="zh-CN" sz="2800" dirty="0">
                <a:solidFill>
                  <a:srgbClr val="FF0000"/>
                </a:solidFill>
              </a:rPr>
              <a:t>0</a:t>
            </a:r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r>
              <a:rPr lang="zh-CN" altLang="en-US" sz="2800"/>
              <a:t>的字符串。</a:t>
            </a:r>
            <a:endParaRPr lang="en-US" altLang="zh-CN" sz="2800"/>
          </a:p>
          <a:p>
            <a:pPr marL="357188" lvl="1" indent="0">
              <a:lnSpc>
                <a:spcPct val="150000"/>
              </a:lnSpc>
              <a:buNone/>
            </a:pPr>
            <a:r>
              <a:rPr lang="en-US" altLang="zh-CN" sz="2800"/>
              <a:t>     </a:t>
            </a:r>
            <a:r>
              <a:rPr lang="zh-CN" altLang="en-US" sz="2800"/>
              <a:t>例如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a</a:t>
            </a:r>
            <a:r>
              <a:rPr lang="en-US" altLang="zh-CN" sz="2800" dirty="0" err="1">
                <a:solidFill>
                  <a:srgbClr val="FF0000"/>
                </a:solidFill>
                <a:latin typeface="+mn-lt"/>
              </a:rPr>
              <a:t>%</a:t>
            </a:r>
            <a:r>
              <a:rPr lang="en-US" altLang="zh-CN" sz="2800" dirty="0" err="1"/>
              <a:t>b</a:t>
            </a:r>
            <a:r>
              <a:rPr lang="zh-CN" altLang="en-US" sz="2800" dirty="0"/>
              <a:t>表示以</a:t>
            </a:r>
            <a:r>
              <a:rPr lang="en-US" altLang="zh-CN" sz="2800" dirty="0"/>
              <a:t>a</a:t>
            </a:r>
            <a:r>
              <a:rPr lang="zh-CN" altLang="en-US" sz="2800" dirty="0"/>
              <a:t>开头，以</a:t>
            </a:r>
            <a:r>
              <a:rPr lang="en-US" altLang="zh-CN" sz="2800" dirty="0"/>
              <a:t>b</a:t>
            </a:r>
            <a:r>
              <a:rPr lang="zh-CN" altLang="en-US" sz="2800" dirty="0"/>
              <a:t>结尾的任意长度</a:t>
            </a:r>
            <a:r>
              <a:rPr lang="zh-CN" altLang="en-US" sz="2800"/>
              <a:t>的字符串。</a:t>
            </a:r>
            <a:endParaRPr lang="zh-CN" altLang="en-US" sz="2800" dirty="0"/>
          </a:p>
          <a:p>
            <a:pPr lvl="1"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+mn-lt"/>
              </a:rPr>
              <a:t>_ </a:t>
            </a:r>
            <a:r>
              <a:rPr lang="zh-CN" altLang="en-US" sz="2800" dirty="0"/>
              <a:t>（下划线）代表任意</a:t>
            </a:r>
            <a:r>
              <a:rPr lang="zh-CN" altLang="en-US" sz="2800" dirty="0">
                <a:solidFill>
                  <a:srgbClr val="FF0000"/>
                </a:solidFill>
              </a:rPr>
              <a:t>单个字符</a:t>
            </a:r>
            <a:r>
              <a:rPr lang="zh-CN" altLang="en-US" sz="2800" dirty="0"/>
              <a:t>。</a:t>
            </a:r>
          </a:p>
          <a:p>
            <a:pPr marL="357188" lvl="1" indent="0">
              <a:lnSpc>
                <a:spcPct val="150000"/>
              </a:lnSpc>
              <a:buNone/>
            </a:pPr>
            <a:r>
              <a:rPr lang="zh-CN" altLang="en-US" sz="2800" dirty="0"/>
              <a:t>     例如，</a:t>
            </a:r>
            <a:r>
              <a:rPr lang="en-US" altLang="zh-CN" sz="2800" dirty="0" err="1"/>
              <a:t>a</a:t>
            </a:r>
            <a:r>
              <a:rPr lang="en-US" altLang="zh-CN" sz="2800" dirty="0" err="1">
                <a:solidFill>
                  <a:srgbClr val="FF0000"/>
                </a:solidFill>
              </a:rPr>
              <a:t>_</a:t>
            </a:r>
            <a:r>
              <a:rPr lang="en-US" altLang="zh-CN" sz="2800" dirty="0" err="1"/>
              <a:t>b</a:t>
            </a:r>
            <a:r>
              <a:rPr lang="zh-CN" altLang="en-US" sz="2800" dirty="0"/>
              <a:t>表示以</a:t>
            </a:r>
            <a:r>
              <a:rPr lang="en-US" altLang="zh-CN" sz="2800" dirty="0"/>
              <a:t>a</a:t>
            </a:r>
            <a:r>
              <a:rPr lang="zh-CN" altLang="en-US" sz="2800" dirty="0"/>
              <a:t>开头，以</a:t>
            </a:r>
            <a:r>
              <a:rPr lang="en-US" altLang="zh-CN" sz="2800" dirty="0"/>
              <a:t>b</a:t>
            </a:r>
            <a:r>
              <a:rPr lang="zh-CN" altLang="en-US" sz="2800" dirty="0"/>
              <a:t>结尾的长度为</a:t>
            </a:r>
            <a:r>
              <a:rPr lang="en-US" altLang="zh-CN" sz="2800" dirty="0"/>
              <a:t>3</a:t>
            </a:r>
            <a:r>
              <a:rPr lang="zh-CN" altLang="en-US" sz="2800" dirty="0"/>
              <a:t>的</a:t>
            </a:r>
            <a:r>
              <a:rPr lang="zh-CN" altLang="en-US" sz="2800"/>
              <a:t>任意字符串。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75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SQL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概述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学生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课程数据库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数据定义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数据查询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数据更新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空值的处理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视图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本章小结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2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匹配串为固定字符串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914400" lvl="1" indent="-457200" algn="just">
              <a:lnSpc>
                <a:spcPct val="90000"/>
              </a:lnSpc>
              <a:buNone/>
              <a:defRPr/>
            </a:pPr>
            <a:endParaRPr lang="en-US" altLang="zh-CN" sz="1200" dirty="0"/>
          </a:p>
          <a:p>
            <a:pPr marL="266700" lvl="1" indent="0" algn="just">
              <a:lnSpc>
                <a:spcPct val="90000"/>
              </a:lnSpc>
              <a:buNone/>
              <a:defRPr/>
            </a:pPr>
            <a:endParaRPr lang="en-US" altLang="zh-CN" sz="1200" dirty="0"/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 sz="2800" dirty="0"/>
              <a:t>[</a:t>
            </a:r>
            <a:r>
              <a:rPr lang="zh-CN" altLang="en-US" sz="2800" dirty="0"/>
              <a:t>例</a:t>
            </a:r>
            <a:r>
              <a:rPr lang="en-US" altLang="zh-CN" sz="2800" dirty="0"/>
              <a:t>3.29]  </a:t>
            </a:r>
            <a:r>
              <a:rPr lang="zh-CN" altLang="en-US" sz="2800" dirty="0"/>
              <a:t>查询学号为</a:t>
            </a:r>
            <a:r>
              <a:rPr lang="en-US" altLang="zh-CN" sz="2800" dirty="0"/>
              <a:t>201215121</a:t>
            </a:r>
            <a:r>
              <a:rPr lang="zh-CN" altLang="en-US" sz="2800" dirty="0"/>
              <a:t>的学生的详细情况。</a:t>
            </a:r>
          </a:p>
          <a:p>
            <a:pPr marL="1333500" lvl="2" indent="-419100" algn="just">
              <a:lnSpc>
                <a:spcPct val="100000"/>
              </a:lnSpc>
              <a:buNone/>
              <a:defRPr/>
            </a:pPr>
            <a:r>
              <a:rPr lang="zh-CN" altLang="en-US" sz="2800" dirty="0"/>
              <a:t>         </a:t>
            </a:r>
            <a:r>
              <a:rPr lang="en-US" altLang="zh-CN" sz="2800" dirty="0">
                <a:solidFill>
                  <a:srgbClr val="0000CC"/>
                </a:solidFill>
              </a:rPr>
              <a:t>SELECT  </a:t>
            </a:r>
            <a:r>
              <a:rPr lang="en-US" altLang="zh-CN" sz="2800" dirty="0">
                <a:solidFill>
                  <a:srgbClr val="FF0000"/>
                </a:solidFill>
              </a:rPr>
              <a:t>*  </a:t>
            </a:r>
            <a:r>
              <a:rPr lang="en-US" altLang="zh-CN" sz="2800" dirty="0">
                <a:solidFill>
                  <a:srgbClr val="0000CC"/>
                </a:solidFill>
              </a:rPr>
              <a:t>  </a:t>
            </a:r>
          </a:p>
          <a:p>
            <a:pPr marL="1333500" lvl="2" indent="-419100" algn="just">
              <a:lnSpc>
                <a:spcPct val="100000"/>
              </a:lnSpc>
              <a:buNone/>
              <a:defRPr/>
            </a:pPr>
            <a:r>
              <a:rPr lang="en-US" altLang="zh-CN" sz="2800" dirty="0">
                <a:solidFill>
                  <a:srgbClr val="0000CC"/>
                </a:solidFill>
              </a:rPr>
              <a:t>       FROM   Student  </a:t>
            </a:r>
          </a:p>
          <a:p>
            <a:pPr marL="1333500" lvl="2" indent="-419100" algn="just">
              <a:lnSpc>
                <a:spcPct val="100000"/>
              </a:lnSpc>
              <a:buNone/>
              <a:defRPr/>
            </a:pPr>
            <a:r>
              <a:rPr lang="en-US" altLang="zh-CN" sz="2800" dirty="0">
                <a:solidFill>
                  <a:srgbClr val="0000CC"/>
                </a:solidFill>
              </a:rPr>
              <a:t>       WHERE  </a:t>
            </a:r>
            <a:r>
              <a:rPr lang="en-US" altLang="zh-CN" sz="2800" dirty="0" err="1">
                <a:solidFill>
                  <a:srgbClr val="0000CC"/>
                </a:solidFill>
              </a:rPr>
              <a:t>Sno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00FF"/>
                </a:solidFill>
              </a:rPr>
              <a:t>LIKE </a:t>
            </a:r>
            <a:r>
              <a:rPr lang="en-US" altLang="zh-CN" sz="2800" dirty="0">
                <a:solidFill>
                  <a:srgbClr val="0000CC"/>
                </a:solidFill>
              </a:rPr>
              <a:t>‘201215121'</a:t>
            </a:r>
            <a:r>
              <a:rPr lang="zh-CN" altLang="en-US" sz="2800" dirty="0">
                <a:solidFill>
                  <a:srgbClr val="0000CC"/>
                </a:solidFill>
              </a:rPr>
              <a:t>;</a:t>
            </a:r>
          </a:p>
          <a:p>
            <a:pPr marL="914400" lvl="1" indent="-457200" algn="just">
              <a:lnSpc>
                <a:spcPct val="100000"/>
              </a:lnSpc>
              <a:buNone/>
              <a:defRPr/>
            </a:pPr>
            <a:r>
              <a:rPr lang="zh-CN" altLang="en-US" sz="2800" dirty="0"/>
              <a:t>等价于： </a:t>
            </a:r>
          </a:p>
          <a:p>
            <a:pPr marL="1333500" lvl="2" indent="-419100">
              <a:lnSpc>
                <a:spcPct val="100000"/>
              </a:lnSpc>
              <a:buNone/>
              <a:defRPr/>
            </a:pPr>
            <a:r>
              <a:rPr lang="zh-CN" altLang="en-US" sz="2800" dirty="0">
                <a:solidFill>
                  <a:srgbClr val="0000CC"/>
                </a:solidFill>
              </a:rPr>
              <a:t>        </a:t>
            </a:r>
            <a:r>
              <a:rPr lang="en-US" altLang="zh-CN" sz="2800" dirty="0">
                <a:solidFill>
                  <a:srgbClr val="0000CC"/>
                </a:solidFill>
              </a:rPr>
              <a:t>SELECT  </a:t>
            </a:r>
            <a:r>
              <a:rPr lang="en-US" altLang="zh-CN" sz="2800" dirty="0">
                <a:solidFill>
                  <a:srgbClr val="FF0000"/>
                </a:solidFill>
              </a:rPr>
              <a:t>* </a:t>
            </a:r>
          </a:p>
          <a:p>
            <a:pPr marL="1333500" lvl="2" indent="-419100">
              <a:lnSpc>
                <a:spcPct val="100000"/>
              </a:lnSpc>
              <a:buNone/>
              <a:defRPr/>
            </a:pPr>
            <a:r>
              <a:rPr lang="en-US" altLang="zh-CN" sz="2800" dirty="0">
                <a:solidFill>
                  <a:srgbClr val="0000CC"/>
                </a:solidFill>
              </a:rPr>
              <a:t>       FROM   Student </a:t>
            </a:r>
          </a:p>
          <a:p>
            <a:pPr marL="1333500" lvl="2" indent="-419100">
              <a:lnSpc>
                <a:spcPct val="100000"/>
              </a:lnSpc>
              <a:buNone/>
              <a:defRPr/>
            </a:pPr>
            <a:r>
              <a:rPr lang="en-US" altLang="zh-CN" sz="2800" dirty="0">
                <a:solidFill>
                  <a:srgbClr val="0000CC"/>
                </a:solidFill>
              </a:rPr>
              <a:t>       WHERE </a:t>
            </a:r>
            <a:r>
              <a:rPr lang="en-US" altLang="zh-CN" sz="2800" dirty="0" err="1">
                <a:solidFill>
                  <a:srgbClr val="0000CC"/>
                </a:solidFill>
              </a:rPr>
              <a:t>Sno</a:t>
            </a:r>
            <a:r>
              <a:rPr lang="en-US" altLang="zh-CN" sz="2800" dirty="0">
                <a:solidFill>
                  <a:srgbClr val="0000CC"/>
                </a:solidFill>
              </a:rPr>
              <a:t> = ' 201215121 '</a:t>
            </a:r>
            <a:r>
              <a:rPr lang="zh-CN" altLang="en-US" sz="2800" dirty="0">
                <a:solidFill>
                  <a:srgbClr val="0000CC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6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1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2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匹配串为含通配符的字符串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914400" lvl="1" indent="-457200" algn="just">
              <a:lnSpc>
                <a:spcPct val="90000"/>
              </a:lnSpc>
              <a:buNone/>
              <a:defRPr/>
            </a:pPr>
            <a:endParaRPr lang="en-US" altLang="zh-CN" sz="1200" dirty="0"/>
          </a:p>
          <a:p>
            <a:pPr marL="266700" lvl="1" indent="0" algn="just">
              <a:lnSpc>
                <a:spcPct val="90000"/>
              </a:lnSpc>
              <a:buNone/>
              <a:defRPr/>
            </a:pPr>
            <a:endParaRPr lang="en-US" altLang="zh-CN" sz="1100" dirty="0"/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 sz="2800" dirty="0"/>
              <a:t>[</a:t>
            </a:r>
            <a:r>
              <a:rPr lang="zh-CN" altLang="en-US" sz="2800" dirty="0"/>
              <a:t>例</a:t>
            </a:r>
            <a:r>
              <a:rPr lang="en-US" altLang="zh-CN" sz="2800" dirty="0"/>
              <a:t>3.30]  </a:t>
            </a:r>
            <a:r>
              <a:rPr lang="zh-CN" altLang="en-US" sz="2800" dirty="0"/>
              <a:t>查询所有姓刘学生的姓名、学号和性别。</a:t>
            </a:r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zh-CN" altLang="en-US" sz="2800" dirty="0"/>
              <a:t>              </a:t>
            </a:r>
            <a:r>
              <a:rPr lang="en-US" altLang="zh-CN" sz="2800" dirty="0">
                <a:solidFill>
                  <a:srgbClr val="0000CC"/>
                </a:solidFill>
              </a:rPr>
              <a:t>SELECT  </a:t>
            </a:r>
            <a:r>
              <a:rPr lang="en-US" altLang="zh-CN" sz="2800" dirty="0" err="1">
                <a:solidFill>
                  <a:srgbClr val="0000CC"/>
                </a:solidFill>
              </a:rPr>
              <a:t>Sname</a:t>
            </a:r>
            <a:r>
              <a:rPr lang="en-US" altLang="zh-CN" sz="2800" dirty="0">
                <a:solidFill>
                  <a:srgbClr val="0000CC"/>
                </a:solidFill>
              </a:rPr>
              <a:t>, </a:t>
            </a:r>
            <a:r>
              <a:rPr lang="en-US" altLang="zh-CN" sz="2800" dirty="0" err="1">
                <a:solidFill>
                  <a:srgbClr val="0000CC"/>
                </a:solidFill>
              </a:rPr>
              <a:t>Sno</a:t>
            </a:r>
            <a:r>
              <a:rPr lang="en-US" altLang="zh-CN" sz="2800" dirty="0">
                <a:solidFill>
                  <a:srgbClr val="0000CC"/>
                </a:solidFill>
              </a:rPr>
              <a:t>, </a:t>
            </a:r>
            <a:r>
              <a:rPr lang="en-US" altLang="zh-CN" sz="2800" dirty="0" err="1">
                <a:solidFill>
                  <a:srgbClr val="0000CC"/>
                </a:solidFill>
              </a:rPr>
              <a:t>Ssex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 sz="2800" dirty="0">
                <a:solidFill>
                  <a:srgbClr val="0000CC"/>
                </a:solidFill>
              </a:rPr>
              <a:t>              FROM    Student</a:t>
            </a:r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 sz="2800" dirty="0">
                <a:solidFill>
                  <a:srgbClr val="0000CC"/>
                </a:solidFill>
              </a:rPr>
              <a:t>              WHERE  </a:t>
            </a:r>
            <a:r>
              <a:rPr lang="en-US" altLang="zh-CN" sz="2800" dirty="0" err="1">
                <a:solidFill>
                  <a:srgbClr val="FF0000"/>
                </a:solidFill>
              </a:rPr>
              <a:t>Sname</a:t>
            </a:r>
            <a:r>
              <a:rPr lang="en-US" altLang="zh-CN" sz="2800" dirty="0">
                <a:solidFill>
                  <a:srgbClr val="FF0000"/>
                </a:solidFill>
              </a:rPr>
              <a:t> LIKE '</a:t>
            </a:r>
            <a:r>
              <a:rPr lang="zh-CN" altLang="en-US" sz="2800" dirty="0">
                <a:solidFill>
                  <a:srgbClr val="FF0000"/>
                </a:solidFill>
              </a:rPr>
              <a:t>刘</a:t>
            </a:r>
            <a:r>
              <a:rPr lang="en-US" altLang="zh-CN" sz="2800" dirty="0">
                <a:solidFill>
                  <a:srgbClr val="FF0000"/>
                </a:solidFill>
              </a:rPr>
              <a:t>%';</a:t>
            </a:r>
          </a:p>
          <a:p>
            <a:pPr marL="266700" lvl="1" indent="0" algn="just">
              <a:lnSpc>
                <a:spcPct val="90000"/>
              </a:lnSpc>
              <a:buNone/>
              <a:defRPr/>
            </a:pPr>
            <a:endParaRPr lang="en-US" altLang="zh-CN" dirty="0"/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 sz="2800" dirty="0"/>
              <a:t>[</a:t>
            </a:r>
            <a:r>
              <a:rPr lang="zh-CN" altLang="en-US" sz="2800" dirty="0"/>
              <a:t>例</a:t>
            </a:r>
            <a:r>
              <a:rPr lang="en-US" altLang="zh-CN" sz="2800" dirty="0"/>
              <a:t>3.31]  </a:t>
            </a:r>
            <a:r>
              <a:rPr lang="zh-CN" altLang="en-US" sz="2800" dirty="0"/>
              <a:t>查询姓</a:t>
            </a:r>
            <a:r>
              <a:rPr lang="en-US" altLang="zh-CN" sz="2800" dirty="0"/>
              <a:t>"</a:t>
            </a:r>
            <a:r>
              <a:rPr lang="zh-CN" altLang="en-US" sz="2800" dirty="0"/>
              <a:t>欧阳</a:t>
            </a:r>
            <a:r>
              <a:rPr lang="en-US" altLang="zh-CN" sz="2800" dirty="0"/>
              <a:t>"</a:t>
            </a:r>
            <a:r>
              <a:rPr lang="zh-CN" altLang="en-US" sz="2800" dirty="0"/>
              <a:t>且全名为三个汉字的学生的姓名。</a:t>
            </a:r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zh-CN" altLang="en-US" sz="2800" dirty="0"/>
              <a:t>              </a:t>
            </a:r>
            <a:r>
              <a:rPr lang="en-US" altLang="zh-CN" sz="2800" dirty="0">
                <a:solidFill>
                  <a:srgbClr val="0000CC"/>
                </a:solidFill>
              </a:rPr>
              <a:t>SELECT  </a:t>
            </a:r>
            <a:r>
              <a:rPr lang="en-US" altLang="zh-CN" sz="2800" dirty="0" err="1">
                <a:solidFill>
                  <a:srgbClr val="0000CC"/>
                </a:solidFill>
              </a:rPr>
              <a:t>Sname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 sz="2800" dirty="0">
                <a:solidFill>
                  <a:srgbClr val="0000CC"/>
                </a:solidFill>
              </a:rPr>
              <a:t>              FROM    Student</a:t>
            </a:r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 sz="2800" dirty="0">
                <a:solidFill>
                  <a:srgbClr val="0000CC"/>
                </a:solidFill>
              </a:rPr>
              <a:t>              WHERE  </a:t>
            </a:r>
            <a:r>
              <a:rPr lang="en-US" altLang="zh-CN" sz="2800" dirty="0" err="1">
                <a:solidFill>
                  <a:srgbClr val="FF0000"/>
                </a:solidFill>
              </a:rPr>
              <a:t>Sname</a:t>
            </a:r>
            <a:r>
              <a:rPr lang="en-US" altLang="zh-CN" sz="2800" dirty="0">
                <a:solidFill>
                  <a:srgbClr val="FF0000"/>
                </a:solidFill>
              </a:rPr>
              <a:t> LIKE '</a:t>
            </a:r>
            <a:r>
              <a:rPr lang="zh-CN" altLang="en-US" sz="2800" dirty="0">
                <a:solidFill>
                  <a:srgbClr val="FF0000"/>
                </a:solidFill>
              </a:rPr>
              <a:t>欧阳</a:t>
            </a:r>
            <a:r>
              <a:rPr lang="en-US" altLang="zh-CN" sz="2800" dirty="0">
                <a:solidFill>
                  <a:srgbClr val="FF0000"/>
                </a:solidFill>
              </a:rPr>
              <a:t>__';</a:t>
            </a:r>
          </a:p>
          <a:p>
            <a:pPr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4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9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9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1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2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/>
          </a:bodyPr>
          <a:lstStyle/>
          <a:p>
            <a:pPr marL="266700" lvl="1" indent="0" algn="just">
              <a:buNone/>
              <a:defRPr/>
            </a:pPr>
            <a:endParaRPr lang="en-US" altLang="zh-CN" sz="2000" dirty="0"/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 sz="2800" dirty="0"/>
              <a:t>[</a:t>
            </a:r>
            <a:r>
              <a:rPr lang="zh-CN" altLang="en-US" sz="2800" dirty="0"/>
              <a:t>例</a:t>
            </a:r>
            <a:r>
              <a:rPr lang="en-US" altLang="zh-CN" sz="2800" dirty="0"/>
              <a:t>3.32]  </a:t>
            </a:r>
            <a:r>
              <a:rPr lang="zh-CN" altLang="en-US" sz="2800" dirty="0"/>
              <a:t>查询名字中第</a:t>
            </a:r>
            <a:r>
              <a:rPr lang="en-US" altLang="zh-CN" sz="2800" dirty="0"/>
              <a:t>2</a:t>
            </a:r>
            <a:r>
              <a:rPr lang="zh-CN" altLang="en-US" sz="2800" dirty="0"/>
              <a:t>个字为</a:t>
            </a:r>
            <a:r>
              <a:rPr lang="en-US" altLang="zh-CN" sz="2800" dirty="0"/>
              <a:t>"</a:t>
            </a:r>
            <a:r>
              <a:rPr lang="zh-CN" altLang="en-US" sz="2800" dirty="0"/>
              <a:t>阳</a:t>
            </a:r>
            <a:r>
              <a:rPr lang="en-US" altLang="zh-CN" sz="2800" dirty="0"/>
              <a:t>"</a:t>
            </a:r>
            <a:r>
              <a:rPr lang="zh-CN" altLang="en-US" sz="2800" dirty="0"/>
              <a:t>字的学生的姓名和学号。</a:t>
            </a:r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zh-CN" altLang="en-US" sz="2800" dirty="0"/>
              <a:t>              </a:t>
            </a:r>
            <a:r>
              <a:rPr lang="en-US" altLang="zh-CN" sz="2800" dirty="0">
                <a:solidFill>
                  <a:srgbClr val="0000CC"/>
                </a:solidFill>
              </a:rPr>
              <a:t>SELECT </a:t>
            </a:r>
            <a:r>
              <a:rPr lang="en-US" altLang="zh-CN" sz="2800" dirty="0" err="1">
                <a:solidFill>
                  <a:srgbClr val="0000CC"/>
                </a:solidFill>
              </a:rPr>
              <a:t>Sname</a:t>
            </a:r>
            <a:r>
              <a:rPr lang="zh-CN" altLang="en-US" sz="2800" dirty="0">
                <a:solidFill>
                  <a:srgbClr val="0000CC"/>
                </a:solidFill>
              </a:rPr>
              <a:t>，</a:t>
            </a:r>
            <a:r>
              <a:rPr lang="en-US" altLang="zh-CN" sz="2800" dirty="0" err="1">
                <a:solidFill>
                  <a:srgbClr val="0000CC"/>
                </a:solidFill>
              </a:rPr>
              <a:t>Sno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 sz="2800" dirty="0">
                <a:solidFill>
                  <a:srgbClr val="0000CC"/>
                </a:solidFill>
              </a:rPr>
              <a:t>              FROM   Student</a:t>
            </a:r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 sz="2800" dirty="0">
                <a:solidFill>
                  <a:srgbClr val="0000CC"/>
                </a:solidFill>
              </a:rPr>
              <a:t>             WHERE  </a:t>
            </a:r>
            <a:r>
              <a:rPr lang="en-US" altLang="zh-CN" sz="2800" dirty="0" err="1">
                <a:solidFill>
                  <a:srgbClr val="0000CC"/>
                </a:solidFill>
              </a:rPr>
              <a:t>Sname</a:t>
            </a:r>
            <a:r>
              <a:rPr lang="en-US" altLang="zh-CN" sz="2800" dirty="0">
                <a:solidFill>
                  <a:srgbClr val="0000CC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LIKE '__</a:t>
            </a:r>
            <a:r>
              <a:rPr lang="zh-CN" altLang="en-US" sz="2800" dirty="0">
                <a:solidFill>
                  <a:srgbClr val="FF0000"/>
                </a:solidFill>
              </a:rPr>
              <a:t>阳</a:t>
            </a:r>
            <a:r>
              <a:rPr lang="en-US" altLang="zh-CN" sz="2800" dirty="0">
                <a:solidFill>
                  <a:srgbClr val="FF0000"/>
                </a:solidFill>
              </a:rPr>
              <a:t>%';</a:t>
            </a:r>
          </a:p>
          <a:p>
            <a:pPr marL="266700" lvl="1" indent="0" algn="just">
              <a:buNone/>
              <a:defRPr/>
            </a:pPr>
            <a:endParaRPr lang="en-US" altLang="zh-CN" dirty="0"/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 sz="2800" dirty="0"/>
              <a:t>[</a:t>
            </a:r>
            <a:r>
              <a:rPr lang="zh-CN" altLang="en-US" sz="2800" dirty="0"/>
              <a:t>例</a:t>
            </a:r>
            <a:r>
              <a:rPr lang="en-US" altLang="zh-CN" sz="2800" dirty="0"/>
              <a:t>3.33]  </a:t>
            </a:r>
            <a:r>
              <a:rPr lang="zh-CN" altLang="en-US" sz="2800" dirty="0"/>
              <a:t>查询所有不姓刘的学生姓名、学号和性别。</a:t>
            </a:r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zh-CN" altLang="en-US" sz="2800" dirty="0"/>
              <a:t>              </a:t>
            </a:r>
            <a:r>
              <a:rPr lang="en-US" altLang="zh-CN" sz="2800" dirty="0">
                <a:solidFill>
                  <a:srgbClr val="0000CC"/>
                </a:solidFill>
              </a:rPr>
              <a:t>SELECT </a:t>
            </a:r>
            <a:r>
              <a:rPr lang="en-US" altLang="zh-CN" sz="2800" dirty="0" err="1">
                <a:solidFill>
                  <a:srgbClr val="0000CC"/>
                </a:solidFill>
              </a:rPr>
              <a:t>Sname</a:t>
            </a:r>
            <a:r>
              <a:rPr lang="en-US" altLang="zh-CN" sz="2800" dirty="0">
                <a:solidFill>
                  <a:srgbClr val="0000CC"/>
                </a:solidFill>
              </a:rPr>
              <a:t>, </a:t>
            </a:r>
            <a:r>
              <a:rPr lang="en-US" altLang="zh-CN" sz="2800" dirty="0" err="1">
                <a:solidFill>
                  <a:srgbClr val="0000CC"/>
                </a:solidFill>
              </a:rPr>
              <a:t>Sno</a:t>
            </a:r>
            <a:r>
              <a:rPr lang="en-US" altLang="zh-CN" sz="2800" dirty="0">
                <a:solidFill>
                  <a:srgbClr val="0000CC"/>
                </a:solidFill>
              </a:rPr>
              <a:t>, </a:t>
            </a:r>
            <a:r>
              <a:rPr lang="en-US" altLang="zh-CN" sz="2800" dirty="0" err="1">
                <a:solidFill>
                  <a:srgbClr val="0000CC"/>
                </a:solidFill>
              </a:rPr>
              <a:t>Ssex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 sz="2800" dirty="0">
                <a:solidFill>
                  <a:srgbClr val="0000CC"/>
                </a:solidFill>
              </a:rPr>
              <a:t>              FROM   Student</a:t>
            </a:r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 sz="2800" dirty="0">
                <a:solidFill>
                  <a:srgbClr val="0000CC"/>
                </a:solidFill>
              </a:rPr>
              <a:t>             WHERE  </a:t>
            </a:r>
            <a:r>
              <a:rPr lang="en-US" altLang="zh-CN" sz="2800" dirty="0" err="1">
                <a:solidFill>
                  <a:srgbClr val="0000CC"/>
                </a:solidFill>
              </a:rPr>
              <a:t>Sname</a:t>
            </a:r>
            <a:r>
              <a:rPr lang="en-US" altLang="zh-CN" sz="2800" dirty="0">
                <a:solidFill>
                  <a:srgbClr val="0000CC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NOT LIKE '</a:t>
            </a:r>
            <a:r>
              <a:rPr lang="zh-CN" altLang="en-US" sz="2800" dirty="0">
                <a:solidFill>
                  <a:srgbClr val="FF0000"/>
                </a:solidFill>
              </a:rPr>
              <a:t>刘</a:t>
            </a:r>
            <a:r>
              <a:rPr lang="en-US" altLang="zh-CN" sz="2800" dirty="0">
                <a:solidFill>
                  <a:srgbClr val="FF0000"/>
                </a:solidFill>
              </a:rPr>
              <a:t>%';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89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4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1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902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使用换码字符将通配符转义为普通字符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914400" lvl="1" indent="-457200" algn="just">
              <a:lnSpc>
                <a:spcPct val="90000"/>
              </a:lnSpc>
              <a:buNone/>
              <a:defRPr/>
            </a:pPr>
            <a:endParaRPr lang="en-US" altLang="zh-CN" sz="1200" dirty="0"/>
          </a:p>
          <a:p>
            <a:pPr marL="266700" lvl="1" indent="0" algn="just">
              <a:lnSpc>
                <a:spcPct val="90000"/>
              </a:lnSpc>
              <a:buNone/>
              <a:defRPr/>
            </a:pPr>
            <a:endParaRPr lang="en-US" altLang="zh-CN" sz="800" dirty="0"/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zh-CN" altLang="en-US" sz="2800" dirty="0"/>
              <a:t> </a:t>
            </a:r>
            <a:r>
              <a:rPr lang="en-US" altLang="zh-CN" sz="2800" dirty="0"/>
              <a:t>[</a:t>
            </a:r>
            <a:r>
              <a:rPr lang="zh-CN" altLang="en-US" sz="2800" dirty="0"/>
              <a:t>例</a:t>
            </a:r>
            <a:r>
              <a:rPr lang="en-US" altLang="zh-CN" sz="2800" dirty="0"/>
              <a:t>3.34]  </a:t>
            </a:r>
            <a:r>
              <a:rPr lang="zh-CN" altLang="en-US" sz="2800" dirty="0"/>
              <a:t>查询</a:t>
            </a:r>
            <a:r>
              <a:rPr lang="en-US" altLang="zh-CN" sz="2800" dirty="0" err="1"/>
              <a:t>DB_Design</a:t>
            </a:r>
            <a:r>
              <a:rPr lang="zh-CN" altLang="en-US" sz="2800" dirty="0"/>
              <a:t>课程的课程号和学分。</a:t>
            </a:r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zh-CN" altLang="en-US" sz="2800" dirty="0"/>
              <a:t>               </a:t>
            </a:r>
            <a:r>
              <a:rPr lang="en-US" altLang="zh-CN" sz="2800" dirty="0">
                <a:solidFill>
                  <a:srgbClr val="0000CC"/>
                </a:solidFill>
              </a:rPr>
              <a:t>SELECT </a:t>
            </a:r>
            <a:r>
              <a:rPr lang="en-US" altLang="zh-CN" sz="2800" dirty="0" err="1">
                <a:solidFill>
                  <a:srgbClr val="0000CC"/>
                </a:solidFill>
              </a:rPr>
              <a:t>Cno</a:t>
            </a:r>
            <a:r>
              <a:rPr lang="zh-CN" altLang="en-US" sz="2800" dirty="0">
                <a:solidFill>
                  <a:srgbClr val="0000CC"/>
                </a:solidFill>
              </a:rPr>
              <a:t>，</a:t>
            </a:r>
            <a:r>
              <a:rPr lang="en-US" altLang="zh-CN" sz="2800" dirty="0" err="1">
                <a:solidFill>
                  <a:srgbClr val="0000CC"/>
                </a:solidFill>
              </a:rPr>
              <a:t>Ccredit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 sz="2800" dirty="0">
                <a:solidFill>
                  <a:srgbClr val="0000CC"/>
                </a:solidFill>
              </a:rPr>
              <a:t>               FROM   Course</a:t>
            </a:r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 sz="2800" dirty="0">
                <a:solidFill>
                  <a:srgbClr val="0000CC"/>
                </a:solidFill>
              </a:rPr>
              <a:t>               WHERE  </a:t>
            </a:r>
            <a:r>
              <a:rPr lang="en-US" altLang="zh-CN" sz="2800" dirty="0" err="1">
                <a:solidFill>
                  <a:srgbClr val="0000CC"/>
                </a:solidFill>
              </a:rPr>
              <a:t>Cname</a:t>
            </a:r>
            <a:r>
              <a:rPr lang="en-US" altLang="zh-CN" sz="2800" dirty="0">
                <a:solidFill>
                  <a:srgbClr val="0000CC"/>
                </a:solidFill>
              </a:rPr>
              <a:t> LIKE 'DB\_Design' </a:t>
            </a:r>
            <a:r>
              <a:rPr lang="en-US" altLang="zh-CN" sz="2800" dirty="0">
                <a:solidFill>
                  <a:srgbClr val="FF0000"/>
                </a:solidFill>
              </a:rPr>
              <a:t>ESCAPE '\ ' </a:t>
            </a:r>
            <a:r>
              <a:rPr lang="en-US" altLang="zh-CN" sz="2800" dirty="0">
                <a:solidFill>
                  <a:srgbClr val="0000CC"/>
                </a:solidFill>
              </a:rPr>
              <a:t>;</a:t>
            </a:r>
          </a:p>
          <a:p>
            <a:pPr marL="266700" lvl="1" indent="0" algn="just">
              <a:lnSpc>
                <a:spcPct val="90000"/>
              </a:lnSpc>
              <a:buNone/>
              <a:defRPr/>
            </a:pPr>
            <a:endParaRPr lang="en-US" altLang="zh-CN" sz="1200" dirty="0"/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 sz="2800" dirty="0"/>
              <a:t>[</a:t>
            </a:r>
            <a:r>
              <a:rPr lang="zh-CN" altLang="en-US" sz="2800" dirty="0"/>
              <a:t>例</a:t>
            </a:r>
            <a:r>
              <a:rPr lang="en-US" altLang="zh-CN" sz="2800" dirty="0"/>
              <a:t>3.35]  </a:t>
            </a:r>
            <a:r>
              <a:rPr lang="zh-CN" altLang="en-US" sz="2800" dirty="0"/>
              <a:t>查询以</a:t>
            </a:r>
            <a:r>
              <a:rPr lang="en-US" altLang="zh-CN" sz="2800" dirty="0"/>
              <a:t>"DB_"</a:t>
            </a:r>
            <a:r>
              <a:rPr lang="zh-CN" altLang="en-US" sz="2800" dirty="0"/>
              <a:t>开头，且倒数第</a:t>
            </a:r>
            <a:r>
              <a:rPr lang="en-US" altLang="zh-CN" sz="2800" dirty="0"/>
              <a:t>3</a:t>
            </a:r>
            <a:r>
              <a:rPr lang="zh-CN" altLang="en-US" sz="2800" dirty="0"/>
              <a:t>个字符为 </a:t>
            </a:r>
            <a:r>
              <a:rPr lang="en-US" altLang="zh-CN" sz="2800" dirty="0" err="1"/>
              <a:t>i</a:t>
            </a:r>
            <a:r>
              <a:rPr lang="zh-CN" altLang="en-US" sz="2800" dirty="0"/>
              <a:t>的课程的详细情况。</a:t>
            </a:r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zh-CN" altLang="en-US" sz="2800" dirty="0"/>
              <a:t>              </a:t>
            </a:r>
            <a:r>
              <a:rPr lang="en-US" altLang="zh-CN" sz="2800" dirty="0">
                <a:solidFill>
                  <a:srgbClr val="0000CC"/>
                </a:solidFill>
              </a:rPr>
              <a:t>SELECT  *</a:t>
            </a:r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 sz="2800" dirty="0">
                <a:solidFill>
                  <a:srgbClr val="0000CC"/>
                </a:solidFill>
              </a:rPr>
              <a:t>              FROM    Course</a:t>
            </a:r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 sz="2800" dirty="0">
                <a:solidFill>
                  <a:srgbClr val="0000CC"/>
                </a:solidFill>
              </a:rPr>
              <a:t>              WHERE  </a:t>
            </a:r>
            <a:r>
              <a:rPr lang="en-US" altLang="zh-CN" sz="2800" dirty="0" err="1">
                <a:solidFill>
                  <a:srgbClr val="0000CC"/>
                </a:solidFill>
              </a:rPr>
              <a:t>Cname</a:t>
            </a:r>
            <a:r>
              <a:rPr lang="en-US" altLang="zh-CN" sz="2800" dirty="0">
                <a:solidFill>
                  <a:srgbClr val="0000CC"/>
                </a:solidFill>
              </a:rPr>
              <a:t> LIKE  'DB\_</a:t>
            </a:r>
            <a:r>
              <a:rPr lang="en-US" altLang="zh-CN" sz="2800" dirty="0">
                <a:solidFill>
                  <a:srgbClr val="FF0000"/>
                </a:solidFill>
                <a:latin typeface="+mn-lt"/>
              </a:rPr>
              <a:t>%</a:t>
            </a:r>
            <a:r>
              <a:rPr lang="en-US" altLang="zh-CN" sz="2800" dirty="0" err="1">
                <a:solidFill>
                  <a:srgbClr val="0000CC"/>
                </a:solidFill>
              </a:rPr>
              <a:t>i</a:t>
            </a:r>
            <a:r>
              <a:rPr lang="en-US" altLang="zh-CN" sz="2800" dirty="0">
                <a:solidFill>
                  <a:srgbClr val="0000CC"/>
                </a:solidFill>
              </a:rPr>
              <a:t>_ _' </a:t>
            </a:r>
            <a:r>
              <a:rPr lang="en-US" altLang="zh-CN" sz="2800" dirty="0">
                <a:solidFill>
                  <a:srgbClr val="FF0000"/>
                </a:solidFill>
              </a:rPr>
              <a:t>ESCAPE '\ </a:t>
            </a:r>
            <a:r>
              <a:rPr lang="en-US" altLang="zh-CN" sz="2800">
                <a:solidFill>
                  <a:srgbClr val="FF0000"/>
                </a:solidFill>
              </a:rPr>
              <a:t>' </a:t>
            </a:r>
            <a:r>
              <a:rPr lang="en-US" altLang="zh-CN" sz="2800">
                <a:solidFill>
                  <a:srgbClr val="0000CC"/>
                </a:solidFill>
              </a:rPr>
              <a:t>;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 sz="2800" dirty="0"/>
              <a:t>	           </a:t>
            </a:r>
            <a:r>
              <a:rPr lang="zh-CN" altLang="en-US" sz="2800" dirty="0"/>
              <a:t>注：</a:t>
            </a:r>
            <a:r>
              <a:rPr lang="en-US" altLang="zh-CN" sz="2800" dirty="0">
                <a:solidFill>
                  <a:srgbClr val="FF0000"/>
                </a:solidFill>
              </a:rPr>
              <a:t>ESCAPE '</a:t>
            </a:r>
            <a:r>
              <a:rPr lang="zh-CN" altLang="en-US" sz="2800" dirty="0">
                <a:solidFill>
                  <a:srgbClr val="FF0000"/>
                </a:solidFill>
              </a:rPr>
              <a:t>＼</a:t>
            </a:r>
            <a:r>
              <a:rPr lang="en-US" altLang="zh-CN" sz="2800" dirty="0">
                <a:solidFill>
                  <a:srgbClr val="FF0000"/>
                </a:solidFill>
              </a:rPr>
              <a:t>' </a:t>
            </a:r>
            <a:r>
              <a:rPr lang="zh-CN" altLang="en-US" sz="2800" dirty="0">
                <a:solidFill>
                  <a:srgbClr val="FF0000"/>
                </a:solidFill>
              </a:rPr>
              <a:t>表示“ ＼” 为换码字符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6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1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2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5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涉及空值</a:t>
            </a:r>
            <a:r>
              <a:rPr lang="zh-CN" altLang="en-US" sz="35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的查询</a:t>
            </a:r>
            <a:endParaRPr lang="en-US" altLang="zh-CN" sz="900" dirty="0"/>
          </a:p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rgbClr val="0000CC"/>
                </a:solidFill>
              </a:rPr>
              <a:t>谓词：</a:t>
            </a:r>
            <a:r>
              <a:rPr lang="en-US" altLang="zh-CN" dirty="0">
                <a:solidFill>
                  <a:srgbClr val="0000CC"/>
                </a:solidFill>
              </a:rPr>
              <a:t>IS NULL</a:t>
            </a:r>
            <a:r>
              <a:rPr lang="zh-CN" altLang="en-US" dirty="0">
                <a:solidFill>
                  <a:srgbClr val="0000CC"/>
                </a:solidFill>
              </a:rPr>
              <a:t>或</a:t>
            </a:r>
            <a:r>
              <a:rPr lang="en-US" altLang="zh-CN" dirty="0">
                <a:solidFill>
                  <a:srgbClr val="0000CC"/>
                </a:solidFill>
              </a:rPr>
              <a:t>IS NOT NULL</a:t>
            </a:r>
          </a:p>
          <a:p>
            <a:pPr lvl="1">
              <a:lnSpc>
                <a:spcPct val="110000"/>
              </a:lnSpc>
            </a:pPr>
            <a:r>
              <a:rPr lang="en-US" altLang="zh-CN" sz="2600" dirty="0">
                <a:solidFill>
                  <a:srgbClr val="FF0000"/>
                </a:solidFill>
              </a:rPr>
              <a:t>“IS” </a:t>
            </a:r>
            <a:r>
              <a:rPr lang="zh-CN" altLang="en-US" sz="2600" dirty="0">
                <a:solidFill>
                  <a:srgbClr val="FF0000"/>
                </a:solidFill>
              </a:rPr>
              <a:t>不能用 “</a:t>
            </a:r>
            <a:r>
              <a:rPr lang="en-US" altLang="zh-CN" sz="2600" dirty="0">
                <a:solidFill>
                  <a:srgbClr val="FF0000"/>
                </a:solidFill>
              </a:rPr>
              <a:t>=” </a:t>
            </a:r>
            <a:r>
              <a:rPr lang="zh-CN" altLang="en-US" sz="2600" dirty="0">
                <a:solidFill>
                  <a:srgbClr val="FF0000"/>
                </a:solidFill>
              </a:rPr>
              <a:t>代替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marL="357188" lvl="1" indent="0">
              <a:lnSpc>
                <a:spcPct val="110000"/>
              </a:lnSpc>
              <a:buNone/>
            </a:pPr>
            <a:endParaRPr lang="en-US" altLang="zh-CN" sz="1200" dirty="0"/>
          </a:p>
          <a:p>
            <a:pPr>
              <a:lnSpc>
                <a:spcPct val="110000"/>
              </a:lnSpc>
              <a:buNone/>
            </a:pPr>
            <a:r>
              <a:rPr lang="en-US" altLang="zh-CN" sz="2600" dirty="0">
                <a:cs typeface="Times New Roman" panose="02020603050405020304" pitchFamily="18" charset="0"/>
              </a:rPr>
              <a:t> [</a:t>
            </a:r>
            <a:r>
              <a:rPr lang="zh-CN" altLang="en-US" sz="2600" dirty="0">
                <a:cs typeface="Times New Roman" panose="02020603050405020304" pitchFamily="18" charset="0"/>
              </a:rPr>
              <a:t>例</a:t>
            </a:r>
            <a:r>
              <a:rPr lang="en-US" altLang="zh-CN" sz="2600" dirty="0">
                <a:cs typeface="Times New Roman" panose="02020603050405020304" pitchFamily="18" charset="0"/>
              </a:rPr>
              <a:t>3.36]  </a:t>
            </a:r>
            <a:r>
              <a:rPr lang="zh-CN" altLang="en-US" sz="2600" dirty="0">
                <a:cs typeface="Times New Roman" panose="02020603050405020304" pitchFamily="18" charset="0"/>
              </a:rPr>
              <a:t>某些学生选修课程后没有参加考试，所以有选课记录，但没 有考试成绩。</a:t>
            </a:r>
            <a:endParaRPr lang="en-US" altLang="zh-CN" sz="2600" dirty="0"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600" dirty="0">
                <a:cs typeface="Times New Roman" panose="02020603050405020304" pitchFamily="18" charset="0"/>
              </a:rPr>
              <a:t>               </a:t>
            </a:r>
            <a:r>
              <a:rPr lang="zh-CN" altLang="en-US" sz="2600" dirty="0">
                <a:cs typeface="Times New Roman" panose="02020603050405020304" pitchFamily="18" charset="0"/>
              </a:rPr>
              <a:t>查询缺少成绩的学生的学号和相应的课程号。</a:t>
            </a:r>
          </a:p>
          <a:p>
            <a:pPr>
              <a:lnSpc>
                <a:spcPct val="110000"/>
              </a:lnSpc>
              <a:buNone/>
            </a:pPr>
            <a:r>
              <a:rPr lang="zh-CN" altLang="en-US" sz="2600" dirty="0">
                <a:cs typeface="Times New Roman" panose="02020603050405020304" pitchFamily="18" charset="0"/>
              </a:rPr>
              <a:t>	            </a:t>
            </a:r>
            <a:r>
              <a:rPr lang="en-US" altLang="zh-CN" sz="2600" dirty="0">
                <a:solidFill>
                  <a:srgbClr val="0000CC"/>
                </a:solidFill>
                <a:cs typeface="Times New Roman" panose="02020603050405020304" pitchFamily="18" charset="0"/>
              </a:rPr>
              <a:t>SELECT  </a:t>
            </a:r>
            <a:r>
              <a:rPr lang="en-US" altLang="zh-CN" sz="2600" dirty="0" err="1">
                <a:solidFill>
                  <a:srgbClr val="0000CC"/>
                </a:solidFill>
                <a:cs typeface="Times New Roman" panose="02020603050405020304" pitchFamily="18" charset="0"/>
              </a:rPr>
              <a:t>Sno</a:t>
            </a:r>
            <a:r>
              <a:rPr lang="zh-CN" altLang="en-US" sz="2600" dirty="0">
                <a:solidFill>
                  <a:srgbClr val="0000CC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600" dirty="0" err="1">
                <a:solidFill>
                  <a:srgbClr val="0000CC"/>
                </a:solidFill>
                <a:cs typeface="Times New Roman" panose="02020603050405020304" pitchFamily="18" charset="0"/>
              </a:rPr>
              <a:t>Cno</a:t>
            </a:r>
            <a:endParaRPr lang="en-US" altLang="zh-CN" sz="2600" dirty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rgbClr val="0000CC"/>
                </a:solidFill>
                <a:cs typeface="Times New Roman" panose="02020603050405020304" pitchFamily="18" charset="0"/>
              </a:rPr>
              <a:t>                FROM   SC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rgbClr val="0000CC"/>
                </a:solidFill>
                <a:cs typeface="Times New Roman" panose="02020603050405020304" pitchFamily="18" charset="0"/>
              </a:rPr>
              <a:t>               WHERE  Grade </a:t>
            </a:r>
            <a:r>
              <a:rPr lang="en-US" altLang="zh-CN" sz="2600" dirty="0">
                <a:solidFill>
                  <a:srgbClr val="FF0000"/>
                </a:solidFill>
                <a:cs typeface="Times New Roman" panose="02020603050405020304" pitchFamily="18" charset="0"/>
              </a:rPr>
              <a:t>IS NULL</a:t>
            </a:r>
            <a:r>
              <a:rPr lang="en-US" altLang="zh-CN" sz="2600" dirty="0">
                <a:solidFill>
                  <a:srgbClr val="0000CC"/>
                </a:solidFill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600" dirty="0">
                <a:cs typeface="Times New Roman" panose="02020603050405020304" pitchFamily="18" charset="0"/>
              </a:rPr>
              <a:t>[</a:t>
            </a:r>
            <a:r>
              <a:rPr lang="zh-CN" altLang="en-US" sz="2600" dirty="0">
                <a:cs typeface="Times New Roman" panose="02020603050405020304" pitchFamily="18" charset="0"/>
              </a:rPr>
              <a:t>例</a:t>
            </a:r>
            <a:r>
              <a:rPr lang="en-US" altLang="zh-CN" sz="2600" dirty="0">
                <a:cs typeface="Times New Roman" panose="02020603050405020304" pitchFamily="18" charset="0"/>
              </a:rPr>
              <a:t>3.37]  </a:t>
            </a:r>
            <a:r>
              <a:rPr lang="zh-CN" altLang="en-US" sz="2600" dirty="0">
                <a:cs typeface="Times New Roman" panose="02020603050405020304" pitchFamily="18" charset="0"/>
              </a:rPr>
              <a:t>查询所有有成绩的学生学号和课程号。</a:t>
            </a:r>
          </a:p>
          <a:p>
            <a:pPr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rgbClr val="0000CC"/>
                </a:solidFill>
                <a:cs typeface="Times New Roman" panose="02020603050405020304" pitchFamily="18" charset="0"/>
              </a:rPr>
              <a:t>               </a:t>
            </a:r>
            <a:r>
              <a:rPr lang="en-US" altLang="zh-CN" sz="2600" dirty="0">
                <a:solidFill>
                  <a:srgbClr val="0000CC"/>
                </a:solidFill>
                <a:cs typeface="Times New Roman" panose="02020603050405020304" pitchFamily="18" charset="0"/>
              </a:rPr>
              <a:t>SELECT  </a:t>
            </a:r>
            <a:r>
              <a:rPr lang="en-US" altLang="zh-CN" sz="2600" dirty="0" err="1">
                <a:solidFill>
                  <a:srgbClr val="0000CC"/>
                </a:solidFill>
                <a:cs typeface="Times New Roman" panose="02020603050405020304" pitchFamily="18" charset="0"/>
              </a:rPr>
              <a:t>Sno</a:t>
            </a:r>
            <a:r>
              <a:rPr lang="zh-CN" altLang="en-US" sz="2600" dirty="0">
                <a:solidFill>
                  <a:srgbClr val="0000CC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600" dirty="0" err="1">
                <a:solidFill>
                  <a:srgbClr val="0000CC"/>
                </a:solidFill>
                <a:cs typeface="Times New Roman" panose="02020603050405020304" pitchFamily="18" charset="0"/>
              </a:rPr>
              <a:t>Cno</a:t>
            </a:r>
            <a:endParaRPr lang="en-US" altLang="zh-CN" sz="2600" dirty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rgbClr val="0000CC"/>
                </a:solidFill>
                <a:cs typeface="Times New Roman" panose="02020603050405020304" pitchFamily="18" charset="0"/>
              </a:rPr>
              <a:t>               FROM    SC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rgbClr val="0000CC"/>
                </a:solidFill>
                <a:cs typeface="Times New Roman" panose="02020603050405020304" pitchFamily="18" charset="0"/>
              </a:rPr>
              <a:t>              WHERE  Grade </a:t>
            </a:r>
            <a:r>
              <a:rPr lang="en-US" altLang="zh-CN" sz="2600" dirty="0">
                <a:solidFill>
                  <a:srgbClr val="FF0000"/>
                </a:solidFill>
                <a:cs typeface="Times New Roman" panose="02020603050405020304" pitchFamily="18" charset="0"/>
              </a:rPr>
              <a:t>IS NOT NULL</a:t>
            </a:r>
            <a:r>
              <a:rPr lang="en-US" altLang="zh-CN" sz="2600" dirty="0">
                <a:solidFill>
                  <a:srgbClr val="0000CC"/>
                </a:solidFill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6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1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2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多重条件查询</a:t>
            </a:r>
            <a:endParaRPr lang="en-US" altLang="zh-CN" sz="3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/>
          </a:p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rgbClr val="0000CC"/>
                </a:solidFill>
              </a:rPr>
              <a:t>逻辑运算符：</a:t>
            </a:r>
            <a:r>
              <a:rPr lang="en-US" altLang="zh-CN" dirty="0">
                <a:solidFill>
                  <a:srgbClr val="FF0000"/>
                </a:solidFill>
              </a:rPr>
              <a:t>AND</a:t>
            </a:r>
            <a:r>
              <a:rPr lang="zh-CN" altLang="en-US" dirty="0">
                <a:solidFill>
                  <a:srgbClr val="0000CC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OR</a:t>
            </a:r>
            <a:r>
              <a:rPr lang="zh-CN" altLang="en-US" dirty="0">
                <a:solidFill>
                  <a:srgbClr val="0000CC"/>
                </a:solidFill>
              </a:rPr>
              <a:t>来连接多个查询条件</a:t>
            </a:r>
            <a:endParaRPr lang="en-US" altLang="zh-CN" dirty="0">
              <a:solidFill>
                <a:srgbClr val="0000CC"/>
              </a:solidFill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solidFill>
                  <a:srgbClr val="0000CC"/>
                </a:solidFill>
              </a:rPr>
              <a:t>运算符优先级</a:t>
            </a:r>
            <a:r>
              <a:rPr lang="zh-CN" altLang="en-US" dirty="0">
                <a:solidFill>
                  <a:srgbClr val="FF0000"/>
                </a:solidFill>
              </a:rPr>
              <a:t>：括号 </a:t>
            </a:r>
            <a:r>
              <a:rPr lang="en-US" altLang="zh-CN" dirty="0">
                <a:solidFill>
                  <a:srgbClr val="FF0000"/>
                </a:solidFill>
              </a:rPr>
              <a:t>&gt; AND&gt;OR</a:t>
            </a:r>
          </a:p>
          <a:p>
            <a:pPr marL="357188" lvl="1" indent="0">
              <a:lnSpc>
                <a:spcPct val="90000"/>
              </a:lnSpc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3.38]  </a:t>
            </a:r>
            <a:r>
              <a:rPr lang="zh-CN" altLang="en-US" dirty="0"/>
              <a:t>查询计算机系年龄在</a:t>
            </a:r>
            <a:r>
              <a:rPr lang="en-US" altLang="zh-CN" dirty="0"/>
              <a:t>20</a:t>
            </a:r>
            <a:r>
              <a:rPr lang="zh-CN" altLang="en-US" dirty="0"/>
              <a:t>岁以下的学生姓名。</a:t>
            </a:r>
          </a:p>
          <a:p>
            <a:pPr marL="357188" lvl="1" indent="0">
              <a:lnSpc>
                <a:spcPct val="90000"/>
              </a:lnSpc>
              <a:buNone/>
            </a:pPr>
            <a:r>
              <a:rPr lang="zh-CN" altLang="en-US" dirty="0"/>
              <a:t>              </a:t>
            </a:r>
            <a:r>
              <a:rPr lang="en-US" altLang="zh-CN" dirty="0">
                <a:solidFill>
                  <a:srgbClr val="0000CC"/>
                </a:solidFill>
              </a:rPr>
              <a:t>SELECT </a:t>
            </a:r>
            <a:r>
              <a:rPr lang="en-US" altLang="zh-CN" dirty="0" err="1">
                <a:solidFill>
                  <a:srgbClr val="0000CC"/>
                </a:solidFill>
              </a:rPr>
              <a:t>Sname</a:t>
            </a:r>
            <a:endParaRPr lang="en-US" altLang="zh-CN" dirty="0">
              <a:solidFill>
                <a:srgbClr val="0000CC"/>
              </a:solidFill>
            </a:endParaRPr>
          </a:p>
          <a:p>
            <a:pPr marL="357188" lvl="1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 FROM  Student</a:t>
            </a:r>
          </a:p>
          <a:p>
            <a:pPr marL="357188" lvl="1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WHERE </a:t>
            </a:r>
            <a:r>
              <a:rPr lang="en-US" altLang="zh-CN" dirty="0" err="1">
                <a:solidFill>
                  <a:srgbClr val="0000CC"/>
                </a:solidFill>
              </a:rPr>
              <a:t>Sdept</a:t>
            </a:r>
            <a:r>
              <a:rPr lang="en-US" altLang="zh-CN" dirty="0">
                <a:solidFill>
                  <a:srgbClr val="0000CC"/>
                </a:solidFill>
              </a:rPr>
              <a:t>= 'CS' AND Sage&lt;20;</a:t>
            </a:r>
          </a:p>
          <a:p>
            <a:pPr marL="357188" lvl="1" indent="0">
              <a:lnSpc>
                <a:spcPct val="90000"/>
              </a:lnSpc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3.27]  </a:t>
            </a:r>
            <a:r>
              <a:rPr lang="zh-CN" altLang="en-US" dirty="0"/>
              <a:t>查询计算机科学系</a:t>
            </a:r>
            <a:r>
              <a:rPr lang="en-US" altLang="zh-CN" dirty="0"/>
              <a:t>(CS), </a:t>
            </a:r>
            <a:r>
              <a:rPr lang="zh-CN" altLang="en-US" dirty="0"/>
              <a:t>数学系</a:t>
            </a:r>
            <a:r>
              <a:rPr lang="en-US" altLang="zh-CN" dirty="0"/>
              <a:t>(MA)</a:t>
            </a:r>
            <a:r>
              <a:rPr lang="zh-CN" altLang="en-US" dirty="0"/>
              <a:t>和信息系</a:t>
            </a:r>
            <a:r>
              <a:rPr lang="en-US" altLang="zh-CN" dirty="0"/>
              <a:t>(IS)</a:t>
            </a:r>
            <a:r>
              <a:rPr lang="zh-CN" altLang="en-US" dirty="0"/>
              <a:t>学生的姓名和性别。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400" dirty="0"/>
              <a:t>          </a:t>
            </a:r>
            <a:r>
              <a:rPr lang="en-US" altLang="zh-CN" sz="2400" dirty="0">
                <a:solidFill>
                  <a:srgbClr val="0000CC"/>
                </a:solidFill>
              </a:rPr>
              <a:t>SELECT  </a:t>
            </a:r>
            <a:r>
              <a:rPr lang="en-US" altLang="zh-CN" sz="2400" dirty="0" err="1">
                <a:solidFill>
                  <a:srgbClr val="0000CC"/>
                </a:solidFill>
              </a:rPr>
              <a:t>Sname</a:t>
            </a:r>
            <a:r>
              <a:rPr lang="zh-CN" altLang="en-US" sz="2400" dirty="0">
                <a:solidFill>
                  <a:srgbClr val="0000CC"/>
                </a:solidFill>
              </a:rPr>
              <a:t>, </a:t>
            </a:r>
            <a:r>
              <a:rPr lang="en-US" altLang="zh-CN" sz="2400" dirty="0" err="1">
                <a:solidFill>
                  <a:srgbClr val="0000CC"/>
                </a:solidFill>
              </a:rPr>
              <a:t>Ssex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FROM    Student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WHERE   </a:t>
            </a:r>
            <a:r>
              <a:rPr lang="en-US" altLang="zh-CN" sz="2400" dirty="0" err="1">
                <a:solidFill>
                  <a:srgbClr val="0000CC"/>
                </a:solidFill>
              </a:rPr>
              <a:t>Sdept</a:t>
            </a:r>
            <a:r>
              <a:rPr lang="en-US" altLang="zh-CN" sz="2400" dirty="0">
                <a:solidFill>
                  <a:srgbClr val="0000CC"/>
                </a:solidFill>
              </a:rPr>
              <a:t>= ' CS' OR </a:t>
            </a:r>
            <a:r>
              <a:rPr lang="en-US" altLang="zh-CN" sz="2400" dirty="0" err="1">
                <a:solidFill>
                  <a:srgbClr val="0000CC"/>
                </a:solidFill>
              </a:rPr>
              <a:t>Sdept</a:t>
            </a:r>
            <a:r>
              <a:rPr lang="en-US" altLang="zh-CN" sz="2400" dirty="0">
                <a:solidFill>
                  <a:srgbClr val="0000CC"/>
                </a:solidFill>
              </a:rPr>
              <a:t>= ' MA' OR </a:t>
            </a:r>
            <a:r>
              <a:rPr lang="en-US" altLang="zh-CN" sz="2400" dirty="0" err="1">
                <a:solidFill>
                  <a:srgbClr val="0000CC"/>
                </a:solidFill>
              </a:rPr>
              <a:t>Sdept</a:t>
            </a:r>
            <a:r>
              <a:rPr lang="en-US" altLang="zh-CN" sz="2400" dirty="0">
                <a:solidFill>
                  <a:srgbClr val="0000CC"/>
                </a:solidFill>
              </a:rPr>
              <a:t>= 'IS '</a:t>
            </a:r>
            <a:r>
              <a:rPr lang="zh-CN" altLang="en-US" sz="2400" dirty="0">
                <a:solidFill>
                  <a:srgbClr val="0000CC"/>
                </a:solidFill>
              </a:rPr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3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1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2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单表查询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>
                <a:solidFill>
                  <a:srgbClr val="FF0000"/>
                </a:solidFill>
              </a:rPr>
              <a:t>查询仅涉及一个表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选择表中的若干列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选择表中的若干元组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3.ORDER BY</a:t>
            </a:r>
            <a:r>
              <a:rPr lang="zh-CN" altLang="en-US" b="1" dirty="0">
                <a:solidFill>
                  <a:srgbClr val="0000CC"/>
                </a:solidFill>
              </a:rPr>
              <a:t>子句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4.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聚集函数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5.GROUP BY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子句</a:t>
            </a:r>
            <a:endParaRPr lang="zh-CN" alt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413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3500" dirty="0">
                <a:solidFill>
                  <a:srgbClr val="FF0000"/>
                </a:solidFill>
              </a:rPr>
              <a:t>ORDER BY</a:t>
            </a:r>
            <a:r>
              <a:rPr lang="zh-CN" altLang="en-US" sz="3500" dirty="0">
                <a:solidFill>
                  <a:srgbClr val="FF0000"/>
                </a:solidFill>
              </a:rPr>
              <a:t>子句</a:t>
            </a:r>
            <a:endParaRPr lang="en-US" altLang="zh-CN" sz="3500" dirty="0"/>
          </a:p>
          <a:p>
            <a:pPr lvl="1" algn="just">
              <a:lnSpc>
                <a:spcPct val="120000"/>
              </a:lnSpc>
            </a:pPr>
            <a:r>
              <a:rPr lang="zh-CN" altLang="en-US" dirty="0"/>
              <a:t>可以按一个或多个属性列排序</a:t>
            </a:r>
          </a:p>
          <a:p>
            <a:pPr lvl="1" algn="just">
              <a:lnSpc>
                <a:spcPct val="120000"/>
              </a:lnSpc>
            </a:pPr>
            <a:r>
              <a:rPr lang="zh-CN" altLang="en-US" dirty="0"/>
              <a:t>升序：</a:t>
            </a:r>
            <a:r>
              <a:rPr lang="en-US" altLang="zh-CN" dirty="0"/>
              <a:t>ASC</a:t>
            </a:r>
            <a:r>
              <a:rPr lang="zh-CN" altLang="en-US" dirty="0"/>
              <a:t>;降序：</a:t>
            </a:r>
            <a:r>
              <a:rPr lang="en-US" altLang="zh-CN" dirty="0"/>
              <a:t>DESC</a:t>
            </a:r>
            <a:r>
              <a:rPr lang="zh-CN" altLang="en-US" dirty="0"/>
              <a:t>; 缺省值为升序</a:t>
            </a:r>
          </a:p>
          <a:p>
            <a:pPr lvl="1" algn="just">
              <a:lnSpc>
                <a:spcPct val="120000"/>
              </a:lnSpc>
            </a:pPr>
            <a:r>
              <a:rPr lang="zh-CN" altLang="en-US" sz="2200" dirty="0">
                <a:solidFill>
                  <a:srgbClr val="FF0000"/>
                </a:solidFill>
              </a:rPr>
              <a:t>对于空值，排序时显示的次序由具体系统实现来决定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marL="357188" lvl="1" indent="0" algn="just">
              <a:lnSpc>
                <a:spcPct val="120000"/>
              </a:lnSpc>
              <a:buNone/>
            </a:pPr>
            <a:endParaRPr lang="zh-CN" altLang="en-US" sz="1200" dirty="0">
              <a:solidFill>
                <a:srgbClr val="FF0000"/>
              </a:solidFill>
            </a:endParaRPr>
          </a:p>
          <a:p>
            <a:pPr algn="just">
              <a:lnSpc>
                <a:spcPct val="120000"/>
              </a:lnSpc>
              <a:buNone/>
            </a:pPr>
            <a:r>
              <a:rPr lang="en-US" altLang="zh-CN" sz="2200" dirty="0">
                <a:cs typeface="Times New Roman" panose="02020603050405020304" pitchFamily="18" charset="0"/>
              </a:rPr>
              <a:t>[</a:t>
            </a:r>
            <a:r>
              <a:rPr lang="zh-CN" altLang="en-US" sz="2200" dirty="0">
                <a:cs typeface="Times New Roman" panose="02020603050405020304" pitchFamily="18" charset="0"/>
              </a:rPr>
              <a:t>例</a:t>
            </a:r>
            <a:r>
              <a:rPr lang="en-US" altLang="zh-CN" sz="2200" dirty="0">
                <a:cs typeface="Times New Roman" panose="02020603050405020304" pitchFamily="18" charset="0"/>
              </a:rPr>
              <a:t>3.39] </a:t>
            </a:r>
            <a:r>
              <a:rPr lang="zh-CN" altLang="en-US" sz="2200" dirty="0">
                <a:cs typeface="Times New Roman" panose="02020603050405020304" pitchFamily="18" charset="0"/>
              </a:rPr>
              <a:t>查询选修了</a:t>
            </a:r>
            <a:r>
              <a:rPr lang="en-US" altLang="zh-CN" sz="2200" dirty="0">
                <a:cs typeface="Times New Roman" panose="02020603050405020304" pitchFamily="18" charset="0"/>
              </a:rPr>
              <a:t>3</a:t>
            </a:r>
            <a:r>
              <a:rPr lang="zh-CN" altLang="en-US" sz="2200" dirty="0">
                <a:cs typeface="Times New Roman" panose="02020603050405020304" pitchFamily="18" charset="0"/>
              </a:rPr>
              <a:t>号课程的学生的学号及其成绩，查询结果按分数降序排列。</a:t>
            </a:r>
          </a:p>
          <a:p>
            <a:pPr algn="just">
              <a:lnSpc>
                <a:spcPct val="120000"/>
              </a:lnSpc>
              <a:buNone/>
            </a:pPr>
            <a:r>
              <a:rPr lang="zh-CN" altLang="en-US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               </a:t>
            </a:r>
            <a:r>
              <a:rPr lang="en-US" altLang="zh-CN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SELECT  </a:t>
            </a:r>
            <a:r>
              <a:rPr lang="en-US" altLang="zh-CN" sz="2200" dirty="0" err="1">
                <a:solidFill>
                  <a:srgbClr val="0000CC"/>
                </a:solidFill>
                <a:cs typeface="Times New Roman" panose="02020603050405020304" pitchFamily="18" charset="0"/>
              </a:rPr>
              <a:t>Sno</a:t>
            </a:r>
            <a:r>
              <a:rPr lang="zh-CN" altLang="en-US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Grade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altLang="zh-CN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               FROM    SC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altLang="zh-CN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              WHERE   </a:t>
            </a:r>
            <a:r>
              <a:rPr lang="en-US" altLang="zh-CN" sz="2200" dirty="0" err="1">
                <a:solidFill>
                  <a:srgbClr val="0000CC"/>
                </a:solidFill>
                <a:cs typeface="Times New Roman" panose="02020603050405020304" pitchFamily="18" charset="0"/>
              </a:rPr>
              <a:t>Cno</a:t>
            </a:r>
            <a:r>
              <a:rPr lang="en-US" altLang="zh-CN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= ' 3 '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altLang="zh-CN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              ORDER BY  Grade </a:t>
            </a:r>
            <a:r>
              <a:rPr lang="en-US" altLang="zh-CN" sz="2200">
                <a:solidFill>
                  <a:srgbClr val="0000CC"/>
                </a:solidFill>
                <a:cs typeface="Times New Roman" panose="02020603050405020304" pitchFamily="18" charset="0"/>
              </a:rPr>
              <a:t>DESC</a:t>
            </a:r>
            <a:r>
              <a:rPr lang="zh-CN" altLang="en-US" sz="2200">
                <a:solidFill>
                  <a:srgbClr val="0000CC"/>
                </a:solidFill>
                <a:cs typeface="Times New Roman" panose="02020603050405020304" pitchFamily="18" charset="0"/>
              </a:rPr>
              <a:t>;</a:t>
            </a:r>
            <a:endParaRPr lang="zh-CN" altLang="en-US" sz="2200" dirty="0"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200" dirty="0">
                <a:cs typeface="Times New Roman" panose="02020603050405020304" pitchFamily="18" charset="0"/>
              </a:rPr>
              <a:t>[</a:t>
            </a:r>
            <a:r>
              <a:rPr lang="zh-CN" altLang="en-US" sz="2200" dirty="0">
                <a:cs typeface="Times New Roman" panose="02020603050405020304" pitchFamily="18" charset="0"/>
              </a:rPr>
              <a:t>例</a:t>
            </a:r>
            <a:r>
              <a:rPr lang="en-US" altLang="zh-CN" sz="2200" dirty="0">
                <a:cs typeface="Times New Roman" panose="02020603050405020304" pitchFamily="18" charset="0"/>
              </a:rPr>
              <a:t>3.40] </a:t>
            </a:r>
            <a:r>
              <a:rPr lang="zh-CN" altLang="en-US" sz="2200" dirty="0">
                <a:cs typeface="Times New Roman" panose="02020603050405020304" pitchFamily="18" charset="0"/>
              </a:rPr>
              <a:t>查询全体学生情况，查询结果按所在系的系号升序排列，同一系中的学生按年龄</a:t>
            </a:r>
            <a:endParaRPr lang="en-US" altLang="zh-CN" sz="2200" dirty="0"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200" dirty="0">
                <a:cs typeface="Times New Roman" panose="02020603050405020304" pitchFamily="18" charset="0"/>
              </a:rPr>
              <a:t>             </a:t>
            </a:r>
            <a:r>
              <a:rPr lang="zh-CN" altLang="en-US" sz="2200" dirty="0">
                <a:cs typeface="Times New Roman" panose="02020603050405020304" pitchFamily="18" charset="0"/>
              </a:rPr>
              <a:t>降序排列。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200" dirty="0">
                <a:cs typeface="Times New Roman" panose="02020603050405020304" pitchFamily="18" charset="0"/>
              </a:rPr>
              <a:t>                </a:t>
            </a:r>
            <a:r>
              <a:rPr lang="en-US" altLang="zh-CN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SELECT   *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                FROM   Student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               ORDER BY  </a:t>
            </a:r>
            <a:r>
              <a:rPr lang="en-US" altLang="zh-CN" sz="2200" dirty="0" err="1">
                <a:solidFill>
                  <a:srgbClr val="0000CC"/>
                </a:solidFill>
                <a:cs typeface="Times New Roman" panose="02020603050405020304" pitchFamily="18" charset="0"/>
              </a:rPr>
              <a:t>Sdept</a:t>
            </a:r>
            <a:r>
              <a:rPr lang="zh-CN" altLang="en-US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Sage DESC</a:t>
            </a:r>
            <a:r>
              <a:rPr lang="zh-CN" altLang="en-US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;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5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9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1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02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单表查询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>
                <a:solidFill>
                  <a:srgbClr val="FF0000"/>
                </a:solidFill>
              </a:rPr>
              <a:t>查询仅涉及一个表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选择表中的若干列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选择表中的若干元组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3.ORDER BY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子句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4.</a:t>
            </a:r>
            <a:r>
              <a:rPr lang="zh-CN" altLang="en-US" b="1" dirty="0">
                <a:solidFill>
                  <a:srgbClr val="0000CC"/>
                </a:solidFill>
              </a:rPr>
              <a:t>聚集函数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5.GROUP BY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子句</a:t>
            </a:r>
            <a:endParaRPr lang="zh-CN" alt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03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78161"/>
            <a:ext cx="11144992" cy="6357865"/>
          </a:xfrm>
        </p:spPr>
        <p:txBody>
          <a:bodyPr>
            <a:normAutofit/>
          </a:bodyPr>
          <a:lstStyle/>
          <a:p>
            <a:r>
              <a:rPr lang="zh-CN" altLang="en-US" sz="35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聚集函数</a:t>
            </a:r>
            <a:endParaRPr lang="en-US" altLang="zh-CN" sz="35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solidFill>
                  <a:srgbClr val="0000CC"/>
                </a:solidFill>
              </a:rPr>
              <a:t>统计元组个数</a:t>
            </a:r>
          </a:p>
          <a:p>
            <a:pPr marL="357188" lvl="1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     </a:t>
            </a:r>
            <a:r>
              <a:rPr lang="en-US" altLang="zh-CN" dirty="0">
                <a:solidFill>
                  <a:srgbClr val="FF0000"/>
                </a:solidFill>
              </a:rPr>
              <a:t>COUNT(*)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solidFill>
                  <a:srgbClr val="0000CC"/>
                </a:solidFill>
              </a:rPr>
              <a:t>统计一列中值的个数</a:t>
            </a:r>
          </a:p>
          <a:p>
            <a:pPr marL="357188" lvl="1" indent="0">
              <a:lnSpc>
                <a:spcPct val="110000"/>
              </a:lnSpc>
              <a:buNone/>
            </a:pPr>
            <a:r>
              <a:rPr lang="zh-CN" altLang="en-US" dirty="0"/>
              <a:t>     </a:t>
            </a:r>
            <a:r>
              <a:rPr lang="en-US" altLang="zh-CN" dirty="0">
                <a:solidFill>
                  <a:srgbClr val="FF0000"/>
                </a:solidFill>
              </a:rPr>
              <a:t>COUNT([DISTINCT|ALL] &lt;</a:t>
            </a:r>
            <a:r>
              <a:rPr lang="zh-CN" altLang="en-US" dirty="0">
                <a:solidFill>
                  <a:srgbClr val="FF0000"/>
                </a:solidFill>
              </a:rPr>
              <a:t>列名</a:t>
            </a:r>
            <a:r>
              <a:rPr lang="en-US" altLang="zh-CN" dirty="0">
                <a:solidFill>
                  <a:srgbClr val="FF0000"/>
                </a:solidFill>
              </a:rPr>
              <a:t>&gt;)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solidFill>
                  <a:srgbClr val="0000CC"/>
                </a:solidFill>
              </a:rPr>
              <a:t>计算一列值的总和（此列必须为数值型）</a:t>
            </a:r>
          </a:p>
          <a:p>
            <a:pPr marL="357188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</a:t>
            </a:r>
            <a:r>
              <a:rPr lang="en-US" altLang="zh-CN" dirty="0">
                <a:solidFill>
                  <a:srgbClr val="FF0000"/>
                </a:solidFill>
              </a:rPr>
              <a:t>SUM([DISTINCT|ALL] &lt;</a:t>
            </a:r>
            <a:r>
              <a:rPr lang="zh-CN" altLang="en-US" dirty="0">
                <a:solidFill>
                  <a:srgbClr val="FF0000"/>
                </a:solidFill>
              </a:rPr>
              <a:t>列名</a:t>
            </a:r>
            <a:r>
              <a:rPr lang="en-US" altLang="zh-CN" dirty="0">
                <a:solidFill>
                  <a:srgbClr val="FF0000"/>
                </a:solidFill>
              </a:rPr>
              <a:t>&gt;)	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solidFill>
                  <a:srgbClr val="0000CC"/>
                </a:solidFill>
              </a:rPr>
              <a:t>计算一列值的平均值（此列必须为数值型）</a:t>
            </a:r>
          </a:p>
          <a:p>
            <a:pPr marL="357188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AVG([DISTINCT|ALL] &lt;</a:t>
            </a:r>
            <a:r>
              <a:rPr lang="zh-CN" altLang="en-US" dirty="0">
                <a:solidFill>
                  <a:srgbClr val="FF0000"/>
                </a:solidFill>
              </a:rPr>
              <a:t>列名</a:t>
            </a:r>
            <a:r>
              <a:rPr lang="en-US" altLang="zh-CN" dirty="0">
                <a:solidFill>
                  <a:srgbClr val="FF0000"/>
                </a:solidFill>
              </a:rPr>
              <a:t>&gt;)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solidFill>
                  <a:srgbClr val="0000CC"/>
                </a:solidFill>
              </a:rPr>
              <a:t>求一列中的最大值和最小值</a:t>
            </a:r>
          </a:p>
          <a:p>
            <a:pPr marL="357188" lvl="1" indent="0">
              <a:lnSpc>
                <a:spcPct val="110000"/>
              </a:lnSpc>
              <a:buNone/>
            </a:pPr>
            <a:r>
              <a:rPr lang="zh-CN" altLang="en-US" dirty="0"/>
              <a:t> 	 </a:t>
            </a:r>
            <a:r>
              <a:rPr lang="en-US" altLang="zh-CN" dirty="0">
                <a:solidFill>
                  <a:srgbClr val="FF0000"/>
                </a:solidFill>
              </a:rPr>
              <a:t>MAX([DISTINCT|ALL] &lt;</a:t>
            </a:r>
            <a:r>
              <a:rPr lang="zh-CN" altLang="en-US" dirty="0">
                <a:solidFill>
                  <a:srgbClr val="FF0000"/>
                </a:solidFill>
              </a:rPr>
              <a:t>列名</a:t>
            </a:r>
            <a:r>
              <a:rPr lang="en-US" altLang="zh-CN" dirty="0">
                <a:solidFill>
                  <a:srgbClr val="FF0000"/>
                </a:solidFill>
              </a:rPr>
              <a:t>&gt;)</a:t>
            </a:r>
          </a:p>
          <a:p>
            <a:pPr marL="357188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	 MIN([DISTINCT|ALL] &lt;</a:t>
            </a:r>
            <a:r>
              <a:rPr lang="zh-CN" altLang="en-US" dirty="0">
                <a:solidFill>
                  <a:srgbClr val="FF0000"/>
                </a:solidFill>
              </a:rPr>
              <a:t>列名</a:t>
            </a:r>
            <a:r>
              <a:rPr lang="en-US" altLang="zh-CN" dirty="0">
                <a:solidFill>
                  <a:srgbClr val="FF0000"/>
                </a:solidFill>
              </a:rPr>
              <a:t>&gt;)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2"/>
          <p:cNvSpPr txBox="1"/>
          <p:nvPr/>
        </p:nvSpPr>
        <p:spPr>
          <a:xfrm>
            <a:off x="7006385" y="2090172"/>
            <a:ext cx="4614393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当聚集函数遇到空值时，除</a:t>
            </a:r>
            <a:r>
              <a:rPr lang="en-US" altLang="zh-CN" sz="24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count(*)</a:t>
            </a:r>
            <a:r>
              <a:rPr lang="zh-CN" altLang="en-US" sz="24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外，都跳过空值而只处理非</a:t>
            </a:r>
            <a:r>
              <a:rPr lang="zh-CN" altLang="en-US" sz="240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空值。</a:t>
            </a:r>
            <a:endParaRPr lang="en-US" altLang="zh-CN" sz="240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count(*)</a:t>
            </a:r>
            <a:r>
              <a:rPr lang="zh-CN" altLang="en-US" sz="24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是对元组进行计数，某个元组的一个或部分列取空值不影响其统计结果。</a:t>
            </a:r>
          </a:p>
        </p:txBody>
      </p:sp>
    </p:spTree>
    <p:extLst>
      <p:ext uri="{BB962C8B-B14F-4D97-AF65-F5344CB8AC3E}">
        <p14:creationId xmlns:p14="http://schemas.microsoft.com/office/powerpoint/2010/main" val="189963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762000"/>
            <a:ext cx="11007107" cy="577402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语句格式</a:t>
            </a:r>
          </a:p>
          <a:p>
            <a:pPr algn="just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D7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solidFill>
                  <a:srgbClr val="FF00FF"/>
                </a:solidFill>
                <a:cs typeface="Times New Roman" panose="02020603050405020304" pitchFamily="18" charset="0"/>
              </a:rPr>
              <a:t>SELECT</a:t>
            </a:r>
            <a:r>
              <a:rPr lang="en-US" altLang="zh-CN" sz="2800" dirty="0">
                <a:cs typeface="Times New Roman" panose="02020603050405020304" pitchFamily="18" charset="0"/>
              </a:rPr>
              <a:t> [ALL|DISTINCT] &lt;</a:t>
            </a:r>
            <a:r>
              <a:rPr lang="zh-CN" altLang="en-US" sz="2800" dirty="0">
                <a:cs typeface="Times New Roman" panose="02020603050405020304" pitchFamily="18" charset="0"/>
              </a:rPr>
              <a:t>目标列表达式</a:t>
            </a:r>
            <a:r>
              <a:rPr lang="en-US" altLang="zh-CN" sz="2800" dirty="0">
                <a:cs typeface="Times New Roman" panose="02020603050405020304" pitchFamily="18" charset="0"/>
              </a:rPr>
              <a:t>&gt;[</a:t>
            </a:r>
            <a:r>
              <a:rPr lang="zh-CN" altLang="en-US" sz="2800" dirty="0">
                <a:cs typeface="Times New Roman" panose="02020603050405020304" pitchFamily="18" charset="0"/>
              </a:rPr>
              <a:t>,</a:t>
            </a:r>
            <a:r>
              <a:rPr lang="en-US" altLang="zh-CN" sz="2800" dirty="0">
                <a:cs typeface="Times New Roman" panose="02020603050405020304" pitchFamily="18" charset="0"/>
              </a:rPr>
              <a:t>&lt;</a:t>
            </a:r>
            <a:r>
              <a:rPr lang="zh-CN" altLang="en-US" sz="2800" dirty="0">
                <a:cs typeface="Times New Roman" panose="02020603050405020304" pitchFamily="18" charset="0"/>
              </a:rPr>
              <a:t>目标列表达式</a:t>
            </a:r>
            <a:r>
              <a:rPr lang="en-US" altLang="zh-CN" sz="2800" dirty="0">
                <a:cs typeface="Times New Roman" panose="02020603050405020304" pitchFamily="18" charset="0"/>
              </a:rPr>
              <a:t>&gt;] …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altLang="zh-CN" sz="2800">
                <a:solidFill>
                  <a:srgbClr val="D75B5B"/>
                </a:solidFill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solidFill>
                  <a:srgbClr val="FF00FF"/>
                </a:solidFill>
                <a:cs typeface="Times New Roman" panose="02020603050405020304" pitchFamily="18" charset="0"/>
              </a:rPr>
              <a:t>FROM </a:t>
            </a:r>
            <a:r>
              <a:rPr lang="en-US" altLang="zh-CN" sz="2800" dirty="0">
                <a:cs typeface="Times New Roman" panose="02020603050405020304" pitchFamily="18" charset="0"/>
              </a:rPr>
              <a:t>&lt;</a:t>
            </a:r>
            <a:r>
              <a:rPr lang="zh-CN" altLang="en-US" sz="2800" dirty="0">
                <a:cs typeface="Times New Roman" panose="02020603050405020304" pitchFamily="18" charset="0"/>
              </a:rPr>
              <a:t>表名或视图名</a:t>
            </a:r>
            <a:r>
              <a:rPr lang="en-US" altLang="zh-CN" sz="2800" dirty="0">
                <a:cs typeface="Times New Roman" panose="02020603050405020304" pitchFamily="18" charset="0"/>
              </a:rPr>
              <a:t>&gt;[,&lt;</a:t>
            </a:r>
            <a:r>
              <a:rPr lang="zh-CN" altLang="en-US" sz="2800" dirty="0">
                <a:cs typeface="Times New Roman" panose="02020603050405020304" pitchFamily="18" charset="0"/>
              </a:rPr>
              <a:t>表名或视图名</a:t>
            </a:r>
            <a:r>
              <a:rPr lang="en-US" altLang="zh-CN" sz="2800" dirty="0">
                <a:cs typeface="Times New Roman" panose="02020603050405020304" pitchFamily="18" charset="0"/>
              </a:rPr>
              <a:t>&gt; ]…|</a:t>
            </a:r>
            <a:r>
              <a:rPr lang="zh-CN" altLang="en-US" sz="2800" dirty="0"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cs typeface="Times New Roman" panose="02020603050405020304" pitchFamily="18" charset="0"/>
              </a:rPr>
              <a:t>SELECT </a:t>
            </a:r>
            <a:r>
              <a:rPr lang="zh-CN" altLang="en-US" sz="2800" dirty="0">
                <a:cs typeface="Times New Roman" panose="02020603050405020304" pitchFamily="18" charset="0"/>
              </a:rPr>
              <a:t>语句)      </a:t>
            </a:r>
          </a:p>
          <a:p>
            <a:pPr algn="just">
              <a:lnSpc>
                <a:spcPct val="150000"/>
              </a:lnSpc>
              <a:buNone/>
            </a:pPr>
            <a:r>
              <a:rPr lang="zh-CN" altLang="en-US" sz="2800">
                <a:cs typeface="Times New Roman" panose="02020603050405020304" pitchFamily="18" charset="0"/>
              </a:rPr>
              <a:t>                     </a:t>
            </a:r>
            <a:r>
              <a:rPr lang="en-US" altLang="zh-CN" sz="2800" dirty="0">
                <a:cs typeface="Times New Roman" panose="02020603050405020304" pitchFamily="18" charset="0"/>
              </a:rPr>
              <a:t>[AS]&lt;</a:t>
            </a:r>
            <a:r>
              <a:rPr lang="zh-CN" altLang="en-US" sz="2800" dirty="0">
                <a:cs typeface="Times New Roman" panose="02020603050405020304" pitchFamily="18" charset="0"/>
              </a:rPr>
              <a:t>别名</a:t>
            </a:r>
            <a:r>
              <a:rPr lang="en-US" altLang="zh-CN" sz="2800" dirty="0">
                <a:cs typeface="Times New Roman" panose="02020603050405020304" pitchFamily="18" charset="0"/>
              </a:rPr>
              <a:t>&gt;</a:t>
            </a:r>
          </a:p>
          <a:p>
            <a:pPr marL="819150" lvl="1" algn="just">
              <a:lnSpc>
                <a:spcPct val="150000"/>
              </a:lnSpc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[ </a:t>
            </a:r>
            <a:r>
              <a:rPr lang="en-US" altLang="zh-CN" sz="2800" dirty="0">
                <a:solidFill>
                  <a:srgbClr val="FF00FF"/>
                </a:solidFill>
                <a:cs typeface="Times New Roman" panose="02020603050405020304" pitchFamily="18" charset="0"/>
              </a:rPr>
              <a:t>WHERE</a:t>
            </a:r>
            <a:r>
              <a:rPr lang="en-US" altLang="zh-CN" sz="2800" dirty="0">
                <a:cs typeface="Times New Roman" panose="02020603050405020304" pitchFamily="18" charset="0"/>
              </a:rPr>
              <a:t> &lt;</a:t>
            </a:r>
            <a:r>
              <a:rPr lang="zh-CN" altLang="en-US" sz="2800" dirty="0">
                <a:cs typeface="Times New Roman" panose="02020603050405020304" pitchFamily="18" charset="0"/>
              </a:rPr>
              <a:t>条件表达式</a:t>
            </a:r>
            <a:r>
              <a:rPr lang="en-US" altLang="zh-CN" sz="2800" dirty="0">
                <a:cs typeface="Times New Roman" panose="02020603050405020304" pitchFamily="18" charset="0"/>
              </a:rPr>
              <a:t>&gt; ]</a:t>
            </a:r>
          </a:p>
          <a:p>
            <a:pPr marL="819150" lvl="1" algn="just">
              <a:lnSpc>
                <a:spcPct val="150000"/>
              </a:lnSpc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[ </a:t>
            </a:r>
            <a:r>
              <a:rPr lang="en-US" altLang="zh-CN" sz="2800" dirty="0">
                <a:solidFill>
                  <a:srgbClr val="FF00FF"/>
                </a:solidFill>
                <a:cs typeface="Times New Roman" panose="02020603050405020304" pitchFamily="18" charset="0"/>
              </a:rPr>
              <a:t>GROUP BY</a:t>
            </a:r>
            <a:r>
              <a:rPr lang="en-US" altLang="zh-CN" sz="2800" dirty="0">
                <a:cs typeface="Times New Roman" panose="02020603050405020304" pitchFamily="18" charset="0"/>
              </a:rPr>
              <a:t> &lt;</a:t>
            </a:r>
            <a:r>
              <a:rPr lang="zh-CN" altLang="en-US" sz="2800" dirty="0">
                <a:cs typeface="Times New Roman" panose="02020603050405020304" pitchFamily="18" charset="0"/>
              </a:rPr>
              <a:t>列名</a:t>
            </a:r>
            <a:r>
              <a:rPr lang="en-US" altLang="zh-CN" sz="2800" dirty="0">
                <a:cs typeface="Times New Roman" panose="02020603050405020304" pitchFamily="18" charset="0"/>
              </a:rPr>
              <a:t>1&gt; [ </a:t>
            </a:r>
            <a:r>
              <a:rPr lang="en-US" altLang="zh-CN" sz="2800" dirty="0">
                <a:solidFill>
                  <a:srgbClr val="FF00FF"/>
                </a:solidFill>
                <a:cs typeface="Times New Roman" panose="02020603050405020304" pitchFamily="18" charset="0"/>
              </a:rPr>
              <a:t>HAVING</a:t>
            </a:r>
            <a:r>
              <a:rPr lang="en-US" altLang="zh-CN" sz="2800" dirty="0">
                <a:cs typeface="Times New Roman" panose="02020603050405020304" pitchFamily="18" charset="0"/>
              </a:rPr>
              <a:t> &lt;</a:t>
            </a:r>
            <a:r>
              <a:rPr lang="zh-CN" altLang="en-US" sz="2800" dirty="0">
                <a:cs typeface="Times New Roman" panose="02020603050405020304" pitchFamily="18" charset="0"/>
              </a:rPr>
              <a:t>条件表达式</a:t>
            </a:r>
            <a:r>
              <a:rPr lang="en-US" altLang="zh-CN" sz="2800" dirty="0">
                <a:cs typeface="Times New Roman" panose="02020603050405020304" pitchFamily="18" charset="0"/>
              </a:rPr>
              <a:t>&gt; ] ]</a:t>
            </a:r>
          </a:p>
          <a:p>
            <a:pPr marL="819150" lvl="1" algn="just">
              <a:lnSpc>
                <a:spcPct val="150000"/>
              </a:lnSpc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[ </a:t>
            </a:r>
            <a:r>
              <a:rPr lang="en-US" altLang="zh-CN" sz="2800" dirty="0">
                <a:solidFill>
                  <a:srgbClr val="FF00FF"/>
                </a:solidFill>
                <a:cs typeface="Times New Roman" panose="02020603050405020304" pitchFamily="18" charset="0"/>
              </a:rPr>
              <a:t>ORDER BY</a:t>
            </a:r>
            <a:r>
              <a:rPr lang="en-US" altLang="zh-CN" sz="2800" dirty="0">
                <a:cs typeface="Times New Roman" panose="02020603050405020304" pitchFamily="18" charset="0"/>
              </a:rPr>
              <a:t> &lt;</a:t>
            </a:r>
            <a:r>
              <a:rPr lang="zh-CN" altLang="en-US" sz="2800" dirty="0">
                <a:cs typeface="Times New Roman" panose="02020603050405020304" pitchFamily="18" charset="0"/>
              </a:rPr>
              <a:t>列名</a:t>
            </a:r>
            <a:r>
              <a:rPr lang="en-US" altLang="zh-CN" sz="2800" dirty="0">
                <a:cs typeface="Times New Roman" panose="02020603050405020304" pitchFamily="18" charset="0"/>
              </a:rPr>
              <a:t>2&gt; [ ASC|DESC ] ]</a:t>
            </a:r>
            <a:r>
              <a:rPr lang="zh-CN" altLang="en-US" sz="2800" dirty="0"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47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9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3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3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10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3.41]  </a:t>
            </a:r>
            <a:r>
              <a:rPr lang="zh-CN" altLang="en-US" sz="2400" dirty="0"/>
              <a:t>查询学生总人数。</a:t>
            </a:r>
          </a:p>
          <a:p>
            <a:pPr lvl="2" algn="just">
              <a:lnSpc>
                <a:spcPct val="140000"/>
              </a:lnSpc>
              <a:buNone/>
            </a:pPr>
            <a:r>
              <a:rPr lang="zh-CN" altLang="en-US" dirty="0"/>
              <a:t>           </a:t>
            </a:r>
            <a:r>
              <a:rPr lang="en-US" altLang="zh-CN" sz="2400" dirty="0">
                <a:solidFill>
                  <a:srgbClr val="0000CC"/>
                </a:solidFill>
              </a:rPr>
              <a:t>SELECT </a:t>
            </a:r>
            <a:r>
              <a:rPr lang="en-US" altLang="zh-CN" sz="2400" dirty="0">
                <a:solidFill>
                  <a:srgbClr val="FF0000"/>
                </a:solidFill>
              </a:rPr>
              <a:t>COUNT</a:t>
            </a:r>
            <a:r>
              <a:rPr lang="zh-CN" altLang="en-US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*</a:t>
            </a:r>
            <a:r>
              <a:rPr lang="zh-CN" altLang="en-US" sz="2400" dirty="0">
                <a:solidFill>
                  <a:srgbClr val="FF0000"/>
                </a:solidFill>
              </a:rPr>
              <a:t>)</a:t>
            </a:r>
          </a:p>
          <a:p>
            <a:pPr lvl="2" algn="just">
              <a:lnSpc>
                <a:spcPct val="14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FROM  Student</a:t>
            </a:r>
            <a:r>
              <a:rPr lang="zh-CN" altLang="en-US" sz="2400" dirty="0">
                <a:solidFill>
                  <a:srgbClr val="0000CC"/>
                </a:solidFill>
              </a:rPr>
              <a:t>;</a:t>
            </a:r>
            <a:r>
              <a:rPr lang="zh-CN" altLang="en-US" sz="2400" dirty="0">
                <a:solidFill>
                  <a:srgbClr val="0000CC"/>
                </a:solidFill>
                <a:latin typeface="Courier New" pitchFamily="49" charset="0"/>
              </a:rPr>
              <a:t> </a:t>
            </a:r>
          </a:p>
          <a:p>
            <a:pPr algn="just">
              <a:lnSpc>
                <a:spcPct val="140000"/>
              </a:lnSpc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3.42]  </a:t>
            </a:r>
            <a:r>
              <a:rPr lang="zh-CN" altLang="en-US" sz="2400" dirty="0"/>
              <a:t>查询选修了课程的学生人数。</a:t>
            </a:r>
          </a:p>
          <a:p>
            <a:pPr lvl="2" algn="just">
              <a:lnSpc>
                <a:spcPct val="140000"/>
              </a:lnSpc>
              <a:buNone/>
            </a:pPr>
            <a:r>
              <a:rPr lang="zh-CN" altLang="en-US" dirty="0"/>
              <a:t>           </a:t>
            </a:r>
            <a:r>
              <a:rPr lang="en-US" altLang="zh-CN" sz="2400" dirty="0">
                <a:solidFill>
                  <a:srgbClr val="0000CC"/>
                </a:solidFill>
              </a:rPr>
              <a:t>SELECT COUNT</a:t>
            </a:r>
            <a:r>
              <a:rPr lang="zh-CN" altLang="en-US" sz="2400" dirty="0">
                <a:solidFill>
                  <a:srgbClr val="0000CC"/>
                </a:solidFill>
              </a:rPr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DISTINCT</a:t>
            </a:r>
            <a:r>
              <a:rPr lang="en-US" altLang="zh-CN" sz="2400" dirty="0">
                <a:solidFill>
                  <a:srgbClr val="0000CC"/>
                </a:solidFill>
              </a:rPr>
              <a:t> </a:t>
            </a:r>
            <a:r>
              <a:rPr lang="en-US" altLang="zh-CN" sz="2400" dirty="0" err="1">
                <a:solidFill>
                  <a:srgbClr val="0000CC"/>
                </a:solidFill>
              </a:rPr>
              <a:t>Sno</a:t>
            </a:r>
            <a:r>
              <a:rPr lang="zh-CN" altLang="en-US" sz="2400" dirty="0">
                <a:solidFill>
                  <a:srgbClr val="0000CC"/>
                </a:solidFill>
              </a:rPr>
              <a:t>)</a:t>
            </a:r>
          </a:p>
          <a:p>
            <a:pPr lvl="2" algn="just">
              <a:lnSpc>
                <a:spcPct val="14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FROM SC</a:t>
            </a:r>
            <a:r>
              <a:rPr lang="zh-CN" altLang="en-US" sz="2400" dirty="0">
                <a:solidFill>
                  <a:srgbClr val="0000CC"/>
                </a:solidFill>
              </a:rPr>
              <a:t>;</a:t>
            </a:r>
          </a:p>
          <a:p>
            <a:pPr algn="just">
              <a:lnSpc>
                <a:spcPct val="140000"/>
              </a:lnSpc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3.43]  </a:t>
            </a:r>
            <a:r>
              <a:rPr lang="zh-CN" altLang="en-US" sz="2400" dirty="0"/>
              <a:t>计算</a:t>
            </a:r>
            <a:r>
              <a:rPr lang="en-US" altLang="zh-CN" sz="2400" dirty="0"/>
              <a:t>1</a:t>
            </a:r>
            <a:r>
              <a:rPr lang="zh-CN" altLang="en-US" sz="2400" dirty="0"/>
              <a:t>号课程的学生平均成绩。</a:t>
            </a:r>
          </a:p>
          <a:p>
            <a:pPr lvl="1" algn="just">
              <a:lnSpc>
                <a:spcPct val="140000"/>
              </a:lnSpc>
              <a:buNone/>
            </a:pPr>
            <a:r>
              <a:rPr lang="zh-CN" altLang="en-US" dirty="0"/>
              <a:t>             </a:t>
            </a:r>
            <a:r>
              <a:rPr lang="en-US" altLang="zh-CN" dirty="0">
                <a:solidFill>
                  <a:srgbClr val="0000CC"/>
                </a:solidFill>
              </a:rPr>
              <a:t>SELECT  </a:t>
            </a:r>
            <a:r>
              <a:rPr lang="en-US" altLang="zh-CN" dirty="0">
                <a:solidFill>
                  <a:srgbClr val="FF0000"/>
                </a:solidFill>
              </a:rPr>
              <a:t>AVG</a:t>
            </a:r>
            <a:r>
              <a:rPr lang="zh-CN" altLang="en-US" dirty="0">
                <a:solidFill>
                  <a:srgbClr val="FF0000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Grade</a:t>
            </a:r>
            <a:r>
              <a:rPr lang="zh-CN" altLang="en-US" dirty="0">
                <a:solidFill>
                  <a:srgbClr val="FF0000"/>
                </a:solidFill>
              </a:rPr>
              <a:t>)</a:t>
            </a:r>
          </a:p>
          <a:p>
            <a:pPr lvl="1" algn="just">
              <a:lnSpc>
                <a:spcPct val="140000"/>
              </a:lnSpc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FROM    SC</a:t>
            </a:r>
          </a:p>
          <a:p>
            <a:pPr lvl="1" algn="just">
              <a:lnSpc>
                <a:spcPct val="140000"/>
              </a:lnSpc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WHERE  </a:t>
            </a:r>
            <a:r>
              <a:rPr lang="en-US" altLang="zh-CN" dirty="0" err="1">
                <a:solidFill>
                  <a:srgbClr val="0000CC"/>
                </a:solidFill>
              </a:rPr>
              <a:t>Cno</a:t>
            </a:r>
            <a:r>
              <a:rPr lang="en-US" altLang="zh-CN" dirty="0">
                <a:solidFill>
                  <a:srgbClr val="0000CC"/>
                </a:solidFill>
              </a:rPr>
              <a:t>= ' 1 '</a:t>
            </a:r>
            <a:r>
              <a:rPr lang="zh-CN" altLang="en-US" dirty="0">
                <a:solidFill>
                  <a:srgbClr val="0000CC"/>
                </a:solidFill>
              </a:rPr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2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3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301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1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2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3.44]  </a:t>
            </a:r>
            <a:r>
              <a:rPr lang="zh-CN" altLang="en-US" dirty="0"/>
              <a:t>查询选修</a:t>
            </a:r>
            <a:r>
              <a:rPr lang="en-US" altLang="zh-CN" dirty="0"/>
              <a:t>1</a:t>
            </a:r>
            <a:r>
              <a:rPr lang="zh-CN" altLang="en-US" dirty="0"/>
              <a:t>号课程的学生最高分数。</a:t>
            </a:r>
          </a:p>
          <a:p>
            <a:pPr marL="0" indent="0">
              <a:buNone/>
            </a:pPr>
            <a:r>
              <a:rPr lang="zh-CN" altLang="en-US" dirty="0"/>
              <a:t>                  </a:t>
            </a:r>
            <a:r>
              <a:rPr lang="en-US" altLang="zh-CN" dirty="0">
                <a:solidFill>
                  <a:srgbClr val="0000CC"/>
                </a:solidFill>
              </a:rPr>
              <a:t>SELECT </a:t>
            </a:r>
            <a:r>
              <a:rPr lang="en-US" altLang="zh-CN" dirty="0">
                <a:solidFill>
                  <a:srgbClr val="FF0000"/>
                </a:solidFill>
              </a:rPr>
              <a:t>MAX(Grade)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     FROM SC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     WHERE </a:t>
            </a:r>
            <a:r>
              <a:rPr lang="en-US" altLang="zh-CN" dirty="0" err="1">
                <a:solidFill>
                  <a:srgbClr val="0000CC"/>
                </a:solidFill>
              </a:rPr>
              <a:t>Cno</a:t>
            </a:r>
            <a:r>
              <a:rPr lang="en-US" altLang="zh-CN" dirty="0">
                <a:solidFill>
                  <a:srgbClr val="0000CC"/>
                </a:solidFill>
              </a:rPr>
              <a:t>='1';</a:t>
            </a:r>
          </a:p>
          <a:p>
            <a:endParaRPr lang="en-US" altLang="zh-CN" sz="1800" dirty="0"/>
          </a:p>
          <a:p>
            <a:r>
              <a:rPr lang="en-US" altLang="zh-CN" dirty="0"/>
              <a:t>  [</a:t>
            </a:r>
            <a:r>
              <a:rPr lang="zh-CN" altLang="en-US" dirty="0"/>
              <a:t>例</a:t>
            </a:r>
            <a:r>
              <a:rPr lang="en-US" altLang="zh-CN" dirty="0"/>
              <a:t>3.45 ] </a:t>
            </a:r>
            <a:r>
              <a:rPr lang="zh-CN" altLang="en-US" dirty="0"/>
              <a:t>查询学生</a:t>
            </a:r>
            <a:r>
              <a:rPr lang="en-US" altLang="zh-CN" dirty="0"/>
              <a:t>201215012</a:t>
            </a:r>
            <a:r>
              <a:rPr lang="zh-CN" altLang="en-US" dirty="0"/>
              <a:t>选修课程的总学分数。</a:t>
            </a:r>
          </a:p>
          <a:p>
            <a:pPr marL="0" indent="0">
              <a:buNone/>
            </a:pPr>
            <a:r>
              <a:rPr lang="zh-CN" altLang="en-US" dirty="0"/>
              <a:t>    		         </a:t>
            </a:r>
            <a:r>
              <a:rPr lang="en-US" altLang="zh-CN" dirty="0">
                <a:solidFill>
                  <a:srgbClr val="0000CC"/>
                </a:solidFill>
              </a:rPr>
              <a:t>SELECT </a:t>
            </a:r>
            <a:r>
              <a:rPr lang="en-US" altLang="zh-CN" dirty="0">
                <a:solidFill>
                  <a:srgbClr val="FF0000"/>
                </a:solidFill>
              </a:rPr>
              <a:t>SUM(</a:t>
            </a:r>
            <a:r>
              <a:rPr lang="en-US" altLang="zh-CN" dirty="0" err="1">
                <a:solidFill>
                  <a:srgbClr val="FF0000"/>
                </a:solidFill>
              </a:rPr>
              <a:t>Ccredit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       FROM  </a:t>
            </a:r>
            <a:r>
              <a:rPr lang="en-US" altLang="zh-CN" dirty="0" err="1">
                <a:solidFill>
                  <a:srgbClr val="0000CC"/>
                </a:solidFill>
              </a:rPr>
              <a:t>SC,Course</a:t>
            </a:r>
            <a:endParaRPr lang="en-US" altLang="zh-CN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       WHERE </a:t>
            </a:r>
            <a:r>
              <a:rPr lang="en-US" altLang="zh-CN" dirty="0" err="1">
                <a:solidFill>
                  <a:srgbClr val="0000CC"/>
                </a:solidFill>
              </a:rPr>
              <a:t>Sno</a:t>
            </a:r>
            <a:r>
              <a:rPr lang="en-US" altLang="zh-CN" dirty="0">
                <a:solidFill>
                  <a:srgbClr val="0000CC"/>
                </a:solidFill>
              </a:rPr>
              <a:t>='201215012' AND </a:t>
            </a:r>
            <a:r>
              <a:rPr lang="en-US" altLang="zh-CN" dirty="0" err="1">
                <a:solidFill>
                  <a:srgbClr val="0000CC"/>
                </a:solidFill>
              </a:rPr>
              <a:t>SC.Cno</a:t>
            </a:r>
            <a:r>
              <a:rPr lang="en-US" altLang="zh-CN" dirty="0">
                <a:solidFill>
                  <a:srgbClr val="0000CC"/>
                </a:solidFill>
              </a:rPr>
              <a:t>=</a:t>
            </a:r>
            <a:r>
              <a:rPr lang="en-US" altLang="zh-CN" dirty="0" err="1">
                <a:solidFill>
                  <a:srgbClr val="0000CC"/>
                </a:solidFill>
              </a:rPr>
              <a:t>Course.Cno</a:t>
            </a:r>
            <a:r>
              <a:rPr lang="en-US" altLang="zh-CN" dirty="0">
                <a:solidFill>
                  <a:srgbClr val="0000CC"/>
                </a:solidFill>
              </a:rPr>
              <a:t>; 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1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01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902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单表查询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>
                <a:solidFill>
                  <a:srgbClr val="FF0000"/>
                </a:solidFill>
              </a:rPr>
              <a:t>查询仅涉及一个表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选择表中的若干列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选择表中的若干元组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3.ORDER BY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子句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4.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聚集函数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5.GROUP BY</a:t>
            </a:r>
            <a:r>
              <a:rPr lang="zh-CN" altLang="en-US" b="1" dirty="0">
                <a:solidFill>
                  <a:srgbClr val="0000CC"/>
                </a:solidFill>
              </a:rPr>
              <a:t>子句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833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04800"/>
            <a:ext cx="11007107" cy="6231226"/>
          </a:xfrm>
        </p:spPr>
        <p:txBody>
          <a:bodyPr/>
          <a:lstStyle/>
          <a:p>
            <a:pPr algn="just">
              <a:lnSpc>
                <a:spcPct val="14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GROUP BY</a:t>
            </a:r>
            <a:r>
              <a:rPr lang="zh-CN" altLang="en-US" sz="3200" dirty="0">
                <a:solidFill>
                  <a:srgbClr val="FF0000"/>
                </a:solidFill>
              </a:rPr>
              <a:t>子句分组</a:t>
            </a:r>
            <a:r>
              <a:rPr lang="zh-CN" altLang="en-US" sz="3200" dirty="0"/>
              <a:t>：</a:t>
            </a:r>
          </a:p>
          <a:p>
            <a:pPr algn="just">
              <a:lnSpc>
                <a:spcPct val="140000"/>
              </a:lnSpc>
              <a:buNone/>
            </a:pPr>
            <a:r>
              <a:rPr lang="zh-CN" altLang="en-US" sz="2400" dirty="0"/>
              <a:t>     细化聚集函数的作用对象</a:t>
            </a:r>
          </a:p>
          <a:p>
            <a:pPr lvl="1" algn="just">
              <a:lnSpc>
                <a:spcPct val="140000"/>
              </a:lnSpc>
            </a:pPr>
            <a:r>
              <a:rPr lang="zh-CN" altLang="en-US" dirty="0"/>
              <a:t> 如果未对查询结果分组，聚集函数将作用于整个查询结果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 对查询结果分组后，聚集函数将分别作用于每个组 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按指定的一列或多列值分组，值相等的为一组</a:t>
            </a:r>
          </a:p>
          <a:p>
            <a:endParaRPr lang="en-US" altLang="zh-CN" sz="1600" dirty="0"/>
          </a:p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3.46]  </a:t>
            </a:r>
            <a:r>
              <a:rPr lang="zh-CN" altLang="en-US" dirty="0"/>
              <a:t>求各个课程号及相应的选课人数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                    </a:t>
            </a:r>
            <a:r>
              <a:rPr lang="en-US" altLang="zh-CN" sz="2400" dirty="0">
                <a:solidFill>
                  <a:srgbClr val="0000CC"/>
                </a:solidFill>
              </a:rPr>
              <a:t>SELECT  </a:t>
            </a:r>
            <a:r>
              <a:rPr lang="en-US" altLang="zh-CN" sz="2400" dirty="0" err="1">
                <a:solidFill>
                  <a:srgbClr val="0000CC"/>
                </a:solidFill>
              </a:rPr>
              <a:t>Cno</a:t>
            </a:r>
            <a:r>
              <a:rPr lang="zh-CN" altLang="en-US" sz="2400" dirty="0">
                <a:solidFill>
                  <a:srgbClr val="0000CC"/>
                </a:solidFill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</a:rPr>
              <a:t>COUNT(</a:t>
            </a:r>
            <a:r>
              <a:rPr lang="en-US" altLang="zh-CN" sz="2400" dirty="0" err="1">
                <a:solidFill>
                  <a:srgbClr val="0000CC"/>
                </a:solidFill>
              </a:rPr>
              <a:t>Sno</a:t>
            </a:r>
            <a:r>
              <a:rPr lang="en-US" altLang="zh-CN" sz="2400" dirty="0">
                <a:solidFill>
                  <a:srgbClr val="0000CC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   FROM    SC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  </a:t>
            </a:r>
            <a:r>
              <a:rPr lang="en-US" altLang="zh-CN" sz="2400" dirty="0">
                <a:solidFill>
                  <a:srgbClr val="FF0000"/>
                </a:solidFill>
              </a:rPr>
              <a:t>GROUP BY </a:t>
            </a:r>
            <a:r>
              <a:rPr lang="en-US" altLang="zh-CN" sz="2400" dirty="0" err="1">
                <a:solidFill>
                  <a:srgbClr val="0000CC"/>
                </a:solidFill>
              </a:rPr>
              <a:t>Cno</a:t>
            </a:r>
            <a:r>
              <a:rPr lang="en-US" altLang="zh-CN" sz="2400" dirty="0">
                <a:solidFill>
                  <a:srgbClr val="0000CC"/>
                </a:solidFill>
              </a:rPr>
              <a:t>; 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222596"/>
              </p:ext>
            </p:extLst>
          </p:nvPr>
        </p:nvGraphicFramePr>
        <p:xfrm>
          <a:off x="7010400" y="4341466"/>
          <a:ext cx="2286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23662836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349826825"/>
                    </a:ext>
                  </a:extLst>
                </a:gridCol>
              </a:tblGrid>
              <a:tr h="2797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CNO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COUNT(SNO)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78541"/>
                  </a:ext>
                </a:extLst>
              </a:tr>
              <a:tr h="2797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22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190683"/>
                  </a:ext>
                </a:extLst>
              </a:tr>
              <a:tr h="2797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34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845891"/>
                  </a:ext>
                </a:extLst>
              </a:tr>
              <a:tr h="2797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44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155505"/>
                  </a:ext>
                </a:extLst>
              </a:tr>
              <a:tr h="2797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33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879880"/>
                  </a:ext>
                </a:extLst>
              </a:tr>
              <a:tr h="2797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48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31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0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9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4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042" y="178161"/>
            <a:ext cx="11215915" cy="6231226"/>
          </a:xfrm>
        </p:spPr>
        <p:txBody>
          <a:bodyPr>
            <a:normAutofit/>
          </a:bodyPr>
          <a:lstStyle/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3.47]  </a:t>
            </a:r>
            <a:r>
              <a:rPr lang="zh-CN" altLang="en-US" dirty="0"/>
              <a:t>查询选修了</a:t>
            </a:r>
            <a:r>
              <a:rPr lang="en-US" altLang="zh-CN" dirty="0"/>
              <a:t>3</a:t>
            </a:r>
            <a:r>
              <a:rPr lang="zh-CN" altLang="en-US" dirty="0"/>
              <a:t>门以上课程的学生学号。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dirty="0"/>
              <a:t>                    </a:t>
            </a:r>
            <a:r>
              <a:rPr lang="en-US" altLang="zh-CN" sz="2800" dirty="0">
                <a:solidFill>
                  <a:srgbClr val="0000CC"/>
                </a:solidFill>
              </a:rPr>
              <a:t>SELECT </a:t>
            </a:r>
            <a:r>
              <a:rPr lang="en-US" altLang="zh-CN" sz="2800" dirty="0" err="1">
                <a:solidFill>
                  <a:srgbClr val="0000CC"/>
                </a:solidFill>
              </a:rPr>
              <a:t>Sno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                    FROM  SC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                    </a:t>
            </a:r>
            <a:r>
              <a:rPr lang="en-US" altLang="zh-CN" sz="2800" dirty="0">
                <a:solidFill>
                  <a:srgbClr val="FF0000"/>
                </a:solidFill>
              </a:rPr>
              <a:t>GROUP BY </a:t>
            </a:r>
            <a:r>
              <a:rPr lang="en-US" altLang="zh-CN" sz="2800" dirty="0" err="1">
                <a:solidFill>
                  <a:srgbClr val="0000CC"/>
                </a:solidFill>
              </a:rPr>
              <a:t>Sno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                    HAVING  COUNT(*) &gt;3; </a:t>
            </a:r>
          </a:p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3.48 ] </a:t>
            </a:r>
            <a:r>
              <a:rPr lang="zh-CN" altLang="en-US" dirty="0"/>
              <a:t>查询平均成绩大于等于</a:t>
            </a:r>
            <a:r>
              <a:rPr lang="en-US" altLang="zh-CN" dirty="0"/>
              <a:t>90</a:t>
            </a:r>
            <a:r>
              <a:rPr lang="zh-CN" altLang="en-US" dirty="0"/>
              <a:t>分的学生学号和平均成绩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>
                <a:solidFill>
                  <a:srgbClr val="0000CC"/>
                </a:solidFill>
              </a:rPr>
              <a:t>              </a:t>
            </a:r>
            <a:r>
              <a:rPr lang="en-US" altLang="zh-CN" sz="2400">
                <a:solidFill>
                  <a:srgbClr val="0000CC"/>
                </a:solidFill>
              </a:rPr>
              <a:t>SELECT  </a:t>
            </a:r>
            <a:r>
              <a:rPr lang="en-US" altLang="zh-CN" sz="2400" dirty="0" err="1">
                <a:solidFill>
                  <a:srgbClr val="0000CC"/>
                </a:solidFill>
              </a:rPr>
              <a:t>Sno</a:t>
            </a:r>
            <a:r>
              <a:rPr lang="en-US" altLang="zh-CN" sz="2400" dirty="0">
                <a:solidFill>
                  <a:srgbClr val="0000CC"/>
                </a:solidFill>
              </a:rPr>
              <a:t>, AVG(Grade)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 FROM  SC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 </a:t>
            </a:r>
            <a:r>
              <a:rPr lang="en-US" altLang="zh-CN" sz="2400" dirty="0">
                <a:solidFill>
                  <a:srgbClr val="FF0000"/>
                </a:solidFill>
              </a:rPr>
              <a:t>GROUP BY </a:t>
            </a:r>
            <a:r>
              <a:rPr lang="en-US" altLang="zh-CN" sz="2400" dirty="0" err="1">
                <a:solidFill>
                  <a:srgbClr val="0000CC"/>
                </a:solidFill>
              </a:rPr>
              <a:t>Sno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 </a:t>
            </a:r>
            <a:r>
              <a:rPr lang="en-US" altLang="zh-CN" sz="2400" dirty="0">
                <a:solidFill>
                  <a:srgbClr val="FF0000"/>
                </a:solidFill>
              </a:rPr>
              <a:t>HAVING </a:t>
            </a:r>
            <a:r>
              <a:rPr lang="en-US" altLang="zh-CN" sz="2400" dirty="0">
                <a:solidFill>
                  <a:srgbClr val="0000CC"/>
                </a:solidFill>
              </a:rPr>
              <a:t>AVG(Grade)&gt;=90;</a:t>
            </a:r>
            <a:endParaRPr lang="zh-CN" altLang="en-US" sz="2400" dirty="0">
              <a:solidFill>
                <a:srgbClr val="0000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6386698" y="4114800"/>
            <a:ext cx="3810000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CC"/>
                </a:solidFill>
              </a:rPr>
              <a:t>   SELECT </a:t>
            </a:r>
            <a:r>
              <a:rPr lang="en-US" altLang="zh-CN" sz="2400" dirty="0" err="1">
                <a:solidFill>
                  <a:srgbClr val="0000CC"/>
                </a:solidFill>
              </a:rPr>
              <a:t>Sno</a:t>
            </a:r>
            <a:r>
              <a:rPr lang="zh-CN" altLang="en-US" sz="2400" dirty="0">
                <a:solidFill>
                  <a:srgbClr val="0000CC"/>
                </a:solidFill>
              </a:rPr>
              <a:t>, </a:t>
            </a:r>
            <a:r>
              <a:rPr lang="en-US" altLang="zh-CN" sz="2400" dirty="0">
                <a:solidFill>
                  <a:srgbClr val="0000CC"/>
                </a:solidFill>
              </a:rPr>
              <a:t>AVG</a:t>
            </a:r>
            <a:r>
              <a:rPr lang="zh-CN" altLang="en-US" sz="2400" dirty="0">
                <a:solidFill>
                  <a:srgbClr val="0000CC"/>
                </a:solidFill>
              </a:rPr>
              <a:t>(</a:t>
            </a:r>
            <a:r>
              <a:rPr lang="en-US" altLang="zh-CN" sz="2400" dirty="0">
                <a:solidFill>
                  <a:srgbClr val="0000CC"/>
                </a:solidFill>
              </a:rPr>
              <a:t>Grade</a:t>
            </a:r>
            <a:r>
              <a:rPr lang="zh-CN" altLang="en-US" sz="2400" dirty="0">
                <a:solidFill>
                  <a:srgbClr val="0000CC"/>
                </a:solidFill>
              </a:rPr>
              <a:t>)</a:t>
            </a:r>
          </a:p>
          <a:p>
            <a:r>
              <a:rPr lang="en-US" altLang="zh-CN" sz="2400" dirty="0">
                <a:solidFill>
                  <a:srgbClr val="0000CC"/>
                </a:solidFill>
              </a:rPr>
              <a:t>    FROM  SC</a:t>
            </a:r>
          </a:p>
          <a:p>
            <a:r>
              <a:rPr lang="en-US" altLang="zh-CN" sz="2400" dirty="0">
                <a:solidFill>
                  <a:srgbClr val="0000CC"/>
                </a:solidFill>
              </a:rPr>
              <a:t>    WHERE AVG</a:t>
            </a:r>
            <a:r>
              <a:rPr lang="zh-CN" altLang="en-US" sz="2400" dirty="0">
                <a:solidFill>
                  <a:srgbClr val="0000CC"/>
                </a:solidFill>
              </a:rPr>
              <a:t>(</a:t>
            </a:r>
            <a:r>
              <a:rPr lang="en-US" altLang="zh-CN" sz="2400" dirty="0">
                <a:solidFill>
                  <a:srgbClr val="0000CC"/>
                </a:solidFill>
              </a:rPr>
              <a:t>Grade</a:t>
            </a:r>
            <a:r>
              <a:rPr lang="zh-CN" altLang="en-US" sz="2400" dirty="0">
                <a:solidFill>
                  <a:srgbClr val="0000CC"/>
                </a:solidFill>
              </a:rPr>
              <a:t>)</a:t>
            </a:r>
            <a:r>
              <a:rPr lang="en-US" altLang="zh-CN" sz="2400" dirty="0">
                <a:solidFill>
                  <a:srgbClr val="0000CC"/>
                </a:solidFill>
              </a:rPr>
              <a:t>&gt;=90</a:t>
            </a:r>
          </a:p>
          <a:p>
            <a:r>
              <a:rPr lang="en-US" altLang="zh-CN" sz="2400" dirty="0">
                <a:solidFill>
                  <a:srgbClr val="0000CC"/>
                </a:solidFill>
              </a:rPr>
              <a:t>    GROUP BY </a:t>
            </a:r>
            <a:r>
              <a:rPr lang="en-US" altLang="zh-CN" sz="2400" dirty="0" err="1">
                <a:solidFill>
                  <a:srgbClr val="0000CC"/>
                </a:solidFill>
              </a:rPr>
              <a:t>Sno</a:t>
            </a:r>
            <a:r>
              <a:rPr lang="zh-CN" altLang="en-US" sz="2400" dirty="0">
                <a:solidFill>
                  <a:srgbClr val="0000CC"/>
                </a:solidFill>
              </a:rPr>
              <a:t>;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6865051" y="4006076"/>
            <a:ext cx="2667000" cy="1981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7069653" y="3794730"/>
            <a:ext cx="2257796" cy="2209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19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3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01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02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303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685800"/>
            <a:ext cx="11007107" cy="5850226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HAVING</a:t>
            </a:r>
            <a:r>
              <a:rPr lang="zh-CN" altLang="en-US" dirty="0">
                <a:solidFill>
                  <a:srgbClr val="FF0000"/>
                </a:solidFill>
              </a:rPr>
              <a:t>短语</a:t>
            </a:r>
            <a:r>
              <a:rPr lang="zh-CN" altLang="en-US" dirty="0"/>
              <a:t>与</a:t>
            </a:r>
            <a:r>
              <a:rPr lang="en-US" altLang="zh-CN" dirty="0">
                <a:solidFill>
                  <a:srgbClr val="FF0000"/>
                </a:solidFill>
              </a:rPr>
              <a:t>WHERE</a:t>
            </a:r>
            <a:r>
              <a:rPr lang="zh-CN" altLang="en-US" dirty="0">
                <a:solidFill>
                  <a:srgbClr val="FF0000"/>
                </a:solidFill>
              </a:rPr>
              <a:t>子句</a:t>
            </a:r>
            <a:r>
              <a:rPr lang="zh-CN" altLang="en-US" dirty="0"/>
              <a:t>的区别：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800" dirty="0"/>
              <a:t>作用对象不同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/>
              <a:t>WHERE</a:t>
            </a:r>
            <a:r>
              <a:rPr lang="zh-CN" altLang="en-US" sz="2800" dirty="0"/>
              <a:t>子句作用于基表或视图，从中选择满足条件的元组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/>
              <a:t>HAVING</a:t>
            </a:r>
            <a:r>
              <a:rPr lang="zh-CN" altLang="en-US" sz="2800" dirty="0"/>
              <a:t>短语作用于组，从中选择满足条件的组。</a:t>
            </a:r>
            <a:endParaRPr lang="en-US" altLang="zh-CN" sz="28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参见爱课程网数据库系统概论动画</a:t>
            </a:r>
            <a:r>
              <a:rPr lang="en-US" altLang="zh-CN" dirty="0"/>
              <a:t>《GROUP BY</a:t>
            </a:r>
            <a:r>
              <a:rPr lang="zh-CN" altLang="en-US" dirty="0"/>
              <a:t>子句</a:t>
            </a:r>
            <a:r>
              <a:rPr lang="en-US" altLang="zh-CN" dirty="0"/>
              <a:t>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51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609600"/>
            <a:ext cx="11007107" cy="5926426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单表查询</a:t>
            </a:r>
          </a:p>
          <a:p>
            <a:r>
              <a:rPr lang="zh-CN" altLang="en-US" sz="3200" dirty="0">
                <a:solidFill>
                  <a:srgbClr val="FF0000"/>
                </a:solidFill>
              </a:rPr>
              <a:t>连接查询</a:t>
            </a:r>
          </a:p>
          <a:p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嵌套查询</a:t>
            </a:r>
          </a:p>
          <a:p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集合查询</a:t>
            </a:r>
          </a:p>
          <a:p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基于派生表的查询</a:t>
            </a:r>
          </a:p>
          <a:p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</a:rPr>
              <a:t>Select</a:t>
            </a: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语句的一般形式 </a:t>
            </a:r>
          </a:p>
          <a:p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765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连接查询</a:t>
            </a:r>
            <a:r>
              <a:rPr lang="zh-CN" altLang="en-US" dirty="0"/>
              <a:t>：同时涉及</a:t>
            </a:r>
            <a:r>
              <a:rPr lang="zh-CN" altLang="en-US" dirty="0">
                <a:solidFill>
                  <a:srgbClr val="FF0000"/>
                </a:solidFill>
              </a:rPr>
              <a:t>两个以上</a:t>
            </a:r>
            <a:r>
              <a:rPr lang="zh-CN" altLang="en-US" dirty="0"/>
              <a:t>的表的查询</a:t>
            </a:r>
          </a:p>
          <a:p>
            <a:pPr algn="just"/>
            <a:r>
              <a:rPr lang="zh-CN" altLang="en-US" dirty="0"/>
              <a:t>连接条件或连接谓词：用来连接两个表的条件</a:t>
            </a:r>
          </a:p>
          <a:p>
            <a:pPr algn="just">
              <a:buNone/>
            </a:pPr>
            <a:r>
              <a:rPr lang="zh-CN" altLang="en-US" dirty="0"/>
              <a:t>	 一般格式：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0000CC"/>
                </a:solidFill>
              </a:rPr>
              <a:t>[&lt;</a:t>
            </a:r>
            <a:r>
              <a:rPr lang="zh-CN" altLang="en-US" dirty="0">
                <a:solidFill>
                  <a:srgbClr val="0000CC"/>
                </a:solidFill>
              </a:rPr>
              <a:t>表名</a:t>
            </a:r>
            <a:r>
              <a:rPr lang="en-US" altLang="zh-CN" dirty="0">
                <a:solidFill>
                  <a:srgbClr val="0000CC"/>
                </a:solidFill>
              </a:rPr>
              <a:t>1&gt;.]&lt;</a:t>
            </a:r>
            <a:r>
              <a:rPr lang="zh-CN" altLang="en-US" dirty="0">
                <a:solidFill>
                  <a:srgbClr val="0000CC"/>
                </a:solidFill>
              </a:rPr>
              <a:t>列名</a:t>
            </a:r>
            <a:r>
              <a:rPr lang="en-US" altLang="zh-CN" dirty="0">
                <a:solidFill>
                  <a:srgbClr val="0000CC"/>
                </a:solidFill>
              </a:rPr>
              <a:t>1&gt;  </a:t>
            </a:r>
            <a:r>
              <a:rPr lang="en-US" altLang="zh-CN" dirty="0">
                <a:solidFill>
                  <a:srgbClr val="FF0000"/>
                </a:solidFill>
              </a:rPr>
              <a:t>&lt;</a:t>
            </a:r>
            <a:r>
              <a:rPr lang="zh-CN" altLang="en-US" dirty="0">
                <a:solidFill>
                  <a:srgbClr val="FF0000"/>
                </a:solidFill>
              </a:rPr>
              <a:t>比较运算符</a:t>
            </a:r>
            <a:r>
              <a:rPr lang="en-US" altLang="zh-CN" dirty="0">
                <a:solidFill>
                  <a:srgbClr val="0000CC"/>
                </a:solidFill>
              </a:rPr>
              <a:t>&gt;  [&lt;</a:t>
            </a:r>
            <a:r>
              <a:rPr lang="zh-CN" altLang="en-US" dirty="0">
                <a:solidFill>
                  <a:srgbClr val="0000CC"/>
                </a:solidFill>
              </a:rPr>
              <a:t>表名</a:t>
            </a:r>
            <a:r>
              <a:rPr lang="en-US" altLang="zh-CN" dirty="0">
                <a:solidFill>
                  <a:srgbClr val="0000CC"/>
                </a:solidFill>
              </a:rPr>
              <a:t>2&gt;.]&lt;</a:t>
            </a:r>
            <a:r>
              <a:rPr lang="zh-CN" altLang="en-US" dirty="0">
                <a:solidFill>
                  <a:srgbClr val="0000CC"/>
                </a:solidFill>
              </a:rPr>
              <a:t>列名</a:t>
            </a:r>
            <a:r>
              <a:rPr lang="en-US" altLang="zh-CN" dirty="0">
                <a:solidFill>
                  <a:srgbClr val="0000CC"/>
                </a:solidFill>
              </a:rPr>
              <a:t>2&gt;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0000CC"/>
                </a:solidFill>
              </a:rPr>
              <a:t>[&lt;</a:t>
            </a:r>
            <a:r>
              <a:rPr lang="zh-CN" altLang="en-US" dirty="0">
                <a:solidFill>
                  <a:srgbClr val="0000CC"/>
                </a:solidFill>
              </a:rPr>
              <a:t>表名</a:t>
            </a:r>
            <a:r>
              <a:rPr lang="en-US" altLang="zh-CN" dirty="0">
                <a:solidFill>
                  <a:srgbClr val="0000CC"/>
                </a:solidFill>
              </a:rPr>
              <a:t>1&gt;.]&lt;</a:t>
            </a:r>
            <a:r>
              <a:rPr lang="zh-CN" altLang="en-US" dirty="0">
                <a:solidFill>
                  <a:srgbClr val="0000CC"/>
                </a:solidFill>
              </a:rPr>
              <a:t>列名</a:t>
            </a:r>
            <a:r>
              <a:rPr lang="en-US" altLang="zh-CN" dirty="0">
                <a:solidFill>
                  <a:srgbClr val="0000CC"/>
                </a:solidFill>
              </a:rPr>
              <a:t>1&gt; </a:t>
            </a:r>
            <a:r>
              <a:rPr lang="en-US" altLang="zh-CN" dirty="0">
                <a:solidFill>
                  <a:srgbClr val="FF0000"/>
                </a:solidFill>
              </a:rPr>
              <a:t>BETWEEN</a:t>
            </a:r>
            <a:r>
              <a:rPr lang="en-US" altLang="zh-CN" dirty="0">
                <a:solidFill>
                  <a:srgbClr val="0000CC"/>
                </a:solidFill>
              </a:rPr>
              <a:t> [&lt;</a:t>
            </a:r>
            <a:r>
              <a:rPr lang="zh-CN" altLang="en-US" dirty="0">
                <a:solidFill>
                  <a:srgbClr val="0000CC"/>
                </a:solidFill>
              </a:rPr>
              <a:t>表名</a:t>
            </a:r>
            <a:r>
              <a:rPr lang="en-US" altLang="zh-CN" dirty="0">
                <a:solidFill>
                  <a:srgbClr val="0000CC"/>
                </a:solidFill>
              </a:rPr>
              <a:t>2&gt;.]&lt;</a:t>
            </a:r>
            <a:r>
              <a:rPr lang="zh-CN" altLang="en-US" dirty="0">
                <a:solidFill>
                  <a:srgbClr val="0000CC"/>
                </a:solidFill>
              </a:rPr>
              <a:t>列名</a:t>
            </a:r>
            <a:r>
              <a:rPr lang="en-US" altLang="zh-CN" dirty="0">
                <a:solidFill>
                  <a:srgbClr val="0000CC"/>
                </a:solidFill>
              </a:rPr>
              <a:t>2&gt; </a:t>
            </a:r>
            <a:r>
              <a:rPr lang="en-US" altLang="zh-CN" dirty="0">
                <a:solidFill>
                  <a:srgbClr val="FF0000"/>
                </a:solidFill>
              </a:rPr>
              <a:t>AND </a:t>
            </a:r>
            <a:r>
              <a:rPr lang="en-US" altLang="zh-CN" dirty="0">
                <a:solidFill>
                  <a:srgbClr val="0000CC"/>
                </a:solidFill>
              </a:rPr>
              <a:t>[&lt;</a:t>
            </a:r>
            <a:r>
              <a:rPr lang="zh-CN" altLang="en-US" dirty="0">
                <a:solidFill>
                  <a:srgbClr val="0000CC"/>
                </a:solidFill>
              </a:rPr>
              <a:t>表名</a:t>
            </a:r>
            <a:r>
              <a:rPr lang="en-US" altLang="zh-CN" dirty="0">
                <a:solidFill>
                  <a:srgbClr val="0000CC"/>
                </a:solidFill>
              </a:rPr>
              <a:t>2&gt;.]&lt;</a:t>
            </a:r>
            <a:r>
              <a:rPr lang="zh-CN" altLang="en-US" dirty="0">
                <a:solidFill>
                  <a:srgbClr val="0000CC"/>
                </a:solidFill>
              </a:rPr>
              <a:t>列名</a:t>
            </a:r>
            <a:r>
              <a:rPr lang="en-US" altLang="zh-CN" dirty="0">
                <a:solidFill>
                  <a:srgbClr val="0000CC"/>
                </a:solidFill>
              </a:rPr>
              <a:t>3&gt;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连接字段</a:t>
            </a:r>
            <a:r>
              <a:rPr lang="zh-CN" altLang="en-US" dirty="0"/>
              <a:t>：连接谓词中的</a:t>
            </a:r>
            <a:r>
              <a:rPr lang="zh-CN" altLang="en-US" dirty="0">
                <a:solidFill>
                  <a:srgbClr val="FF0000"/>
                </a:solidFill>
              </a:rPr>
              <a:t>列名称</a:t>
            </a:r>
          </a:p>
          <a:p>
            <a:pPr lvl="1" algn="just"/>
            <a:r>
              <a:rPr lang="zh-CN" altLang="en-US" dirty="0"/>
              <a:t>连接条件中的各连接字段</a:t>
            </a:r>
            <a:r>
              <a:rPr lang="zh-CN" altLang="en-US" dirty="0">
                <a:solidFill>
                  <a:srgbClr val="FF0000"/>
                </a:solidFill>
              </a:rPr>
              <a:t>类型必须是可比的</a:t>
            </a:r>
            <a:r>
              <a:rPr lang="zh-CN" altLang="en-US" dirty="0"/>
              <a:t>，但名字不必相同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607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等值与非等值连接查询 </a:t>
            </a:r>
          </a:p>
          <a:p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自身连接</a:t>
            </a:r>
          </a:p>
          <a:p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外连接</a:t>
            </a:r>
          </a:p>
          <a:p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多表连接</a:t>
            </a:r>
          </a:p>
          <a:p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388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/>
          <a:lstStyle/>
          <a:p>
            <a:r>
              <a:rPr lang="zh-CN" altLang="en-US" sz="3200" dirty="0">
                <a:solidFill>
                  <a:srgbClr val="FF0000"/>
                </a:solidFill>
              </a:rPr>
              <a:t>等值与非等值连接查询 </a:t>
            </a:r>
          </a:p>
          <a:p>
            <a:pPr lvl="1"/>
            <a:r>
              <a:rPr lang="zh-CN" altLang="en-US" sz="2800" dirty="0"/>
              <a:t>连接运算符</a:t>
            </a:r>
            <a:r>
              <a:rPr lang="zh-CN" altLang="en-US" sz="2800"/>
              <a:t>为 </a:t>
            </a:r>
            <a:r>
              <a:rPr lang="en-US" altLang="zh-CN" sz="2800">
                <a:solidFill>
                  <a:srgbClr val="FF0000"/>
                </a:solidFill>
              </a:rPr>
              <a:t>=</a:t>
            </a:r>
            <a:endParaRPr lang="en-US" altLang="zh-CN" sz="900" dirty="0"/>
          </a:p>
          <a:p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zh-CN" altLang="en-US" dirty="0"/>
              <a:t>例 </a:t>
            </a:r>
            <a:r>
              <a:rPr lang="en-US" altLang="zh-CN" dirty="0"/>
              <a:t>3.49]  </a:t>
            </a:r>
            <a:r>
              <a:rPr lang="zh-CN" altLang="en-US" dirty="0"/>
              <a:t>查询每个学生及其选修课程的情况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		</a:t>
            </a:r>
            <a:r>
              <a:rPr lang="zh-CN" altLang="en-US" dirty="0">
                <a:solidFill>
                  <a:srgbClr val="0000CC"/>
                </a:solidFill>
              </a:rPr>
              <a:t>         </a:t>
            </a:r>
            <a:r>
              <a:rPr lang="en-US" altLang="zh-CN" sz="2400" dirty="0">
                <a:solidFill>
                  <a:srgbClr val="0000CC"/>
                </a:solidFill>
              </a:rPr>
              <a:t>SELECT  Student.*, SC.*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		          FROM     Student, SC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		          WHERE  </a:t>
            </a:r>
            <a:r>
              <a:rPr lang="en-US" altLang="zh-CN" sz="2400" dirty="0" err="1">
                <a:solidFill>
                  <a:srgbClr val="0000CC"/>
                </a:solidFill>
              </a:rPr>
              <a:t>Student.Sno</a:t>
            </a:r>
            <a:r>
              <a:rPr lang="en-US" altLang="zh-CN" sz="2400" dirty="0">
                <a:solidFill>
                  <a:srgbClr val="0000CC"/>
                </a:solidFill>
              </a:rPr>
              <a:t> = </a:t>
            </a:r>
            <a:r>
              <a:rPr lang="en-US" altLang="zh-CN" sz="2400" dirty="0" err="1">
                <a:solidFill>
                  <a:srgbClr val="0000CC"/>
                </a:solidFill>
              </a:rPr>
              <a:t>SC.Sno</a:t>
            </a:r>
            <a:r>
              <a:rPr lang="en-US" altLang="zh-CN" sz="2400" dirty="0">
                <a:solidFill>
                  <a:srgbClr val="0000CC"/>
                </a:solidFill>
              </a:rPr>
              <a:t>;</a:t>
            </a:r>
            <a:endParaRPr lang="zh-CN" altLang="en-US" sz="2400" dirty="0">
              <a:solidFill>
                <a:srgbClr val="0000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2640917"/>
              </p:ext>
            </p:extLst>
          </p:nvPr>
        </p:nvGraphicFramePr>
        <p:xfrm>
          <a:off x="990600" y="4052565"/>
          <a:ext cx="8991599" cy="2377440"/>
        </p:xfrm>
        <a:graphic>
          <a:graphicData uri="http://schemas.openxmlformats.org/drawingml/2006/table">
            <a:tbl>
              <a:tblPr/>
              <a:tblGrid>
                <a:gridCol w="1759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07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48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83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56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703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Student.Sno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Sname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Ssex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Sage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Sdept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SC.Sno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Cno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Grade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7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201215121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李勇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CS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201215121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92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844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201215121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李勇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CS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201215121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85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7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201215121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李勇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CS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201215121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844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201215122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刘晨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女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CS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201215122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90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616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201215122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刘晨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女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CS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201215122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80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02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9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2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3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609600"/>
            <a:ext cx="11007107" cy="5926426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单表查询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连接查询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嵌套查询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集合查询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基于派生表的查询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Select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语句的一般形式 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30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连接操作的执行过程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嵌套循环法（</a:t>
            </a:r>
            <a:r>
              <a:rPr lang="en-US" altLang="zh-CN" dirty="0">
                <a:solidFill>
                  <a:srgbClr val="FF0000"/>
                </a:solidFill>
              </a:rPr>
              <a:t>NESTED-LOOP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  <a:p>
            <a:pPr lvl="1" algn="just">
              <a:lnSpc>
                <a:spcPct val="120000"/>
              </a:lnSpc>
            </a:pPr>
            <a:r>
              <a:rPr lang="zh-CN" altLang="en-US" sz="2800" dirty="0"/>
              <a:t>首先在表</a:t>
            </a:r>
            <a:r>
              <a:rPr lang="en-US" altLang="zh-CN" sz="2800" dirty="0"/>
              <a:t>1</a:t>
            </a:r>
            <a:r>
              <a:rPr lang="zh-CN" altLang="en-US" sz="2800" dirty="0"/>
              <a:t>中找到第一个元组，然后从头开始扫描表</a:t>
            </a:r>
            <a:r>
              <a:rPr lang="en-US" altLang="zh-CN" sz="2800" dirty="0"/>
              <a:t>2</a:t>
            </a:r>
            <a:r>
              <a:rPr lang="zh-CN" altLang="en-US" sz="2800" dirty="0"/>
              <a:t>，逐一查找满足连接件的元组，找到后就将表</a:t>
            </a:r>
            <a:r>
              <a:rPr lang="en-US" altLang="zh-CN" sz="2800" dirty="0"/>
              <a:t>1</a:t>
            </a:r>
            <a:r>
              <a:rPr lang="zh-CN" altLang="en-US" sz="2800" dirty="0"/>
              <a:t>中的第一个元组与该元组拼接起来，形成结果表中一个元组。</a:t>
            </a:r>
          </a:p>
          <a:p>
            <a:pPr lvl="1" algn="just">
              <a:lnSpc>
                <a:spcPct val="120000"/>
              </a:lnSpc>
            </a:pPr>
            <a:r>
              <a:rPr lang="zh-CN" altLang="en-US" sz="2800" dirty="0"/>
              <a:t>表</a:t>
            </a:r>
            <a:r>
              <a:rPr lang="en-US" altLang="zh-CN" sz="2800" dirty="0"/>
              <a:t>2</a:t>
            </a:r>
            <a:r>
              <a:rPr lang="zh-CN" altLang="en-US" sz="2800" dirty="0"/>
              <a:t>全部查找完后，再找表</a:t>
            </a:r>
            <a:r>
              <a:rPr lang="en-US" altLang="zh-CN" sz="2800" dirty="0"/>
              <a:t>1</a:t>
            </a:r>
            <a:r>
              <a:rPr lang="zh-CN" altLang="en-US" sz="2800" dirty="0"/>
              <a:t>中第二个元组，然后再从头开始扫描表</a:t>
            </a:r>
            <a:r>
              <a:rPr lang="en-US" altLang="zh-CN" sz="2800" dirty="0"/>
              <a:t>2</a:t>
            </a:r>
            <a:r>
              <a:rPr lang="zh-CN" altLang="en-US" sz="2800" dirty="0"/>
              <a:t>，逐一查找满足连接条件的元组，找到后就将表</a:t>
            </a:r>
            <a:r>
              <a:rPr lang="en-US" altLang="zh-CN" sz="2800" dirty="0"/>
              <a:t>1</a:t>
            </a:r>
            <a:r>
              <a:rPr lang="zh-CN" altLang="en-US" sz="2800" dirty="0"/>
              <a:t>中的第二个元组与该元组拼接起来，形成结果表中一个元组。</a:t>
            </a:r>
          </a:p>
          <a:p>
            <a:pPr lvl="1" algn="just">
              <a:lnSpc>
                <a:spcPct val="120000"/>
              </a:lnSpc>
            </a:pPr>
            <a:r>
              <a:rPr lang="zh-CN" altLang="en-US" sz="2800" dirty="0"/>
              <a:t>重复上述操作，直到表</a:t>
            </a:r>
            <a:r>
              <a:rPr lang="en-US" altLang="zh-CN" sz="2800" dirty="0"/>
              <a:t>1</a:t>
            </a:r>
            <a:r>
              <a:rPr lang="zh-CN" altLang="en-US" sz="2800" dirty="0"/>
              <a:t>中的全部元组都处理完毕</a:t>
            </a: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896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446" y="694387"/>
            <a:ext cx="11007107" cy="5697826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排序合并法（</a:t>
            </a:r>
            <a:r>
              <a:rPr lang="en-US" altLang="zh-CN" dirty="0">
                <a:solidFill>
                  <a:srgbClr val="FF0000"/>
                </a:solidFill>
              </a:rPr>
              <a:t>SORT-MERGE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  <a:p>
            <a:pPr lvl="1" algn="just">
              <a:lnSpc>
                <a:spcPct val="12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常用于</a:t>
            </a:r>
            <a:r>
              <a:rPr lang="en-US" altLang="zh-CN" dirty="0">
                <a:solidFill>
                  <a:srgbClr val="C00000"/>
                </a:solidFill>
              </a:rPr>
              <a:t>=</a:t>
            </a:r>
            <a:r>
              <a:rPr lang="zh-CN" altLang="en-US" dirty="0">
                <a:solidFill>
                  <a:srgbClr val="C00000"/>
                </a:solidFill>
              </a:rPr>
              <a:t>连接</a:t>
            </a:r>
          </a:p>
          <a:p>
            <a:pPr lvl="1" algn="just">
              <a:lnSpc>
                <a:spcPct val="120000"/>
              </a:lnSpc>
            </a:pPr>
            <a:r>
              <a:rPr lang="zh-CN" altLang="en-US" dirty="0"/>
              <a:t>首先按连接属性对表</a:t>
            </a:r>
            <a:r>
              <a:rPr lang="en-US" altLang="zh-CN" dirty="0"/>
              <a:t>1</a:t>
            </a:r>
            <a:r>
              <a:rPr lang="zh-CN" altLang="en-US" dirty="0"/>
              <a:t>和表</a:t>
            </a:r>
            <a:r>
              <a:rPr lang="en-US" altLang="zh-CN" dirty="0"/>
              <a:t>2</a:t>
            </a:r>
            <a:r>
              <a:rPr lang="zh-CN" altLang="en-US" dirty="0"/>
              <a:t>排序</a:t>
            </a:r>
          </a:p>
          <a:p>
            <a:pPr lvl="1" algn="just">
              <a:lnSpc>
                <a:spcPct val="120000"/>
              </a:lnSpc>
            </a:pPr>
            <a:r>
              <a:rPr lang="zh-CN" altLang="en-US" dirty="0"/>
              <a:t>对表</a:t>
            </a:r>
            <a:r>
              <a:rPr lang="en-US" altLang="zh-CN" dirty="0"/>
              <a:t>1</a:t>
            </a:r>
            <a:r>
              <a:rPr lang="zh-CN" altLang="en-US" dirty="0"/>
              <a:t>的第一个元组，从头开始扫描表</a:t>
            </a:r>
            <a:r>
              <a:rPr lang="en-US" altLang="zh-CN" dirty="0"/>
              <a:t>2</a:t>
            </a:r>
            <a:r>
              <a:rPr lang="zh-CN" altLang="en-US" dirty="0"/>
              <a:t>，顺序查找满足连接条件的元组，找到后就将表</a:t>
            </a:r>
            <a:r>
              <a:rPr lang="en-US" altLang="zh-CN" dirty="0"/>
              <a:t>1</a:t>
            </a:r>
            <a:r>
              <a:rPr lang="zh-CN" altLang="en-US" dirty="0"/>
              <a:t>中的第一个元组与该元组拼接起来，形成结果表中一个元组。当遇到表</a:t>
            </a:r>
            <a:r>
              <a:rPr lang="en-US" altLang="zh-CN" dirty="0"/>
              <a:t>2</a:t>
            </a:r>
            <a:r>
              <a:rPr lang="zh-CN" altLang="en-US" dirty="0"/>
              <a:t>中第一条大于表</a:t>
            </a:r>
            <a:r>
              <a:rPr lang="en-US" altLang="zh-CN" dirty="0"/>
              <a:t>1</a:t>
            </a:r>
            <a:r>
              <a:rPr lang="zh-CN" altLang="en-US" dirty="0"/>
              <a:t>连接字段值的元组时，对表</a:t>
            </a:r>
            <a:r>
              <a:rPr lang="en-US" altLang="zh-CN" dirty="0"/>
              <a:t>2</a:t>
            </a:r>
            <a:r>
              <a:rPr lang="zh-CN" altLang="en-US" dirty="0"/>
              <a:t>的查询不再继续</a:t>
            </a:r>
            <a:endParaRPr lang="en-US" altLang="zh-CN" dirty="0"/>
          </a:p>
          <a:p>
            <a:pPr lvl="1" algn="just">
              <a:lnSpc>
                <a:spcPct val="120000"/>
              </a:lnSpc>
              <a:defRPr/>
            </a:pPr>
            <a:r>
              <a:rPr lang="zh-CN" altLang="en-US" dirty="0"/>
              <a:t>找到表</a:t>
            </a:r>
            <a:r>
              <a:rPr lang="en-US" altLang="zh-CN" dirty="0"/>
              <a:t>1</a:t>
            </a:r>
            <a:r>
              <a:rPr lang="zh-CN" altLang="en-US" dirty="0"/>
              <a:t>的第二条元组，然后从刚才的中断点处继续顺序扫描表</a:t>
            </a:r>
            <a:r>
              <a:rPr lang="en-US" altLang="zh-CN" dirty="0"/>
              <a:t>2</a:t>
            </a:r>
            <a:r>
              <a:rPr lang="zh-CN" altLang="en-US" dirty="0"/>
              <a:t>，查找满足连接条件的元组，找到后就将表</a:t>
            </a:r>
            <a:r>
              <a:rPr lang="en-US" altLang="zh-CN" dirty="0"/>
              <a:t>1</a:t>
            </a:r>
            <a:r>
              <a:rPr lang="zh-CN" altLang="en-US" dirty="0"/>
              <a:t>中的第一个元组与该元组拼接起来，形成结果表中一个元组。直接遇到表</a:t>
            </a:r>
            <a:r>
              <a:rPr lang="en-US" altLang="zh-CN" dirty="0"/>
              <a:t>2</a:t>
            </a:r>
            <a:r>
              <a:rPr lang="zh-CN" altLang="en-US" dirty="0"/>
              <a:t>中大于表</a:t>
            </a:r>
            <a:r>
              <a:rPr lang="en-US" altLang="zh-CN" dirty="0"/>
              <a:t>1</a:t>
            </a:r>
            <a:r>
              <a:rPr lang="zh-CN" altLang="en-US" dirty="0"/>
              <a:t>连接字段值的元组时，对表</a:t>
            </a:r>
            <a:r>
              <a:rPr lang="en-US" altLang="zh-CN" dirty="0"/>
              <a:t>2</a:t>
            </a:r>
            <a:r>
              <a:rPr lang="zh-CN" altLang="en-US" dirty="0"/>
              <a:t>的查询不再继续</a:t>
            </a:r>
          </a:p>
          <a:p>
            <a:pPr lvl="1" algn="just">
              <a:lnSpc>
                <a:spcPct val="120000"/>
              </a:lnSpc>
              <a:defRPr/>
            </a:pPr>
            <a:r>
              <a:rPr lang="zh-CN" altLang="en-US" dirty="0"/>
              <a:t>重复上述操作，直到表</a:t>
            </a:r>
            <a:r>
              <a:rPr lang="en-US" altLang="zh-CN" dirty="0"/>
              <a:t>1</a:t>
            </a:r>
            <a:r>
              <a:rPr lang="zh-CN" altLang="en-US" dirty="0"/>
              <a:t>或表</a:t>
            </a:r>
            <a:r>
              <a:rPr lang="en-US" altLang="zh-CN" dirty="0"/>
              <a:t>2</a:t>
            </a:r>
            <a:r>
              <a:rPr lang="zh-CN" altLang="en-US" dirty="0"/>
              <a:t>中的全部元组都处理完毕为止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295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446" y="838200"/>
            <a:ext cx="11007107" cy="54692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索引连接</a:t>
            </a:r>
            <a:r>
              <a:rPr lang="en-US" altLang="zh-CN" dirty="0">
                <a:solidFill>
                  <a:srgbClr val="FF0000"/>
                </a:solidFill>
              </a:rPr>
              <a:t>(Index-Join)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zh-CN" altLang="en-US" sz="2800" dirty="0"/>
              <a:t>对表</a:t>
            </a:r>
            <a:r>
              <a:rPr lang="en-US" altLang="zh-CN" sz="2800" dirty="0"/>
              <a:t>2</a:t>
            </a:r>
            <a:r>
              <a:rPr lang="zh-CN" altLang="en-US" sz="2800" dirty="0"/>
              <a:t>按连接字段建立索引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zh-CN" altLang="en-US" sz="2800" dirty="0"/>
              <a:t>对表</a:t>
            </a:r>
            <a:r>
              <a:rPr lang="en-US" altLang="zh-CN" sz="2800" dirty="0"/>
              <a:t>1</a:t>
            </a:r>
            <a:r>
              <a:rPr lang="zh-CN" altLang="en-US" sz="2800" dirty="0"/>
              <a:t>中的每个元组，依次根据其连接字段值查询表</a:t>
            </a:r>
            <a:r>
              <a:rPr lang="en-US" altLang="zh-CN" sz="2800" dirty="0"/>
              <a:t>2</a:t>
            </a:r>
            <a:r>
              <a:rPr lang="zh-CN" altLang="en-US" sz="2800" dirty="0"/>
              <a:t>的索引，从中找到满足条件的元组，找到后就将表</a:t>
            </a:r>
            <a:r>
              <a:rPr lang="en-US" altLang="zh-CN" sz="2800" dirty="0"/>
              <a:t>1</a:t>
            </a:r>
            <a:r>
              <a:rPr lang="zh-CN" altLang="en-US" sz="2800" dirty="0"/>
              <a:t>中的第一个元组与该元组拼接起来，形成结果表中一个元组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093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自然连接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066799"/>
            <a:ext cx="11007107" cy="5613039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3.50]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3.49]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用自然连接完成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 </a:t>
            </a:r>
            <a:r>
              <a:rPr lang="en-US" altLang="zh-CN" sz="2000" dirty="0">
                <a:solidFill>
                  <a:srgbClr val="0000CC"/>
                </a:solidFill>
              </a:rPr>
              <a:t>SELECT  </a:t>
            </a:r>
            <a:r>
              <a:rPr lang="en-US" altLang="zh-CN" sz="2000" dirty="0" err="1">
                <a:solidFill>
                  <a:srgbClr val="0000CC"/>
                </a:solidFill>
              </a:rPr>
              <a:t>Student.Sno</a:t>
            </a:r>
            <a:r>
              <a:rPr lang="en-US" altLang="zh-CN" sz="2000" dirty="0">
                <a:solidFill>
                  <a:srgbClr val="0000CC"/>
                </a:solidFill>
              </a:rPr>
              <a:t>, </a:t>
            </a:r>
            <a:r>
              <a:rPr lang="en-US" altLang="zh-CN" sz="2000" dirty="0" err="1">
                <a:solidFill>
                  <a:srgbClr val="0000CC"/>
                </a:solidFill>
              </a:rPr>
              <a:t>Sname</a:t>
            </a:r>
            <a:r>
              <a:rPr lang="en-US" altLang="zh-CN" sz="2000" dirty="0">
                <a:solidFill>
                  <a:srgbClr val="0000CC"/>
                </a:solidFill>
              </a:rPr>
              <a:t>, </a:t>
            </a:r>
            <a:r>
              <a:rPr lang="en-US" altLang="zh-CN" sz="2000" dirty="0" err="1">
                <a:solidFill>
                  <a:srgbClr val="0000CC"/>
                </a:solidFill>
              </a:rPr>
              <a:t>Ssex</a:t>
            </a:r>
            <a:r>
              <a:rPr lang="en-US" altLang="zh-CN" sz="2000" dirty="0">
                <a:solidFill>
                  <a:srgbClr val="0000CC"/>
                </a:solidFill>
              </a:rPr>
              <a:t>, Sage, </a:t>
            </a:r>
            <a:r>
              <a:rPr lang="en-US" altLang="zh-CN" sz="2000" dirty="0" err="1">
                <a:solidFill>
                  <a:srgbClr val="0000CC"/>
                </a:solidFill>
              </a:rPr>
              <a:t>Sdept</a:t>
            </a:r>
            <a:r>
              <a:rPr lang="en-US" altLang="zh-CN" sz="2000" dirty="0">
                <a:solidFill>
                  <a:srgbClr val="0000CC"/>
                </a:solidFill>
              </a:rPr>
              <a:t>, </a:t>
            </a:r>
            <a:r>
              <a:rPr lang="en-US" altLang="zh-CN" sz="2000" dirty="0" err="1">
                <a:solidFill>
                  <a:srgbClr val="0000CC"/>
                </a:solidFill>
              </a:rPr>
              <a:t>Cno</a:t>
            </a:r>
            <a:r>
              <a:rPr lang="en-US" altLang="zh-CN" sz="2000" dirty="0">
                <a:solidFill>
                  <a:srgbClr val="0000CC"/>
                </a:solidFill>
              </a:rPr>
              <a:t>, Grade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CC"/>
                </a:solidFill>
              </a:rPr>
              <a:t>                      FROM    Student, SC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CC"/>
                </a:solidFill>
              </a:rPr>
              <a:t>                      WHERE  </a:t>
            </a:r>
            <a:r>
              <a:rPr lang="en-US" altLang="zh-CN" sz="2000" dirty="0" err="1">
                <a:solidFill>
                  <a:srgbClr val="0000CC"/>
                </a:solidFill>
              </a:rPr>
              <a:t>Student.Sno</a:t>
            </a:r>
            <a:r>
              <a:rPr lang="en-US" altLang="zh-CN" sz="2000" dirty="0">
                <a:solidFill>
                  <a:srgbClr val="0000CC"/>
                </a:solidFill>
              </a:rPr>
              <a:t> = </a:t>
            </a:r>
            <a:r>
              <a:rPr lang="en-US" altLang="zh-CN" sz="2000" dirty="0" err="1">
                <a:solidFill>
                  <a:srgbClr val="0000CC"/>
                </a:solidFill>
              </a:rPr>
              <a:t>SC.Sno</a:t>
            </a:r>
            <a:r>
              <a:rPr lang="en-US" altLang="zh-CN" sz="2000" dirty="0">
                <a:solidFill>
                  <a:srgbClr val="0000CC"/>
                </a:solidFill>
              </a:rPr>
              <a:t>;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自然连接后的表头显示顺序：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一条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语句可以同时完成选择和连接查询，这时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子句是由连接谓词和选择谓词组成的复合条件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3.51 ]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查询选修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号课程且成绩在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分以上的所有学生的学号和姓名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问题：如何判断一个给定的</a:t>
            </a:r>
            <a:r>
              <a:rPr lang="en-US" altLang="zh-CN" sz="2400" dirty="0">
                <a:solidFill>
                  <a:srgbClr val="FF0000"/>
                </a:solidFill>
              </a:rPr>
              <a:t>SQL</a:t>
            </a:r>
            <a:r>
              <a:rPr lang="zh-CN" altLang="en-US" sz="2400" dirty="0">
                <a:solidFill>
                  <a:srgbClr val="FF0000"/>
                </a:solidFill>
              </a:rPr>
              <a:t>语句中的连接是等值连接还是自然连接？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1439863" lvl="2" indent="-2730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0000CC"/>
                </a:solidFill>
              </a:rPr>
              <a:t>两张表有相同的属性名和数据类型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209800" y="4495800"/>
            <a:ext cx="77724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87313" indent="-87313">
              <a:spcBef>
                <a:spcPct val="0"/>
              </a:spcBef>
            </a:pP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SELECT  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Student.Sno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Sname</a:t>
            </a:r>
            <a:endParaRPr lang="zh-CN" altLang="en-US" sz="20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87313" indent="-87313">
              <a:spcBef>
                <a:spcPct val="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 FROM    Student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SC</a:t>
            </a:r>
            <a:endParaRPr lang="zh-CN" altLang="en-US" sz="20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87313" indent="-87313">
              <a:spcBef>
                <a:spcPct val="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 WHERE  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Student.Sno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SC.Sno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  AND  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SC.Cno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=' 2 ' AND 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SC.Grade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&gt;90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en-US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E31BF965-C7FE-46D9-925F-0FE62BAF2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71456"/>
              </p:ext>
            </p:extLst>
          </p:nvPr>
        </p:nvGraphicFramePr>
        <p:xfrm>
          <a:off x="4191000" y="2697480"/>
          <a:ext cx="5816600" cy="396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23546957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97851412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527572912"/>
                    </a:ext>
                  </a:extLst>
                </a:gridCol>
              </a:tblGrid>
              <a:tr h="379445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rgbClr val="990033"/>
                          </a:solidFill>
                        </a:rPr>
                        <a:t>公共属性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rgbClr val="990033"/>
                          </a:solidFill>
                        </a:rPr>
                        <a:t>第一张表剩余属性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第二张表剩余属性</a:t>
                      </a:r>
                      <a:endParaRPr lang="zh-CN" altLang="en-US" dirty="0">
                        <a:solidFill>
                          <a:srgbClr val="99003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025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57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8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1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01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2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等值与非等值连接查询 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自身连接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外连接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多表连接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591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自身连接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zh-CN" altLang="en-US" dirty="0">
                <a:solidFill>
                  <a:srgbClr val="FF0000"/>
                </a:solidFill>
              </a:rPr>
              <a:t>自身连接</a:t>
            </a:r>
            <a:r>
              <a:rPr lang="zh-CN" altLang="en-US" dirty="0"/>
              <a:t>：一个表与其自己进行连接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dirty="0"/>
              <a:t>需要给表起别名以示区别</a:t>
            </a:r>
          </a:p>
          <a:p>
            <a:pPr>
              <a:lnSpc>
                <a:spcPct val="140000"/>
              </a:lnSpc>
              <a:defRPr/>
            </a:pPr>
            <a:r>
              <a:rPr lang="zh-CN" altLang="en-US" dirty="0"/>
              <a:t>由于所有属性名都是同名属性，因此必须使用别名前缀</a:t>
            </a:r>
            <a:endParaRPr lang="en-US" altLang="zh-CN" dirty="0"/>
          </a:p>
          <a:p>
            <a:pPr>
              <a:lnSpc>
                <a:spcPct val="140000"/>
              </a:lnSpc>
              <a:defRPr/>
            </a:pPr>
            <a:endParaRPr lang="zh-CN" altLang="en-US" sz="800" dirty="0"/>
          </a:p>
          <a:p>
            <a:pPr>
              <a:lnSpc>
                <a:spcPct val="140000"/>
              </a:lnSpc>
              <a:defRPr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3.52]  </a:t>
            </a:r>
            <a:r>
              <a:rPr lang="zh-CN" altLang="en-US" dirty="0"/>
              <a:t>查询每一门课的间接先修课（即先修课的先修课）</a:t>
            </a:r>
          </a:p>
          <a:p>
            <a:pPr>
              <a:lnSpc>
                <a:spcPct val="140000"/>
              </a:lnSpc>
              <a:buNone/>
              <a:defRPr/>
            </a:pPr>
            <a:r>
              <a:rPr lang="zh-CN" altLang="en-US"/>
              <a:t>               </a:t>
            </a:r>
            <a:r>
              <a:rPr lang="en-US" altLang="zh-CN" sz="2800">
                <a:solidFill>
                  <a:srgbClr val="0000CC"/>
                </a:solidFill>
              </a:rPr>
              <a:t>SELECT  </a:t>
            </a:r>
            <a:r>
              <a:rPr lang="en-US" altLang="zh-CN" sz="2800" dirty="0" err="1">
                <a:solidFill>
                  <a:srgbClr val="FF0000"/>
                </a:solidFill>
              </a:rPr>
              <a:t>FIRST</a:t>
            </a:r>
            <a:r>
              <a:rPr lang="en-US" altLang="zh-CN" sz="2800" dirty="0" err="1">
                <a:solidFill>
                  <a:srgbClr val="0000CC"/>
                </a:solidFill>
              </a:rPr>
              <a:t>.Cno</a:t>
            </a:r>
            <a:r>
              <a:rPr lang="zh-CN" altLang="en-US" sz="2800" dirty="0">
                <a:solidFill>
                  <a:srgbClr val="0000CC"/>
                </a:solidFill>
              </a:rPr>
              <a:t>, </a:t>
            </a:r>
            <a:r>
              <a:rPr lang="en-US" altLang="zh-CN" sz="2800" dirty="0" err="1">
                <a:solidFill>
                  <a:srgbClr val="FF0000"/>
                </a:solidFill>
              </a:rPr>
              <a:t>SECOND</a:t>
            </a:r>
            <a:r>
              <a:rPr lang="en-US" altLang="zh-CN" sz="2800" dirty="0" err="1">
                <a:solidFill>
                  <a:srgbClr val="0000CC"/>
                </a:solidFill>
              </a:rPr>
              <a:t>.Cpno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>
              <a:lnSpc>
                <a:spcPct val="140000"/>
              </a:lnSpc>
              <a:buNone/>
              <a:defRPr/>
            </a:pPr>
            <a:r>
              <a:rPr lang="en-US" altLang="zh-CN" sz="2800" dirty="0">
                <a:solidFill>
                  <a:srgbClr val="0000CC"/>
                </a:solidFill>
              </a:rPr>
              <a:t>                 FROM  Course  </a:t>
            </a:r>
            <a:r>
              <a:rPr lang="en-US" altLang="zh-CN" sz="2800" dirty="0">
                <a:solidFill>
                  <a:srgbClr val="FF0000"/>
                </a:solidFill>
              </a:rPr>
              <a:t>FIRST</a:t>
            </a:r>
            <a:r>
              <a:rPr lang="zh-CN" altLang="en-US" sz="2800" dirty="0">
                <a:solidFill>
                  <a:srgbClr val="0000CC"/>
                </a:solidFill>
              </a:rPr>
              <a:t>, </a:t>
            </a:r>
            <a:r>
              <a:rPr lang="en-US" altLang="zh-CN" sz="2800" dirty="0">
                <a:solidFill>
                  <a:srgbClr val="0000CC"/>
                </a:solidFill>
              </a:rPr>
              <a:t>Course  </a:t>
            </a:r>
            <a:r>
              <a:rPr lang="en-US" altLang="zh-CN" sz="2800" dirty="0">
                <a:solidFill>
                  <a:srgbClr val="FF0000"/>
                </a:solidFill>
              </a:rPr>
              <a:t>SECOND</a:t>
            </a:r>
          </a:p>
          <a:p>
            <a:pPr>
              <a:lnSpc>
                <a:spcPct val="140000"/>
              </a:lnSpc>
              <a:buNone/>
              <a:defRPr/>
            </a:pPr>
            <a:r>
              <a:rPr lang="en-US" altLang="zh-CN" sz="2800" dirty="0">
                <a:solidFill>
                  <a:srgbClr val="0000CC"/>
                </a:solidFill>
              </a:rPr>
              <a:t>                 WHERE </a:t>
            </a:r>
            <a:r>
              <a:rPr lang="en-US" altLang="zh-CN" sz="2800" dirty="0" err="1">
                <a:solidFill>
                  <a:srgbClr val="FF0000"/>
                </a:solidFill>
              </a:rPr>
              <a:t>FIRST</a:t>
            </a:r>
            <a:r>
              <a:rPr lang="en-US" altLang="zh-CN" sz="2800" dirty="0" err="1">
                <a:solidFill>
                  <a:srgbClr val="0000CC"/>
                </a:solidFill>
              </a:rPr>
              <a:t>.Cpno</a:t>
            </a:r>
            <a:r>
              <a:rPr lang="en-US" altLang="zh-CN" sz="2800" dirty="0">
                <a:solidFill>
                  <a:srgbClr val="0000CC"/>
                </a:solidFill>
              </a:rPr>
              <a:t> = </a:t>
            </a:r>
            <a:r>
              <a:rPr lang="en-US" altLang="zh-CN" sz="2800" dirty="0" err="1">
                <a:solidFill>
                  <a:srgbClr val="FF0000"/>
                </a:solidFill>
              </a:rPr>
              <a:t>SECOND</a:t>
            </a:r>
            <a:r>
              <a:rPr lang="en-US" altLang="zh-CN" sz="2800" dirty="0" err="1">
                <a:solidFill>
                  <a:srgbClr val="0000CC"/>
                </a:solidFill>
              </a:rPr>
              <a:t>.Cno</a:t>
            </a:r>
            <a:r>
              <a:rPr lang="zh-CN" altLang="en-US" sz="2800" dirty="0">
                <a:solidFill>
                  <a:srgbClr val="0000CC"/>
                </a:solidFill>
              </a:rPr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7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6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3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789740"/>
              </p:ext>
            </p:extLst>
          </p:nvPr>
        </p:nvGraphicFramePr>
        <p:xfrm>
          <a:off x="646771" y="936860"/>
          <a:ext cx="4800600" cy="3091805"/>
        </p:xfrm>
        <a:graphic>
          <a:graphicData uri="http://schemas.openxmlformats.org/drawingml/2006/table">
            <a:tbl>
              <a:tblPr/>
              <a:tblGrid>
                <a:gridCol w="1058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2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05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Cno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课程名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Cname</a:t>
                      </a: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先行课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Cpno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学分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Ccredit</a:t>
                      </a: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2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数据库</a:t>
                      </a: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数学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信息系统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操作系统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9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数据结构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9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数据处理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5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PASCAL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语言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971500"/>
              </p:ext>
            </p:extLst>
          </p:nvPr>
        </p:nvGraphicFramePr>
        <p:xfrm>
          <a:off x="6248400" y="887530"/>
          <a:ext cx="4800600" cy="3091805"/>
        </p:xfrm>
        <a:graphic>
          <a:graphicData uri="http://schemas.openxmlformats.org/drawingml/2006/table">
            <a:tbl>
              <a:tblPr/>
              <a:tblGrid>
                <a:gridCol w="1058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2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05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Cno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课程名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Cname</a:t>
                      </a: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先行课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Cpno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学分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Ccredit</a:t>
                      </a: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2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数据库</a:t>
                      </a: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数学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信息系统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操作系统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9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数据结构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9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数据处理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5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PASCAL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语言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26327" y="88725"/>
            <a:ext cx="10439400" cy="695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indent="-2730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SzPct val="100000"/>
              <a:buFont typeface="Wingdings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1813" indent="-258763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990099"/>
              </a:buClr>
              <a:buSzPct val="90000"/>
              <a:buFont typeface="Wingdings" pitchFamily="2" charset="2"/>
              <a:buChar char=""/>
              <a:defRPr sz="20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804863" indent="-2730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Times New Roman" pitchFamily="18" charset="0"/>
              <a:buChar char="─"/>
              <a:defRPr sz="20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altLang="zh-CN" sz="32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FIRST</a:t>
            </a:r>
            <a:r>
              <a:rPr lang="zh-CN" altLang="en-US" sz="32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表（</a:t>
            </a:r>
            <a:r>
              <a:rPr lang="en-US" altLang="zh-CN" sz="32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Course</a:t>
            </a:r>
            <a:r>
              <a:rPr lang="zh-CN" altLang="en-US" sz="320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表）                   </a:t>
            </a:r>
            <a:r>
              <a:rPr lang="en-US" altLang="zh-CN" sz="32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SECOND</a:t>
            </a:r>
            <a:r>
              <a:rPr lang="zh-CN" altLang="en-US" sz="32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表（</a:t>
            </a:r>
            <a:r>
              <a:rPr lang="en-US" altLang="zh-CN" sz="32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Course</a:t>
            </a:r>
            <a:r>
              <a:rPr lang="zh-CN" altLang="en-US" sz="32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表） </a:t>
            </a:r>
          </a:p>
        </p:txBody>
      </p:sp>
      <p:graphicFrame>
        <p:nvGraphicFramePr>
          <p:cNvPr id="9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9283034"/>
              </p:ext>
            </p:extLst>
          </p:nvPr>
        </p:nvGraphicFramePr>
        <p:xfrm>
          <a:off x="4152900" y="4800600"/>
          <a:ext cx="3352800" cy="1584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77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5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103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Cno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Pcno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103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103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103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下箭头 9"/>
          <p:cNvSpPr/>
          <p:nvPr/>
        </p:nvSpPr>
        <p:spPr>
          <a:xfrm>
            <a:off x="5143500" y="4104866"/>
            <a:ext cx="1371600" cy="543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09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等值与非等值连接查询 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自身连接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外连接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多表连接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813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066800"/>
            <a:ext cx="11292115" cy="5469226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dirty="0"/>
              <a:t>(</a:t>
            </a:r>
            <a:r>
              <a:rPr lang="zh-CN" altLang="en-US" dirty="0"/>
              <a:t>全</a:t>
            </a:r>
            <a:r>
              <a:rPr lang="en-US" altLang="zh-CN" dirty="0"/>
              <a:t>)</a:t>
            </a:r>
            <a:r>
              <a:rPr lang="zh-CN" altLang="en-US" dirty="0"/>
              <a:t>外连接与普通连接的区别</a:t>
            </a:r>
          </a:p>
          <a:p>
            <a:pPr lvl="1" algn="just">
              <a:spcBef>
                <a:spcPct val="0"/>
              </a:spcBef>
            </a:pPr>
            <a:r>
              <a:rPr lang="zh-CN" altLang="en-US" dirty="0"/>
              <a:t>普通连接操作只输出满足连接条件的元组</a:t>
            </a:r>
          </a:p>
          <a:p>
            <a:pPr lvl="1">
              <a:spcBef>
                <a:spcPct val="0"/>
              </a:spcBef>
            </a:pPr>
            <a:r>
              <a:rPr lang="zh-CN" altLang="en-US" dirty="0"/>
              <a:t>外连接操作以指定表为连接主体，将主体表中不满足连接条件的元组一并输出</a:t>
            </a:r>
          </a:p>
          <a:p>
            <a:pPr lvl="1" algn="just">
              <a:spcBef>
                <a:spcPct val="0"/>
              </a:spcBef>
            </a:pPr>
            <a:r>
              <a:rPr lang="zh-CN" altLang="en-US" dirty="0"/>
              <a:t>左外连接</a:t>
            </a:r>
            <a:r>
              <a:rPr lang="en-US" altLang="zh-CN" dirty="0"/>
              <a:t>(left outer join)</a:t>
            </a:r>
            <a:endParaRPr lang="zh-CN" altLang="en-US" dirty="0"/>
          </a:p>
          <a:p>
            <a:pPr lvl="2" algn="just">
              <a:spcBef>
                <a:spcPct val="0"/>
              </a:spcBef>
              <a:buSzPct val="87000"/>
            </a:pPr>
            <a:r>
              <a:rPr lang="zh-CN" altLang="en-US" dirty="0"/>
              <a:t>列出左边关系中所有的元组 </a:t>
            </a:r>
          </a:p>
          <a:p>
            <a:pPr lvl="1" algn="just">
              <a:spcBef>
                <a:spcPct val="0"/>
              </a:spcBef>
            </a:pPr>
            <a:r>
              <a:rPr lang="zh-CN" altLang="en-US" dirty="0"/>
              <a:t>右外连接</a:t>
            </a:r>
            <a:r>
              <a:rPr lang="en-US" altLang="zh-CN" dirty="0"/>
              <a:t>(right outer join)</a:t>
            </a:r>
            <a:endParaRPr lang="zh-CN" altLang="en-US" dirty="0"/>
          </a:p>
          <a:p>
            <a:pPr lvl="2" algn="just">
              <a:spcBef>
                <a:spcPct val="0"/>
              </a:spcBef>
              <a:buSzPct val="87000"/>
            </a:pPr>
            <a:r>
              <a:rPr lang="zh-CN" altLang="en-US" dirty="0"/>
              <a:t>列出右边关系中所有的元组 </a:t>
            </a:r>
          </a:p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 53] </a:t>
            </a:r>
            <a:r>
              <a:rPr lang="zh-CN" altLang="en-US" dirty="0"/>
              <a:t>改写</a:t>
            </a:r>
            <a:r>
              <a:rPr lang="en-US" altLang="zh-CN" dirty="0"/>
              <a:t>[</a:t>
            </a:r>
            <a:r>
              <a:rPr lang="zh-CN" altLang="en-US" dirty="0"/>
              <a:t>例 </a:t>
            </a:r>
            <a:r>
              <a:rPr lang="en-US" altLang="zh-CN" dirty="0"/>
              <a:t>3.49]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295400" y="5191884"/>
            <a:ext cx="8839200" cy="11440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Student.Sno</a:t>
            </a: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Sname</a:t>
            </a: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Ssex</a:t>
            </a: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Sage, </a:t>
            </a:r>
            <a:r>
              <a:rPr lang="en-US" altLang="zh-CN" sz="2400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Sdept</a:t>
            </a: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Cno</a:t>
            </a: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Grade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FROM  </a:t>
            </a:r>
            <a:r>
              <a:rPr lang="en-US" altLang="zh-CN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LEFT OUTER JOIN SC </a:t>
            </a: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ON   </a:t>
            </a:r>
            <a:r>
              <a:rPr lang="zh-CN" altLang="en-US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Student.Sno</a:t>
            </a: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SC.Sno</a:t>
            </a:r>
            <a:r>
              <a:rPr lang="zh-CN" altLang="en-US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90894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8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19200" y="3276600"/>
            <a:ext cx="9525000" cy="16764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课堂练习</a:t>
            </a:r>
            <a:r>
              <a:rPr lang="zh-CN" altLang="en-US" dirty="0">
                <a:solidFill>
                  <a:srgbClr val="0000CC"/>
                </a:solidFill>
              </a:rPr>
              <a:t>：</a:t>
            </a:r>
            <a:endParaRPr lang="en-US" altLang="zh-CN" dirty="0">
              <a:solidFill>
                <a:srgbClr val="0000CC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600" dirty="0">
                <a:solidFill>
                  <a:srgbClr val="0000CC"/>
                </a:solidFill>
              </a:rPr>
              <a:t>使用</a:t>
            </a:r>
            <a:r>
              <a:rPr lang="zh-CN" altLang="en-US" sz="2600" dirty="0">
                <a:solidFill>
                  <a:srgbClr val="FF0000"/>
                </a:solidFill>
              </a:rPr>
              <a:t>右外连接</a:t>
            </a:r>
            <a:r>
              <a:rPr lang="zh-CN" altLang="en-US" sz="2600" dirty="0">
                <a:solidFill>
                  <a:srgbClr val="0000CC"/>
                </a:solidFill>
              </a:rPr>
              <a:t>和</a:t>
            </a:r>
            <a:r>
              <a:rPr lang="zh-CN" altLang="en-US" sz="2600" dirty="0">
                <a:solidFill>
                  <a:srgbClr val="FF0000"/>
                </a:solidFill>
              </a:rPr>
              <a:t>外连接</a:t>
            </a:r>
            <a:r>
              <a:rPr lang="zh-CN" altLang="en-US" sz="2600" dirty="0">
                <a:solidFill>
                  <a:srgbClr val="0000CC"/>
                </a:solidFill>
              </a:rPr>
              <a:t>改写上述语句，并比较这三者结果的异同</a:t>
            </a:r>
            <a:endParaRPr lang="en-US" altLang="zh-CN" sz="2600" dirty="0">
              <a:solidFill>
                <a:srgbClr val="0000CC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600" dirty="0"/>
              <a:t>找出所有没有选修任何课程的学生姓名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48</a:t>
            </a:fld>
            <a:endParaRPr lang="en-US" dirty="0"/>
          </a:p>
        </p:txBody>
      </p:sp>
      <p:graphicFrame>
        <p:nvGraphicFramePr>
          <p:cNvPr id="5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0051164"/>
              </p:ext>
            </p:extLst>
          </p:nvPr>
        </p:nvGraphicFramePr>
        <p:xfrm>
          <a:off x="1676400" y="173073"/>
          <a:ext cx="8305798" cy="31699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18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6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4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19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Student.Sno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Ssex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Sage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Sdept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Grade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201215121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李勇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201215121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李勇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85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201215121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李勇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201215122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刘晨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女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201215122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刘晨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女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201215123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王敏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女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NULL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NULL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5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201215125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张立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NULL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NULL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590800" y="5756509"/>
            <a:ext cx="60198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Select </a:t>
            </a:r>
            <a:r>
              <a:rPr lang="en-US" altLang="zh-CN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sname</a:t>
            </a:r>
            <a:endParaRPr lang="en-US" altLang="zh-CN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en-US" altLang="zh-CN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from </a:t>
            </a:r>
            <a:r>
              <a:rPr lang="en-US" altLang="zh-CN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student LEFT OUTER JOIN </a:t>
            </a:r>
            <a:r>
              <a:rPr lang="en-US" altLang="zh-CN" dirty="0" err="1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sc</a:t>
            </a:r>
            <a:r>
              <a:rPr lang="en-US" altLang="zh-CN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on (</a:t>
            </a:r>
            <a:r>
              <a:rPr lang="en-US" altLang="zh-CN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student.sno</a:t>
            </a:r>
            <a:r>
              <a:rPr lang="en-US" altLang="zh-CN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=</a:t>
            </a:r>
            <a:r>
              <a:rPr lang="en-US" altLang="zh-CN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sc.sno</a:t>
            </a:r>
            <a:r>
              <a:rPr lang="en-US" altLang="zh-CN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</a:p>
          <a:p>
            <a:r>
              <a:rPr lang="en-US" altLang="zh-CN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where </a:t>
            </a:r>
            <a:r>
              <a:rPr lang="en-US" altLang="zh-CN" dirty="0" err="1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cno</a:t>
            </a:r>
            <a:r>
              <a:rPr lang="en-US" altLang="zh-CN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is NULL</a:t>
            </a:r>
            <a:r>
              <a:rPr lang="en-US" altLang="zh-CN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;</a:t>
            </a:r>
            <a:endParaRPr lang="zh-CN" altLang="en-US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4800" y="5009213"/>
            <a:ext cx="601980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SELECT </a:t>
            </a:r>
            <a:r>
              <a:rPr lang="en-US" altLang="zh-CN" sz="16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Student.Sno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Sname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Ssex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, Sage, </a:t>
            </a:r>
            <a:r>
              <a:rPr lang="en-US" altLang="zh-CN" sz="16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Sdept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Cno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, Grade</a:t>
            </a:r>
          </a:p>
          <a:p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FROM  </a:t>
            </a:r>
            <a:r>
              <a:rPr lang="en-US" altLang="zh-CN" sz="16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RIGHT OUTER JOIN SC 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ON   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Student.Sno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SC.Sno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); </a:t>
            </a:r>
          </a:p>
        </p:txBody>
      </p:sp>
      <p:sp>
        <p:nvSpPr>
          <p:cNvPr id="8" name="矩形 7"/>
          <p:cNvSpPr/>
          <p:nvPr/>
        </p:nvSpPr>
        <p:spPr>
          <a:xfrm>
            <a:off x="6425453" y="5009214"/>
            <a:ext cx="541020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SELECT </a:t>
            </a:r>
            <a:r>
              <a:rPr lang="en-US" altLang="zh-CN" sz="16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Student.Sno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Sname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Ssex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, Sage, </a:t>
            </a:r>
            <a:r>
              <a:rPr lang="en-US" altLang="zh-CN" sz="16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Sdept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Cno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, Grade</a:t>
            </a:r>
          </a:p>
          <a:p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FROM  </a:t>
            </a:r>
            <a:r>
              <a:rPr lang="en-US" altLang="zh-CN" sz="16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OUTER JOIN SC 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ON   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Student.Sno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SC.Sno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62994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0F83A-0D0D-4757-A7DA-AD5043FB9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openGauss</a:t>
            </a:r>
            <a:r>
              <a:rPr lang="zh-CN" altLang="en-US"/>
              <a:t>之数据查询</a:t>
            </a:r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FBE77-AE37-4ADD-8459-C39C1E5FF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支持标准的</a:t>
            </a:r>
            <a:r>
              <a:rPr lang="en-US" altLang="zh-CN">
                <a:solidFill>
                  <a:srgbClr val="0000FF"/>
                </a:solidFill>
              </a:rPr>
              <a:t>SQL92/SQL99/SQL2003/SQL2011</a:t>
            </a:r>
            <a:r>
              <a:rPr lang="zh-CN" altLang="en-US"/>
              <a:t>规范，支持</a:t>
            </a:r>
            <a:r>
              <a:rPr lang="en-US" altLang="zh-CN"/>
              <a:t>GBK</a:t>
            </a:r>
            <a:r>
              <a:rPr lang="zh-CN" altLang="en-US"/>
              <a:t>和</a:t>
            </a:r>
            <a:r>
              <a:rPr lang="en-US" altLang="zh-CN"/>
              <a:t>UTF-8</a:t>
            </a:r>
            <a:r>
              <a:rPr lang="zh-CN" altLang="en-US"/>
              <a:t>字符集，支持</a:t>
            </a:r>
            <a:r>
              <a:rPr lang="en-US" altLang="zh-CN"/>
              <a:t>SQL</a:t>
            </a:r>
            <a:r>
              <a:rPr lang="zh-CN" altLang="en-US"/>
              <a:t>标准函数与分析函数，支持存储过程。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openGauss</a:t>
            </a:r>
            <a:r>
              <a:rPr lang="zh-CN" altLang="en-US"/>
              <a:t>之</a:t>
            </a:r>
            <a:r>
              <a:rPr lang="en-US" altLang="zh-CN"/>
              <a:t>SQL</a:t>
            </a:r>
            <a:r>
              <a:rPr lang="zh-CN" altLang="en-US"/>
              <a:t>学习</a:t>
            </a:r>
            <a:endParaRPr lang="en-US" altLang="zh-CN"/>
          </a:p>
          <a:p>
            <a:pPr marL="357188" lvl="1" indent="0">
              <a:buNone/>
            </a:pPr>
            <a:r>
              <a:rPr lang="en-US" altLang="zh-CN" sz="1800">
                <a:hlinkClick r:id="rId2"/>
              </a:rPr>
              <a:t>https://education.huaweicloud.com/courses/course-v1:HuaweiX+CBUCNXDR006+Self-paced/about</a:t>
            </a:r>
            <a:endParaRPr lang="en-US" altLang="zh-CN" sz="1800"/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164524-1EC6-46A8-BEAE-60F5CEA6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9677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等值与非等值连接查询 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自身连接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外连接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多表连接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35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多表连接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多表连接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CC"/>
                </a:solidFill>
              </a:rPr>
              <a:t>两个以上的表进行连接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3.54] </a:t>
            </a:r>
            <a:r>
              <a:rPr lang="zh-CN" altLang="en-US" dirty="0"/>
              <a:t>查询每个学生的学号、姓名、选修的课程名及成绩</a:t>
            </a:r>
          </a:p>
          <a:p>
            <a:pPr lvl="1"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00CC"/>
                </a:solidFill>
              </a:rPr>
              <a:t>   SELECT  </a:t>
            </a:r>
            <a:r>
              <a:rPr lang="en-US" altLang="zh-CN" sz="2800" dirty="0" err="1">
                <a:solidFill>
                  <a:srgbClr val="0000CC"/>
                </a:solidFill>
              </a:rPr>
              <a:t>Student.Sno</a:t>
            </a:r>
            <a:r>
              <a:rPr lang="zh-CN" altLang="en-US" sz="2800" dirty="0">
                <a:solidFill>
                  <a:srgbClr val="0000CC"/>
                </a:solidFill>
              </a:rPr>
              <a:t>, </a:t>
            </a:r>
            <a:r>
              <a:rPr lang="en-US" altLang="zh-CN" sz="2800" dirty="0" err="1">
                <a:solidFill>
                  <a:srgbClr val="0000CC"/>
                </a:solidFill>
              </a:rPr>
              <a:t>Sname</a:t>
            </a:r>
            <a:r>
              <a:rPr lang="zh-CN" altLang="en-US" sz="2800" dirty="0">
                <a:solidFill>
                  <a:srgbClr val="0000CC"/>
                </a:solidFill>
              </a:rPr>
              <a:t>, </a:t>
            </a:r>
            <a:r>
              <a:rPr lang="en-US" altLang="zh-CN" sz="2800" dirty="0" err="1">
                <a:solidFill>
                  <a:srgbClr val="0000CC"/>
                </a:solidFill>
              </a:rPr>
              <a:t>Cname</a:t>
            </a:r>
            <a:r>
              <a:rPr lang="zh-CN" altLang="en-US" sz="2800" dirty="0">
                <a:solidFill>
                  <a:srgbClr val="0000CC"/>
                </a:solidFill>
              </a:rPr>
              <a:t>, </a:t>
            </a:r>
            <a:r>
              <a:rPr lang="en-US" altLang="zh-CN" sz="2800" dirty="0">
                <a:solidFill>
                  <a:srgbClr val="0000CC"/>
                </a:solidFill>
              </a:rPr>
              <a:t>Grade</a:t>
            </a:r>
          </a:p>
          <a:p>
            <a:pPr lvl="1"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00CC"/>
                </a:solidFill>
              </a:rPr>
              <a:t>   FROM   </a:t>
            </a:r>
            <a:r>
              <a:rPr lang="en-US" altLang="zh-CN" sz="2800" dirty="0">
                <a:solidFill>
                  <a:srgbClr val="0000CC"/>
                </a:solidFill>
              </a:rPr>
              <a:t>Student</a:t>
            </a:r>
            <a:r>
              <a:rPr lang="zh-CN" altLang="en-US" sz="2800" dirty="0">
                <a:solidFill>
                  <a:srgbClr val="0000CC"/>
                </a:solidFill>
              </a:rPr>
              <a:t>, </a:t>
            </a:r>
            <a:r>
              <a:rPr lang="en-US" altLang="zh-CN" sz="2800" dirty="0">
                <a:solidFill>
                  <a:srgbClr val="0000CC"/>
                </a:solidFill>
              </a:rPr>
              <a:t>SC</a:t>
            </a:r>
            <a:r>
              <a:rPr lang="zh-CN" altLang="en-US" sz="2800" dirty="0">
                <a:solidFill>
                  <a:srgbClr val="0000CC"/>
                </a:solidFill>
              </a:rPr>
              <a:t>, </a:t>
            </a:r>
            <a:r>
              <a:rPr lang="en-US" altLang="zh-CN" sz="2800" dirty="0">
                <a:solidFill>
                  <a:srgbClr val="0000CC"/>
                </a:solidFill>
              </a:rPr>
              <a:t>Course   </a:t>
            </a:r>
            <a:r>
              <a:rPr lang="en-US" altLang="zh-CN" sz="2800" dirty="0">
                <a:solidFill>
                  <a:srgbClr val="FF0000"/>
                </a:solidFill>
              </a:rPr>
              <a:t>/*</a:t>
            </a:r>
            <a:r>
              <a:rPr lang="zh-CN" altLang="en-US" sz="2800" dirty="0">
                <a:solidFill>
                  <a:srgbClr val="FF0000"/>
                </a:solidFill>
              </a:rPr>
              <a:t>多表连接*</a:t>
            </a:r>
            <a:r>
              <a:rPr lang="en-US" altLang="zh-CN" sz="2800" dirty="0">
                <a:solidFill>
                  <a:srgbClr val="FF0000"/>
                </a:solidFill>
              </a:rPr>
              <a:t>/</a:t>
            </a:r>
          </a:p>
          <a:p>
            <a:pPr lvl="1"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00CC"/>
                </a:solidFill>
              </a:rPr>
              <a:t>   WHERE  </a:t>
            </a:r>
            <a:r>
              <a:rPr lang="en-US" altLang="zh-CN" sz="2800" dirty="0" err="1">
                <a:solidFill>
                  <a:srgbClr val="0000CC"/>
                </a:solidFill>
              </a:rPr>
              <a:t>Student.Sno</a:t>
            </a:r>
            <a:r>
              <a:rPr lang="en-US" altLang="zh-CN" sz="2800" dirty="0">
                <a:solidFill>
                  <a:srgbClr val="0000CC"/>
                </a:solidFill>
              </a:rPr>
              <a:t> = </a:t>
            </a:r>
            <a:r>
              <a:rPr lang="en-US" altLang="zh-CN" sz="2800" dirty="0" err="1">
                <a:solidFill>
                  <a:srgbClr val="0000CC"/>
                </a:solidFill>
              </a:rPr>
              <a:t>SC.Sno</a:t>
            </a:r>
            <a:r>
              <a:rPr lang="en-US" altLang="zh-CN" sz="2800" dirty="0">
                <a:solidFill>
                  <a:srgbClr val="0000CC"/>
                </a:solidFill>
              </a:rPr>
              <a:t>  AND </a:t>
            </a:r>
            <a:r>
              <a:rPr lang="en-US" altLang="zh-CN" sz="2800" dirty="0" err="1">
                <a:solidFill>
                  <a:srgbClr val="0000CC"/>
                </a:solidFill>
              </a:rPr>
              <a:t>SC.Cno</a:t>
            </a:r>
            <a:r>
              <a:rPr lang="en-US" altLang="zh-CN" sz="2800" dirty="0">
                <a:solidFill>
                  <a:srgbClr val="0000CC"/>
                </a:solidFill>
              </a:rPr>
              <a:t> = </a:t>
            </a:r>
            <a:r>
              <a:rPr lang="en-US" altLang="zh-CN" sz="2800" dirty="0" err="1">
                <a:solidFill>
                  <a:srgbClr val="0000CC"/>
                </a:solidFill>
              </a:rPr>
              <a:t>Course.Cno</a:t>
            </a:r>
            <a:r>
              <a:rPr lang="zh-CN" altLang="en-US" sz="2800" dirty="0">
                <a:solidFill>
                  <a:srgbClr val="0000CC"/>
                </a:solidFill>
              </a:rPr>
              <a:t>;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3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4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2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609600"/>
            <a:ext cx="11007107" cy="5926426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单表查询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连接查询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嵌套查询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集合查询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基于派生表的查询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Select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语句的一般形式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1956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嵌套查询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嵌套查询概述</a:t>
            </a:r>
          </a:p>
          <a:p>
            <a:pPr lvl="1">
              <a:spcBef>
                <a:spcPct val="0"/>
              </a:spcBef>
              <a:spcAft>
                <a:spcPct val="40000"/>
              </a:spcAft>
            </a:pPr>
            <a:r>
              <a:rPr lang="zh-CN" altLang="en-US" dirty="0">
                <a:cs typeface="Times New Roman" panose="02020603050405020304" pitchFamily="18" charset="0"/>
              </a:rPr>
              <a:t>一个</a:t>
            </a: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SELECT-FROM-WHERE</a:t>
            </a: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S-F-W</a:t>
            </a: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</a:rPr>
              <a:t>）</a:t>
            </a:r>
            <a:r>
              <a:rPr lang="zh-CN" altLang="en-US" dirty="0">
                <a:cs typeface="Times New Roman" panose="02020603050405020304" pitchFamily="18" charset="0"/>
              </a:rPr>
              <a:t>语句称为一个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查询块（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block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）</a:t>
            </a:r>
          </a:p>
          <a:p>
            <a:pPr lvl="1">
              <a:spcBef>
                <a:spcPct val="0"/>
              </a:spcBef>
            </a:pPr>
            <a:r>
              <a:rPr lang="zh-CN" altLang="en-US" dirty="0">
                <a:cs typeface="Times New Roman" panose="02020603050405020304" pitchFamily="18" charset="0"/>
              </a:rPr>
              <a:t>将一个查询块嵌套在另一个查询块的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WHERE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子句</a:t>
            </a:r>
            <a:r>
              <a:rPr lang="zh-CN" altLang="en-US" dirty="0"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HAVING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短语的条件</a:t>
            </a:r>
            <a:r>
              <a:rPr lang="zh-CN" altLang="en-US" dirty="0">
                <a:cs typeface="Times New Roman" panose="02020603050405020304" pitchFamily="18" charset="0"/>
              </a:rPr>
              <a:t>中的查询称为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嵌套查询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子查询</a:t>
            </a: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Embedded query/subquery</a:t>
            </a: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0000CC"/>
                </a:solidFill>
              </a:rPr>
              <a:t> 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848096" y="3409182"/>
            <a:ext cx="6324600" cy="2973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Sname</a:t>
            </a: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2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/*</a:t>
            </a:r>
            <a:r>
              <a:rPr lang="zh-CN" altLang="en-US" sz="2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外层查询</a:t>
            </a:r>
            <a:r>
              <a:rPr lang="en-US" altLang="zh-CN" sz="2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父查询*</a:t>
            </a:r>
            <a:r>
              <a:rPr lang="en-US" altLang="zh-CN" sz="2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FROM  Student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WHERE </a:t>
            </a:r>
            <a:r>
              <a:rPr lang="en-US" altLang="zh-CN" sz="2400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Sno</a:t>
            </a: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zh-CN" altLang="en-US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ELECT </a:t>
            </a:r>
            <a:r>
              <a:rPr lang="en-US" altLang="zh-CN" sz="2400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Sno</a:t>
            </a: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/*</a:t>
            </a:r>
            <a:r>
              <a:rPr lang="zh-CN" altLang="en-US" sz="2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内层查询</a:t>
            </a:r>
            <a:r>
              <a:rPr lang="en-US" altLang="zh-CN" sz="2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子查询*</a:t>
            </a:r>
            <a:r>
              <a:rPr lang="en-US" altLang="zh-CN" sz="2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</a:t>
            </a:r>
            <a:r>
              <a:rPr lang="en-US" altLang="zh-CN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ROM SC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</a:t>
            </a:r>
            <a:r>
              <a:rPr lang="en-US" altLang="zh-CN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HERE </a:t>
            </a:r>
            <a:r>
              <a:rPr lang="en-US" altLang="zh-CN" sz="2400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Cno</a:t>
            </a: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 ' 2 '</a:t>
            </a:r>
            <a:r>
              <a:rPr lang="zh-CN" altLang="en-US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15200" y="3409182"/>
            <a:ext cx="4501903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SQL</a:t>
            </a:r>
            <a:r>
              <a:rPr lang="zh-CN" altLang="en-US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语言允许多层嵌套查询，即一个子查询中还可以嵌套其他子查询</a:t>
            </a:r>
            <a:endParaRPr lang="en-US" altLang="zh-CN" sz="2400" dirty="0">
              <a:solidFill>
                <a:srgbClr val="0000CC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635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000" dirty="0">
              <a:solidFill>
                <a:srgbClr val="0000CC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635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子查询的限制：</a:t>
            </a:r>
            <a:r>
              <a:rPr lang="zh-CN" altLang="en-US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不能使用</a:t>
            </a:r>
            <a:r>
              <a:rPr lang="en-US" altLang="zh-CN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ORDER BY</a:t>
            </a:r>
            <a:r>
              <a:rPr lang="zh-CN" altLang="en-US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子句</a:t>
            </a:r>
          </a:p>
        </p:txBody>
      </p:sp>
    </p:spTree>
    <p:extLst>
      <p:ext uri="{BB962C8B-B14F-4D97-AF65-F5344CB8AC3E}">
        <p14:creationId xmlns:p14="http://schemas.microsoft.com/office/powerpoint/2010/main" val="351518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2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2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01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2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嵌套查询求解方法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不相关子查询</a:t>
            </a:r>
            <a:r>
              <a:rPr lang="zh-CN" altLang="en-US" dirty="0"/>
              <a:t>：子查询的查询条件</a:t>
            </a:r>
            <a:r>
              <a:rPr lang="zh-CN" altLang="en-US" dirty="0">
                <a:solidFill>
                  <a:srgbClr val="FF0000"/>
                </a:solidFill>
              </a:rPr>
              <a:t>不依赖于</a:t>
            </a:r>
            <a:r>
              <a:rPr lang="zh-CN" altLang="en-US" dirty="0"/>
              <a:t>父查询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由里向外逐层处理</a:t>
            </a:r>
            <a:r>
              <a:rPr lang="zh-CN" altLang="en-US" dirty="0"/>
              <a:t>。即每个子查询在上一级查询处理之前求解，子查询的结果用于建立其父查询的查找条件。</a:t>
            </a:r>
            <a:endParaRPr lang="en-US" altLang="zh-CN" dirty="0"/>
          </a:p>
          <a:p>
            <a:pPr lvl="1"/>
            <a:endParaRPr lang="en-US" altLang="zh-CN" sz="2000" dirty="0"/>
          </a:p>
          <a:p>
            <a:r>
              <a:rPr lang="zh-CN" altLang="en-US" dirty="0">
                <a:solidFill>
                  <a:srgbClr val="FF0000"/>
                </a:solidFill>
              </a:rPr>
              <a:t>相关子查询</a:t>
            </a:r>
            <a:r>
              <a:rPr lang="zh-CN" altLang="en-US" dirty="0"/>
              <a:t>：子查询的查询条件</a:t>
            </a:r>
            <a:r>
              <a:rPr lang="zh-CN" altLang="en-US" dirty="0">
                <a:solidFill>
                  <a:srgbClr val="FF0000"/>
                </a:solidFill>
              </a:rPr>
              <a:t>依赖于</a:t>
            </a:r>
            <a:r>
              <a:rPr lang="zh-CN" altLang="en-US" dirty="0"/>
              <a:t>父查询</a:t>
            </a:r>
          </a:p>
          <a:p>
            <a:pPr lvl="1"/>
            <a:r>
              <a:rPr lang="zh-CN" altLang="en-US" dirty="0"/>
              <a:t>首先取外层查询中表的第一个元组，根据它与内层查询相关的属</a:t>
            </a:r>
            <a:r>
              <a:rPr lang="zh-CN" altLang="en-US" sz="2200" dirty="0"/>
              <a:t>性值处理内层查询，若</a:t>
            </a:r>
            <a:r>
              <a:rPr lang="en-US" altLang="zh-CN" sz="2200" dirty="0"/>
              <a:t>WHERE</a:t>
            </a:r>
            <a:r>
              <a:rPr lang="zh-CN" altLang="en-US" sz="2200" dirty="0"/>
              <a:t>子句返回值为真，则取此元组放入结果表</a:t>
            </a:r>
          </a:p>
          <a:p>
            <a:pPr lvl="1"/>
            <a:r>
              <a:rPr lang="zh-CN" altLang="en-US" dirty="0"/>
              <a:t>然后再取外层表的下一个元组</a:t>
            </a:r>
          </a:p>
          <a:p>
            <a:pPr lvl="1"/>
            <a:r>
              <a:rPr lang="zh-CN" altLang="en-US" dirty="0"/>
              <a:t>重复这一过程，直至外层表全部检查完为止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8062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嵌套查询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带有</a:t>
            </a:r>
            <a:r>
              <a:rPr lang="en-US" altLang="zh-CN" dirty="0"/>
              <a:t>IN</a:t>
            </a:r>
            <a:r>
              <a:rPr lang="zh-CN" altLang="en-US" dirty="0"/>
              <a:t>谓词的子查询 </a:t>
            </a:r>
          </a:p>
          <a:p>
            <a:r>
              <a:rPr lang="zh-CN" altLang="en-US" dirty="0"/>
              <a:t>带有比较运算符的子查询</a:t>
            </a:r>
          </a:p>
          <a:p>
            <a:r>
              <a:rPr lang="zh-CN" altLang="en-US" dirty="0"/>
              <a:t>带有</a:t>
            </a:r>
            <a:r>
              <a:rPr lang="en-US" altLang="zh-CN" dirty="0"/>
              <a:t>ANY(SOME)</a:t>
            </a:r>
            <a:r>
              <a:rPr lang="zh-CN" altLang="en-US" dirty="0"/>
              <a:t>或</a:t>
            </a:r>
            <a:r>
              <a:rPr lang="en-US" altLang="zh-CN" dirty="0"/>
              <a:t>ALL</a:t>
            </a:r>
            <a:r>
              <a:rPr lang="zh-CN" altLang="en-US" dirty="0"/>
              <a:t>谓词的子查询</a:t>
            </a:r>
          </a:p>
          <a:p>
            <a:r>
              <a:rPr lang="zh-CN" altLang="en-US" dirty="0"/>
              <a:t>带有</a:t>
            </a:r>
            <a:r>
              <a:rPr lang="en-US" altLang="zh-CN" dirty="0"/>
              <a:t>EXISTS</a:t>
            </a:r>
            <a:r>
              <a:rPr lang="zh-CN" altLang="en-US" dirty="0"/>
              <a:t>谓词的子查询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0557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带有</a:t>
            </a:r>
            <a:r>
              <a:rPr lang="en-US" altLang="zh-CN" dirty="0">
                <a:solidFill>
                  <a:srgbClr val="FF0000"/>
                </a:solidFill>
              </a:rPr>
              <a:t>IN</a:t>
            </a:r>
            <a:r>
              <a:rPr lang="zh-CN" altLang="en-US" dirty="0">
                <a:solidFill>
                  <a:srgbClr val="FF0000"/>
                </a:solidFill>
              </a:rPr>
              <a:t>谓词的子查询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3.55]  </a:t>
            </a:r>
            <a:r>
              <a:rPr lang="zh-CN" altLang="en-US" dirty="0"/>
              <a:t>查询与“刘晨”在同一个系学习的学生</a:t>
            </a:r>
            <a:endParaRPr lang="zh-CN" altLang="en-US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362200" y="1828800"/>
            <a:ext cx="6705600" cy="24929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SELECT </a:t>
            </a:r>
            <a:r>
              <a:rPr lang="en-US" altLang="zh-CN" sz="24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Sno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 </a:t>
            </a:r>
            <a:r>
              <a:rPr lang="en-US" altLang="zh-CN" sz="24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Sname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 </a:t>
            </a:r>
            <a:r>
              <a:rPr lang="en-US" altLang="zh-CN" sz="24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Sdept</a:t>
            </a:r>
            <a:endParaRPr lang="en-US" altLang="zh-CN" sz="24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FROM Student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WHERE </a:t>
            </a:r>
            <a:r>
              <a:rPr lang="en-US" altLang="zh-CN" sz="24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Sdept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F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IN </a:t>
            </a:r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 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SELECT </a:t>
            </a:r>
            <a:r>
              <a:rPr lang="en-US" altLang="zh-CN" sz="24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Sdept</a:t>
            </a:r>
            <a:endParaRPr lang="en-US" altLang="zh-CN" sz="24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         FROM Student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         WHERE </a:t>
            </a:r>
            <a:r>
              <a:rPr lang="en-US" altLang="zh-CN" sz="24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Sname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= 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'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刘晨 ');</a:t>
            </a:r>
            <a:endParaRPr lang="zh-CN" altLang="en-US" sz="24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43100" y="4527087"/>
            <a:ext cx="7543800" cy="18651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SELECT   S1.Sno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 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S1.Sname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S1.Sdept</a:t>
            </a:r>
          </a:p>
          <a:p>
            <a:pPr>
              <a:lnSpc>
                <a:spcPct val="16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FROM     Student S1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 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Student S2</a:t>
            </a:r>
          </a:p>
          <a:p>
            <a:pPr>
              <a:lnSpc>
                <a:spcPct val="16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WHERE   S1.Sdept = S2.Sdept  AND  S2.Sname = '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刘晨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'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1926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3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3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01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102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3.56]  </a:t>
            </a:r>
            <a:r>
              <a:rPr lang="zh-CN" altLang="en-US" dirty="0"/>
              <a:t>查询选修了课程名为“信息系统”的学生学号和姓名</a:t>
            </a:r>
            <a:endParaRPr lang="zh-CN" altLang="en-US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438400" y="1219200"/>
            <a:ext cx="7010400" cy="34440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SELECT  </a:t>
            </a:r>
            <a:r>
              <a:rPr lang="en-US" altLang="zh-CN" sz="22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Sno</a:t>
            </a:r>
            <a:r>
              <a:rPr lang="zh-CN" altLang="en-US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  <a:r>
              <a:rPr lang="en-US" altLang="zh-CN" sz="22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Sname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</a:t>
            </a:r>
            <a:r>
              <a:rPr lang="zh-CN" altLang="en-US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</a:t>
            </a:r>
            <a:endParaRPr lang="en-US" altLang="zh-CN" sz="2200" dirty="0">
              <a:solidFill>
                <a:srgbClr val="FF3399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FROM    Student                      </a:t>
            </a:r>
            <a:endParaRPr lang="en-US" altLang="zh-CN" sz="22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2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WHERE  </a:t>
            </a:r>
            <a:r>
              <a:rPr lang="en-US" altLang="zh-CN" sz="22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Sno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</a:t>
            </a:r>
            <a:r>
              <a:rPr lang="en-US" altLang="zh-CN" sz="22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IN</a:t>
            </a:r>
          </a:p>
          <a:p>
            <a:pPr>
              <a:lnSpc>
                <a:spcPct val="110000"/>
              </a:lnSpc>
            </a:pP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</a:t>
            </a:r>
            <a:r>
              <a:rPr lang="zh-CN" altLang="en-US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SELECT </a:t>
            </a:r>
            <a:r>
              <a:rPr lang="en-US" altLang="zh-CN" sz="22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Sno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</a:t>
            </a:r>
            <a:endParaRPr lang="en-US" altLang="zh-CN" sz="2200" dirty="0">
              <a:solidFill>
                <a:srgbClr val="FF3399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2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 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FROM    SC                         </a:t>
            </a:r>
            <a:endParaRPr lang="en-US" altLang="zh-CN" sz="2200" dirty="0">
              <a:solidFill>
                <a:srgbClr val="FF3399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2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WHERE  </a:t>
            </a:r>
            <a:r>
              <a:rPr lang="en-US" altLang="zh-CN" sz="22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Cno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IN</a:t>
            </a:r>
          </a:p>
          <a:p>
            <a:pPr>
              <a:lnSpc>
                <a:spcPct val="110000"/>
              </a:lnSpc>
            </a:pP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              </a:t>
            </a:r>
            <a:r>
              <a:rPr lang="zh-CN" altLang="en-US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SELECT </a:t>
            </a:r>
            <a:r>
              <a:rPr lang="en-US" altLang="zh-CN" sz="22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Cno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</a:t>
            </a:r>
            <a:endParaRPr lang="en-US" altLang="zh-CN" sz="2200" dirty="0">
              <a:solidFill>
                <a:srgbClr val="FF3399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2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               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FROM Course           </a:t>
            </a:r>
            <a:endParaRPr lang="en-US" altLang="zh-CN" sz="2200" dirty="0">
              <a:solidFill>
                <a:srgbClr val="FF3399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              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WHERE </a:t>
            </a:r>
            <a:r>
              <a:rPr lang="en-US" altLang="zh-CN" sz="22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Cname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= </a:t>
            </a:r>
            <a:r>
              <a:rPr lang="zh-CN" altLang="en-US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'信息系统'  )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zh-CN" altLang="en-US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;</a:t>
            </a:r>
            <a:endParaRPr lang="zh-CN" altLang="en-US" sz="22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8888" y="4732879"/>
            <a:ext cx="11239500" cy="14126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SELECT   </a:t>
            </a:r>
            <a:r>
              <a:rPr lang="en-US" altLang="zh-CN" sz="22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Sno</a:t>
            </a:r>
            <a:r>
              <a:rPr lang="zh-CN" altLang="en-US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 </a:t>
            </a:r>
            <a:r>
              <a:rPr lang="en-US" altLang="zh-CN" sz="22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Sname</a:t>
            </a:r>
            <a:endParaRPr lang="en-US" altLang="zh-CN" sz="22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FROM     Student</a:t>
            </a:r>
            <a:r>
              <a:rPr lang="zh-CN" altLang="en-US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 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SC, Course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WHERE   </a:t>
            </a:r>
            <a:r>
              <a:rPr lang="en-US" altLang="zh-CN" sz="22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Student.Sno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= </a:t>
            </a:r>
            <a:r>
              <a:rPr lang="en-US" altLang="zh-CN" sz="22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SC.Sno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AND  </a:t>
            </a:r>
            <a:r>
              <a:rPr lang="en-US" altLang="zh-CN" sz="22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SC.Cno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= </a:t>
            </a:r>
            <a:r>
              <a:rPr lang="en-US" altLang="zh-CN" sz="22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Course.Cno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AND </a:t>
            </a:r>
            <a:r>
              <a:rPr lang="en-US" altLang="zh-CN" sz="22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Course.Cname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='</a:t>
            </a:r>
            <a:r>
              <a:rPr lang="zh-CN" altLang="en-US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信息系统</a:t>
            </a:r>
            <a:r>
              <a:rPr lang="en-US" altLang="zh-CN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'</a:t>
            </a:r>
            <a:r>
              <a:rPr lang="zh-CN" altLang="en-US" sz="22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0678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4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3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70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606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507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408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401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402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带有比较运算符的子查询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当能确切知道内层查询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返回单值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时，可用比较运算符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&gt;)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在</a:t>
            </a:r>
            <a:r>
              <a:rPr lang="en-US" altLang="zh-CN" dirty="0"/>
              <a:t>[</a:t>
            </a:r>
            <a:r>
              <a:rPr lang="zh-CN" altLang="en-US" dirty="0"/>
              <a:t>例 </a:t>
            </a:r>
            <a:r>
              <a:rPr lang="en-US" altLang="zh-CN" dirty="0"/>
              <a:t>3.55]</a:t>
            </a:r>
            <a:r>
              <a:rPr lang="zh-CN" altLang="en-US" dirty="0"/>
              <a:t>中，由于一个学生只可能在一个系学习，则可以用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/>
              <a:t> </a:t>
            </a:r>
            <a:r>
              <a:rPr lang="zh-CN" altLang="en-US" dirty="0"/>
              <a:t>代替</a:t>
            </a:r>
            <a:r>
              <a:rPr lang="en-US" altLang="zh-CN" dirty="0">
                <a:solidFill>
                  <a:srgbClr val="FF0000"/>
                </a:solidFill>
              </a:rPr>
              <a:t>IN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2590800" y="3969142"/>
            <a:ext cx="6324600" cy="24929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SELECT  </a:t>
            </a:r>
            <a:r>
              <a:rPr lang="en-US" altLang="zh-CN" sz="2400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Sno</a:t>
            </a:r>
            <a:r>
              <a:rPr lang="zh-CN" altLang="en-US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2400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Sname</a:t>
            </a:r>
            <a:r>
              <a:rPr lang="zh-CN" altLang="en-US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2400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Sdept</a:t>
            </a:r>
            <a:endParaRPr lang="en-US" altLang="zh-CN" sz="2400" dirty="0">
              <a:solidFill>
                <a:srgbClr val="0000CC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FROM    Student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WHERE  </a:t>
            </a:r>
            <a:r>
              <a:rPr lang="en-US" altLang="zh-CN" sz="2400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Sdept</a:t>
            </a: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sz="2400" dirty="0">
                <a:solidFill>
                  <a:srgbClr val="FF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zh-CN" altLang="en-US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 </a:t>
            </a: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SELECT </a:t>
            </a:r>
            <a:r>
              <a:rPr lang="en-US" altLang="zh-CN" sz="2400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Sdept</a:t>
            </a:r>
            <a:endParaRPr lang="en-US" altLang="zh-CN" sz="2400" dirty="0">
              <a:solidFill>
                <a:srgbClr val="0000CC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                 FROM Student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                 WHERE </a:t>
            </a:r>
            <a:r>
              <a:rPr lang="en-US" altLang="zh-CN" sz="2400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Sname</a:t>
            </a: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 </a:t>
            </a:r>
            <a:r>
              <a:rPr lang="zh-CN" altLang="en-US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</a:t>
            </a: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刘晨 ');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533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2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2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3.57]  </a:t>
            </a:r>
            <a:r>
              <a:rPr lang="zh-CN" altLang="en-US" dirty="0"/>
              <a:t>找出每个学生超过他选修课程平均成绩的课程号</a:t>
            </a:r>
            <a:r>
              <a:rPr lang="en-US" altLang="zh-CN" dirty="0"/>
              <a:t>.</a:t>
            </a:r>
            <a:endParaRPr lang="zh-CN" altLang="en-US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676400" y="1325472"/>
            <a:ext cx="6553200" cy="28489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SELECT </a:t>
            </a:r>
            <a:r>
              <a:rPr lang="en-US" altLang="zh-CN" sz="2800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Sno</a:t>
            </a:r>
            <a:r>
              <a:rPr lang="zh-CN" altLang="en-US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2800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Cno</a:t>
            </a:r>
            <a:endParaRPr lang="en-US" altLang="zh-CN" sz="2800" dirty="0">
              <a:solidFill>
                <a:srgbClr val="0000CC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FROM    SC  x</a:t>
            </a:r>
          </a:p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WHERE Grade &gt;= </a:t>
            </a:r>
            <a:r>
              <a:rPr lang="zh-CN" altLang="en-US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SELECT </a:t>
            </a:r>
            <a:r>
              <a:rPr lang="en-US" altLang="zh-CN" sz="2800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AVG（Grade</a:t>
            </a:r>
            <a:r>
              <a:rPr lang="en-US" altLang="zh-CN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 </a:t>
            </a:r>
          </a:p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	       FROM  SC y</a:t>
            </a:r>
          </a:p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             WHERE </a:t>
            </a:r>
            <a:r>
              <a:rPr lang="en-US" altLang="zh-CN" sz="2800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y.Sno</a:t>
            </a:r>
            <a:r>
              <a:rPr lang="en-US" altLang="zh-CN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sz="2800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x.Sno</a:t>
            </a:r>
            <a:r>
              <a:rPr lang="zh-CN" altLang="en-US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en-US" altLang="zh-CN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;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8508630" y="1249272"/>
            <a:ext cx="2590799" cy="792162"/>
          </a:xfrm>
          <a:prstGeom prst="wedgeRoundRectCallout">
            <a:avLst>
              <a:gd name="adj1" fmla="val -84417"/>
              <a:gd name="adj2" fmla="val 73648"/>
              <a:gd name="adj3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4E8FF"/>
              </a:gs>
            </a:gsLst>
            <a:lin ang="5400000" scaled="1"/>
          </a:gradFill>
          <a:ln w="25400">
            <a:solidFill>
              <a:srgbClr val="00CCFF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相关子查询 </a:t>
            </a:r>
          </a:p>
        </p:txBody>
      </p:sp>
      <p:sp>
        <p:nvSpPr>
          <p:cNvPr id="2" name="矩形 1"/>
          <p:cNvSpPr/>
          <p:nvPr/>
        </p:nvSpPr>
        <p:spPr>
          <a:xfrm>
            <a:off x="3429000" y="4936596"/>
            <a:ext cx="2893416" cy="1610184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201215121</a:t>
            </a:r>
            <a:r>
              <a:rPr lang="zh-CN" altLang="en-US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en-US" altLang="zh-CN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201215121</a:t>
            </a:r>
            <a:r>
              <a:rPr lang="zh-CN" altLang="en-US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en-US" altLang="zh-CN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201215122</a:t>
            </a:r>
            <a:r>
              <a:rPr lang="zh-CN" altLang="en-US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en-US" altLang="zh-CN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</a:p>
        </p:txBody>
      </p:sp>
      <p:sp>
        <p:nvSpPr>
          <p:cNvPr id="8" name="下箭头 7"/>
          <p:cNvSpPr/>
          <p:nvPr/>
        </p:nvSpPr>
        <p:spPr>
          <a:xfrm>
            <a:off x="4231284" y="4195964"/>
            <a:ext cx="1066800" cy="673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44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8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6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905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405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905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单表查询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>
                <a:solidFill>
                  <a:srgbClr val="FF0000"/>
                </a:solidFill>
              </a:rPr>
              <a:t>查询仅涉及一个表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1.</a:t>
            </a:r>
            <a:r>
              <a:rPr lang="zh-CN" altLang="en-US" b="1" dirty="0">
                <a:solidFill>
                  <a:srgbClr val="0000CC"/>
                </a:solidFill>
              </a:rPr>
              <a:t>选择表中的若干列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选择表中的若干元组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3.ORDER BY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子句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4.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聚集函数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5.GROUP BY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子句</a:t>
            </a:r>
            <a:endParaRPr lang="zh-CN" alt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297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277F7-D502-4D93-981A-FBBB4DFD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700374-29B9-49F6-BE11-1F4EFD144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设有表</a:t>
            </a:r>
            <a:r>
              <a:rPr lang="en-US" altLang="zh-CN" dirty="0"/>
              <a:t>book(</a:t>
            </a:r>
            <a:r>
              <a:rPr lang="zh-CN" altLang="en-US" dirty="0"/>
              <a:t>类编号，图书名，出版社，价格</a:t>
            </a:r>
            <a:r>
              <a:rPr lang="en-US" altLang="zh-CN" dirty="0"/>
              <a:t>)</a:t>
            </a:r>
            <a:r>
              <a:rPr lang="zh-CN" altLang="en-US" dirty="0"/>
              <a:t>，要求查询</a:t>
            </a:r>
            <a:r>
              <a:rPr lang="en-US" altLang="zh-CN" dirty="0"/>
              <a:t>book</a:t>
            </a:r>
            <a:r>
              <a:rPr lang="zh-CN" altLang="en-US" dirty="0"/>
              <a:t>表中大于该类图书价格平均值的图书</a:t>
            </a:r>
            <a:r>
              <a:rPr lang="zh-CN" altLang="en-US"/>
              <a:t>名称。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>
                <a:solidFill>
                  <a:srgbClr val="0000FF"/>
                </a:solidFill>
              </a:rPr>
              <a:t>               SELECT </a:t>
            </a:r>
            <a:r>
              <a:rPr lang="zh-CN" altLang="en-US" dirty="0">
                <a:solidFill>
                  <a:srgbClr val="0000FF"/>
                </a:solidFill>
              </a:rPr>
              <a:t>图书名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1789113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0000FF"/>
                </a:solidFill>
              </a:rPr>
              <a:t>FROM </a:t>
            </a:r>
            <a:r>
              <a:rPr lang="en-US" altLang="zh-CN" dirty="0">
                <a:solidFill>
                  <a:srgbClr val="FF0000"/>
                </a:solidFill>
              </a:rPr>
              <a:t>book a</a:t>
            </a:r>
          </a:p>
          <a:p>
            <a:pPr marL="0" indent="1789113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0000FF"/>
                </a:solidFill>
              </a:rPr>
              <a:t>WHERE </a:t>
            </a:r>
            <a:r>
              <a:rPr lang="zh-CN" altLang="en-US" dirty="0">
                <a:solidFill>
                  <a:srgbClr val="0000FF"/>
                </a:solidFill>
              </a:rPr>
              <a:t>价格 </a:t>
            </a:r>
            <a:r>
              <a:rPr lang="en-US" altLang="zh-CN" dirty="0">
                <a:solidFill>
                  <a:srgbClr val="0000FF"/>
                </a:solidFill>
              </a:rPr>
              <a:t>&gt; (SELECT avg(</a:t>
            </a:r>
            <a:r>
              <a:rPr lang="zh-CN" altLang="en-US" dirty="0">
                <a:solidFill>
                  <a:srgbClr val="0000FF"/>
                </a:solidFill>
              </a:rPr>
              <a:t>价格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</a:p>
          <a:p>
            <a:pPr marL="0" indent="1789113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0000FF"/>
                </a:solidFill>
              </a:rPr>
              <a:t>                          FROM </a:t>
            </a:r>
            <a:r>
              <a:rPr lang="en-US" altLang="zh-CN" dirty="0">
                <a:solidFill>
                  <a:srgbClr val="FF0000"/>
                </a:solidFill>
              </a:rPr>
              <a:t>book b</a:t>
            </a:r>
          </a:p>
          <a:p>
            <a:pPr marL="0" indent="1789113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0000FF"/>
                </a:solidFill>
              </a:rPr>
              <a:t>                          WHERE </a:t>
            </a:r>
            <a:r>
              <a:rPr lang="en-US" altLang="zh-CN" dirty="0">
                <a:solidFill>
                  <a:srgbClr val="FF0000"/>
                </a:solidFill>
              </a:rPr>
              <a:t>a.</a:t>
            </a:r>
            <a:r>
              <a:rPr lang="zh-CN" altLang="en-US" dirty="0">
                <a:solidFill>
                  <a:srgbClr val="FF0000"/>
                </a:solidFill>
              </a:rPr>
              <a:t>类编号</a:t>
            </a:r>
            <a:r>
              <a:rPr lang="en-US" altLang="zh-CN" dirty="0">
                <a:solidFill>
                  <a:srgbClr val="FF0000"/>
                </a:solidFill>
              </a:rPr>
              <a:t>=b.</a:t>
            </a:r>
            <a:r>
              <a:rPr lang="zh-CN" altLang="en-US" dirty="0">
                <a:solidFill>
                  <a:srgbClr val="FF0000"/>
                </a:solidFill>
              </a:rPr>
              <a:t>类编号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1A3CDC-EEDE-4B98-A77A-A08387A0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2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4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3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带有</a:t>
            </a:r>
            <a:r>
              <a:rPr lang="en-US" altLang="zh-CN" dirty="0">
                <a:solidFill>
                  <a:srgbClr val="FF0000"/>
                </a:solidFill>
              </a:rPr>
              <a:t>ANY(SOME)</a:t>
            </a:r>
            <a:r>
              <a:rPr lang="zh-CN" altLang="en-US" dirty="0">
                <a:solidFill>
                  <a:srgbClr val="FF0000"/>
                </a:solidFill>
              </a:rPr>
              <a:t>或</a:t>
            </a:r>
            <a:r>
              <a:rPr lang="en-US" altLang="zh-CN" dirty="0">
                <a:solidFill>
                  <a:srgbClr val="FF0000"/>
                </a:solidFill>
              </a:rPr>
              <a:t>ALL</a:t>
            </a:r>
            <a:r>
              <a:rPr lang="zh-CN" altLang="en-US" dirty="0">
                <a:solidFill>
                  <a:srgbClr val="FF0000"/>
                </a:solidFill>
              </a:rPr>
              <a:t>谓词的子查询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sz="16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zh-CN" altLang="en-US" dirty="0"/>
              <a:t>使用</a:t>
            </a:r>
            <a:r>
              <a:rPr lang="en-US" altLang="zh-CN" dirty="0"/>
              <a:t>ANY</a:t>
            </a:r>
            <a:r>
              <a:rPr lang="zh-CN" altLang="en-US" dirty="0"/>
              <a:t>或</a:t>
            </a:r>
            <a:r>
              <a:rPr lang="en-US" altLang="zh-CN" dirty="0"/>
              <a:t>ALL</a:t>
            </a:r>
            <a:r>
              <a:rPr lang="zh-CN" altLang="en-US" dirty="0"/>
              <a:t>谓词时必须同时使用比较运算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dirty="0"/>
              <a:t>   语义为：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en-US" altLang="zh-CN" sz="2400" dirty="0"/>
              <a:t>      </a:t>
            </a:r>
            <a:r>
              <a:rPr lang="en-US" altLang="zh-CN" sz="2400" dirty="0">
                <a:solidFill>
                  <a:srgbClr val="FF0000"/>
                </a:solidFill>
              </a:rPr>
              <a:t>&gt; ANY</a:t>
            </a:r>
            <a:r>
              <a:rPr lang="en-US" altLang="zh-CN" sz="2400" dirty="0"/>
              <a:t>	</a:t>
            </a:r>
            <a:r>
              <a:rPr lang="zh-CN" altLang="en-US" sz="2400" dirty="0"/>
              <a:t>大于子查询结果中的某个值      </a:t>
            </a:r>
            <a:r>
              <a:rPr lang="en-US" altLang="zh-CN" sz="2400" dirty="0">
                <a:solidFill>
                  <a:srgbClr val="FF0000"/>
                </a:solidFill>
              </a:rPr>
              <a:t>&gt;= ANY	</a:t>
            </a:r>
            <a:r>
              <a:rPr lang="zh-CN" altLang="en-US" sz="2400" dirty="0"/>
              <a:t>大于等于子查询结果中的某个值    </a:t>
            </a:r>
          </a:p>
          <a:p>
            <a:pPr marL="990600" lvl="1" indent="-53340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&gt; ALL</a:t>
            </a:r>
            <a:r>
              <a:rPr lang="en-US" altLang="zh-CN" dirty="0"/>
              <a:t>	</a:t>
            </a:r>
            <a:r>
              <a:rPr lang="zh-CN" altLang="en-US" dirty="0"/>
              <a:t>大于子查询结果中的所有值      </a:t>
            </a:r>
            <a:r>
              <a:rPr lang="en-US" altLang="zh-CN" dirty="0">
                <a:solidFill>
                  <a:srgbClr val="FF0000"/>
                </a:solidFill>
              </a:rPr>
              <a:t>&gt;= ALL</a:t>
            </a:r>
            <a:r>
              <a:rPr lang="en-US" altLang="zh-CN" dirty="0"/>
              <a:t>	</a:t>
            </a:r>
            <a:r>
              <a:rPr lang="zh-CN" altLang="en-US" dirty="0"/>
              <a:t>大于等于子查询结果中的所有值</a:t>
            </a:r>
          </a:p>
          <a:p>
            <a:pPr marL="990600" lvl="1" indent="-53340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&lt; ANY</a:t>
            </a:r>
            <a:r>
              <a:rPr lang="en-US" altLang="zh-CN" dirty="0"/>
              <a:t>	</a:t>
            </a:r>
            <a:r>
              <a:rPr lang="zh-CN" altLang="en-US" dirty="0"/>
              <a:t>小于子查询结果中的某个值      </a:t>
            </a:r>
            <a:r>
              <a:rPr lang="en-US" altLang="zh-CN" dirty="0">
                <a:solidFill>
                  <a:srgbClr val="FF0000"/>
                </a:solidFill>
              </a:rPr>
              <a:t>&lt;= ALL</a:t>
            </a:r>
            <a:r>
              <a:rPr lang="en-US" altLang="zh-CN" dirty="0"/>
              <a:t>	</a:t>
            </a:r>
            <a:r>
              <a:rPr lang="zh-CN" altLang="en-US" dirty="0"/>
              <a:t>小于等于子查询结果中的所有值</a:t>
            </a:r>
          </a:p>
          <a:p>
            <a:pPr marL="990600" lvl="1" indent="-53340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&lt; ALL</a:t>
            </a:r>
            <a:r>
              <a:rPr lang="en-US" altLang="zh-CN" dirty="0"/>
              <a:t>	</a:t>
            </a:r>
            <a:r>
              <a:rPr lang="zh-CN" altLang="en-US" dirty="0"/>
              <a:t>小于子查询结果中的所有值       </a:t>
            </a:r>
            <a:r>
              <a:rPr lang="en-US" altLang="zh-CN" dirty="0">
                <a:solidFill>
                  <a:srgbClr val="FF0000"/>
                </a:solidFill>
              </a:rPr>
              <a:t>= ANY</a:t>
            </a:r>
            <a:r>
              <a:rPr lang="en-US" altLang="zh-CN" dirty="0"/>
              <a:t>	</a:t>
            </a:r>
            <a:r>
              <a:rPr lang="zh-CN" altLang="en-US" dirty="0"/>
              <a:t>等于子查询结果中的某个值        </a:t>
            </a:r>
          </a:p>
          <a:p>
            <a:pPr marL="990600" lvl="1" indent="-533400">
              <a:lnSpc>
                <a:spcPct val="120000"/>
              </a:lnSpc>
              <a:buFont typeface="宋体" pitchFamily="2" charset="-122"/>
              <a:buNone/>
            </a:pPr>
            <a:r>
              <a:rPr lang="en-US" altLang="zh-CN" dirty="0">
                <a:solidFill>
                  <a:srgbClr val="FF0000"/>
                </a:solidFill>
              </a:rPr>
              <a:t>=ALL</a:t>
            </a:r>
            <a:r>
              <a:rPr lang="en-US" altLang="zh-CN" dirty="0"/>
              <a:t>	</a:t>
            </a:r>
            <a:r>
              <a:rPr lang="zh-CN" altLang="en-US" dirty="0"/>
              <a:t>等于子查询结果中的所有值（通常没有实际意义）</a:t>
            </a:r>
          </a:p>
          <a:p>
            <a:pPr marL="990600" lvl="1" indent="-533400">
              <a:lnSpc>
                <a:spcPct val="120000"/>
              </a:lnSpc>
              <a:buFont typeface="宋体" pitchFamily="2" charset="-122"/>
              <a:buNone/>
            </a:pPr>
            <a:r>
              <a:rPr lang="en-US" altLang="zh-CN" dirty="0">
                <a:solidFill>
                  <a:srgbClr val="FF0000"/>
                </a:solidFill>
              </a:rPr>
              <a:t>!=</a:t>
            </a:r>
            <a:r>
              <a:rPr lang="zh-CN" altLang="en-US" dirty="0">
                <a:solidFill>
                  <a:srgbClr val="FF0000"/>
                </a:solidFill>
              </a:rPr>
              <a:t>（或</a:t>
            </a:r>
            <a:r>
              <a:rPr lang="en-US" altLang="zh-CN" dirty="0">
                <a:solidFill>
                  <a:srgbClr val="FF0000"/>
                </a:solidFill>
              </a:rPr>
              <a:t>&lt;&gt;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dirty="0">
                <a:solidFill>
                  <a:srgbClr val="FF0000"/>
                </a:solidFill>
              </a:rPr>
              <a:t>ANY</a:t>
            </a:r>
            <a:r>
              <a:rPr lang="en-US" altLang="zh-CN" dirty="0"/>
              <a:t>	</a:t>
            </a:r>
            <a:r>
              <a:rPr lang="zh-CN" altLang="en-US" dirty="0"/>
              <a:t>不等于子查询结果中的某个值</a:t>
            </a:r>
          </a:p>
          <a:p>
            <a:pPr marL="990600" lvl="1" indent="-533400">
              <a:lnSpc>
                <a:spcPct val="120000"/>
              </a:lnSpc>
              <a:buFont typeface="宋体" pitchFamily="2" charset="-122"/>
              <a:buNone/>
            </a:pPr>
            <a:r>
              <a:rPr lang="en-US" altLang="zh-CN" dirty="0">
                <a:solidFill>
                  <a:srgbClr val="FF0000"/>
                </a:solidFill>
              </a:rPr>
              <a:t>!=</a:t>
            </a:r>
            <a:r>
              <a:rPr lang="zh-CN" altLang="en-US" dirty="0">
                <a:solidFill>
                  <a:srgbClr val="FF0000"/>
                </a:solidFill>
              </a:rPr>
              <a:t>（或</a:t>
            </a:r>
            <a:r>
              <a:rPr lang="en-US" altLang="zh-CN" dirty="0">
                <a:solidFill>
                  <a:srgbClr val="FF0000"/>
                </a:solidFill>
              </a:rPr>
              <a:t>&lt;&gt;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dirty="0">
                <a:solidFill>
                  <a:srgbClr val="FF0000"/>
                </a:solidFill>
              </a:rPr>
              <a:t>ALL	</a:t>
            </a:r>
            <a:r>
              <a:rPr lang="zh-CN" altLang="en-US" dirty="0"/>
              <a:t>不等于子查询结果中的任何一个值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5553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3.58] </a:t>
            </a:r>
            <a:r>
              <a:rPr lang="zh-CN" altLang="en-US" dirty="0"/>
              <a:t>查询非计算机科学系中比计算机科学系</a:t>
            </a:r>
            <a:r>
              <a:rPr lang="zh-CN" altLang="en-US" dirty="0">
                <a:solidFill>
                  <a:srgbClr val="FF0000"/>
                </a:solidFill>
              </a:rPr>
              <a:t>任意</a:t>
            </a:r>
            <a:r>
              <a:rPr lang="zh-CN" altLang="en-US" dirty="0"/>
              <a:t>一个学生</a:t>
            </a:r>
            <a:r>
              <a:rPr lang="zh-CN" altLang="en-US"/>
              <a:t>年龄小的</a:t>
            </a:r>
            <a:r>
              <a:rPr lang="zh-CN" altLang="en-US" dirty="0"/>
              <a:t>学生姓名和年龄</a:t>
            </a:r>
            <a:r>
              <a:rPr lang="en-US" altLang="zh-CN" i="1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589808" y="1583089"/>
            <a:ext cx="7501073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609600" indent="-609600"/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SELECT  </a:t>
            </a:r>
            <a:r>
              <a:rPr lang="en-US" altLang="zh-CN" sz="2400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Sname</a:t>
            </a:r>
            <a:r>
              <a:rPr lang="zh-CN" altLang="en-US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Sage</a:t>
            </a:r>
          </a:p>
          <a:p>
            <a:pPr marL="609600" indent="-609600"/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FROM    Student</a:t>
            </a:r>
          </a:p>
          <a:p>
            <a:pPr marL="609600" indent="-609600"/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WHERE  Sage &lt; </a:t>
            </a:r>
            <a:r>
              <a:rPr lang="en-US" altLang="zh-CN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ANY</a:t>
            </a: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SELECT  Sage</a:t>
            </a:r>
          </a:p>
          <a:p>
            <a:pPr marL="609600" indent="-609600"/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                  FROM     Student</a:t>
            </a:r>
          </a:p>
          <a:p>
            <a:pPr marL="609600" indent="-609600"/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                  WHERE   </a:t>
            </a:r>
            <a:r>
              <a:rPr lang="en-US" altLang="zh-CN" sz="2400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Sdept</a:t>
            </a: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 ‘ CS ’</a:t>
            </a:r>
            <a:r>
              <a:rPr lang="zh-CN" altLang="en-US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  </a:t>
            </a: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AND  </a:t>
            </a:r>
          </a:p>
          <a:p>
            <a:pPr marL="609600" indent="-609600"/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                                </a:t>
            </a:r>
            <a:r>
              <a:rPr lang="en-US" altLang="zh-CN" sz="2400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Sdept</a:t>
            </a: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&lt;&gt; ‘CS ' ;  </a:t>
            </a:r>
          </a:p>
          <a:p>
            <a:pPr marL="609600" indent="-609600"/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                         /*</a:t>
            </a:r>
            <a:r>
              <a:rPr lang="zh-CN" altLang="en-US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父查询块中的条件 *</a:t>
            </a: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</a:p>
        </p:txBody>
      </p:sp>
      <p:graphicFrame>
        <p:nvGraphicFramePr>
          <p:cNvPr id="10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5294493"/>
              </p:ext>
            </p:extLst>
          </p:nvPr>
        </p:nvGraphicFramePr>
        <p:xfrm>
          <a:off x="8852923" y="1999493"/>
          <a:ext cx="2834148" cy="173711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58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5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50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32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Sname</a:t>
                      </a: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marT="45679" marB="45679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320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Sage</a:t>
                      </a: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marT="45679" marB="45679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3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王敏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marT="45679" marB="45679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marT="45679" marB="45679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张立</a:t>
                      </a: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0" marR="121920" marT="45679" marB="45679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0" marR="121920" marT="45679" marB="45679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536226" y="4401388"/>
            <a:ext cx="7917145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609600" indent="-609600"/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SELECT </a:t>
            </a:r>
            <a:r>
              <a:rPr lang="en-US" altLang="zh-CN" sz="2400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Sname</a:t>
            </a:r>
            <a:r>
              <a:rPr lang="zh-CN" altLang="en-US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Sage</a:t>
            </a:r>
          </a:p>
          <a:p>
            <a:pPr marL="609600" indent="-609600"/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FROM   Student</a:t>
            </a:r>
          </a:p>
          <a:p>
            <a:pPr marL="609600" indent="-609600"/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WHERE Sage </a:t>
            </a:r>
            <a:r>
              <a:rPr lang="en-US" altLang="zh-CN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&lt; </a:t>
            </a: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SELECT </a:t>
            </a:r>
            <a:r>
              <a:rPr lang="en-US" altLang="zh-CN" sz="24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MAX(Sage)</a:t>
            </a:r>
          </a:p>
          <a:p>
            <a:pPr marL="609600" indent="-609600"/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           FROM Student</a:t>
            </a:r>
          </a:p>
          <a:p>
            <a:pPr marL="609600" indent="-609600"/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           WHERE </a:t>
            </a:r>
            <a:r>
              <a:rPr lang="en-US" altLang="zh-CN" sz="2400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Sdept</a:t>
            </a: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 </a:t>
            </a:r>
            <a:r>
              <a:rPr lang="zh-CN" altLang="en-US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‘</a:t>
            </a: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CS ’</a:t>
            </a:r>
            <a:r>
              <a:rPr lang="zh-CN" altLang="en-US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 </a:t>
            </a: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AND </a:t>
            </a:r>
            <a:r>
              <a:rPr lang="en-US" altLang="zh-CN" sz="2400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Sdept</a:t>
            </a: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&lt;&gt; ' CS </a:t>
            </a:r>
            <a:r>
              <a:rPr lang="zh-CN" altLang="en-US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</a:t>
            </a: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;</a:t>
            </a:r>
          </a:p>
        </p:txBody>
      </p:sp>
      <p:sp>
        <p:nvSpPr>
          <p:cNvPr id="13" name="右箭头 12"/>
          <p:cNvSpPr/>
          <p:nvPr/>
        </p:nvSpPr>
        <p:spPr>
          <a:xfrm>
            <a:off x="8175760" y="2502665"/>
            <a:ext cx="460004" cy="838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986748" y="5078496"/>
            <a:ext cx="2700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用聚集函数实现</a:t>
            </a:r>
          </a:p>
        </p:txBody>
      </p:sp>
      <p:sp>
        <p:nvSpPr>
          <p:cNvPr id="15" name="左箭头 14"/>
          <p:cNvSpPr/>
          <p:nvPr/>
        </p:nvSpPr>
        <p:spPr>
          <a:xfrm>
            <a:off x="8465859" y="5065625"/>
            <a:ext cx="436010" cy="6420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36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8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8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60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706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807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307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3.58] </a:t>
            </a:r>
            <a:r>
              <a:rPr lang="zh-CN" altLang="en-US" dirty="0"/>
              <a:t>查询非计算机科学系中比</a:t>
            </a:r>
            <a:r>
              <a:rPr lang="zh-CN" altLang="en-US"/>
              <a:t>计算机科学系</a:t>
            </a:r>
            <a:r>
              <a:rPr lang="zh-CN" altLang="en-US">
                <a:solidFill>
                  <a:srgbClr val="FF0000"/>
                </a:solidFill>
              </a:rPr>
              <a:t>所有</a:t>
            </a:r>
            <a:r>
              <a:rPr lang="zh-CN" altLang="en-US"/>
              <a:t>学生年龄小的</a:t>
            </a:r>
            <a:r>
              <a:rPr lang="zh-CN" altLang="en-US" dirty="0"/>
              <a:t>学生姓名和年龄</a:t>
            </a:r>
            <a:r>
              <a:rPr lang="en-US" altLang="zh-CN" i="1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589808" y="1583089"/>
            <a:ext cx="7501073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609600" indent="-609600"/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SELECT  </a:t>
            </a:r>
            <a:r>
              <a:rPr lang="en-US" altLang="zh-CN" sz="2400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Sname</a:t>
            </a:r>
            <a:r>
              <a:rPr lang="zh-CN" altLang="en-US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Sage</a:t>
            </a:r>
          </a:p>
          <a:p>
            <a:pPr marL="609600" indent="-609600"/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FROM    Student</a:t>
            </a:r>
          </a:p>
          <a:p>
            <a:pPr marL="609600" indent="-609600"/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WHERE  Sage </a:t>
            </a:r>
            <a:r>
              <a:rPr lang="en-US" altLang="zh-CN" sz="240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&lt; </a:t>
            </a:r>
            <a:r>
              <a:rPr lang="en-US" altLang="zh-CN" sz="24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ALL</a:t>
            </a:r>
            <a:r>
              <a:rPr lang="en-US" altLang="zh-CN" sz="240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SELECT  Sage</a:t>
            </a:r>
          </a:p>
          <a:p>
            <a:pPr marL="609600" indent="-609600"/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                  FROM     Student</a:t>
            </a:r>
          </a:p>
          <a:p>
            <a:pPr marL="609600" indent="-609600"/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                  WHERE   </a:t>
            </a:r>
            <a:r>
              <a:rPr lang="en-US" altLang="zh-CN" sz="2400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Sdept</a:t>
            </a: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 ‘ CS ’</a:t>
            </a:r>
            <a:r>
              <a:rPr lang="zh-CN" altLang="en-US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  </a:t>
            </a: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AND  </a:t>
            </a:r>
          </a:p>
          <a:p>
            <a:pPr marL="609600" indent="-609600"/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                                </a:t>
            </a:r>
            <a:r>
              <a:rPr lang="en-US" altLang="zh-CN" sz="2400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Sdept</a:t>
            </a: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&lt;&gt; ‘CS ' ;  </a:t>
            </a:r>
          </a:p>
          <a:p>
            <a:pPr marL="609600" indent="-609600"/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                         /*</a:t>
            </a:r>
            <a:r>
              <a:rPr lang="zh-CN" altLang="en-US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父查询块中的条件 *</a:t>
            </a: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</a:p>
        </p:txBody>
      </p:sp>
      <p:graphicFrame>
        <p:nvGraphicFramePr>
          <p:cNvPr id="10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5444773"/>
              </p:ext>
            </p:extLst>
          </p:nvPr>
        </p:nvGraphicFramePr>
        <p:xfrm>
          <a:off x="8784472" y="2298802"/>
          <a:ext cx="2834148" cy="115807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58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5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50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32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Sname</a:t>
                      </a: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marT="45679" marB="45679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320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Sage</a:t>
                      </a: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marT="45679" marB="45679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3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王敏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marT="45679" marB="45679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marT="45679" marB="45679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536226" y="4401388"/>
            <a:ext cx="7917145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609600" indent="-609600"/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SELECT </a:t>
            </a:r>
            <a:r>
              <a:rPr lang="en-US" altLang="zh-CN" sz="2400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Sname</a:t>
            </a:r>
            <a:r>
              <a:rPr lang="zh-CN" altLang="en-US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Sage</a:t>
            </a:r>
          </a:p>
          <a:p>
            <a:pPr marL="609600" indent="-609600"/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FROM   Student</a:t>
            </a:r>
          </a:p>
          <a:p>
            <a:pPr marL="609600" indent="-609600"/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WHERE Sage </a:t>
            </a:r>
            <a:r>
              <a:rPr lang="en-US" altLang="zh-CN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&lt; </a:t>
            </a: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40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SELECT </a:t>
            </a:r>
            <a:r>
              <a:rPr lang="en-US" altLang="zh-CN" sz="240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MIN(</a:t>
            </a:r>
            <a:r>
              <a:rPr lang="en-US" altLang="zh-CN" sz="24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Sage)</a:t>
            </a:r>
          </a:p>
          <a:p>
            <a:pPr marL="609600" indent="-609600"/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           FROM Student</a:t>
            </a:r>
          </a:p>
          <a:p>
            <a:pPr marL="609600" indent="-609600"/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           WHERE </a:t>
            </a:r>
            <a:r>
              <a:rPr lang="en-US" altLang="zh-CN" sz="2400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Sdept</a:t>
            </a: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 </a:t>
            </a:r>
            <a:r>
              <a:rPr lang="zh-CN" altLang="en-US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‘</a:t>
            </a: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CS ’</a:t>
            </a:r>
            <a:r>
              <a:rPr lang="zh-CN" altLang="en-US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 </a:t>
            </a: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AND </a:t>
            </a:r>
            <a:r>
              <a:rPr lang="en-US" altLang="zh-CN" sz="2400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Sdept</a:t>
            </a: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&lt;&gt; ' CS </a:t>
            </a:r>
            <a:r>
              <a:rPr lang="zh-CN" altLang="en-US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</a:t>
            </a:r>
            <a:r>
              <a:rPr lang="en-US" altLang="zh-CN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;</a:t>
            </a:r>
          </a:p>
        </p:txBody>
      </p:sp>
      <p:sp>
        <p:nvSpPr>
          <p:cNvPr id="13" name="右箭头 12"/>
          <p:cNvSpPr/>
          <p:nvPr/>
        </p:nvSpPr>
        <p:spPr>
          <a:xfrm>
            <a:off x="8175760" y="2502665"/>
            <a:ext cx="460004" cy="838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986748" y="5078496"/>
            <a:ext cx="2700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用聚集函数实现</a:t>
            </a:r>
          </a:p>
        </p:txBody>
      </p:sp>
      <p:sp>
        <p:nvSpPr>
          <p:cNvPr id="15" name="左箭头 14"/>
          <p:cNvSpPr/>
          <p:nvPr/>
        </p:nvSpPr>
        <p:spPr>
          <a:xfrm>
            <a:off x="8465859" y="5065625"/>
            <a:ext cx="436010" cy="6420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66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8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8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60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706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807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307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63</a:t>
            </a:fld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6215" y="2057400"/>
            <a:ext cx="11582400" cy="2168757"/>
            <a:chOff x="0" y="0"/>
            <a:chExt cx="4065" cy="1159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3" y="3"/>
              <a:ext cx="4059" cy="1156"/>
              <a:chOff x="0" y="0"/>
              <a:chExt cx="4059" cy="1156"/>
            </a:xfrm>
          </p:grpSpPr>
          <p:grpSp>
            <p:nvGrpSpPr>
              <p:cNvPr id="8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493" cy="380"/>
                <a:chOff x="0" y="0"/>
                <a:chExt cx="493" cy="380"/>
              </a:xfrm>
            </p:grpSpPr>
            <p:sp>
              <p:nvSpPr>
                <p:cNvPr id="69" name="Rectangle 7"/>
                <p:cNvSpPr>
                  <a:spLocks noChangeArrowheads="1"/>
                </p:cNvSpPr>
                <p:nvPr/>
              </p:nvSpPr>
              <p:spPr bwMode="auto">
                <a:xfrm>
                  <a:off x="44" y="0"/>
                  <a:ext cx="406" cy="3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900"/>
                    <a:t> </a:t>
                  </a:r>
                </a:p>
                <a:p>
                  <a:endParaRPr lang="en-US" altLang="zh-CN" sz="2400"/>
                </a:p>
              </p:txBody>
            </p:sp>
            <p:sp>
              <p:nvSpPr>
                <p:cNvPr id="70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93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" name="Group 9"/>
              <p:cNvGrpSpPr>
                <a:grpSpLocks/>
              </p:cNvGrpSpPr>
              <p:nvPr/>
            </p:nvGrpSpPr>
            <p:grpSpPr bwMode="auto">
              <a:xfrm>
                <a:off x="493" y="0"/>
                <a:ext cx="396" cy="292"/>
                <a:chOff x="0" y="0"/>
                <a:chExt cx="396" cy="292"/>
              </a:xfrm>
            </p:grpSpPr>
            <p:sp>
              <p:nvSpPr>
                <p:cNvPr id="67" name="Rectangle 1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10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 b="1"/>
                    <a:t> =</a:t>
                  </a:r>
                </a:p>
              </p:txBody>
            </p:sp>
            <p:sp>
              <p:nvSpPr>
                <p:cNvPr id="68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6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0" name="Group 12"/>
              <p:cNvGrpSpPr>
                <a:grpSpLocks/>
              </p:cNvGrpSpPr>
              <p:nvPr/>
            </p:nvGrpSpPr>
            <p:grpSpPr bwMode="auto">
              <a:xfrm>
                <a:off x="889" y="0"/>
                <a:ext cx="656" cy="292"/>
                <a:chOff x="0" y="0"/>
                <a:chExt cx="656" cy="292"/>
              </a:xfrm>
            </p:grpSpPr>
            <p:sp>
              <p:nvSpPr>
                <p:cNvPr id="65" name="Rectangle 13"/>
                <p:cNvSpPr>
                  <a:spLocks noChangeArrowheads="1"/>
                </p:cNvSpPr>
                <p:nvPr/>
              </p:nvSpPr>
              <p:spPr bwMode="auto">
                <a:xfrm>
                  <a:off x="45" y="0"/>
                  <a:ext cx="568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 b="1"/>
                    <a:t> </a:t>
                  </a:r>
                  <a:r>
                    <a:rPr lang="en-US" altLang="zh-CN" sz="2000" b="1"/>
                    <a:t>&lt;&gt;</a:t>
                  </a:r>
                  <a:r>
                    <a:rPr lang="zh-CN" altLang="en-US" sz="2000" b="1"/>
                    <a:t>或</a:t>
                  </a:r>
                  <a:r>
                    <a:rPr lang="en-US" altLang="zh-CN" sz="2000" b="1"/>
                    <a:t>!=</a:t>
                  </a:r>
                </a:p>
              </p:txBody>
            </p:sp>
            <p:sp>
              <p:nvSpPr>
                <p:cNvPr id="66" name="Rectangle 1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56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" name="Group 15"/>
              <p:cNvGrpSpPr>
                <a:grpSpLocks/>
              </p:cNvGrpSpPr>
              <p:nvPr/>
            </p:nvGrpSpPr>
            <p:grpSpPr bwMode="auto">
              <a:xfrm>
                <a:off x="1545" y="0"/>
                <a:ext cx="617" cy="251"/>
                <a:chOff x="0" y="0"/>
                <a:chExt cx="617" cy="251"/>
              </a:xfrm>
            </p:grpSpPr>
            <p:sp>
              <p:nvSpPr>
                <p:cNvPr id="63" name="Rectangle 1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30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/>
                    <a:t>   &lt;</a:t>
                  </a:r>
                </a:p>
              </p:txBody>
            </p:sp>
            <p:sp>
              <p:nvSpPr>
                <p:cNvPr id="64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17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2" name="Group 18"/>
              <p:cNvGrpSpPr>
                <a:grpSpLocks/>
              </p:cNvGrpSpPr>
              <p:nvPr/>
            </p:nvGrpSpPr>
            <p:grpSpPr bwMode="auto">
              <a:xfrm>
                <a:off x="2162" y="0"/>
                <a:ext cx="655" cy="292"/>
                <a:chOff x="0" y="0"/>
                <a:chExt cx="655" cy="292"/>
              </a:xfrm>
            </p:grpSpPr>
            <p:sp>
              <p:nvSpPr>
                <p:cNvPr id="61" name="Rectangle 1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6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 b="1"/>
                    <a:t>  &lt;=</a:t>
                  </a:r>
                </a:p>
              </p:txBody>
            </p:sp>
            <p:sp>
              <p:nvSpPr>
                <p:cNvPr id="62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55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3" name="Group 21"/>
              <p:cNvGrpSpPr>
                <a:grpSpLocks/>
              </p:cNvGrpSpPr>
              <p:nvPr/>
            </p:nvGrpSpPr>
            <p:grpSpPr bwMode="auto">
              <a:xfrm>
                <a:off x="2817" y="0"/>
                <a:ext cx="587" cy="292"/>
                <a:chOff x="0" y="0"/>
                <a:chExt cx="587" cy="292"/>
              </a:xfrm>
            </p:grpSpPr>
            <p:sp>
              <p:nvSpPr>
                <p:cNvPr id="59" name="Rectangle 2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01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 b="1"/>
                    <a:t>  &gt;</a:t>
                  </a:r>
                </a:p>
              </p:txBody>
            </p:sp>
            <p:sp>
              <p:nvSpPr>
                <p:cNvPr id="60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87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4" name="Group 24"/>
              <p:cNvGrpSpPr>
                <a:grpSpLocks/>
              </p:cNvGrpSpPr>
              <p:nvPr/>
            </p:nvGrpSpPr>
            <p:grpSpPr bwMode="auto">
              <a:xfrm>
                <a:off x="3404" y="0"/>
                <a:ext cx="655" cy="292"/>
                <a:chOff x="0" y="0"/>
                <a:chExt cx="655" cy="292"/>
              </a:xfrm>
            </p:grpSpPr>
            <p:sp>
              <p:nvSpPr>
                <p:cNvPr id="57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68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 b="1"/>
                    <a:t>  &gt;=</a:t>
                  </a:r>
                </a:p>
              </p:txBody>
            </p:sp>
            <p:sp>
              <p:nvSpPr>
                <p:cNvPr id="58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55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5" name="Group 27"/>
              <p:cNvGrpSpPr>
                <a:grpSpLocks/>
              </p:cNvGrpSpPr>
              <p:nvPr/>
            </p:nvGrpSpPr>
            <p:grpSpPr bwMode="auto">
              <a:xfrm>
                <a:off x="0" y="432"/>
                <a:ext cx="493" cy="253"/>
                <a:chOff x="0" y="0"/>
                <a:chExt cx="493" cy="253"/>
              </a:xfrm>
            </p:grpSpPr>
            <p:sp>
              <p:nvSpPr>
                <p:cNvPr id="55" name="Rectangle 28"/>
                <p:cNvSpPr>
                  <a:spLocks noChangeArrowheads="1"/>
                </p:cNvSpPr>
                <p:nvPr/>
              </p:nvSpPr>
              <p:spPr bwMode="auto">
                <a:xfrm>
                  <a:off x="44" y="2"/>
                  <a:ext cx="406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/>
                    <a:t>ANY</a:t>
                  </a:r>
                </a:p>
              </p:txBody>
            </p:sp>
            <p:sp>
              <p:nvSpPr>
                <p:cNvPr id="56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93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6" name="Group 30"/>
              <p:cNvGrpSpPr>
                <a:grpSpLocks/>
              </p:cNvGrpSpPr>
              <p:nvPr/>
            </p:nvGrpSpPr>
            <p:grpSpPr bwMode="auto">
              <a:xfrm>
                <a:off x="493" y="432"/>
                <a:ext cx="396" cy="253"/>
                <a:chOff x="0" y="0"/>
                <a:chExt cx="396" cy="253"/>
              </a:xfrm>
            </p:grpSpPr>
            <p:sp>
              <p:nvSpPr>
                <p:cNvPr id="53" name="Rectangle 31"/>
                <p:cNvSpPr>
                  <a:spLocks noChangeArrowheads="1"/>
                </p:cNvSpPr>
                <p:nvPr/>
              </p:nvSpPr>
              <p:spPr bwMode="auto">
                <a:xfrm>
                  <a:off x="43" y="2"/>
                  <a:ext cx="310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500" b="1"/>
                    <a:t> </a:t>
                  </a:r>
                  <a:r>
                    <a:rPr lang="en-US" altLang="zh-CN" sz="2000" b="1"/>
                    <a:t> IN</a:t>
                  </a:r>
                </a:p>
              </p:txBody>
            </p:sp>
            <p:sp>
              <p:nvSpPr>
                <p:cNvPr id="54" name="Rectangle 3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6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7" name="Group 33"/>
              <p:cNvGrpSpPr>
                <a:grpSpLocks/>
              </p:cNvGrpSpPr>
              <p:nvPr/>
            </p:nvGrpSpPr>
            <p:grpSpPr bwMode="auto">
              <a:xfrm>
                <a:off x="889" y="432"/>
                <a:ext cx="656" cy="253"/>
                <a:chOff x="0" y="0"/>
                <a:chExt cx="656" cy="253"/>
              </a:xfrm>
            </p:grpSpPr>
            <p:sp>
              <p:nvSpPr>
                <p:cNvPr id="51" name="Rectangle 34"/>
                <p:cNvSpPr>
                  <a:spLocks noChangeArrowheads="1"/>
                </p:cNvSpPr>
                <p:nvPr/>
              </p:nvSpPr>
              <p:spPr bwMode="auto">
                <a:xfrm>
                  <a:off x="45" y="2"/>
                  <a:ext cx="568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500" b="1"/>
                    <a:t>    </a:t>
                  </a:r>
                  <a:r>
                    <a:rPr lang="en-US" altLang="zh-CN" sz="2000" b="1"/>
                    <a:t>--</a:t>
                  </a:r>
                </a:p>
              </p:txBody>
            </p:sp>
            <p:sp>
              <p:nvSpPr>
                <p:cNvPr id="52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56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8" name="Group 36"/>
              <p:cNvGrpSpPr>
                <a:grpSpLocks/>
              </p:cNvGrpSpPr>
              <p:nvPr/>
            </p:nvGrpSpPr>
            <p:grpSpPr bwMode="auto">
              <a:xfrm>
                <a:off x="1545" y="432"/>
                <a:ext cx="617" cy="253"/>
                <a:chOff x="0" y="0"/>
                <a:chExt cx="617" cy="253"/>
              </a:xfrm>
            </p:grpSpPr>
            <p:sp>
              <p:nvSpPr>
                <p:cNvPr id="49" name="Rectangle 37"/>
                <p:cNvSpPr>
                  <a:spLocks noChangeArrowheads="1"/>
                </p:cNvSpPr>
                <p:nvPr/>
              </p:nvSpPr>
              <p:spPr bwMode="auto">
                <a:xfrm>
                  <a:off x="43" y="2"/>
                  <a:ext cx="530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500" b="1"/>
                    <a:t> </a:t>
                  </a:r>
                  <a:r>
                    <a:rPr lang="en-US" altLang="zh-CN" sz="2000" b="1"/>
                    <a:t>&lt;MAX</a:t>
                  </a:r>
                </a:p>
              </p:txBody>
            </p:sp>
            <p:sp>
              <p:nvSpPr>
                <p:cNvPr id="50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17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9" name="Group 39"/>
              <p:cNvGrpSpPr>
                <a:grpSpLocks/>
              </p:cNvGrpSpPr>
              <p:nvPr/>
            </p:nvGrpSpPr>
            <p:grpSpPr bwMode="auto">
              <a:xfrm>
                <a:off x="2162" y="432"/>
                <a:ext cx="655" cy="253"/>
                <a:chOff x="0" y="0"/>
                <a:chExt cx="655" cy="253"/>
              </a:xfrm>
            </p:grpSpPr>
            <p:sp>
              <p:nvSpPr>
                <p:cNvPr id="47" name="Rectangle 40"/>
                <p:cNvSpPr>
                  <a:spLocks noChangeArrowheads="1"/>
                </p:cNvSpPr>
                <p:nvPr/>
              </p:nvSpPr>
              <p:spPr bwMode="auto">
                <a:xfrm>
                  <a:off x="43" y="2"/>
                  <a:ext cx="569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/>
                    <a:t>&lt;=MAX</a:t>
                  </a:r>
                </a:p>
              </p:txBody>
            </p:sp>
            <p:sp>
              <p:nvSpPr>
                <p:cNvPr id="48" name="Rectangle 4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55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0" name="Group 42"/>
              <p:cNvGrpSpPr>
                <a:grpSpLocks/>
              </p:cNvGrpSpPr>
              <p:nvPr/>
            </p:nvGrpSpPr>
            <p:grpSpPr bwMode="auto">
              <a:xfrm>
                <a:off x="2817" y="432"/>
                <a:ext cx="587" cy="253"/>
                <a:chOff x="0" y="0"/>
                <a:chExt cx="587" cy="253"/>
              </a:xfrm>
            </p:grpSpPr>
            <p:sp>
              <p:nvSpPr>
                <p:cNvPr id="45" name="Rectangle 43"/>
                <p:cNvSpPr>
                  <a:spLocks noChangeArrowheads="1"/>
                </p:cNvSpPr>
                <p:nvPr/>
              </p:nvSpPr>
              <p:spPr bwMode="auto">
                <a:xfrm>
                  <a:off x="43" y="2"/>
                  <a:ext cx="501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/>
                    <a:t>&gt;MIN</a:t>
                  </a:r>
                </a:p>
              </p:txBody>
            </p:sp>
            <p:sp>
              <p:nvSpPr>
                <p:cNvPr id="46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87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" name="Group 45"/>
              <p:cNvGrpSpPr>
                <a:grpSpLocks/>
              </p:cNvGrpSpPr>
              <p:nvPr/>
            </p:nvGrpSpPr>
            <p:grpSpPr bwMode="auto">
              <a:xfrm>
                <a:off x="3404" y="432"/>
                <a:ext cx="655" cy="253"/>
                <a:chOff x="0" y="0"/>
                <a:chExt cx="655" cy="253"/>
              </a:xfrm>
            </p:grpSpPr>
            <p:sp>
              <p:nvSpPr>
                <p:cNvPr id="43" name="Rectangle 46"/>
                <p:cNvSpPr>
                  <a:spLocks noChangeArrowheads="1"/>
                </p:cNvSpPr>
                <p:nvPr/>
              </p:nvSpPr>
              <p:spPr bwMode="auto">
                <a:xfrm>
                  <a:off x="43" y="2"/>
                  <a:ext cx="568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/>
                    <a:t>&gt;= MIN</a:t>
                  </a:r>
                </a:p>
              </p:txBody>
            </p:sp>
            <p:sp>
              <p:nvSpPr>
                <p:cNvPr id="44" name="Rectangle 4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55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2" name="Group 48"/>
              <p:cNvGrpSpPr>
                <a:grpSpLocks/>
              </p:cNvGrpSpPr>
              <p:nvPr/>
            </p:nvGrpSpPr>
            <p:grpSpPr bwMode="auto">
              <a:xfrm>
                <a:off x="0" y="864"/>
                <a:ext cx="493" cy="251"/>
                <a:chOff x="0" y="0"/>
                <a:chExt cx="493" cy="251"/>
              </a:xfrm>
            </p:grpSpPr>
            <p:sp>
              <p:nvSpPr>
                <p:cNvPr id="41" name="Rectangle 49"/>
                <p:cNvSpPr>
                  <a:spLocks noChangeArrowheads="1"/>
                </p:cNvSpPr>
                <p:nvPr/>
              </p:nvSpPr>
              <p:spPr bwMode="auto">
                <a:xfrm>
                  <a:off x="44" y="0"/>
                  <a:ext cx="406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/>
                    <a:t>ALL</a:t>
                  </a:r>
                </a:p>
              </p:txBody>
            </p:sp>
            <p:sp>
              <p:nvSpPr>
                <p:cNvPr id="42" name="Rectangle 5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93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3" name="Group 51"/>
              <p:cNvGrpSpPr>
                <a:grpSpLocks/>
              </p:cNvGrpSpPr>
              <p:nvPr/>
            </p:nvGrpSpPr>
            <p:grpSpPr bwMode="auto">
              <a:xfrm>
                <a:off x="493" y="864"/>
                <a:ext cx="396" cy="292"/>
                <a:chOff x="0" y="0"/>
                <a:chExt cx="396" cy="292"/>
              </a:xfrm>
            </p:grpSpPr>
            <p:sp>
              <p:nvSpPr>
                <p:cNvPr id="39" name="Rectangle 5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10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 b="1"/>
                    <a:t>  --</a:t>
                  </a:r>
                </a:p>
              </p:txBody>
            </p:sp>
            <p:sp>
              <p:nvSpPr>
                <p:cNvPr id="40" name="Rectangle 5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6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4" name="Group 54"/>
              <p:cNvGrpSpPr>
                <a:grpSpLocks/>
              </p:cNvGrpSpPr>
              <p:nvPr/>
            </p:nvGrpSpPr>
            <p:grpSpPr bwMode="auto">
              <a:xfrm>
                <a:off x="889" y="864"/>
                <a:ext cx="656" cy="251"/>
                <a:chOff x="0" y="0"/>
                <a:chExt cx="656" cy="251"/>
              </a:xfrm>
            </p:grpSpPr>
            <p:sp>
              <p:nvSpPr>
                <p:cNvPr id="37" name="Rectangle 55"/>
                <p:cNvSpPr>
                  <a:spLocks noChangeArrowheads="1"/>
                </p:cNvSpPr>
                <p:nvPr/>
              </p:nvSpPr>
              <p:spPr bwMode="auto">
                <a:xfrm>
                  <a:off x="45" y="0"/>
                  <a:ext cx="568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/>
                    <a:t> </a:t>
                  </a:r>
                  <a:r>
                    <a:rPr lang="en-US" altLang="zh-CN" b="1"/>
                    <a:t>NOT IN</a:t>
                  </a:r>
                </a:p>
              </p:txBody>
            </p:sp>
            <p:sp>
              <p:nvSpPr>
                <p:cNvPr id="38" name="Rectangle 5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56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5" name="Group 57"/>
              <p:cNvGrpSpPr>
                <a:grpSpLocks/>
              </p:cNvGrpSpPr>
              <p:nvPr/>
            </p:nvGrpSpPr>
            <p:grpSpPr bwMode="auto">
              <a:xfrm>
                <a:off x="1545" y="864"/>
                <a:ext cx="617" cy="292"/>
                <a:chOff x="0" y="0"/>
                <a:chExt cx="617" cy="292"/>
              </a:xfrm>
            </p:grpSpPr>
            <p:sp>
              <p:nvSpPr>
                <p:cNvPr id="35" name="Rectangle 5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30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500" b="1"/>
                    <a:t> </a:t>
                  </a:r>
                  <a:r>
                    <a:rPr lang="en-US" altLang="zh-CN" sz="2400" b="1"/>
                    <a:t>&lt;</a:t>
                  </a:r>
                  <a:r>
                    <a:rPr lang="en-US" altLang="zh-CN" sz="2000" b="1"/>
                    <a:t>MIN</a:t>
                  </a:r>
                </a:p>
              </p:txBody>
            </p:sp>
            <p:sp>
              <p:nvSpPr>
                <p:cNvPr id="36" name="Rectangle 5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17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6" name="Group 60"/>
              <p:cNvGrpSpPr>
                <a:grpSpLocks/>
              </p:cNvGrpSpPr>
              <p:nvPr/>
            </p:nvGrpSpPr>
            <p:grpSpPr bwMode="auto">
              <a:xfrm>
                <a:off x="2162" y="864"/>
                <a:ext cx="655" cy="251"/>
                <a:chOff x="0" y="0"/>
                <a:chExt cx="655" cy="251"/>
              </a:xfrm>
            </p:grpSpPr>
            <p:sp>
              <p:nvSpPr>
                <p:cNvPr id="33" name="Rectangle 6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69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/>
                    <a:t>&lt;= MIN</a:t>
                  </a:r>
                </a:p>
              </p:txBody>
            </p:sp>
            <p:sp>
              <p:nvSpPr>
                <p:cNvPr id="34" name="Rectangle 6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55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7" name="Group 63"/>
              <p:cNvGrpSpPr>
                <a:grpSpLocks/>
              </p:cNvGrpSpPr>
              <p:nvPr/>
            </p:nvGrpSpPr>
            <p:grpSpPr bwMode="auto">
              <a:xfrm>
                <a:off x="2817" y="864"/>
                <a:ext cx="587" cy="251"/>
                <a:chOff x="0" y="0"/>
                <a:chExt cx="587" cy="251"/>
              </a:xfrm>
            </p:grpSpPr>
            <p:sp>
              <p:nvSpPr>
                <p:cNvPr id="31" name="Rectangle 6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01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/>
                    <a:t>&gt;MAX</a:t>
                  </a:r>
                </a:p>
              </p:txBody>
            </p:sp>
            <p:sp>
              <p:nvSpPr>
                <p:cNvPr id="32" name="Rectangle 6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87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8" name="Group 66"/>
              <p:cNvGrpSpPr>
                <a:grpSpLocks/>
              </p:cNvGrpSpPr>
              <p:nvPr/>
            </p:nvGrpSpPr>
            <p:grpSpPr bwMode="auto">
              <a:xfrm>
                <a:off x="3404" y="864"/>
                <a:ext cx="655" cy="234"/>
                <a:chOff x="0" y="0"/>
                <a:chExt cx="655" cy="234"/>
              </a:xfrm>
            </p:grpSpPr>
            <p:sp>
              <p:nvSpPr>
                <p:cNvPr id="29" name="Rectangle 6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68" cy="2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/>
                    <a:t>&gt;= MAX</a:t>
                  </a:r>
                </a:p>
              </p:txBody>
            </p:sp>
            <p:sp>
              <p:nvSpPr>
                <p:cNvPr id="30" name="Rectangle 6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55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7" name="Rectangle 69"/>
            <p:cNvSpPr>
              <a:spLocks noChangeArrowheads="1"/>
            </p:cNvSpPr>
            <p:nvPr/>
          </p:nvSpPr>
          <p:spPr bwMode="auto">
            <a:xfrm>
              <a:off x="0" y="0"/>
              <a:ext cx="4065" cy="234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1" name="矩形 70"/>
          <p:cNvSpPr/>
          <p:nvPr/>
        </p:nvSpPr>
        <p:spPr>
          <a:xfrm>
            <a:off x="-18585" y="888801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/>
            <a:r>
              <a:rPr lang="zh-CN" altLang="en-US" sz="3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</a:t>
            </a:r>
            <a:r>
              <a:rPr lang="en-US" altLang="zh-CN" sz="3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3.7 ANY(</a:t>
            </a:r>
            <a:r>
              <a:rPr lang="zh-CN" altLang="en-US" sz="3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或</a:t>
            </a:r>
            <a:r>
              <a:rPr lang="en-US" altLang="zh-CN" sz="3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SOME)</a:t>
            </a:r>
            <a:r>
              <a:rPr lang="zh-CN" altLang="en-US" sz="3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3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ALL</a:t>
            </a:r>
            <a:r>
              <a:rPr lang="zh-CN" altLang="en-US" sz="3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谓词与聚集函数、</a:t>
            </a:r>
            <a:r>
              <a:rPr lang="en-US" altLang="zh-CN" sz="3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</a:t>
            </a:r>
            <a:r>
              <a:rPr lang="zh-CN" altLang="en-US" sz="3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谓词的等价转换关系 </a:t>
            </a:r>
          </a:p>
        </p:txBody>
      </p:sp>
    </p:spTree>
    <p:extLst>
      <p:ext uri="{BB962C8B-B14F-4D97-AF65-F5344CB8AC3E}">
        <p14:creationId xmlns:p14="http://schemas.microsoft.com/office/powerpoint/2010/main" val="36947331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带有</a:t>
            </a:r>
            <a:r>
              <a:rPr lang="en-US" altLang="zh-CN" dirty="0">
                <a:solidFill>
                  <a:srgbClr val="FF0000"/>
                </a:solidFill>
              </a:rPr>
              <a:t>EXISTS</a:t>
            </a:r>
            <a:r>
              <a:rPr lang="zh-CN" altLang="en-US" dirty="0">
                <a:solidFill>
                  <a:srgbClr val="FF0000"/>
                </a:solidFill>
              </a:rPr>
              <a:t>谓词的子查询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测试是否为空关系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0000CC"/>
                </a:solidFill>
              </a:rPr>
              <a:t>EXISTS</a:t>
            </a:r>
            <a:r>
              <a:rPr lang="zh-CN" altLang="en-US" dirty="0">
                <a:solidFill>
                  <a:srgbClr val="0000CC"/>
                </a:solidFill>
              </a:rPr>
              <a:t>谓词</a:t>
            </a:r>
          </a:p>
          <a:p>
            <a:pPr lvl="1">
              <a:lnSpc>
                <a:spcPct val="100000"/>
              </a:lnSpc>
              <a:buSzPct val="75000"/>
            </a:pPr>
            <a:r>
              <a:rPr lang="zh-CN" altLang="en-US" dirty="0"/>
              <a:t>存在量词 </a:t>
            </a:r>
            <a:r>
              <a:rPr lang="zh-CN" altLang="en-US" b="1" dirty="0">
                <a:solidFill>
                  <a:srgbClr val="FF0000"/>
                </a:solidFill>
                <a:sym typeface="Symbol" pitchFamily="18" charset="2"/>
              </a:rPr>
              <a:t>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</a:p>
          <a:p>
            <a:pPr lvl="1">
              <a:lnSpc>
                <a:spcPct val="100000"/>
              </a:lnSpc>
              <a:buSzPct val="75000"/>
            </a:pPr>
            <a:r>
              <a:rPr lang="zh-CN" altLang="en-US" dirty="0"/>
              <a:t>带有</a:t>
            </a:r>
            <a:r>
              <a:rPr lang="en-US" altLang="zh-CN" dirty="0"/>
              <a:t>EXISTS</a:t>
            </a:r>
            <a:r>
              <a:rPr lang="zh-CN" altLang="en-US" dirty="0"/>
              <a:t>谓词的子查询不返回任何数据，只产生</a:t>
            </a:r>
            <a:r>
              <a:rPr lang="zh-CN" altLang="en-US" dirty="0">
                <a:solidFill>
                  <a:srgbClr val="FF0000"/>
                </a:solidFill>
              </a:rPr>
              <a:t>逻辑真值“</a:t>
            </a:r>
            <a:r>
              <a:rPr lang="en-US" altLang="zh-CN" dirty="0">
                <a:solidFill>
                  <a:srgbClr val="FF0000"/>
                </a:solidFill>
              </a:rPr>
              <a:t>true</a:t>
            </a:r>
            <a:r>
              <a:rPr lang="en-US" altLang="zh-CN" dirty="0"/>
              <a:t>”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FF0000"/>
                </a:solidFill>
              </a:rPr>
              <a:t>逻辑假值“</a:t>
            </a:r>
            <a:r>
              <a:rPr lang="en-US" altLang="zh-CN" dirty="0">
                <a:solidFill>
                  <a:srgbClr val="FF0000"/>
                </a:solidFill>
              </a:rPr>
              <a:t>false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</a:p>
          <a:p>
            <a:pPr lvl="2">
              <a:lnSpc>
                <a:spcPct val="100000"/>
              </a:lnSpc>
              <a:buSzPct val="87000"/>
            </a:pPr>
            <a:r>
              <a:rPr lang="zh-CN" altLang="en-US" sz="2200" dirty="0"/>
              <a:t>若内层查询结果</a:t>
            </a:r>
            <a:r>
              <a:rPr lang="zh-CN" altLang="en-US" sz="2200" dirty="0">
                <a:solidFill>
                  <a:srgbClr val="FF0000"/>
                </a:solidFill>
              </a:rPr>
              <a:t>非空</a:t>
            </a:r>
            <a:r>
              <a:rPr lang="zh-CN" altLang="en-US" sz="2200" dirty="0"/>
              <a:t>，则外层的</a:t>
            </a:r>
            <a:r>
              <a:rPr lang="en-US" altLang="zh-CN" sz="2200" dirty="0"/>
              <a:t>WHERE</a:t>
            </a:r>
            <a:r>
              <a:rPr lang="zh-CN" altLang="en-US" sz="2200" dirty="0"/>
              <a:t>子句返回真值</a:t>
            </a:r>
          </a:p>
          <a:p>
            <a:pPr lvl="2">
              <a:lnSpc>
                <a:spcPct val="100000"/>
              </a:lnSpc>
              <a:buSzPct val="87000"/>
            </a:pPr>
            <a:r>
              <a:rPr lang="zh-CN" altLang="en-US" sz="2200" dirty="0"/>
              <a:t>若内层查询结果</a:t>
            </a:r>
            <a:r>
              <a:rPr lang="zh-CN" altLang="en-US" sz="2200" dirty="0">
                <a:solidFill>
                  <a:srgbClr val="FF0000"/>
                </a:solidFill>
              </a:rPr>
              <a:t>为空</a:t>
            </a:r>
            <a:r>
              <a:rPr lang="zh-CN" altLang="en-US" sz="2200" dirty="0"/>
              <a:t>，则外层的</a:t>
            </a:r>
            <a:r>
              <a:rPr lang="en-US" altLang="zh-CN" sz="2200" dirty="0"/>
              <a:t>WHERE</a:t>
            </a:r>
            <a:r>
              <a:rPr lang="zh-CN" altLang="en-US" sz="2200" dirty="0"/>
              <a:t>子句返回假值</a:t>
            </a:r>
          </a:p>
          <a:p>
            <a:pPr lvl="1">
              <a:lnSpc>
                <a:spcPct val="100000"/>
              </a:lnSpc>
              <a:buSzPct val="75000"/>
            </a:pPr>
            <a:r>
              <a:rPr lang="zh-CN" altLang="en-US" dirty="0"/>
              <a:t>由</a:t>
            </a:r>
            <a:r>
              <a:rPr lang="en-US" altLang="zh-CN" dirty="0"/>
              <a:t>EXISTS</a:t>
            </a:r>
            <a:r>
              <a:rPr lang="zh-CN" altLang="en-US" dirty="0"/>
              <a:t>引出的子查询，其目标列表达式通常都用 </a:t>
            </a:r>
            <a:r>
              <a:rPr lang="zh-CN" altLang="en-US" dirty="0">
                <a:solidFill>
                  <a:srgbClr val="FF0000"/>
                </a:solidFill>
              </a:rPr>
              <a:t>* </a:t>
            </a:r>
            <a:r>
              <a:rPr lang="zh-CN" altLang="en-US" dirty="0"/>
              <a:t>，因为带</a:t>
            </a:r>
            <a:r>
              <a:rPr lang="en-US" altLang="zh-CN" dirty="0"/>
              <a:t>EXISTS</a:t>
            </a:r>
            <a:r>
              <a:rPr lang="zh-CN" altLang="en-US" dirty="0"/>
              <a:t>的子查询只返回真值或假值，给出列名无实际意义。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0000CC"/>
                </a:solidFill>
              </a:rPr>
              <a:t>NOT EXISTS</a:t>
            </a:r>
            <a:r>
              <a:rPr lang="zh-CN" altLang="en-US" dirty="0">
                <a:solidFill>
                  <a:srgbClr val="0000CC"/>
                </a:solidFill>
              </a:rPr>
              <a:t>谓词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若内层查询结果</a:t>
            </a:r>
            <a:r>
              <a:rPr lang="zh-CN" altLang="en-US" dirty="0">
                <a:solidFill>
                  <a:srgbClr val="FF0000"/>
                </a:solidFill>
              </a:rPr>
              <a:t>非空</a:t>
            </a:r>
            <a:r>
              <a:rPr lang="zh-CN" altLang="en-US" dirty="0"/>
              <a:t>，则外层的</a:t>
            </a:r>
            <a:r>
              <a:rPr lang="en-US" altLang="zh-CN" dirty="0"/>
              <a:t>WHERE</a:t>
            </a:r>
            <a:r>
              <a:rPr lang="zh-CN" altLang="en-US" dirty="0"/>
              <a:t>子句返回假值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若内层查询结果</a:t>
            </a:r>
            <a:r>
              <a:rPr lang="zh-CN" altLang="en-US" dirty="0">
                <a:solidFill>
                  <a:srgbClr val="FF0000"/>
                </a:solidFill>
              </a:rPr>
              <a:t>为空</a:t>
            </a:r>
            <a:r>
              <a:rPr lang="zh-CN" altLang="en-US" dirty="0"/>
              <a:t>，则外层的</a:t>
            </a:r>
            <a:r>
              <a:rPr lang="en-US" altLang="zh-CN" dirty="0"/>
              <a:t>WHERE</a:t>
            </a:r>
            <a:r>
              <a:rPr lang="zh-CN" altLang="en-US" dirty="0"/>
              <a:t>子句返回真值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432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04800"/>
            <a:ext cx="11007107" cy="6231226"/>
          </a:xfrm>
        </p:spPr>
        <p:txBody>
          <a:bodyPr>
            <a:normAutofit/>
          </a:bodyPr>
          <a:lstStyle/>
          <a:p>
            <a:r>
              <a:rPr lang="en-US" altLang="zh-CN" dirty="0"/>
              <a:t>[</a:t>
            </a:r>
            <a:r>
              <a:rPr lang="zh-CN" altLang="en-US" dirty="0"/>
              <a:t>例 </a:t>
            </a:r>
            <a:r>
              <a:rPr lang="en-US" altLang="zh-CN" dirty="0"/>
              <a:t>3.60]  </a:t>
            </a:r>
            <a:r>
              <a:rPr lang="zh-CN" altLang="en-US" dirty="0"/>
              <a:t>查询所有选修了</a:t>
            </a:r>
            <a:r>
              <a:rPr lang="en-US" altLang="zh-CN" dirty="0"/>
              <a:t>1</a:t>
            </a:r>
            <a:r>
              <a:rPr lang="zh-CN" altLang="en-US" dirty="0"/>
              <a:t>号课程的学生姓名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>
                <a:solidFill>
                  <a:srgbClr val="0000CC"/>
                </a:solidFill>
              </a:rPr>
              <a:t>             SELECT </a:t>
            </a:r>
            <a:r>
              <a:rPr lang="en-US" altLang="zh-CN" sz="2400" dirty="0" err="1">
                <a:solidFill>
                  <a:srgbClr val="0000CC"/>
                </a:solidFill>
              </a:rPr>
              <a:t>Sname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>
                <a:solidFill>
                  <a:srgbClr val="0000CC"/>
                </a:solidFill>
              </a:rPr>
              <a:t>             FROM  </a:t>
            </a:r>
            <a:r>
              <a:rPr lang="en-US" altLang="zh-CN" sz="2400" dirty="0">
                <a:solidFill>
                  <a:srgbClr val="0000CC"/>
                </a:solidFill>
              </a:rPr>
              <a:t>Student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>
                <a:solidFill>
                  <a:srgbClr val="0000CC"/>
                </a:solidFill>
              </a:rPr>
              <a:t>             WHERE </a:t>
            </a:r>
            <a:r>
              <a:rPr lang="en-US" altLang="zh-CN" sz="2400" dirty="0">
                <a:solidFill>
                  <a:srgbClr val="FF0000"/>
                </a:solidFill>
              </a:rPr>
              <a:t>EXISTS</a:t>
            </a:r>
            <a:r>
              <a:rPr lang="en-US" altLang="zh-CN" sz="2400" dirty="0">
                <a:solidFill>
                  <a:srgbClr val="0000CC"/>
                </a:solidFill>
              </a:rPr>
              <a:t>  (SELECT *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>
                <a:solidFill>
                  <a:srgbClr val="0000CC"/>
                </a:solidFill>
              </a:rPr>
              <a:t>                                       </a:t>
            </a:r>
            <a:r>
              <a:rPr lang="en-US" altLang="zh-CN" sz="2400" dirty="0">
                <a:solidFill>
                  <a:srgbClr val="0000CC"/>
                </a:solidFill>
              </a:rPr>
              <a:t>FROM SC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>
                <a:solidFill>
                  <a:srgbClr val="0000CC"/>
                </a:solidFill>
              </a:rPr>
              <a:t>                                       </a:t>
            </a:r>
            <a:r>
              <a:rPr lang="en-US" altLang="zh-CN" sz="2400" dirty="0">
                <a:solidFill>
                  <a:srgbClr val="0000CC"/>
                </a:solidFill>
              </a:rPr>
              <a:t>WHERE </a:t>
            </a:r>
            <a:r>
              <a:rPr lang="en-US" altLang="zh-CN" sz="2400" dirty="0" err="1">
                <a:solidFill>
                  <a:srgbClr val="0000CC"/>
                </a:solidFill>
              </a:rPr>
              <a:t>Sno</a:t>
            </a:r>
            <a:r>
              <a:rPr lang="en-US" altLang="zh-CN" sz="2400" dirty="0">
                <a:solidFill>
                  <a:srgbClr val="0000CC"/>
                </a:solidFill>
              </a:rPr>
              <a:t> = </a:t>
            </a:r>
            <a:r>
              <a:rPr lang="en-US" altLang="zh-CN" sz="2400" dirty="0" err="1">
                <a:solidFill>
                  <a:srgbClr val="0000CC"/>
                </a:solidFill>
              </a:rPr>
              <a:t>Student.Sno</a:t>
            </a:r>
            <a:r>
              <a:rPr lang="en-US" altLang="zh-CN" sz="2400" dirty="0">
                <a:solidFill>
                  <a:srgbClr val="0000CC"/>
                </a:solidFill>
              </a:rPr>
              <a:t>  AND </a:t>
            </a:r>
            <a:r>
              <a:rPr lang="en-US" altLang="zh-CN" sz="2400" dirty="0" err="1">
                <a:solidFill>
                  <a:srgbClr val="0000CC"/>
                </a:solidFill>
              </a:rPr>
              <a:t>Cno</a:t>
            </a:r>
            <a:r>
              <a:rPr lang="en-US" altLang="zh-CN" sz="2400" dirty="0">
                <a:solidFill>
                  <a:srgbClr val="0000CC"/>
                </a:solidFill>
              </a:rPr>
              <a:t> = ' 1 ');</a:t>
            </a:r>
          </a:p>
          <a:p>
            <a:pPr>
              <a:lnSpc>
                <a:spcPct val="100000"/>
              </a:lnSpc>
            </a:pPr>
            <a:r>
              <a:rPr lang="en-US" altLang="zh-CN"/>
              <a:t>[</a:t>
            </a:r>
            <a:r>
              <a:rPr lang="zh-CN" altLang="en-US" dirty="0"/>
              <a:t>例 </a:t>
            </a:r>
            <a:r>
              <a:rPr lang="en-US" altLang="zh-CN" dirty="0"/>
              <a:t>3.61]  </a:t>
            </a:r>
            <a:r>
              <a:rPr lang="zh-CN" altLang="en-US" dirty="0"/>
              <a:t>查询没有选修</a:t>
            </a:r>
            <a:r>
              <a:rPr lang="en-US" altLang="zh-CN" dirty="0"/>
              <a:t>1</a:t>
            </a:r>
            <a:r>
              <a:rPr lang="zh-CN" altLang="en-US" dirty="0"/>
              <a:t>号课程的学生姓名</a:t>
            </a:r>
            <a:endParaRPr lang="en-US" altLang="zh-CN" dirty="0"/>
          </a:p>
          <a:p>
            <a:pPr algn="just">
              <a:lnSpc>
                <a:spcPct val="110000"/>
              </a:lnSpc>
              <a:buNone/>
            </a:pPr>
            <a:r>
              <a:rPr lang="en-US" altLang="zh-CN" sz="2600">
                <a:solidFill>
                  <a:srgbClr val="0000CC"/>
                </a:solidFill>
              </a:rPr>
              <a:t>           SELECT </a:t>
            </a:r>
            <a:r>
              <a:rPr lang="en-US" altLang="zh-CN" sz="2600" dirty="0" err="1">
                <a:solidFill>
                  <a:srgbClr val="0000CC"/>
                </a:solidFill>
              </a:rPr>
              <a:t>Sname</a:t>
            </a:r>
            <a:endParaRPr lang="en-US" altLang="zh-CN" sz="2600" dirty="0">
              <a:solidFill>
                <a:srgbClr val="0000CC"/>
              </a:solidFill>
            </a:endParaRPr>
          </a:p>
          <a:p>
            <a:pPr algn="just">
              <a:lnSpc>
                <a:spcPct val="110000"/>
              </a:lnSpc>
              <a:buNone/>
            </a:pPr>
            <a:r>
              <a:rPr lang="en-US" altLang="zh-CN" sz="2600">
                <a:solidFill>
                  <a:srgbClr val="0000CC"/>
                </a:solidFill>
              </a:rPr>
              <a:t>           FROM   </a:t>
            </a:r>
            <a:r>
              <a:rPr lang="en-US" altLang="zh-CN" sz="2600" dirty="0">
                <a:solidFill>
                  <a:srgbClr val="C00000"/>
                </a:solidFill>
              </a:rPr>
              <a:t>Student</a:t>
            </a:r>
          </a:p>
          <a:p>
            <a:pPr algn="just">
              <a:lnSpc>
                <a:spcPct val="110000"/>
              </a:lnSpc>
              <a:buNone/>
            </a:pPr>
            <a:r>
              <a:rPr lang="en-US" altLang="zh-CN" sz="2600">
                <a:solidFill>
                  <a:srgbClr val="0000CC"/>
                </a:solidFill>
              </a:rPr>
              <a:t>           WHERE </a:t>
            </a:r>
            <a:r>
              <a:rPr lang="en-US" altLang="zh-CN" sz="2600" dirty="0">
                <a:solidFill>
                  <a:srgbClr val="FF0000"/>
                </a:solidFill>
              </a:rPr>
              <a:t>NOT EXISTS   </a:t>
            </a:r>
            <a:r>
              <a:rPr lang="zh-CN" altLang="en-US" sz="2600" dirty="0">
                <a:solidFill>
                  <a:srgbClr val="0000CC"/>
                </a:solidFill>
              </a:rPr>
              <a:t>(</a:t>
            </a:r>
            <a:r>
              <a:rPr lang="en-US" altLang="zh-CN" sz="2600" dirty="0">
                <a:solidFill>
                  <a:srgbClr val="0000CC"/>
                </a:solidFill>
              </a:rPr>
              <a:t>SELECT </a:t>
            </a:r>
            <a:r>
              <a:rPr lang="en-US" altLang="zh-CN" sz="2600" dirty="0">
                <a:solidFill>
                  <a:srgbClr val="C00000"/>
                </a:solidFill>
              </a:rPr>
              <a:t>*</a:t>
            </a:r>
          </a:p>
          <a:p>
            <a:pPr algn="just">
              <a:lnSpc>
                <a:spcPct val="110000"/>
              </a:lnSpc>
              <a:buNone/>
            </a:pPr>
            <a:r>
              <a:rPr lang="en-US" altLang="zh-CN" sz="2600">
                <a:solidFill>
                  <a:srgbClr val="0000CC"/>
                </a:solidFill>
              </a:rPr>
              <a:t>                                               </a:t>
            </a:r>
            <a:r>
              <a:rPr lang="en-US" altLang="zh-CN" sz="2600" dirty="0">
                <a:solidFill>
                  <a:srgbClr val="0000CC"/>
                </a:solidFill>
              </a:rPr>
              <a:t>FROM SC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600">
                <a:solidFill>
                  <a:srgbClr val="0000CC"/>
                </a:solidFill>
              </a:rPr>
              <a:t>                                               </a:t>
            </a:r>
            <a:r>
              <a:rPr lang="en-US" altLang="zh-CN" sz="2600" dirty="0">
                <a:solidFill>
                  <a:srgbClr val="0000CC"/>
                </a:solidFill>
              </a:rPr>
              <a:t>WHERE </a:t>
            </a:r>
            <a:r>
              <a:rPr lang="en-US" altLang="zh-CN" sz="2600" dirty="0" err="1">
                <a:solidFill>
                  <a:srgbClr val="0000CC"/>
                </a:solidFill>
              </a:rPr>
              <a:t>Sno</a:t>
            </a:r>
            <a:r>
              <a:rPr lang="en-US" altLang="zh-CN" sz="2600" dirty="0">
                <a:solidFill>
                  <a:srgbClr val="0000CC"/>
                </a:solidFill>
              </a:rPr>
              <a:t> = </a:t>
            </a:r>
            <a:r>
              <a:rPr lang="en-US" altLang="zh-CN" sz="2600" dirty="0" err="1">
                <a:solidFill>
                  <a:srgbClr val="C00000"/>
                </a:solidFill>
              </a:rPr>
              <a:t>Student</a:t>
            </a:r>
            <a:r>
              <a:rPr lang="en-US" altLang="zh-CN" sz="2600" dirty="0" err="1">
                <a:solidFill>
                  <a:srgbClr val="0000CC"/>
                </a:solidFill>
              </a:rPr>
              <a:t>.Sno</a:t>
            </a:r>
            <a:r>
              <a:rPr lang="en-US" altLang="zh-CN" sz="2600" dirty="0">
                <a:solidFill>
                  <a:srgbClr val="0000CC"/>
                </a:solidFill>
              </a:rPr>
              <a:t> AND </a:t>
            </a:r>
            <a:r>
              <a:rPr lang="en-US" altLang="zh-CN" sz="2600" dirty="0" err="1">
                <a:solidFill>
                  <a:srgbClr val="0000CC"/>
                </a:solidFill>
              </a:rPr>
              <a:t>Cno</a:t>
            </a:r>
            <a:r>
              <a:rPr lang="en-US" altLang="zh-CN" sz="2600" dirty="0">
                <a:solidFill>
                  <a:srgbClr val="0000CC"/>
                </a:solidFill>
              </a:rPr>
              <a:t>='1'</a:t>
            </a:r>
            <a:r>
              <a:rPr lang="zh-CN" altLang="en-US" sz="2600" dirty="0">
                <a:solidFill>
                  <a:srgbClr val="0000CC"/>
                </a:solidFill>
              </a:rPr>
              <a:t>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标注: 弯曲线形(带强调线) 5">
            <a:extLst>
              <a:ext uri="{FF2B5EF4-FFF2-40B4-BE49-F238E27FC236}">
                <a16:creationId xmlns:a16="http://schemas.microsoft.com/office/drawing/2014/main" id="{9719E3E7-0233-4D1D-A9DD-DCADDEC6D6C9}"/>
              </a:ext>
            </a:extLst>
          </p:cNvPr>
          <p:cNvSpPr/>
          <p:nvPr/>
        </p:nvSpPr>
        <p:spPr>
          <a:xfrm>
            <a:off x="7162800" y="1066800"/>
            <a:ext cx="3581400" cy="762000"/>
          </a:xfrm>
          <a:prstGeom prst="accent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是否为相关子查询？</a:t>
            </a:r>
          </a:p>
        </p:txBody>
      </p:sp>
    </p:spTree>
    <p:extLst>
      <p:ext uri="{BB962C8B-B14F-4D97-AF65-F5344CB8AC3E}">
        <p14:creationId xmlns:p14="http://schemas.microsoft.com/office/powerpoint/2010/main" val="397528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8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3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1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2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103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604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带有</a:t>
            </a:r>
            <a:r>
              <a:rPr lang="en-US" altLang="zh-CN" dirty="0">
                <a:solidFill>
                  <a:srgbClr val="FF0000"/>
                </a:solidFill>
              </a:rPr>
              <a:t>EXISTS</a:t>
            </a:r>
            <a:r>
              <a:rPr lang="zh-CN" altLang="en-US" dirty="0">
                <a:solidFill>
                  <a:srgbClr val="FF0000"/>
                </a:solidFill>
              </a:rPr>
              <a:t>谓词的</a:t>
            </a:r>
            <a:r>
              <a:rPr lang="zh-CN" altLang="en-US">
                <a:solidFill>
                  <a:srgbClr val="FF0000"/>
                </a:solidFill>
              </a:rPr>
              <a:t>子查询</a:t>
            </a:r>
            <a:endParaRPr lang="en-US" altLang="zh-CN" sz="800" dirty="0">
              <a:solidFill>
                <a:srgbClr val="FF0000"/>
              </a:solidFill>
            </a:endParaRPr>
          </a:p>
          <a:p>
            <a:r>
              <a:rPr lang="zh-CN" altLang="en-US" dirty="0"/>
              <a:t>不同形式的查询间的替换</a:t>
            </a:r>
          </a:p>
          <a:p>
            <a:pPr lvl="1"/>
            <a:r>
              <a:rPr lang="zh-CN" altLang="en-US" dirty="0"/>
              <a:t>一些带</a:t>
            </a:r>
            <a:r>
              <a:rPr lang="en-US" altLang="zh-CN" dirty="0"/>
              <a:t>EXISTS</a:t>
            </a:r>
            <a:r>
              <a:rPr lang="zh-CN" altLang="en-US" dirty="0"/>
              <a:t>或</a:t>
            </a:r>
            <a:r>
              <a:rPr lang="en-US" altLang="zh-CN" dirty="0"/>
              <a:t>NOT EXISTS</a:t>
            </a:r>
            <a:r>
              <a:rPr lang="zh-CN" altLang="en-US" dirty="0"/>
              <a:t>谓词的子查询不能被其他形式的子查询等价替换</a:t>
            </a:r>
          </a:p>
          <a:p>
            <a:pPr lvl="1"/>
            <a:r>
              <a:rPr lang="zh-CN" altLang="en-US" dirty="0"/>
              <a:t>所有带</a:t>
            </a:r>
            <a:r>
              <a:rPr lang="en-US" altLang="zh-CN" dirty="0"/>
              <a:t>IN</a:t>
            </a:r>
            <a:r>
              <a:rPr lang="zh-CN" altLang="en-US" dirty="0"/>
              <a:t>谓词、比较运算符、</a:t>
            </a:r>
            <a:r>
              <a:rPr lang="en-US" altLang="zh-CN" dirty="0"/>
              <a:t>ANY</a:t>
            </a:r>
            <a:r>
              <a:rPr lang="zh-CN" altLang="en-US" dirty="0"/>
              <a:t>和</a:t>
            </a:r>
            <a:r>
              <a:rPr lang="en-US" altLang="zh-CN" dirty="0"/>
              <a:t>ALL</a:t>
            </a:r>
            <a:r>
              <a:rPr lang="zh-CN" altLang="en-US" dirty="0"/>
              <a:t>谓词的子查询都能用带</a:t>
            </a:r>
            <a:r>
              <a:rPr lang="en-US" altLang="zh-CN" dirty="0"/>
              <a:t>EXISTS</a:t>
            </a:r>
            <a:r>
              <a:rPr lang="zh-CN" altLang="en-US" dirty="0"/>
              <a:t>谓词的子查询等价替换</a:t>
            </a:r>
          </a:p>
          <a:p>
            <a:r>
              <a:rPr lang="zh-CN" altLang="en-US" dirty="0"/>
              <a:t> 用</a:t>
            </a:r>
            <a:r>
              <a:rPr lang="en-US" altLang="zh-CN" dirty="0"/>
              <a:t>EXISTS/NOT EXISTS</a:t>
            </a:r>
            <a:r>
              <a:rPr lang="zh-CN" altLang="en-US" dirty="0"/>
              <a:t>实现全称量词（</a:t>
            </a:r>
            <a:r>
              <a:rPr lang="zh-CN" altLang="en-US" dirty="0">
                <a:solidFill>
                  <a:srgbClr val="FF0000"/>
                </a:solidFill>
              </a:rPr>
              <a:t>难点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/>
              <a:t>SQL</a:t>
            </a:r>
            <a:r>
              <a:rPr lang="zh-CN" altLang="en-US" dirty="0"/>
              <a:t>语言中没有全称量词</a:t>
            </a:r>
            <a:r>
              <a:rPr lang="zh-CN" altLang="en-US" dirty="0">
                <a:sym typeface="Symbol" pitchFamily="18" charset="2"/>
              </a:rPr>
              <a:t></a:t>
            </a:r>
            <a:r>
              <a:rPr lang="zh-CN" altLang="en-US" dirty="0"/>
              <a:t> （</a:t>
            </a:r>
            <a:r>
              <a:rPr lang="en-US" altLang="zh-CN" dirty="0"/>
              <a:t>For all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可以把带有全称量词的谓词转换为等价的带有存在量词的谓词：</a:t>
            </a:r>
          </a:p>
          <a:p>
            <a:pPr>
              <a:buNone/>
            </a:pPr>
            <a:r>
              <a:rPr lang="zh-CN" altLang="en-US" sz="2400" dirty="0"/>
              <a:t>        </a:t>
            </a:r>
            <a:r>
              <a:rPr lang="en-US" altLang="zh-CN" dirty="0"/>
              <a:t>（</a:t>
            </a:r>
            <a:r>
              <a:rPr lang="en-US" altLang="zh-CN" dirty="0">
                <a:sym typeface="Symbol" pitchFamily="18" charset="2"/>
              </a:rPr>
              <a:t></a:t>
            </a:r>
            <a:r>
              <a:rPr lang="en-US" altLang="zh-CN" dirty="0" err="1"/>
              <a:t>x）P</a:t>
            </a:r>
            <a:r>
              <a:rPr lang="en-US" altLang="zh-CN" dirty="0"/>
              <a:t> ≡ </a:t>
            </a:r>
            <a:r>
              <a:rPr lang="en-US" altLang="zh-CN" dirty="0">
                <a:sym typeface="Symbol" pitchFamily="18" charset="2"/>
              </a:rPr>
              <a:t></a:t>
            </a:r>
            <a:r>
              <a:rPr lang="en-US" altLang="zh-CN" dirty="0"/>
              <a:t> （</a:t>
            </a:r>
            <a:r>
              <a:rPr lang="en-US" altLang="zh-CN" dirty="0">
                <a:sym typeface="Symbol" pitchFamily="18" charset="2"/>
              </a:rPr>
              <a:t></a:t>
            </a:r>
            <a:r>
              <a:rPr lang="en-US" altLang="zh-CN" dirty="0"/>
              <a:t> x（</a:t>
            </a:r>
            <a:r>
              <a:rPr lang="en-US" altLang="zh-CN" dirty="0">
                <a:sym typeface="Symbol" pitchFamily="18" charset="2"/>
              </a:rPr>
              <a:t></a:t>
            </a:r>
            <a:r>
              <a:rPr lang="en-US" altLang="zh-CN" dirty="0"/>
              <a:t> P）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066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04800"/>
            <a:ext cx="11007107" cy="6231226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3.55] </a:t>
            </a:r>
            <a:r>
              <a:rPr lang="zh-CN" altLang="en-US" dirty="0"/>
              <a:t>查询与“刘晨”在同一个系学习的学生。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sz="2000" dirty="0"/>
          </a:p>
          <a:p>
            <a:endParaRPr lang="en-US" altLang="zh-CN" dirty="0"/>
          </a:p>
          <a:p>
            <a:endParaRPr lang="en-US" altLang="zh-CN" sz="1200" dirty="0"/>
          </a:p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3.62] </a:t>
            </a:r>
            <a:r>
              <a:rPr lang="zh-CN" altLang="en-US" dirty="0"/>
              <a:t>查询选修了全部课程的学生姓名。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192892" y="1184291"/>
            <a:ext cx="9551308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SELECT </a:t>
            </a:r>
            <a:r>
              <a:rPr lang="en-US" altLang="zh-CN" sz="24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Sno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 </a:t>
            </a:r>
            <a:r>
              <a:rPr lang="en-US" altLang="zh-CN" sz="24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Sname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 </a:t>
            </a:r>
            <a:r>
              <a:rPr lang="en-US" altLang="zh-CN" sz="24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Sdept</a:t>
            </a:r>
            <a:endParaRPr lang="en-US" altLang="zh-CN" sz="24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FROM Student S1</a:t>
            </a:r>
          </a:p>
          <a:p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WHERE </a:t>
            </a:r>
            <a:r>
              <a:rPr lang="en-US" altLang="zh-CN" sz="24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EXISTS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SELECT *</a:t>
            </a:r>
          </a:p>
          <a:p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   FROM Student S2</a:t>
            </a:r>
          </a:p>
          <a:p>
            <a:r>
              <a:rPr lang="en-US" altLang="zh-CN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   WHERE S2.Sdept = S1.Sdept AND S2.Sname = </a:t>
            </a:r>
            <a:r>
              <a:rPr lang="zh-CN" altLang="en-US" sz="24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'刘晨');</a:t>
            </a:r>
            <a:endParaRPr lang="zh-CN" altLang="en-US" sz="24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3400" y="4110334"/>
            <a:ext cx="10820400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1" indent="-457200" algn="just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SELECT </a:t>
            </a:r>
            <a:r>
              <a:rPr lang="en-US" altLang="zh-CN" sz="2000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Sname</a:t>
            </a:r>
            <a:endParaRPr lang="en-US" altLang="zh-CN" sz="2000" dirty="0">
              <a:solidFill>
                <a:srgbClr val="0000CC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indent="-457200" algn="just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FROM  Student</a:t>
            </a:r>
          </a:p>
          <a:p>
            <a:pPr marL="0" lvl="1" algn="just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WHERE </a:t>
            </a:r>
            <a:r>
              <a:rPr lang="en-US" altLang="zh-CN" sz="2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NOT EXISTS  </a:t>
            </a:r>
            <a:r>
              <a:rPr lang="zh-CN" altLang="en-US" sz="20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 </a:t>
            </a:r>
            <a:r>
              <a:rPr lang="en-US" altLang="zh-CN" sz="20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SELECT *</a:t>
            </a:r>
          </a:p>
          <a:p>
            <a:pPr lvl="1" algn="just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             FROM Course</a:t>
            </a:r>
          </a:p>
          <a:p>
            <a:pPr lvl="1" algn="just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             WHERE </a:t>
            </a:r>
            <a:r>
              <a:rPr lang="en-US" altLang="zh-CN" sz="2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NOT EXISTS  </a:t>
            </a:r>
            <a:r>
              <a:rPr lang="zh-CN" altLang="en-US" sz="20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SELECT *</a:t>
            </a:r>
          </a:p>
          <a:p>
            <a:pPr lvl="1" algn="just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                                               FROM SC</a:t>
            </a:r>
          </a:p>
          <a:p>
            <a:pPr lvl="1" algn="just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                                               WHERE </a:t>
            </a:r>
            <a:r>
              <a:rPr lang="en-US" altLang="zh-CN" sz="200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Sno</a:t>
            </a:r>
            <a:r>
              <a:rPr lang="en-US" altLang="zh-CN" sz="200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=Student</a:t>
            </a:r>
            <a:r>
              <a:rPr lang="en-US" altLang="zh-CN" sz="2000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.Sno</a:t>
            </a:r>
            <a:r>
              <a:rPr lang="en-US" altLang="zh-CN" sz="20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AND </a:t>
            </a:r>
            <a:r>
              <a:rPr lang="en-US" altLang="zh-CN" sz="2000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Cno</a:t>
            </a:r>
            <a:r>
              <a:rPr lang="en-US" altLang="zh-CN" sz="20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 </a:t>
            </a:r>
            <a:r>
              <a:rPr lang="en-US" altLang="zh-CN" sz="2000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Course.Cno</a:t>
            </a:r>
            <a:r>
              <a:rPr lang="zh-CN" altLang="en-US" sz="20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 );</a:t>
            </a:r>
            <a:endParaRPr lang="en-US" altLang="zh-CN" sz="2000" dirty="0">
              <a:solidFill>
                <a:srgbClr val="0000CC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00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2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2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1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2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103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4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105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606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228600"/>
            <a:ext cx="11007107" cy="630742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/>
              <a:t> </a:t>
            </a:r>
            <a:r>
              <a:rPr lang="zh-CN" altLang="en-US" dirty="0"/>
              <a:t>用</a:t>
            </a:r>
            <a:r>
              <a:rPr lang="en-US" altLang="zh-CN" dirty="0"/>
              <a:t>EXISTS/NOT EXISTS</a:t>
            </a:r>
            <a:r>
              <a:rPr lang="zh-CN" altLang="en-US" dirty="0"/>
              <a:t>实现逻辑蕴涵</a:t>
            </a:r>
            <a:r>
              <a:rPr lang="en-US" altLang="zh-CN" dirty="0"/>
              <a:t>（</a:t>
            </a:r>
            <a:r>
              <a:rPr lang="zh-CN" altLang="en-US" dirty="0"/>
              <a:t>难点</a:t>
            </a:r>
            <a:r>
              <a:rPr lang="en-US" altLang="zh-CN" dirty="0"/>
              <a:t>）</a:t>
            </a:r>
            <a:endParaRPr lang="en-US" altLang="zh-CN" sz="1200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语言中没有蕴涵</a:t>
            </a:r>
            <a:r>
              <a:rPr lang="en-US" altLang="zh-CN" dirty="0"/>
              <a:t>（Implication）</a:t>
            </a:r>
            <a:r>
              <a:rPr lang="zh-CN" altLang="en-US" dirty="0"/>
              <a:t>逻辑运算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可以利用谓词演算将逻辑蕴涵谓词等价转换</a:t>
            </a:r>
            <a:r>
              <a:rPr lang="zh-CN" altLang="en-US"/>
              <a:t>为</a:t>
            </a:r>
            <a:r>
              <a:rPr lang="zh-CN" altLang="en-US">
                <a:solidFill>
                  <a:srgbClr val="FF0000"/>
                </a:solidFill>
              </a:rPr>
              <a:t>：  </a:t>
            </a:r>
            <a:r>
              <a:rPr lang="en-US" altLang="zh-CN" dirty="0">
                <a:solidFill>
                  <a:srgbClr val="FF0000"/>
                </a:solidFill>
              </a:rPr>
              <a:t>p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zh-CN" dirty="0">
                <a:solidFill>
                  <a:srgbClr val="FF0000"/>
                </a:solidFill>
              </a:rPr>
              <a:t> q ≡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p∨q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sz="1200"/>
          </a:p>
          <a:p>
            <a:pPr>
              <a:lnSpc>
                <a:spcPct val="110000"/>
              </a:lnSpc>
            </a:pPr>
            <a:r>
              <a:rPr lang="en-US" altLang="zh-CN"/>
              <a:t>[</a:t>
            </a:r>
            <a:r>
              <a:rPr lang="zh-CN" altLang="en-US" dirty="0"/>
              <a:t>例</a:t>
            </a:r>
            <a:r>
              <a:rPr lang="en-US" altLang="zh-CN" dirty="0"/>
              <a:t>3.63]</a:t>
            </a:r>
            <a:r>
              <a:rPr lang="zh-CN" altLang="en-US" dirty="0"/>
              <a:t>查询至少选修了学生</a:t>
            </a:r>
            <a:r>
              <a:rPr lang="en-US" altLang="zh-CN" dirty="0"/>
              <a:t>201215122</a:t>
            </a:r>
            <a:r>
              <a:rPr lang="zh-CN" altLang="en-US" dirty="0"/>
              <a:t>选修的全部课程的学生号码。</a:t>
            </a:r>
            <a:endParaRPr lang="en-US" altLang="zh-CN" dirty="0"/>
          </a:p>
          <a:p>
            <a:pPr marL="357188" lvl="1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解题</a:t>
            </a:r>
            <a:r>
              <a:rPr lang="zh-CN" altLang="en-US">
                <a:solidFill>
                  <a:srgbClr val="FF0000"/>
                </a:solidFill>
              </a:rPr>
              <a:t>思路：</a:t>
            </a:r>
            <a:r>
              <a:rPr lang="zh-CN" altLang="en-US">
                <a:solidFill>
                  <a:srgbClr val="0000CC"/>
                </a:solidFill>
              </a:rPr>
              <a:t>用</a:t>
            </a:r>
            <a:r>
              <a:rPr lang="zh-CN" altLang="en-US" dirty="0">
                <a:solidFill>
                  <a:srgbClr val="0000CC"/>
                </a:solidFill>
              </a:rPr>
              <a:t>逻辑蕴涵表达：查询学号为</a:t>
            </a:r>
            <a:r>
              <a:rPr lang="en-US" altLang="zh-CN" dirty="0">
                <a:solidFill>
                  <a:srgbClr val="0000CC"/>
                </a:solidFill>
              </a:rPr>
              <a:t>x</a:t>
            </a:r>
            <a:r>
              <a:rPr lang="zh-CN" altLang="en-US" dirty="0">
                <a:solidFill>
                  <a:srgbClr val="0000CC"/>
                </a:solidFill>
              </a:rPr>
              <a:t>的学生，对所有的课程</a:t>
            </a:r>
            <a:r>
              <a:rPr lang="en-US" altLang="zh-CN" dirty="0">
                <a:solidFill>
                  <a:srgbClr val="0000CC"/>
                </a:solidFill>
              </a:rPr>
              <a:t>y</a:t>
            </a:r>
            <a:r>
              <a:rPr lang="zh-CN" altLang="en-US" dirty="0">
                <a:solidFill>
                  <a:srgbClr val="0000CC"/>
                </a:solidFill>
              </a:rPr>
              <a:t>，只要</a:t>
            </a:r>
            <a:r>
              <a:rPr lang="en-US" altLang="zh-CN" dirty="0">
                <a:solidFill>
                  <a:srgbClr val="0000CC"/>
                </a:solidFill>
              </a:rPr>
              <a:t>201215122</a:t>
            </a:r>
            <a:r>
              <a:rPr lang="zh-CN" altLang="en-US" dirty="0">
                <a:solidFill>
                  <a:srgbClr val="0000CC"/>
                </a:solidFill>
              </a:rPr>
              <a:t>学生选修了课程</a:t>
            </a:r>
            <a:r>
              <a:rPr lang="en-US" altLang="zh-CN" dirty="0">
                <a:solidFill>
                  <a:srgbClr val="0000CC"/>
                </a:solidFill>
              </a:rPr>
              <a:t>y</a:t>
            </a:r>
            <a:r>
              <a:rPr lang="zh-CN" altLang="en-US" dirty="0">
                <a:solidFill>
                  <a:srgbClr val="0000CC"/>
                </a:solidFill>
              </a:rPr>
              <a:t>，则</a:t>
            </a:r>
            <a:r>
              <a:rPr lang="en-US" altLang="zh-CN" dirty="0">
                <a:solidFill>
                  <a:srgbClr val="0000CC"/>
                </a:solidFill>
              </a:rPr>
              <a:t>x</a:t>
            </a:r>
            <a:r>
              <a:rPr lang="zh-CN" altLang="en-US" dirty="0">
                <a:solidFill>
                  <a:srgbClr val="0000CC"/>
                </a:solidFill>
              </a:rPr>
              <a:t>也选修了</a:t>
            </a:r>
            <a:r>
              <a:rPr lang="en-US" altLang="zh-CN" dirty="0">
                <a:solidFill>
                  <a:srgbClr val="0000CC"/>
                </a:solidFill>
              </a:rPr>
              <a:t>y</a:t>
            </a:r>
            <a:r>
              <a:rPr lang="zh-CN" altLang="en-US" dirty="0">
                <a:solidFill>
                  <a:srgbClr val="0000CC"/>
                </a:solidFill>
              </a:rPr>
              <a:t>。</a:t>
            </a:r>
          </a:p>
          <a:p>
            <a:pPr marL="357188" lvl="1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形式化表示：</a:t>
            </a:r>
          </a:p>
          <a:p>
            <a:pPr marL="357188" lvl="1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rgbClr val="0000CC"/>
                </a:solidFill>
              </a:rPr>
              <a:t>用</a:t>
            </a:r>
            <a:r>
              <a:rPr lang="en-US" altLang="zh-CN" dirty="0">
                <a:solidFill>
                  <a:srgbClr val="0000CC"/>
                </a:solidFill>
              </a:rPr>
              <a:t>P</a:t>
            </a:r>
            <a:r>
              <a:rPr lang="zh-CN" altLang="en-US" dirty="0">
                <a:solidFill>
                  <a:srgbClr val="0000CC"/>
                </a:solidFill>
              </a:rPr>
              <a:t>表示谓词 “学生</a:t>
            </a:r>
            <a:r>
              <a:rPr lang="en-US" altLang="zh-CN" dirty="0">
                <a:solidFill>
                  <a:srgbClr val="0000CC"/>
                </a:solidFill>
              </a:rPr>
              <a:t>201215122</a:t>
            </a:r>
            <a:r>
              <a:rPr lang="zh-CN" altLang="en-US" dirty="0">
                <a:solidFill>
                  <a:srgbClr val="0000CC"/>
                </a:solidFill>
              </a:rPr>
              <a:t>选修了课程</a:t>
            </a:r>
            <a:r>
              <a:rPr lang="en-US" altLang="zh-CN" dirty="0">
                <a:solidFill>
                  <a:srgbClr val="0000CC"/>
                </a:solidFill>
              </a:rPr>
              <a:t>y”</a:t>
            </a:r>
          </a:p>
          <a:p>
            <a:pPr marL="357188" lvl="1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rgbClr val="0000CC"/>
                </a:solidFill>
              </a:rPr>
              <a:t>用</a:t>
            </a:r>
            <a:r>
              <a:rPr lang="en-US" altLang="zh-CN" dirty="0">
                <a:solidFill>
                  <a:srgbClr val="0000CC"/>
                </a:solidFill>
              </a:rPr>
              <a:t>q</a:t>
            </a:r>
            <a:r>
              <a:rPr lang="zh-CN" altLang="en-US" dirty="0">
                <a:solidFill>
                  <a:srgbClr val="0000CC"/>
                </a:solidFill>
              </a:rPr>
              <a:t>表示谓词 “学生</a:t>
            </a:r>
            <a:r>
              <a:rPr lang="en-US" altLang="zh-CN" dirty="0">
                <a:solidFill>
                  <a:srgbClr val="0000CC"/>
                </a:solidFill>
              </a:rPr>
              <a:t>x</a:t>
            </a:r>
            <a:r>
              <a:rPr lang="zh-CN" altLang="en-US" dirty="0">
                <a:solidFill>
                  <a:srgbClr val="0000CC"/>
                </a:solidFill>
              </a:rPr>
              <a:t>选修了课程</a:t>
            </a:r>
            <a:r>
              <a:rPr lang="en-US" altLang="zh-CN" dirty="0">
                <a:solidFill>
                  <a:srgbClr val="0000CC"/>
                </a:solidFill>
              </a:rPr>
              <a:t>y”</a:t>
            </a:r>
          </a:p>
          <a:p>
            <a:pPr marL="357188" lvl="1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rgbClr val="0000CC"/>
                </a:solidFill>
              </a:rPr>
              <a:t>则上述查询为</a:t>
            </a:r>
            <a:r>
              <a:rPr lang="en-US" altLang="zh-CN" dirty="0">
                <a:solidFill>
                  <a:srgbClr val="0000CC"/>
                </a:solidFill>
              </a:rPr>
              <a:t>: </a:t>
            </a:r>
            <a:r>
              <a:rPr lang="zh-CN" altLang="en-US" dirty="0">
                <a:solidFill>
                  <a:srgbClr val="0000CC"/>
                </a:solidFill>
              </a:rPr>
              <a:t>（</a:t>
            </a:r>
            <a:r>
              <a:rPr lang="en-US" altLang="zh-CN" dirty="0">
                <a:sym typeface="Symbol" pitchFamily="18" charset="2"/>
              </a:rPr>
              <a:t>  </a:t>
            </a:r>
            <a:r>
              <a:rPr lang="en-US" altLang="zh-CN" dirty="0">
                <a:solidFill>
                  <a:srgbClr val="0000CC"/>
                </a:solidFill>
              </a:rPr>
              <a:t>y</a:t>
            </a:r>
            <a:r>
              <a:rPr lang="zh-CN" altLang="en-US" dirty="0">
                <a:solidFill>
                  <a:srgbClr val="0000CC"/>
                </a:solidFill>
              </a:rPr>
              <a:t>） </a:t>
            </a:r>
            <a:r>
              <a:rPr lang="en-US" altLang="zh-CN" dirty="0">
                <a:solidFill>
                  <a:srgbClr val="0000CC"/>
                </a:solidFill>
              </a:rPr>
              <a:t>p </a:t>
            </a:r>
            <a:r>
              <a:rPr lang="en-US" altLang="zh-CN" dirty="0">
                <a:sym typeface="Symbol" pitchFamily="18" charset="2"/>
              </a:rPr>
              <a:t> </a:t>
            </a:r>
            <a:r>
              <a:rPr lang="en-US" altLang="zh-CN">
                <a:solidFill>
                  <a:srgbClr val="0000CC"/>
                </a:solidFill>
              </a:rPr>
              <a:t>q </a:t>
            </a:r>
            <a:endParaRPr lang="en-US" altLang="zh-CN" dirty="0">
              <a:solidFill>
                <a:srgbClr val="0000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67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zh-CN" altLang="en-US" dirty="0">
                <a:solidFill>
                  <a:srgbClr val="FF0000"/>
                </a:solidFill>
              </a:rPr>
              <a:t>查询指定列</a:t>
            </a:r>
          </a:p>
          <a:p>
            <a:pPr marL="0" indent="0" algn="just" eaLnBrk="1" hangingPunct="1">
              <a:buNone/>
            </a:pPr>
            <a:endParaRPr lang="zh-CN" altLang="en-US" sz="1100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800" dirty="0"/>
              <a:t>[</a:t>
            </a:r>
            <a:r>
              <a:rPr lang="zh-CN" altLang="en-US" sz="2800" dirty="0"/>
              <a:t>例</a:t>
            </a:r>
            <a:r>
              <a:rPr lang="en-US" altLang="zh-CN" sz="2800" dirty="0"/>
              <a:t>3.16]  </a:t>
            </a:r>
            <a:r>
              <a:rPr lang="zh-CN" altLang="en-US" sz="2800" dirty="0"/>
              <a:t>查询全体学生的学号与姓名。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dirty="0"/>
              <a:t>		        </a:t>
            </a:r>
            <a:r>
              <a:rPr lang="en-US" altLang="zh-CN" dirty="0">
                <a:solidFill>
                  <a:srgbClr val="0000CC"/>
                </a:solidFill>
              </a:rPr>
              <a:t>SELECT </a:t>
            </a:r>
            <a:r>
              <a:rPr lang="en-US" altLang="zh-CN" dirty="0" err="1">
                <a:solidFill>
                  <a:srgbClr val="0000CC"/>
                </a:solidFill>
              </a:rPr>
              <a:t>Sno</a:t>
            </a:r>
            <a:r>
              <a:rPr lang="zh-CN" altLang="en-US" dirty="0">
                <a:solidFill>
                  <a:srgbClr val="0000CC"/>
                </a:solidFill>
              </a:rPr>
              <a:t>, </a:t>
            </a:r>
            <a:r>
              <a:rPr lang="en-US" altLang="zh-CN" dirty="0" err="1">
                <a:solidFill>
                  <a:srgbClr val="0000CC"/>
                </a:solidFill>
              </a:rPr>
              <a:t>Sname</a:t>
            </a:r>
            <a:endParaRPr lang="en-US" altLang="zh-CN" dirty="0">
              <a:solidFill>
                <a:srgbClr val="0000CC"/>
              </a:solidFill>
            </a:endParaRP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CC"/>
                </a:solidFill>
              </a:rPr>
              <a:t>		        FROM Student</a:t>
            </a:r>
            <a:r>
              <a:rPr lang="zh-CN" altLang="en-US" dirty="0">
                <a:solidFill>
                  <a:srgbClr val="0000CC"/>
                </a:solidFill>
              </a:rPr>
              <a:t>;</a:t>
            </a:r>
            <a:r>
              <a:rPr lang="zh-CN" altLang="en-US" dirty="0">
                <a:latin typeface="Courier New" pitchFamily="49" charset="0"/>
              </a:rPr>
              <a:t> </a:t>
            </a:r>
            <a:endParaRPr lang="zh-CN" altLang="en-US" dirty="0"/>
          </a:p>
          <a:p>
            <a:pPr lvl="1" algn="just" eaLnBrk="1" hangingPunct="1">
              <a:buFont typeface="Wingdings" pitchFamily="2" charset="2"/>
              <a:buNone/>
            </a:pPr>
            <a:endParaRPr lang="zh-CN" altLang="en-US" sz="800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800" dirty="0"/>
              <a:t>	</a:t>
            </a:r>
            <a:r>
              <a:rPr lang="en-US" altLang="zh-CN" sz="2800" dirty="0"/>
              <a:t>[</a:t>
            </a:r>
            <a:r>
              <a:rPr lang="zh-CN" altLang="en-US" sz="2800" dirty="0"/>
              <a:t>例</a:t>
            </a:r>
            <a:r>
              <a:rPr lang="en-US" altLang="zh-CN" sz="2800" dirty="0"/>
              <a:t>3.17]  </a:t>
            </a:r>
            <a:r>
              <a:rPr lang="zh-CN" altLang="en-US" sz="2800" dirty="0"/>
              <a:t>查询全体学生的姓名、学号、所在系。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dirty="0"/>
              <a:t>		        </a:t>
            </a:r>
            <a:r>
              <a:rPr lang="en-US" altLang="zh-CN" dirty="0">
                <a:solidFill>
                  <a:srgbClr val="0000CC"/>
                </a:solidFill>
              </a:rPr>
              <a:t>SELECT </a:t>
            </a:r>
            <a:r>
              <a:rPr lang="en-US" altLang="zh-CN" dirty="0" err="1">
                <a:solidFill>
                  <a:srgbClr val="0000CC"/>
                </a:solidFill>
              </a:rPr>
              <a:t>Sname</a:t>
            </a:r>
            <a:r>
              <a:rPr lang="zh-CN" altLang="en-US" dirty="0">
                <a:solidFill>
                  <a:srgbClr val="0000CC"/>
                </a:solidFill>
              </a:rPr>
              <a:t>, </a:t>
            </a:r>
            <a:r>
              <a:rPr lang="en-US" altLang="zh-CN" dirty="0" err="1">
                <a:solidFill>
                  <a:srgbClr val="0000CC"/>
                </a:solidFill>
              </a:rPr>
              <a:t>Sno</a:t>
            </a:r>
            <a:r>
              <a:rPr lang="zh-CN" altLang="en-US" dirty="0">
                <a:solidFill>
                  <a:srgbClr val="0000CC"/>
                </a:solidFill>
              </a:rPr>
              <a:t>, </a:t>
            </a:r>
            <a:r>
              <a:rPr lang="en-US" altLang="zh-CN" dirty="0" err="1">
                <a:solidFill>
                  <a:srgbClr val="0000CC"/>
                </a:solidFill>
              </a:rPr>
              <a:t>Sdept</a:t>
            </a:r>
            <a:endParaRPr lang="en-US" altLang="zh-CN" dirty="0">
              <a:solidFill>
                <a:srgbClr val="0000CC"/>
              </a:solidFill>
            </a:endParaRP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CC"/>
                </a:solidFill>
              </a:rPr>
              <a:t>		        FROM Student</a:t>
            </a:r>
            <a:r>
              <a:rPr lang="zh-CN" altLang="en-US" dirty="0">
                <a:solidFill>
                  <a:srgbClr val="0000CC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8441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1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等价变换</a:t>
            </a:r>
            <a:r>
              <a:rPr lang="zh-CN" altLang="en-US" dirty="0"/>
              <a:t>：</a:t>
            </a:r>
            <a:endParaRPr lang="en-US" altLang="zh-CN" dirty="0"/>
          </a:p>
          <a:p>
            <a:pPr algn="just">
              <a:lnSpc>
                <a:spcPct val="90000"/>
              </a:lnSpc>
              <a:buNone/>
            </a:pPr>
            <a:r>
              <a:rPr lang="zh-CN" altLang="en-US" dirty="0">
                <a:sym typeface="Symbol" pitchFamily="18" charset="2"/>
              </a:rPr>
              <a:t>（</a:t>
            </a:r>
            <a:r>
              <a:rPr lang="en-US" altLang="zh-CN" dirty="0">
                <a:sym typeface="Symbol" pitchFamily="18" charset="2"/>
              </a:rPr>
              <a:t></a:t>
            </a:r>
            <a:r>
              <a:rPr lang="en-US" altLang="zh-CN" dirty="0" err="1"/>
              <a:t>y）</a:t>
            </a:r>
            <a:r>
              <a:rPr lang="en-US" altLang="zh-CN" dirty="0" err="1">
                <a:solidFill>
                  <a:srgbClr val="FF3399"/>
                </a:solidFill>
              </a:rPr>
              <a:t>p</a:t>
            </a:r>
            <a:r>
              <a:rPr lang="en-US" altLang="zh-CN" dirty="0">
                <a:solidFill>
                  <a:srgbClr val="FF3399"/>
                </a:solidFill>
              </a:rPr>
              <a:t> </a:t>
            </a:r>
            <a:r>
              <a:rPr lang="en-US" altLang="zh-CN" dirty="0">
                <a:solidFill>
                  <a:srgbClr val="FF3399"/>
                </a:solidFill>
                <a:sym typeface="Symbol" pitchFamily="18" charset="2"/>
              </a:rPr>
              <a:t></a:t>
            </a:r>
            <a:r>
              <a:rPr lang="en-US" altLang="zh-CN" dirty="0">
                <a:solidFill>
                  <a:srgbClr val="FF3399"/>
                </a:solidFill>
              </a:rPr>
              <a:t> q</a:t>
            </a:r>
            <a:r>
              <a:rPr lang="en-US" altLang="zh-CN" dirty="0"/>
              <a:t>  ≡  </a:t>
            </a:r>
            <a:r>
              <a:rPr lang="en-US" altLang="zh-CN" dirty="0">
                <a:sym typeface="Symbol" pitchFamily="18" charset="2"/>
              </a:rPr>
              <a:t></a:t>
            </a:r>
            <a:r>
              <a:rPr lang="en-US" altLang="zh-CN" dirty="0"/>
              <a:t> （</a:t>
            </a:r>
            <a:r>
              <a:rPr lang="en-US" altLang="zh-CN" dirty="0">
                <a:sym typeface="Symbol" pitchFamily="18" charset="2"/>
              </a:rPr>
              <a:t></a:t>
            </a:r>
            <a:r>
              <a:rPr lang="en-US" altLang="zh-CN" dirty="0"/>
              <a:t>y （</a:t>
            </a:r>
            <a:r>
              <a:rPr lang="en-US" altLang="zh-CN" dirty="0">
                <a:sym typeface="Symbol" pitchFamily="18" charset="2"/>
              </a:rPr>
              <a:t></a:t>
            </a:r>
            <a:r>
              <a:rPr lang="en-US" altLang="zh-CN" dirty="0"/>
              <a:t>（</a:t>
            </a:r>
            <a:r>
              <a:rPr lang="en-US" altLang="zh-CN" dirty="0">
                <a:solidFill>
                  <a:srgbClr val="FF3399"/>
                </a:solidFill>
              </a:rPr>
              <a:t>p </a:t>
            </a:r>
            <a:r>
              <a:rPr lang="en-US" altLang="zh-CN" dirty="0">
                <a:solidFill>
                  <a:srgbClr val="FF3399"/>
                </a:solidFill>
                <a:sym typeface="Symbol" pitchFamily="18" charset="2"/>
              </a:rPr>
              <a:t></a:t>
            </a:r>
            <a:r>
              <a:rPr lang="en-US" altLang="zh-CN" dirty="0">
                <a:solidFill>
                  <a:srgbClr val="FF3399"/>
                </a:solidFill>
              </a:rPr>
              <a:t> q</a:t>
            </a:r>
            <a:r>
              <a:rPr lang="en-US" altLang="zh-CN" dirty="0"/>
              <a:t> ））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dirty="0"/>
              <a:t>               ≡  </a:t>
            </a:r>
            <a:r>
              <a:rPr lang="en-US" altLang="zh-CN" dirty="0">
                <a:sym typeface="Symbol" pitchFamily="18" charset="2"/>
              </a:rPr>
              <a:t></a:t>
            </a:r>
            <a:r>
              <a:rPr lang="en-US" altLang="zh-CN" dirty="0"/>
              <a:t> （</a:t>
            </a:r>
            <a:r>
              <a:rPr lang="en-US" altLang="zh-CN" dirty="0">
                <a:sym typeface="Symbol" pitchFamily="18" charset="2"/>
              </a:rPr>
              <a:t></a:t>
            </a:r>
            <a:r>
              <a:rPr lang="en-US" altLang="zh-CN" dirty="0"/>
              <a:t>y （</a:t>
            </a:r>
            <a:r>
              <a:rPr lang="en-US" altLang="zh-CN" dirty="0">
                <a:sym typeface="Symbol" pitchFamily="18" charset="2"/>
              </a:rPr>
              <a:t></a:t>
            </a:r>
            <a:r>
              <a:rPr lang="en-US" altLang="zh-CN" dirty="0"/>
              <a:t>（</a:t>
            </a:r>
            <a:r>
              <a:rPr lang="en-US" altLang="zh-CN" dirty="0">
                <a:sym typeface="Symbol" pitchFamily="18" charset="2"/>
              </a:rPr>
              <a:t></a:t>
            </a:r>
            <a:r>
              <a:rPr lang="en-US" altLang="zh-CN" dirty="0"/>
              <a:t> p∨ q） ））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dirty="0"/>
              <a:t>               ≡  </a:t>
            </a:r>
            <a:r>
              <a:rPr lang="en-US" altLang="zh-CN" dirty="0">
                <a:sym typeface="Symbol" pitchFamily="18" charset="2"/>
              </a:rPr>
              <a:t></a:t>
            </a:r>
            <a:r>
              <a:rPr lang="en-US" altLang="zh-CN" dirty="0"/>
              <a:t> </a:t>
            </a:r>
            <a:r>
              <a:rPr lang="en-US" altLang="zh-CN" dirty="0">
                <a:sym typeface="Symbol" pitchFamily="18" charset="2"/>
              </a:rPr>
              <a:t></a:t>
            </a:r>
            <a:r>
              <a:rPr lang="en-US" altLang="zh-CN" dirty="0" err="1"/>
              <a:t>y（p</a:t>
            </a:r>
            <a:r>
              <a:rPr lang="en-US" altLang="zh-CN" dirty="0"/>
              <a:t>∧</a:t>
            </a:r>
            <a:r>
              <a:rPr lang="en-US" altLang="zh-CN" dirty="0">
                <a:sym typeface="Symbol" pitchFamily="18" charset="2"/>
              </a:rPr>
              <a:t></a:t>
            </a:r>
            <a:r>
              <a:rPr lang="en-US" altLang="zh-CN" dirty="0"/>
              <a:t>q）</a:t>
            </a:r>
          </a:p>
          <a:p>
            <a:endParaRPr lang="en-US" altLang="zh-CN" dirty="0"/>
          </a:p>
          <a:p>
            <a:r>
              <a:rPr lang="zh-CN" altLang="en-US" dirty="0"/>
              <a:t>变换后语义：不存在这样的课程</a:t>
            </a:r>
            <a:r>
              <a:rPr lang="en-US" altLang="zh-CN" dirty="0"/>
              <a:t>y</a:t>
            </a:r>
            <a:r>
              <a:rPr lang="zh-CN" altLang="en-US" dirty="0"/>
              <a:t>，学生</a:t>
            </a:r>
            <a:r>
              <a:rPr lang="en-US" altLang="zh-CN" dirty="0"/>
              <a:t>201215122</a:t>
            </a:r>
            <a:r>
              <a:rPr lang="zh-CN" altLang="en-US" dirty="0"/>
              <a:t>选修了</a:t>
            </a:r>
            <a:r>
              <a:rPr lang="en-US" altLang="zh-CN" dirty="0"/>
              <a:t>y</a:t>
            </a:r>
            <a:r>
              <a:rPr lang="zh-CN" altLang="en-US" dirty="0"/>
              <a:t>，而学生</a:t>
            </a:r>
            <a:r>
              <a:rPr lang="en-US" altLang="zh-CN" dirty="0"/>
              <a:t>x</a:t>
            </a:r>
            <a:r>
              <a:rPr lang="zh-CN" altLang="en-US" dirty="0"/>
              <a:t>没有选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624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1" y="685800"/>
            <a:ext cx="11658600" cy="502920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用</a:t>
            </a:r>
            <a:r>
              <a:rPr lang="en-US" altLang="zh-CN" dirty="0">
                <a:solidFill>
                  <a:srgbClr val="FF0000"/>
                </a:solidFill>
              </a:rPr>
              <a:t>NOT EXISTS</a:t>
            </a:r>
            <a:r>
              <a:rPr lang="zh-CN" altLang="en-US" dirty="0"/>
              <a:t>谓词表示：</a:t>
            </a:r>
            <a:endParaRPr lang="en-US" altLang="zh-CN" dirty="0"/>
          </a:p>
          <a:p>
            <a:pPr marL="0" indent="0">
              <a:buNone/>
            </a:pPr>
            <a:endParaRPr lang="en-US" altLang="zh-CN" sz="1600" dirty="0"/>
          </a:p>
          <a:p>
            <a:pPr algn="just">
              <a:buSzPct val="50000"/>
              <a:buNone/>
            </a:pPr>
            <a:r>
              <a:rPr lang="en-US" altLang="zh-CN" sz="2000" dirty="0">
                <a:solidFill>
                  <a:srgbClr val="0000CC"/>
                </a:solidFill>
              </a:rPr>
              <a:t>SELECT </a:t>
            </a:r>
            <a:r>
              <a:rPr lang="en-US" altLang="zh-CN" sz="2000" dirty="0">
                <a:solidFill>
                  <a:srgbClr val="FF0000"/>
                </a:solidFill>
              </a:rPr>
              <a:t>DISTINCT</a:t>
            </a:r>
            <a:r>
              <a:rPr lang="en-US" altLang="zh-CN" sz="2000" dirty="0">
                <a:solidFill>
                  <a:srgbClr val="0000CC"/>
                </a:solidFill>
              </a:rPr>
              <a:t> </a:t>
            </a:r>
            <a:r>
              <a:rPr lang="en-US" altLang="zh-CN" sz="2000" dirty="0" err="1">
                <a:solidFill>
                  <a:srgbClr val="0000CC"/>
                </a:solidFill>
              </a:rPr>
              <a:t>Sno</a:t>
            </a:r>
            <a:endParaRPr lang="en-US" altLang="zh-CN" sz="2000" dirty="0">
              <a:solidFill>
                <a:srgbClr val="0000CC"/>
              </a:solidFill>
            </a:endParaRPr>
          </a:p>
          <a:p>
            <a:pPr algn="just">
              <a:buSzPct val="50000"/>
              <a:buNone/>
            </a:pPr>
            <a:r>
              <a:rPr lang="en-US" altLang="zh-CN" sz="2000" dirty="0">
                <a:solidFill>
                  <a:srgbClr val="0000CC"/>
                </a:solidFill>
              </a:rPr>
              <a:t>FROM SC </a:t>
            </a:r>
            <a:r>
              <a:rPr lang="en-US" altLang="zh-CN" sz="2000" dirty="0">
                <a:solidFill>
                  <a:srgbClr val="FF0000"/>
                </a:solidFill>
              </a:rPr>
              <a:t>SCX</a:t>
            </a:r>
          </a:p>
          <a:p>
            <a:pPr algn="just">
              <a:buSzPct val="50000"/>
              <a:buNone/>
            </a:pPr>
            <a:r>
              <a:rPr lang="en-US" altLang="zh-CN" sz="2000" dirty="0">
                <a:solidFill>
                  <a:srgbClr val="0000CC"/>
                </a:solidFill>
              </a:rPr>
              <a:t>WHERE </a:t>
            </a:r>
            <a:r>
              <a:rPr lang="en-US" altLang="zh-CN" sz="2000" dirty="0">
                <a:solidFill>
                  <a:srgbClr val="FF0000"/>
                </a:solidFill>
              </a:rPr>
              <a:t>NOT EXISTS   </a:t>
            </a:r>
            <a:r>
              <a:rPr lang="zh-CN" altLang="en-US" sz="2000" dirty="0">
                <a:solidFill>
                  <a:srgbClr val="0000CC"/>
                </a:solidFill>
              </a:rPr>
              <a:t>(</a:t>
            </a:r>
            <a:r>
              <a:rPr lang="en-US" altLang="zh-CN" sz="2000" dirty="0">
                <a:solidFill>
                  <a:srgbClr val="0000CC"/>
                </a:solidFill>
              </a:rPr>
              <a:t>SELECT </a:t>
            </a:r>
            <a:r>
              <a:rPr lang="en-US" altLang="zh-CN" sz="2000">
                <a:solidFill>
                  <a:srgbClr val="0000CC"/>
                </a:solidFill>
              </a:rPr>
              <a:t>*                                                           </a:t>
            </a: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//</a:t>
            </a:r>
            <a:r>
              <a:rPr lang="zh-CN" altLang="en-US" sz="2800" dirty="0">
                <a:solidFill>
                  <a:srgbClr val="FF0000"/>
                </a:solidFill>
              </a:rPr>
              <a:t>不存在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algn="just">
              <a:buSzPct val="50000"/>
              <a:buNone/>
            </a:pPr>
            <a:r>
              <a:rPr lang="en-US" altLang="zh-CN" sz="2000" dirty="0">
                <a:solidFill>
                  <a:srgbClr val="0000CC"/>
                </a:solidFill>
              </a:rPr>
              <a:t>                                   FROM SC </a:t>
            </a:r>
            <a:r>
              <a:rPr lang="en-US" altLang="zh-CN" sz="2000">
                <a:solidFill>
                  <a:srgbClr val="FF0000"/>
                </a:solidFill>
              </a:rPr>
              <a:t>SCY                                                    </a:t>
            </a:r>
            <a:r>
              <a:rPr lang="en-US" altLang="zh-CN" sz="2800" dirty="0">
                <a:solidFill>
                  <a:srgbClr val="FF0000"/>
                </a:solidFill>
              </a:rPr>
              <a:t>//</a:t>
            </a:r>
            <a:r>
              <a:rPr lang="zh-CN" altLang="en-US" sz="2800" dirty="0">
                <a:solidFill>
                  <a:srgbClr val="FF0000"/>
                </a:solidFill>
              </a:rPr>
              <a:t>有一门课程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algn="just">
              <a:buSzPct val="50000"/>
              <a:buNone/>
            </a:pPr>
            <a:r>
              <a:rPr lang="en-US" altLang="zh-CN" sz="2000" dirty="0">
                <a:solidFill>
                  <a:srgbClr val="0000CC"/>
                </a:solidFill>
              </a:rPr>
              <a:t>                                  WHERE  </a:t>
            </a:r>
            <a:r>
              <a:rPr lang="en-US" altLang="zh-CN" sz="2000" dirty="0" err="1">
                <a:solidFill>
                  <a:srgbClr val="0000CC"/>
                </a:solidFill>
              </a:rPr>
              <a:t>SCY.Sno</a:t>
            </a:r>
            <a:r>
              <a:rPr lang="en-US" altLang="zh-CN" sz="2000" dirty="0">
                <a:solidFill>
                  <a:srgbClr val="0000CC"/>
                </a:solidFill>
              </a:rPr>
              <a:t> = ‘ 201215122 ’  </a:t>
            </a:r>
            <a:r>
              <a:rPr lang="en-US" altLang="zh-CN" sz="2000">
                <a:solidFill>
                  <a:srgbClr val="0000CC"/>
                </a:solidFill>
              </a:rPr>
              <a:t>AND            </a:t>
            </a: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//</a:t>
            </a:r>
            <a:r>
              <a:rPr lang="zh-CN" altLang="en-US" sz="2800" dirty="0">
                <a:solidFill>
                  <a:srgbClr val="FF0000"/>
                </a:solidFill>
              </a:rPr>
              <a:t>该同学没学过</a:t>
            </a:r>
            <a:r>
              <a:rPr lang="en-US" altLang="zh-CN" sz="2800" dirty="0">
                <a:solidFill>
                  <a:srgbClr val="FF0000"/>
                </a:solidFill>
              </a:rPr>
              <a:t>  </a:t>
            </a:r>
          </a:p>
          <a:p>
            <a:pPr algn="just">
              <a:buSzPct val="50000"/>
              <a:buNone/>
            </a:pPr>
            <a:r>
              <a:rPr lang="en-US" altLang="zh-CN" sz="2000" dirty="0">
                <a:solidFill>
                  <a:srgbClr val="0000CC"/>
                </a:solidFill>
              </a:rPr>
              <a:t>                                                 </a:t>
            </a:r>
            <a:r>
              <a:rPr lang="en-US" altLang="zh-CN" sz="2000" dirty="0">
                <a:solidFill>
                  <a:srgbClr val="FF0000"/>
                </a:solidFill>
              </a:rPr>
              <a:t>NOT EXISTS  </a:t>
            </a:r>
            <a:r>
              <a:rPr lang="zh-CN" altLang="en-US" sz="2000" dirty="0">
                <a:solidFill>
                  <a:srgbClr val="0000CC"/>
                </a:solidFill>
              </a:rPr>
              <a:t>( </a:t>
            </a:r>
            <a:r>
              <a:rPr lang="en-US" altLang="zh-CN" sz="2000" dirty="0">
                <a:solidFill>
                  <a:srgbClr val="0000CC"/>
                </a:solidFill>
              </a:rPr>
              <a:t>SELECT * </a:t>
            </a:r>
          </a:p>
          <a:p>
            <a:pPr algn="just">
              <a:buSzPct val="50000"/>
              <a:buNone/>
            </a:pPr>
            <a:r>
              <a:rPr lang="en-US" altLang="zh-CN" sz="2000" dirty="0">
                <a:solidFill>
                  <a:srgbClr val="0000CC"/>
                </a:solidFill>
              </a:rPr>
              <a:t>                                                                        FROM SC </a:t>
            </a:r>
            <a:r>
              <a:rPr lang="en-US" altLang="zh-CN" sz="2000" dirty="0">
                <a:solidFill>
                  <a:srgbClr val="FF0000"/>
                </a:solidFill>
              </a:rPr>
              <a:t>SCZ</a:t>
            </a:r>
          </a:p>
          <a:p>
            <a:pPr algn="just">
              <a:buSzPct val="50000"/>
              <a:buNone/>
            </a:pPr>
            <a:r>
              <a:rPr lang="en-US" altLang="zh-CN" sz="2000" dirty="0">
                <a:solidFill>
                  <a:srgbClr val="0000CC"/>
                </a:solidFill>
              </a:rPr>
              <a:t>                                                                         WHERE </a:t>
            </a:r>
            <a:r>
              <a:rPr lang="en-US" altLang="zh-CN" sz="2000" dirty="0" err="1">
                <a:solidFill>
                  <a:srgbClr val="0000CC"/>
                </a:solidFill>
              </a:rPr>
              <a:t>SCZ.Sno</a:t>
            </a:r>
            <a:r>
              <a:rPr lang="en-US" altLang="zh-CN" sz="2000" dirty="0">
                <a:solidFill>
                  <a:srgbClr val="0000CC"/>
                </a:solidFill>
              </a:rPr>
              <a:t>= </a:t>
            </a:r>
            <a:r>
              <a:rPr lang="en-US" altLang="zh-CN" sz="2000" dirty="0" err="1">
                <a:solidFill>
                  <a:srgbClr val="0000CC"/>
                </a:solidFill>
              </a:rPr>
              <a:t>SCX.Sno</a:t>
            </a:r>
            <a:r>
              <a:rPr lang="en-US" altLang="zh-CN" sz="2000" dirty="0">
                <a:solidFill>
                  <a:srgbClr val="0000CC"/>
                </a:solidFill>
              </a:rPr>
              <a:t>  AND   </a:t>
            </a:r>
            <a:r>
              <a:rPr lang="en-US" altLang="zh-CN" sz="2000" dirty="0" err="1">
                <a:solidFill>
                  <a:srgbClr val="0000CC"/>
                </a:solidFill>
              </a:rPr>
              <a:t>SCZ.Cno</a:t>
            </a:r>
            <a:r>
              <a:rPr lang="en-US" altLang="zh-CN" sz="2000" dirty="0">
                <a:solidFill>
                  <a:srgbClr val="0000CC"/>
                </a:solidFill>
              </a:rPr>
              <a:t>=</a:t>
            </a:r>
            <a:r>
              <a:rPr lang="en-US" altLang="zh-CN" sz="2000" dirty="0" err="1">
                <a:solidFill>
                  <a:srgbClr val="0000CC"/>
                </a:solidFill>
              </a:rPr>
              <a:t>SCY.Cno</a:t>
            </a:r>
            <a:r>
              <a:rPr lang="zh-CN" altLang="en-US" sz="2000" dirty="0">
                <a:solidFill>
                  <a:srgbClr val="0000CC"/>
                </a:solidFill>
              </a:rPr>
              <a:t>));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5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6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4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90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506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307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609600"/>
            <a:ext cx="11007107" cy="5926426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单表查询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连接查询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嵌套查询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集合查询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基于派生表的查询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Select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语句的一般形式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8423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集合操作的种类</a:t>
            </a:r>
          </a:p>
          <a:p>
            <a:pPr lvl="1" algn="just">
              <a:lnSpc>
                <a:spcPct val="120000"/>
              </a:lnSpc>
            </a:pPr>
            <a:r>
              <a:rPr lang="zh-CN" altLang="en-US" sz="2800" dirty="0">
                <a:solidFill>
                  <a:srgbClr val="0000CC"/>
                </a:solidFill>
              </a:rPr>
              <a:t>并操作</a:t>
            </a:r>
            <a:r>
              <a:rPr lang="en-US" altLang="zh-CN" sz="2800" dirty="0">
                <a:solidFill>
                  <a:srgbClr val="0000CC"/>
                </a:solidFill>
              </a:rPr>
              <a:t>UNION</a:t>
            </a:r>
          </a:p>
          <a:p>
            <a:pPr lvl="1" algn="just">
              <a:lnSpc>
                <a:spcPct val="120000"/>
              </a:lnSpc>
            </a:pPr>
            <a:r>
              <a:rPr lang="zh-CN" altLang="en-US" sz="2800" dirty="0">
                <a:solidFill>
                  <a:srgbClr val="0000CC"/>
                </a:solidFill>
              </a:rPr>
              <a:t>交操作</a:t>
            </a:r>
            <a:r>
              <a:rPr lang="en-US" altLang="zh-CN" sz="2800" dirty="0">
                <a:solidFill>
                  <a:srgbClr val="0000CC"/>
                </a:solidFill>
              </a:rPr>
              <a:t>INTERSECT</a:t>
            </a:r>
          </a:p>
          <a:p>
            <a:pPr lvl="1" algn="just">
              <a:lnSpc>
                <a:spcPct val="120000"/>
              </a:lnSpc>
            </a:pPr>
            <a:r>
              <a:rPr lang="zh-CN" altLang="en-US" sz="2800" dirty="0">
                <a:solidFill>
                  <a:srgbClr val="0000CC"/>
                </a:solidFill>
              </a:rPr>
              <a:t>差操作</a:t>
            </a:r>
            <a:r>
              <a:rPr lang="en-US" altLang="zh-CN" sz="2800" dirty="0">
                <a:solidFill>
                  <a:srgbClr val="0000CC"/>
                </a:solidFill>
              </a:rPr>
              <a:t>EXCEPT</a:t>
            </a:r>
          </a:p>
          <a:p>
            <a:pPr algn="just">
              <a:lnSpc>
                <a:spcPct val="120000"/>
              </a:lnSpc>
            </a:pPr>
            <a:r>
              <a:rPr lang="zh-CN" altLang="en-US"/>
              <a:t>参加</a:t>
            </a:r>
            <a:r>
              <a:rPr lang="zh-CN" altLang="en-US" dirty="0"/>
              <a:t>集合操作的各查询结果的</a:t>
            </a:r>
            <a:r>
              <a:rPr lang="zh-CN" altLang="en-US" dirty="0">
                <a:solidFill>
                  <a:srgbClr val="FF0000"/>
                </a:solidFill>
              </a:rPr>
              <a:t>列数必须相同</a:t>
            </a:r>
            <a:r>
              <a:rPr lang="zh-CN" altLang="en-US" dirty="0"/>
              <a:t>;对应项的</a:t>
            </a:r>
            <a:r>
              <a:rPr lang="zh-CN" altLang="en-US" dirty="0">
                <a:solidFill>
                  <a:srgbClr val="FF0000"/>
                </a:solidFill>
              </a:rPr>
              <a:t>数据类型也必须相同</a:t>
            </a:r>
            <a:endParaRPr lang="en-US" altLang="zh-CN" dirty="0">
              <a:solidFill>
                <a:srgbClr val="FF0000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zh-CN" altLang="en-US" dirty="0"/>
              <a:t>所有的集合操作具有</a:t>
            </a:r>
            <a:r>
              <a:rPr lang="zh-CN" altLang="en-US" dirty="0">
                <a:solidFill>
                  <a:srgbClr val="FF0000"/>
                </a:solidFill>
              </a:rPr>
              <a:t>相同的优先级</a:t>
            </a:r>
            <a:r>
              <a:rPr lang="zh-CN" altLang="en-US" dirty="0"/>
              <a:t>，除非碰到括号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599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[</a:t>
            </a:r>
            <a:r>
              <a:rPr lang="zh-CN" altLang="en-US" dirty="0"/>
              <a:t>例 </a:t>
            </a:r>
            <a:r>
              <a:rPr lang="en-US" altLang="zh-CN" dirty="0"/>
              <a:t>3.64]  </a:t>
            </a:r>
            <a:r>
              <a:rPr lang="zh-CN" altLang="en-US" dirty="0"/>
              <a:t>查询计算机科学系的学生及年龄不大于</a:t>
            </a:r>
            <a:r>
              <a:rPr lang="en-US" altLang="zh-CN" dirty="0"/>
              <a:t>19</a:t>
            </a:r>
            <a:r>
              <a:rPr lang="zh-CN" altLang="en-US" dirty="0"/>
              <a:t>岁的学生。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rgbClr val="0000CC"/>
                </a:solidFill>
              </a:rPr>
              <a:t>                  </a:t>
            </a:r>
            <a:r>
              <a:rPr lang="en-US" altLang="zh-CN" dirty="0">
                <a:solidFill>
                  <a:srgbClr val="0000CC"/>
                </a:solidFill>
              </a:rPr>
              <a:t>SELECT *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     FROM Student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     WHERE </a:t>
            </a:r>
            <a:r>
              <a:rPr lang="en-US" altLang="zh-CN" dirty="0" err="1">
                <a:solidFill>
                  <a:srgbClr val="0000CC"/>
                </a:solidFill>
              </a:rPr>
              <a:t>Sdept</a:t>
            </a:r>
            <a:r>
              <a:rPr lang="en-US" altLang="zh-CN" dirty="0">
                <a:solidFill>
                  <a:srgbClr val="0000CC"/>
                </a:solidFill>
              </a:rPr>
              <a:t>= 'CS'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    </a:t>
            </a:r>
            <a:r>
              <a:rPr lang="en-US" altLang="zh-CN" dirty="0">
                <a:solidFill>
                  <a:srgbClr val="FF0000"/>
                </a:solidFill>
              </a:rPr>
              <a:t>UNION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    SELECT *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    FROM Student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    WHERE Sage&lt;=</a:t>
            </a:r>
            <a:r>
              <a:rPr lang="en-US" altLang="zh-CN">
                <a:solidFill>
                  <a:srgbClr val="0000CC"/>
                </a:solidFill>
              </a:rPr>
              <a:t>19;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UNION</a:t>
            </a:r>
            <a:r>
              <a:rPr lang="zh-CN" altLang="en-US" dirty="0"/>
              <a:t>：将多个查询结果合并起来时，系统</a:t>
            </a:r>
            <a:r>
              <a:rPr lang="zh-CN" altLang="en-US" dirty="0">
                <a:solidFill>
                  <a:srgbClr val="FF0000"/>
                </a:solidFill>
              </a:rPr>
              <a:t>自动去掉重复元组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UNION ALL</a:t>
            </a:r>
            <a:r>
              <a:rPr lang="zh-CN" altLang="en-US" dirty="0"/>
              <a:t>：将多个查询结果合并起来时，</a:t>
            </a:r>
            <a:r>
              <a:rPr lang="zh-CN" altLang="en-US" dirty="0">
                <a:solidFill>
                  <a:srgbClr val="FF0000"/>
                </a:solidFill>
              </a:rPr>
              <a:t>保留重复元组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17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6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>
            <a:normAutofit/>
          </a:bodyPr>
          <a:lstStyle/>
          <a:p>
            <a:r>
              <a:rPr lang="en-US" altLang="zh-CN" dirty="0"/>
              <a:t>[</a:t>
            </a:r>
            <a:r>
              <a:rPr lang="zh-CN" altLang="en-US" dirty="0"/>
              <a:t>例 </a:t>
            </a:r>
            <a:r>
              <a:rPr lang="en-US" altLang="zh-CN" dirty="0"/>
              <a:t>3.65]  </a:t>
            </a:r>
            <a:r>
              <a:rPr lang="zh-CN" altLang="en-US" dirty="0"/>
              <a:t>查询选修了课程</a:t>
            </a:r>
            <a:r>
              <a:rPr lang="en-US" altLang="zh-CN" dirty="0"/>
              <a:t>1</a:t>
            </a:r>
            <a:r>
              <a:rPr lang="zh-CN" altLang="en-US" dirty="0"/>
              <a:t>或者选修了课程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zh-CN" altLang="en-US"/>
              <a:t>学生。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  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solidFill>
                  <a:srgbClr val="0000CC"/>
                </a:solidFill>
              </a:rPr>
              <a:t>                  </a:t>
            </a:r>
            <a:r>
              <a:rPr lang="en-US" altLang="zh-CN" sz="2800">
                <a:solidFill>
                  <a:srgbClr val="0000CC"/>
                </a:solidFill>
              </a:rPr>
              <a:t>SELECT </a:t>
            </a:r>
            <a:r>
              <a:rPr lang="en-US" altLang="zh-CN" sz="2800" dirty="0" err="1">
                <a:solidFill>
                  <a:srgbClr val="0000CC"/>
                </a:solidFill>
              </a:rPr>
              <a:t>Sno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                     FROM SC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                     WHERE </a:t>
            </a:r>
            <a:r>
              <a:rPr lang="en-US" altLang="zh-CN" sz="2800" dirty="0" err="1">
                <a:solidFill>
                  <a:srgbClr val="0000CC"/>
                </a:solidFill>
              </a:rPr>
              <a:t>Cno</a:t>
            </a:r>
            <a:r>
              <a:rPr lang="en-US" altLang="zh-CN" sz="2800" dirty="0">
                <a:solidFill>
                  <a:srgbClr val="0000CC"/>
                </a:solidFill>
              </a:rPr>
              <a:t>= ‘1'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                     </a:t>
            </a:r>
            <a:r>
              <a:rPr lang="en-US" altLang="zh-CN" sz="2800" dirty="0">
                <a:solidFill>
                  <a:srgbClr val="FF0000"/>
                </a:solidFill>
              </a:rPr>
              <a:t>UNION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                     SELECT </a:t>
            </a:r>
            <a:r>
              <a:rPr lang="en-US" altLang="zh-CN" sz="2800" dirty="0" err="1">
                <a:solidFill>
                  <a:srgbClr val="0000CC"/>
                </a:solidFill>
              </a:rPr>
              <a:t>Sno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                     FROM SC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                     WHERE </a:t>
            </a:r>
            <a:r>
              <a:rPr lang="en-US" altLang="zh-CN" sz="2800" dirty="0" err="1">
                <a:solidFill>
                  <a:srgbClr val="0000CC"/>
                </a:solidFill>
              </a:rPr>
              <a:t>Cno</a:t>
            </a:r>
            <a:r>
              <a:rPr lang="en-US" altLang="zh-CN" sz="2800" dirty="0">
                <a:solidFill>
                  <a:srgbClr val="0000CC"/>
                </a:solidFill>
              </a:rPr>
              <a:t>= ‘2';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>
            <a:normAutofit/>
          </a:bodyPr>
          <a:lstStyle/>
          <a:p>
            <a:r>
              <a:rPr lang="en-US" altLang="zh-CN" dirty="0"/>
              <a:t>[</a:t>
            </a:r>
            <a:r>
              <a:rPr lang="zh-CN" altLang="en-US" dirty="0"/>
              <a:t>例 </a:t>
            </a:r>
            <a:r>
              <a:rPr lang="en-US" altLang="zh-CN" dirty="0"/>
              <a:t>3.66]  </a:t>
            </a:r>
            <a:r>
              <a:rPr lang="zh-CN" altLang="en-US" dirty="0"/>
              <a:t>查询计算机科学系的学生与年龄不大于</a:t>
            </a:r>
            <a:r>
              <a:rPr lang="en-US" altLang="zh-CN" dirty="0"/>
              <a:t>19</a:t>
            </a:r>
            <a:r>
              <a:rPr lang="zh-CN" altLang="en-US" dirty="0"/>
              <a:t>岁的学生的交集。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>
                <a:solidFill>
                  <a:srgbClr val="0000CC"/>
                </a:solidFill>
              </a:rPr>
              <a:t>       </a:t>
            </a:r>
            <a:r>
              <a:rPr lang="en-US" altLang="zh-CN" sz="2800">
                <a:solidFill>
                  <a:srgbClr val="0000CC"/>
                </a:solidFill>
              </a:rPr>
              <a:t>SELECT </a:t>
            </a:r>
            <a:r>
              <a:rPr lang="en-US" altLang="zh-CN" sz="2800" dirty="0">
                <a:solidFill>
                  <a:srgbClr val="0000CC"/>
                </a:solidFill>
              </a:rPr>
              <a:t>*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>
                <a:solidFill>
                  <a:srgbClr val="0000CC"/>
                </a:solidFill>
              </a:rPr>
              <a:t>       </a:t>
            </a:r>
            <a:r>
              <a:rPr lang="en-US" altLang="zh-CN" sz="2800" dirty="0">
                <a:solidFill>
                  <a:srgbClr val="0000CC"/>
                </a:solidFill>
              </a:rPr>
              <a:t>FROM Student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>
                <a:solidFill>
                  <a:srgbClr val="0000CC"/>
                </a:solidFill>
              </a:rPr>
              <a:t>       </a:t>
            </a:r>
            <a:r>
              <a:rPr lang="en-US" altLang="zh-CN" sz="2800" dirty="0">
                <a:solidFill>
                  <a:srgbClr val="0000CC"/>
                </a:solidFill>
              </a:rPr>
              <a:t>WHERE </a:t>
            </a:r>
            <a:r>
              <a:rPr lang="en-US" altLang="zh-CN" sz="2800" dirty="0" err="1">
                <a:solidFill>
                  <a:srgbClr val="0000CC"/>
                </a:solidFill>
              </a:rPr>
              <a:t>Sdept</a:t>
            </a:r>
            <a:r>
              <a:rPr lang="en-US" altLang="zh-CN" sz="2800" dirty="0">
                <a:solidFill>
                  <a:srgbClr val="0000CC"/>
                </a:solidFill>
              </a:rPr>
              <a:t>= 'CS'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>
                <a:solidFill>
                  <a:srgbClr val="0000CC"/>
                </a:solidFill>
              </a:rPr>
              <a:t>       </a:t>
            </a:r>
            <a:r>
              <a:rPr lang="en-US" altLang="zh-CN" sz="2800" dirty="0">
                <a:solidFill>
                  <a:srgbClr val="FF0000"/>
                </a:solidFill>
              </a:rPr>
              <a:t>INTERSECT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>
                <a:solidFill>
                  <a:srgbClr val="0000CC"/>
                </a:solidFill>
              </a:rPr>
              <a:t>       </a:t>
            </a:r>
            <a:r>
              <a:rPr lang="en-US" altLang="zh-CN" sz="2800" dirty="0">
                <a:solidFill>
                  <a:srgbClr val="0000CC"/>
                </a:solidFill>
              </a:rPr>
              <a:t>SELECT *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>
                <a:solidFill>
                  <a:srgbClr val="0000CC"/>
                </a:solidFill>
              </a:rPr>
              <a:t>       </a:t>
            </a:r>
            <a:r>
              <a:rPr lang="en-US" altLang="zh-CN" sz="2800" dirty="0">
                <a:solidFill>
                  <a:srgbClr val="0000CC"/>
                </a:solidFill>
              </a:rPr>
              <a:t>FROM Student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>
                <a:solidFill>
                  <a:srgbClr val="0000CC"/>
                </a:solidFill>
              </a:rPr>
              <a:t>       </a:t>
            </a:r>
            <a:r>
              <a:rPr lang="en-US" altLang="zh-CN" sz="2800" dirty="0">
                <a:solidFill>
                  <a:srgbClr val="0000CC"/>
                </a:solidFill>
              </a:rPr>
              <a:t>WHERE Sage&lt;=19;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5638800" y="2777106"/>
            <a:ext cx="6086104" cy="17286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zh-CN" sz="28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SELECT *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8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FROM Student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8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WHERE </a:t>
            </a:r>
            <a:r>
              <a:rPr lang="en-US" altLang="zh-CN" sz="2800" dirty="0" err="1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Sdept</a:t>
            </a:r>
            <a:r>
              <a:rPr lang="en-US" altLang="zh-CN" sz="28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= 'CS' AND  Sage&lt;=19</a:t>
            </a:r>
            <a:r>
              <a:rPr lang="zh-CN" altLang="en-US" sz="28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箭头: 左右 5">
            <a:extLst>
              <a:ext uri="{FF2B5EF4-FFF2-40B4-BE49-F238E27FC236}">
                <a16:creationId xmlns:a16="http://schemas.microsoft.com/office/drawing/2014/main" id="{D1831934-E426-48AF-A11F-69D6680D5FCE}"/>
              </a:ext>
            </a:extLst>
          </p:cNvPr>
          <p:cNvSpPr/>
          <p:nvPr/>
        </p:nvSpPr>
        <p:spPr>
          <a:xfrm>
            <a:off x="4343351" y="3298545"/>
            <a:ext cx="11430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92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>
            <a:normAutofit/>
          </a:bodyPr>
          <a:lstStyle/>
          <a:p>
            <a:r>
              <a:rPr lang="en-US" altLang="zh-CN" dirty="0"/>
              <a:t>[</a:t>
            </a:r>
            <a:r>
              <a:rPr lang="zh-CN" altLang="en-US" dirty="0"/>
              <a:t>例 </a:t>
            </a:r>
            <a:r>
              <a:rPr lang="en-US" altLang="zh-CN" dirty="0"/>
              <a:t>3.67]  </a:t>
            </a:r>
            <a:r>
              <a:rPr lang="zh-CN" altLang="en-US" dirty="0"/>
              <a:t>查询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既选修了课程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又选修了课程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的学生</a:t>
            </a:r>
            <a:r>
              <a:rPr lang="zh-CN" altLang="en-US" dirty="0"/>
              <a:t>。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>
                <a:solidFill>
                  <a:srgbClr val="0000CC"/>
                </a:solidFill>
              </a:rPr>
              <a:t>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>
                <a:solidFill>
                  <a:srgbClr val="0000CC"/>
                </a:solidFill>
              </a:rPr>
              <a:t>    </a:t>
            </a:r>
            <a:r>
              <a:rPr lang="en-US" altLang="zh-CN" sz="2800">
                <a:solidFill>
                  <a:srgbClr val="0000CC"/>
                </a:solidFill>
              </a:rPr>
              <a:t>SELECT </a:t>
            </a:r>
            <a:r>
              <a:rPr lang="en-US" altLang="zh-CN" sz="2800" dirty="0" err="1">
                <a:solidFill>
                  <a:srgbClr val="0000CC"/>
                </a:solidFill>
              </a:rPr>
              <a:t>Sno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>
                <a:solidFill>
                  <a:srgbClr val="0000CC"/>
                </a:solidFill>
              </a:rPr>
              <a:t>    FROM </a:t>
            </a:r>
            <a:r>
              <a:rPr lang="en-US" altLang="zh-CN" sz="2800" dirty="0">
                <a:solidFill>
                  <a:srgbClr val="0000CC"/>
                </a:solidFill>
              </a:rPr>
              <a:t>SC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>
                <a:solidFill>
                  <a:srgbClr val="0000CC"/>
                </a:solidFill>
              </a:rPr>
              <a:t>    WHERE </a:t>
            </a:r>
            <a:r>
              <a:rPr lang="en-US" altLang="zh-CN" sz="2800" dirty="0" err="1">
                <a:solidFill>
                  <a:srgbClr val="0000CC"/>
                </a:solidFill>
              </a:rPr>
              <a:t>Cno</a:t>
            </a:r>
            <a:r>
              <a:rPr lang="en-US" altLang="zh-CN" sz="2800" dirty="0">
                <a:solidFill>
                  <a:srgbClr val="0000CC"/>
                </a:solidFill>
              </a:rPr>
              <a:t>= ‘1'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>
                <a:solidFill>
                  <a:srgbClr val="0000CC"/>
                </a:solidFill>
              </a:rPr>
              <a:t>    </a:t>
            </a:r>
            <a:r>
              <a:rPr lang="en-US" altLang="zh-CN" sz="2800">
                <a:solidFill>
                  <a:srgbClr val="FF0000"/>
                </a:solidFill>
              </a:rPr>
              <a:t>INTERSECT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>
                <a:solidFill>
                  <a:srgbClr val="0000CC"/>
                </a:solidFill>
              </a:rPr>
              <a:t>    SELECT </a:t>
            </a:r>
            <a:r>
              <a:rPr lang="en-US" altLang="zh-CN" sz="2800" dirty="0" err="1">
                <a:solidFill>
                  <a:srgbClr val="0000CC"/>
                </a:solidFill>
              </a:rPr>
              <a:t>Sno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>
                <a:solidFill>
                  <a:srgbClr val="0000CC"/>
                </a:solidFill>
              </a:rPr>
              <a:t>    FROM </a:t>
            </a:r>
            <a:r>
              <a:rPr lang="en-US" altLang="zh-CN" sz="2800" dirty="0">
                <a:solidFill>
                  <a:srgbClr val="0000CC"/>
                </a:solidFill>
              </a:rPr>
              <a:t>SC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>
                <a:solidFill>
                  <a:srgbClr val="0000CC"/>
                </a:solidFill>
              </a:rPr>
              <a:t>    WHERE </a:t>
            </a:r>
            <a:r>
              <a:rPr lang="en-US" altLang="zh-CN" sz="2800" dirty="0" err="1">
                <a:solidFill>
                  <a:srgbClr val="0000CC"/>
                </a:solidFill>
              </a:rPr>
              <a:t>Cno</a:t>
            </a:r>
            <a:r>
              <a:rPr lang="en-US" altLang="zh-CN" sz="2800" dirty="0">
                <a:solidFill>
                  <a:srgbClr val="0000CC"/>
                </a:solidFill>
              </a:rPr>
              <a:t>=‘2’;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4648200" y="1844018"/>
            <a:ext cx="7241811" cy="31613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77800" lvl="1" indent="-177800">
              <a:lnSpc>
                <a:spcPct val="120000"/>
              </a:lnSpc>
            </a:pPr>
            <a:r>
              <a:rPr lang="en-US" altLang="zh-CN" sz="28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SELECT </a:t>
            </a:r>
            <a:r>
              <a:rPr lang="en-US" altLang="zh-CN" sz="2800" dirty="0" err="1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Sno</a:t>
            </a:r>
            <a:endParaRPr lang="en-US" altLang="zh-CN" sz="28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 marL="177800" lvl="1" indent="-177800">
              <a:lnSpc>
                <a:spcPct val="120000"/>
              </a:lnSpc>
            </a:pPr>
            <a:r>
              <a:rPr lang="en-US" altLang="zh-CN" sz="280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FROM   SC</a:t>
            </a:r>
            <a:endParaRPr lang="en-US" altLang="zh-CN" sz="28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 marL="177800" lvl="1" indent="-177800">
              <a:lnSpc>
                <a:spcPct val="120000"/>
              </a:lnSpc>
            </a:pPr>
            <a:r>
              <a:rPr lang="en-US" altLang="zh-CN" sz="28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WHERE </a:t>
            </a:r>
            <a:r>
              <a:rPr lang="en-US" altLang="zh-CN" sz="2800" dirty="0" err="1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Cno</a:t>
            </a:r>
            <a:r>
              <a:rPr lang="en-US" altLang="zh-CN" sz="28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='1' AND </a:t>
            </a:r>
            <a:r>
              <a:rPr lang="en-US" altLang="zh-CN" sz="2800" dirty="0" err="1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Sno</a:t>
            </a:r>
            <a:r>
              <a:rPr lang="en-US" altLang="zh-CN" sz="28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 IN</a:t>
            </a:r>
          </a:p>
          <a:p>
            <a:pPr marL="177800" lvl="1" indent="-177800">
              <a:lnSpc>
                <a:spcPct val="120000"/>
              </a:lnSpc>
            </a:pPr>
            <a:r>
              <a:rPr lang="en-US" altLang="zh-CN" sz="280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                                            </a:t>
            </a:r>
            <a:r>
              <a:rPr lang="zh-CN" altLang="en-US" sz="28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SELECT </a:t>
            </a:r>
            <a:r>
              <a:rPr lang="en-US" altLang="zh-CN" sz="2800" dirty="0" err="1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Sno</a:t>
            </a:r>
            <a:endParaRPr lang="en-US" altLang="zh-CN" sz="28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 marL="177800" lvl="1" indent="-177800">
              <a:lnSpc>
                <a:spcPct val="120000"/>
              </a:lnSpc>
            </a:pPr>
            <a:r>
              <a:rPr lang="en-US" altLang="zh-CN" sz="280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                                             </a:t>
            </a:r>
            <a:r>
              <a:rPr lang="en-US" altLang="zh-CN" sz="28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FROM SC</a:t>
            </a:r>
          </a:p>
          <a:p>
            <a:pPr marL="177800" lvl="1" indent="-177800">
              <a:lnSpc>
                <a:spcPct val="120000"/>
              </a:lnSpc>
            </a:pPr>
            <a:r>
              <a:rPr lang="en-US" altLang="zh-CN" sz="280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                                             WHERE </a:t>
            </a:r>
            <a:r>
              <a:rPr lang="en-US" altLang="zh-CN" sz="2800" dirty="0" err="1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Cno</a:t>
            </a:r>
            <a:r>
              <a:rPr lang="en-US" altLang="zh-CN" sz="28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='2'</a:t>
            </a:r>
            <a:r>
              <a:rPr lang="zh-CN" altLang="en-US" sz="28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8" name="箭头: 左右 7">
            <a:extLst>
              <a:ext uri="{FF2B5EF4-FFF2-40B4-BE49-F238E27FC236}">
                <a16:creationId xmlns:a16="http://schemas.microsoft.com/office/drawing/2014/main" id="{76F1FE54-4365-4D8B-88AA-A70135704A01}"/>
              </a:ext>
            </a:extLst>
          </p:cNvPr>
          <p:cNvSpPr/>
          <p:nvPr/>
        </p:nvSpPr>
        <p:spPr>
          <a:xfrm>
            <a:off x="3505200" y="3086100"/>
            <a:ext cx="11430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79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>
            <a:normAutofit/>
          </a:bodyPr>
          <a:lstStyle/>
          <a:p>
            <a:r>
              <a:rPr lang="en-US" altLang="zh-CN" dirty="0"/>
              <a:t>[</a:t>
            </a:r>
            <a:r>
              <a:rPr lang="zh-CN" altLang="en-US" dirty="0"/>
              <a:t>例 </a:t>
            </a:r>
            <a:r>
              <a:rPr lang="en-US" altLang="zh-CN" dirty="0"/>
              <a:t>3.68]  </a:t>
            </a:r>
            <a:r>
              <a:rPr lang="zh-CN" altLang="en-US" dirty="0"/>
              <a:t>查询计算机科学系的学生与年龄不大于</a:t>
            </a:r>
            <a:r>
              <a:rPr lang="en-US" altLang="zh-CN" dirty="0"/>
              <a:t>19</a:t>
            </a:r>
            <a:r>
              <a:rPr lang="zh-CN" altLang="en-US" dirty="0"/>
              <a:t>岁的学生的差集。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>
                <a:solidFill>
                  <a:srgbClr val="0000CC"/>
                </a:solidFill>
              </a:rPr>
              <a:t>      SELECT </a:t>
            </a:r>
            <a:r>
              <a:rPr lang="en-US" altLang="zh-CN" sz="2800" dirty="0">
                <a:solidFill>
                  <a:srgbClr val="0000CC"/>
                </a:solidFill>
              </a:rPr>
              <a:t>*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>
                <a:solidFill>
                  <a:srgbClr val="0000CC"/>
                </a:solidFill>
              </a:rPr>
              <a:t>      FROM </a:t>
            </a:r>
            <a:r>
              <a:rPr lang="en-US" altLang="zh-CN" sz="2800" dirty="0">
                <a:solidFill>
                  <a:srgbClr val="0000CC"/>
                </a:solidFill>
              </a:rPr>
              <a:t>Student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>
                <a:solidFill>
                  <a:srgbClr val="0000CC"/>
                </a:solidFill>
              </a:rPr>
              <a:t>      WHERE </a:t>
            </a:r>
            <a:r>
              <a:rPr lang="en-US" altLang="zh-CN" sz="2800" dirty="0" err="1">
                <a:solidFill>
                  <a:srgbClr val="0000CC"/>
                </a:solidFill>
              </a:rPr>
              <a:t>Sdept</a:t>
            </a:r>
            <a:r>
              <a:rPr lang="en-US" altLang="zh-CN" sz="2800" dirty="0">
                <a:solidFill>
                  <a:srgbClr val="0000CC"/>
                </a:solidFill>
              </a:rPr>
              <a:t>= 'CS'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>
                <a:solidFill>
                  <a:srgbClr val="0000CC"/>
                </a:solidFill>
              </a:rPr>
              <a:t>      </a:t>
            </a:r>
            <a:r>
              <a:rPr lang="en-US" altLang="zh-CN" sz="2800">
                <a:solidFill>
                  <a:srgbClr val="FF0000"/>
                </a:solidFill>
              </a:rPr>
              <a:t>EXCEPT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>
                <a:solidFill>
                  <a:srgbClr val="FF0000"/>
                </a:solidFill>
              </a:rPr>
              <a:t>      </a:t>
            </a:r>
            <a:r>
              <a:rPr lang="en-US" altLang="zh-CN" sz="2800">
                <a:solidFill>
                  <a:srgbClr val="0000CC"/>
                </a:solidFill>
              </a:rPr>
              <a:t>SELECT </a:t>
            </a:r>
            <a:r>
              <a:rPr lang="en-US" altLang="zh-CN" sz="2800" dirty="0">
                <a:solidFill>
                  <a:srgbClr val="0000CC"/>
                </a:solidFill>
              </a:rPr>
              <a:t>*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>
                <a:solidFill>
                  <a:srgbClr val="0000CC"/>
                </a:solidFill>
              </a:rPr>
              <a:t>      FROM </a:t>
            </a:r>
            <a:r>
              <a:rPr lang="en-US" altLang="zh-CN" sz="2800" dirty="0">
                <a:solidFill>
                  <a:srgbClr val="0000CC"/>
                </a:solidFill>
              </a:rPr>
              <a:t>Student</a:t>
            </a:r>
          </a:p>
          <a:p>
            <a:pPr marL="0" indent="0">
              <a:buNone/>
            </a:pPr>
            <a:r>
              <a:rPr lang="en-US" altLang="zh-CN" sz="2800">
                <a:solidFill>
                  <a:srgbClr val="0000CC"/>
                </a:solidFill>
              </a:rPr>
              <a:t>      WHERE </a:t>
            </a:r>
            <a:r>
              <a:rPr lang="en-US" altLang="zh-CN" sz="2800" dirty="0">
                <a:solidFill>
                  <a:srgbClr val="0000CC"/>
                </a:solidFill>
              </a:rPr>
              <a:t>Sage&lt;=19;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5486400" y="2632274"/>
            <a:ext cx="5867400" cy="17286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zh-CN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SELECT *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FROM Student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WHERE </a:t>
            </a:r>
            <a:r>
              <a:rPr lang="en-US" altLang="zh-CN" sz="2800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Sdept</a:t>
            </a:r>
            <a:r>
              <a:rPr lang="en-US" altLang="zh-CN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= 'CS' AND  </a:t>
            </a:r>
            <a:r>
              <a:rPr lang="en-US" altLang="zh-CN" sz="2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Sage&gt;19</a:t>
            </a:r>
            <a:r>
              <a:rPr lang="zh-CN" altLang="en-US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箭头: 左右 5">
            <a:extLst>
              <a:ext uri="{FF2B5EF4-FFF2-40B4-BE49-F238E27FC236}">
                <a16:creationId xmlns:a16="http://schemas.microsoft.com/office/drawing/2014/main" id="{4356042E-3D6F-4025-8BB2-5154B52895CC}"/>
              </a:ext>
            </a:extLst>
          </p:cNvPr>
          <p:cNvSpPr/>
          <p:nvPr/>
        </p:nvSpPr>
        <p:spPr>
          <a:xfrm>
            <a:off x="4267200" y="3086100"/>
            <a:ext cx="11430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21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609600"/>
            <a:ext cx="11007107" cy="5926426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单表查询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连接查询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嵌套查询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集合查询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基于派生表的查询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Select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语句的一般形式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91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533400"/>
            <a:ext cx="11007107" cy="600262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zh-CN" altLang="en-US" sz="3600" dirty="0">
                <a:solidFill>
                  <a:srgbClr val="FF0000"/>
                </a:solidFill>
              </a:rPr>
              <a:t>查询全部列</a:t>
            </a:r>
          </a:p>
          <a:p>
            <a:pPr lvl="1" algn="just">
              <a:lnSpc>
                <a:spcPct val="100000"/>
              </a:lnSpc>
            </a:pPr>
            <a:r>
              <a:rPr lang="zh-CN" altLang="en-US" sz="2800" dirty="0"/>
              <a:t>选出所有属性列：</a:t>
            </a:r>
          </a:p>
          <a:p>
            <a:pPr lvl="2" algn="just">
              <a:lnSpc>
                <a:spcPct val="100000"/>
              </a:lnSpc>
              <a:buSzPct val="87000"/>
            </a:pPr>
            <a:r>
              <a:rPr lang="zh-CN" altLang="en-US" sz="2600" dirty="0"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en-US" altLang="zh-CN" sz="2600" dirty="0">
                <a:latin typeface="等线" panose="02010600030101010101" pitchFamily="2" charset="-122"/>
                <a:ea typeface="等线" panose="02010600030101010101" pitchFamily="2" charset="-122"/>
              </a:rPr>
              <a:t>SELECT</a:t>
            </a:r>
            <a:r>
              <a:rPr lang="zh-CN" altLang="en-US" sz="2600" dirty="0">
                <a:latin typeface="等线" panose="02010600030101010101" pitchFamily="2" charset="-122"/>
                <a:ea typeface="等线" panose="02010600030101010101" pitchFamily="2" charset="-122"/>
              </a:rPr>
              <a:t>关键字后面列出所有列名 </a:t>
            </a:r>
          </a:p>
          <a:p>
            <a:pPr lvl="2" algn="just">
              <a:lnSpc>
                <a:spcPct val="100000"/>
              </a:lnSpc>
              <a:buSzPct val="87000"/>
            </a:pPr>
            <a:r>
              <a:rPr lang="zh-CN" altLang="en-US" sz="2600" dirty="0">
                <a:latin typeface="等线" panose="02010600030101010101" pitchFamily="2" charset="-122"/>
                <a:ea typeface="等线" panose="02010600030101010101" pitchFamily="2" charset="-122"/>
              </a:rPr>
              <a:t>将</a:t>
            </a:r>
            <a:r>
              <a:rPr lang="en-US" altLang="zh-CN" sz="26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lang="zh-CN" altLang="en-US" sz="2600" dirty="0">
                <a:latin typeface="等线" panose="02010600030101010101" pitchFamily="2" charset="-122"/>
                <a:ea typeface="等线" panose="02010600030101010101" pitchFamily="2" charset="-122"/>
              </a:rPr>
              <a:t>目标列表达式</a:t>
            </a:r>
            <a:r>
              <a:rPr lang="en-US" altLang="zh-CN" sz="26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lang="zh-CN" altLang="en-US" sz="2600" dirty="0">
                <a:latin typeface="等线" panose="02010600030101010101" pitchFamily="2" charset="-122"/>
                <a:ea typeface="等线" panose="02010600030101010101" pitchFamily="2" charset="-122"/>
              </a:rPr>
              <a:t>指定为</a:t>
            </a:r>
            <a:r>
              <a:rPr lang="zh-CN" altLang="en-US" sz="26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3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*</a:t>
            </a:r>
          </a:p>
          <a:p>
            <a:pPr algn="just">
              <a:lnSpc>
                <a:spcPct val="100000"/>
              </a:lnSpc>
              <a:buNone/>
            </a:pPr>
            <a:endParaRPr lang="zh-CN" altLang="en-US" sz="900" dirty="0"/>
          </a:p>
          <a:p>
            <a:pPr lvl="1" algn="just">
              <a:lnSpc>
                <a:spcPct val="100000"/>
              </a:lnSpc>
              <a:buNone/>
            </a:pPr>
            <a:r>
              <a:rPr lang="en-US" altLang="zh-CN" sz="3200" dirty="0"/>
              <a:t>[</a:t>
            </a:r>
            <a:r>
              <a:rPr lang="zh-CN" altLang="en-US" sz="3200" dirty="0"/>
              <a:t>例</a:t>
            </a:r>
            <a:r>
              <a:rPr lang="en-US" altLang="zh-CN" sz="3200" dirty="0"/>
              <a:t>3.18]  </a:t>
            </a:r>
            <a:r>
              <a:rPr lang="zh-CN" altLang="en-US" sz="3200" dirty="0"/>
              <a:t>查询全体学生的详细记录</a:t>
            </a:r>
          </a:p>
          <a:p>
            <a:pPr lvl="2" algn="just">
              <a:lnSpc>
                <a:spcPct val="100000"/>
              </a:lnSpc>
              <a:buNone/>
            </a:pPr>
            <a:r>
              <a:rPr lang="en-US" altLang="zh-CN" sz="26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</a:t>
            </a:r>
            <a:r>
              <a:rPr lang="en-US" altLang="zh-CN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SELECT  </a:t>
            </a:r>
            <a:r>
              <a:rPr lang="en-US" altLang="zh-CN" sz="2800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Sno</a:t>
            </a:r>
            <a:r>
              <a:rPr lang="zh-CN" altLang="en-US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2800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Sname</a:t>
            </a:r>
            <a:r>
              <a:rPr lang="zh-CN" altLang="en-US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2800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Ssex</a:t>
            </a:r>
            <a:r>
              <a:rPr lang="zh-CN" altLang="en-US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Sage</a:t>
            </a:r>
            <a:r>
              <a:rPr lang="zh-CN" altLang="en-US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2800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Sdept</a:t>
            </a:r>
            <a:r>
              <a:rPr lang="en-US" altLang="zh-CN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  <a:p>
            <a:pPr lvl="2" algn="just">
              <a:lnSpc>
                <a:spcPct val="100000"/>
              </a:lnSpc>
              <a:buNone/>
            </a:pPr>
            <a:r>
              <a:rPr lang="en-US" altLang="zh-CN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FROM Student</a:t>
            </a:r>
            <a:r>
              <a:rPr lang="zh-CN" altLang="en-US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; </a:t>
            </a:r>
          </a:p>
          <a:p>
            <a:pPr lvl="2" algn="just">
              <a:lnSpc>
                <a:spcPct val="100000"/>
              </a:lnSpc>
              <a:buNone/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            或</a:t>
            </a:r>
          </a:p>
          <a:p>
            <a:pPr lvl="2" algn="just">
              <a:lnSpc>
                <a:spcPct val="100000"/>
              </a:lnSpc>
              <a:buNone/>
            </a:pPr>
            <a:r>
              <a:rPr lang="en-US" altLang="zh-CN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SELECT  *</a:t>
            </a:r>
          </a:p>
          <a:p>
            <a:pPr lvl="2" algn="just">
              <a:lnSpc>
                <a:spcPct val="100000"/>
              </a:lnSpc>
              <a:buNone/>
            </a:pPr>
            <a:r>
              <a:rPr lang="en-US" altLang="zh-CN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FROM Student</a:t>
            </a:r>
            <a:r>
              <a:rPr lang="zh-CN" altLang="en-US" sz="28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;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1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1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基于派生表的查询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复杂查询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很难或根本不可能</a:t>
            </a:r>
            <a:r>
              <a:rPr lang="zh-CN" altLang="en-US" dirty="0"/>
              <a:t>用一个</a:t>
            </a:r>
            <a:r>
              <a:rPr lang="en-US" altLang="zh-CN" dirty="0"/>
              <a:t>SQL</a:t>
            </a:r>
            <a:r>
              <a:rPr lang="zh-CN" altLang="en-US" dirty="0"/>
              <a:t>查询块或几个</a:t>
            </a:r>
            <a:r>
              <a:rPr lang="en-US" altLang="zh-CN" dirty="0"/>
              <a:t>SQL</a:t>
            </a:r>
            <a:r>
              <a:rPr lang="zh-CN" altLang="en-US" dirty="0"/>
              <a:t>查询块的并、交、差来解决的查询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基于派生表的查询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dirty="0"/>
              <a:t>子查询出现在</a:t>
            </a:r>
            <a:r>
              <a:rPr lang="en-US" altLang="zh-CN" dirty="0"/>
              <a:t>FROM</a:t>
            </a:r>
            <a:r>
              <a:rPr lang="zh-CN" altLang="en-US" dirty="0"/>
              <a:t>子句中的查询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此时子查询生成的临时派生表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(Derived Table)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成为主查询的查询对象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是表达</a:t>
            </a:r>
            <a:r>
              <a:rPr lang="zh-CN" altLang="en-US" dirty="0">
                <a:solidFill>
                  <a:srgbClr val="FF0000"/>
                </a:solidFill>
              </a:rPr>
              <a:t>复杂查询</a:t>
            </a:r>
            <a:r>
              <a:rPr lang="zh-CN" altLang="en-US" dirty="0"/>
              <a:t>的一种方法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>
                <a:uFill>
                  <a:solidFill>
                    <a:srgbClr val="FF0000"/>
                  </a:solidFill>
                </a:uFill>
              </a:rPr>
              <a:t>通常，</a:t>
            </a:r>
            <a:r>
              <a:rPr lang="en-US" altLang="zh-CN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FROM &lt;</a:t>
            </a:r>
            <a:r>
              <a:rPr lang="zh-CN" altLang="en-US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子查询</a:t>
            </a:r>
            <a:r>
              <a:rPr lang="en-US" altLang="zh-CN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&gt;</a:t>
            </a:r>
            <a:r>
              <a:rPr lang="zh-CN" altLang="en-US" dirty="0">
                <a:uFill>
                  <a:solidFill>
                    <a:srgbClr val="FF0000"/>
                  </a:solidFill>
                </a:uFill>
              </a:rPr>
              <a:t>表达的查询结果可用新的关系进行命名，包括属性的重新命名</a:t>
            </a:r>
            <a:endParaRPr lang="en-US" altLang="zh-CN" dirty="0">
              <a:uFill>
                <a:solidFill>
                  <a:srgbClr val="FF0000"/>
                </a:solidFill>
              </a:uFill>
            </a:endParaRPr>
          </a:p>
          <a:p>
            <a:pPr lvl="1">
              <a:lnSpc>
                <a:spcPct val="100000"/>
              </a:lnSpc>
            </a:pPr>
            <a:r>
              <a:rPr lang="zh-CN" altLang="en-US" sz="2800" dirty="0"/>
              <a:t>用</a:t>
            </a:r>
            <a:r>
              <a:rPr lang="en-US" altLang="zh-CN" sz="2800" dirty="0">
                <a:solidFill>
                  <a:srgbClr val="FF0000"/>
                </a:solidFill>
              </a:rPr>
              <a:t>as</a:t>
            </a:r>
            <a:r>
              <a:rPr lang="zh-CN" altLang="en-US" sz="2800" dirty="0">
                <a:solidFill>
                  <a:srgbClr val="FF0000"/>
                </a:solidFill>
              </a:rPr>
              <a:t>子句</a:t>
            </a:r>
            <a:r>
              <a:rPr lang="zh-CN" altLang="en-US" sz="2800" dirty="0"/>
              <a:t>实现</a:t>
            </a: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083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066800" y="1330345"/>
            <a:ext cx="9601200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defTabSz="514350">
              <a:lnSpc>
                <a:spcPct val="110000"/>
              </a:lnSpc>
              <a:spcBef>
                <a:spcPct val="20000"/>
              </a:spcBef>
              <a:buClr>
                <a:srgbClr val="990033"/>
              </a:buClr>
              <a:buSzPct val="80000"/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SELECT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Sno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Cno</a:t>
            </a:r>
            <a:endParaRPr lang="en-US" altLang="zh-CN" sz="2000" dirty="0">
              <a:solidFill>
                <a:srgbClr val="0000CC"/>
              </a:solidFill>
              <a:latin typeface="Courier New" panose="02070309020205020404" pitchFamily="49" charset="0"/>
              <a:ea typeface="等线 Light" panose="02010600030101010101" pitchFamily="2" charset="-122"/>
              <a:cs typeface="Courier New" panose="02070309020205020404" pitchFamily="49" charset="0"/>
            </a:endParaRPr>
          </a:p>
          <a:p>
            <a:pPr lvl="0" defTabSz="514350">
              <a:lnSpc>
                <a:spcPct val="110000"/>
              </a:lnSpc>
              <a:spcBef>
                <a:spcPct val="20000"/>
              </a:spcBef>
              <a:buClr>
                <a:srgbClr val="990033"/>
              </a:buClr>
              <a:buSzPct val="80000"/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FROM SC, (SELECT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Sno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Avg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(Grade)  FROM SC  GROUP BY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Sno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lvl="0" defTabSz="514350">
              <a:lnSpc>
                <a:spcPct val="110000"/>
              </a:lnSpc>
              <a:spcBef>
                <a:spcPct val="20000"/>
              </a:spcBef>
              <a:buClr>
                <a:srgbClr val="990033"/>
              </a:buClr>
              <a:buSzPct val="80000"/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                AS </a:t>
            </a:r>
            <a:r>
              <a:rPr lang="en-US" altLang="zh-CN" sz="2000" dirty="0" err="1">
                <a:solidFill>
                  <a:srgbClr val="C00000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Avg_sc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avg_sno</a:t>
            </a:r>
            <a:r>
              <a:rPr lang="en-US" altLang="zh-CN" sz="2000" dirty="0">
                <a:solidFill>
                  <a:srgbClr val="C00000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2000" dirty="0" err="1">
                <a:solidFill>
                  <a:srgbClr val="C00000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avg_grade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lvl="0" defTabSz="514350">
              <a:lnSpc>
                <a:spcPct val="110000"/>
              </a:lnSpc>
              <a:spcBef>
                <a:spcPct val="20000"/>
              </a:spcBef>
              <a:buClr>
                <a:srgbClr val="990033"/>
              </a:buClr>
              <a:buSzPct val="80000"/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WHERE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SC.Sno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Avg_sc.avg_sno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AND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SC.Grade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&gt;=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Avg_sc.avg_grade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446" y="329119"/>
            <a:ext cx="11007107" cy="914400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3.57]  </a:t>
            </a:r>
            <a:r>
              <a:rPr lang="zh-CN" altLang="en-US" dirty="0"/>
              <a:t>找出每个学生超过他自己选修课程平均成绩的课程号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80</a:t>
            </a:fld>
            <a:endParaRPr lang="en-US" dirty="0"/>
          </a:p>
        </p:txBody>
      </p:sp>
      <p:cxnSp>
        <p:nvCxnSpPr>
          <p:cNvPr id="10" name="直接连接符 9"/>
          <p:cNvCxnSpPr>
            <a:cxnSpLocks/>
          </p:cNvCxnSpPr>
          <p:nvPr/>
        </p:nvCxnSpPr>
        <p:spPr>
          <a:xfrm>
            <a:off x="2470356" y="1752600"/>
            <a:ext cx="7359445" cy="0"/>
          </a:xfrm>
          <a:prstGeom prst="line">
            <a:avLst/>
          </a:prstGeom>
          <a:ln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438400" y="2590800"/>
            <a:ext cx="7467600" cy="0"/>
          </a:xfrm>
          <a:prstGeom prst="line">
            <a:avLst/>
          </a:prstGeom>
          <a:ln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9829801" y="1822390"/>
            <a:ext cx="0" cy="83820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2470356" y="1822390"/>
            <a:ext cx="0" cy="83820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内容占位符 2"/>
          <p:cNvSpPr txBox="1">
            <a:spLocks/>
          </p:cNvSpPr>
          <p:nvPr/>
        </p:nvSpPr>
        <p:spPr>
          <a:xfrm>
            <a:off x="914400" y="3428047"/>
            <a:ext cx="9838841" cy="5596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65113" indent="-265113" algn="l" defTabSz="51435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990033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defRPr>
            </a:lvl1pPr>
            <a:lvl2pPr marL="715963" indent="-358775" algn="l" defTabSz="51435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 b="0" i="0" u="none" kern="12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defRPr>
            </a:lvl2pPr>
            <a:lvl3pPr marL="901700" indent="-185738" algn="l" defTabSz="51435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defRPr>
            </a:lvl3pPr>
            <a:lvl4pPr marL="900113" indent="-128588" algn="l" defTabSz="514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[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课堂练习</a:t>
            </a:r>
            <a:r>
              <a:rPr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]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找出每个同学其选课平均成绩超过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80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分的同学姓名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87464" y="4297297"/>
            <a:ext cx="9601200" cy="1508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defTabSz="514350">
              <a:spcBef>
                <a:spcPct val="20000"/>
              </a:spcBef>
              <a:buClr>
                <a:srgbClr val="990033"/>
              </a:buClr>
              <a:buSzPct val="80000"/>
            </a:pPr>
            <a:r>
              <a:rPr lang="en-US" altLang="zh-CN" sz="2000" dirty="0">
                <a:solidFill>
                  <a:srgbClr val="CC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SELECT </a:t>
            </a:r>
            <a:r>
              <a:rPr lang="en-US" altLang="zh-CN" sz="2000" dirty="0" err="1">
                <a:solidFill>
                  <a:srgbClr val="CC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Sname</a:t>
            </a:r>
            <a:endParaRPr lang="en-US" altLang="zh-CN" sz="2000" dirty="0">
              <a:solidFill>
                <a:srgbClr val="CC00FF"/>
              </a:solidFill>
              <a:latin typeface="Courier New" panose="02070309020205020404" pitchFamily="49" charset="0"/>
              <a:ea typeface="等线 Light" panose="02010600030101010101" pitchFamily="2" charset="-122"/>
              <a:cs typeface="Courier New" panose="02070309020205020404" pitchFamily="49" charset="0"/>
            </a:endParaRPr>
          </a:p>
          <a:p>
            <a:pPr lvl="0" defTabSz="514350">
              <a:spcBef>
                <a:spcPct val="20000"/>
              </a:spcBef>
              <a:buClr>
                <a:srgbClr val="990033"/>
              </a:buClr>
              <a:buSzPct val="80000"/>
            </a:pPr>
            <a:r>
              <a:rPr lang="en-US" altLang="zh-CN" sz="2000" dirty="0">
                <a:solidFill>
                  <a:srgbClr val="CC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FROM Student,(SELECT </a:t>
            </a:r>
            <a:r>
              <a:rPr lang="en-US" altLang="zh-CN" sz="2000" dirty="0" err="1">
                <a:solidFill>
                  <a:srgbClr val="CC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Sno</a:t>
            </a:r>
            <a:r>
              <a:rPr lang="en-US" altLang="zh-CN" sz="2000" dirty="0">
                <a:solidFill>
                  <a:srgbClr val="CC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2000" dirty="0" err="1">
                <a:solidFill>
                  <a:srgbClr val="CC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Avg</a:t>
            </a:r>
            <a:r>
              <a:rPr lang="en-US" altLang="zh-CN" sz="2000" dirty="0">
                <a:solidFill>
                  <a:srgbClr val="CC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(Grade) FROM SC GROUP BY </a:t>
            </a:r>
            <a:r>
              <a:rPr lang="en-US" altLang="zh-CN" sz="2000" dirty="0" err="1">
                <a:solidFill>
                  <a:srgbClr val="CC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Sno</a:t>
            </a:r>
            <a:r>
              <a:rPr lang="en-US" altLang="zh-CN" sz="2000" dirty="0">
                <a:solidFill>
                  <a:srgbClr val="CC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)AS</a:t>
            </a:r>
          </a:p>
          <a:p>
            <a:pPr lvl="0" defTabSz="514350">
              <a:spcBef>
                <a:spcPct val="20000"/>
              </a:spcBef>
              <a:buClr>
                <a:srgbClr val="990033"/>
              </a:buClr>
              <a:buSzPct val="80000"/>
            </a:pPr>
            <a:r>
              <a:rPr lang="en-US" altLang="zh-CN" sz="2000" dirty="0">
                <a:solidFill>
                  <a:srgbClr val="CC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S(</a:t>
            </a:r>
            <a:r>
              <a:rPr lang="en-US" altLang="zh-CN" sz="2000" dirty="0" err="1">
                <a:solidFill>
                  <a:srgbClr val="CC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AVG_sno,avg_grade</a:t>
            </a:r>
            <a:r>
              <a:rPr lang="en-US" altLang="zh-CN" sz="2000" dirty="0">
                <a:solidFill>
                  <a:srgbClr val="CC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lvl="0" defTabSz="514350">
              <a:spcBef>
                <a:spcPct val="20000"/>
              </a:spcBef>
              <a:buClr>
                <a:srgbClr val="990033"/>
              </a:buClr>
              <a:buSzPct val="80000"/>
            </a:pPr>
            <a:r>
              <a:rPr lang="en-US" altLang="zh-CN" sz="2000" dirty="0">
                <a:solidFill>
                  <a:srgbClr val="CC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WHERE </a:t>
            </a:r>
            <a:r>
              <a:rPr lang="en-US" altLang="zh-CN" sz="2000" dirty="0" err="1">
                <a:solidFill>
                  <a:srgbClr val="CC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Student.sno</a:t>
            </a:r>
            <a:r>
              <a:rPr lang="en-US" altLang="zh-CN" sz="2000" dirty="0">
                <a:solidFill>
                  <a:srgbClr val="CC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2000" dirty="0" err="1">
                <a:solidFill>
                  <a:srgbClr val="CC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S.avg_sno</a:t>
            </a:r>
            <a:r>
              <a:rPr lang="en-US" altLang="zh-CN" sz="2000" dirty="0">
                <a:solidFill>
                  <a:srgbClr val="CC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AND </a:t>
            </a:r>
            <a:r>
              <a:rPr lang="en-US" altLang="zh-CN" sz="2000" dirty="0" err="1">
                <a:solidFill>
                  <a:srgbClr val="CC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S.avg_grade</a:t>
            </a:r>
            <a:r>
              <a:rPr lang="en-US" altLang="zh-CN" sz="2000" dirty="0">
                <a:solidFill>
                  <a:srgbClr val="CC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&gt;80;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88729" y="6005661"/>
            <a:ext cx="11007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小结：派生查询的典型应用场景：涉及聚集操作；对聚集结果再查询</a:t>
            </a:r>
          </a:p>
        </p:txBody>
      </p:sp>
    </p:spTree>
    <p:extLst>
      <p:ext uri="{BB962C8B-B14F-4D97-AF65-F5344CB8AC3E}">
        <p14:creationId xmlns:p14="http://schemas.microsoft.com/office/powerpoint/2010/main" val="45619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609600"/>
            <a:ext cx="11007107" cy="5926426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itchFamily="2" charset="-122"/>
              </a:rPr>
              <a:t>如果子查询中没有聚集函数，派生表可以不指定属性列，子查询</a:t>
            </a:r>
            <a:r>
              <a:rPr lang="en-US" altLang="zh-CN" dirty="0"/>
              <a:t>SELECT</a:t>
            </a:r>
            <a:r>
              <a:rPr lang="zh-CN" altLang="en-US" dirty="0">
                <a:latin typeface="宋体" pitchFamily="2" charset="-122"/>
              </a:rPr>
              <a:t>子句后面的列名为其缺省属性</a:t>
            </a:r>
            <a:endParaRPr lang="en-US" altLang="zh-CN" dirty="0">
              <a:latin typeface="宋体" pitchFamily="2" charset="-122"/>
            </a:endParaRPr>
          </a:p>
          <a:p>
            <a:endParaRPr lang="en-US" altLang="zh-CN" sz="2000" dirty="0"/>
          </a:p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3.60]  </a:t>
            </a:r>
            <a:r>
              <a:rPr lang="zh-CN" altLang="en-US" dirty="0">
                <a:latin typeface="宋体" pitchFamily="2" charset="-122"/>
              </a:rPr>
              <a:t>查询所有选修了</a:t>
            </a:r>
            <a:r>
              <a:rPr lang="en-US" altLang="zh-CN" dirty="0">
                <a:latin typeface="宋体" pitchFamily="2" charset="-122"/>
              </a:rPr>
              <a:t>1</a:t>
            </a:r>
            <a:r>
              <a:rPr lang="zh-CN" altLang="en-US" dirty="0">
                <a:latin typeface="宋体" pitchFamily="2" charset="-122"/>
              </a:rPr>
              <a:t>号课程的学生姓名，可以用如下查询完成</a:t>
            </a:r>
            <a:endParaRPr lang="en-US" altLang="zh-CN" dirty="0">
              <a:latin typeface="宋体" pitchFamily="2" charset="-122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rgbClr val="0000CC"/>
                </a:solidFill>
              </a:rPr>
              <a:t>     SELECT </a:t>
            </a:r>
            <a:r>
              <a:rPr lang="en-US" altLang="zh-CN" sz="2800" dirty="0" err="1">
                <a:solidFill>
                  <a:srgbClr val="0000CC"/>
                </a:solidFill>
              </a:rPr>
              <a:t>Sname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rgbClr val="0000CC"/>
                </a:solidFill>
              </a:rPr>
              <a:t>     FROM </a:t>
            </a:r>
            <a:r>
              <a:rPr lang="en-US" altLang="zh-CN" sz="2800" dirty="0">
                <a:solidFill>
                  <a:srgbClr val="0000CC"/>
                </a:solidFill>
              </a:rPr>
              <a:t>Student, (SELECT </a:t>
            </a:r>
            <a:r>
              <a:rPr lang="en-US" altLang="zh-CN" sz="2800" dirty="0" err="1">
                <a:solidFill>
                  <a:srgbClr val="0000CC"/>
                </a:solidFill>
              </a:rPr>
              <a:t>Sno</a:t>
            </a:r>
            <a:r>
              <a:rPr lang="en-US" altLang="zh-CN" sz="2800" dirty="0">
                <a:solidFill>
                  <a:srgbClr val="0000CC"/>
                </a:solidFill>
              </a:rPr>
              <a:t> FROM SC  WHERE </a:t>
            </a:r>
            <a:r>
              <a:rPr lang="en-US" altLang="zh-CN" sz="2800" dirty="0" err="1">
                <a:solidFill>
                  <a:srgbClr val="0000CC"/>
                </a:solidFill>
              </a:rPr>
              <a:t>Cno</a:t>
            </a:r>
            <a:r>
              <a:rPr lang="en-US" altLang="zh-CN" sz="2800" dirty="0">
                <a:solidFill>
                  <a:srgbClr val="0000CC"/>
                </a:solidFill>
              </a:rPr>
              <a:t>=‘1’) AS SC1</a:t>
            </a:r>
          </a:p>
          <a:p>
            <a:pPr marL="0" indent="0">
              <a:buNone/>
            </a:pPr>
            <a:r>
              <a:rPr lang="en-US" altLang="zh-CN" sz="2800">
                <a:solidFill>
                  <a:srgbClr val="0000CC"/>
                </a:solidFill>
              </a:rPr>
              <a:t>     WHERE </a:t>
            </a:r>
            <a:r>
              <a:rPr lang="en-US" altLang="zh-CN" sz="2800" dirty="0" err="1">
                <a:solidFill>
                  <a:srgbClr val="0000CC"/>
                </a:solidFill>
              </a:rPr>
              <a:t>Student.Sno</a:t>
            </a:r>
            <a:r>
              <a:rPr lang="en-US" altLang="zh-CN" sz="2800" dirty="0">
                <a:solidFill>
                  <a:srgbClr val="0000CC"/>
                </a:solidFill>
              </a:rPr>
              <a:t> = SC1.Sno;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1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1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1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609600"/>
            <a:ext cx="11007107" cy="5926426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单表查询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连接查询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嵌套查询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集合查询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基于派生表的查询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Select</a:t>
            </a:r>
            <a:r>
              <a:rPr lang="zh-CN" altLang="en-US" dirty="0">
                <a:solidFill>
                  <a:srgbClr val="FF0000"/>
                </a:solidFill>
              </a:rPr>
              <a:t>语句的一般形式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63271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</a:t>
            </a:r>
            <a:r>
              <a:rPr lang="zh-CN" altLang="en-US" dirty="0"/>
              <a:t>语句的一般格式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C00000"/>
                </a:solidFill>
              </a:rPr>
              <a:t>SELECT </a:t>
            </a:r>
            <a:r>
              <a:rPr lang="en-US" altLang="zh-CN" dirty="0"/>
              <a:t>[ALL|DISTINCT]  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dirty="0"/>
              <a:t>   &lt;</a:t>
            </a:r>
            <a:r>
              <a:rPr lang="zh-CN" altLang="en-US" dirty="0"/>
              <a:t>目标列表达式</a:t>
            </a:r>
            <a:r>
              <a:rPr lang="en-US" altLang="zh-CN" dirty="0"/>
              <a:t>&gt; [</a:t>
            </a:r>
            <a:r>
              <a:rPr lang="zh-CN" altLang="en-US" dirty="0"/>
              <a:t>别名</a:t>
            </a:r>
            <a:r>
              <a:rPr lang="en-US" altLang="zh-CN" dirty="0"/>
              <a:t>] [ ,&lt;</a:t>
            </a:r>
            <a:r>
              <a:rPr lang="zh-CN" altLang="en-US" dirty="0"/>
              <a:t>目标列表达式</a:t>
            </a:r>
            <a:r>
              <a:rPr lang="en-US" altLang="zh-CN" dirty="0"/>
              <a:t>&gt; [</a:t>
            </a:r>
            <a:r>
              <a:rPr lang="zh-CN" altLang="en-US" dirty="0"/>
              <a:t>别名</a:t>
            </a:r>
            <a:r>
              <a:rPr lang="en-US" altLang="zh-CN" dirty="0"/>
              <a:t>]] …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C00000"/>
                </a:solidFill>
              </a:rPr>
              <a:t> FROM     </a:t>
            </a:r>
            <a:r>
              <a:rPr lang="en-US" altLang="zh-CN" dirty="0"/>
              <a:t>&lt;</a:t>
            </a:r>
            <a:r>
              <a:rPr lang="zh-CN" altLang="en-US" dirty="0"/>
              <a:t>表名或视图名</a:t>
            </a:r>
            <a:r>
              <a:rPr lang="en-US" altLang="zh-CN" dirty="0"/>
              <a:t>&gt; [</a:t>
            </a:r>
            <a:r>
              <a:rPr lang="zh-CN" altLang="en-US" dirty="0"/>
              <a:t>别名</a:t>
            </a:r>
            <a:r>
              <a:rPr lang="en-US" altLang="zh-CN" dirty="0"/>
              <a:t>] 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dirty="0"/>
              <a:t>                [ ,&lt;</a:t>
            </a:r>
            <a:r>
              <a:rPr lang="zh-CN" altLang="en-US" dirty="0"/>
              <a:t>表名或视图名</a:t>
            </a:r>
            <a:r>
              <a:rPr lang="en-US" altLang="zh-CN" dirty="0"/>
              <a:t>&gt; [</a:t>
            </a:r>
            <a:r>
              <a:rPr lang="zh-CN" altLang="en-US" dirty="0"/>
              <a:t>别名</a:t>
            </a:r>
            <a:r>
              <a:rPr lang="en-US" altLang="zh-CN" dirty="0"/>
              <a:t>]] …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dirty="0"/>
              <a:t>                |</a:t>
            </a:r>
            <a:r>
              <a:rPr lang="zh-CN" altLang="en-US" dirty="0"/>
              <a:t>(</a:t>
            </a:r>
            <a:r>
              <a:rPr lang="en-US" altLang="zh-CN" dirty="0"/>
              <a:t>&lt;SELECT</a:t>
            </a:r>
            <a:r>
              <a:rPr lang="zh-CN" altLang="en-US" dirty="0"/>
              <a:t>语句</a:t>
            </a:r>
            <a:r>
              <a:rPr lang="en-US" altLang="zh-CN" dirty="0"/>
              <a:t>&gt;</a:t>
            </a:r>
            <a:r>
              <a:rPr lang="zh-CN" altLang="en-US" dirty="0"/>
              <a:t>)</a:t>
            </a:r>
            <a:r>
              <a:rPr lang="en-US" altLang="zh-CN" dirty="0"/>
              <a:t>[AS]&lt;</a:t>
            </a:r>
            <a:r>
              <a:rPr lang="zh-CN" altLang="en-US" dirty="0"/>
              <a:t>别名</a:t>
            </a:r>
            <a:r>
              <a:rPr lang="en-US" altLang="zh-CN" dirty="0"/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dirty="0"/>
              <a:t> [</a:t>
            </a:r>
            <a:r>
              <a:rPr lang="en-US" altLang="zh-CN" dirty="0">
                <a:solidFill>
                  <a:srgbClr val="C00000"/>
                </a:solidFill>
              </a:rPr>
              <a:t>WHERE</a:t>
            </a:r>
            <a:r>
              <a:rPr lang="en-US" altLang="zh-CN" dirty="0"/>
              <a:t> &lt;</a:t>
            </a:r>
            <a:r>
              <a:rPr lang="zh-CN" altLang="en-US" dirty="0"/>
              <a:t>条件表达式</a:t>
            </a:r>
            <a:r>
              <a:rPr lang="en-US" altLang="zh-CN" dirty="0"/>
              <a:t>&gt;]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dirty="0"/>
              <a:t> [</a:t>
            </a:r>
            <a:r>
              <a:rPr lang="en-US" altLang="zh-CN" dirty="0">
                <a:solidFill>
                  <a:srgbClr val="C00000"/>
                </a:solidFill>
              </a:rPr>
              <a:t>GROUP BY </a:t>
            </a:r>
            <a:r>
              <a:rPr lang="en-US" altLang="zh-CN" dirty="0"/>
              <a:t>&lt;</a:t>
            </a:r>
            <a:r>
              <a:rPr lang="zh-CN" altLang="en-US" dirty="0"/>
              <a:t>列名</a:t>
            </a:r>
            <a:r>
              <a:rPr lang="en-US" altLang="zh-CN" dirty="0"/>
              <a:t>1&gt;[</a:t>
            </a:r>
            <a:r>
              <a:rPr lang="en-US" altLang="zh-CN" dirty="0">
                <a:solidFill>
                  <a:srgbClr val="C00000"/>
                </a:solidFill>
              </a:rPr>
              <a:t>HAVING</a:t>
            </a:r>
            <a:r>
              <a:rPr lang="en-US" altLang="zh-CN" dirty="0"/>
              <a:t>&lt;</a:t>
            </a:r>
            <a:r>
              <a:rPr lang="zh-CN" altLang="en-US" dirty="0"/>
              <a:t>条件表达式</a:t>
            </a:r>
            <a:r>
              <a:rPr lang="en-US" altLang="zh-CN" dirty="0"/>
              <a:t>&gt;]]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dirty="0"/>
              <a:t> [</a:t>
            </a:r>
            <a:r>
              <a:rPr lang="en-US" altLang="zh-CN" dirty="0">
                <a:solidFill>
                  <a:srgbClr val="C00000"/>
                </a:solidFill>
              </a:rPr>
              <a:t>ORDER BY </a:t>
            </a:r>
            <a:r>
              <a:rPr lang="en-US" altLang="zh-CN" dirty="0"/>
              <a:t>&lt;</a:t>
            </a:r>
            <a:r>
              <a:rPr lang="zh-CN" altLang="en-US" dirty="0"/>
              <a:t>列名</a:t>
            </a:r>
            <a:r>
              <a:rPr lang="en-US" altLang="zh-CN" dirty="0"/>
              <a:t>2&gt; [ASC|DESC]];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2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目标列表达式的可选格式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目标列表达式格式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 *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 </a:t>
            </a:r>
            <a:r>
              <a:rPr lang="en-US" altLang="zh-CN" sz="2800" dirty="0"/>
              <a:t>&lt;</a:t>
            </a:r>
            <a:r>
              <a:rPr lang="zh-CN" altLang="en-US" sz="2800" dirty="0"/>
              <a:t>表名</a:t>
            </a:r>
            <a:r>
              <a:rPr lang="en-US" altLang="zh-CN" sz="2800" dirty="0"/>
              <a:t>&gt;.*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 </a:t>
            </a:r>
            <a:r>
              <a:rPr lang="en-US" altLang="zh-CN" sz="2800" dirty="0"/>
              <a:t>COUNT</a:t>
            </a:r>
            <a:r>
              <a:rPr lang="zh-CN" altLang="en-US" sz="2800" dirty="0"/>
              <a:t>(</a:t>
            </a:r>
            <a:r>
              <a:rPr lang="en-US" altLang="zh-CN" sz="2800" dirty="0"/>
              <a:t>[DISTINCT|ALL]</a:t>
            </a:r>
            <a:r>
              <a:rPr lang="zh-CN" altLang="en-US" sz="2800" dirty="0"/>
              <a:t>* )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 </a:t>
            </a:r>
            <a:r>
              <a:rPr lang="en-US" altLang="zh-CN" sz="2800" dirty="0"/>
              <a:t>[&lt;</a:t>
            </a:r>
            <a:r>
              <a:rPr lang="zh-CN" altLang="en-US" sz="2800" dirty="0"/>
              <a:t>表名</a:t>
            </a:r>
            <a:r>
              <a:rPr lang="en-US" altLang="zh-CN" sz="2800" dirty="0"/>
              <a:t>&gt;.]&lt;</a:t>
            </a:r>
            <a:r>
              <a:rPr lang="zh-CN" altLang="en-US" sz="2800" dirty="0"/>
              <a:t>属性列名表达式</a:t>
            </a:r>
            <a:r>
              <a:rPr lang="en-US" altLang="zh-CN" sz="2800" dirty="0"/>
              <a:t>&gt;[,&lt;</a:t>
            </a:r>
            <a:r>
              <a:rPr lang="zh-CN" altLang="en-US" sz="2800" dirty="0"/>
              <a:t>表名</a:t>
            </a:r>
            <a:r>
              <a:rPr lang="en-US" altLang="zh-CN" sz="2800" dirty="0"/>
              <a:t>&gt;.]&lt;</a:t>
            </a:r>
            <a:r>
              <a:rPr lang="zh-CN" altLang="en-US" sz="2800" dirty="0"/>
              <a:t>属性列名</a:t>
            </a:r>
            <a:r>
              <a:rPr lang="zh-CN" altLang="en-US" sz="2800"/>
              <a:t>表达式</a:t>
            </a:r>
            <a:r>
              <a:rPr lang="en-US" altLang="zh-CN" sz="2800"/>
              <a:t>&gt;]…</a:t>
            </a:r>
            <a:endParaRPr lang="en-US" altLang="zh-CN" sz="2800" dirty="0"/>
          </a:p>
          <a:p>
            <a:pPr marL="361950" lvl="1" indent="-4763">
              <a:lnSpc>
                <a:spcPct val="120000"/>
              </a:lnSpc>
              <a:buFont typeface="Wingdings" pitchFamily="2" charset="2"/>
              <a:buNone/>
            </a:pPr>
            <a:endParaRPr lang="en-US" altLang="zh-CN" sz="1200"/>
          </a:p>
          <a:p>
            <a:pPr marL="361950" lvl="1" indent="-4763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/>
              <a:t>其中</a:t>
            </a:r>
            <a:r>
              <a:rPr lang="en-US" altLang="zh-CN" sz="2800" dirty="0"/>
              <a:t>&lt;</a:t>
            </a:r>
            <a:r>
              <a:rPr lang="zh-CN" altLang="en-US" sz="2800" dirty="0"/>
              <a:t>属性列名表达式</a:t>
            </a:r>
            <a:r>
              <a:rPr lang="en-US" altLang="zh-CN" sz="2800" dirty="0"/>
              <a:t>&gt;</a:t>
            </a:r>
            <a:r>
              <a:rPr lang="zh-CN" altLang="en-US" sz="2800" dirty="0"/>
              <a:t>可以是由属性列、作用于属性列的聚集函数和常量的任意算术运算（</a:t>
            </a:r>
            <a:r>
              <a:rPr lang="en-US" altLang="zh-CN" sz="2800" dirty="0"/>
              <a:t>+</a:t>
            </a:r>
            <a:r>
              <a:rPr lang="zh-CN" altLang="en-US" sz="2800" dirty="0"/>
              <a:t>，</a:t>
            </a:r>
            <a:r>
              <a:rPr lang="en-US" altLang="zh-CN" sz="2800" dirty="0"/>
              <a:t>-</a:t>
            </a:r>
            <a:r>
              <a:rPr lang="zh-CN" altLang="en-US" sz="2800" dirty="0"/>
              <a:t>，*，</a:t>
            </a:r>
            <a:r>
              <a:rPr lang="en-US" altLang="zh-CN" sz="2800" dirty="0"/>
              <a:t>/</a:t>
            </a:r>
            <a:r>
              <a:rPr lang="zh-CN" altLang="en-US" sz="2800" dirty="0"/>
              <a:t>）组成的运算公式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0368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聚集函数的一般格式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None/>
            </a:pPr>
            <a:endParaRPr lang="en-US" altLang="zh-CN" b="1" dirty="0">
              <a:solidFill>
                <a:srgbClr val="0000FF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     </a:t>
            </a:r>
            <a:r>
              <a:rPr lang="en-US" altLang="zh-CN" sz="2800" b="1" dirty="0">
                <a:solidFill>
                  <a:srgbClr val="0000FF"/>
                </a:solidFill>
              </a:rPr>
              <a:t>COUNT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</a:rPr>
              <a:t>        SUM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</a:rPr>
              <a:t>        AVG            （[DISTINCT|ALL] &lt;</a:t>
            </a:r>
            <a:r>
              <a:rPr lang="zh-CN" altLang="en-US" sz="2800" b="1" dirty="0">
                <a:solidFill>
                  <a:srgbClr val="0000FF"/>
                </a:solidFill>
              </a:rPr>
              <a:t>列名</a:t>
            </a:r>
            <a:r>
              <a:rPr lang="en-US" altLang="zh-CN" sz="2800" b="1" dirty="0">
                <a:solidFill>
                  <a:srgbClr val="0000FF"/>
                </a:solidFill>
              </a:rPr>
              <a:t>&gt;）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</a:rPr>
              <a:t>        MAX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</a:rPr>
              <a:t>        MIN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990600" y="1905000"/>
            <a:ext cx="2514600" cy="2743200"/>
          </a:xfrm>
          <a:prstGeom prst="bracePair">
            <a:avLst>
              <a:gd name="adj" fmla="val 8333"/>
            </a:avLst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55244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</a:t>
            </a:r>
            <a:r>
              <a:rPr lang="zh-CN" altLang="en-US" dirty="0"/>
              <a:t>子句的条件表达式的可选格式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/>
              <a:t>（1）</a:t>
            </a:r>
            <a:endParaRPr lang="zh-CN" altLang="en-US" sz="2400" dirty="0"/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                                      &lt;</a:t>
            </a:r>
            <a:r>
              <a:rPr lang="zh-CN" altLang="en-US" dirty="0">
                <a:solidFill>
                  <a:srgbClr val="0000FF"/>
                </a:solidFill>
              </a:rPr>
              <a:t>属性列名</a:t>
            </a:r>
            <a:r>
              <a:rPr lang="en-US" altLang="zh-CN" dirty="0">
                <a:solidFill>
                  <a:srgbClr val="0000FF"/>
                </a:solidFill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       &lt;</a:t>
            </a:r>
            <a:r>
              <a:rPr lang="zh-CN" altLang="en-US" dirty="0">
                <a:solidFill>
                  <a:srgbClr val="0000FF"/>
                </a:solidFill>
              </a:rPr>
              <a:t>属性列名</a:t>
            </a:r>
            <a:r>
              <a:rPr lang="en-US" altLang="zh-CN" dirty="0">
                <a:solidFill>
                  <a:srgbClr val="0000FF"/>
                </a:solidFill>
              </a:rPr>
              <a:t>&gt;   θ       &lt;</a:t>
            </a:r>
            <a:r>
              <a:rPr lang="zh-CN" altLang="en-US" dirty="0">
                <a:solidFill>
                  <a:srgbClr val="0000FF"/>
                </a:solidFill>
              </a:rPr>
              <a:t>常量</a:t>
            </a:r>
            <a:r>
              <a:rPr lang="en-US" altLang="zh-CN" dirty="0">
                <a:solidFill>
                  <a:srgbClr val="0000FF"/>
                </a:solidFill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			                        [ANY|ALL]（SELECT</a:t>
            </a:r>
            <a:r>
              <a:rPr lang="zh-CN" altLang="en-US" dirty="0">
                <a:solidFill>
                  <a:srgbClr val="0000FF"/>
                </a:solidFill>
              </a:rPr>
              <a:t>语句</a:t>
            </a:r>
            <a:r>
              <a:rPr lang="en-US" altLang="zh-CN" dirty="0">
                <a:solidFill>
                  <a:srgbClr val="0000FF"/>
                </a:solidFill>
              </a:rPr>
              <a:t>）</a:t>
            </a:r>
          </a:p>
          <a:p>
            <a:pPr>
              <a:buNone/>
            </a:pPr>
            <a:r>
              <a:rPr lang="en-US" altLang="zh-CN" sz="2400" dirty="0"/>
              <a:t>（2）</a:t>
            </a:r>
            <a:r>
              <a:rPr lang="zh-CN" altLang="en-US" sz="2400" dirty="0"/>
              <a:t>                         </a:t>
            </a:r>
          </a:p>
          <a:p>
            <a:pPr>
              <a:buNone/>
            </a:pPr>
            <a:r>
              <a:rPr lang="zh-CN" altLang="en-US" sz="2400" dirty="0"/>
              <a:t> 			</a:t>
            </a:r>
            <a:r>
              <a:rPr lang="zh-CN" altLang="en-US" sz="2400" dirty="0">
                <a:solidFill>
                  <a:srgbClr val="0000CC"/>
                </a:solidFill>
              </a:rPr>
              <a:t>                                        </a:t>
            </a:r>
            <a:r>
              <a:rPr lang="en-US" altLang="zh-CN" sz="2400" dirty="0">
                <a:solidFill>
                  <a:srgbClr val="0000CC"/>
                </a:solidFill>
              </a:rPr>
              <a:t>&lt;</a:t>
            </a:r>
            <a:r>
              <a:rPr lang="zh-CN" altLang="en-US" sz="2400" dirty="0">
                <a:solidFill>
                  <a:srgbClr val="0000CC"/>
                </a:solidFill>
              </a:rPr>
              <a:t>属性列名</a:t>
            </a:r>
            <a:r>
              <a:rPr lang="en-US" altLang="zh-CN" sz="2400" dirty="0">
                <a:solidFill>
                  <a:srgbClr val="0000CC"/>
                </a:solidFill>
              </a:rPr>
              <a:t>&gt;                    &lt;</a:t>
            </a:r>
            <a:r>
              <a:rPr lang="zh-CN" altLang="en-US" sz="2400" dirty="0">
                <a:solidFill>
                  <a:srgbClr val="0000CC"/>
                </a:solidFill>
              </a:rPr>
              <a:t>属性列名</a:t>
            </a:r>
            <a:r>
              <a:rPr lang="en-US" altLang="zh-CN" sz="2400" dirty="0">
                <a:solidFill>
                  <a:srgbClr val="0000CC"/>
                </a:solidFill>
              </a:rPr>
              <a:t>&gt;  </a:t>
            </a:r>
          </a:p>
          <a:p>
            <a:pPr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&lt;</a:t>
            </a:r>
            <a:r>
              <a:rPr lang="zh-CN" altLang="en-US" sz="2400" dirty="0">
                <a:solidFill>
                  <a:srgbClr val="0000CC"/>
                </a:solidFill>
              </a:rPr>
              <a:t>属性列名</a:t>
            </a:r>
            <a:r>
              <a:rPr lang="en-US" altLang="zh-CN" sz="2400" dirty="0">
                <a:solidFill>
                  <a:srgbClr val="0000CC"/>
                </a:solidFill>
              </a:rPr>
              <a:t>&gt; [NOT] BETWEEN       &lt;</a:t>
            </a:r>
            <a:r>
              <a:rPr lang="zh-CN" altLang="en-US" sz="2400" dirty="0">
                <a:solidFill>
                  <a:srgbClr val="0000CC"/>
                </a:solidFill>
              </a:rPr>
              <a:t>常量</a:t>
            </a:r>
            <a:r>
              <a:rPr lang="en-US" altLang="zh-CN" sz="2400" dirty="0">
                <a:solidFill>
                  <a:srgbClr val="0000CC"/>
                </a:solidFill>
              </a:rPr>
              <a:t>&gt;                AND    &lt;</a:t>
            </a:r>
            <a:r>
              <a:rPr lang="zh-CN" altLang="en-US" sz="2400" dirty="0">
                <a:solidFill>
                  <a:srgbClr val="0000CC"/>
                </a:solidFill>
              </a:rPr>
              <a:t>常量</a:t>
            </a:r>
            <a:r>
              <a:rPr lang="en-US" altLang="zh-CN" sz="2400" dirty="0">
                <a:solidFill>
                  <a:srgbClr val="0000CC"/>
                </a:solidFill>
              </a:rPr>
              <a:t>&gt;      </a:t>
            </a:r>
          </a:p>
          <a:p>
            <a:pPr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           	                    （SELECT</a:t>
            </a:r>
            <a:r>
              <a:rPr lang="zh-CN" altLang="en-US" sz="2400" dirty="0">
                <a:solidFill>
                  <a:srgbClr val="0000CC"/>
                </a:solidFill>
              </a:rPr>
              <a:t>语句</a:t>
            </a:r>
            <a:r>
              <a:rPr lang="en-US" altLang="zh-CN" sz="2400" dirty="0">
                <a:solidFill>
                  <a:srgbClr val="0000CC"/>
                </a:solidFill>
              </a:rPr>
              <a:t>）              （SELECT</a:t>
            </a:r>
            <a:r>
              <a:rPr lang="zh-CN" altLang="en-US" sz="2400" dirty="0">
                <a:solidFill>
                  <a:srgbClr val="0000CC"/>
                </a:solidFill>
              </a:rPr>
              <a:t>语句</a:t>
            </a:r>
            <a:r>
              <a:rPr lang="en-US" altLang="zh-CN" sz="2400" dirty="0">
                <a:solidFill>
                  <a:srgbClr val="0000CC"/>
                </a:solidFill>
              </a:rPr>
              <a:t>）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810000" y="1600200"/>
            <a:ext cx="4038600" cy="1752600"/>
          </a:xfrm>
          <a:prstGeom prst="bracePair">
            <a:avLst>
              <a:gd name="adj" fmla="val 8333"/>
            </a:avLst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703845" y="3886200"/>
            <a:ext cx="2535155" cy="1524000"/>
          </a:xfrm>
          <a:prstGeom prst="bracePair">
            <a:avLst>
              <a:gd name="adj" fmla="val 8333"/>
            </a:avLst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8115300" y="3898900"/>
            <a:ext cx="2476500" cy="1524000"/>
          </a:xfrm>
          <a:prstGeom prst="bracePair">
            <a:avLst>
              <a:gd name="adj" fmla="val 8333"/>
            </a:avLst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58809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04800"/>
            <a:ext cx="11007107" cy="6231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0000CC"/>
                </a:solidFill>
              </a:rPr>
              <a:t>  （</a:t>
            </a:r>
            <a:r>
              <a:rPr lang="en-US" altLang="zh-CN" sz="2800" dirty="0">
                <a:solidFill>
                  <a:srgbClr val="0000CC"/>
                </a:solidFill>
              </a:rPr>
              <a:t>3</a:t>
            </a:r>
            <a:r>
              <a:rPr lang="zh-CN" altLang="en-US" sz="2800" dirty="0">
                <a:solidFill>
                  <a:srgbClr val="0000CC"/>
                </a:solidFill>
              </a:rPr>
              <a:t>）                                        （</a:t>
            </a:r>
            <a:r>
              <a:rPr lang="en-US" altLang="zh-CN" sz="2800" dirty="0">
                <a:solidFill>
                  <a:srgbClr val="0000CC"/>
                </a:solidFill>
              </a:rPr>
              <a:t>&lt;</a:t>
            </a:r>
            <a:r>
              <a:rPr lang="zh-CN" altLang="en-US" sz="2800" dirty="0">
                <a:solidFill>
                  <a:srgbClr val="0000CC"/>
                </a:solidFill>
              </a:rPr>
              <a:t>值</a:t>
            </a:r>
            <a:r>
              <a:rPr lang="en-US" altLang="zh-CN" sz="2800" dirty="0">
                <a:solidFill>
                  <a:srgbClr val="0000CC"/>
                </a:solidFill>
              </a:rPr>
              <a:t>1&gt;[</a:t>
            </a:r>
            <a:r>
              <a:rPr lang="zh-CN" altLang="en-US" sz="2800" dirty="0">
                <a:solidFill>
                  <a:srgbClr val="0000CC"/>
                </a:solidFill>
              </a:rPr>
              <a:t>，</a:t>
            </a:r>
            <a:r>
              <a:rPr lang="en-US" altLang="zh-CN" sz="2800" dirty="0">
                <a:solidFill>
                  <a:srgbClr val="0000CC"/>
                </a:solidFill>
              </a:rPr>
              <a:t>&lt;</a:t>
            </a:r>
            <a:r>
              <a:rPr lang="zh-CN" altLang="en-US" sz="2800" dirty="0">
                <a:solidFill>
                  <a:srgbClr val="0000CC"/>
                </a:solidFill>
              </a:rPr>
              <a:t>值</a:t>
            </a:r>
            <a:r>
              <a:rPr lang="en-US" altLang="zh-CN" sz="2800" dirty="0">
                <a:solidFill>
                  <a:srgbClr val="0000CC"/>
                </a:solidFill>
              </a:rPr>
              <a:t>2&gt; ] …</a:t>
            </a:r>
            <a:r>
              <a:rPr lang="zh-CN" altLang="en-US" sz="2800" dirty="0">
                <a:solidFill>
                  <a:srgbClr val="0000CC"/>
                </a:solidFill>
              </a:rPr>
              <a:t>）</a:t>
            </a:r>
          </a:p>
          <a:p>
            <a:pPr marL="0" indent="0">
              <a:buNone/>
            </a:pPr>
            <a:r>
              <a:rPr lang="zh-CN" altLang="en-US" sz="2800" dirty="0">
                <a:solidFill>
                  <a:srgbClr val="0000CC"/>
                </a:solidFill>
              </a:rPr>
              <a:t>              </a:t>
            </a:r>
            <a:r>
              <a:rPr lang="en-US" altLang="zh-CN" sz="2800" dirty="0">
                <a:solidFill>
                  <a:srgbClr val="0000CC"/>
                </a:solidFill>
              </a:rPr>
              <a:t>&lt;</a:t>
            </a:r>
            <a:r>
              <a:rPr lang="zh-CN" altLang="en-US" sz="2800" dirty="0">
                <a:solidFill>
                  <a:srgbClr val="0000CC"/>
                </a:solidFill>
              </a:rPr>
              <a:t>属性列名</a:t>
            </a:r>
            <a:r>
              <a:rPr lang="en-US" altLang="zh-CN" sz="2800" dirty="0">
                <a:solidFill>
                  <a:srgbClr val="0000CC"/>
                </a:solidFill>
              </a:rPr>
              <a:t>&gt;  [NOT] IN                    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                          	                          </a:t>
            </a:r>
            <a:r>
              <a:rPr lang="zh-CN" altLang="en-US" sz="2800" dirty="0">
                <a:solidFill>
                  <a:srgbClr val="0000CC"/>
                </a:solidFill>
              </a:rPr>
              <a:t>（</a:t>
            </a:r>
            <a:r>
              <a:rPr lang="en-US" altLang="zh-CN" sz="2800" dirty="0">
                <a:solidFill>
                  <a:srgbClr val="0000CC"/>
                </a:solidFill>
              </a:rPr>
              <a:t>SELECT</a:t>
            </a:r>
            <a:r>
              <a:rPr lang="zh-CN" altLang="en-US" sz="2800" dirty="0">
                <a:solidFill>
                  <a:srgbClr val="0000CC"/>
                </a:solidFill>
              </a:rPr>
              <a:t>语句） </a:t>
            </a:r>
          </a:p>
          <a:p>
            <a:pPr marL="0" indent="0">
              <a:buNone/>
            </a:pPr>
            <a:r>
              <a:rPr lang="zh-CN" altLang="en-US" sz="2800" dirty="0">
                <a:solidFill>
                  <a:srgbClr val="0000CC"/>
                </a:solidFill>
              </a:rPr>
              <a:t>  （</a:t>
            </a:r>
            <a:r>
              <a:rPr lang="en-US" altLang="zh-CN" sz="2800" dirty="0">
                <a:solidFill>
                  <a:srgbClr val="0000CC"/>
                </a:solidFill>
              </a:rPr>
              <a:t>4</a:t>
            </a:r>
            <a:r>
              <a:rPr lang="zh-CN" altLang="en-US" sz="2800" dirty="0">
                <a:solidFill>
                  <a:srgbClr val="0000CC"/>
                </a:solidFill>
              </a:rPr>
              <a:t>）   </a:t>
            </a:r>
            <a:r>
              <a:rPr lang="en-US" altLang="zh-CN" sz="2800" dirty="0">
                <a:solidFill>
                  <a:srgbClr val="0000CC"/>
                </a:solidFill>
              </a:rPr>
              <a:t>&lt;</a:t>
            </a:r>
            <a:r>
              <a:rPr lang="zh-CN" altLang="en-US" sz="2800" dirty="0">
                <a:solidFill>
                  <a:srgbClr val="0000CC"/>
                </a:solidFill>
              </a:rPr>
              <a:t>属性列名</a:t>
            </a:r>
            <a:r>
              <a:rPr lang="en-US" altLang="zh-CN" sz="2800" dirty="0">
                <a:solidFill>
                  <a:srgbClr val="0000CC"/>
                </a:solidFill>
              </a:rPr>
              <a:t>&gt; [NOT] LIKE &lt;</a:t>
            </a:r>
            <a:r>
              <a:rPr lang="zh-CN" altLang="en-US" sz="2800" dirty="0">
                <a:solidFill>
                  <a:srgbClr val="0000CC"/>
                </a:solidFill>
              </a:rPr>
              <a:t>匹配串</a:t>
            </a:r>
            <a:r>
              <a:rPr lang="en-US" altLang="zh-CN" sz="2800" dirty="0">
                <a:solidFill>
                  <a:srgbClr val="0000CC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  </a:t>
            </a:r>
            <a:r>
              <a:rPr lang="zh-CN" altLang="en-US" sz="2800" dirty="0">
                <a:solidFill>
                  <a:srgbClr val="0000CC"/>
                </a:solidFill>
              </a:rPr>
              <a:t>（</a:t>
            </a:r>
            <a:r>
              <a:rPr lang="en-US" altLang="zh-CN" sz="2800" dirty="0">
                <a:solidFill>
                  <a:srgbClr val="0000CC"/>
                </a:solidFill>
              </a:rPr>
              <a:t>5</a:t>
            </a:r>
            <a:r>
              <a:rPr lang="zh-CN" altLang="en-US" sz="2800" dirty="0">
                <a:solidFill>
                  <a:srgbClr val="0000CC"/>
                </a:solidFill>
              </a:rPr>
              <a:t>）  </a:t>
            </a:r>
            <a:r>
              <a:rPr lang="en-US" altLang="zh-CN" sz="2800" dirty="0">
                <a:solidFill>
                  <a:srgbClr val="0000CC"/>
                </a:solidFill>
              </a:rPr>
              <a:t>&lt;</a:t>
            </a:r>
            <a:r>
              <a:rPr lang="zh-CN" altLang="en-US" sz="2800" dirty="0">
                <a:solidFill>
                  <a:srgbClr val="0000CC"/>
                </a:solidFill>
              </a:rPr>
              <a:t>属性列名</a:t>
            </a:r>
            <a:r>
              <a:rPr lang="en-US" altLang="zh-CN" sz="2800" dirty="0">
                <a:solidFill>
                  <a:srgbClr val="0000CC"/>
                </a:solidFill>
              </a:rPr>
              <a:t>&gt; IS [NOT] NULL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  </a:t>
            </a:r>
            <a:r>
              <a:rPr lang="zh-CN" altLang="en-US" sz="2800" dirty="0">
                <a:solidFill>
                  <a:srgbClr val="0000CC"/>
                </a:solidFill>
              </a:rPr>
              <a:t>（</a:t>
            </a:r>
            <a:r>
              <a:rPr lang="en-US" altLang="zh-CN" sz="2800" dirty="0">
                <a:solidFill>
                  <a:srgbClr val="0000CC"/>
                </a:solidFill>
              </a:rPr>
              <a:t>6</a:t>
            </a:r>
            <a:r>
              <a:rPr lang="zh-CN" altLang="en-US" sz="2800" dirty="0">
                <a:solidFill>
                  <a:srgbClr val="0000CC"/>
                </a:solidFill>
              </a:rPr>
              <a:t>）  </a:t>
            </a:r>
            <a:r>
              <a:rPr lang="en-US" altLang="zh-CN" sz="2800" dirty="0">
                <a:solidFill>
                  <a:srgbClr val="0000CC"/>
                </a:solidFill>
              </a:rPr>
              <a:t>[NOT] EXISTS </a:t>
            </a:r>
            <a:r>
              <a:rPr lang="zh-CN" altLang="en-US" sz="2800" dirty="0">
                <a:solidFill>
                  <a:srgbClr val="0000CC"/>
                </a:solidFill>
              </a:rPr>
              <a:t>（</a:t>
            </a:r>
            <a:r>
              <a:rPr lang="en-US" altLang="zh-CN" sz="2800" dirty="0">
                <a:solidFill>
                  <a:srgbClr val="0000CC"/>
                </a:solidFill>
              </a:rPr>
              <a:t>SELECT</a:t>
            </a:r>
            <a:r>
              <a:rPr lang="zh-CN" altLang="en-US" sz="2800" dirty="0">
                <a:solidFill>
                  <a:srgbClr val="0000CC"/>
                </a:solidFill>
              </a:rPr>
              <a:t>语句）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     (7</a:t>
            </a:r>
            <a:r>
              <a:rPr lang="en-US" altLang="zh-CN" sz="2800">
                <a:solidFill>
                  <a:srgbClr val="0000CC"/>
                </a:solidFill>
              </a:rPr>
              <a:t>)                          AND                              </a:t>
            </a:r>
            <a:r>
              <a:rPr lang="en-US" altLang="zh-CN" sz="2800" dirty="0" err="1">
                <a:solidFill>
                  <a:srgbClr val="0000CC"/>
                </a:solidFill>
              </a:rPr>
              <a:t>AND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         &lt;</a:t>
            </a:r>
            <a:r>
              <a:rPr lang="zh-CN" altLang="en-US" sz="2800" dirty="0">
                <a:solidFill>
                  <a:srgbClr val="0000CC"/>
                </a:solidFill>
              </a:rPr>
              <a:t>条件表达式</a:t>
            </a:r>
            <a:r>
              <a:rPr lang="en-US" altLang="zh-CN" sz="2800">
                <a:solidFill>
                  <a:srgbClr val="0000CC"/>
                </a:solidFill>
              </a:rPr>
              <a:t>&gt;              </a:t>
            </a:r>
            <a:r>
              <a:rPr lang="en-US" altLang="zh-CN" sz="2800" dirty="0">
                <a:solidFill>
                  <a:srgbClr val="0000CC"/>
                </a:solidFill>
              </a:rPr>
              <a:t>&lt;</a:t>
            </a:r>
            <a:r>
              <a:rPr lang="zh-CN" altLang="en-US" sz="2800" dirty="0">
                <a:solidFill>
                  <a:srgbClr val="0000CC"/>
                </a:solidFill>
              </a:rPr>
              <a:t>条件表达式 </a:t>
            </a:r>
            <a:r>
              <a:rPr lang="en-US" altLang="zh-CN" sz="2800" dirty="0">
                <a:solidFill>
                  <a:srgbClr val="0000CC"/>
                </a:solidFill>
              </a:rPr>
              <a:t>&gt;             &lt;</a:t>
            </a:r>
            <a:r>
              <a:rPr lang="zh-CN" altLang="en-US" sz="2800" dirty="0">
                <a:solidFill>
                  <a:srgbClr val="0000CC"/>
                </a:solidFill>
              </a:rPr>
              <a:t>条件表达</a:t>
            </a:r>
            <a:r>
              <a:rPr lang="en-US" altLang="zh-CN" sz="2800" dirty="0">
                <a:solidFill>
                  <a:srgbClr val="0000CC"/>
                </a:solidFill>
              </a:rPr>
              <a:t>&gt;…</a:t>
            </a:r>
          </a:p>
          <a:p>
            <a:pPr marL="0" indent="0">
              <a:buNone/>
            </a:pPr>
            <a:r>
              <a:rPr lang="en-US" altLang="zh-CN" sz="2800">
                <a:solidFill>
                  <a:srgbClr val="0000CC"/>
                </a:solidFill>
              </a:rPr>
              <a:t>                                    OR                                </a:t>
            </a:r>
            <a:r>
              <a:rPr lang="en-US" altLang="zh-CN" sz="2800" dirty="0" err="1">
                <a:solidFill>
                  <a:srgbClr val="0000CC"/>
                </a:solidFill>
              </a:rPr>
              <a:t>OR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zh-CN" altLang="en-US" sz="2800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zh-CN" altLang="en-US" sz="2800" dirty="0">
              <a:solidFill>
                <a:srgbClr val="0000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562600" y="606460"/>
            <a:ext cx="4038600" cy="1524000"/>
          </a:xfrm>
          <a:prstGeom prst="bracePair">
            <a:avLst>
              <a:gd name="adj" fmla="val 8333"/>
            </a:avLst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487857" y="4168035"/>
            <a:ext cx="3581400" cy="1974850"/>
          </a:xfrm>
          <a:prstGeom prst="bracketPair">
            <a:avLst>
              <a:gd name="adj" fmla="val 16667"/>
            </a:avLst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544729" y="4458263"/>
            <a:ext cx="1143000" cy="1497121"/>
          </a:xfrm>
          <a:prstGeom prst="bracePair">
            <a:avLst>
              <a:gd name="adj" fmla="val 8333"/>
            </a:avLst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810000" y="4406900"/>
            <a:ext cx="1219200" cy="1497121"/>
          </a:xfrm>
          <a:prstGeom prst="bracePair">
            <a:avLst>
              <a:gd name="adj" fmla="val 8333"/>
            </a:avLst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300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11430000" cy="5613039"/>
          </a:xfrm>
        </p:spPr>
        <p:txBody>
          <a:bodyPr>
            <a:normAutofit lnSpcReduction="10000"/>
          </a:bodyPr>
          <a:lstStyle/>
          <a:p>
            <a:r>
              <a:rPr lang="zh-CN" altLang="en-US" sz="3500" dirty="0"/>
              <a:t>关系</a:t>
            </a:r>
            <a:r>
              <a:rPr lang="en-US" altLang="zh-CN" sz="3500" dirty="0"/>
              <a:t>R</a:t>
            </a:r>
            <a:r>
              <a:rPr lang="zh-CN" altLang="en-US" sz="3500" dirty="0"/>
              <a:t>包含</a:t>
            </a:r>
            <a:r>
              <a:rPr lang="en-US" altLang="zh-CN" sz="3500" dirty="0"/>
              <a:t>A,B,C</a:t>
            </a:r>
            <a:r>
              <a:rPr lang="zh-CN" altLang="en-US" sz="3500" dirty="0"/>
              <a:t>三个属性</a:t>
            </a:r>
            <a:endParaRPr lang="en-US" altLang="zh-CN" sz="3500" dirty="0"/>
          </a:p>
          <a:p>
            <a:endParaRPr lang="en-US" altLang="zh-CN" dirty="0"/>
          </a:p>
          <a:p>
            <a:endParaRPr lang="en-US" altLang="zh-CN" sz="2800" dirty="0"/>
          </a:p>
          <a:p>
            <a:pPr marL="0" indent="0">
              <a:buNone/>
            </a:pPr>
            <a:endParaRPr lang="en-US" altLang="zh-CN" sz="1300" dirty="0"/>
          </a:p>
          <a:p>
            <a:r>
              <a:rPr lang="zh-CN" altLang="en-US" sz="3000" dirty="0"/>
              <a:t>写出对查询语句</a:t>
            </a:r>
            <a:r>
              <a:rPr lang="en-US" altLang="zh-CN" sz="3000" dirty="0"/>
              <a:t>SELECT </a:t>
            </a:r>
            <a:r>
              <a:rPr lang="zh-CN" altLang="en-US" sz="3000" dirty="0"/>
              <a:t>* </a:t>
            </a:r>
            <a:r>
              <a:rPr lang="en-US" altLang="zh-CN" sz="3000" dirty="0"/>
              <a:t>FROM R WHERE X;</a:t>
            </a:r>
            <a:r>
              <a:rPr lang="zh-CN" altLang="en-US" sz="3000" dirty="0"/>
              <a:t>当</a:t>
            </a:r>
            <a:r>
              <a:rPr lang="en-US" altLang="zh-CN" sz="3000" dirty="0"/>
              <a:t>X</a:t>
            </a:r>
            <a:r>
              <a:rPr lang="zh-CN" altLang="en-US" sz="3000" dirty="0"/>
              <a:t>为下列条件的查询结果</a:t>
            </a:r>
            <a:endParaRPr lang="en-US" altLang="zh-CN" sz="3000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A IS NULL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A &gt; 8 AND B&lt;20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C+10 &gt;25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EXISTS (SELECT B FROM R WHERE A =10)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C IN (SELECT B FROM R)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88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165304"/>
              </p:ext>
            </p:extLst>
          </p:nvPr>
        </p:nvGraphicFramePr>
        <p:xfrm>
          <a:off x="2286000" y="1828800"/>
          <a:ext cx="6324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8200">
                  <a:extLst>
                    <a:ext uri="{9D8B030D-6E8A-4147-A177-3AD203B41FA5}">
                      <a16:colId xmlns:a16="http://schemas.microsoft.com/office/drawing/2014/main" val="1493471082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671563798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1406958364"/>
                    </a:ext>
                  </a:extLst>
                </a:gridCol>
              </a:tblGrid>
              <a:tr h="2909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CC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  <a:endParaRPr lang="zh-CN" altLang="en-US" sz="2400" b="1" dirty="0">
                        <a:solidFill>
                          <a:srgbClr val="0000CC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CC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  <a:endParaRPr lang="zh-CN" altLang="en-US" sz="2400" b="1" dirty="0">
                        <a:solidFill>
                          <a:srgbClr val="0000CC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CC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  <a:endParaRPr lang="zh-CN" altLang="en-US" sz="2400" b="1" dirty="0">
                        <a:solidFill>
                          <a:srgbClr val="0000CC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918507"/>
                  </a:ext>
                </a:extLst>
              </a:tr>
              <a:tr h="2909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zh-CN" altLang="en-US" sz="24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NULL</a:t>
                      </a:r>
                      <a:endParaRPr lang="zh-CN" altLang="en-US" sz="24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  <a:endParaRPr lang="zh-CN" altLang="en-US" sz="24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266168"/>
                  </a:ext>
                </a:extLst>
              </a:tr>
              <a:tr h="2909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  <a:endParaRPr lang="zh-CN" altLang="en-US" sz="24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</a:t>
                      </a:r>
                      <a:endParaRPr lang="zh-CN" altLang="en-US" sz="24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NULL</a:t>
                      </a:r>
                      <a:endParaRPr lang="zh-CN" altLang="en-US" sz="24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91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257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762000"/>
            <a:ext cx="11007107" cy="5774026"/>
          </a:xfrm>
        </p:spPr>
        <p:txBody>
          <a:bodyPr/>
          <a:lstStyle/>
          <a:p>
            <a:pPr algn="just">
              <a:lnSpc>
                <a:spcPct val="14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查询经过计算的值 </a:t>
            </a:r>
          </a:p>
          <a:p>
            <a:pPr lvl="1" algn="just">
              <a:lnSpc>
                <a:spcPct val="140000"/>
              </a:lnSpc>
            </a:pPr>
            <a:r>
              <a:rPr lang="en-US" altLang="zh-CN" sz="2800" dirty="0"/>
              <a:t>SELECT</a:t>
            </a:r>
            <a:r>
              <a:rPr lang="zh-CN" altLang="en-US" sz="2800" dirty="0"/>
              <a:t>子句的</a:t>
            </a:r>
            <a:r>
              <a:rPr lang="en-US" altLang="zh-CN" sz="2800" dirty="0"/>
              <a:t>&lt;</a:t>
            </a:r>
            <a:r>
              <a:rPr lang="zh-CN" altLang="en-US" sz="2800" dirty="0"/>
              <a:t>目标列表达式</a:t>
            </a:r>
            <a:r>
              <a:rPr lang="en-US" altLang="zh-CN" sz="2800" dirty="0"/>
              <a:t>&gt;</a:t>
            </a:r>
            <a:r>
              <a:rPr lang="zh-CN" altLang="en-US" sz="2800" dirty="0"/>
              <a:t>不仅可以为表中的属性列，也可以是表达式</a:t>
            </a:r>
            <a:endParaRPr lang="en-US" altLang="zh-CN" sz="2800" dirty="0"/>
          </a:p>
          <a:p>
            <a:pPr algn="just">
              <a:lnSpc>
                <a:spcPct val="90000"/>
              </a:lnSpc>
              <a:buNone/>
            </a:pPr>
            <a:endParaRPr lang="en-US" altLang="zh-CN" sz="1000" dirty="0"/>
          </a:p>
          <a:p>
            <a:pPr algn="just">
              <a:lnSpc>
                <a:spcPct val="90000"/>
              </a:lnSpc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3.19]  </a:t>
            </a:r>
            <a:r>
              <a:rPr lang="zh-CN" altLang="en-US" dirty="0"/>
              <a:t>查全体学生的姓名及其出生年份。</a:t>
            </a:r>
          </a:p>
          <a:p>
            <a:pPr lvl="1" algn="just">
              <a:lnSpc>
                <a:spcPct val="90000"/>
              </a:lnSpc>
              <a:buNone/>
            </a:pPr>
            <a:endParaRPr lang="en-US" altLang="zh-CN" sz="800" dirty="0"/>
          </a:p>
          <a:p>
            <a:pPr lvl="1" algn="just">
              <a:lnSpc>
                <a:spcPct val="100000"/>
              </a:lnSpc>
              <a:buNone/>
            </a:pPr>
            <a:r>
              <a:rPr lang="en-US" altLang="zh-CN">
                <a:solidFill>
                  <a:srgbClr val="0000CC"/>
                </a:solidFill>
              </a:rPr>
              <a:t>         </a:t>
            </a:r>
            <a:r>
              <a:rPr lang="en-US" altLang="zh-CN" sz="2800" dirty="0">
                <a:solidFill>
                  <a:srgbClr val="0000CC"/>
                </a:solidFill>
              </a:rPr>
              <a:t>SELECT </a:t>
            </a:r>
            <a:r>
              <a:rPr lang="en-US" altLang="zh-CN" sz="2800" dirty="0" err="1">
                <a:solidFill>
                  <a:srgbClr val="0000CC"/>
                </a:solidFill>
              </a:rPr>
              <a:t>Sname</a:t>
            </a:r>
            <a:r>
              <a:rPr lang="zh-CN" altLang="en-US" sz="2800" dirty="0">
                <a:solidFill>
                  <a:srgbClr val="0000CC"/>
                </a:solidFill>
              </a:rPr>
              <a:t>, </a:t>
            </a:r>
            <a:r>
              <a:rPr lang="en-US" altLang="zh-CN" sz="2800" dirty="0">
                <a:solidFill>
                  <a:srgbClr val="0000CC"/>
                </a:solidFill>
              </a:rPr>
              <a:t>2019-Sage    </a:t>
            </a:r>
            <a:r>
              <a:rPr lang="en-US" altLang="zh-CN" sz="2800" dirty="0">
                <a:solidFill>
                  <a:srgbClr val="C00000"/>
                </a:solidFill>
              </a:rPr>
              <a:t>/*</a:t>
            </a:r>
            <a:r>
              <a:rPr lang="zh-CN" altLang="en-US" sz="2800" dirty="0">
                <a:solidFill>
                  <a:srgbClr val="C00000"/>
                </a:solidFill>
              </a:rPr>
              <a:t>假设当时为</a:t>
            </a:r>
            <a:r>
              <a:rPr lang="en-US" altLang="zh-CN" sz="2800" dirty="0">
                <a:solidFill>
                  <a:srgbClr val="C00000"/>
                </a:solidFill>
              </a:rPr>
              <a:t>2019</a:t>
            </a:r>
            <a:r>
              <a:rPr lang="zh-CN" altLang="en-US" sz="2800" dirty="0">
                <a:solidFill>
                  <a:srgbClr val="C00000"/>
                </a:solidFill>
              </a:rPr>
              <a:t>年*</a:t>
            </a:r>
            <a:r>
              <a:rPr lang="en-US" altLang="zh-CN" sz="2800" dirty="0">
                <a:solidFill>
                  <a:srgbClr val="C00000"/>
                </a:solidFill>
              </a:rPr>
              <a:t>/</a:t>
            </a:r>
          </a:p>
          <a:p>
            <a:pPr lvl="1" algn="just">
              <a:lnSpc>
                <a:spcPct val="100000"/>
              </a:lnSpc>
              <a:buNone/>
            </a:pPr>
            <a:r>
              <a:rPr lang="en-US" altLang="zh-CN" sz="2800">
                <a:solidFill>
                  <a:srgbClr val="0000CC"/>
                </a:solidFill>
              </a:rPr>
              <a:t>        FROM </a:t>
            </a:r>
            <a:r>
              <a:rPr lang="en-US" altLang="zh-CN" sz="2800" dirty="0">
                <a:solidFill>
                  <a:srgbClr val="0000CC"/>
                </a:solidFill>
              </a:rPr>
              <a:t>Student</a:t>
            </a:r>
            <a:r>
              <a:rPr lang="zh-CN" altLang="en-US" sz="2800" dirty="0">
                <a:solidFill>
                  <a:srgbClr val="0000CC"/>
                </a:solidFill>
              </a:rPr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374850"/>
              </p:ext>
            </p:extLst>
          </p:nvPr>
        </p:nvGraphicFramePr>
        <p:xfrm>
          <a:off x="4800600" y="4474333"/>
          <a:ext cx="31242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1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rgbClr val="0000CC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Sname</a:t>
                      </a:r>
                      <a:endParaRPr lang="zh-CN" altLang="en-US" sz="2400" dirty="0">
                        <a:solidFill>
                          <a:srgbClr val="0000CC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00CC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2019-Sage</a:t>
                      </a:r>
                      <a:endParaRPr lang="zh-CN" altLang="en-US" sz="2400" dirty="0">
                        <a:solidFill>
                          <a:srgbClr val="0000CC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李勇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en-US" altLang="zh-CN" sz="2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刘晨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1995</a:t>
                      </a:r>
                      <a:endParaRPr lang="zh-CN" altLang="en-US" sz="2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王敏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1996</a:t>
                      </a:r>
                      <a:endParaRPr lang="zh-CN" altLang="en-US" sz="2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张立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1995</a:t>
                      </a:r>
                      <a:endParaRPr lang="zh-CN" altLang="en-US" sz="2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49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4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5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5&quot;&gt;&lt;property id=&quot;20148&quot; value=&quot;5&quot;/&gt;&lt;property id=&quot;20300&quot; value=&quot;Slide 2&quot;/&gt;&lt;property id=&quot;20307&quot; value=&quot;258&quot;/&gt;&lt;/object&gt;&lt;object type=&quot;3&quot; unique_id=&quot;10006&quot;&gt;&lt;property id=&quot;20148&quot; value=&quot;5&quot;/&gt;&lt;property id=&quot;20300&quot; value=&quot;Slide 3&quot;/&gt;&lt;property id=&quot;20307&quot; value=&quot;259&quot;/&gt;&lt;/object&gt;&lt;object type=&quot;3&quot; unique_id=&quot;10007&quot;&gt;&lt;property id=&quot;20148&quot; value=&quot;5&quot;/&gt;&lt;property id=&quot;20300&quot; value=&quot;Slide 4&quot;/&gt;&lt;property id=&quot;20307&quot; value=&quot;260&quot;/&gt;&lt;/object&gt;&lt;object type=&quot;3&quot; unique_id=&quot;10008&quot;&gt;&lt;property id=&quot;20148&quot; value=&quot;5&quot;/&gt;&lt;property id=&quot;20300&quot; value=&quot;Slide 13&quot;/&gt;&lt;property id=&quot;20307&quot; value=&quot;261&quot;/&gt;&lt;/object&gt;&lt;object type=&quot;3&quot; unique_id=&quot;10009&quot;&gt;&lt;property id=&quot;20148&quot; value=&quot;5&quot;/&gt;&lt;property id=&quot;20300&quot; value=&quot;Slide 14&quot;/&gt;&lt;property id=&quot;20307&quot; value=&quot;262&quot;/&gt;&lt;/object&gt;&lt;object type=&quot;3&quot; unique_id=&quot;10010&quot;&gt;&lt;property id=&quot;20148&quot; value=&quot;5&quot;/&gt;&lt;property id=&quot;20300&quot; value=&quot;Slide 15&quot;/&gt;&lt;property id=&quot;20307&quot; value=&quot;263&quot;/&gt;&lt;/object&gt;&lt;object type=&quot;3&quot; unique_id=&quot;10011&quot;&gt;&lt;property id=&quot;20148&quot; value=&quot;5&quot;/&gt;&lt;property id=&quot;20300&quot; value=&quot;Slide 16&quot;/&gt;&lt;property id=&quot;20307&quot; value=&quot;264&quot;/&gt;&lt;/object&gt;&lt;object type=&quot;3&quot; unique_id=&quot;10012&quot;&gt;&lt;property id=&quot;20148&quot; value=&quot;5&quot;/&gt;&lt;property id=&quot;20300&quot; value=&quot;Slide 17&quot;/&gt;&lt;property id=&quot;20307&quot; value=&quot;265&quot;/&gt;&lt;/object&gt;&lt;object type=&quot;3&quot; unique_id=&quot;10013&quot;&gt;&lt;property id=&quot;20148&quot; value=&quot;5&quot;/&gt;&lt;property id=&quot;20300&quot; value=&quot;Slide 19&quot;/&gt;&lt;property id=&quot;20307&quot; value=&quot;266&quot;/&gt;&lt;/object&gt;&lt;object type=&quot;3&quot; unique_id=&quot;10014&quot;&gt;&lt;property id=&quot;20148&quot; value=&quot;5&quot;/&gt;&lt;property id=&quot;20300&quot; value=&quot;Slide 23&quot;/&gt;&lt;property id=&quot;20307&quot; value=&quot;267&quot;/&gt;&lt;/object&gt;&lt;object type=&quot;3&quot; unique_id=&quot;10015&quot;&gt;&lt;property id=&quot;20148&quot; value=&quot;5&quot;/&gt;&lt;property id=&quot;20300&quot; value=&quot;Slide 29&quot;/&gt;&lt;property id=&quot;20307&quot; value=&quot;268&quot;/&gt;&lt;/object&gt;&lt;object type=&quot;3&quot; unique_id=&quot;10016&quot;&gt;&lt;property id=&quot;20148&quot; value=&quot;5&quot;/&gt;&lt;property id=&quot;20300&quot; value=&quot;Slide 30&quot;/&gt;&lt;property id=&quot;20307&quot; value=&quot;269&quot;/&gt;&lt;/object&gt;&lt;object type=&quot;3&quot; unique_id=&quot;10017&quot;&gt;&lt;property id=&quot;20148&quot; value=&quot;5&quot;/&gt;&lt;property id=&quot;20300&quot; value=&quot;Slide 31&quot;/&gt;&lt;property id=&quot;20307&quot; value=&quot;270&quot;/&gt;&lt;/object&gt;&lt;object type=&quot;3&quot; unique_id=&quot;10018&quot;&gt;&lt;property id=&quot;20148&quot; value=&quot;5&quot;/&gt;&lt;property id=&quot;20300&quot; value=&quot;Slide 35&quot;/&gt;&lt;property id=&quot;20307&quot; value=&quot;271&quot;/&gt;&lt;/object&gt;&lt;object type=&quot;3&quot; unique_id=&quot;10019&quot;&gt;&lt;property id=&quot;20148&quot; value=&quot;5&quot;/&gt;&lt;property id=&quot;20300&quot; value=&quot;Slide 36&quot;/&gt;&lt;property id=&quot;20307&quot; value=&quot;272&quot;/&gt;&lt;/object&gt;&lt;object type=&quot;3&quot; unique_id=&quot;10020&quot;&gt;&lt;property id=&quot;20148&quot; value=&quot;5&quot;/&gt;&lt;property id=&quot;20300&quot; value=&quot;Slide 39&quot;/&gt;&lt;property id=&quot;20307&quot; value=&quot;273&quot;/&gt;&lt;/object&gt;&lt;object type=&quot;3&quot; unique_id=&quot;10021&quot;&gt;&lt;property id=&quot;20148&quot; value=&quot;5&quot;/&gt;&lt;property id=&quot;20300&quot; value=&quot;Slide 40&quot;/&gt;&lt;property id=&quot;20307&quot; value=&quot;274&quot;/&gt;&lt;/object&gt;&lt;object type=&quot;3&quot; unique_id=&quot;10022&quot;&gt;&lt;property id=&quot;20148&quot; value=&quot;5&quot;/&gt;&lt;property id=&quot;20300&quot; value=&quot;Slide 41&quot;/&gt;&lt;property id=&quot;20307&quot; value=&quot;275&quot;/&gt;&lt;/object&gt;&lt;object type=&quot;3&quot; unique_id=&quot;10023&quot;&gt;&lt;property id=&quot;20148&quot; value=&quot;5&quot;/&gt;&lt;property id=&quot;20300&quot; value=&quot;Slide 52&quot;/&gt;&lt;property id=&quot;20307&quot; value=&quot;276&quot;/&gt;&lt;/object&gt;&lt;object type=&quot;3&quot; unique_id=&quot;10024&quot;&gt;&lt;property id=&quot;20148&quot; value=&quot;5&quot;/&gt;&lt;property id=&quot;20300&quot; value=&quot;Slide 58&quot;/&gt;&lt;property id=&quot;20307&quot; value=&quot;277&quot;/&gt;&lt;/object&gt;&lt;object type=&quot;3&quot; unique_id=&quot;10025&quot;&gt;&lt;property id=&quot;20148&quot; value=&quot;5&quot;/&gt;&lt;property id=&quot;20300&quot; value=&quot;Slide 59&quot;/&gt;&lt;property id=&quot;20307&quot; value=&quot;278&quot;/&gt;&lt;/object&gt;&lt;object type=&quot;3&quot; unique_id=&quot;10026&quot;&gt;&lt;property id=&quot;20148&quot; value=&quot;5&quot;/&gt;&lt;property id=&quot;20300&quot; value=&quot;Slide 65&quot;/&gt;&lt;property id=&quot;20307&quot; value=&quot;279&quot;/&gt;&lt;/object&gt;&lt;object type=&quot;3&quot; unique_id=&quot;10027&quot;&gt;&lt;property id=&quot;20148&quot; value=&quot;5&quot;/&gt;&lt;property id=&quot;20300&quot; value=&quot;Slide 71&quot;/&gt;&lt;property id=&quot;20307&quot; value=&quot;280&quot;/&gt;&lt;/object&gt;&lt;object type=&quot;3&quot; unique_id=&quot;10028&quot;&gt;&lt;property id=&quot;20148&quot; value=&quot;5&quot;/&gt;&lt;property id=&quot;20300&quot; value=&quot;Slide 72&quot;/&gt;&lt;property id=&quot;20307&quot; value=&quot;281&quot;/&gt;&lt;/object&gt;&lt;object type=&quot;3&quot; unique_id=&quot;10029&quot;&gt;&lt;property id=&quot;20148&quot; value=&quot;5&quot;/&gt;&lt;property id=&quot;20300&quot; value=&quot;Slide 73&quot;/&gt;&lt;property id=&quot;20307&quot; value=&quot;282&quot;/&gt;&lt;/object&gt;&lt;object type=&quot;3&quot; unique_id=&quot;10030&quot;&gt;&lt;property id=&quot;20148&quot; value=&quot;5&quot;/&gt;&lt;property id=&quot;20300&quot; value=&quot;Slide 74&quot;/&gt;&lt;property id=&quot;20307&quot; value=&quot;283&quot;/&gt;&lt;/object&gt;&lt;object type=&quot;3&quot; unique_id=&quot;10031&quot;&gt;&lt;property id=&quot;20148&quot; value=&quot;5&quot;/&gt;&lt;property id=&quot;20300&quot; value=&quot;Slide 75&quot;/&gt;&lt;property id=&quot;20307&quot; value=&quot;284&quot;/&gt;&lt;/object&gt;&lt;object type=&quot;3&quot; unique_id=&quot;10032&quot;&gt;&lt;property id=&quot;20148&quot; value=&quot;5&quot;/&gt;&lt;property id=&quot;20300&quot; value=&quot;Slide 76&quot;/&gt;&lt;property id=&quot;20307&quot; value=&quot;285&quot;/&gt;&lt;/object&gt;&lt;object type=&quot;3&quot; unique_id=&quot;10033&quot;&gt;&lt;property id=&quot;20148&quot; value=&quot;5&quot;/&gt;&lt;property id=&quot;20300&quot; value=&quot;Slide 77&quot;/&gt;&lt;property id=&quot;20307&quot; value=&quot;286&quot;/&gt;&lt;/object&gt;&lt;object type=&quot;3&quot; unique_id=&quot;10034&quot;&gt;&lt;property id=&quot;20148&quot; value=&quot;5&quot;/&gt;&lt;property id=&quot;20300&quot; value=&quot;Slide 79&quot;/&gt;&lt;property id=&quot;20307&quot; value=&quot;287&quot;/&gt;&lt;/object&gt;&lt;object type=&quot;3&quot; unique_id=&quot;10035&quot;&gt;&lt;property id=&quot;20148&quot; value=&quot;5&quot;/&gt;&lt;property id=&quot;20300&quot; value=&quot;Slide 80&quot;/&gt;&lt;property id=&quot;20307&quot; value=&quot;288&quot;/&gt;&lt;/object&gt;&lt;object type=&quot;3&quot; unique_id=&quot;10036&quot;&gt;&lt;property id=&quot;20148&quot; value=&quot;5&quot;/&gt;&lt;property id=&quot;20300&quot; value=&quot;Slide 81&quot;/&gt;&lt;property id=&quot;20307&quot; value=&quot;289&quot;/&gt;&lt;/object&gt;&lt;object type=&quot;3&quot; unique_id=&quot;10037&quot;&gt;&lt;property id=&quot;20148&quot; value=&quot;5&quot;/&gt;&lt;property id=&quot;20300&quot; value=&quot;Slide 82&quot;/&gt;&lt;property id=&quot;20307&quot; value=&quot;290&quot;/&gt;&lt;/object&gt;&lt;object type=&quot;3&quot; unique_id=&quot;10038&quot;&gt;&lt;property id=&quot;20148&quot; value=&quot;5&quot;/&gt;&lt;property id=&quot;20300&quot; value=&quot;Slide 83&quot;/&gt;&lt;property id=&quot;20307&quot; value=&quot;291&quot;/&gt;&lt;/object&gt;&lt;object type=&quot;3&quot; unique_id=&quot;10039&quot;&gt;&lt;property id=&quot;20148&quot; value=&quot;5&quot;/&gt;&lt;property id=&quot;20300&quot; value=&quot;Slide 84&quot;/&gt;&lt;property id=&quot;20307&quot; value=&quot;292&quot;/&gt;&lt;/object&gt;&lt;object type=&quot;3&quot; unique_id=&quot;10040&quot;&gt;&lt;property id=&quot;20148&quot; value=&quot;5&quot;/&gt;&lt;property id=&quot;20300&quot; value=&quot;Slide 85&quot;/&gt;&lt;property id=&quot;20307&quot; value=&quot;293&quot;/&gt;&lt;/object&gt;&lt;object type=&quot;3&quot; unique_id=&quot;10041&quot;&gt;&lt;property id=&quot;20148&quot; value=&quot;5&quot;/&gt;&lt;property id=&quot;20300&quot; value=&quot;Slide 86&quot;/&gt;&lt;property id=&quot;20307&quot; value=&quot;294&quot;/&gt;&lt;/object&gt;&lt;object type=&quot;3&quot; unique_id=&quot;10042&quot;&gt;&lt;property id=&quot;20148&quot; value=&quot;5&quot;/&gt;&lt;property id=&quot;20300&quot; value=&quot;Slide 88&quot;/&gt;&lt;property id=&quot;20307&quot; value=&quot;295&quot;/&gt;&lt;/object&gt;&lt;object type=&quot;3&quot; unique_id=&quot;10043&quot;&gt;&lt;property id=&quot;20148&quot; value=&quot;5&quot;/&gt;&lt;property id=&quot;20300&quot; value=&quot;Slide 89&quot;/&gt;&lt;property id=&quot;20307&quot; value=&quot;296&quot;/&gt;&lt;/object&gt;&lt;object type=&quot;3&quot; unique_id=&quot;10044&quot;&gt;&lt;property id=&quot;20148&quot; value=&quot;5&quot;/&gt;&lt;property id=&quot;20300&quot; value=&quot;Slide 90&quot;/&gt;&lt;property id=&quot;20307&quot; value=&quot;297&quot;/&gt;&lt;/object&gt;&lt;object type=&quot;3&quot; unique_id=&quot;10045&quot;&gt;&lt;property id=&quot;20148&quot; value=&quot;5&quot;/&gt;&lt;property id=&quot;20300&quot; value=&quot;Slide 91&quot;/&gt;&lt;property id=&quot;20307&quot; value=&quot;298&quot;/&gt;&lt;/object&gt;&lt;object type=&quot;3&quot; unique_id=&quot;10046&quot;&gt;&lt;property id=&quot;20148&quot; value=&quot;5&quot;/&gt;&lt;property id=&quot;20300&quot; value=&quot;Slide 92&quot;/&gt;&lt;property id=&quot;20307&quot; value=&quot;299&quot;/&gt;&lt;/object&gt;&lt;object type=&quot;3&quot; unique_id=&quot;10047&quot;&gt;&lt;property id=&quot;20148&quot; value=&quot;5&quot;/&gt;&lt;property id=&quot;20300&quot; value=&quot;Slide 93&quot;/&gt;&lt;property id=&quot;20307&quot; value=&quot;300&quot;/&gt;&lt;/object&gt;&lt;object type=&quot;3&quot; unique_id=&quot;10048&quot;&gt;&lt;property id=&quot;20148&quot; value=&quot;5&quot;/&gt;&lt;property id=&quot;20300&quot; value=&quot;Slide 94&quot;/&gt;&lt;property id=&quot;20307&quot; value=&quot;301&quot;/&gt;&lt;/object&gt;&lt;object type=&quot;3&quot; unique_id=&quot;10049&quot;&gt;&lt;property id=&quot;20148&quot; value=&quot;5&quot;/&gt;&lt;property id=&quot;20300&quot; value=&quot;Slide 95&quot;/&gt;&lt;property id=&quot;20307&quot; value=&quot;302&quot;/&gt;&lt;/object&gt;&lt;object type=&quot;3&quot; unique_id=&quot;10050&quot;&gt;&lt;property id=&quot;20148&quot; value=&quot;5&quot;/&gt;&lt;property id=&quot;20300&quot; value=&quot;Slide 107&quot;/&gt;&lt;property id=&quot;20307&quot; value=&quot;303&quot;/&gt;&lt;/object&gt;&lt;object type=&quot;3&quot; unique_id=&quot;10051&quot;&gt;&lt;property id=&quot;20148&quot; value=&quot;5&quot;/&gt;&lt;property id=&quot;20300&quot; value=&quot;Slide 108&quot;/&gt;&lt;property id=&quot;20307&quot; value=&quot;304&quot;/&gt;&lt;/object&gt;&lt;object type=&quot;3&quot; unique_id=&quot;10052&quot;&gt;&lt;property id=&quot;20148&quot; value=&quot;5&quot;/&gt;&lt;property id=&quot;20300&quot; value=&quot;Slide 109&quot;/&gt;&lt;property id=&quot;20307&quot; value=&quot;305&quot;/&gt;&lt;/object&gt;&lt;object type=&quot;3&quot; unique_id=&quot;10053&quot;&gt;&lt;property id=&quot;20148&quot; value=&quot;5&quot;/&gt;&lt;property id=&quot;20300&quot; value=&quot;Slide 110&quot;/&gt;&lt;property id=&quot;20307&quot; value=&quot;306&quot;/&gt;&lt;/object&gt;&lt;object type=&quot;3&quot; unique_id=&quot;10054&quot;&gt;&lt;property id=&quot;20148&quot; value=&quot;5&quot;/&gt;&lt;property id=&quot;20300&quot; value=&quot;Slide 112&quot;/&gt;&lt;property id=&quot;20307&quot; value=&quot;307&quot;/&gt;&lt;/object&gt;&lt;object type=&quot;3&quot; unique_id=&quot;10055&quot;&gt;&lt;property id=&quot;20148&quot; value=&quot;5&quot;/&gt;&lt;property id=&quot;20300&quot; value=&quot;Slide 113&quot;/&gt;&lt;property id=&quot;20307&quot; value=&quot;308&quot;/&gt;&lt;/object&gt;&lt;object type=&quot;3&quot; unique_id=&quot;10056&quot;&gt;&lt;property id=&quot;20148&quot; value=&quot;5&quot;/&gt;&lt;property id=&quot;20300&quot; value=&quot;Slide 114&quot;/&gt;&lt;property id=&quot;20307&quot; value=&quot;309&quot;/&gt;&lt;/object&gt;&lt;object type=&quot;3&quot; unique_id=&quot;10057&quot;&gt;&lt;property id=&quot;20148&quot; value=&quot;5&quot;/&gt;&lt;property id=&quot;20300&quot; value=&quot;Slide 115&quot;/&gt;&lt;property id=&quot;20307&quot; value=&quot;310&quot;/&gt;&lt;/object&gt;&lt;object type=&quot;3&quot; unique_id=&quot;10058&quot;&gt;&lt;property id=&quot;20148&quot; value=&quot;5&quot;/&gt;&lt;property id=&quot;20300&quot; value=&quot;Slide 116&quot;/&gt;&lt;property id=&quot;20307&quot; value=&quot;311&quot;/&gt;&lt;/object&gt;&lt;object type=&quot;3&quot; unique_id=&quot;10059&quot;&gt;&lt;property id=&quot;20148&quot; value=&quot;5&quot;/&gt;&lt;property id=&quot;20300&quot; value=&quot;Slide 118&quot;/&gt;&lt;property id=&quot;20307&quot; value=&quot;312&quot;/&gt;&lt;/object&gt;&lt;object type=&quot;3&quot; unique_id=&quot;10060&quot;&gt;&lt;property id=&quot;20148&quot; value=&quot;5&quot;/&gt;&lt;property id=&quot;20300&quot; value=&quot;Slide 119&quot;/&gt;&lt;property id=&quot;20307&quot; value=&quot;313&quot;/&gt;&lt;/object&gt;&lt;object type=&quot;3&quot; unique_id=&quot;78127&quot;&gt;&lt;property id=&quot;20148&quot; value=&quot;5&quot;/&gt;&lt;property id=&quot;20300&quot; value=&quot;Slide 1 - &amp;quot;Chapter 1 Introduction to Computers, the Internet and the Web&amp;quot;&quot;/&gt;&lt;property id=&quot;20307&quot; value=&quot;315&quot;/&gt;&lt;/object&gt;&lt;object type=&quot;3&quot; unique_id=&quot;81593&quot;&gt;&lt;property id=&quot;20148&quot; value=&quot;5&quot;/&gt;&lt;property id=&quot;20300&quot; value=&quot;Slide 5 - &amp;quot;1.1  Introduction&amp;quot;&quot;/&gt;&lt;property id=&quot;20307&quot; value=&quot;317&quot;/&gt;&lt;/object&gt;&lt;object type=&quot;3&quot; unique_id=&quot;81594&quot;&gt;&lt;property id=&quot;20148&quot; value=&quot;5&quot;/&gt;&lt;property id=&quot;20300&quot; value=&quot;Slide 6 - &amp;quot;1.2  Hardware and Software&amp;quot;&quot;/&gt;&lt;property id=&quot;20307&quot; value=&quot;318&quot;/&gt;&lt;/object&gt;&lt;object type=&quot;3&quot; unique_id=&quot;81595&quot;&gt;&lt;property id=&quot;20148&quot; value=&quot;5&quot;/&gt;&lt;property id=&quot;20300&quot; value=&quot;Slide 7 - &amp;quot;1.2  Hardware and Software (Cont.)&amp;quot;&quot;/&gt;&lt;property id=&quot;20307&quot; value=&quot;319&quot;/&gt;&lt;/object&gt;&lt;object type=&quot;3&quot; unique_id=&quot;81596&quot;&gt;&lt;property id=&quot;20148&quot; value=&quot;5&quot;/&gt;&lt;property id=&quot;20300&quot; value=&quot;Slide 8 - &amp;quot;1.2  Hardware and Software (Cont.)&amp;quot;&quot;/&gt;&lt;property id=&quot;20307&quot; value=&quot;320&quot;/&gt;&lt;/object&gt;&lt;object type=&quot;3&quot; unique_id=&quot;81597&quot;&gt;&lt;property id=&quot;20148&quot; value=&quot;5&quot;/&gt;&lt;property id=&quot;20300&quot; value=&quot;Slide 9 - &amp;quot;1.2.1  Moore’s Law&amp;quot;&quot;/&gt;&lt;property id=&quot;20307&quot; value=&quot;321&quot;/&gt;&lt;/object&gt;&lt;object type=&quot;3&quot; unique_id=&quot;81598&quot;&gt;&lt;property id=&quot;20148&quot; value=&quot;5&quot;/&gt;&lt;property id=&quot;20300&quot; value=&quot;Slide 10 - &amp;quot;1.2.1  Moore’s Law (Cont.)&amp;quot;&quot;/&gt;&lt;property id=&quot;20307&quot; value=&quot;322&quot;/&gt;&lt;/object&gt;&lt;object type=&quot;3&quot; unique_id=&quot;81599&quot;&gt;&lt;property id=&quot;20148&quot; value=&quot;5&quot;/&gt;&lt;property id=&quot;20300&quot; value=&quot;Slide 11 - &amp;quot;1.2.1  Moore’s Law (Cont.)&amp;quot;&quot;/&gt;&lt;property id=&quot;20307&quot; value=&quot;323&quot;/&gt;&lt;/object&gt;&lt;object type=&quot;3&quot; unique_id=&quot;81600&quot;&gt;&lt;property id=&quot;20148&quot; value=&quot;5&quot;/&gt;&lt;property id=&quot;20300&quot; value=&quot;Slide 12 - &amp;quot;1.2.2  Computer Organization&amp;quot;&quot;/&gt;&lt;property id=&quot;20307&quot; value=&quot;324&quot;/&gt;&lt;/object&gt;&lt;object type=&quot;3&quot; unique_id=&quot;81601&quot;&gt;&lt;property id=&quot;20148&quot; value=&quot;5&quot;/&gt;&lt;property id=&quot;20300&quot; value=&quot;Slide 18 - &amp;quot;1.3  Data Hierarchy&amp;quot;&quot;/&gt;&lt;property id=&quot;20307&quot; value=&quot;325&quot;/&gt;&lt;/object&gt;&lt;object type=&quot;3&quot; unique_id=&quot;81602&quot;&gt;&lt;property id=&quot;20148&quot; value=&quot;5&quot;/&gt;&lt;property id=&quot;20300&quot; value=&quot;Slide 20 - &amp;quot;1.3  Data Hierarchy&amp;quot;&quot;/&gt;&lt;property id=&quot;20307&quot; value=&quot;326&quot;/&gt;&lt;/object&gt;&lt;object type=&quot;3&quot; unique_id=&quot;81603&quot;&gt;&lt;property id=&quot;20148&quot; value=&quot;5&quot;/&gt;&lt;property id=&quot;20300&quot; value=&quot;Slide 21 - &amp;quot;1.3  Data Hierarchy&amp;quot;&quot;/&gt;&lt;property id=&quot;20307&quot; value=&quot;327&quot;/&gt;&lt;/object&gt;&lt;object type=&quot;3&quot; unique_id=&quot;81604&quot;&gt;&lt;property id=&quot;20148&quot; value=&quot;5&quot;/&gt;&lt;property id=&quot;20300&quot; value=&quot;Slide 22 - &amp;quot;1.3  Data Hierarchy&amp;quot;&quot;/&gt;&lt;property id=&quot;20307&quot; value=&quot;328&quot;/&gt;&lt;/object&gt;&lt;object type=&quot;3&quot; unique_id=&quot;81605&quot;&gt;&lt;property id=&quot;20148&quot; value=&quot;5&quot;/&gt;&lt;property id=&quot;20300&quot; value=&quot;Slide 24 - &amp;quot;1.4  Machine Languages, Assembly Languages and High-Level Languages&amp;quot;&quot;/&gt;&lt;property id=&quot;20307&quot; value=&quot;335&quot;/&gt;&lt;/object&gt;&lt;object type=&quot;3&quot; unique_id=&quot;81606&quot;&gt;&lt;property id=&quot;20148&quot; value=&quot;5&quot;/&gt;&lt;property id=&quot;20300&quot; value=&quot;Slide 25 - &amp;quot;1.4  Machine Languages, Assembly Languages and High-Level Languages&amp;quot;&quot;/&gt;&lt;property id=&quot;20307&quot; value=&quot;336&quot;/&gt;&lt;/object&gt;&lt;object type=&quot;3&quot; unique_id=&quot;81607&quot;&gt;&lt;property id=&quot;20148&quot; value=&quot;5&quot;/&gt;&lt;property id=&quot;20300&quot; value=&quot;Slide 26 - &amp;quot;1.5  The C Programming Language&amp;quot;&quot;/&gt;&lt;property id=&quot;20307&quot; value=&quot;337&quot;/&gt;&lt;/object&gt;&lt;object type=&quot;3&quot; unique_id=&quot;81608&quot;&gt;&lt;property id=&quot;20148&quot; value=&quot;5&quot;/&gt;&lt;property id=&quot;20300&quot; value=&quot;Slide 27 - &amp;quot;1.5  The C Programming Language (Cont.)&amp;quot;&quot;/&gt;&lt;property id=&quot;20307&quot; value=&quot;338&quot;/&gt;&lt;/object&gt;&lt;object type=&quot;3&quot; unique_id=&quot;81609&quot;&gt;&lt;property id=&quot;20148&quot; value=&quot;5&quot;/&gt;&lt;property id=&quot;20300&quot; value=&quot;Slide 28 - &amp;quot;1.5  The C Programming Language (Cont.)&amp;quot;&quot;/&gt;&lt;property id=&quot;20307&quot; value=&quot;339&quot;/&gt;&lt;/object&gt;&lt;object type=&quot;3&quot; unique_id=&quot;81610&quot;&gt;&lt;property id=&quot;20148&quot; value=&quot;5&quot;/&gt;&lt;property id=&quot;20300&quot; value=&quot;Slide 32 - &amp;quot;1.6  C Standard Library&amp;quot;&quot;/&gt;&lt;property id=&quot;20307&quot; value=&quot;340&quot;/&gt;&lt;/object&gt;&lt;object type=&quot;3&quot; unique_id=&quot;81611&quot;&gt;&lt;property id=&quot;20148&quot; value=&quot;5&quot;/&gt;&lt;property id=&quot;20300&quot; value=&quot;Slide 33 - &amp;quot;1.6  C Standard Library (Cont.)&amp;quot;&quot;/&gt;&lt;property id=&quot;20307&quot; value=&quot;341&quot;/&gt;&lt;/object&gt;&lt;object type=&quot;3&quot; unique_id=&quot;81612&quot;&gt;&lt;property id=&quot;20148&quot; value=&quot;5&quot;/&gt;&lt;property id=&quot;20300&quot; value=&quot;Slide 34 - &amp;quot;1.6  C Standard Library (Cont.)&amp;quot;&quot;/&gt;&lt;property id=&quot;20307&quot; value=&quot;342&quot;/&gt;&lt;/object&gt;&lt;object type=&quot;3&quot; unique_id=&quot;81613&quot;&gt;&lt;property id=&quot;20148&quot; value=&quot;5&quot;/&gt;&lt;property id=&quot;20300&quot; value=&quot;Slide 37 - &amp;quot;1.7  C++ and Other C-Based Languages&amp;quot;&quot;/&gt;&lt;property id=&quot;20307&quot; value=&quot;343&quot;/&gt;&lt;/object&gt;&lt;object type=&quot;3&quot; unique_id=&quot;81614&quot;&gt;&lt;property id=&quot;20148&quot; value=&quot;5&quot;/&gt;&lt;property id=&quot;20300&quot; value=&quot;Slide 38 - &amp;quot;1.7  C++ and Other C-Based Languages (Cont.)&amp;quot;&quot;/&gt;&lt;property id=&quot;20307&quot; value=&quot;344&quot;/&gt;&lt;/object&gt;&lt;object type=&quot;3&quot; unique_id=&quot;81615&quot;&gt;&lt;property id=&quot;20148&quot; value=&quot;5&quot;/&gt;&lt;property id=&quot;20300&quot; value=&quot;Slide 42 - &amp;quot;1.8  Object Technology&amp;quot;&quot;/&gt;&lt;property id=&quot;20307&quot; value=&quot;345&quot;/&gt;&lt;/object&gt;&lt;object type=&quot;3&quot; unique_id=&quot;81616&quot;&gt;&lt;property id=&quot;20148&quot; value=&quot;5&quot;/&gt;&lt;property id=&quot;20300&quot; value=&quot;Slide 43 - &amp;quot;1.8  Object Technology&amp;quot;&quot;/&gt;&lt;property id=&quot;20307&quot; value=&quot;346&quot;/&gt;&lt;/object&gt;&lt;object type=&quot;3&quot; unique_id=&quot;81617&quot;&gt;&lt;property id=&quot;20148&quot; value=&quot;5&quot;/&gt;&lt;property id=&quot;20300&quot; value=&quot;Slide 44 - &amp;quot;1.8  Object Technology (cont.)&amp;quot;&quot;/&gt;&lt;property id=&quot;20307&quot; value=&quot;347&quot;/&gt;&lt;/object&gt;&lt;object type=&quot;3&quot; unique_id=&quot;81618&quot;&gt;&lt;property id=&quot;20148&quot; value=&quot;5&quot;/&gt;&lt;property id=&quot;20300&quot; value=&quot;Slide 45 - &amp;quot;1.8  Object Technology (cont.)&amp;quot;&quot;/&gt;&lt;property id=&quot;20307&quot; value=&quot;348&quot;/&gt;&lt;/object&gt;&lt;object type=&quot;3&quot; unique_id=&quot;81619&quot;&gt;&lt;property id=&quot;20148&quot; value=&quot;5&quot;/&gt;&lt;property id=&quot;20300&quot; value=&quot;Slide 46 - &amp;quot;1.8  Object Technology (cont.)&amp;quot;&quot;/&gt;&lt;property id=&quot;20307&quot; value=&quot;349&quot;/&gt;&lt;/object&gt;&lt;object type=&quot;3&quot; unique_id=&quot;81620&quot;&gt;&lt;property id=&quot;20148&quot; value=&quot;5&quot;/&gt;&lt;property id=&quot;20300&quot; value=&quot;Slide 47 - &amp;quot;1.8  Object Technology (cont.)&amp;quot;&quot;/&gt;&lt;property id=&quot;20307&quot; value=&quot;350&quot;/&gt;&lt;/object&gt;&lt;object type=&quot;3&quot; unique_id=&quot;81621&quot;&gt;&lt;property id=&quot;20148&quot; value=&quot;5&quot;/&gt;&lt;property id=&quot;20300&quot; value=&quot;Slide 48 - &amp;quot;1.8  Object Technology (cont.)&amp;quot;&quot;/&gt;&lt;property id=&quot;20307&quot; value=&quot;351&quot;/&gt;&lt;/object&gt;&lt;object type=&quot;3&quot; unique_id=&quot;81622&quot;&gt;&lt;property id=&quot;20148&quot; value=&quot;5&quot;/&gt;&lt;property id=&quot;20300&quot; value=&quot;Slide 49 - &amp;quot;1.8  Object Technology (cont.)&amp;quot;&quot;/&gt;&lt;property id=&quot;20307&quot; value=&quot;352&quot;/&gt;&lt;/object&gt;&lt;object type=&quot;3&quot; unique_id=&quot;81623&quot;&gt;&lt;property id=&quot;20148&quot; value=&quot;5&quot;/&gt;&lt;property id=&quot;20300&quot; value=&quot;Slide 50 - &amp;quot;1.8  Object Technology (cont.)&amp;quot;&quot;/&gt;&lt;property id=&quot;20307&quot; value=&quot;353&quot;/&gt;&lt;/object&gt;&lt;object type=&quot;3&quot; unique_id=&quot;81624&quot;&gt;&lt;property id=&quot;20148&quot; value=&quot;5&quot;/&gt;&lt;property id=&quot;20300&quot; value=&quot;Slide 51 - &amp;quot;1.8  Object Technology (cont.)&amp;quot;&quot;/&gt;&lt;property id=&quot;20307&quot; value=&quot;354&quot;/&gt;&lt;/object&gt;&lt;object type=&quot;3&quot; unique_id=&quot;81625&quot;&gt;&lt;property id=&quot;20148&quot; value=&quot;5&quot;/&gt;&lt;property id=&quot;20300&quot; value=&quot;Slide 53 - &amp;quot;1.9  Typical C Program Development Environment&amp;quot;&quot;/&gt;&lt;property id=&quot;20307&quot; value=&quot;355&quot;/&gt;&lt;/object&gt;&lt;object type=&quot;3&quot; unique_id=&quot;81626&quot;&gt;&lt;property id=&quot;20148&quot; value=&quot;5&quot;/&gt;&lt;property id=&quot;20300&quot; value=&quot;Slide 54 - &amp;quot;1.9  Typical C Program Development Environment (Cont.)&amp;quot;&quot;/&gt;&lt;property id=&quot;20307&quot; value=&quot;356&quot;/&gt;&lt;/object&gt;&lt;object type=&quot;3&quot; unique_id=&quot;81627&quot;&gt;&lt;property id=&quot;20148&quot; value=&quot;5&quot;/&gt;&lt;property id=&quot;20300&quot; value=&quot;Slide 55 - &amp;quot;1.9  Phase 1: Creating a Program&amp;quot;&quot;/&gt;&lt;property id=&quot;20307&quot; value=&quot;357&quot;/&gt;&lt;/object&gt;&lt;object type=&quot;3&quot; unique_id=&quot;81628&quot;&gt;&lt;property id=&quot;20148&quot; value=&quot;5&quot;/&gt;&lt;property id=&quot;20300&quot; value=&quot;Slide 56 - &amp;quot;1.9  Phases 2 and 3: Preprocessing and Compiling a C Program&amp;quot;&quot;/&gt;&lt;property id=&quot;20307&quot; value=&quot;358&quot;/&gt;&lt;/object&gt;&lt;object type=&quot;3&quot; unique_id=&quot;81629&quot;&gt;&lt;property id=&quot;20148&quot; value=&quot;5&quot;/&gt;&lt;property id=&quot;20300&quot; value=&quot;Slide 57 - &amp;quot;1.9  Phases 2 and 3: Preprocessing and Compiling a C Program (Cont.)&amp;quot;&quot;/&gt;&lt;property id=&quot;20307&quot; value=&quot;359&quot;/&gt;&lt;/object&gt;&lt;object type=&quot;3&quot; unique_id=&quot;81630&quot;&gt;&lt;property id=&quot;20148&quot; value=&quot;5&quot;/&gt;&lt;property id=&quot;20300&quot; value=&quot;Slide 60 - &amp;quot;1.9  Phase 4: Linking&amp;quot;&quot;/&gt;&lt;property id=&quot;20307&quot; value=&quot;360&quot;/&gt;&lt;/object&gt;&lt;object type=&quot;3&quot; unique_id=&quot;81631&quot;&gt;&lt;property id=&quot;20148&quot; value=&quot;5&quot;/&gt;&lt;property id=&quot;20300&quot; value=&quot;Slide 61 - &amp;quot;1.9  Phase 4: Linking (Cont.)&amp;quot;&quot;/&gt;&lt;property id=&quot;20307&quot; value=&quot;361&quot;/&gt;&lt;/object&gt;&lt;object type=&quot;3&quot; unique_id=&quot;81632&quot;&gt;&lt;property id=&quot;20148&quot; value=&quot;5&quot;/&gt;&lt;property id=&quot;20300&quot; value=&quot;Slide 62 - &amp;quot;1.9  Phase 5: Loading&amp;quot;&quot;/&gt;&lt;property id=&quot;20307&quot; value=&quot;362&quot;/&gt;&lt;/object&gt;&lt;object type=&quot;3&quot; unique_id=&quot;81633&quot;&gt;&lt;property id=&quot;20148&quot; value=&quot;5&quot;/&gt;&lt;property id=&quot;20300&quot; value=&quot;Slide 63 - &amp;quot;1.9  Phase 6: Execution&amp;quot;&quot;/&gt;&lt;property id=&quot;20307&quot; value=&quot;363&quot;/&gt;&lt;/object&gt;&lt;object type=&quot;3&quot; unique_id=&quot;81634&quot;&gt;&lt;property id=&quot;20148&quot; value=&quot;5&quot;/&gt;&lt;property id=&quot;20300&quot; value=&quot;Slide 64 - &amp;quot;1.9  Problems That May Occur at Execution Time&amp;quot;&quot;/&gt;&lt;property id=&quot;20307&quot; value=&quot;364&quot;/&gt;&lt;/object&gt;&lt;object type=&quot;3&quot; unique_id=&quot;84695&quot;&gt;&lt;property id=&quot;20148&quot; value=&quot;5&quot;/&gt;&lt;property id=&quot;20300&quot; value=&quot;Slide 66 - &amp;quot;1.9  Standard Input, Standard Output and Standard Error Streams&amp;quot;&quot;/&gt;&lt;property id=&quot;20307&quot; value=&quot;365&quot;/&gt;&lt;/object&gt;&lt;object type=&quot;3&quot; unique_id=&quot;84696&quot;&gt;&lt;property id=&quot;20148&quot; value=&quot;5&quot;/&gt;&lt;property id=&quot;20300&quot; value=&quot;Slide 67 - &amp;quot;1.9  Standard Input, Standard Output and Standard Error Streams (Cont.)&amp;quot;&quot;/&gt;&lt;property id=&quot;20307&quot; value=&quot;366&quot;/&gt;&lt;/object&gt;&lt;object type=&quot;3&quot; unique_id=&quot;84697&quot;&gt;&lt;property id=&quot;20148&quot; value=&quot;5&quot;/&gt;&lt;property id=&quot;20300&quot; value=&quot;Slide 68 - &amp;quot;1.10  Test-Driving a C Application in Windows, Linux and Mac OS X&amp;quot;&quot;/&gt;&lt;property id=&quot;20307&quot; value=&quot;367&quot;/&gt;&lt;/object&gt;&lt;object type=&quot;3&quot; unique_id=&quot;84698&quot;&gt;&lt;property id=&quot;20148&quot; value=&quot;5&quot;/&gt;&lt;property id=&quot;20300&quot; value=&quot;Slide 69 - &amp;quot;1.10  Test-Driving a C Application in Windows, Linux and Mac OS X (Cont.)&amp;quot;&quot;/&gt;&lt;property id=&quot;20307&quot; value=&quot;368&quot;/&gt;&lt;/object&gt;&lt;object type=&quot;3&quot; unique_id=&quot;84699&quot;&gt;&lt;property id=&quot;20148&quot; value=&quot;5&quot;/&gt;&lt;property id=&quot;20300&quot; value=&quot;Slide 70 - &amp;quot;1.10.1  Running a C Application from the Windows Command Prompt&amp;quot;&quot;/&gt;&lt;property id=&quot;20307&quot; value=&quot;369&quot;/&gt;&lt;/object&gt;&lt;object type=&quot;3&quot; unique_id=&quot;84700&quot;&gt;&lt;property id=&quot;20148&quot; value=&quot;5&quot;/&gt;&lt;property id=&quot;20300&quot; value=&quot;Slide 78 - &amp;quot;1.10.2  Running a C Application Using GNU C with Linux&amp;quot;&quot;/&gt;&lt;property id=&quot;20307&quot; value=&quot;370&quot;/&gt;&lt;/object&gt;&lt;object type=&quot;3&quot; unique_id=&quot;84701&quot;&gt;&lt;property id=&quot;20148&quot; value=&quot;5&quot;/&gt;&lt;property id=&quot;20300&quot; value=&quot;Slide 87 - &amp;quot;1.11.3  Running a C Application Using the Teminal on Mac OS X&amp;quot;&quot;/&gt;&lt;property id=&quot;20307&quot; value=&quot;372&quot;/&gt;&lt;/object&gt;&lt;object type=&quot;3&quot; unique_id=&quot;84702&quot;&gt;&lt;property id=&quot;20148&quot; value=&quot;5&quot;/&gt;&lt;property id=&quot;20300&quot; value=&quot;Slide 96 - &amp;quot;1.11  Operating Systems&amp;quot;&quot;/&gt;&lt;property id=&quot;20307&quot; value=&quot;373&quot;/&gt;&lt;/object&gt;&lt;object type=&quot;3&quot; unique_id=&quot;84703&quot;&gt;&lt;property id=&quot;20148&quot; value=&quot;5&quot;/&gt;&lt;property id=&quot;20300&quot; value=&quot;Slide 97 - &amp;quot;1.11.1 Windows—A Proprietary Operating System&amp;quot;&quot;/&gt;&lt;property id=&quot;20307&quot; value=&quot;374&quot;/&gt;&lt;/object&gt;&lt;object type=&quot;3&quot; unique_id=&quot;84704&quot;&gt;&lt;property id=&quot;20148&quot; value=&quot;5&quot;/&gt;&lt;property id=&quot;20300&quot; value=&quot;Slide 98 - &amp;quot;1.11.2 Linux—An Open-Source Operating System&amp;quot;&quot;/&gt;&lt;property id=&quot;20307&quot; value=&quot;375&quot;/&gt;&lt;/object&gt;&lt;object type=&quot;3&quot; unique_id=&quot;84705&quot;&gt;&lt;property id=&quot;20148&quot; value=&quot;5&quot;/&gt;&lt;property id=&quot;20300&quot; value=&quot;Slide 99 - &amp;quot;1.11.2 Linux—An Open-Source Operating System&amp;quot;&quot;/&gt;&lt;property id=&quot;20307&quot; value=&quot;376&quot;/&gt;&lt;/object&gt;&lt;object type=&quot;3&quot; unique_id=&quot;84706&quot;&gt;&lt;property id=&quot;20148&quot; value=&quot;5&quot;/&gt;&lt;property id=&quot;20300&quot; value=&quot;Slide 100 - &amp;quot;1.11.3 Apple’s Mac OS X; Apple’s iOS for iPhone®, iPad® and iPod Touch® Devices&amp;quot;&quot;/&gt;&lt;property id=&quot;20307&quot; value=&quot;377&quot;/&gt;&lt;/object&gt;&lt;object type=&quot;3&quot; unique_id=&quot;84707&quot;&gt;&lt;property id=&quot;20148&quot; value=&quot;5&quot;/&gt;&lt;property id=&quot;20300&quot; value=&quot;Slide 101 - &amp;quot;1.11.3 Apple’s Mac OS X; Apple’s iOS for iPhone®, iPad® and iPod Touch® Devices&amp;quot;&quot;/&gt;&lt;property id=&quot;20307&quot; value=&quot;378&quot;/&gt;&lt;/object&gt;&lt;object type=&quot;3&quot; unique_id=&quot;84708&quot;&gt;&lt;property id=&quot;20148&quot; value=&quot;5&quot;/&gt;&lt;property id=&quot;20300&quot; value=&quot;Slide 102 - &amp;quot;1.11.4 Google’s Android&amp;quot;&quot;/&gt;&lt;property id=&quot;20307&quot; value=&quot;379&quot;/&gt;&lt;/object&gt;&lt;object type=&quot;3&quot; unique_id=&quot;84709&quot;&gt;&lt;property id=&quot;20148&quot; value=&quot;5&quot;/&gt;&lt;property id=&quot;20300&quot; value=&quot;Slide 103 - &amp;quot;1.12 The Internet and the World Wide Web&amp;quot;&quot;/&gt;&lt;property id=&quot;20307&quot; value=&quot;380&quot;/&gt;&lt;/object&gt;&lt;object type=&quot;3&quot; unique_id=&quot;84710&quot;&gt;&lt;property id=&quot;20148&quot; value=&quot;5&quot;/&gt;&lt;property id=&quot;20300&quot; value=&quot;Slide 104 - &amp;quot;1.12 The Internet and the World Wide Web (Cont.)&amp;quot;&quot;/&gt;&lt;property id=&quot;20307&quot; value=&quot;382&quot;/&gt;&lt;/object&gt;&lt;object type=&quot;3&quot; unique_id=&quot;84711&quot;&gt;&lt;property id=&quot;20148&quot; value=&quot;5&quot;/&gt;&lt;property id=&quot;20300&quot; value=&quot;Slide 105 - &amp;quot;1.12 The Internet and the World Wide Web (Cont.)&amp;quot;&quot;/&gt;&lt;property id=&quot;20307&quot; value=&quot;384&quot;/&gt;&lt;/object&gt;&lt;object type=&quot;3&quot; unique_id=&quot;84712&quot;&gt;&lt;property id=&quot;20148&quot; value=&quot;5&quot;/&gt;&lt;property id=&quot;20300&quot; value=&quot;Slide 106 - &amp;quot;1.12 The Internet and the World Wide Web (Cont.)&amp;quot;&quot;/&gt;&lt;property id=&quot;20307&quot; value=&quot;388&quot;/&gt;&lt;/object&gt;&lt;object type=&quot;3&quot; unique_id=&quot;84713&quot;&gt;&lt;property id=&quot;20148&quot; value=&quot;5&quot;/&gt;&lt;property id=&quot;20300&quot; value=&quot;Slide 111 - &amp;quot;1.13 Some Key Software Development Terminology&amp;quot;&quot;/&gt;&lt;property id=&quot;20307&quot; value=&quot;389&quot;/&gt;&lt;/object&gt;&lt;object type=&quot;3&quot; unique_id=&quot;84714&quot;&gt;&lt;property id=&quot;20148&quot; value=&quot;5&quot;/&gt;&lt;property id=&quot;20300&quot; value=&quot;Slide 117 - &amp;quot;1.14  Keeping Up-to-Date with Information Technologies&amp;quot;&quot;/&gt;&lt;property id=&quot;20307&quot; value=&quot;39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htp8_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chtp8_10</Template>
  <TotalTime>40928</TotalTime>
  <Words>6307</Words>
  <Application>Microsoft Office PowerPoint</Application>
  <PresentationFormat>宽屏</PresentationFormat>
  <Paragraphs>1180</Paragraphs>
  <Slides>89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99" baseType="lpstr">
      <vt:lpstr>等线</vt:lpstr>
      <vt:lpstr>等线 Light</vt:lpstr>
      <vt:lpstr>宋体</vt:lpstr>
      <vt:lpstr>Arial</vt:lpstr>
      <vt:lpstr>Calibri</vt:lpstr>
      <vt:lpstr>Courier New</vt:lpstr>
      <vt:lpstr>Symbol</vt:lpstr>
      <vt:lpstr>Times New Roman</vt:lpstr>
      <vt:lpstr>Wingdings</vt:lpstr>
      <vt:lpstr>chtp8_07</vt:lpstr>
      <vt:lpstr>PowerPoint 演示文稿</vt:lpstr>
      <vt:lpstr>大纲</vt:lpstr>
      <vt:lpstr>PowerPoint 演示文稿</vt:lpstr>
      <vt:lpstr>PowerPoint 演示文稿</vt:lpstr>
      <vt:lpstr>openGauss之数据查询SQL</vt:lpstr>
      <vt:lpstr>单表查询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单表查询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单表查询</vt:lpstr>
      <vt:lpstr>PowerPoint 演示文稿</vt:lpstr>
      <vt:lpstr>单表查询</vt:lpstr>
      <vt:lpstr>PowerPoint 演示文稿</vt:lpstr>
      <vt:lpstr>PowerPoint 演示文稿</vt:lpstr>
      <vt:lpstr>PowerPoint 演示文稿</vt:lpstr>
      <vt:lpstr>单表查询</vt:lpstr>
      <vt:lpstr>PowerPoint 演示文稿</vt:lpstr>
      <vt:lpstr>PowerPoint 演示文稿</vt:lpstr>
      <vt:lpstr>PowerPoint 演示文稿</vt:lpstr>
      <vt:lpstr>PowerPoint 演示文稿</vt:lpstr>
      <vt:lpstr>连接查询</vt:lpstr>
      <vt:lpstr>连接查询</vt:lpstr>
      <vt:lpstr>PowerPoint 演示文稿</vt:lpstr>
      <vt:lpstr>连接操作的执行过程</vt:lpstr>
      <vt:lpstr>PowerPoint 演示文稿</vt:lpstr>
      <vt:lpstr>PowerPoint 演示文稿</vt:lpstr>
      <vt:lpstr>自然连接</vt:lpstr>
      <vt:lpstr>连接查询</vt:lpstr>
      <vt:lpstr>自身连接</vt:lpstr>
      <vt:lpstr>PowerPoint 演示文稿</vt:lpstr>
      <vt:lpstr>连接查询</vt:lpstr>
      <vt:lpstr>外连接</vt:lpstr>
      <vt:lpstr>PowerPoint 演示文稿</vt:lpstr>
      <vt:lpstr>连接查询</vt:lpstr>
      <vt:lpstr>多表连接</vt:lpstr>
      <vt:lpstr>PowerPoint 演示文稿</vt:lpstr>
      <vt:lpstr>嵌套查询</vt:lpstr>
      <vt:lpstr>嵌套查询求解方法</vt:lpstr>
      <vt:lpstr>嵌套查询</vt:lpstr>
      <vt:lpstr>PowerPoint 演示文稿</vt:lpstr>
      <vt:lpstr>PowerPoint 演示文稿</vt:lpstr>
      <vt:lpstr>PowerPoint 演示文稿</vt:lpstr>
      <vt:lpstr>PowerPoint 演示文稿</vt:lpstr>
      <vt:lpstr>课堂练习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集合查询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基于派生表的查询</vt:lpstr>
      <vt:lpstr>PowerPoint 演示文稿</vt:lpstr>
      <vt:lpstr>PowerPoint 演示文稿</vt:lpstr>
      <vt:lpstr>PowerPoint 演示文稿</vt:lpstr>
      <vt:lpstr>SELECT语句的一般格式</vt:lpstr>
      <vt:lpstr>目标列表达式的可选格式</vt:lpstr>
      <vt:lpstr>聚集函数的一般格式</vt:lpstr>
      <vt:lpstr>WHERE子句的条件表达式的可选格式</vt:lpstr>
      <vt:lpstr>PowerPoint 演示文稿</vt:lpstr>
      <vt:lpstr>课堂练习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michaelwin</cp:lastModifiedBy>
  <cp:revision>1732</cp:revision>
  <dcterms:created xsi:type="dcterms:W3CDTF">2015-04-27T18:37:45Z</dcterms:created>
  <dcterms:modified xsi:type="dcterms:W3CDTF">2022-03-15T02:40:10Z</dcterms:modified>
</cp:coreProperties>
</file>