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61"/>
  </p:notesMasterIdLst>
  <p:sldIdLst>
    <p:sldId id="315" r:id="rId2"/>
    <p:sldId id="257" r:id="rId3"/>
    <p:sldId id="258" r:id="rId4"/>
    <p:sldId id="259" r:id="rId5"/>
    <p:sldId id="260" r:id="rId6"/>
    <p:sldId id="261" r:id="rId7"/>
    <p:sldId id="262" r:id="rId8"/>
    <p:sldId id="263" r:id="rId9"/>
    <p:sldId id="265" r:id="rId10"/>
    <p:sldId id="264" r:id="rId11"/>
    <p:sldId id="314" r:id="rId12"/>
    <p:sldId id="266" r:id="rId13"/>
    <p:sldId id="267" r:id="rId14"/>
    <p:sldId id="268" r:id="rId15"/>
    <p:sldId id="269" r:id="rId16"/>
    <p:sldId id="270" r:id="rId17"/>
    <p:sldId id="271" r:id="rId18"/>
    <p:sldId id="272" r:id="rId19"/>
    <p:sldId id="273" r:id="rId20"/>
    <p:sldId id="274" r:id="rId21"/>
    <p:sldId id="275" r:id="rId22"/>
    <p:sldId id="277" r:id="rId23"/>
    <p:sldId id="318" r:id="rId24"/>
    <p:sldId id="313" r:id="rId25"/>
    <p:sldId id="276" r:id="rId26"/>
    <p:sldId id="278" r:id="rId27"/>
    <p:sldId id="280" r:id="rId28"/>
    <p:sldId id="281" r:id="rId29"/>
    <p:sldId id="279" r:id="rId30"/>
    <p:sldId id="282" r:id="rId31"/>
    <p:sldId id="283" r:id="rId32"/>
    <p:sldId id="284" r:id="rId33"/>
    <p:sldId id="285" r:id="rId34"/>
    <p:sldId id="286" r:id="rId35"/>
    <p:sldId id="287" r:id="rId36"/>
    <p:sldId id="288" r:id="rId37"/>
    <p:sldId id="289" r:id="rId38"/>
    <p:sldId id="290" r:id="rId39"/>
    <p:sldId id="291" r:id="rId40"/>
    <p:sldId id="292" r:id="rId41"/>
    <p:sldId id="312" r:id="rId42"/>
    <p:sldId id="293" r:id="rId43"/>
    <p:sldId id="294" r:id="rId44"/>
    <p:sldId id="295" r:id="rId45"/>
    <p:sldId id="308" r:id="rId46"/>
    <p:sldId id="309" r:id="rId47"/>
    <p:sldId id="310" r:id="rId48"/>
    <p:sldId id="296" r:id="rId49"/>
    <p:sldId id="297" r:id="rId50"/>
    <p:sldId id="298" r:id="rId51"/>
    <p:sldId id="299" r:id="rId52"/>
    <p:sldId id="300" r:id="rId53"/>
    <p:sldId id="301" r:id="rId54"/>
    <p:sldId id="302" r:id="rId55"/>
    <p:sldId id="303" r:id="rId56"/>
    <p:sldId id="304" r:id="rId57"/>
    <p:sldId id="305" r:id="rId58"/>
    <p:sldId id="306" r:id="rId59"/>
    <p:sldId id="316" r:id="rId60"/>
  </p:sldIdLst>
  <p:sldSz cx="12192000" cy="6858000"/>
  <p:notesSz cx="6858000" cy="9144000"/>
  <p:photoAlbum/>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0099"/>
    <a:srgbClr val="FF9900"/>
    <a:srgbClr val="990033"/>
    <a:srgbClr val="006699"/>
    <a:srgbClr val="0066CC"/>
    <a:srgbClr val="336699"/>
    <a:srgbClr val="996833"/>
    <a:srgbClr val="848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464" autoAdjust="0"/>
  </p:normalViewPr>
  <p:slideViewPr>
    <p:cSldViewPr>
      <p:cViewPr varScale="1">
        <p:scale>
          <a:sx n="84" d="100"/>
          <a:sy n="84" d="100"/>
        </p:scale>
        <p:origin x="581" y="77"/>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3/21/2022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99">
              <a:alpha val="70000"/>
            </a:srgbClr>
          </a:solidFill>
        </p:spPr>
        <p:txBody>
          <a:bodyPr>
            <a:normAutofit/>
          </a:bodyPr>
          <a:lstStyle>
            <a:lvl1pPr algn="ctr">
              <a:defRPr sz="4800">
                <a:solidFill>
                  <a:srgbClr val="FFFF00"/>
                </a:solidFill>
                <a:latin typeface="等线" panose="02010600030101010101" pitchFamily="2" charset="-122"/>
                <a:ea typeface="等线" panose="02010600030101010101" pitchFamily="2"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00000"/>
              </a:lnSpc>
              <a:buClr>
                <a:srgbClr val="990033"/>
              </a:buClr>
              <a:buSzPct val="80000"/>
              <a:buFont typeface="Wingdings" panose="05000000000000000000" pitchFamily="2" charset="2"/>
              <a:buChar char="§"/>
              <a:defRPr sz="3200" b="0">
                <a:latin typeface="等线" panose="02010600030101010101" pitchFamily="2" charset="-122"/>
                <a:ea typeface="等线" panose="02010600030101010101" pitchFamily="2" charset="-122"/>
              </a:defRPr>
            </a:lvl1pPr>
            <a:lvl2pPr marL="715963" indent="-358775">
              <a:lnSpc>
                <a:spcPct val="100000"/>
              </a:lnSpc>
              <a:defRPr sz="2800">
                <a:latin typeface="等线" panose="02010600030101010101" pitchFamily="2" charset="-122"/>
                <a:ea typeface="等线" panose="02010600030101010101" pitchFamily="2" charset="-122"/>
              </a:defRPr>
            </a:lvl2pPr>
            <a:lvl3pPr marL="901700" indent="-185738">
              <a:lnSpc>
                <a:spcPct val="100000"/>
              </a:lnSpc>
              <a:defRPr sz="2000">
                <a:latin typeface="等线" panose="02010600030101010101" pitchFamily="2" charset="-122"/>
                <a:ea typeface="等线" panose="02010600030101010101" pitchFamily="2"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5" name="Slide Number Placeholder 5"/>
          <p:cNvSpPr>
            <a:spLocks noGrp="1"/>
          </p:cNvSpPr>
          <p:nvPr>
            <p:ph type="sldNum" sz="quarter" idx="12"/>
          </p:nvPr>
        </p:nvSpPr>
        <p:spPr>
          <a:xfrm>
            <a:off x="9448800" y="6253026"/>
            <a:ext cx="2438400" cy="426813"/>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blog.csdn.net/yangshangwei/article/details/53328605"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04394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600" dirty="0">
                <a:solidFill>
                  <a:srgbClr val="000099"/>
                </a:solidFill>
                <a:latin typeface="等线" panose="02010600030101010101" pitchFamily="2" charset="-122"/>
                <a:ea typeface="等线" panose="02010600030101010101" pitchFamily="2" charset="-122"/>
              </a:rPr>
              <a:t>第</a:t>
            </a:r>
            <a:r>
              <a:rPr lang="en-US" altLang="zh-CN" sz="6600">
                <a:solidFill>
                  <a:srgbClr val="000099"/>
                </a:solidFill>
                <a:latin typeface="等线" panose="02010600030101010101" pitchFamily="2" charset="-122"/>
                <a:ea typeface="等线" panose="02010600030101010101" pitchFamily="2" charset="-122"/>
              </a:rPr>
              <a:t>3</a:t>
            </a:r>
            <a:r>
              <a:rPr lang="zh-CN" altLang="en-US" sz="6600">
                <a:solidFill>
                  <a:srgbClr val="000099"/>
                </a:solidFill>
                <a:latin typeface="等线" panose="02010600030101010101" pitchFamily="2" charset="-122"/>
                <a:ea typeface="等线" panose="02010600030101010101" pitchFamily="2" charset="-122"/>
              </a:rPr>
              <a:t>章  </a:t>
            </a:r>
            <a:r>
              <a:rPr lang="en-US" altLang="zh-CN" sz="6600" dirty="0">
                <a:solidFill>
                  <a:srgbClr val="000099"/>
                </a:solidFill>
                <a:latin typeface="等线" panose="02010600030101010101" pitchFamily="2" charset="-122"/>
                <a:ea typeface="等线" panose="02010600030101010101" pitchFamily="2" charset="-122"/>
              </a:rPr>
              <a:t>SQL</a:t>
            </a:r>
            <a:r>
              <a:rPr lang="zh-CN" altLang="en-US" sz="6600">
                <a:solidFill>
                  <a:srgbClr val="000099"/>
                </a:solidFill>
                <a:latin typeface="等线" panose="02010600030101010101" pitchFamily="2" charset="-122"/>
                <a:ea typeface="等线" panose="02010600030101010101" pitchFamily="2" charset="-122"/>
                <a:sym typeface="Symbol" panose="05050102010706020507" pitchFamily="18" charset="2"/>
              </a:rPr>
              <a:t>之</a:t>
            </a:r>
            <a:r>
              <a:rPr lang="zh-CN" altLang="en-US" sz="6600">
                <a:solidFill>
                  <a:srgbClr val="FF0000"/>
                </a:solidFill>
                <a:latin typeface="等线" panose="02010600030101010101" pitchFamily="2" charset="-122"/>
                <a:ea typeface="等线" panose="02010600030101010101" pitchFamily="2" charset="-122"/>
                <a:sym typeface="Symbol" panose="05050102010706020507" pitchFamily="18" charset="2"/>
              </a:rPr>
              <a:t>数据更新</a:t>
            </a:r>
            <a:endParaRPr lang="en-US" altLang="zh-CN" sz="6600" dirty="0">
              <a:solidFill>
                <a:srgbClr val="FF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696379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9</a:t>
            </a:fld>
            <a:endParaRPr lang="en-US" dirty="0"/>
          </a:p>
        </p:txBody>
      </p:sp>
      <p:sp>
        <p:nvSpPr>
          <p:cNvPr id="5" name="内容占位符 4"/>
          <p:cNvSpPr>
            <a:spLocks noGrp="1"/>
          </p:cNvSpPr>
          <p:nvPr>
            <p:ph idx="1"/>
          </p:nvPr>
        </p:nvSpPr>
        <p:spPr>
          <a:xfrm>
            <a:off x="595085" y="838200"/>
            <a:ext cx="11007107" cy="5697826"/>
          </a:xfrm>
        </p:spPr>
        <p:txBody>
          <a:bodyPr/>
          <a:lstStyle/>
          <a:p>
            <a:pPr>
              <a:lnSpc>
                <a:spcPct val="130000"/>
              </a:lnSpc>
            </a:pPr>
            <a:r>
              <a:rPr lang="zh-CN" altLang="en-US" dirty="0"/>
              <a:t>关系数据库管理系统在执行插入语句时会检查所插元组是否破坏表上已定义的</a:t>
            </a:r>
            <a:r>
              <a:rPr lang="zh-CN" altLang="en-US"/>
              <a:t>完整性规则。</a:t>
            </a:r>
            <a:endParaRPr lang="zh-CN" altLang="en-US" dirty="0"/>
          </a:p>
          <a:p>
            <a:pPr lvl="1">
              <a:lnSpc>
                <a:spcPct val="130000"/>
              </a:lnSpc>
            </a:pPr>
            <a:r>
              <a:rPr lang="zh-CN" altLang="en-US" dirty="0">
                <a:solidFill>
                  <a:srgbClr val="FF0000"/>
                </a:solidFill>
              </a:rPr>
              <a:t>实体完整性</a:t>
            </a:r>
          </a:p>
          <a:p>
            <a:pPr lvl="1">
              <a:lnSpc>
                <a:spcPct val="130000"/>
              </a:lnSpc>
            </a:pPr>
            <a:r>
              <a:rPr lang="zh-CN" altLang="en-US" dirty="0">
                <a:solidFill>
                  <a:srgbClr val="FF0000"/>
                </a:solidFill>
              </a:rPr>
              <a:t>参照完整性</a:t>
            </a:r>
          </a:p>
          <a:p>
            <a:pPr lvl="1">
              <a:lnSpc>
                <a:spcPct val="130000"/>
              </a:lnSpc>
            </a:pPr>
            <a:r>
              <a:rPr lang="zh-CN" altLang="en-US" dirty="0">
                <a:solidFill>
                  <a:srgbClr val="FF0000"/>
                </a:solidFill>
              </a:rPr>
              <a:t>用户定义的完整性</a:t>
            </a:r>
          </a:p>
          <a:p>
            <a:pPr lvl="2">
              <a:lnSpc>
                <a:spcPct val="130000"/>
              </a:lnSpc>
              <a:buSzPct val="87000"/>
            </a:pPr>
            <a:r>
              <a:rPr lang="en-US" altLang="zh-CN" sz="2400" dirty="0">
                <a:solidFill>
                  <a:srgbClr val="0000CC"/>
                </a:solidFill>
              </a:rPr>
              <a:t>NOT NULL</a:t>
            </a:r>
            <a:r>
              <a:rPr lang="zh-CN" altLang="en-US" sz="2400" dirty="0">
                <a:solidFill>
                  <a:srgbClr val="0000CC"/>
                </a:solidFill>
              </a:rPr>
              <a:t>约束</a:t>
            </a:r>
          </a:p>
          <a:p>
            <a:pPr lvl="2">
              <a:lnSpc>
                <a:spcPct val="130000"/>
              </a:lnSpc>
              <a:buSzPct val="87000"/>
            </a:pPr>
            <a:r>
              <a:rPr lang="en-US" altLang="zh-CN" sz="2400" dirty="0">
                <a:solidFill>
                  <a:srgbClr val="0000CC"/>
                </a:solidFill>
              </a:rPr>
              <a:t>UNIQUE</a:t>
            </a:r>
            <a:r>
              <a:rPr lang="zh-CN" altLang="en-US" sz="2400" dirty="0">
                <a:solidFill>
                  <a:srgbClr val="0000CC"/>
                </a:solidFill>
              </a:rPr>
              <a:t>约束</a:t>
            </a:r>
          </a:p>
          <a:p>
            <a:pPr lvl="2">
              <a:lnSpc>
                <a:spcPct val="130000"/>
              </a:lnSpc>
              <a:buSzPct val="87000"/>
            </a:pPr>
            <a:r>
              <a:rPr lang="zh-CN" altLang="en-US" sz="2400" dirty="0">
                <a:solidFill>
                  <a:srgbClr val="0000CC"/>
                </a:solidFill>
              </a:rPr>
              <a:t>值域约束</a:t>
            </a:r>
          </a:p>
        </p:txBody>
      </p:sp>
    </p:spTree>
    <p:extLst>
      <p:ext uri="{BB962C8B-B14F-4D97-AF65-F5344CB8AC3E}">
        <p14:creationId xmlns:p14="http://schemas.microsoft.com/office/powerpoint/2010/main" val="9282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F83F9-EA85-4B35-9C62-57C494AD4012}"/>
              </a:ext>
            </a:extLst>
          </p:cNvPr>
          <p:cNvSpPr>
            <a:spLocks noGrp="1"/>
          </p:cNvSpPr>
          <p:nvPr>
            <p:ph type="title"/>
          </p:nvPr>
        </p:nvSpPr>
        <p:spPr/>
        <p:txBody>
          <a:bodyPr/>
          <a:lstStyle/>
          <a:p>
            <a:r>
              <a:rPr lang="zh-CN" altLang="en-US" dirty="0"/>
              <a:t>补充：</a:t>
            </a:r>
            <a:r>
              <a:rPr lang="en-US" altLang="zh-CN" dirty="0"/>
              <a:t>openGauss</a:t>
            </a:r>
            <a:r>
              <a:rPr lang="zh-CN" altLang="en-US" dirty="0"/>
              <a:t>的</a:t>
            </a:r>
            <a:r>
              <a:rPr lang="en-US" altLang="zh-CN" dirty="0"/>
              <a:t>INSERT</a:t>
            </a:r>
            <a:r>
              <a:rPr lang="zh-CN" altLang="en-US" dirty="0"/>
              <a:t>命令插入多行</a:t>
            </a:r>
          </a:p>
        </p:txBody>
      </p:sp>
      <p:sp>
        <p:nvSpPr>
          <p:cNvPr id="4" name="灯片编号占位符 3">
            <a:extLst>
              <a:ext uri="{FF2B5EF4-FFF2-40B4-BE49-F238E27FC236}">
                <a16:creationId xmlns:a16="http://schemas.microsoft.com/office/drawing/2014/main" id="{B5B8AA84-44F5-4BE9-8ACE-57C6BD62862A}"/>
              </a:ext>
            </a:extLst>
          </p:cNvPr>
          <p:cNvSpPr>
            <a:spLocks noGrp="1"/>
          </p:cNvSpPr>
          <p:nvPr>
            <p:ph type="sldNum" sz="quarter" idx="12"/>
          </p:nvPr>
        </p:nvSpPr>
        <p:spPr/>
        <p:txBody>
          <a:bodyPr/>
          <a:lstStyle/>
          <a:p>
            <a:fld id="{E63F6D5D-9733-4D44-9C56-AEFEDD5A4BA7}" type="slidenum">
              <a:rPr lang="en-US" smtClean="0"/>
              <a:pPr/>
              <a:t>10</a:t>
            </a:fld>
            <a:endParaRPr lang="en-US" dirty="0"/>
          </a:p>
        </p:txBody>
      </p:sp>
      <p:sp>
        <p:nvSpPr>
          <p:cNvPr id="5" name="矩形 4">
            <a:extLst>
              <a:ext uri="{FF2B5EF4-FFF2-40B4-BE49-F238E27FC236}">
                <a16:creationId xmlns:a16="http://schemas.microsoft.com/office/drawing/2014/main" id="{088D28F4-7793-4561-A55C-1772653C7799}"/>
              </a:ext>
            </a:extLst>
          </p:cNvPr>
          <p:cNvSpPr/>
          <p:nvPr/>
        </p:nvSpPr>
        <p:spPr>
          <a:xfrm>
            <a:off x="609600" y="1066800"/>
            <a:ext cx="4876800" cy="3046988"/>
          </a:xfrm>
          <a:prstGeom prst="rect">
            <a:avLst/>
          </a:prstGeom>
          <a:solidFill>
            <a:schemeClr val="bg1">
              <a:lumMod val="95000"/>
            </a:schemeClr>
          </a:solidFill>
        </p:spPr>
        <p:txBody>
          <a:bodyPr wrap="square">
            <a:spAutoFit/>
          </a:bodyPr>
          <a:lstStyle/>
          <a:p>
            <a:r>
              <a:rPr lang="en-US" altLang="zh-CN" sz="2400" b="1" dirty="0">
                <a:solidFill>
                  <a:srgbClr val="0000CC"/>
                </a:solidFill>
                <a:latin typeface="Courier New" panose="02070309020205020404" pitchFamily="49" charset="0"/>
                <a:cs typeface="Courier New" panose="02070309020205020404" pitchFamily="49" charset="0"/>
              </a:rPr>
              <a:t>openGauss=# </a:t>
            </a:r>
            <a:r>
              <a:rPr lang="en-US" altLang="zh-CN" sz="2400" b="1">
                <a:solidFill>
                  <a:srgbClr val="C00000"/>
                </a:solidFill>
                <a:latin typeface="Courier New" panose="02070309020205020404" pitchFamily="49" charset="0"/>
                <a:ea typeface="等线" panose="02010600030101010101" pitchFamily="2" charset="-122"/>
                <a:cs typeface="Courier New" panose="02070309020205020404" pitchFamily="49" charset="0"/>
              </a:rPr>
              <a:t>CREATE TABLE </a:t>
            </a:r>
            <a:r>
              <a:rPr lang="en-US" altLang="zh-CN" sz="2400" b="1" dirty="0">
                <a:solidFill>
                  <a:srgbClr val="0000CC"/>
                </a:solidFill>
                <a:latin typeface="Courier New" panose="02070309020205020404" pitchFamily="49" charset="0"/>
                <a:cs typeface="Courier New" panose="02070309020205020404" pitchFamily="49" charset="0"/>
              </a:rPr>
              <a:t>customer_t1</a:t>
            </a:r>
            <a:br>
              <a:rPr lang="en-US" altLang="zh-CN" sz="2400" b="1" dirty="0">
                <a:solidFill>
                  <a:srgbClr val="0000CC"/>
                </a:solidFill>
                <a:latin typeface="Courier New" panose="02070309020205020404" pitchFamily="49" charset="0"/>
                <a:cs typeface="Courier New" panose="02070309020205020404" pitchFamily="49" charset="0"/>
              </a:rPr>
            </a:br>
            <a:r>
              <a:rPr lang="en-US" altLang="zh-CN" sz="2400" b="1" dirty="0">
                <a:solidFill>
                  <a:srgbClr val="0000CC"/>
                </a:solidFill>
                <a:latin typeface="Courier New" panose="02070309020205020404" pitchFamily="49" charset="0"/>
                <a:cs typeface="Courier New" panose="02070309020205020404" pitchFamily="49" charset="0"/>
              </a:rPr>
              <a:t>(</a:t>
            </a:r>
            <a:br>
              <a:rPr lang="en-US" altLang="zh-CN" sz="2400" b="1" dirty="0">
                <a:solidFill>
                  <a:srgbClr val="0000CC"/>
                </a:solidFill>
                <a:latin typeface="Courier New" panose="02070309020205020404" pitchFamily="49" charset="0"/>
                <a:cs typeface="Courier New" panose="02070309020205020404" pitchFamily="49" charset="0"/>
              </a:rPr>
            </a:br>
            <a:r>
              <a:rPr lang="en-US" altLang="zh-CN" sz="2400" b="1" dirty="0">
                <a:solidFill>
                  <a:srgbClr val="0000CC"/>
                </a:solidFill>
                <a:latin typeface="Courier New" panose="02070309020205020404" pitchFamily="49" charset="0"/>
                <a:cs typeface="Courier New" panose="02070309020205020404" pitchFamily="49" charset="0"/>
              </a:rPr>
              <a:t>c_customer_sk integer,</a:t>
            </a:r>
            <a:br>
              <a:rPr lang="en-US" altLang="zh-CN" sz="2400" b="1" dirty="0">
                <a:solidFill>
                  <a:srgbClr val="0000CC"/>
                </a:solidFill>
                <a:latin typeface="Courier New" panose="02070309020205020404" pitchFamily="49" charset="0"/>
                <a:cs typeface="Courier New" panose="02070309020205020404" pitchFamily="49" charset="0"/>
              </a:rPr>
            </a:br>
            <a:r>
              <a:rPr lang="en-US" altLang="zh-CN" sz="2400" b="1" dirty="0">
                <a:solidFill>
                  <a:srgbClr val="0000CC"/>
                </a:solidFill>
                <a:latin typeface="Courier New" panose="02070309020205020404" pitchFamily="49" charset="0"/>
                <a:cs typeface="Courier New" panose="02070309020205020404" pitchFamily="49" charset="0"/>
              </a:rPr>
              <a:t>c_customer_id char(5),</a:t>
            </a:r>
            <a:br>
              <a:rPr lang="en-US" altLang="zh-CN" sz="2400" b="1" dirty="0">
                <a:solidFill>
                  <a:srgbClr val="0000CC"/>
                </a:solidFill>
                <a:latin typeface="Courier New" panose="02070309020205020404" pitchFamily="49" charset="0"/>
                <a:cs typeface="Courier New" panose="02070309020205020404" pitchFamily="49" charset="0"/>
              </a:rPr>
            </a:br>
            <a:r>
              <a:rPr lang="en-US" altLang="zh-CN" sz="2400" b="1" dirty="0">
                <a:solidFill>
                  <a:srgbClr val="0000CC"/>
                </a:solidFill>
                <a:latin typeface="Courier New" panose="02070309020205020404" pitchFamily="49" charset="0"/>
                <a:cs typeface="Courier New" panose="02070309020205020404" pitchFamily="49" charset="0"/>
              </a:rPr>
              <a:t>c_first_name char(6),</a:t>
            </a:r>
            <a:br>
              <a:rPr lang="en-US" altLang="zh-CN" sz="2400" b="1" dirty="0">
                <a:solidFill>
                  <a:srgbClr val="0000CC"/>
                </a:solidFill>
                <a:latin typeface="Courier New" panose="02070309020205020404" pitchFamily="49" charset="0"/>
                <a:cs typeface="Courier New" panose="02070309020205020404" pitchFamily="49" charset="0"/>
              </a:rPr>
            </a:br>
            <a:r>
              <a:rPr lang="en-US" altLang="zh-CN" sz="2400" b="1" dirty="0">
                <a:solidFill>
                  <a:srgbClr val="0000CC"/>
                </a:solidFill>
                <a:latin typeface="Courier New" panose="02070309020205020404" pitchFamily="49" charset="0"/>
                <a:cs typeface="Courier New" panose="02070309020205020404" pitchFamily="49" charset="0"/>
              </a:rPr>
              <a:t>c_last_name char(8)</a:t>
            </a:r>
            <a:br>
              <a:rPr lang="en-US" altLang="zh-CN" sz="2400" b="1">
                <a:solidFill>
                  <a:srgbClr val="0000CC"/>
                </a:solidFill>
                <a:latin typeface="Courier New" panose="02070309020205020404" pitchFamily="49" charset="0"/>
                <a:cs typeface="Courier New" panose="02070309020205020404" pitchFamily="49" charset="0"/>
              </a:rPr>
            </a:br>
            <a:r>
              <a:rPr lang="en-US" altLang="zh-CN" sz="2400" b="1">
                <a:solidFill>
                  <a:srgbClr val="0000CC"/>
                </a:solidFill>
                <a:latin typeface="Courier New" panose="02070309020205020404" pitchFamily="49" charset="0"/>
                <a:cs typeface="Courier New" panose="02070309020205020404" pitchFamily="49" charset="0"/>
              </a:rPr>
              <a:t>); </a:t>
            </a:r>
            <a:endParaRPr lang="zh-CN" altLang="en-US" sz="2400" b="1" dirty="0">
              <a:solidFill>
                <a:srgbClr val="0000CC"/>
              </a:solidFill>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C17C535C-4616-463F-91C4-60EDB0A08F34}"/>
              </a:ext>
            </a:extLst>
          </p:cNvPr>
          <p:cNvSpPr/>
          <p:nvPr/>
        </p:nvSpPr>
        <p:spPr>
          <a:xfrm>
            <a:off x="76200" y="4410808"/>
            <a:ext cx="12039600" cy="1015663"/>
          </a:xfrm>
          <a:prstGeom prst="rect">
            <a:avLst/>
          </a:prstGeom>
          <a:solidFill>
            <a:schemeClr val="bg1">
              <a:lumMod val="95000"/>
            </a:schemeClr>
          </a:solidFill>
        </p:spPr>
        <p:txBody>
          <a:bodyPr wrap="square">
            <a:spAutoFit/>
          </a:bodyPr>
          <a:lstStyle/>
          <a:p>
            <a:r>
              <a:rPr lang="en-US" altLang="zh-CN" sz="2000" b="1" dirty="0">
                <a:solidFill>
                  <a:srgbClr val="000000"/>
                </a:solidFill>
                <a:latin typeface="Courier New" panose="02070309020205020404" pitchFamily="49" charset="0"/>
                <a:cs typeface="Courier New" panose="02070309020205020404" pitchFamily="49" charset="0"/>
              </a:rPr>
              <a:t>openGauss=# </a:t>
            </a:r>
            <a:r>
              <a:rPr lang="en-US" altLang="zh-CN" sz="2000" b="1" dirty="0">
                <a:solidFill>
                  <a:srgbClr val="C00000"/>
                </a:solidFill>
                <a:latin typeface="Courier New" panose="02070309020205020404" pitchFamily="49" charset="0"/>
                <a:cs typeface="Courier New" panose="02070309020205020404" pitchFamily="49" charset="0"/>
              </a:rPr>
              <a:t>INSERT INTO </a:t>
            </a:r>
            <a:r>
              <a:rPr lang="en-US" altLang="zh-CN" sz="2000" b="1" dirty="0">
                <a:solidFill>
                  <a:srgbClr val="0000CC"/>
                </a:solidFill>
                <a:latin typeface="Courier New" panose="02070309020205020404" pitchFamily="49" charset="0"/>
                <a:cs typeface="Courier New" panose="02070309020205020404" pitchFamily="49" charset="0"/>
              </a:rPr>
              <a:t>customer</a:t>
            </a:r>
            <a:r>
              <a:rPr lang="en-US" altLang="zh-CN" sz="2000" b="1">
                <a:solidFill>
                  <a:srgbClr val="0000CC"/>
                </a:solidFill>
                <a:latin typeface="Courier New" panose="02070309020205020404" pitchFamily="49" charset="0"/>
                <a:cs typeface="Courier New" panose="02070309020205020404" pitchFamily="49" charset="0"/>
              </a:rPr>
              <a:t>_t1</a:t>
            </a:r>
            <a:r>
              <a:rPr lang="en-US" altLang="zh-CN" sz="2000" b="1">
                <a:solidFill>
                  <a:srgbClr val="000000"/>
                </a:solidFill>
                <a:latin typeface="Courier New" panose="02070309020205020404" pitchFamily="49" charset="0"/>
                <a:cs typeface="Courier New" panose="02070309020205020404" pitchFamily="49" charset="0"/>
              </a:rPr>
              <a:t>(</a:t>
            </a:r>
            <a:r>
              <a:rPr lang="en-US" altLang="zh-CN" sz="2000" b="1" dirty="0">
                <a:solidFill>
                  <a:srgbClr val="000000"/>
                </a:solidFill>
                <a:latin typeface="Courier New" panose="02070309020205020404" pitchFamily="49" charset="0"/>
                <a:cs typeface="Courier New" panose="02070309020205020404" pitchFamily="49" charset="0"/>
              </a:rPr>
              <a:t>c_customer_sk, c_customer_</a:t>
            </a:r>
            <a:r>
              <a:rPr lang="en-US" altLang="zh-CN" sz="2000" b="1">
                <a:solidFill>
                  <a:srgbClr val="000000"/>
                </a:solidFill>
                <a:latin typeface="Courier New" panose="02070309020205020404" pitchFamily="49" charset="0"/>
                <a:cs typeface="Courier New" panose="02070309020205020404" pitchFamily="49" charset="0"/>
              </a:rPr>
              <a:t>id,c</a:t>
            </a:r>
            <a:r>
              <a:rPr lang="en-US" altLang="zh-CN" sz="2000" b="1" dirty="0">
                <a:solidFill>
                  <a:srgbClr val="000000"/>
                </a:solidFill>
                <a:latin typeface="Courier New" panose="02070309020205020404" pitchFamily="49" charset="0"/>
                <a:cs typeface="Courier New" panose="02070309020205020404" pitchFamily="49" charset="0"/>
              </a:rPr>
              <a:t>_first_name</a:t>
            </a:r>
            <a:r>
              <a:rPr lang="en-US" altLang="zh-CN" sz="2000" b="1">
                <a:solidFill>
                  <a:srgbClr val="000000"/>
                </a:solidFill>
                <a:latin typeface="Courier New" panose="02070309020205020404" pitchFamily="49" charset="0"/>
                <a:cs typeface="Courier New" panose="02070309020205020404" pitchFamily="49" charset="0"/>
              </a:rPr>
              <a:t>) </a:t>
            </a:r>
            <a:r>
              <a:rPr lang="en-US" altLang="zh-CN" sz="2000" b="1" dirty="0">
                <a:solidFill>
                  <a:srgbClr val="C00000"/>
                </a:solidFill>
                <a:latin typeface="Courier New" panose="02070309020205020404" pitchFamily="49" charset="0"/>
                <a:cs typeface="Courier New" panose="02070309020205020404" pitchFamily="49" charset="0"/>
              </a:rPr>
              <a:t>VALUES</a:t>
            </a:r>
            <a:br>
              <a:rPr lang="en-US" altLang="zh-CN" sz="2000" b="1" dirty="0">
                <a:solidFill>
                  <a:srgbClr val="000000"/>
                </a:solidFill>
                <a:latin typeface="Courier New" panose="02070309020205020404" pitchFamily="49" charset="0"/>
                <a:cs typeface="Courier New" panose="02070309020205020404" pitchFamily="49" charset="0"/>
              </a:rPr>
            </a:br>
            <a:r>
              <a:rPr lang="en-US" altLang="zh-CN" sz="2000" b="1" dirty="0">
                <a:solidFill>
                  <a:srgbClr val="0000CC"/>
                </a:solidFill>
                <a:latin typeface="Courier New" panose="02070309020205020404" pitchFamily="49" charset="0"/>
                <a:cs typeface="Courier New" panose="02070309020205020404" pitchFamily="49" charset="0"/>
              </a:rPr>
              <a:t>(</a:t>
            </a:r>
            <a:r>
              <a:rPr lang="en-US" altLang="zh-CN" sz="2000" b="1">
                <a:solidFill>
                  <a:srgbClr val="0000CC"/>
                </a:solidFill>
                <a:latin typeface="Courier New" panose="02070309020205020404" pitchFamily="49" charset="0"/>
                <a:cs typeface="Courier New" panose="02070309020205020404" pitchFamily="49" charset="0"/>
              </a:rPr>
              <a:t>6885,'maps','Joes’), (</a:t>
            </a:r>
            <a:r>
              <a:rPr lang="en-US" altLang="zh-CN" sz="2000" b="1" dirty="0">
                <a:solidFill>
                  <a:srgbClr val="0000CC"/>
                </a:solidFill>
                <a:latin typeface="Courier New" panose="02070309020205020404" pitchFamily="49" charset="0"/>
                <a:cs typeface="Courier New" panose="02070309020205020404" pitchFamily="49" charset="0"/>
              </a:rPr>
              <a:t>4321, </a:t>
            </a:r>
            <a:r>
              <a:rPr lang="en-US" altLang="zh-CN" sz="2000" b="1">
                <a:solidFill>
                  <a:srgbClr val="0000CC"/>
                </a:solidFill>
                <a:latin typeface="Courier New" panose="02070309020205020404" pitchFamily="49" charset="0"/>
                <a:cs typeface="Courier New" panose="02070309020205020404" pitchFamily="49" charset="0"/>
              </a:rPr>
              <a:t>'</a:t>
            </a:r>
            <a:r>
              <a:rPr lang="en-US" altLang="zh-CN" sz="2000" b="1" err="1">
                <a:solidFill>
                  <a:srgbClr val="0000CC"/>
                </a:solidFill>
                <a:latin typeface="Courier New" panose="02070309020205020404" pitchFamily="49" charset="0"/>
                <a:cs typeface="Courier New" panose="02070309020205020404" pitchFamily="49" charset="0"/>
              </a:rPr>
              <a:t>tpcds</a:t>
            </a:r>
            <a:r>
              <a:rPr lang="en-US" altLang="zh-CN" sz="2000" b="1">
                <a:solidFill>
                  <a:srgbClr val="0000CC"/>
                </a:solidFill>
                <a:latin typeface="Courier New" panose="02070309020205020404" pitchFamily="49" charset="0"/>
                <a:cs typeface="Courier New" panose="02070309020205020404" pitchFamily="49" charset="0"/>
              </a:rPr>
              <a:t>','Lily’),(9527,'world','James'); </a:t>
            </a:r>
            <a:endParaRPr lang="zh-CN" altLang="en-US" sz="2000" b="1" dirty="0">
              <a:solidFill>
                <a:srgbClr val="C00000"/>
              </a:solidFill>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C5D859BB-4C06-4D3A-B9BF-32EC8D6E52F9}"/>
              </a:ext>
            </a:extLst>
          </p:cNvPr>
          <p:cNvSpPr/>
          <p:nvPr/>
        </p:nvSpPr>
        <p:spPr>
          <a:xfrm>
            <a:off x="5772914" y="1303967"/>
            <a:ext cx="5867400" cy="2141099"/>
          </a:xfrm>
          <a:prstGeom prst="rect">
            <a:avLst/>
          </a:prstGeom>
        </p:spPr>
        <p:txBody>
          <a:bodyPr wrap="square">
            <a:spAutoFit/>
          </a:bodyPr>
          <a:lstStyle/>
          <a:p>
            <a:pPr marL="342900" indent="-342900">
              <a:buFont typeface="Arial" panose="020B0604020202020204" pitchFamily="34" charset="0"/>
              <a:buChar char="•"/>
            </a:pPr>
            <a:r>
              <a:rPr lang="zh-CN" altLang="en-US" sz="2800" dirty="0">
                <a:solidFill>
                  <a:srgbClr val="000000"/>
                </a:solidFill>
                <a:latin typeface="等线" panose="02010600030101010101" pitchFamily="2" charset="-122"/>
                <a:ea typeface="等线" panose="02010600030101010101" pitchFamily="2" charset="-122"/>
              </a:rPr>
              <a:t>如果需要向表中插入多条数据，除了可以多次执行插入一行数据命令，也可以执行</a:t>
            </a:r>
            <a:r>
              <a:rPr lang="zh-CN" altLang="en-US" sz="2800" dirty="0">
                <a:solidFill>
                  <a:srgbClr val="FF0000"/>
                </a:solidFill>
                <a:latin typeface="等线" panose="02010600030101010101" pitchFamily="2" charset="-122"/>
                <a:ea typeface="等线" panose="02010600030101010101" pitchFamily="2" charset="-122"/>
              </a:rPr>
              <a:t>一次插入多条数据</a:t>
            </a:r>
            <a:r>
              <a:rPr lang="zh-CN" altLang="en-US" sz="2800" dirty="0">
                <a:solidFill>
                  <a:srgbClr val="000000"/>
                </a:solidFill>
                <a:latin typeface="等线" panose="02010600030101010101" pitchFamily="2" charset="-122"/>
                <a:ea typeface="等线" panose="02010600030101010101" pitchFamily="2" charset="-122"/>
              </a:rPr>
              <a:t>实现</a:t>
            </a:r>
            <a:endParaRPr lang="en-US" altLang="zh-CN" sz="2800" dirty="0">
              <a:solidFill>
                <a:srgbClr val="000000"/>
              </a:solidFill>
              <a:latin typeface="等线" panose="02010600030101010101" pitchFamily="2" charset="-122"/>
              <a:ea typeface="等线" panose="02010600030101010101" pitchFamily="2" charset="-122"/>
            </a:endParaRPr>
          </a:p>
          <a:p>
            <a:pPr>
              <a:lnSpc>
                <a:spcPct val="130000"/>
              </a:lnSpc>
            </a:pPr>
            <a:endParaRPr lang="en-US" altLang="zh-CN" sz="1200" dirty="0">
              <a:solidFill>
                <a:srgbClr val="000000"/>
              </a:solidFill>
              <a:latin typeface="等线" panose="02010600030101010101" pitchFamily="2" charset="-122"/>
              <a:ea typeface="等线" panose="02010600030101010101" pitchFamily="2" charset="-122"/>
            </a:endParaRPr>
          </a:p>
          <a:p>
            <a:pPr marL="342900" indent="-342900">
              <a:lnSpc>
                <a:spcPct val="130000"/>
              </a:lnSpc>
              <a:buFont typeface="Arial" panose="020B0604020202020204" pitchFamily="34" charset="0"/>
              <a:buChar char="•"/>
            </a:pPr>
            <a:r>
              <a:rPr lang="zh-CN" altLang="en-US" sz="2800" dirty="0">
                <a:solidFill>
                  <a:srgbClr val="000000"/>
                </a:solidFill>
                <a:latin typeface="等线" panose="02010600030101010101" pitchFamily="2" charset="-122"/>
                <a:ea typeface="等线" panose="02010600030101010101" pitchFamily="2" charset="-122"/>
              </a:rPr>
              <a:t>使用此命令可以</a:t>
            </a:r>
            <a:r>
              <a:rPr lang="zh-CN" altLang="en-US" sz="2800">
                <a:solidFill>
                  <a:srgbClr val="000000"/>
                </a:solidFill>
                <a:latin typeface="等线" panose="02010600030101010101" pitchFamily="2" charset="-122"/>
                <a:ea typeface="等线" panose="02010600030101010101" pitchFamily="2" charset="-122"/>
              </a:rPr>
              <a:t>提升效率</a:t>
            </a:r>
            <a:r>
              <a:rPr lang="en-US" altLang="zh-CN" sz="2800">
                <a:solidFill>
                  <a:srgbClr val="000000"/>
                </a:solidFill>
                <a:latin typeface="等线" panose="02010600030101010101" pitchFamily="2" charset="-122"/>
                <a:ea typeface="等线" panose="02010600030101010101" pitchFamily="2" charset="-122"/>
              </a:rPr>
              <a:t>(</a:t>
            </a:r>
            <a:r>
              <a:rPr lang="zh-CN" altLang="en-US" sz="2800">
                <a:solidFill>
                  <a:srgbClr val="FF0000"/>
                </a:solidFill>
                <a:latin typeface="等线" panose="02010600030101010101" pitchFamily="2" charset="-122"/>
                <a:ea typeface="等线" panose="02010600030101010101" pitchFamily="2" charset="-122"/>
              </a:rPr>
              <a:t>建议</a:t>
            </a:r>
            <a:r>
              <a:rPr lang="en-US" altLang="zh-CN" sz="2800">
                <a:solidFill>
                  <a:srgbClr val="000000"/>
                </a:solidFill>
                <a:latin typeface="等线" panose="02010600030101010101" pitchFamily="2" charset="-122"/>
                <a:ea typeface="等线" panose="02010600030101010101" pitchFamily="2" charset="-122"/>
              </a:rPr>
              <a:t>)</a:t>
            </a:r>
            <a:endParaRPr lang="zh-CN" altLang="en-US" sz="28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38740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修改数据</a:t>
            </a:r>
          </a:p>
        </p:txBody>
      </p:sp>
      <p:sp>
        <p:nvSpPr>
          <p:cNvPr id="3" name="内容占位符 2"/>
          <p:cNvSpPr>
            <a:spLocks noGrp="1"/>
          </p:cNvSpPr>
          <p:nvPr>
            <p:ph idx="1"/>
          </p:nvPr>
        </p:nvSpPr>
        <p:spPr/>
        <p:txBody>
          <a:bodyPr>
            <a:normAutofit/>
          </a:bodyPr>
          <a:lstStyle/>
          <a:p>
            <a:pPr>
              <a:lnSpc>
                <a:spcPct val="90000"/>
              </a:lnSpc>
            </a:pPr>
            <a:r>
              <a:rPr lang="zh-CN" altLang="en-US" dirty="0">
                <a:solidFill>
                  <a:srgbClr val="FF0000"/>
                </a:solidFill>
              </a:rPr>
              <a:t>语句格式：</a:t>
            </a:r>
            <a:endParaRPr lang="en-US" altLang="zh-CN" dirty="0">
              <a:solidFill>
                <a:srgbClr val="FF0000"/>
              </a:solidFill>
            </a:endParaRPr>
          </a:p>
          <a:p>
            <a:pPr>
              <a:lnSpc>
                <a:spcPct val="90000"/>
              </a:lnSpc>
            </a:pPr>
            <a:endParaRPr lang="zh-CN" altLang="en-US" sz="1600" dirty="0">
              <a:solidFill>
                <a:srgbClr val="FF0000"/>
              </a:solidFill>
            </a:endParaRPr>
          </a:p>
          <a:p>
            <a:pPr>
              <a:lnSpc>
                <a:spcPct val="90000"/>
              </a:lnSpc>
              <a:buNone/>
            </a:pPr>
            <a:r>
              <a:rPr lang="en-US" altLang="zh-CN" b="1">
                <a:solidFill>
                  <a:srgbClr val="FF0000"/>
                </a:solidFill>
                <a:latin typeface="Courier New" panose="02070309020205020404" pitchFamily="49" charset="0"/>
                <a:cs typeface="Courier New" panose="02070309020205020404" pitchFamily="49" charset="0"/>
              </a:rPr>
              <a:t>     UPDATE  </a:t>
            </a:r>
            <a:r>
              <a:rPr lang="en-US" altLang="zh-CN" b="1" dirty="0">
                <a:solidFill>
                  <a:srgbClr val="0000CC"/>
                </a:solidFill>
                <a:latin typeface="Courier New" panose="02070309020205020404" pitchFamily="49" charset="0"/>
                <a:cs typeface="Courier New" panose="02070309020205020404" pitchFamily="49" charset="0"/>
              </a:rPr>
              <a:t>&lt;</a:t>
            </a:r>
            <a:r>
              <a:rPr lang="zh-CN" altLang="en-US" b="1" dirty="0">
                <a:solidFill>
                  <a:srgbClr val="0000CC"/>
                </a:solidFill>
                <a:latin typeface="Courier New" panose="02070309020205020404" pitchFamily="49" charset="0"/>
                <a:cs typeface="Courier New" panose="02070309020205020404" pitchFamily="49" charset="0"/>
              </a:rPr>
              <a:t>表名</a:t>
            </a:r>
            <a:r>
              <a:rPr lang="en-US" altLang="zh-CN" b="1" dirty="0">
                <a:solidFill>
                  <a:srgbClr val="0000CC"/>
                </a:solidFill>
                <a:latin typeface="Courier New" panose="02070309020205020404" pitchFamily="49" charset="0"/>
                <a:cs typeface="Courier New" panose="02070309020205020404" pitchFamily="49" charset="0"/>
              </a:rPr>
              <a:t>&gt;</a:t>
            </a:r>
          </a:p>
          <a:p>
            <a:pPr>
              <a:lnSpc>
                <a:spcPct val="90000"/>
              </a:lnSpc>
              <a:buNone/>
            </a:pPr>
            <a:r>
              <a:rPr lang="en-US" altLang="zh-CN" b="1">
                <a:solidFill>
                  <a:srgbClr val="0000CC"/>
                </a:solidFill>
                <a:latin typeface="Courier New" panose="02070309020205020404" pitchFamily="49" charset="0"/>
                <a:cs typeface="Courier New" panose="02070309020205020404" pitchFamily="49" charset="0"/>
              </a:rPr>
              <a:t>     </a:t>
            </a:r>
            <a:r>
              <a:rPr lang="en-US" altLang="zh-CN" b="1">
                <a:solidFill>
                  <a:srgbClr val="FF0000"/>
                </a:solidFill>
                <a:latin typeface="Courier New" panose="02070309020205020404" pitchFamily="49" charset="0"/>
                <a:cs typeface="Courier New" panose="02070309020205020404" pitchFamily="49" charset="0"/>
              </a:rPr>
              <a:t>SET</a:t>
            </a:r>
            <a:r>
              <a:rPr lang="en-US" altLang="zh-CN" b="1">
                <a:solidFill>
                  <a:srgbClr val="0000CC"/>
                </a:solidFill>
                <a:latin typeface="Courier New" panose="02070309020205020404" pitchFamily="49" charset="0"/>
                <a:cs typeface="Courier New" panose="02070309020205020404" pitchFamily="49" charset="0"/>
              </a:rPr>
              <a:t>  </a:t>
            </a:r>
            <a:r>
              <a:rPr lang="en-US" altLang="zh-CN" b="1" dirty="0">
                <a:solidFill>
                  <a:srgbClr val="0000CC"/>
                </a:solidFill>
                <a:latin typeface="Courier New" panose="02070309020205020404" pitchFamily="49" charset="0"/>
                <a:cs typeface="Courier New" panose="02070309020205020404" pitchFamily="49" charset="0"/>
              </a:rPr>
              <a:t>&lt;</a:t>
            </a:r>
            <a:r>
              <a:rPr lang="zh-CN" altLang="en-US" b="1" dirty="0">
                <a:solidFill>
                  <a:srgbClr val="0000CC"/>
                </a:solidFill>
                <a:latin typeface="Courier New" panose="02070309020205020404" pitchFamily="49" charset="0"/>
                <a:cs typeface="Courier New" panose="02070309020205020404" pitchFamily="49" charset="0"/>
              </a:rPr>
              <a:t>列名</a:t>
            </a:r>
            <a:r>
              <a:rPr lang="en-US" altLang="zh-CN" b="1" dirty="0">
                <a:solidFill>
                  <a:srgbClr val="0000CC"/>
                </a:solidFill>
                <a:latin typeface="Courier New" panose="02070309020205020404" pitchFamily="49" charset="0"/>
                <a:cs typeface="Courier New" panose="02070309020205020404" pitchFamily="49" charset="0"/>
              </a:rPr>
              <a:t>&gt;=&lt;</a:t>
            </a:r>
            <a:r>
              <a:rPr lang="zh-CN" altLang="en-US" b="1" dirty="0">
                <a:solidFill>
                  <a:srgbClr val="0000CC"/>
                </a:solidFill>
                <a:latin typeface="Courier New" panose="02070309020205020404" pitchFamily="49" charset="0"/>
                <a:cs typeface="Courier New" panose="02070309020205020404" pitchFamily="49" charset="0"/>
              </a:rPr>
              <a:t>表达式</a:t>
            </a:r>
            <a:r>
              <a:rPr lang="en-US" altLang="zh-CN" b="1" dirty="0">
                <a:solidFill>
                  <a:srgbClr val="0000CC"/>
                </a:solidFill>
                <a:latin typeface="Courier New" panose="02070309020205020404" pitchFamily="49" charset="0"/>
                <a:cs typeface="Courier New" panose="02070309020205020404" pitchFamily="49" charset="0"/>
              </a:rPr>
              <a:t>&gt;[,&lt;</a:t>
            </a:r>
            <a:r>
              <a:rPr lang="zh-CN" altLang="en-US" b="1" dirty="0">
                <a:solidFill>
                  <a:srgbClr val="0000CC"/>
                </a:solidFill>
                <a:latin typeface="Courier New" panose="02070309020205020404" pitchFamily="49" charset="0"/>
                <a:cs typeface="Courier New" panose="02070309020205020404" pitchFamily="49" charset="0"/>
              </a:rPr>
              <a:t>列名</a:t>
            </a:r>
            <a:r>
              <a:rPr lang="en-US" altLang="zh-CN" b="1" dirty="0">
                <a:solidFill>
                  <a:srgbClr val="0000CC"/>
                </a:solidFill>
                <a:latin typeface="Courier New" panose="02070309020205020404" pitchFamily="49" charset="0"/>
                <a:cs typeface="Courier New" panose="02070309020205020404" pitchFamily="49" charset="0"/>
              </a:rPr>
              <a:t>&gt;=&lt;</a:t>
            </a:r>
            <a:r>
              <a:rPr lang="zh-CN" altLang="en-US" b="1" dirty="0">
                <a:solidFill>
                  <a:srgbClr val="0000CC"/>
                </a:solidFill>
                <a:latin typeface="Courier New" panose="02070309020205020404" pitchFamily="49" charset="0"/>
                <a:cs typeface="Courier New" panose="02070309020205020404" pitchFamily="49" charset="0"/>
              </a:rPr>
              <a:t>表达式</a:t>
            </a:r>
            <a:r>
              <a:rPr lang="en-US" altLang="zh-CN" b="1" dirty="0">
                <a:solidFill>
                  <a:srgbClr val="0000CC"/>
                </a:solidFill>
                <a:latin typeface="Courier New" panose="02070309020205020404" pitchFamily="49" charset="0"/>
                <a:cs typeface="Courier New" panose="02070309020205020404" pitchFamily="49" charset="0"/>
              </a:rPr>
              <a:t>&gt;]…</a:t>
            </a:r>
          </a:p>
          <a:p>
            <a:pPr>
              <a:lnSpc>
                <a:spcPct val="90000"/>
              </a:lnSpc>
              <a:buNone/>
            </a:pPr>
            <a:r>
              <a:rPr lang="en-US" altLang="zh-CN" b="1">
                <a:solidFill>
                  <a:srgbClr val="0000CC"/>
                </a:solidFill>
                <a:latin typeface="Courier New" panose="02070309020205020404" pitchFamily="49" charset="0"/>
                <a:cs typeface="Courier New" panose="02070309020205020404" pitchFamily="49" charset="0"/>
              </a:rPr>
              <a:t>     [</a:t>
            </a:r>
            <a:r>
              <a:rPr lang="en-US" altLang="zh-CN" b="1" dirty="0">
                <a:solidFill>
                  <a:srgbClr val="0000CC"/>
                </a:solidFill>
                <a:latin typeface="Courier New" panose="02070309020205020404" pitchFamily="49" charset="0"/>
                <a:cs typeface="Courier New" panose="02070309020205020404" pitchFamily="49" charset="0"/>
              </a:rPr>
              <a:t>WHERE &lt;</a:t>
            </a:r>
            <a:r>
              <a:rPr lang="zh-CN" altLang="en-US" b="1" dirty="0">
                <a:solidFill>
                  <a:srgbClr val="0000CC"/>
                </a:solidFill>
                <a:latin typeface="Courier New" panose="02070309020205020404" pitchFamily="49" charset="0"/>
                <a:cs typeface="Courier New" panose="02070309020205020404" pitchFamily="49" charset="0"/>
              </a:rPr>
              <a:t>条件</a:t>
            </a:r>
            <a:r>
              <a:rPr lang="en-US" altLang="zh-CN" b="1" dirty="0">
                <a:solidFill>
                  <a:srgbClr val="0000CC"/>
                </a:solidFill>
                <a:latin typeface="Courier New" panose="02070309020205020404" pitchFamily="49" charset="0"/>
                <a:cs typeface="Courier New" panose="02070309020205020404" pitchFamily="49" charset="0"/>
              </a:rPr>
              <a:t>&gt;]</a:t>
            </a:r>
            <a:r>
              <a:rPr lang="zh-CN" altLang="en-US" b="1" dirty="0">
                <a:solidFill>
                  <a:srgbClr val="0000CC"/>
                </a:solidFill>
                <a:latin typeface="Courier New" panose="02070309020205020404" pitchFamily="49" charset="0"/>
                <a:cs typeface="Courier New" panose="02070309020205020404" pitchFamily="49" charset="0"/>
              </a:rPr>
              <a:t>;</a:t>
            </a:r>
          </a:p>
          <a:p>
            <a:pPr lvl="1">
              <a:lnSpc>
                <a:spcPct val="90000"/>
              </a:lnSpc>
              <a:buFont typeface="Wingdings" pitchFamily="2" charset="2"/>
              <a:buNone/>
            </a:pPr>
            <a:endParaRPr lang="zh-CN" altLang="en-US" sz="800" dirty="0"/>
          </a:p>
          <a:p>
            <a:pPr>
              <a:lnSpc>
                <a:spcPct val="90000"/>
              </a:lnSpc>
            </a:pPr>
            <a:endParaRPr lang="en-US" altLang="zh-CN" sz="1600" dirty="0">
              <a:solidFill>
                <a:srgbClr val="FF0000"/>
              </a:solidFill>
            </a:endParaRPr>
          </a:p>
          <a:p>
            <a:pPr>
              <a:lnSpc>
                <a:spcPct val="90000"/>
              </a:lnSpc>
            </a:pPr>
            <a:r>
              <a:rPr lang="zh-CN" altLang="en-US" dirty="0">
                <a:solidFill>
                  <a:srgbClr val="FF0000"/>
                </a:solidFill>
              </a:rPr>
              <a:t>功能</a:t>
            </a:r>
          </a:p>
          <a:p>
            <a:pPr lvl="1">
              <a:lnSpc>
                <a:spcPct val="110000"/>
              </a:lnSpc>
            </a:pPr>
            <a:r>
              <a:rPr lang="zh-CN" altLang="en-US" dirty="0"/>
              <a:t>修改指定表中满足</a:t>
            </a:r>
            <a:r>
              <a:rPr lang="en-US" altLang="zh-CN" dirty="0"/>
              <a:t>WHERE</a:t>
            </a:r>
            <a:r>
              <a:rPr lang="zh-CN" altLang="en-US" dirty="0"/>
              <a:t>子句条件的元组</a:t>
            </a:r>
            <a:endParaRPr lang="en-US" altLang="zh-CN" dirty="0"/>
          </a:p>
          <a:p>
            <a:pPr lvl="1">
              <a:lnSpc>
                <a:spcPct val="110000"/>
              </a:lnSpc>
            </a:pPr>
            <a:r>
              <a:rPr lang="en-US" altLang="zh-CN" dirty="0"/>
              <a:t>SET</a:t>
            </a:r>
            <a:r>
              <a:rPr lang="zh-CN" altLang="en-US" dirty="0"/>
              <a:t>子句给出</a:t>
            </a:r>
            <a:r>
              <a:rPr lang="en-US" altLang="zh-CN" dirty="0"/>
              <a:t>&lt;</a:t>
            </a:r>
            <a:r>
              <a:rPr lang="zh-CN" altLang="en-US" dirty="0"/>
              <a:t>表达式</a:t>
            </a:r>
            <a:r>
              <a:rPr lang="en-US" altLang="zh-CN" dirty="0"/>
              <a:t>&gt;</a:t>
            </a:r>
            <a:r>
              <a:rPr lang="zh-CN" altLang="en-US" dirty="0"/>
              <a:t>的值用于取代相应的属性列</a:t>
            </a:r>
            <a:endParaRPr lang="en-US" altLang="zh-CN" dirty="0"/>
          </a:p>
          <a:p>
            <a:pPr lvl="1">
              <a:lnSpc>
                <a:spcPct val="110000"/>
              </a:lnSpc>
            </a:pPr>
            <a:r>
              <a:rPr lang="zh-CN" altLang="en-US" dirty="0"/>
              <a:t>如果省略</a:t>
            </a:r>
            <a:r>
              <a:rPr lang="en-US" altLang="zh-CN" dirty="0"/>
              <a:t>WHERE</a:t>
            </a:r>
            <a:r>
              <a:rPr lang="zh-CN" altLang="en-US" dirty="0"/>
              <a:t>子句，表示要修改表中的所有元组</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11</a:t>
            </a:fld>
            <a:endParaRPr lang="en-US" dirty="0"/>
          </a:p>
        </p:txBody>
      </p:sp>
    </p:spTree>
    <p:extLst>
      <p:ext uri="{BB962C8B-B14F-4D97-AF65-F5344CB8AC3E}">
        <p14:creationId xmlns:p14="http://schemas.microsoft.com/office/powerpoint/2010/main" val="196719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2000"/>
                                        <p:tgtEl>
                                          <p:spTgt spid="3">
                                            <p:txEl>
                                              <p:pRg st="2" end="2"/>
                                            </p:txEl>
                                          </p:spTgt>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left)">
                                      <p:cBhvr>
                                        <p:cTn id="11" dur="2000"/>
                                        <p:tgtEl>
                                          <p:spTgt spid="3">
                                            <p:txEl>
                                              <p:pRg st="3" end="3"/>
                                            </p:txEl>
                                          </p:spTgt>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r>
              <a:rPr lang="zh-CN" altLang="en-US" dirty="0">
                <a:solidFill>
                  <a:srgbClr val="FF0000"/>
                </a:solidFill>
              </a:rPr>
              <a:t>三种修改方式</a:t>
            </a:r>
            <a:endParaRPr lang="en-US" altLang="zh-CN" dirty="0">
              <a:solidFill>
                <a:srgbClr val="FF0000"/>
              </a:solidFill>
            </a:endParaRPr>
          </a:p>
          <a:p>
            <a:pPr lvl="1"/>
            <a:r>
              <a:rPr lang="zh-CN" altLang="en-US" dirty="0"/>
              <a:t>修改某</a:t>
            </a:r>
            <a:r>
              <a:rPr lang="zh-CN" altLang="en-US" dirty="0">
                <a:solidFill>
                  <a:srgbClr val="FF0000"/>
                </a:solidFill>
              </a:rPr>
              <a:t>一个元组</a:t>
            </a:r>
            <a:r>
              <a:rPr lang="zh-CN" altLang="en-US" dirty="0"/>
              <a:t>的值</a:t>
            </a:r>
            <a:r>
              <a:rPr lang="en-US" altLang="zh-CN" dirty="0"/>
              <a:t>,    </a:t>
            </a:r>
            <a:r>
              <a:rPr lang="zh-CN" altLang="en-US" dirty="0"/>
              <a:t>见</a:t>
            </a:r>
            <a:r>
              <a:rPr lang="en-US" altLang="zh-CN" dirty="0"/>
              <a:t>[</a:t>
            </a:r>
            <a:r>
              <a:rPr lang="zh-CN" altLang="en-US" dirty="0"/>
              <a:t>例</a:t>
            </a:r>
            <a:r>
              <a:rPr lang="en-US" altLang="zh-CN" dirty="0"/>
              <a:t>3.73]</a:t>
            </a:r>
            <a:endParaRPr lang="zh-CN" altLang="en-US" dirty="0"/>
          </a:p>
          <a:p>
            <a:pPr lvl="1"/>
            <a:r>
              <a:rPr lang="zh-CN" altLang="en-US" dirty="0"/>
              <a:t>修改</a:t>
            </a:r>
            <a:r>
              <a:rPr lang="zh-CN" altLang="en-US" dirty="0">
                <a:solidFill>
                  <a:srgbClr val="FF0000"/>
                </a:solidFill>
              </a:rPr>
              <a:t>多个元组</a:t>
            </a:r>
            <a:r>
              <a:rPr lang="zh-CN" altLang="en-US" dirty="0"/>
              <a:t>的值，     见</a:t>
            </a:r>
            <a:r>
              <a:rPr lang="en-US" altLang="zh-CN" dirty="0"/>
              <a:t>[</a:t>
            </a:r>
            <a:r>
              <a:rPr lang="zh-CN" altLang="en-US" dirty="0"/>
              <a:t>例</a:t>
            </a:r>
            <a:r>
              <a:rPr lang="en-US" altLang="zh-CN" dirty="0"/>
              <a:t>3.74]</a:t>
            </a:r>
            <a:endParaRPr lang="zh-CN" altLang="en-US" dirty="0"/>
          </a:p>
          <a:p>
            <a:pPr lvl="1"/>
            <a:r>
              <a:rPr lang="zh-CN" altLang="en-US" dirty="0"/>
              <a:t>带</a:t>
            </a:r>
            <a:r>
              <a:rPr lang="zh-CN" altLang="en-US" dirty="0">
                <a:solidFill>
                  <a:srgbClr val="FF0000"/>
                </a:solidFill>
              </a:rPr>
              <a:t>子查询</a:t>
            </a:r>
            <a:r>
              <a:rPr lang="zh-CN" altLang="en-US" dirty="0"/>
              <a:t>的修改语句， 见</a:t>
            </a:r>
            <a:r>
              <a:rPr lang="en-US" altLang="zh-CN" dirty="0"/>
              <a:t>[</a:t>
            </a:r>
            <a:r>
              <a:rPr lang="zh-CN" altLang="en-US" dirty="0"/>
              <a:t>例</a:t>
            </a:r>
            <a:r>
              <a:rPr lang="en-US" altLang="zh-CN"/>
              <a:t>3.75]</a:t>
            </a:r>
            <a:endParaRPr lang="en-US" altLang="zh-CN" sz="1800" dirty="0"/>
          </a:p>
          <a:p>
            <a:r>
              <a:rPr lang="en-US" altLang="zh-CN" dirty="0"/>
              <a:t>[</a:t>
            </a:r>
            <a:r>
              <a:rPr lang="zh-CN" altLang="en-US" dirty="0"/>
              <a:t>例</a:t>
            </a:r>
            <a:r>
              <a:rPr lang="en-US" altLang="zh-CN" dirty="0"/>
              <a:t>3.73]  </a:t>
            </a:r>
            <a:r>
              <a:rPr lang="zh-CN" altLang="en-US" dirty="0"/>
              <a:t>将学生</a:t>
            </a:r>
            <a:r>
              <a:rPr lang="en-US" altLang="zh-CN" dirty="0"/>
              <a:t>201215121</a:t>
            </a:r>
            <a:r>
              <a:rPr lang="zh-CN" altLang="en-US" dirty="0"/>
              <a:t>的年龄改为</a:t>
            </a:r>
            <a:r>
              <a:rPr lang="en-US" altLang="zh-CN"/>
              <a:t>22</a:t>
            </a:r>
            <a:r>
              <a:rPr lang="zh-CN" altLang="en-US"/>
              <a:t>岁</a:t>
            </a:r>
            <a:endParaRPr lang="en-US" altLang="zh-CN" dirty="0"/>
          </a:p>
          <a:p>
            <a:endParaRPr lang="en-US" altLang="zh-CN"/>
          </a:p>
          <a:p>
            <a:endParaRPr lang="en-US" altLang="zh-CN"/>
          </a:p>
          <a:p>
            <a:endParaRPr lang="en-US" altLang="zh-CN" dirty="0"/>
          </a:p>
          <a:p>
            <a:r>
              <a:rPr lang="en-US" altLang="zh-CN" dirty="0"/>
              <a:t>[</a:t>
            </a:r>
            <a:r>
              <a:rPr lang="zh-CN" altLang="en-US" dirty="0"/>
              <a:t>例</a:t>
            </a:r>
            <a:r>
              <a:rPr lang="en-US" altLang="zh-CN" dirty="0"/>
              <a:t>3.74]  </a:t>
            </a:r>
            <a:r>
              <a:rPr lang="zh-CN" altLang="en-US" dirty="0"/>
              <a:t>将所有学生的年龄增加</a:t>
            </a:r>
            <a:r>
              <a:rPr lang="en-US" altLang="zh-CN" dirty="0"/>
              <a:t>1</a:t>
            </a:r>
            <a:r>
              <a:rPr lang="zh-CN" altLang="en-US" dirty="0"/>
              <a:t>岁</a:t>
            </a:r>
          </a:p>
        </p:txBody>
      </p:sp>
      <p:sp>
        <p:nvSpPr>
          <p:cNvPr id="4" name="灯片编号占位符 3"/>
          <p:cNvSpPr>
            <a:spLocks noGrp="1"/>
          </p:cNvSpPr>
          <p:nvPr>
            <p:ph type="sldNum" sz="quarter" idx="12"/>
          </p:nvPr>
        </p:nvSpPr>
        <p:spPr/>
        <p:txBody>
          <a:bodyPr/>
          <a:lstStyle/>
          <a:p>
            <a:fld id="{E63F6D5D-9733-4D44-9C56-AEFEDD5A4BA7}" type="slidenum">
              <a:rPr lang="en-US" smtClean="0"/>
              <a:pPr/>
              <a:t>12</a:t>
            </a:fld>
            <a:endParaRPr lang="en-US" dirty="0"/>
          </a:p>
        </p:txBody>
      </p:sp>
      <p:sp>
        <p:nvSpPr>
          <p:cNvPr id="5" name="矩形 4"/>
          <p:cNvSpPr/>
          <p:nvPr/>
        </p:nvSpPr>
        <p:spPr>
          <a:xfrm>
            <a:off x="2819400" y="3048000"/>
            <a:ext cx="3886200" cy="1569660"/>
          </a:xfrm>
          <a:prstGeom prst="rect">
            <a:avLst/>
          </a:prstGeom>
          <a:solidFill>
            <a:schemeClr val="bg1">
              <a:lumMod val="95000"/>
            </a:schemeClr>
          </a:solidFill>
        </p:spPr>
        <p:txBody>
          <a:bodyPr wrap="square">
            <a:spAutoFit/>
          </a:bodyPr>
          <a:lstStyle/>
          <a:p>
            <a:pPr algn="just"/>
            <a:r>
              <a:rPr lang="en-US" altLang="zh-CN" sz="2400" b="1" dirty="0">
                <a:solidFill>
                  <a:srgbClr val="0000CC"/>
                </a:solidFill>
                <a:latin typeface="Courier New" panose="02070309020205020404" pitchFamily="49" charset="0"/>
                <a:cs typeface="Courier New" panose="02070309020205020404" pitchFamily="49" charset="0"/>
              </a:rPr>
              <a:t>UPDATE  Student</a:t>
            </a:r>
          </a:p>
          <a:p>
            <a:pPr algn="just"/>
            <a:r>
              <a:rPr lang="en-US" altLang="zh-CN" sz="2400" b="1" dirty="0">
                <a:solidFill>
                  <a:srgbClr val="0000CC"/>
                </a:solidFill>
                <a:latin typeface="Courier New" panose="02070309020205020404" pitchFamily="49" charset="0"/>
                <a:cs typeface="Courier New" panose="02070309020205020404" pitchFamily="49" charset="0"/>
              </a:rPr>
              <a:t>SET  Sage=22</a:t>
            </a:r>
          </a:p>
          <a:p>
            <a:pPr algn="just"/>
            <a:r>
              <a:rPr lang="en-US" altLang="zh-CN" sz="2400" b="1" dirty="0">
                <a:solidFill>
                  <a:srgbClr val="0000CC"/>
                </a:solidFill>
                <a:latin typeface="Courier New" panose="02070309020205020404" pitchFamily="49" charset="0"/>
                <a:cs typeface="Courier New" panose="02070309020205020404" pitchFamily="49" charset="0"/>
              </a:rPr>
              <a:t>WHERE  </a:t>
            </a:r>
            <a:r>
              <a:rPr lang="en-US" altLang="zh-CN" sz="2400" b="1" dirty="0" err="1">
                <a:solidFill>
                  <a:srgbClr val="0000CC"/>
                </a:solidFill>
                <a:latin typeface="Courier New" panose="02070309020205020404" pitchFamily="49" charset="0"/>
                <a:cs typeface="Courier New" panose="02070309020205020404" pitchFamily="49" charset="0"/>
              </a:rPr>
              <a:t>Sno</a:t>
            </a:r>
            <a:r>
              <a:rPr lang="en-US" altLang="zh-CN" sz="2400" b="1" dirty="0">
                <a:solidFill>
                  <a:srgbClr val="0000CC"/>
                </a:solidFill>
                <a:latin typeface="Courier New" panose="02070309020205020404" pitchFamily="49" charset="0"/>
                <a:cs typeface="Courier New" panose="02070309020205020404" pitchFamily="49" charset="0"/>
              </a:rPr>
              <a:t>='201215121'</a:t>
            </a:r>
            <a:r>
              <a:rPr lang="zh-CN" altLang="en-US" sz="2400" b="1" dirty="0">
                <a:solidFill>
                  <a:srgbClr val="0000CC"/>
                </a:solidFill>
                <a:latin typeface="Courier New" panose="02070309020205020404" pitchFamily="49" charset="0"/>
                <a:cs typeface="Courier New" panose="02070309020205020404" pitchFamily="49" charset="0"/>
              </a:rPr>
              <a:t>; </a:t>
            </a:r>
          </a:p>
        </p:txBody>
      </p:sp>
      <p:sp>
        <p:nvSpPr>
          <p:cNvPr id="6" name="矩形 5"/>
          <p:cNvSpPr/>
          <p:nvPr/>
        </p:nvSpPr>
        <p:spPr>
          <a:xfrm>
            <a:off x="2819400" y="5486400"/>
            <a:ext cx="3886200" cy="830997"/>
          </a:xfrm>
          <a:prstGeom prst="rect">
            <a:avLst/>
          </a:prstGeom>
          <a:solidFill>
            <a:schemeClr val="bg1">
              <a:lumMod val="95000"/>
            </a:schemeClr>
          </a:solidFill>
        </p:spPr>
        <p:txBody>
          <a:bodyPr wrap="square">
            <a:spAutoFit/>
          </a:bodyPr>
          <a:lstStyle/>
          <a:p>
            <a:pPr algn="just"/>
            <a:r>
              <a:rPr lang="en-US" altLang="zh-CN" sz="2400" b="1" dirty="0">
                <a:solidFill>
                  <a:srgbClr val="0000CC"/>
                </a:solidFill>
                <a:latin typeface="Courier New" panose="02070309020205020404" pitchFamily="49" charset="0"/>
                <a:cs typeface="Courier New" panose="02070309020205020404" pitchFamily="49" charset="0"/>
              </a:rPr>
              <a:t>UPDATE  Student</a:t>
            </a:r>
          </a:p>
          <a:p>
            <a:pPr algn="just"/>
            <a:r>
              <a:rPr lang="en-US" altLang="zh-CN" sz="2400" b="1" dirty="0">
                <a:solidFill>
                  <a:srgbClr val="0000CC"/>
                </a:solidFill>
                <a:latin typeface="Courier New" panose="02070309020205020404" pitchFamily="49" charset="0"/>
                <a:cs typeface="Courier New" panose="02070309020205020404" pitchFamily="49" charset="0"/>
              </a:rPr>
              <a:t>SET Sage= Sage+1</a:t>
            </a:r>
            <a:r>
              <a:rPr lang="zh-CN" altLang="en-US" sz="24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24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wipe(left)">
                                      <p:cBhvr>
                                        <p:cTn id="20" dur="500"/>
                                        <p:tgtEl>
                                          <p:spTgt spid="6">
                                            <p:txEl>
                                              <p:pRg st="0" end="0"/>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wipe(left)">
                                      <p:cBhvr>
                                        <p:cTn id="24"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152400"/>
            <a:ext cx="11007107" cy="6383626"/>
          </a:xfrm>
        </p:spPr>
        <p:txBody>
          <a:bodyPr>
            <a:normAutofit lnSpcReduction="10000"/>
          </a:bodyPr>
          <a:lstStyle/>
          <a:p>
            <a:r>
              <a:rPr lang="en-US" altLang="zh-CN" dirty="0"/>
              <a:t>[</a:t>
            </a:r>
            <a:r>
              <a:rPr lang="zh-CN" altLang="en-US" dirty="0"/>
              <a:t>例</a:t>
            </a:r>
            <a:r>
              <a:rPr lang="en-US" altLang="zh-CN" dirty="0"/>
              <a:t>3.75]  </a:t>
            </a:r>
            <a:r>
              <a:rPr lang="zh-CN" altLang="en-US" dirty="0"/>
              <a:t>将计算机科学系全体学生的成绩置零</a:t>
            </a:r>
          </a:p>
          <a:p>
            <a:endParaRPr lang="en-US" altLang="zh-CN" dirty="0"/>
          </a:p>
          <a:p>
            <a:endParaRPr lang="en-US" altLang="zh-CN" dirty="0"/>
          </a:p>
          <a:p>
            <a:endParaRPr lang="en-US" altLang="zh-CN"/>
          </a:p>
          <a:p>
            <a:endParaRPr lang="en-US" altLang="zh-CN" dirty="0"/>
          </a:p>
          <a:p>
            <a:r>
              <a:rPr lang="zh-CN" altLang="en-US" dirty="0"/>
              <a:t>关系数据库管理系统在执行修改语句时会检查修改操作是否破坏表上已定义的完整性规则</a:t>
            </a:r>
          </a:p>
          <a:p>
            <a:pPr lvl="1"/>
            <a:r>
              <a:rPr lang="zh-CN" altLang="en-US" dirty="0">
                <a:solidFill>
                  <a:srgbClr val="FF0000"/>
                </a:solidFill>
              </a:rPr>
              <a:t>实体完整性</a:t>
            </a:r>
          </a:p>
          <a:p>
            <a:pPr lvl="1"/>
            <a:r>
              <a:rPr lang="zh-CN" altLang="en-US" dirty="0">
                <a:solidFill>
                  <a:srgbClr val="FF0000"/>
                </a:solidFill>
              </a:rPr>
              <a:t>主码不允许修改</a:t>
            </a:r>
          </a:p>
          <a:p>
            <a:pPr lvl="1"/>
            <a:r>
              <a:rPr lang="zh-CN" altLang="en-US" dirty="0"/>
              <a:t>用户定义的完整性</a:t>
            </a:r>
          </a:p>
          <a:p>
            <a:pPr lvl="2">
              <a:buSzPct val="87000"/>
            </a:pPr>
            <a:r>
              <a:rPr lang="zh-CN" altLang="en-US" sz="2200" dirty="0"/>
              <a:t> </a:t>
            </a:r>
            <a:r>
              <a:rPr lang="en-US" altLang="zh-CN" dirty="0">
                <a:solidFill>
                  <a:srgbClr val="FF0000"/>
                </a:solidFill>
              </a:rPr>
              <a:t>NOT NULL</a:t>
            </a:r>
            <a:r>
              <a:rPr lang="zh-CN" altLang="en-US" dirty="0">
                <a:solidFill>
                  <a:srgbClr val="FF0000"/>
                </a:solidFill>
              </a:rPr>
              <a:t>约束</a:t>
            </a:r>
          </a:p>
          <a:p>
            <a:pPr lvl="2">
              <a:buSzPct val="87000"/>
            </a:pPr>
            <a:r>
              <a:rPr lang="zh-CN" altLang="en-US" dirty="0">
                <a:solidFill>
                  <a:srgbClr val="FF0000"/>
                </a:solidFill>
              </a:rPr>
              <a:t> </a:t>
            </a:r>
            <a:r>
              <a:rPr lang="en-US" altLang="zh-CN" dirty="0">
                <a:solidFill>
                  <a:srgbClr val="FF0000"/>
                </a:solidFill>
              </a:rPr>
              <a:t>UNIQUE</a:t>
            </a:r>
            <a:r>
              <a:rPr lang="zh-CN" altLang="en-US" dirty="0">
                <a:solidFill>
                  <a:srgbClr val="FF0000"/>
                </a:solidFill>
              </a:rPr>
              <a:t>约束</a:t>
            </a:r>
          </a:p>
          <a:p>
            <a:pPr lvl="2">
              <a:buSzPct val="87000"/>
            </a:pPr>
            <a:r>
              <a:rPr lang="zh-CN" altLang="en-US" dirty="0">
                <a:solidFill>
                  <a:srgbClr val="FF0000"/>
                </a:solidFill>
              </a:rPr>
              <a:t> 值域约束</a:t>
            </a:r>
          </a:p>
        </p:txBody>
      </p:sp>
      <p:sp>
        <p:nvSpPr>
          <p:cNvPr id="4" name="灯片编号占位符 3"/>
          <p:cNvSpPr>
            <a:spLocks noGrp="1"/>
          </p:cNvSpPr>
          <p:nvPr>
            <p:ph type="sldNum" sz="quarter" idx="12"/>
          </p:nvPr>
        </p:nvSpPr>
        <p:spPr/>
        <p:txBody>
          <a:bodyPr/>
          <a:lstStyle/>
          <a:p>
            <a:fld id="{E63F6D5D-9733-4D44-9C56-AEFEDD5A4BA7}" type="slidenum">
              <a:rPr lang="en-US" smtClean="0"/>
              <a:pPr/>
              <a:t>13</a:t>
            </a:fld>
            <a:endParaRPr lang="en-US" dirty="0"/>
          </a:p>
        </p:txBody>
      </p:sp>
      <p:sp>
        <p:nvSpPr>
          <p:cNvPr id="5" name="矩形 4"/>
          <p:cNvSpPr/>
          <p:nvPr/>
        </p:nvSpPr>
        <p:spPr>
          <a:xfrm>
            <a:off x="2286000" y="762000"/>
            <a:ext cx="6934200" cy="1938992"/>
          </a:xfrm>
          <a:prstGeom prst="rect">
            <a:avLst/>
          </a:prstGeom>
          <a:solidFill>
            <a:schemeClr val="bg1">
              <a:lumMod val="95000"/>
            </a:schemeClr>
          </a:solidFill>
        </p:spPr>
        <p:txBody>
          <a:bodyPr wrap="square">
            <a:spAutoFit/>
          </a:bodyPr>
          <a:lstStyle/>
          <a:p>
            <a:pPr algn="just"/>
            <a:r>
              <a:rPr lang="en-US" altLang="zh-CN" sz="2400" b="1" dirty="0">
                <a:solidFill>
                  <a:srgbClr val="0000CC"/>
                </a:solidFill>
                <a:latin typeface="Courier New" panose="02070309020205020404" pitchFamily="49" charset="0"/>
                <a:cs typeface="Courier New" panose="02070309020205020404" pitchFamily="49" charset="0"/>
              </a:rPr>
              <a:t>UPDATE  SC</a:t>
            </a:r>
          </a:p>
          <a:p>
            <a:pPr algn="just"/>
            <a:r>
              <a:rPr lang="en-US" altLang="zh-CN" sz="2400" b="1" dirty="0">
                <a:solidFill>
                  <a:srgbClr val="0000CC"/>
                </a:solidFill>
                <a:latin typeface="Courier New" panose="02070309020205020404" pitchFamily="49" charset="0"/>
                <a:cs typeface="Courier New" panose="02070309020205020404" pitchFamily="49" charset="0"/>
              </a:rPr>
              <a:t>SET     Grade=0</a:t>
            </a:r>
          </a:p>
          <a:p>
            <a:pPr algn="just"/>
            <a:r>
              <a:rPr lang="en-US" altLang="zh-CN" sz="2400" b="1" dirty="0">
                <a:solidFill>
                  <a:srgbClr val="0000CC"/>
                </a:solidFill>
                <a:latin typeface="Courier New" panose="02070309020205020404" pitchFamily="49" charset="0"/>
                <a:cs typeface="Courier New" panose="02070309020205020404" pitchFamily="49" charset="0"/>
              </a:rPr>
              <a:t>WHERE </a:t>
            </a:r>
            <a:r>
              <a:rPr lang="en-US" altLang="zh-CN" sz="2400" b="1" dirty="0" err="1">
                <a:solidFill>
                  <a:srgbClr val="0000CC"/>
                </a:solidFill>
                <a:latin typeface="Courier New" panose="02070309020205020404" pitchFamily="49" charset="0"/>
                <a:cs typeface="Courier New" panose="02070309020205020404" pitchFamily="49" charset="0"/>
              </a:rPr>
              <a:t>Sno</a:t>
            </a:r>
            <a:r>
              <a:rPr lang="en-US" altLang="zh-CN" sz="2400" b="1" dirty="0">
                <a:solidFill>
                  <a:srgbClr val="0000CC"/>
                </a:solidFill>
                <a:latin typeface="Courier New" panose="02070309020205020404" pitchFamily="49" charset="0"/>
                <a:cs typeface="Courier New" panose="02070309020205020404" pitchFamily="49" charset="0"/>
              </a:rPr>
              <a:t>  IN  (SELECT  </a:t>
            </a:r>
            <a:r>
              <a:rPr lang="en-US" altLang="zh-CN" sz="2400" b="1" dirty="0" err="1">
                <a:solidFill>
                  <a:srgbClr val="0000CC"/>
                </a:solidFill>
                <a:latin typeface="Courier New" panose="02070309020205020404" pitchFamily="49" charset="0"/>
                <a:cs typeface="Courier New" panose="02070309020205020404" pitchFamily="49" charset="0"/>
              </a:rPr>
              <a:t>Sno</a:t>
            </a:r>
            <a:endParaRPr lang="en-US" altLang="zh-CN" sz="2400" b="1" dirty="0">
              <a:solidFill>
                <a:srgbClr val="0000CC"/>
              </a:solidFill>
              <a:latin typeface="Courier New" panose="02070309020205020404" pitchFamily="49" charset="0"/>
              <a:cs typeface="Courier New" panose="02070309020205020404" pitchFamily="49" charset="0"/>
            </a:endParaRPr>
          </a:p>
          <a:p>
            <a:pPr algn="just"/>
            <a:r>
              <a:rPr lang="en-US" altLang="zh-CN" sz="2400" b="1" dirty="0">
                <a:solidFill>
                  <a:srgbClr val="0000CC"/>
                </a:solidFill>
                <a:latin typeface="Courier New" panose="02070309020205020404" pitchFamily="49" charset="0"/>
                <a:cs typeface="Courier New" panose="02070309020205020404" pitchFamily="49" charset="0"/>
              </a:rPr>
              <a:t>                FROM    Student</a:t>
            </a:r>
          </a:p>
          <a:p>
            <a:pPr algn="just"/>
            <a:r>
              <a:rPr lang="en-US" altLang="zh-CN" sz="2400" b="1" dirty="0">
                <a:solidFill>
                  <a:srgbClr val="0000CC"/>
                </a:solidFill>
                <a:latin typeface="Courier New" panose="02070309020205020404" pitchFamily="49" charset="0"/>
                <a:cs typeface="Courier New" panose="02070309020205020404" pitchFamily="49" charset="0"/>
              </a:rPr>
              <a:t>                WHERE   </a:t>
            </a:r>
            <a:r>
              <a:rPr lang="en-US" altLang="zh-CN" sz="2400" b="1" dirty="0" err="1">
                <a:solidFill>
                  <a:srgbClr val="0000CC"/>
                </a:solidFill>
                <a:latin typeface="Courier New" panose="02070309020205020404" pitchFamily="49" charset="0"/>
                <a:cs typeface="Courier New" panose="02070309020205020404" pitchFamily="49" charset="0"/>
              </a:rPr>
              <a:t>Sdept</a:t>
            </a:r>
            <a:r>
              <a:rPr lang="en-US" altLang="zh-CN" sz="2400" b="1" dirty="0">
                <a:solidFill>
                  <a:srgbClr val="0000CC"/>
                </a:solidFill>
                <a:latin typeface="Courier New" panose="02070309020205020404" pitchFamily="49" charset="0"/>
                <a:cs typeface="Courier New" panose="02070309020205020404" pitchFamily="49" charset="0"/>
              </a:rPr>
              <a:t>='CS');</a:t>
            </a:r>
          </a:p>
        </p:txBody>
      </p:sp>
    </p:spTree>
    <p:extLst>
      <p:ext uri="{BB962C8B-B14F-4D97-AF65-F5344CB8AC3E}">
        <p14:creationId xmlns:p14="http://schemas.microsoft.com/office/powerpoint/2010/main" val="335680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删除数据</a:t>
            </a:r>
          </a:p>
        </p:txBody>
      </p:sp>
      <p:sp>
        <p:nvSpPr>
          <p:cNvPr id="3" name="内容占位符 2"/>
          <p:cNvSpPr>
            <a:spLocks noGrp="1"/>
          </p:cNvSpPr>
          <p:nvPr>
            <p:ph idx="1"/>
          </p:nvPr>
        </p:nvSpPr>
        <p:spPr/>
        <p:txBody>
          <a:bodyPr/>
          <a:lstStyle/>
          <a:p>
            <a:pPr algn="just"/>
            <a:r>
              <a:rPr lang="zh-CN" altLang="en-US" dirty="0">
                <a:solidFill>
                  <a:srgbClr val="FF0000"/>
                </a:solidFill>
              </a:rPr>
              <a:t>语句格式：</a:t>
            </a:r>
          </a:p>
          <a:p>
            <a:pPr algn="just">
              <a:buNone/>
            </a:pPr>
            <a:r>
              <a:rPr lang="zh-CN" altLang="en-US" sz="2800">
                <a:solidFill>
                  <a:srgbClr val="FF0000"/>
                </a:solidFill>
              </a:rPr>
              <a:t>                      </a:t>
            </a:r>
            <a:r>
              <a:rPr lang="en-US" altLang="zh-CN" sz="2800" b="1">
                <a:solidFill>
                  <a:srgbClr val="FF0000"/>
                </a:solidFill>
                <a:latin typeface="Courier New" panose="02070309020205020404" pitchFamily="49" charset="0"/>
                <a:cs typeface="Courier New" panose="02070309020205020404" pitchFamily="49" charset="0"/>
              </a:rPr>
              <a:t>DELETE</a:t>
            </a:r>
            <a:endParaRPr lang="en-US" altLang="zh-CN" sz="2800" b="1" dirty="0">
              <a:solidFill>
                <a:srgbClr val="FF0000"/>
              </a:solidFill>
              <a:latin typeface="Courier New" panose="02070309020205020404" pitchFamily="49" charset="0"/>
              <a:cs typeface="Courier New" panose="02070309020205020404" pitchFamily="49" charset="0"/>
            </a:endParaRPr>
          </a:p>
          <a:p>
            <a:pPr algn="just">
              <a:buNone/>
            </a:pPr>
            <a:r>
              <a:rPr lang="en-US" altLang="zh-CN" sz="2800" b="1">
                <a:solidFill>
                  <a:srgbClr val="FF0000"/>
                </a:solidFill>
                <a:latin typeface="Courier New" panose="02070309020205020404" pitchFamily="49" charset="0"/>
                <a:cs typeface="Courier New" panose="02070309020205020404" pitchFamily="49" charset="0"/>
              </a:rPr>
              <a:t>          FROM  </a:t>
            </a:r>
            <a:r>
              <a:rPr lang="en-US" altLang="zh-CN" sz="2800" b="1">
                <a:solidFill>
                  <a:srgbClr val="0000CC"/>
                </a:solidFill>
                <a:latin typeface="Courier New" panose="02070309020205020404" pitchFamily="49" charset="0"/>
                <a:cs typeface="Courier New" panose="02070309020205020404" pitchFamily="49" charset="0"/>
              </a:rPr>
              <a:t>&lt;</a:t>
            </a:r>
            <a:r>
              <a:rPr lang="zh-CN" altLang="en-US" sz="2800" b="1" dirty="0">
                <a:solidFill>
                  <a:srgbClr val="0000CC"/>
                </a:solidFill>
                <a:latin typeface="Courier New" panose="02070309020205020404" pitchFamily="49" charset="0"/>
                <a:cs typeface="Courier New" panose="02070309020205020404" pitchFamily="49" charset="0"/>
              </a:rPr>
              <a:t>表名</a:t>
            </a:r>
            <a:r>
              <a:rPr lang="en-US" altLang="zh-CN" sz="2800" b="1" dirty="0">
                <a:solidFill>
                  <a:srgbClr val="0000CC"/>
                </a:solidFill>
                <a:latin typeface="Courier New" panose="02070309020205020404" pitchFamily="49" charset="0"/>
                <a:cs typeface="Courier New" panose="02070309020205020404" pitchFamily="49" charset="0"/>
              </a:rPr>
              <a:t>&gt;</a:t>
            </a:r>
          </a:p>
          <a:p>
            <a:pPr algn="just">
              <a:buNone/>
            </a:pPr>
            <a:r>
              <a:rPr lang="en-US" altLang="zh-CN" sz="2800" b="1">
                <a:solidFill>
                  <a:srgbClr val="0000CC"/>
                </a:solidFill>
                <a:latin typeface="Courier New" panose="02070309020205020404" pitchFamily="49" charset="0"/>
                <a:cs typeface="Courier New" panose="02070309020205020404" pitchFamily="49" charset="0"/>
              </a:rPr>
              <a:t>          [WHERE </a:t>
            </a:r>
            <a:r>
              <a:rPr lang="en-US" altLang="zh-CN" sz="2800" b="1" dirty="0">
                <a:solidFill>
                  <a:srgbClr val="0000CC"/>
                </a:solidFill>
                <a:latin typeface="Courier New" panose="02070309020205020404" pitchFamily="49" charset="0"/>
                <a:cs typeface="Courier New" panose="02070309020205020404" pitchFamily="49" charset="0"/>
              </a:rPr>
              <a:t>&lt;</a:t>
            </a:r>
            <a:r>
              <a:rPr lang="zh-CN" altLang="en-US" sz="2800" b="1" dirty="0">
                <a:solidFill>
                  <a:srgbClr val="0000CC"/>
                </a:solidFill>
                <a:latin typeface="Courier New" panose="02070309020205020404" pitchFamily="49" charset="0"/>
                <a:cs typeface="Courier New" panose="02070309020205020404" pitchFamily="49" charset="0"/>
              </a:rPr>
              <a:t>条件</a:t>
            </a:r>
            <a:r>
              <a:rPr lang="en-US" altLang="zh-CN" sz="2800" b="1" dirty="0">
                <a:solidFill>
                  <a:srgbClr val="0000CC"/>
                </a:solidFill>
                <a:latin typeface="Courier New" panose="02070309020205020404" pitchFamily="49" charset="0"/>
                <a:cs typeface="Courier New" panose="02070309020205020404" pitchFamily="49" charset="0"/>
              </a:rPr>
              <a:t>&gt;]</a:t>
            </a:r>
            <a:r>
              <a:rPr lang="zh-CN" altLang="en-US" sz="2800" b="1" dirty="0">
                <a:solidFill>
                  <a:srgbClr val="0000CC"/>
                </a:solidFill>
                <a:latin typeface="Courier New" panose="02070309020205020404" pitchFamily="49" charset="0"/>
                <a:cs typeface="Courier New" panose="02070309020205020404" pitchFamily="49" charset="0"/>
              </a:rPr>
              <a:t>;</a:t>
            </a:r>
          </a:p>
          <a:p>
            <a:pPr algn="just"/>
            <a:r>
              <a:rPr lang="zh-CN" altLang="en-US" dirty="0">
                <a:solidFill>
                  <a:srgbClr val="FF0000"/>
                </a:solidFill>
              </a:rPr>
              <a:t>功能</a:t>
            </a:r>
          </a:p>
          <a:p>
            <a:pPr lvl="1" algn="just"/>
            <a:r>
              <a:rPr lang="zh-CN" altLang="en-US" dirty="0"/>
              <a:t>删除指定表中满足</a:t>
            </a:r>
            <a:r>
              <a:rPr lang="en-US" altLang="zh-CN" dirty="0"/>
              <a:t>WHERE</a:t>
            </a:r>
            <a:r>
              <a:rPr lang="zh-CN" altLang="en-US" dirty="0"/>
              <a:t>子句条件的元组</a:t>
            </a:r>
          </a:p>
          <a:p>
            <a:pPr algn="just"/>
            <a:r>
              <a:rPr lang="en-US" altLang="zh-CN" dirty="0">
                <a:solidFill>
                  <a:srgbClr val="FF0000"/>
                </a:solidFill>
              </a:rPr>
              <a:t>WHERE</a:t>
            </a:r>
            <a:r>
              <a:rPr lang="zh-CN" altLang="en-US" dirty="0">
                <a:solidFill>
                  <a:srgbClr val="FF0000"/>
                </a:solidFill>
              </a:rPr>
              <a:t>子句</a:t>
            </a:r>
          </a:p>
          <a:p>
            <a:pPr lvl="1" algn="just"/>
            <a:r>
              <a:rPr lang="zh-CN" altLang="en-US" dirty="0"/>
              <a:t>指定要删除的元组</a:t>
            </a:r>
          </a:p>
          <a:p>
            <a:pPr lvl="1" algn="just"/>
            <a:r>
              <a:rPr lang="zh-CN" altLang="en-US" dirty="0"/>
              <a:t>缺省表示要删除表中的全部元组，表的定义仍在字典中</a:t>
            </a:r>
          </a:p>
        </p:txBody>
      </p:sp>
      <p:sp>
        <p:nvSpPr>
          <p:cNvPr id="4" name="灯片编号占位符 3"/>
          <p:cNvSpPr>
            <a:spLocks noGrp="1"/>
          </p:cNvSpPr>
          <p:nvPr>
            <p:ph type="sldNum" sz="quarter" idx="12"/>
          </p:nvPr>
        </p:nvSpPr>
        <p:spPr/>
        <p:txBody>
          <a:bodyPr/>
          <a:lstStyle/>
          <a:p>
            <a:fld id="{E63F6D5D-9733-4D44-9C56-AEFEDD5A4BA7}" type="slidenum">
              <a:rPr lang="en-US" smtClean="0"/>
              <a:pPr/>
              <a:t>14</a:t>
            </a:fld>
            <a:endParaRPr lang="en-US" dirty="0"/>
          </a:p>
        </p:txBody>
      </p:sp>
    </p:spTree>
    <p:extLst>
      <p:ext uri="{BB962C8B-B14F-4D97-AF65-F5344CB8AC3E}">
        <p14:creationId xmlns:p14="http://schemas.microsoft.com/office/powerpoint/2010/main" val="117902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up)">
                                      <p:cBhvr>
                                        <p:cTn id="11" dur="500"/>
                                        <p:tgtEl>
                                          <p:spTgt spid="3">
                                            <p:txEl>
                                              <p:pRg st="2" end="2"/>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r>
              <a:rPr lang="zh-CN" altLang="en-US" dirty="0">
                <a:solidFill>
                  <a:srgbClr val="FF0000"/>
                </a:solidFill>
              </a:rPr>
              <a:t>三种删除方式</a:t>
            </a:r>
            <a:endParaRPr lang="en-US" altLang="zh-CN" dirty="0">
              <a:solidFill>
                <a:srgbClr val="FF0000"/>
              </a:solidFill>
            </a:endParaRPr>
          </a:p>
          <a:p>
            <a:pPr lvl="1"/>
            <a:r>
              <a:rPr lang="zh-CN" altLang="en-US" dirty="0"/>
              <a:t>删除某</a:t>
            </a:r>
            <a:r>
              <a:rPr lang="zh-CN" altLang="en-US" dirty="0">
                <a:solidFill>
                  <a:srgbClr val="FF0000"/>
                </a:solidFill>
              </a:rPr>
              <a:t>一个元组</a:t>
            </a:r>
            <a:r>
              <a:rPr lang="zh-CN" altLang="en-US" dirty="0"/>
              <a:t>的值</a:t>
            </a:r>
            <a:r>
              <a:rPr lang="en-US" altLang="zh-CN" dirty="0"/>
              <a:t>,    </a:t>
            </a:r>
            <a:r>
              <a:rPr lang="zh-CN" altLang="en-US" dirty="0"/>
              <a:t>见</a:t>
            </a:r>
            <a:r>
              <a:rPr lang="en-US" altLang="zh-CN" dirty="0"/>
              <a:t>[</a:t>
            </a:r>
            <a:r>
              <a:rPr lang="zh-CN" altLang="en-US" dirty="0"/>
              <a:t>例</a:t>
            </a:r>
            <a:r>
              <a:rPr lang="en-US" altLang="zh-CN" dirty="0"/>
              <a:t>3.76]</a:t>
            </a:r>
            <a:endParaRPr lang="zh-CN" altLang="en-US" dirty="0"/>
          </a:p>
          <a:p>
            <a:pPr lvl="1"/>
            <a:r>
              <a:rPr lang="zh-CN" altLang="en-US" dirty="0"/>
              <a:t>删除</a:t>
            </a:r>
            <a:r>
              <a:rPr lang="zh-CN" altLang="en-US" dirty="0">
                <a:solidFill>
                  <a:srgbClr val="FF0000"/>
                </a:solidFill>
              </a:rPr>
              <a:t>多个元组</a:t>
            </a:r>
            <a:r>
              <a:rPr lang="zh-CN" altLang="en-US" dirty="0"/>
              <a:t>的值，     见</a:t>
            </a:r>
            <a:r>
              <a:rPr lang="en-US" altLang="zh-CN" dirty="0"/>
              <a:t>[</a:t>
            </a:r>
            <a:r>
              <a:rPr lang="zh-CN" altLang="en-US" dirty="0"/>
              <a:t>例</a:t>
            </a:r>
            <a:r>
              <a:rPr lang="en-US" altLang="zh-CN" dirty="0"/>
              <a:t>3.77]</a:t>
            </a:r>
            <a:endParaRPr lang="zh-CN" altLang="en-US" dirty="0"/>
          </a:p>
          <a:p>
            <a:pPr lvl="1"/>
            <a:r>
              <a:rPr lang="zh-CN" altLang="en-US" dirty="0"/>
              <a:t>带</a:t>
            </a:r>
            <a:r>
              <a:rPr lang="zh-CN" altLang="en-US" dirty="0">
                <a:solidFill>
                  <a:srgbClr val="FF0000"/>
                </a:solidFill>
              </a:rPr>
              <a:t>子查询</a:t>
            </a:r>
            <a:r>
              <a:rPr lang="zh-CN" altLang="en-US" dirty="0"/>
              <a:t>的删除语句， 见</a:t>
            </a:r>
            <a:r>
              <a:rPr lang="en-US" altLang="zh-CN" dirty="0"/>
              <a:t>[</a:t>
            </a:r>
            <a:r>
              <a:rPr lang="zh-CN" altLang="en-US" dirty="0"/>
              <a:t>例</a:t>
            </a:r>
            <a:r>
              <a:rPr lang="en-US" altLang="zh-CN" dirty="0"/>
              <a:t>3.78]</a:t>
            </a:r>
            <a:endParaRPr lang="zh-CN" altLang="en-US" dirty="0"/>
          </a:p>
          <a:p>
            <a:endParaRPr lang="en-US" altLang="zh-CN" sz="1800" dirty="0"/>
          </a:p>
          <a:p>
            <a:r>
              <a:rPr lang="en-US" altLang="zh-CN" dirty="0"/>
              <a:t>[</a:t>
            </a:r>
            <a:r>
              <a:rPr lang="zh-CN" altLang="en-US" dirty="0"/>
              <a:t>例</a:t>
            </a:r>
            <a:r>
              <a:rPr lang="en-US" altLang="zh-CN" dirty="0"/>
              <a:t>3.76]  </a:t>
            </a:r>
            <a:r>
              <a:rPr lang="zh-CN" altLang="en-US" dirty="0"/>
              <a:t>删除学号为</a:t>
            </a:r>
            <a:r>
              <a:rPr lang="en-US" altLang="zh-CN" dirty="0"/>
              <a:t>201215128</a:t>
            </a:r>
            <a:r>
              <a:rPr lang="zh-CN" altLang="en-US" dirty="0"/>
              <a:t>的学生记录</a:t>
            </a:r>
            <a:endParaRPr lang="en-US" altLang="zh-CN" dirty="0"/>
          </a:p>
          <a:p>
            <a:pPr marL="0" indent="0">
              <a:buNone/>
            </a:pPr>
            <a:endParaRPr lang="en-US" altLang="zh-CN" dirty="0"/>
          </a:p>
          <a:p>
            <a:pPr marL="0" indent="0">
              <a:buNone/>
            </a:pPr>
            <a:endParaRPr lang="en-US" altLang="zh-CN"/>
          </a:p>
          <a:p>
            <a:pPr marL="0" indent="0">
              <a:buNone/>
            </a:pPr>
            <a:endParaRPr lang="en-US" altLang="zh-CN" sz="1600" dirty="0"/>
          </a:p>
          <a:p>
            <a:r>
              <a:rPr lang="en-US" altLang="zh-CN" dirty="0"/>
              <a:t>[</a:t>
            </a:r>
            <a:r>
              <a:rPr lang="zh-CN" altLang="en-US" dirty="0"/>
              <a:t>例</a:t>
            </a:r>
            <a:r>
              <a:rPr lang="en-US" altLang="zh-CN" dirty="0"/>
              <a:t>3.77]  </a:t>
            </a:r>
            <a:r>
              <a:rPr lang="zh-CN" altLang="en-US" dirty="0"/>
              <a:t>删除所有的学生选课记录</a:t>
            </a:r>
          </a:p>
        </p:txBody>
      </p:sp>
      <p:sp>
        <p:nvSpPr>
          <p:cNvPr id="4" name="灯片编号占位符 3"/>
          <p:cNvSpPr>
            <a:spLocks noGrp="1"/>
          </p:cNvSpPr>
          <p:nvPr>
            <p:ph type="sldNum" sz="quarter" idx="12"/>
          </p:nvPr>
        </p:nvSpPr>
        <p:spPr/>
        <p:txBody>
          <a:bodyPr/>
          <a:lstStyle/>
          <a:p>
            <a:fld id="{E63F6D5D-9733-4D44-9C56-AEFEDD5A4BA7}" type="slidenum">
              <a:rPr lang="en-US" smtClean="0"/>
              <a:pPr/>
              <a:t>15</a:t>
            </a:fld>
            <a:endParaRPr lang="en-US" dirty="0"/>
          </a:p>
        </p:txBody>
      </p:sp>
      <p:sp>
        <p:nvSpPr>
          <p:cNvPr id="5" name="矩形 4"/>
          <p:cNvSpPr/>
          <p:nvPr/>
        </p:nvSpPr>
        <p:spPr>
          <a:xfrm>
            <a:off x="2438400" y="3352800"/>
            <a:ext cx="4457700" cy="1200329"/>
          </a:xfrm>
          <a:prstGeom prst="rect">
            <a:avLst/>
          </a:prstGeom>
          <a:solidFill>
            <a:schemeClr val="bg1">
              <a:lumMod val="95000"/>
            </a:schemeClr>
          </a:solidFill>
        </p:spPr>
        <p:txBody>
          <a:bodyPr wrap="square">
            <a:spAutoFit/>
          </a:bodyPr>
          <a:lstStyle/>
          <a:p>
            <a:pPr algn="just"/>
            <a:r>
              <a:rPr lang="en-US" altLang="zh-CN" sz="2400" b="1" dirty="0">
                <a:solidFill>
                  <a:srgbClr val="0000CC"/>
                </a:solidFill>
                <a:latin typeface="Courier New" panose="02070309020205020404" pitchFamily="49" charset="0"/>
                <a:cs typeface="Courier New" panose="02070309020205020404" pitchFamily="49" charset="0"/>
              </a:rPr>
              <a:t>DELETE</a:t>
            </a:r>
          </a:p>
          <a:p>
            <a:pPr algn="just"/>
            <a:r>
              <a:rPr lang="en-US" altLang="zh-CN" sz="2400" b="1" dirty="0">
                <a:solidFill>
                  <a:srgbClr val="0000CC"/>
                </a:solidFill>
                <a:latin typeface="Courier New" panose="02070309020205020404" pitchFamily="49" charset="0"/>
                <a:cs typeface="Courier New" panose="02070309020205020404" pitchFamily="49" charset="0"/>
              </a:rPr>
              <a:t>FROM Student</a:t>
            </a:r>
          </a:p>
          <a:p>
            <a:pPr algn="just"/>
            <a:r>
              <a:rPr lang="en-US" altLang="zh-CN" sz="2400" b="1" dirty="0">
                <a:solidFill>
                  <a:srgbClr val="0000CC"/>
                </a:solidFill>
                <a:latin typeface="Courier New" panose="02070309020205020404" pitchFamily="49" charset="0"/>
                <a:cs typeface="Courier New" panose="02070309020205020404" pitchFamily="49" charset="0"/>
              </a:rPr>
              <a:t>WHERE </a:t>
            </a:r>
            <a:r>
              <a:rPr lang="en-US" altLang="zh-CN" sz="2400" b="1" dirty="0" err="1">
                <a:solidFill>
                  <a:srgbClr val="0000CC"/>
                </a:solidFill>
                <a:latin typeface="Courier New" panose="02070309020205020404" pitchFamily="49" charset="0"/>
                <a:cs typeface="Courier New" panose="02070309020205020404" pitchFamily="49" charset="0"/>
              </a:rPr>
              <a:t>Sno</a:t>
            </a:r>
            <a:r>
              <a:rPr lang="en-US" altLang="zh-CN" sz="2400" b="1" dirty="0">
                <a:solidFill>
                  <a:srgbClr val="0000CC"/>
                </a:solidFill>
                <a:latin typeface="Courier New" panose="02070309020205020404" pitchFamily="49" charset="0"/>
                <a:cs typeface="Courier New" panose="02070309020205020404" pitchFamily="49" charset="0"/>
              </a:rPr>
              <a:t>=‘201215128’;</a:t>
            </a:r>
          </a:p>
        </p:txBody>
      </p:sp>
      <p:sp>
        <p:nvSpPr>
          <p:cNvPr id="6" name="矩形 5"/>
          <p:cNvSpPr/>
          <p:nvPr/>
        </p:nvSpPr>
        <p:spPr>
          <a:xfrm>
            <a:off x="2438400" y="5385821"/>
            <a:ext cx="4457700" cy="830997"/>
          </a:xfrm>
          <a:prstGeom prst="rect">
            <a:avLst/>
          </a:prstGeom>
          <a:solidFill>
            <a:schemeClr val="bg1">
              <a:lumMod val="95000"/>
            </a:schemeClr>
          </a:solidFill>
        </p:spPr>
        <p:txBody>
          <a:bodyPr wrap="square">
            <a:spAutoFit/>
          </a:bodyPr>
          <a:lstStyle/>
          <a:p>
            <a:pPr algn="just"/>
            <a:r>
              <a:rPr lang="en-US" altLang="zh-CN" sz="2400" b="1" dirty="0">
                <a:solidFill>
                  <a:srgbClr val="0000CC"/>
                </a:solidFill>
                <a:latin typeface="Courier New" panose="02070309020205020404" pitchFamily="49" charset="0"/>
                <a:cs typeface="Courier New" panose="02070309020205020404" pitchFamily="49" charset="0"/>
              </a:rPr>
              <a:t>DELETE  </a:t>
            </a:r>
          </a:p>
          <a:p>
            <a:pPr algn="just"/>
            <a:r>
              <a:rPr lang="en-US" altLang="zh-CN" sz="2400" b="1" dirty="0">
                <a:solidFill>
                  <a:srgbClr val="0000CC"/>
                </a:solidFill>
                <a:latin typeface="Courier New" panose="02070309020205020404" pitchFamily="49" charset="0"/>
                <a:cs typeface="Courier New" panose="02070309020205020404" pitchFamily="49" charset="0"/>
              </a:rPr>
              <a:t>FROM SC;</a:t>
            </a:r>
            <a:endParaRPr lang="zh-CN" altLang="en-US" sz="2400" b="1" dirty="0">
              <a:solidFill>
                <a:srgbClr val="0000CC"/>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173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wipe(left)">
                                      <p:cBhvr>
                                        <p:cTn id="20" dur="500"/>
                                        <p:tgtEl>
                                          <p:spTgt spid="6">
                                            <p:txEl>
                                              <p:pRg st="0" end="0"/>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wipe(left)">
                                      <p:cBhvr>
                                        <p:cTn id="24"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85800"/>
            <a:ext cx="11007107" cy="5850226"/>
          </a:xfrm>
        </p:spPr>
        <p:txBody>
          <a:bodyPr>
            <a:normAutofit/>
          </a:bodyPr>
          <a:lstStyle/>
          <a:p>
            <a:r>
              <a:rPr lang="en-US" altLang="zh-CN" dirty="0"/>
              <a:t>[</a:t>
            </a:r>
            <a:r>
              <a:rPr lang="zh-CN" altLang="en-US" dirty="0"/>
              <a:t>例</a:t>
            </a:r>
            <a:r>
              <a:rPr lang="en-US" altLang="zh-CN" dirty="0"/>
              <a:t>3.78]  </a:t>
            </a:r>
            <a:r>
              <a:rPr lang="zh-CN" altLang="en-US" dirty="0"/>
              <a:t>删除计算机科学系所有学生的选课记录</a:t>
            </a:r>
            <a:endParaRPr lang="en-US" altLang="zh-CN" dirty="0"/>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16</a:t>
            </a:fld>
            <a:endParaRPr lang="en-US" dirty="0"/>
          </a:p>
        </p:txBody>
      </p:sp>
      <p:sp>
        <p:nvSpPr>
          <p:cNvPr id="5" name="矩形 4"/>
          <p:cNvSpPr/>
          <p:nvPr/>
        </p:nvSpPr>
        <p:spPr>
          <a:xfrm>
            <a:off x="2057400" y="1981200"/>
            <a:ext cx="7620000" cy="2246769"/>
          </a:xfrm>
          <a:prstGeom prst="rect">
            <a:avLst/>
          </a:prstGeom>
          <a:solidFill>
            <a:schemeClr val="bg1">
              <a:lumMod val="95000"/>
            </a:schemeClr>
          </a:solidFill>
        </p:spPr>
        <p:txBody>
          <a:bodyPr wrap="square">
            <a:spAutoFit/>
          </a:bodyPr>
          <a:lstStyle/>
          <a:p>
            <a:pPr algn="just"/>
            <a:r>
              <a:rPr lang="en-US" altLang="zh-CN" sz="2800" b="1" dirty="0">
                <a:solidFill>
                  <a:srgbClr val="0000CC"/>
                </a:solidFill>
                <a:latin typeface="Courier New" panose="02070309020205020404" pitchFamily="49" charset="0"/>
                <a:cs typeface="Courier New" panose="02070309020205020404" pitchFamily="49" charset="0"/>
              </a:rPr>
              <a:t>DELETE</a:t>
            </a:r>
          </a:p>
          <a:p>
            <a:pPr algn="just"/>
            <a:r>
              <a:rPr lang="en-US" altLang="zh-CN" sz="2800" b="1" dirty="0">
                <a:solidFill>
                  <a:srgbClr val="0000CC"/>
                </a:solidFill>
                <a:latin typeface="Courier New" panose="02070309020205020404" pitchFamily="49" charset="0"/>
                <a:cs typeface="Courier New" panose="02070309020205020404" pitchFamily="49" charset="0"/>
              </a:rPr>
              <a:t>FROM SC</a:t>
            </a:r>
          </a:p>
          <a:p>
            <a:pPr algn="just"/>
            <a:r>
              <a:rPr lang="en-US" altLang="zh-CN" sz="2800" b="1" dirty="0">
                <a:solidFill>
                  <a:srgbClr val="0000CC"/>
                </a:solidFill>
                <a:latin typeface="Courier New" panose="02070309020205020404" pitchFamily="49" charset="0"/>
                <a:cs typeface="Courier New" panose="02070309020205020404" pitchFamily="49" charset="0"/>
              </a:rPr>
              <a:t>WHERE </a:t>
            </a:r>
            <a:r>
              <a:rPr lang="en-US" altLang="zh-CN" sz="2800" b="1" dirty="0" err="1">
                <a:solidFill>
                  <a:srgbClr val="0000CC"/>
                </a:solidFill>
                <a:latin typeface="Courier New" panose="02070309020205020404" pitchFamily="49" charset="0"/>
                <a:cs typeface="Courier New" panose="02070309020205020404" pitchFamily="49" charset="0"/>
              </a:rPr>
              <a:t>Sno</a:t>
            </a:r>
            <a:r>
              <a:rPr lang="en-US" altLang="zh-CN" sz="2800" b="1" dirty="0">
                <a:solidFill>
                  <a:srgbClr val="0000CC"/>
                </a:solidFill>
                <a:latin typeface="Courier New" panose="02070309020205020404" pitchFamily="49" charset="0"/>
                <a:cs typeface="Courier New" panose="02070309020205020404" pitchFamily="49" charset="0"/>
              </a:rPr>
              <a:t> IN (SELECT  </a:t>
            </a:r>
            <a:r>
              <a:rPr lang="en-US" altLang="zh-CN" sz="2800" b="1" dirty="0" err="1">
                <a:solidFill>
                  <a:srgbClr val="0000CC"/>
                </a:solidFill>
                <a:latin typeface="Courier New" panose="02070309020205020404" pitchFamily="49" charset="0"/>
                <a:cs typeface="Courier New" panose="02070309020205020404" pitchFamily="49" charset="0"/>
              </a:rPr>
              <a:t>Sno</a:t>
            </a:r>
            <a:endParaRPr lang="en-US" altLang="zh-CN" sz="2800" b="1" dirty="0">
              <a:solidFill>
                <a:srgbClr val="0000CC"/>
              </a:solidFill>
              <a:latin typeface="Courier New" panose="02070309020205020404" pitchFamily="49" charset="0"/>
              <a:cs typeface="Courier New" panose="02070309020205020404" pitchFamily="49" charset="0"/>
            </a:endParaRPr>
          </a:p>
          <a:p>
            <a:pPr algn="just"/>
            <a:r>
              <a:rPr lang="en-US" altLang="zh-CN" sz="2800" b="1" dirty="0">
                <a:solidFill>
                  <a:srgbClr val="0000CC"/>
                </a:solidFill>
                <a:latin typeface="Courier New" panose="02070309020205020404" pitchFamily="49" charset="0"/>
                <a:cs typeface="Courier New" panose="02070309020205020404" pitchFamily="49" charset="0"/>
              </a:rPr>
              <a:t>              FROM    Student</a:t>
            </a:r>
          </a:p>
          <a:p>
            <a:pPr algn="just"/>
            <a:r>
              <a:rPr lang="en-US" altLang="zh-CN" sz="2800" b="1" dirty="0">
                <a:solidFill>
                  <a:srgbClr val="0000CC"/>
                </a:solidFill>
                <a:latin typeface="Courier New" panose="02070309020205020404" pitchFamily="49" charset="0"/>
                <a:cs typeface="Courier New" panose="02070309020205020404" pitchFamily="49" charset="0"/>
              </a:rPr>
              <a:t>              WHERE   </a:t>
            </a:r>
            <a:r>
              <a:rPr lang="en-US" altLang="zh-CN" sz="2800" b="1" dirty="0" err="1">
                <a:solidFill>
                  <a:srgbClr val="0000CC"/>
                </a:solidFill>
                <a:latin typeface="Courier New" panose="02070309020205020404" pitchFamily="49" charset="0"/>
                <a:cs typeface="Courier New" panose="02070309020205020404" pitchFamily="49" charset="0"/>
              </a:rPr>
              <a:t>Sdept</a:t>
            </a:r>
            <a:r>
              <a:rPr lang="en-US" altLang="zh-CN" sz="2800" b="1" dirty="0">
                <a:solidFill>
                  <a:srgbClr val="0000CC"/>
                </a:solidFill>
                <a:latin typeface="Courier New" panose="02070309020205020404" pitchFamily="49" charset="0"/>
                <a:cs typeface="Courier New" panose="02070309020205020404" pitchFamily="49" charset="0"/>
              </a:rPr>
              <a:t>='CS');</a:t>
            </a:r>
          </a:p>
        </p:txBody>
      </p:sp>
    </p:spTree>
    <p:extLst>
      <p:ext uri="{BB962C8B-B14F-4D97-AF65-F5344CB8AC3E}">
        <p14:creationId xmlns:p14="http://schemas.microsoft.com/office/powerpoint/2010/main" val="387673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20000"/>
              </a:lnSpc>
            </a:pPr>
            <a:r>
              <a:rPr lang="en-US" altLang="zh-CN" dirty="0">
                <a:solidFill>
                  <a:schemeClr val="bg1">
                    <a:lumMod val="75000"/>
                  </a:schemeClr>
                </a:solidFill>
              </a:rPr>
              <a:t>SQL</a:t>
            </a:r>
            <a:r>
              <a:rPr lang="zh-CN" altLang="en-US" dirty="0">
                <a:solidFill>
                  <a:schemeClr val="bg1">
                    <a:lumMod val="75000"/>
                  </a:schemeClr>
                </a:solidFill>
              </a:rPr>
              <a:t>概述</a:t>
            </a:r>
          </a:p>
          <a:p>
            <a:pPr>
              <a:lnSpc>
                <a:spcPct val="120000"/>
              </a:lnSpc>
            </a:pPr>
            <a:r>
              <a:rPr lang="zh-CN" altLang="en-US" dirty="0">
                <a:solidFill>
                  <a:schemeClr val="bg1">
                    <a:lumMod val="75000"/>
                  </a:schemeClr>
                </a:solidFill>
              </a:rPr>
              <a:t>学生</a:t>
            </a:r>
            <a:r>
              <a:rPr lang="en-US" altLang="zh-CN" dirty="0">
                <a:solidFill>
                  <a:schemeClr val="bg1">
                    <a:lumMod val="75000"/>
                  </a:schemeClr>
                </a:solidFill>
              </a:rPr>
              <a:t>-</a:t>
            </a:r>
            <a:r>
              <a:rPr lang="zh-CN" altLang="en-US" dirty="0">
                <a:solidFill>
                  <a:schemeClr val="bg1">
                    <a:lumMod val="75000"/>
                  </a:schemeClr>
                </a:solidFill>
              </a:rPr>
              <a:t>课程数据库</a:t>
            </a:r>
          </a:p>
          <a:p>
            <a:pPr>
              <a:lnSpc>
                <a:spcPct val="120000"/>
              </a:lnSpc>
            </a:pPr>
            <a:r>
              <a:rPr lang="zh-CN" altLang="en-US" dirty="0">
                <a:solidFill>
                  <a:schemeClr val="bg1">
                    <a:lumMod val="75000"/>
                  </a:schemeClr>
                </a:solidFill>
              </a:rPr>
              <a:t>数据定义</a:t>
            </a:r>
          </a:p>
          <a:p>
            <a:pPr>
              <a:lnSpc>
                <a:spcPct val="120000"/>
              </a:lnSpc>
            </a:pPr>
            <a:r>
              <a:rPr lang="zh-CN" altLang="en-US" dirty="0">
                <a:solidFill>
                  <a:schemeClr val="bg1">
                    <a:lumMod val="75000"/>
                  </a:schemeClr>
                </a:solidFill>
              </a:rPr>
              <a:t>数据查询</a:t>
            </a:r>
          </a:p>
          <a:p>
            <a:pPr>
              <a:lnSpc>
                <a:spcPct val="120000"/>
              </a:lnSpc>
            </a:pPr>
            <a:r>
              <a:rPr lang="zh-CN" altLang="en-US" dirty="0">
                <a:solidFill>
                  <a:schemeClr val="bg1">
                    <a:lumMod val="75000"/>
                  </a:schemeClr>
                </a:solidFill>
              </a:rPr>
              <a:t>数据更新</a:t>
            </a:r>
          </a:p>
          <a:p>
            <a:pPr>
              <a:lnSpc>
                <a:spcPct val="120000"/>
              </a:lnSpc>
            </a:pPr>
            <a:r>
              <a:rPr lang="zh-CN" altLang="en-US" dirty="0">
                <a:solidFill>
                  <a:srgbClr val="FF0000"/>
                </a:solidFill>
              </a:rPr>
              <a:t>空值的处理</a:t>
            </a:r>
          </a:p>
          <a:p>
            <a:pPr>
              <a:lnSpc>
                <a:spcPct val="120000"/>
              </a:lnSpc>
            </a:pPr>
            <a:r>
              <a:rPr lang="zh-CN" altLang="en-US" dirty="0">
                <a:solidFill>
                  <a:schemeClr val="bg1">
                    <a:lumMod val="75000"/>
                  </a:schemeClr>
                </a:solidFill>
              </a:rPr>
              <a:t>视图</a:t>
            </a:r>
          </a:p>
          <a:p>
            <a:pPr>
              <a:lnSpc>
                <a:spcPct val="120000"/>
              </a:lnSpc>
            </a:pPr>
            <a:r>
              <a:rPr lang="zh-CN" altLang="en-US" dirty="0">
                <a:solidFill>
                  <a:schemeClr val="bg1">
                    <a:lumMod val="75000"/>
                  </a:schemeClr>
                </a:solidFill>
              </a:rPr>
              <a:t>本章小结</a:t>
            </a:r>
            <a:endParaRPr lang="zh-CN" altLang="en-US" sz="28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17</a:t>
            </a:fld>
            <a:endParaRPr lang="en-US" dirty="0"/>
          </a:p>
        </p:txBody>
      </p:sp>
    </p:spTree>
    <p:extLst>
      <p:ext uri="{BB962C8B-B14F-4D97-AF65-F5344CB8AC3E}">
        <p14:creationId xmlns:p14="http://schemas.microsoft.com/office/powerpoint/2010/main" val="271091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空值的处理</a:t>
            </a:r>
          </a:p>
        </p:txBody>
      </p:sp>
      <p:sp>
        <p:nvSpPr>
          <p:cNvPr id="3" name="内容占位符 2"/>
          <p:cNvSpPr>
            <a:spLocks noGrp="1"/>
          </p:cNvSpPr>
          <p:nvPr>
            <p:ph idx="1"/>
          </p:nvPr>
        </p:nvSpPr>
        <p:spPr/>
        <p:txBody>
          <a:bodyPr/>
          <a:lstStyle/>
          <a:p>
            <a:pPr>
              <a:lnSpc>
                <a:spcPct val="150000"/>
              </a:lnSpc>
            </a:pPr>
            <a:r>
              <a:rPr lang="zh-CN" altLang="en-US" dirty="0">
                <a:solidFill>
                  <a:srgbClr val="FF0000"/>
                </a:solidFill>
              </a:rPr>
              <a:t>空值</a:t>
            </a:r>
            <a:r>
              <a:rPr lang="zh-CN" altLang="en-US" dirty="0"/>
              <a:t>就是“</a:t>
            </a:r>
            <a:r>
              <a:rPr lang="zh-CN" altLang="en-US" dirty="0">
                <a:solidFill>
                  <a:srgbClr val="C00000"/>
                </a:solidFill>
              </a:rPr>
              <a:t>不知道</a:t>
            </a:r>
            <a:r>
              <a:rPr lang="zh-CN" altLang="en-US" dirty="0"/>
              <a:t>”或“</a:t>
            </a:r>
            <a:r>
              <a:rPr lang="zh-CN" altLang="en-US" dirty="0">
                <a:solidFill>
                  <a:srgbClr val="C00000"/>
                </a:solidFill>
              </a:rPr>
              <a:t>不存在</a:t>
            </a:r>
            <a:r>
              <a:rPr lang="zh-CN" altLang="en-US" dirty="0"/>
              <a:t>”或“</a:t>
            </a:r>
            <a:r>
              <a:rPr lang="zh-CN" altLang="en-US" dirty="0">
                <a:solidFill>
                  <a:srgbClr val="C00000"/>
                </a:solidFill>
              </a:rPr>
              <a:t>无意义</a:t>
            </a:r>
            <a:r>
              <a:rPr lang="zh-CN" altLang="en-US" dirty="0"/>
              <a:t>”的值。</a:t>
            </a:r>
            <a:endParaRPr lang="en-US" altLang="zh-CN" dirty="0"/>
          </a:p>
          <a:p>
            <a:pPr>
              <a:lnSpc>
                <a:spcPct val="150000"/>
              </a:lnSpc>
            </a:pPr>
            <a:r>
              <a:rPr lang="zh-CN" altLang="en-US" dirty="0"/>
              <a:t>一般有以下几种情况：</a:t>
            </a:r>
            <a:endParaRPr lang="en-US" altLang="zh-CN" dirty="0"/>
          </a:p>
          <a:p>
            <a:pPr lvl="1">
              <a:lnSpc>
                <a:spcPct val="150000"/>
              </a:lnSpc>
            </a:pPr>
            <a:r>
              <a:rPr lang="zh-CN" altLang="en-US" dirty="0"/>
              <a:t>该属性应该有一个值，但目前不知道它的具体值</a:t>
            </a:r>
            <a:endParaRPr lang="en-US" altLang="zh-CN" dirty="0"/>
          </a:p>
          <a:p>
            <a:pPr lvl="1">
              <a:lnSpc>
                <a:spcPct val="150000"/>
              </a:lnSpc>
            </a:pPr>
            <a:r>
              <a:rPr lang="zh-CN" altLang="en-US" dirty="0"/>
              <a:t>该属性不应该有值</a:t>
            </a:r>
            <a:endParaRPr lang="en-US" altLang="zh-CN" dirty="0"/>
          </a:p>
          <a:p>
            <a:pPr lvl="1">
              <a:lnSpc>
                <a:spcPct val="150000"/>
              </a:lnSpc>
            </a:pPr>
            <a:r>
              <a:rPr lang="zh-CN" altLang="en-US" dirty="0"/>
              <a:t>由于某种原因不便于填写</a:t>
            </a:r>
          </a:p>
          <a:p>
            <a:r>
              <a:rPr lang="zh-CN" altLang="en-US" dirty="0">
                <a:solidFill>
                  <a:srgbClr val="FF0000"/>
                </a:solidFill>
              </a:rPr>
              <a:t>空值</a:t>
            </a:r>
            <a:r>
              <a:rPr lang="zh-CN" altLang="en-US" dirty="0"/>
              <a:t>是一个很特殊的值，含有</a:t>
            </a:r>
            <a:r>
              <a:rPr lang="zh-CN" altLang="en-US" dirty="0">
                <a:solidFill>
                  <a:srgbClr val="FF0000"/>
                </a:solidFill>
              </a:rPr>
              <a:t>不确定性</a:t>
            </a:r>
            <a:r>
              <a:rPr lang="zh-CN" altLang="en-US" dirty="0"/>
              <a:t>。对关系运算带来特殊的问题，需要做</a:t>
            </a:r>
            <a:r>
              <a:rPr lang="zh-CN" altLang="en-US" dirty="0">
                <a:solidFill>
                  <a:srgbClr val="FF0000"/>
                </a:solidFill>
              </a:rPr>
              <a:t>特殊的处理</a:t>
            </a:r>
            <a:r>
              <a:rPr lang="zh-CN" altLang="en-US"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spTree>
    <p:extLst>
      <p:ext uri="{BB962C8B-B14F-4D97-AF65-F5344CB8AC3E}">
        <p14:creationId xmlns:p14="http://schemas.microsoft.com/office/powerpoint/2010/main" val="65273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20000"/>
              </a:lnSpc>
            </a:pPr>
            <a:r>
              <a:rPr lang="en-US" altLang="zh-CN" dirty="0">
                <a:solidFill>
                  <a:schemeClr val="bg1">
                    <a:lumMod val="75000"/>
                  </a:schemeClr>
                </a:solidFill>
              </a:rPr>
              <a:t>SQL</a:t>
            </a:r>
            <a:r>
              <a:rPr lang="zh-CN" altLang="en-US" dirty="0">
                <a:solidFill>
                  <a:schemeClr val="bg1">
                    <a:lumMod val="75000"/>
                  </a:schemeClr>
                </a:solidFill>
              </a:rPr>
              <a:t>概述</a:t>
            </a:r>
          </a:p>
          <a:p>
            <a:pPr>
              <a:lnSpc>
                <a:spcPct val="120000"/>
              </a:lnSpc>
            </a:pPr>
            <a:r>
              <a:rPr lang="zh-CN" altLang="en-US" dirty="0">
                <a:solidFill>
                  <a:schemeClr val="bg1">
                    <a:lumMod val="75000"/>
                  </a:schemeClr>
                </a:solidFill>
              </a:rPr>
              <a:t>学生</a:t>
            </a:r>
            <a:r>
              <a:rPr lang="en-US" altLang="zh-CN" dirty="0">
                <a:solidFill>
                  <a:schemeClr val="bg1">
                    <a:lumMod val="75000"/>
                  </a:schemeClr>
                </a:solidFill>
              </a:rPr>
              <a:t>-</a:t>
            </a:r>
            <a:r>
              <a:rPr lang="zh-CN" altLang="en-US" dirty="0">
                <a:solidFill>
                  <a:schemeClr val="bg1">
                    <a:lumMod val="75000"/>
                  </a:schemeClr>
                </a:solidFill>
              </a:rPr>
              <a:t>课程数据库</a:t>
            </a:r>
          </a:p>
          <a:p>
            <a:pPr>
              <a:lnSpc>
                <a:spcPct val="120000"/>
              </a:lnSpc>
            </a:pPr>
            <a:r>
              <a:rPr lang="zh-CN" altLang="en-US" dirty="0">
                <a:solidFill>
                  <a:schemeClr val="bg1">
                    <a:lumMod val="75000"/>
                  </a:schemeClr>
                </a:solidFill>
              </a:rPr>
              <a:t>数据定义</a:t>
            </a:r>
          </a:p>
          <a:p>
            <a:pPr>
              <a:lnSpc>
                <a:spcPct val="120000"/>
              </a:lnSpc>
            </a:pPr>
            <a:r>
              <a:rPr lang="zh-CN" altLang="en-US" dirty="0">
                <a:solidFill>
                  <a:schemeClr val="bg1">
                    <a:lumMod val="75000"/>
                  </a:schemeClr>
                </a:solidFill>
              </a:rPr>
              <a:t>数据查询</a:t>
            </a:r>
          </a:p>
          <a:p>
            <a:pPr>
              <a:lnSpc>
                <a:spcPct val="120000"/>
              </a:lnSpc>
            </a:pPr>
            <a:r>
              <a:rPr lang="zh-CN" altLang="en-US" dirty="0">
                <a:solidFill>
                  <a:srgbClr val="FF0000"/>
                </a:solidFill>
              </a:rPr>
              <a:t>数据更新</a:t>
            </a:r>
          </a:p>
          <a:p>
            <a:pPr>
              <a:lnSpc>
                <a:spcPct val="120000"/>
              </a:lnSpc>
            </a:pPr>
            <a:r>
              <a:rPr lang="zh-CN" altLang="en-US" dirty="0">
                <a:solidFill>
                  <a:schemeClr val="bg1">
                    <a:lumMod val="75000"/>
                  </a:schemeClr>
                </a:solidFill>
              </a:rPr>
              <a:t>空值的处理</a:t>
            </a:r>
          </a:p>
          <a:p>
            <a:pPr>
              <a:lnSpc>
                <a:spcPct val="120000"/>
              </a:lnSpc>
            </a:pPr>
            <a:r>
              <a:rPr lang="zh-CN" altLang="en-US" dirty="0">
                <a:solidFill>
                  <a:schemeClr val="bg1">
                    <a:lumMod val="75000"/>
                  </a:schemeClr>
                </a:solidFill>
              </a:rPr>
              <a:t>视图</a:t>
            </a:r>
          </a:p>
          <a:p>
            <a:pPr>
              <a:lnSpc>
                <a:spcPct val="120000"/>
              </a:lnSpc>
            </a:pPr>
            <a:r>
              <a:rPr lang="zh-CN" altLang="en-US" dirty="0">
                <a:solidFill>
                  <a:schemeClr val="bg1">
                    <a:lumMod val="75000"/>
                  </a:schemeClr>
                </a:solidFill>
              </a:rPr>
              <a:t>本章小结</a:t>
            </a:r>
            <a:endParaRPr lang="zh-CN" altLang="en-US" sz="28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417242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139715" cy="6307426"/>
          </a:xfrm>
        </p:spPr>
        <p:txBody>
          <a:bodyPr>
            <a:normAutofit/>
          </a:bodyPr>
          <a:lstStyle/>
          <a:p>
            <a:r>
              <a:rPr lang="en-US" altLang="zh-CN" dirty="0"/>
              <a:t>[</a:t>
            </a:r>
            <a:r>
              <a:rPr lang="zh-CN" altLang="en-US" dirty="0"/>
              <a:t>例 </a:t>
            </a:r>
            <a:r>
              <a:rPr lang="en-US" altLang="zh-CN" dirty="0"/>
              <a:t>3.79]</a:t>
            </a:r>
            <a:r>
              <a:rPr lang="zh-CN" altLang="en-US" dirty="0"/>
              <a:t>向</a:t>
            </a:r>
            <a:r>
              <a:rPr lang="en-US" altLang="zh-CN" dirty="0"/>
              <a:t>SC</a:t>
            </a:r>
            <a:r>
              <a:rPr lang="zh-CN" altLang="en-US" dirty="0"/>
              <a:t>表中插入一个元组，学生号是”</a:t>
            </a:r>
            <a:r>
              <a:rPr lang="en-US" altLang="zh-CN" dirty="0"/>
              <a:t>201215126”</a:t>
            </a:r>
            <a:r>
              <a:rPr lang="zh-CN" altLang="en-US" dirty="0"/>
              <a:t>，</a:t>
            </a:r>
            <a:r>
              <a:rPr lang="zh-CN" altLang="en-US"/>
              <a:t>课程号是 </a:t>
            </a:r>
            <a:r>
              <a:rPr lang="zh-CN" altLang="en-US" dirty="0"/>
              <a:t>”</a:t>
            </a:r>
            <a:r>
              <a:rPr lang="en-US" altLang="zh-CN" dirty="0"/>
              <a:t>1”</a:t>
            </a:r>
            <a:r>
              <a:rPr lang="zh-CN" altLang="en-US" dirty="0"/>
              <a:t>，成绩为空。</a:t>
            </a:r>
            <a:endParaRPr lang="en-US" altLang="zh-CN" dirty="0"/>
          </a:p>
          <a:p>
            <a:pPr marL="0" indent="0">
              <a:buNone/>
            </a:pPr>
            <a:endParaRPr lang="en-US" altLang="zh-CN" sz="1100" dirty="0"/>
          </a:p>
          <a:p>
            <a:pPr>
              <a:lnSpc>
                <a:spcPct val="120000"/>
              </a:lnSpc>
              <a:spcBef>
                <a:spcPct val="0"/>
              </a:spcBef>
              <a:buNone/>
            </a:pPr>
            <a:endParaRPr lang="en-US" altLang="zh-CN" dirty="0"/>
          </a:p>
          <a:p>
            <a:pPr>
              <a:lnSpc>
                <a:spcPct val="120000"/>
              </a:lnSpc>
              <a:spcBef>
                <a:spcPct val="0"/>
              </a:spcBef>
              <a:buNone/>
            </a:pPr>
            <a:endParaRPr lang="en-US" altLang="zh-CN" dirty="0"/>
          </a:p>
          <a:p>
            <a:pPr>
              <a:lnSpc>
                <a:spcPct val="120000"/>
              </a:lnSpc>
              <a:spcBef>
                <a:spcPct val="0"/>
              </a:spcBef>
              <a:buNone/>
            </a:pPr>
            <a:r>
              <a:rPr lang="zh-CN" altLang="en-US" dirty="0"/>
              <a:t>       或</a:t>
            </a:r>
            <a:endParaRPr lang="en-US" altLang="zh-CN" dirty="0"/>
          </a:p>
          <a:p>
            <a:pPr>
              <a:lnSpc>
                <a:spcPct val="120000"/>
              </a:lnSpc>
              <a:spcBef>
                <a:spcPct val="0"/>
              </a:spcBef>
              <a:buNone/>
            </a:pPr>
            <a:endParaRPr lang="en-US" altLang="zh-CN" dirty="0"/>
          </a:p>
          <a:p>
            <a:pPr>
              <a:lnSpc>
                <a:spcPct val="120000"/>
              </a:lnSpc>
              <a:spcBef>
                <a:spcPct val="0"/>
              </a:spcBef>
              <a:buNone/>
            </a:pPr>
            <a:endParaRPr lang="en-US" altLang="zh-CN" dirty="0"/>
          </a:p>
          <a:p>
            <a:pPr>
              <a:lnSpc>
                <a:spcPct val="120000"/>
              </a:lnSpc>
              <a:spcBef>
                <a:spcPct val="0"/>
              </a:spcBef>
              <a:buNone/>
            </a:pPr>
            <a:endParaRPr lang="en-US" altLang="zh-CN" sz="1600" dirty="0"/>
          </a:p>
          <a:p>
            <a:pPr>
              <a:lnSpc>
                <a:spcPct val="120000"/>
              </a:lnSpc>
              <a:spcBef>
                <a:spcPct val="0"/>
              </a:spcBef>
            </a:pPr>
            <a:r>
              <a:rPr lang="en-US" altLang="zh-CN" dirty="0"/>
              <a:t>[</a:t>
            </a:r>
            <a:r>
              <a:rPr lang="zh-CN" altLang="en-US" dirty="0"/>
              <a:t>例</a:t>
            </a:r>
            <a:r>
              <a:rPr lang="en-US" altLang="zh-CN" dirty="0"/>
              <a:t>3.80]</a:t>
            </a:r>
            <a:r>
              <a:rPr lang="zh-CN" altLang="en-US" dirty="0"/>
              <a:t>将</a:t>
            </a:r>
            <a:r>
              <a:rPr lang="en-US" altLang="zh-CN" dirty="0"/>
              <a:t>Student</a:t>
            </a:r>
            <a:r>
              <a:rPr lang="zh-CN" altLang="en-US" dirty="0"/>
              <a:t>表中学生号为</a:t>
            </a:r>
            <a:r>
              <a:rPr lang="en-US" altLang="zh-CN" dirty="0"/>
              <a:t>”201215200”</a:t>
            </a:r>
            <a:r>
              <a:rPr lang="zh-CN" altLang="en-US" dirty="0"/>
              <a:t>的学生所属的系改为空值</a:t>
            </a:r>
          </a:p>
          <a:p>
            <a:pPr>
              <a:lnSpc>
                <a:spcPct val="120000"/>
              </a:lnSpc>
              <a:spcBef>
                <a:spcPct val="0"/>
              </a:spcBef>
              <a:buNone/>
            </a:pPr>
            <a:r>
              <a:rPr lang="en-US" altLang="zh-CN" dirty="0">
                <a:solidFill>
                  <a:srgbClr val="0000CC"/>
                </a:solidFill>
              </a:rPr>
              <a:t> </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19</a:t>
            </a:fld>
            <a:endParaRPr lang="en-US" dirty="0"/>
          </a:p>
        </p:txBody>
      </p:sp>
      <p:sp>
        <p:nvSpPr>
          <p:cNvPr id="5" name="矩形 4"/>
          <p:cNvSpPr/>
          <p:nvPr/>
        </p:nvSpPr>
        <p:spPr>
          <a:xfrm>
            <a:off x="1295400" y="1371600"/>
            <a:ext cx="9601200" cy="1154162"/>
          </a:xfrm>
          <a:prstGeom prst="rect">
            <a:avLst/>
          </a:prstGeom>
          <a:solidFill>
            <a:schemeClr val="bg1">
              <a:lumMod val="95000"/>
            </a:schemeClr>
          </a:solidFill>
        </p:spPr>
        <p:txBody>
          <a:bodyPr wrap="square">
            <a:spAutoFit/>
          </a:bodyPr>
          <a:lstStyle/>
          <a:p>
            <a:pPr algn="just">
              <a:lnSpc>
                <a:spcPct val="150000"/>
              </a:lnSpc>
            </a:pPr>
            <a:r>
              <a:rPr lang="en-US" altLang="zh-CN" sz="2400" b="1" dirty="0">
                <a:solidFill>
                  <a:srgbClr val="0000CC"/>
                </a:solidFill>
                <a:latin typeface="Courier New" panose="02070309020205020404" pitchFamily="49" charset="0"/>
                <a:cs typeface="Courier New" panose="02070309020205020404" pitchFamily="49" charset="0"/>
              </a:rPr>
              <a:t>INSERT INTO SC(</a:t>
            </a:r>
            <a:r>
              <a:rPr lang="en-US" altLang="zh-CN" sz="2400" b="1" dirty="0" err="1">
                <a:solidFill>
                  <a:srgbClr val="0000CC"/>
                </a:solidFill>
                <a:latin typeface="Courier New" panose="02070309020205020404" pitchFamily="49" charset="0"/>
                <a:cs typeface="Courier New" panose="02070309020205020404" pitchFamily="49" charset="0"/>
              </a:rPr>
              <a:t>Sno,Cno,Grade</a:t>
            </a:r>
            <a:r>
              <a:rPr lang="en-US" altLang="zh-CN" sz="2400" b="1" dirty="0">
                <a:solidFill>
                  <a:srgbClr val="0000CC"/>
                </a:solidFill>
                <a:latin typeface="Courier New" panose="02070309020205020404" pitchFamily="49" charset="0"/>
                <a:cs typeface="Courier New" panose="02070309020205020404" pitchFamily="49" charset="0"/>
              </a:rPr>
              <a:t>)</a:t>
            </a:r>
          </a:p>
          <a:p>
            <a:pPr>
              <a:lnSpc>
                <a:spcPct val="150000"/>
              </a:lnSpc>
              <a:spcBef>
                <a:spcPct val="0"/>
              </a:spcBef>
              <a:buNone/>
            </a:pPr>
            <a:r>
              <a:rPr lang="en-US" altLang="zh-CN" sz="2400" b="1" dirty="0">
                <a:solidFill>
                  <a:srgbClr val="0000CC"/>
                </a:solidFill>
                <a:latin typeface="Courier New" panose="02070309020205020404" pitchFamily="49" charset="0"/>
                <a:cs typeface="Courier New" panose="02070309020205020404" pitchFamily="49" charset="0"/>
              </a:rPr>
              <a:t>VALUES(‘201215126’,’1’,NULL);</a:t>
            </a:r>
            <a:r>
              <a:rPr lang="en-US" altLang="zh-CN" sz="2400" b="1" dirty="0">
                <a:solidFill>
                  <a:srgbClr val="0000CC"/>
                </a:solidFill>
              </a:rPr>
              <a:t> </a:t>
            </a:r>
            <a:r>
              <a:rPr lang="en-US" altLang="zh-CN" sz="2000" b="1" dirty="0">
                <a:solidFill>
                  <a:srgbClr val="FF0000"/>
                </a:solidFill>
              </a:rPr>
              <a:t>/*</a:t>
            </a:r>
            <a:r>
              <a:rPr lang="zh-CN" altLang="en-US" sz="2000" b="1" dirty="0">
                <a:solidFill>
                  <a:srgbClr val="FF0000"/>
                </a:solidFill>
              </a:rPr>
              <a:t>该学生还没有考试成绩，取空值</a:t>
            </a:r>
            <a:r>
              <a:rPr lang="en-US" altLang="zh-CN" sz="2000" b="1" dirty="0">
                <a:solidFill>
                  <a:srgbClr val="FF0000"/>
                </a:solidFill>
              </a:rPr>
              <a:t>*/</a:t>
            </a:r>
          </a:p>
        </p:txBody>
      </p:sp>
      <p:sp>
        <p:nvSpPr>
          <p:cNvPr id="6" name="矩形 5"/>
          <p:cNvSpPr/>
          <p:nvPr/>
        </p:nvSpPr>
        <p:spPr>
          <a:xfrm>
            <a:off x="1371600" y="3200400"/>
            <a:ext cx="8458200" cy="1154162"/>
          </a:xfrm>
          <a:prstGeom prst="rect">
            <a:avLst/>
          </a:prstGeom>
          <a:solidFill>
            <a:schemeClr val="bg1">
              <a:lumMod val="95000"/>
            </a:schemeClr>
          </a:solidFill>
        </p:spPr>
        <p:txBody>
          <a:bodyPr wrap="square">
            <a:spAutoFit/>
          </a:bodyPr>
          <a:lstStyle/>
          <a:p>
            <a:pPr algn="just">
              <a:lnSpc>
                <a:spcPct val="150000"/>
              </a:lnSpc>
            </a:pPr>
            <a:r>
              <a:rPr lang="en-US" altLang="zh-CN" sz="2400" b="1" dirty="0">
                <a:solidFill>
                  <a:srgbClr val="0000CC"/>
                </a:solidFill>
                <a:latin typeface="Courier New" panose="02070309020205020404" pitchFamily="49" charset="0"/>
                <a:cs typeface="Courier New" panose="02070309020205020404" pitchFamily="49" charset="0"/>
              </a:rPr>
              <a:t>INSERT INTO SC(</a:t>
            </a:r>
            <a:r>
              <a:rPr lang="en-US" altLang="zh-CN" sz="2400" b="1" dirty="0" err="1">
                <a:solidFill>
                  <a:srgbClr val="0000CC"/>
                </a:solidFill>
                <a:latin typeface="Courier New" panose="02070309020205020404" pitchFamily="49" charset="0"/>
                <a:cs typeface="Courier New" panose="02070309020205020404" pitchFamily="49" charset="0"/>
              </a:rPr>
              <a:t>Sno,Cno</a:t>
            </a:r>
            <a:r>
              <a:rPr lang="en-US" altLang="zh-CN" sz="2400" b="1" dirty="0">
                <a:solidFill>
                  <a:srgbClr val="0000CC"/>
                </a:solidFill>
                <a:latin typeface="Courier New" panose="02070309020205020404" pitchFamily="49" charset="0"/>
                <a:cs typeface="Courier New" panose="02070309020205020404" pitchFamily="49" charset="0"/>
              </a:rPr>
              <a:t>)</a:t>
            </a:r>
          </a:p>
          <a:p>
            <a:pPr>
              <a:lnSpc>
                <a:spcPct val="150000"/>
              </a:lnSpc>
              <a:spcBef>
                <a:spcPct val="0"/>
              </a:spcBef>
              <a:buNone/>
            </a:pPr>
            <a:r>
              <a:rPr lang="en-US" altLang="zh-CN" sz="2400" b="1" dirty="0">
                <a:solidFill>
                  <a:srgbClr val="0000CC"/>
                </a:solidFill>
                <a:latin typeface="Courier New" panose="02070309020205020404" pitchFamily="49" charset="0"/>
                <a:cs typeface="Courier New" panose="02070309020205020404" pitchFamily="49" charset="0"/>
              </a:rPr>
              <a:t>VALUES(‘201215126’,’1’);</a:t>
            </a:r>
            <a:r>
              <a:rPr lang="en-US" altLang="zh-CN" sz="2400" b="1" dirty="0">
                <a:solidFill>
                  <a:srgbClr val="0000CC"/>
                </a:solidFill>
              </a:rPr>
              <a:t> </a:t>
            </a:r>
            <a:r>
              <a:rPr lang="en-US" altLang="zh-CN" sz="2000" b="1" dirty="0">
                <a:solidFill>
                  <a:srgbClr val="FF0000"/>
                </a:solidFill>
              </a:rPr>
              <a:t>/*</a:t>
            </a:r>
            <a:r>
              <a:rPr lang="zh-CN" altLang="en-US" sz="2000" b="1" dirty="0">
                <a:solidFill>
                  <a:srgbClr val="FF0000"/>
                </a:solidFill>
              </a:rPr>
              <a:t>没有赋值的属性，其值为空值</a:t>
            </a:r>
            <a:r>
              <a:rPr lang="en-US" altLang="zh-CN" sz="2000" b="1" dirty="0">
                <a:solidFill>
                  <a:srgbClr val="FF0000"/>
                </a:solidFill>
              </a:rPr>
              <a:t>*/</a:t>
            </a:r>
          </a:p>
        </p:txBody>
      </p:sp>
      <p:sp>
        <p:nvSpPr>
          <p:cNvPr id="7" name="矩形 6"/>
          <p:cNvSpPr/>
          <p:nvPr/>
        </p:nvSpPr>
        <p:spPr>
          <a:xfrm>
            <a:off x="2743200" y="5335697"/>
            <a:ext cx="7086600" cy="1154162"/>
          </a:xfrm>
          <a:prstGeom prst="rect">
            <a:avLst/>
          </a:prstGeom>
          <a:solidFill>
            <a:schemeClr val="bg1">
              <a:lumMod val="95000"/>
            </a:schemeClr>
          </a:solidFill>
        </p:spPr>
        <p:txBody>
          <a:bodyPr wrap="square">
            <a:spAutoFit/>
          </a:bodyPr>
          <a:lstStyle/>
          <a:p>
            <a:pPr algn="just">
              <a:lnSpc>
                <a:spcPct val="150000"/>
              </a:lnSpc>
            </a:pPr>
            <a:r>
              <a:rPr lang="en-US" altLang="zh-CN" sz="2400" b="1" dirty="0">
                <a:solidFill>
                  <a:srgbClr val="0000CC"/>
                </a:solidFill>
                <a:latin typeface="Courier New" panose="02070309020205020404" pitchFamily="49" charset="0"/>
                <a:cs typeface="Courier New" panose="02070309020205020404" pitchFamily="49" charset="0"/>
              </a:rPr>
              <a:t>UPDATE Student</a:t>
            </a:r>
          </a:p>
          <a:p>
            <a:pPr>
              <a:lnSpc>
                <a:spcPct val="150000"/>
              </a:lnSpc>
              <a:spcBef>
                <a:spcPct val="0"/>
              </a:spcBef>
              <a:buNone/>
            </a:pPr>
            <a:r>
              <a:rPr lang="en-US" altLang="zh-CN" sz="2400" b="1" dirty="0">
                <a:solidFill>
                  <a:srgbClr val="0000CC"/>
                </a:solidFill>
                <a:latin typeface="Courier New" panose="02070309020205020404" pitchFamily="49" charset="0"/>
                <a:cs typeface="Courier New" panose="02070309020205020404" pitchFamily="49" charset="0"/>
              </a:rPr>
              <a:t>SET </a:t>
            </a:r>
            <a:r>
              <a:rPr lang="en-US" altLang="zh-CN" sz="2400" b="1" dirty="0" err="1">
                <a:solidFill>
                  <a:srgbClr val="FF0000"/>
                </a:solidFill>
                <a:latin typeface="Courier New" panose="02070309020205020404" pitchFamily="49" charset="0"/>
                <a:cs typeface="Courier New" panose="02070309020205020404" pitchFamily="49" charset="0"/>
              </a:rPr>
              <a:t>Sdept</a:t>
            </a:r>
            <a:r>
              <a:rPr lang="en-US" altLang="zh-CN" sz="2400" b="1" dirty="0">
                <a:solidFill>
                  <a:srgbClr val="FF0000"/>
                </a:solidFill>
                <a:latin typeface="Courier New" panose="02070309020205020404" pitchFamily="49" charset="0"/>
                <a:cs typeface="Courier New" panose="02070309020205020404" pitchFamily="49" charset="0"/>
              </a:rPr>
              <a:t>=NULL </a:t>
            </a:r>
            <a:r>
              <a:rPr lang="en-US" altLang="zh-CN" sz="2400" b="1" dirty="0">
                <a:solidFill>
                  <a:srgbClr val="0000CC"/>
                </a:solidFill>
                <a:latin typeface="Courier New" panose="02070309020205020404" pitchFamily="49" charset="0"/>
                <a:cs typeface="Courier New" panose="02070309020205020404" pitchFamily="49" charset="0"/>
              </a:rPr>
              <a:t>WHERE </a:t>
            </a:r>
            <a:r>
              <a:rPr lang="en-US" altLang="zh-CN" sz="2400" b="1" dirty="0" err="1">
                <a:solidFill>
                  <a:srgbClr val="0000CC"/>
                </a:solidFill>
                <a:latin typeface="Courier New" panose="02070309020205020404" pitchFamily="49" charset="0"/>
                <a:cs typeface="Courier New" panose="02070309020205020404" pitchFamily="49" charset="0"/>
              </a:rPr>
              <a:t>Sno</a:t>
            </a:r>
            <a:r>
              <a:rPr lang="en-US" altLang="zh-CN" sz="2400" b="1" dirty="0">
                <a:solidFill>
                  <a:srgbClr val="0000CC"/>
                </a:solidFill>
                <a:latin typeface="Courier New" panose="02070309020205020404" pitchFamily="49" charset="0"/>
                <a:cs typeface="Courier New" panose="02070309020205020404" pitchFamily="49" charset="0"/>
              </a:rPr>
              <a:t>='201215200'; </a:t>
            </a:r>
            <a:endParaRPr lang="en-US" altLang="zh-CN" sz="2000" b="1" dirty="0">
              <a:solidFill>
                <a:srgbClr val="FF0000"/>
              </a:solidFill>
            </a:endParaRPr>
          </a:p>
        </p:txBody>
      </p:sp>
      <p:sp>
        <p:nvSpPr>
          <p:cNvPr id="2" name="矩形 1">
            <a:extLst>
              <a:ext uri="{FF2B5EF4-FFF2-40B4-BE49-F238E27FC236}">
                <a16:creationId xmlns:a16="http://schemas.microsoft.com/office/drawing/2014/main" id="{78196A03-80F5-4812-AF98-BBF07688E734}"/>
              </a:ext>
            </a:extLst>
          </p:cNvPr>
          <p:cNvSpPr/>
          <p:nvPr/>
        </p:nvSpPr>
        <p:spPr>
          <a:xfrm>
            <a:off x="3505200" y="5943600"/>
            <a:ext cx="1905000" cy="546259"/>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015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wipe(left)">
                                      <p:cBhvr>
                                        <p:cTn id="25" dur="500"/>
                                        <p:tgtEl>
                                          <p:spTgt spid="7">
                                            <p:txEl>
                                              <p:pRg st="0" end="0"/>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wipe(left)">
                                      <p:cBhvr>
                                        <p:cTn id="29"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solidFill>
                  <a:srgbClr val="FF0000"/>
                </a:solidFill>
              </a:rPr>
              <a:t>空值的判断</a:t>
            </a:r>
            <a:endParaRPr lang="en-US" altLang="zh-CN" dirty="0">
              <a:solidFill>
                <a:srgbClr val="FF0000"/>
              </a:solidFill>
            </a:endParaRPr>
          </a:p>
          <a:p>
            <a:pPr lvl="1"/>
            <a:r>
              <a:rPr lang="zh-CN" altLang="en-US" dirty="0"/>
              <a:t>判断一个属性的值是否为空值，用</a:t>
            </a:r>
            <a:r>
              <a:rPr lang="en-US" altLang="zh-CN" dirty="0">
                <a:solidFill>
                  <a:srgbClr val="FF0000"/>
                </a:solidFill>
              </a:rPr>
              <a:t>IS NULL</a:t>
            </a:r>
            <a:r>
              <a:rPr lang="zh-CN" altLang="en-US" dirty="0"/>
              <a:t>或</a:t>
            </a:r>
            <a:r>
              <a:rPr lang="en-US" altLang="zh-CN" dirty="0">
                <a:solidFill>
                  <a:srgbClr val="FF0000"/>
                </a:solidFill>
              </a:rPr>
              <a:t>IS NOT NULL</a:t>
            </a:r>
            <a:r>
              <a:rPr lang="zh-CN" altLang="en-US" dirty="0"/>
              <a:t>来表示</a:t>
            </a:r>
            <a:r>
              <a:rPr lang="en-US" altLang="zh-CN" dirty="0"/>
              <a:t>.</a:t>
            </a:r>
          </a:p>
          <a:p>
            <a:endParaRPr lang="en-US" altLang="zh-CN" dirty="0"/>
          </a:p>
          <a:p>
            <a:r>
              <a:rPr lang="en-US" altLang="zh-CN" dirty="0"/>
              <a:t>[</a:t>
            </a:r>
            <a:r>
              <a:rPr lang="zh-CN" altLang="en-US" dirty="0"/>
              <a:t>例 </a:t>
            </a:r>
            <a:r>
              <a:rPr lang="en-US" altLang="zh-CN" dirty="0"/>
              <a:t>3.81]  </a:t>
            </a:r>
            <a:r>
              <a:rPr lang="zh-CN" altLang="en-US" dirty="0"/>
              <a:t>从</a:t>
            </a:r>
            <a:r>
              <a:rPr lang="en-US" altLang="zh-CN" dirty="0"/>
              <a:t>Student</a:t>
            </a:r>
            <a:r>
              <a:rPr lang="zh-CN" altLang="en-US" dirty="0"/>
              <a:t>表中找出漏填了数据的学生信息</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20</a:t>
            </a:fld>
            <a:endParaRPr lang="en-US" dirty="0"/>
          </a:p>
        </p:txBody>
      </p:sp>
      <p:sp>
        <p:nvSpPr>
          <p:cNvPr id="5" name="矩形 4"/>
          <p:cNvSpPr/>
          <p:nvPr/>
        </p:nvSpPr>
        <p:spPr>
          <a:xfrm>
            <a:off x="2514600" y="2971800"/>
            <a:ext cx="5562600" cy="2677656"/>
          </a:xfrm>
          <a:prstGeom prst="rect">
            <a:avLst/>
          </a:prstGeom>
          <a:solidFill>
            <a:schemeClr val="bg1">
              <a:lumMod val="95000"/>
            </a:schemeClr>
          </a:solidFill>
        </p:spPr>
        <p:txBody>
          <a:bodyPr wrap="square">
            <a:spAutoFit/>
          </a:bodyPr>
          <a:lstStyle/>
          <a:p>
            <a:r>
              <a:rPr lang="en-US" altLang="zh-CN" sz="2800" b="1" dirty="0">
                <a:solidFill>
                  <a:srgbClr val="0000CC"/>
                </a:solidFill>
                <a:latin typeface="Courier New" panose="02070309020205020404" pitchFamily="49" charset="0"/>
                <a:cs typeface="Courier New" panose="02070309020205020404" pitchFamily="49" charset="0"/>
              </a:rPr>
              <a:t>SELECT  *</a:t>
            </a:r>
            <a:endParaRPr lang="zh-CN" altLang="en-US" sz="2800" b="1" dirty="0">
              <a:solidFill>
                <a:srgbClr val="0000CC"/>
              </a:solidFill>
              <a:latin typeface="Courier New" panose="02070309020205020404" pitchFamily="49" charset="0"/>
              <a:cs typeface="Courier New" panose="02070309020205020404" pitchFamily="49" charset="0"/>
            </a:endParaRPr>
          </a:p>
          <a:p>
            <a:r>
              <a:rPr lang="en-US" altLang="zh-CN" sz="2800" b="1" dirty="0">
                <a:solidFill>
                  <a:srgbClr val="0000CC"/>
                </a:solidFill>
                <a:latin typeface="Courier New" panose="02070309020205020404" pitchFamily="49" charset="0"/>
                <a:cs typeface="Courier New" panose="02070309020205020404" pitchFamily="49" charset="0"/>
              </a:rPr>
              <a:t>FROM Student</a:t>
            </a:r>
            <a:endParaRPr lang="zh-CN" altLang="en-US" sz="2800" b="1" dirty="0">
              <a:solidFill>
                <a:srgbClr val="0000CC"/>
              </a:solidFill>
              <a:latin typeface="Courier New" panose="02070309020205020404" pitchFamily="49" charset="0"/>
              <a:cs typeface="Courier New" panose="02070309020205020404" pitchFamily="49" charset="0"/>
            </a:endParaRPr>
          </a:p>
          <a:p>
            <a:r>
              <a:rPr lang="en-US" altLang="zh-CN" sz="2800" b="1" dirty="0">
                <a:solidFill>
                  <a:srgbClr val="0000CC"/>
                </a:solidFill>
                <a:latin typeface="Courier New" panose="02070309020205020404" pitchFamily="49" charset="0"/>
                <a:cs typeface="Courier New" panose="02070309020205020404" pitchFamily="49" charset="0"/>
              </a:rPr>
              <a:t>WHERE </a:t>
            </a:r>
            <a:r>
              <a:rPr lang="en-US" altLang="zh-CN" sz="2800" b="1" dirty="0" err="1">
                <a:solidFill>
                  <a:srgbClr val="0000CC"/>
                </a:solidFill>
                <a:latin typeface="Courier New" panose="02070309020205020404" pitchFamily="49" charset="0"/>
                <a:cs typeface="Courier New" panose="02070309020205020404" pitchFamily="49" charset="0"/>
              </a:rPr>
              <a:t>Sname</a:t>
            </a:r>
            <a:r>
              <a:rPr lang="en-US" altLang="zh-CN" sz="2800" b="1" dirty="0">
                <a:solidFill>
                  <a:srgbClr val="0000CC"/>
                </a:solidFill>
                <a:latin typeface="Courier New" panose="02070309020205020404" pitchFamily="49" charset="0"/>
                <a:cs typeface="Courier New" panose="02070309020205020404" pitchFamily="49" charset="0"/>
              </a:rPr>
              <a:t> IS NULL OR </a:t>
            </a:r>
          </a:p>
          <a:p>
            <a:r>
              <a:rPr lang="en-US" altLang="zh-CN" sz="2800" b="1" dirty="0">
                <a:solidFill>
                  <a:srgbClr val="0000CC"/>
                </a:solidFill>
                <a:latin typeface="Courier New" panose="02070309020205020404" pitchFamily="49" charset="0"/>
                <a:cs typeface="Courier New" panose="02070309020205020404" pitchFamily="49" charset="0"/>
              </a:rPr>
              <a:t>      </a:t>
            </a:r>
            <a:r>
              <a:rPr lang="en-US" altLang="zh-CN" sz="2800" b="1" err="1">
                <a:solidFill>
                  <a:srgbClr val="0000CC"/>
                </a:solidFill>
                <a:latin typeface="Courier New" panose="02070309020205020404" pitchFamily="49" charset="0"/>
                <a:cs typeface="Courier New" panose="02070309020205020404" pitchFamily="49" charset="0"/>
              </a:rPr>
              <a:t>Ssex</a:t>
            </a:r>
            <a:r>
              <a:rPr lang="en-US" altLang="zh-CN" sz="2800" b="1">
                <a:solidFill>
                  <a:srgbClr val="0000CC"/>
                </a:solidFill>
                <a:latin typeface="Courier New" panose="02070309020205020404" pitchFamily="49" charset="0"/>
                <a:cs typeface="Courier New" panose="02070309020205020404" pitchFamily="49" charset="0"/>
              </a:rPr>
              <a:t>  IS </a:t>
            </a:r>
            <a:r>
              <a:rPr lang="en-US" altLang="zh-CN" sz="2800" b="1" dirty="0">
                <a:solidFill>
                  <a:srgbClr val="0000CC"/>
                </a:solidFill>
                <a:latin typeface="Courier New" panose="02070309020205020404" pitchFamily="49" charset="0"/>
                <a:cs typeface="Courier New" panose="02070309020205020404" pitchFamily="49" charset="0"/>
              </a:rPr>
              <a:t>NULL OR </a:t>
            </a:r>
          </a:p>
          <a:p>
            <a:r>
              <a:rPr lang="en-US" altLang="zh-CN" sz="2800" b="1" dirty="0">
                <a:solidFill>
                  <a:srgbClr val="0000CC"/>
                </a:solidFill>
                <a:latin typeface="Courier New" panose="02070309020205020404" pitchFamily="49" charset="0"/>
                <a:cs typeface="Courier New" panose="02070309020205020404" pitchFamily="49" charset="0"/>
              </a:rPr>
              <a:t>      </a:t>
            </a:r>
            <a:r>
              <a:rPr lang="en-US" altLang="zh-CN" sz="2800" b="1">
                <a:solidFill>
                  <a:srgbClr val="0000CC"/>
                </a:solidFill>
                <a:latin typeface="Courier New" panose="02070309020205020404" pitchFamily="49" charset="0"/>
                <a:cs typeface="Courier New" panose="02070309020205020404" pitchFamily="49" charset="0"/>
              </a:rPr>
              <a:t>Sage  IS </a:t>
            </a:r>
            <a:r>
              <a:rPr lang="en-US" altLang="zh-CN" sz="2800" b="1" dirty="0">
                <a:solidFill>
                  <a:srgbClr val="0000CC"/>
                </a:solidFill>
                <a:latin typeface="Courier New" panose="02070309020205020404" pitchFamily="49" charset="0"/>
                <a:cs typeface="Courier New" panose="02070309020205020404" pitchFamily="49" charset="0"/>
              </a:rPr>
              <a:t>NULL OR </a:t>
            </a:r>
          </a:p>
          <a:p>
            <a:r>
              <a:rPr lang="en-US" altLang="zh-CN" sz="2800" b="1" dirty="0">
                <a:solidFill>
                  <a:srgbClr val="0000CC"/>
                </a:solidFill>
                <a:latin typeface="Courier New" panose="02070309020205020404" pitchFamily="49" charset="0"/>
                <a:cs typeface="Courier New" panose="02070309020205020404" pitchFamily="49" charset="0"/>
              </a:rPr>
              <a:t>      </a:t>
            </a:r>
            <a:r>
              <a:rPr lang="en-US" altLang="zh-CN" sz="2800" b="1" dirty="0" err="1">
                <a:solidFill>
                  <a:srgbClr val="0000CC"/>
                </a:solidFill>
                <a:latin typeface="Courier New" panose="02070309020205020404" pitchFamily="49" charset="0"/>
                <a:cs typeface="Courier New" panose="02070309020205020404" pitchFamily="49" charset="0"/>
              </a:rPr>
              <a:t>Sdept</a:t>
            </a:r>
            <a:r>
              <a:rPr lang="en-US" altLang="zh-CN" sz="2800" b="1" dirty="0">
                <a:solidFill>
                  <a:srgbClr val="0000CC"/>
                </a:solidFill>
                <a:latin typeface="Courier New" panose="02070309020205020404" pitchFamily="49" charset="0"/>
                <a:cs typeface="Courier New" panose="02070309020205020404" pitchFamily="49" charset="0"/>
              </a:rPr>
              <a:t> IS NULL;</a:t>
            </a:r>
            <a:endParaRPr lang="zh-CN" altLang="en-US" sz="2800" b="1" dirty="0">
              <a:solidFill>
                <a:srgbClr val="0000CC"/>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59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down)">
                                      <p:cBhvr>
                                        <p:cTn id="19" dur="500"/>
                                        <p:tgtEl>
                                          <p:spTgt spid="5">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00"/>
                                        <p:tgtEl>
                                          <p:spTgt spid="5">
                                            <p:txEl>
                                              <p:pRg st="4" end="4"/>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30000"/>
              </a:lnSpc>
            </a:pPr>
            <a:r>
              <a:rPr lang="zh-CN" altLang="en-US" dirty="0">
                <a:solidFill>
                  <a:srgbClr val="FF0000"/>
                </a:solidFill>
              </a:rPr>
              <a:t>空值的约束条件</a:t>
            </a:r>
            <a:endParaRPr lang="en-US" altLang="zh-CN" dirty="0">
              <a:solidFill>
                <a:srgbClr val="FF0000"/>
              </a:solidFill>
            </a:endParaRPr>
          </a:p>
          <a:p>
            <a:pPr>
              <a:lnSpc>
                <a:spcPct val="130000"/>
              </a:lnSpc>
            </a:pPr>
            <a:r>
              <a:rPr lang="zh-CN" altLang="en-US" dirty="0"/>
              <a:t>属性定义（或者域定义）中</a:t>
            </a:r>
          </a:p>
          <a:p>
            <a:pPr lvl="1">
              <a:lnSpc>
                <a:spcPct val="130000"/>
              </a:lnSpc>
            </a:pPr>
            <a:r>
              <a:rPr lang="zh-CN" altLang="en-US" dirty="0"/>
              <a:t>有</a:t>
            </a:r>
            <a:r>
              <a:rPr lang="en-US" altLang="zh-CN" dirty="0">
                <a:solidFill>
                  <a:srgbClr val="FF0000"/>
                </a:solidFill>
              </a:rPr>
              <a:t>NOT NULL</a:t>
            </a:r>
            <a:r>
              <a:rPr lang="zh-CN" altLang="en-US" dirty="0"/>
              <a:t>约束条件的不能取空值</a:t>
            </a:r>
          </a:p>
          <a:p>
            <a:pPr lvl="1">
              <a:lnSpc>
                <a:spcPct val="130000"/>
              </a:lnSpc>
            </a:pPr>
            <a:r>
              <a:rPr lang="zh-CN" altLang="en-US" dirty="0">
                <a:uFill>
                  <a:solidFill>
                    <a:srgbClr val="FF0000"/>
                  </a:solidFill>
                </a:uFill>
              </a:rPr>
              <a:t>加了</a:t>
            </a:r>
            <a:r>
              <a:rPr lang="en-US" altLang="zh-CN" dirty="0">
                <a:solidFill>
                  <a:srgbClr val="FF0000"/>
                </a:solidFill>
                <a:uFill>
                  <a:solidFill>
                    <a:srgbClr val="FF0000"/>
                  </a:solidFill>
                </a:uFill>
              </a:rPr>
              <a:t>UNIQUE</a:t>
            </a:r>
            <a:r>
              <a:rPr lang="zh-CN" altLang="en-US" dirty="0">
                <a:uFill>
                  <a:solidFill>
                    <a:srgbClr val="FF0000"/>
                  </a:solidFill>
                </a:uFill>
              </a:rPr>
              <a:t>限制的属性不能取空值</a:t>
            </a:r>
          </a:p>
          <a:p>
            <a:pPr lvl="1">
              <a:lnSpc>
                <a:spcPct val="130000"/>
              </a:lnSpc>
            </a:pPr>
            <a:r>
              <a:rPr lang="zh-CN" altLang="en-US" dirty="0">
                <a:solidFill>
                  <a:srgbClr val="FF0000"/>
                </a:solidFill>
              </a:rPr>
              <a:t>码属性不能取空值</a:t>
            </a:r>
          </a:p>
        </p:txBody>
      </p:sp>
      <p:sp>
        <p:nvSpPr>
          <p:cNvPr id="4" name="灯片编号占位符 3"/>
          <p:cNvSpPr>
            <a:spLocks noGrp="1"/>
          </p:cNvSpPr>
          <p:nvPr>
            <p:ph type="sldNum" sz="quarter" idx="12"/>
          </p:nvPr>
        </p:nvSpPr>
        <p:spPr/>
        <p:txBody>
          <a:bodyPr/>
          <a:lstStyle/>
          <a:p>
            <a:fld id="{E63F6D5D-9733-4D44-9C56-AEFEDD5A4BA7}" type="slidenum">
              <a:rPr lang="en-US" smtClean="0"/>
              <a:pPr/>
              <a:t>21</a:t>
            </a:fld>
            <a:endParaRPr lang="en-US" dirty="0"/>
          </a:p>
        </p:txBody>
      </p:sp>
      <p:sp>
        <p:nvSpPr>
          <p:cNvPr id="6" name="矩形 5"/>
          <p:cNvSpPr/>
          <p:nvPr/>
        </p:nvSpPr>
        <p:spPr>
          <a:xfrm>
            <a:off x="1194099" y="3841381"/>
            <a:ext cx="6248400" cy="1977464"/>
          </a:xfrm>
          <a:prstGeom prst="rect">
            <a:avLst/>
          </a:prstGeom>
          <a:solidFill>
            <a:schemeClr val="bg1">
              <a:lumMod val="95000"/>
            </a:schemeClr>
          </a:solidFill>
        </p:spPr>
        <p:txBody>
          <a:bodyPr wrap="square">
            <a:spAutoFit/>
          </a:bodyPr>
          <a:lstStyle/>
          <a:p>
            <a:pPr>
              <a:lnSpc>
                <a:spcPct val="150000"/>
              </a:lnSpc>
            </a:pPr>
            <a:r>
              <a:rPr lang="en-US" altLang="zh-CN" sz="2800" b="1" dirty="0">
                <a:solidFill>
                  <a:srgbClr val="0000CC"/>
                </a:solidFill>
                <a:latin typeface="Courier New" panose="02070309020205020404" pitchFamily="49" charset="0"/>
                <a:cs typeface="Courier New" panose="02070309020205020404" pitchFamily="49" charset="0"/>
              </a:rPr>
              <a:t>CREATE </a:t>
            </a:r>
            <a:r>
              <a:rPr lang="en-US" altLang="zh-CN" sz="2800" b="1">
                <a:solidFill>
                  <a:srgbClr val="0000CC"/>
                </a:solidFill>
                <a:latin typeface="Courier New" panose="02070309020205020404" pitchFamily="49" charset="0"/>
                <a:cs typeface="Courier New" panose="02070309020205020404" pitchFamily="49" charset="0"/>
              </a:rPr>
              <a:t>TABLE test(</a:t>
            </a:r>
            <a:endParaRPr lang="en-US" altLang="zh-CN" sz="2800" b="1" dirty="0">
              <a:solidFill>
                <a:srgbClr val="0000CC"/>
              </a:solidFill>
              <a:latin typeface="Courier New" panose="02070309020205020404" pitchFamily="49" charset="0"/>
              <a:cs typeface="Courier New" panose="02070309020205020404" pitchFamily="49" charset="0"/>
            </a:endParaRPr>
          </a:p>
          <a:p>
            <a:pPr>
              <a:lnSpc>
                <a:spcPct val="150000"/>
              </a:lnSpc>
            </a:pPr>
            <a:r>
              <a:rPr lang="en-US" altLang="zh-CN" sz="2800" b="1">
                <a:solidFill>
                  <a:srgbClr val="0000CC"/>
                </a:solidFill>
                <a:latin typeface="Courier New" panose="02070309020205020404" pitchFamily="49" charset="0"/>
                <a:cs typeface="Courier New" panose="02070309020205020404" pitchFamily="49" charset="0"/>
              </a:rPr>
              <a:t>  Eno </a:t>
            </a:r>
            <a:r>
              <a:rPr lang="en-US" altLang="zh-CN" sz="2800" b="1" dirty="0">
                <a:solidFill>
                  <a:srgbClr val="0000CC"/>
                </a:solidFill>
                <a:latin typeface="Courier New" panose="02070309020205020404" pitchFamily="49" charset="0"/>
                <a:cs typeface="Courier New" panose="02070309020205020404" pitchFamily="49" charset="0"/>
              </a:rPr>
              <a:t>char</a:t>
            </a:r>
            <a:r>
              <a:rPr lang="en-US" altLang="zh-CN" sz="2800" b="1">
                <a:solidFill>
                  <a:srgbClr val="0000CC"/>
                </a:solidFill>
                <a:latin typeface="Courier New" panose="02070309020205020404" pitchFamily="49" charset="0"/>
                <a:cs typeface="Courier New" panose="02070309020205020404" pitchFamily="49" charset="0"/>
              </a:rPr>
              <a:t>(10) PRIMARY KEY,</a:t>
            </a:r>
            <a:endParaRPr lang="en-US" altLang="zh-CN" sz="2800" b="1" dirty="0">
              <a:solidFill>
                <a:srgbClr val="0000CC"/>
              </a:solidFill>
              <a:latin typeface="Courier New" panose="02070309020205020404" pitchFamily="49" charset="0"/>
              <a:cs typeface="Courier New" panose="02070309020205020404" pitchFamily="49" charset="0"/>
            </a:endParaRPr>
          </a:p>
          <a:p>
            <a:pPr>
              <a:lnSpc>
                <a:spcPct val="150000"/>
              </a:lnSpc>
            </a:pPr>
            <a:r>
              <a:rPr lang="en-US" altLang="zh-CN" sz="2800" b="1">
                <a:solidFill>
                  <a:srgbClr val="0000CC"/>
                </a:solidFill>
                <a:latin typeface="Courier New" panose="02070309020205020404" pitchFamily="49" charset="0"/>
                <a:cs typeface="Courier New" panose="02070309020205020404" pitchFamily="49" charset="0"/>
              </a:rPr>
              <a:t>  Ename varchar(20) UNIQUE); </a:t>
            </a:r>
            <a:endParaRPr lang="en-US" altLang="zh-CN" sz="2800" b="1" dirty="0">
              <a:solidFill>
                <a:srgbClr val="0000CC"/>
              </a:solidFill>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DEC925B3-A397-4676-9DB4-4ACC06277F0D}"/>
              </a:ext>
            </a:extLst>
          </p:cNvPr>
          <p:cNvSpPr txBox="1"/>
          <p:nvPr/>
        </p:nvSpPr>
        <p:spPr>
          <a:xfrm>
            <a:off x="7481406" y="2413304"/>
            <a:ext cx="4572000" cy="830997"/>
          </a:xfrm>
          <a:prstGeom prst="rect">
            <a:avLst/>
          </a:prstGeom>
          <a:noFill/>
        </p:spPr>
        <p:txBody>
          <a:bodyPr wrap="square" rtlCol="0">
            <a:spAutoFit/>
          </a:bodyPr>
          <a:lstStyle/>
          <a:p>
            <a:r>
              <a:rPr lang="zh-CN" altLang="en-US" sz="2400" dirty="0">
                <a:solidFill>
                  <a:srgbClr val="FF0000"/>
                </a:solidFill>
                <a:latin typeface="等线" panose="02010600030101010101" pitchFamily="2" charset="-122"/>
                <a:ea typeface="等线" panose="02010600030101010101" pitchFamily="2" charset="-122"/>
              </a:rPr>
              <a:t>取决于具体</a:t>
            </a:r>
            <a:r>
              <a:rPr lang="zh-CN" altLang="en-US" sz="2400">
                <a:solidFill>
                  <a:srgbClr val="FF0000"/>
                </a:solidFill>
                <a:latin typeface="等线" panose="02010600030101010101" pitchFamily="2" charset="-122"/>
                <a:ea typeface="等线" panose="02010600030101010101" pitchFamily="2" charset="-122"/>
              </a:rPr>
              <a:t>的</a:t>
            </a:r>
            <a:r>
              <a:rPr lang="en-US" altLang="zh-CN" sz="2400">
                <a:solidFill>
                  <a:srgbClr val="FF0000"/>
                </a:solidFill>
                <a:latin typeface="等线" panose="02010600030101010101" pitchFamily="2" charset="-122"/>
                <a:ea typeface="等线" panose="02010600030101010101" pitchFamily="2" charset="-122"/>
              </a:rPr>
              <a:t>DBMS, openGauss/ MySQL</a:t>
            </a:r>
            <a:r>
              <a:rPr lang="zh-CN" altLang="en-US" sz="2400">
                <a:solidFill>
                  <a:srgbClr val="FF0000"/>
                </a:solidFill>
                <a:latin typeface="等线" panose="02010600030101010101" pitchFamily="2" charset="-122"/>
                <a:ea typeface="等线" panose="02010600030101010101" pitchFamily="2" charset="-122"/>
              </a:rPr>
              <a:t>是</a:t>
            </a:r>
            <a:r>
              <a:rPr lang="zh-CN" altLang="en-US" sz="2400" dirty="0">
                <a:solidFill>
                  <a:srgbClr val="FF0000"/>
                </a:solidFill>
                <a:latin typeface="等线" panose="02010600030101010101" pitchFamily="2" charset="-122"/>
                <a:ea typeface="等线" panose="02010600030101010101" pitchFamily="2" charset="-122"/>
              </a:rPr>
              <a:t>允许的，例子见下页。</a:t>
            </a:r>
          </a:p>
        </p:txBody>
      </p:sp>
      <p:sp>
        <p:nvSpPr>
          <p:cNvPr id="7" name="箭头: 下 6">
            <a:extLst>
              <a:ext uri="{FF2B5EF4-FFF2-40B4-BE49-F238E27FC236}">
                <a16:creationId xmlns:a16="http://schemas.microsoft.com/office/drawing/2014/main" id="{BB37AA18-BD19-4C2D-A364-0B61211F4734}"/>
              </a:ext>
            </a:extLst>
          </p:cNvPr>
          <p:cNvSpPr/>
          <p:nvPr/>
        </p:nvSpPr>
        <p:spPr>
          <a:xfrm rot="5400000">
            <a:off x="6876379" y="2605584"/>
            <a:ext cx="685800" cy="4464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08924ED-D017-4D67-8DA3-692414AA4E51}"/>
              </a:ext>
            </a:extLst>
          </p:cNvPr>
          <p:cNvSpPr/>
          <p:nvPr/>
        </p:nvSpPr>
        <p:spPr>
          <a:xfrm>
            <a:off x="1341120" y="2590800"/>
            <a:ext cx="5616032" cy="5334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059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E6CE82C-CABB-4E44-AE5F-9279D07325E4}"/>
              </a:ext>
            </a:extLst>
          </p:cNvPr>
          <p:cNvSpPr>
            <a:spLocks noGrp="1"/>
          </p:cNvSpPr>
          <p:nvPr>
            <p:ph type="sldNum" sz="quarter" idx="12"/>
          </p:nvPr>
        </p:nvSpPr>
        <p:spPr/>
        <p:txBody>
          <a:bodyPr/>
          <a:lstStyle/>
          <a:p>
            <a:fld id="{E63F6D5D-9733-4D44-9C56-AEFEDD5A4BA7}" type="slidenum">
              <a:rPr lang="en-US" smtClean="0"/>
              <a:pPr/>
              <a:t>22</a:t>
            </a:fld>
            <a:endParaRPr lang="en-US" dirty="0"/>
          </a:p>
        </p:txBody>
      </p:sp>
      <p:pic>
        <p:nvPicPr>
          <p:cNvPr id="5" name="图片 4">
            <a:extLst>
              <a:ext uri="{FF2B5EF4-FFF2-40B4-BE49-F238E27FC236}">
                <a16:creationId xmlns:a16="http://schemas.microsoft.com/office/drawing/2014/main" id="{29148017-5D58-453F-B0E8-9ABE59ECDFB3}"/>
              </a:ext>
            </a:extLst>
          </p:cNvPr>
          <p:cNvPicPr>
            <a:picLocks noChangeAspect="1"/>
          </p:cNvPicPr>
          <p:nvPr/>
        </p:nvPicPr>
        <p:blipFill>
          <a:blip r:embed="rId2"/>
          <a:stretch>
            <a:fillRect/>
          </a:stretch>
        </p:blipFill>
        <p:spPr>
          <a:xfrm>
            <a:off x="113919" y="457200"/>
            <a:ext cx="11964161" cy="2819400"/>
          </a:xfrm>
          <a:prstGeom prst="rect">
            <a:avLst/>
          </a:prstGeom>
        </p:spPr>
      </p:pic>
      <p:pic>
        <p:nvPicPr>
          <p:cNvPr id="6" name="图片 5">
            <a:extLst>
              <a:ext uri="{FF2B5EF4-FFF2-40B4-BE49-F238E27FC236}">
                <a16:creationId xmlns:a16="http://schemas.microsoft.com/office/drawing/2014/main" id="{723F756F-58F7-4261-A4AB-6CF0E7CFEFCD}"/>
              </a:ext>
            </a:extLst>
          </p:cNvPr>
          <p:cNvPicPr>
            <a:picLocks noChangeAspect="1"/>
          </p:cNvPicPr>
          <p:nvPr/>
        </p:nvPicPr>
        <p:blipFill>
          <a:blip r:embed="rId3"/>
          <a:stretch>
            <a:fillRect/>
          </a:stretch>
        </p:blipFill>
        <p:spPr>
          <a:xfrm>
            <a:off x="1752600" y="3444240"/>
            <a:ext cx="8438597" cy="2469589"/>
          </a:xfrm>
          <a:prstGeom prst="rect">
            <a:avLst/>
          </a:prstGeom>
        </p:spPr>
      </p:pic>
      <p:sp>
        <p:nvSpPr>
          <p:cNvPr id="7" name="文本框 6">
            <a:extLst>
              <a:ext uri="{FF2B5EF4-FFF2-40B4-BE49-F238E27FC236}">
                <a16:creationId xmlns:a16="http://schemas.microsoft.com/office/drawing/2014/main" id="{F2666551-7704-4C4A-9A80-2CF5C40C621D}"/>
              </a:ext>
            </a:extLst>
          </p:cNvPr>
          <p:cNvSpPr txBox="1"/>
          <p:nvPr/>
        </p:nvSpPr>
        <p:spPr>
          <a:xfrm>
            <a:off x="5715000" y="4800600"/>
            <a:ext cx="3505200" cy="646331"/>
          </a:xfrm>
          <a:prstGeom prst="rect">
            <a:avLst/>
          </a:prstGeom>
          <a:noFill/>
        </p:spPr>
        <p:txBody>
          <a:bodyPr wrap="square" rtlCol="0">
            <a:spAutoFit/>
          </a:bodyPr>
          <a:lstStyle/>
          <a:p>
            <a:r>
              <a:rPr lang="en-US" altLang="zh-CN" sz="3600">
                <a:solidFill>
                  <a:srgbClr val="FF0000"/>
                </a:solidFill>
                <a:latin typeface="等线" panose="02010600030101010101" pitchFamily="2" charset="-122"/>
                <a:ea typeface="等线" panose="02010600030101010101" pitchFamily="2" charset="-122"/>
              </a:rPr>
              <a:t>openGauss</a:t>
            </a:r>
            <a:r>
              <a:rPr lang="zh-CN" altLang="en-US" sz="3600">
                <a:solidFill>
                  <a:srgbClr val="FF0000"/>
                </a:solidFill>
                <a:latin typeface="等线" panose="02010600030101010101" pitchFamily="2" charset="-122"/>
                <a:ea typeface="等线" panose="02010600030101010101" pitchFamily="2" charset="-122"/>
              </a:rPr>
              <a:t>例子</a:t>
            </a:r>
            <a:endParaRPr lang="zh-CN" altLang="en-US" sz="3600" dirty="0">
              <a:solidFill>
                <a:srgbClr val="FF0000"/>
              </a:solidFill>
              <a:latin typeface="等线" panose="02010600030101010101" pitchFamily="2" charset="-122"/>
              <a:ea typeface="等线" panose="02010600030101010101" pitchFamily="2" charset="-122"/>
            </a:endParaRPr>
          </a:p>
        </p:txBody>
      </p:sp>
      <p:cxnSp>
        <p:nvCxnSpPr>
          <p:cNvPr id="8" name="直接箭头连接符 7">
            <a:extLst>
              <a:ext uri="{FF2B5EF4-FFF2-40B4-BE49-F238E27FC236}">
                <a16:creationId xmlns:a16="http://schemas.microsoft.com/office/drawing/2014/main" id="{F88728DD-36EE-41C6-A054-57A4AE12AA90}"/>
              </a:ext>
            </a:extLst>
          </p:cNvPr>
          <p:cNvCxnSpPr>
            <a:cxnSpLocks/>
          </p:cNvCxnSpPr>
          <p:nvPr/>
        </p:nvCxnSpPr>
        <p:spPr>
          <a:xfrm flipH="1">
            <a:off x="5029200" y="5257800"/>
            <a:ext cx="685800" cy="0"/>
          </a:xfrm>
          <a:prstGeom prst="straightConnector1">
            <a:avLst/>
          </a:prstGeom>
          <a:ln w="57150">
            <a:solidFill>
              <a:srgbClr val="FF000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B80A8DA-4D17-4075-ADB1-4F4F6894D818}"/>
              </a:ext>
            </a:extLst>
          </p:cNvPr>
          <p:cNvCxnSpPr>
            <a:cxnSpLocks/>
          </p:cNvCxnSpPr>
          <p:nvPr/>
        </p:nvCxnSpPr>
        <p:spPr>
          <a:xfrm>
            <a:off x="7066997" y="762000"/>
            <a:ext cx="329620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2ACF88B-0237-4159-90B2-58256FFAEA71}"/>
              </a:ext>
            </a:extLst>
          </p:cNvPr>
          <p:cNvCxnSpPr>
            <a:cxnSpLocks/>
          </p:cNvCxnSpPr>
          <p:nvPr/>
        </p:nvCxnSpPr>
        <p:spPr>
          <a:xfrm flipV="1">
            <a:off x="8715098" y="789432"/>
            <a:ext cx="1021080" cy="4087368"/>
          </a:xfrm>
          <a:prstGeom prst="straightConnector1">
            <a:avLst/>
          </a:prstGeom>
          <a:ln w="38100">
            <a:solidFill>
              <a:srgbClr val="FF000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783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ABB4CF7-8AA6-438A-94DD-C4CA42497015}"/>
              </a:ext>
            </a:extLst>
          </p:cNvPr>
          <p:cNvSpPr>
            <a:spLocks noGrp="1"/>
          </p:cNvSpPr>
          <p:nvPr>
            <p:ph type="sldNum" sz="quarter" idx="12"/>
          </p:nvPr>
        </p:nvSpPr>
        <p:spPr/>
        <p:txBody>
          <a:bodyPr/>
          <a:lstStyle/>
          <a:p>
            <a:fld id="{E63F6D5D-9733-4D44-9C56-AEFEDD5A4BA7}" type="slidenum">
              <a:rPr lang="en-US" smtClean="0"/>
              <a:pPr/>
              <a:t>23</a:t>
            </a:fld>
            <a:endParaRPr lang="en-US" dirty="0"/>
          </a:p>
        </p:txBody>
      </p:sp>
      <p:pic>
        <p:nvPicPr>
          <p:cNvPr id="5" name="图片 4">
            <a:extLst>
              <a:ext uri="{FF2B5EF4-FFF2-40B4-BE49-F238E27FC236}">
                <a16:creationId xmlns:a16="http://schemas.microsoft.com/office/drawing/2014/main" id="{2684BF9B-6CD4-4B39-91A7-3A620846D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85800"/>
            <a:ext cx="9372600" cy="5190598"/>
          </a:xfrm>
          <a:prstGeom prst="rect">
            <a:avLst/>
          </a:prstGeom>
        </p:spPr>
      </p:pic>
      <p:sp>
        <p:nvSpPr>
          <p:cNvPr id="6" name="文本框 5">
            <a:extLst>
              <a:ext uri="{FF2B5EF4-FFF2-40B4-BE49-F238E27FC236}">
                <a16:creationId xmlns:a16="http://schemas.microsoft.com/office/drawing/2014/main" id="{25615427-6DC3-47CC-B363-D93BD6BDC7C1}"/>
              </a:ext>
            </a:extLst>
          </p:cNvPr>
          <p:cNvSpPr txBox="1"/>
          <p:nvPr/>
        </p:nvSpPr>
        <p:spPr>
          <a:xfrm>
            <a:off x="6477000" y="2957933"/>
            <a:ext cx="2667000" cy="646331"/>
          </a:xfrm>
          <a:prstGeom prst="rect">
            <a:avLst/>
          </a:prstGeom>
          <a:noFill/>
        </p:spPr>
        <p:txBody>
          <a:bodyPr wrap="square" rtlCol="0">
            <a:spAutoFit/>
          </a:bodyPr>
          <a:lstStyle/>
          <a:p>
            <a:r>
              <a:rPr lang="en-US" altLang="zh-CN" sz="3600">
                <a:solidFill>
                  <a:srgbClr val="FF0000"/>
                </a:solidFill>
                <a:latin typeface="等线" panose="02010600030101010101" pitchFamily="2" charset="-122"/>
                <a:ea typeface="等线" panose="02010600030101010101" pitchFamily="2" charset="-122"/>
              </a:rPr>
              <a:t>MySQL</a:t>
            </a:r>
            <a:r>
              <a:rPr lang="zh-CN" altLang="en-US" sz="3600">
                <a:solidFill>
                  <a:srgbClr val="FF0000"/>
                </a:solidFill>
                <a:latin typeface="等线" panose="02010600030101010101" pitchFamily="2" charset="-122"/>
                <a:ea typeface="等线" panose="02010600030101010101" pitchFamily="2" charset="-122"/>
              </a:rPr>
              <a:t>例子</a:t>
            </a:r>
            <a:endParaRPr lang="zh-CN" altLang="en-US" sz="3600" dirty="0">
              <a:solidFill>
                <a:srgbClr val="FF0000"/>
              </a:solidFill>
              <a:latin typeface="等线" panose="02010600030101010101" pitchFamily="2" charset="-122"/>
              <a:ea typeface="等线" panose="02010600030101010101" pitchFamily="2" charset="-122"/>
            </a:endParaRPr>
          </a:p>
        </p:txBody>
      </p:sp>
      <p:cxnSp>
        <p:nvCxnSpPr>
          <p:cNvPr id="9" name="直接连接符 8">
            <a:extLst>
              <a:ext uri="{FF2B5EF4-FFF2-40B4-BE49-F238E27FC236}">
                <a16:creationId xmlns:a16="http://schemas.microsoft.com/office/drawing/2014/main" id="{24165BB8-A819-43E1-8063-61F0FDCEDDE4}"/>
              </a:ext>
            </a:extLst>
          </p:cNvPr>
          <p:cNvCxnSpPr>
            <a:cxnSpLocks/>
          </p:cNvCxnSpPr>
          <p:nvPr/>
        </p:nvCxnSpPr>
        <p:spPr>
          <a:xfrm>
            <a:off x="7391400" y="914400"/>
            <a:ext cx="3124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CC5336A-7112-4B6E-B407-C81FF8B80ED5}"/>
              </a:ext>
            </a:extLst>
          </p:cNvPr>
          <p:cNvCxnSpPr>
            <a:cxnSpLocks/>
          </p:cNvCxnSpPr>
          <p:nvPr/>
        </p:nvCxnSpPr>
        <p:spPr>
          <a:xfrm flipV="1">
            <a:off x="8763000" y="914401"/>
            <a:ext cx="990600" cy="2043532"/>
          </a:xfrm>
          <a:prstGeom prst="straightConnector1">
            <a:avLst/>
          </a:prstGeom>
          <a:ln w="38100">
            <a:solidFill>
              <a:srgbClr val="FF000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BDC6689-BF96-4B7C-8E11-59CDC865F974}"/>
              </a:ext>
            </a:extLst>
          </p:cNvPr>
          <p:cNvCxnSpPr>
            <a:cxnSpLocks/>
          </p:cNvCxnSpPr>
          <p:nvPr/>
        </p:nvCxnSpPr>
        <p:spPr>
          <a:xfrm flipH="1">
            <a:off x="3048000" y="3733800"/>
            <a:ext cx="3886200" cy="1752600"/>
          </a:xfrm>
          <a:prstGeom prst="straightConnector1">
            <a:avLst/>
          </a:prstGeom>
          <a:ln w="38100">
            <a:solidFill>
              <a:srgbClr val="FF000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572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381000"/>
            <a:ext cx="11277600" cy="6155026"/>
          </a:xfrm>
        </p:spPr>
        <p:txBody>
          <a:bodyPr/>
          <a:lstStyle/>
          <a:p>
            <a:r>
              <a:rPr lang="zh-CN" altLang="en-US" dirty="0">
                <a:solidFill>
                  <a:srgbClr val="FF0000"/>
                </a:solidFill>
              </a:rPr>
              <a:t>空值的算术运算、比较运算和逻辑运算</a:t>
            </a:r>
            <a:endParaRPr lang="en-US" altLang="zh-CN" dirty="0">
              <a:solidFill>
                <a:srgbClr val="FF0000"/>
              </a:solidFill>
            </a:endParaRPr>
          </a:p>
          <a:p>
            <a:pPr lvl="1"/>
            <a:r>
              <a:rPr lang="zh-CN" altLang="en-US" sz="2600" dirty="0"/>
              <a:t>空值与另一个值</a:t>
            </a:r>
            <a:r>
              <a:rPr lang="en-US" altLang="zh-CN" sz="2600" dirty="0"/>
              <a:t>(</a:t>
            </a:r>
            <a:r>
              <a:rPr lang="zh-CN" altLang="en-US" sz="2600" dirty="0"/>
              <a:t>包括另一个空值</a:t>
            </a:r>
            <a:r>
              <a:rPr lang="en-US" altLang="zh-CN" sz="2600" dirty="0"/>
              <a:t>)</a:t>
            </a:r>
            <a:r>
              <a:rPr lang="zh-CN" altLang="en-US" sz="2600" dirty="0"/>
              <a:t>的算术运算的结果为空值</a:t>
            </a:r>
          </a:p>
          <a:p>
            <a:pPr lvl="1"/>
            <a:r>
              <a:rPr lang="zh-CN" altLang="en-US" sz="2600" dirty="0"/>
              <a:t>空值与另一个值</a:t>
            </a:r>
            <a:r>
              <a:rPr lang="en-US" altLang="zh-CN" sz="2600" dirty="0"/>
              <a:t>(</a:t>
            </a:r>
            <a:r>
              <a:rPr lang="zh-CN" altLang="en-US" sz="2600" dirty="0"/>
              <a:t>包括另一个空值</a:t>
            </a:r>
            <a:r>
              <a:rPr lang="en-US" altLang="zh-CN" sz="2600" dirty="0"/>
              <a:t>)</a:t>
            </a:r>
            <a:r>
              <a:rPr lang="zh-CN" altLang="en-US" sz="2600" dirty="0"/>
              <a:t>的比较运算的结果为</a:t>
            </a:r>
            <a:r>
              <a:rPr lang="en-US" altLang="zh-CN" sz="2600" dirty="0">
                <a:solidFill>
                  <a:srgbClr val="FF0000"/>
                </a:solidFill>
              </a:rPr>
              <a:t>UNKNOWN</a:t>
            </a:r>
            <a:r>
              <a:rPr lang="zh-CN" altLang="en-US" sz="2600" dirty="0"/>
              <a:t>。</a:t>
            </a:r>
          </a:p>
          <a:p>
            <a:pPr lvl="1"/>
            <a:r>
              <a:rPr lang="zh-CN" altLang="en-US" sz="2600" dirty="0"/>
              <a:t>有</a:t>
            </a:r>
            <a:r>
              <a:rPr lang="en-US" altLang="zh-CN" sz="2600" dirty="0">
                <a:solidFill>
                  <a:srgbClr val="FF0000"/>
                </a:solidFill>
              </a:rPr>
              <a:t>UNKNOWN</a:t>
            </a:r>
            <a:r>
              <a:rPr lang="zh-CN" altLang="en-US" sz="2600" dirty="0"/>
              <a:t>后，传统二值（</a:t>
            </a:r>
            <a:r>
              <a:rPr lang="en-US" altLang="zh-CN" sz="2600" dirty="0"/>
              <a:t>TRUE</a:t>
            </a:r>
            <a:r>
              <a:rPr lang="zh-CN" altLang="en-US" sz="2600" dirty="0"/>
              <a:t>，</a:t>
            </a:r>
            <a:r>
              <a:rPr lang="en-US" altLang="zh-CN" sz="2600" dirty="0"/>
              <a:t>FALSE</a:t>
            </a:r>
            <a:r>
              <a:rPr lang="zh-CN" altLang="en-US" sz="2600" dirty="0"/>
              <a:t>）逻辑就扩展成了三值逻辑</a:t>
            </a:r>
          </a:p>
        </p:txBody>
      </p:sp>
      <p:sp>
        <p:nvSpPr>
          <p:cNvPr id="4" name="灯片编号占位符 3"/>
          <p:cNvSpPr>
            <a:spLocks noGrp="1"/>
          </p:cNvSpPr>
          <p:nvPr>
            <p:ph type="sldNum" sz="quarter" idx="12"/>
          </p:nvPr>
        </p:nvSpPr>
        <p:spPr/>
        <p:txBody>
          <a:bodyPr/>
          <a:lstStyle/>
          <a:p>
            <a:fld id="{E63F6D5D-9733-4D44-9C56-AEFEDD5A4BA7}" type="slidenum">
              <a:rPr lang="en-US" smtClean="0"/>
              <a:pPr/>
              <a:t>24</a:t>
            </a:fld>
            <a:endParaRPr lang="en-US" dirty="0"/>
          </a:p>
        </p:txBody>
      </p:sp>
      <p:graphicFrame>
        <p:nvGraphicFramePr>
          <p:cNvPr id="6" name="Group 4"/>
          <p:cNvGraphicFramePr>
            <a:graphicFrameLocks/>
          </p:cNvGraphicFramePr>
          <p:nvPr>
            <p:extLst>
              <p:ext uri="{D42A27DB-BD31-4B8C-83A1-F6EECF244321}">
                <p14:modId xmlns:p14="http://schemas.microsoft.com/office/powerpoint/2010/main" val="4236181906"/>
              </p:ext>
            </p:extLst>
          </p:nvPr>
        </p:nvGraphicFramePr>
        <p:xfrm>
          <a:off x="2514600" y="3039293"/>
          <a:ext cx="5486400" cy="3657720"/>
        </p:xfrm>
        <a:graphic>
          <a:graphicData uri="http://schemas.openxmlformats.org/drawingml/2006/table">
            <a:tbl>
              <a:tblPr/>
              <a:tblGrid>
                <a:gridCol w="1174121">
                  <a:extLst>
                    <a:ext uri="{9D8B030D-6E8A-4147-A177-3AD203B41FA5}">
                      <a16:colId xmlns:a16="http://schemas.microsoft.com/office/drawing/2014/main" val="20000"/>
                    </a:ext>
                  </a:extLst>
                </a:gridCol>
                <a:gridCol w="1471152">
                  <a:extLst>
                    <a:ext uri="{9D8B030D-6E8A-4147-A177-3AD203B41FA5}">
                      <a16:colId xmlns:a16="http://schemas.microsoft.com/office/drawing/2014/main" val="20001"/>
                    </a:ext>
                  </a:extLst>
                </a:gridCol>
                <a:gridCol w="1518837">
                  <a:extLst>
                    <a:ext uri="{9D8B030D-6E8A-4147-A177-3AD203B41FA5}">
                      <a16:colId xmlns:a16="http://schemas.microsoft.com/office/drawing/2014/main" val="20002"/>
                    </a:ext>
                  </a:extLst>
                </a:gridCol>
                <a:gridCol w="1322290">
                  <a:extLst>
                    <a:ext uri="{9D8B030D-6E8A-4147-A177-3AD203B41FA5}">
                      <a16:colId xmlns:a16="http://schemas.microsoft.com/office/drawing/2014/main" val="20003"/>
                    </a:ext>
                  </a:extLst>
                </a:gridCol>
              </a:tblGrid>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    x       y</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  x   AND   y</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  x    OR     y</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   NOT    x</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0"/>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U</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6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         F</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T</a:t>
                      </a:r>
                    </a:p>
                  </a:txBody>
                  <a:tcPr marL="121917" marR="121917"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文本框 1"/>
          <p:cNvSpPr txBox="1"/>
          <p:nvPr/>
        </p:nvSpPr>
        <p:spPr>
          <a:xfrm>
            <a:off x="8382000" y="3581400"/>
            <a:ext cx="2590800" cy="1569660"/>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rgbClr val="FF0000"/>
                </a:solidFill>
              </a:rPr>
              <a:t>T</a:t>
            </a:r>
            <a:r>
              <a:rPr lang="en-US" altLang="zh-CN" sz="3200" dirty="0">
                <a:solidFill>
                  <a:srgbClr val="0000CC"/>
                </a:solidFill>
              </a:rPr>
              <a:t>: True</a:t>
            </a:r>
          </a:p>
          <a:p>
            <a:pPr marL="285750" indent="-285750">
              <a:buFont typeface="Arial" panose="020B0604020202020204" pitchFamily="34" charset="0"/>
              <a:buChar char="•"/>
            </a:pPr>
            <a:r>
              <a:rPr lang="en-US" altLang="zh-CN" sz="3200" dirty="0">
                <a:solidFill>
                  <a:srgbClr val="FF0000"/>
                </a:solidFill>
              </a:rPr>
              <a:t>F</a:t>
            </a:r>
            <a:r>
              <a:rPr lang="en-US" altLang="zh-CN" sz="3200" dirty="0">
                <a:solidFill>
                  <a:srgbClr val="0000CC"/>
                </a:solidFill>
              </a:rPr>
              <a:t>: False</a:t>
            </a:r>
          </a:p>
          <a:p>
            <a:pPr marL="285750" indent="-285750">
              <a:buFont typeface="Arial" panose="020B0604020202020204" pitchFamily="34" charset="0"/>
              <a:buChar char="•"/>
            </a:pPr>
            <a:r>
              <a:rPr lang="en-US" altLang="zh-CN" sz="3200" dirty="0">
                <a:solidFill>
                  <a:srgbClr val="FF0000"/>
                </a:solidFill>
              </a:rPr>
              <a:t>U</a:t>
            </a:r>
            <a:r>
              <a:rPr lang="en-US" altLang="zh-CN" sz="3200" dirty="0">
                <a:solidFill>
                  <a:srgbClr val="0000CC"/>
                </a:solidFill>
              </a:rPr>
              <a:t>: Unknown</a:t>
            </a:r>
            <a:endParaRPr lang="zh-CN" altLang="en-US" sz="3200" dirty="0">
              <a:solidFill>
                <a:srgbClr val="0000CC"/>
              </a:solidFill>
            </a:endParaRPr>
          </a:p>
        </p:txBody>
      </p:sp>
      <p:sp>
        <p:nvSpPr>
          <p:cNvPr id="8" name="文本框 7"/>
          <p:cNvSpPr txBox="1"/>
          <p:nvPr/>
        </p:nvSpPr>
        <p:spPr>
          <a:xfrm>
            <a:off x="3771900" y="2457566"/>
            <a:ext cx="2971800" cy="584775"/>
          </a:xfrm>
          <a:prstGeom prst="rect">
            <a:avLst/>
          </a:prstGeom>
          <a:noFill/>
        </p:spPr>
        <p:txBody>
          <a:bodyPr wrap="square" rtlCol="0">
            <a:spAutoFit/>
          </a:bodyPr>
          <a:lstStyle/>
          <a:p>
            <a:pPr algn="ctr"/>
            <a:r>
              <a:rPr lang="zh-CN" altLang="en-US" sz="3200" dirty="0">
                <a:solidFill>
                  <a:srgbClr val="FF0000"/>
                </a:solidFill>
                <a:latin typeface="等线" panose="02010600030101010101" pitchFamily="2" charset="-122"/>
                <a:ea typeface="等线" panose="02010600030101010101" pitchFamily="2" charset="-122"/>
              </a:rPr>
              <a:t>真值表</a:t>
            </a:r>
          </a:p>
        </p:txBody>
      </p:sp>
    </p:spTree>
    <p:extLst>
      <p:ext uri="{BB962C8B-B14F-4D97-AF65-F5344CB8AC3E}">
        <p14:creationId xmlns:p14="http://schemas.microsoft.com/office/powerpoint/2010/main" val="1651432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457200"/>
            <a:ext cx="11221192" cy="6078826"/>
          </a:xfrm>
        </p:spPr>
        <p:txBody>
          <a:bodyPr/>
          <a:lstStyle/>
          <a:p>
            <a:r>
              <a:rPr lang="en-US" altLang="zh-CN" dirty="0"/>
              <a:t>[</a:t>
            </a:r>
            <a:r>
              <a:rPr lang="zh-CN" altLang="en-US" dirty="0"/>
              <a:t>例</a:t>
            </a:r>
            <a:r>
              <a:rPr lang="en-US" altLang="zh-CN" dirty="0"/>
              <a:t>3.82]  </a:t>
            </a:r>
            <a:r>
              <a:rPr lang="zh-CN" altLang="en-US" dirty="0"/>
              <a:t>找出选修</a:t>
            </a:r>
            <a:r>
              <a:rPr lang="en-US" altLang="zh-CN" dirty="0"/>
              <a:t>1</a:t>
            </a:r>
            <a:r>
              <a:rPr lang="zh-CN" altLang="en-US" dirty="0"/>
              <a:t>号课程的不及格的学生。</a:t>
            </a:r>
            <a:endParaRPr lang="en-US" altLang="zh-CN" dirty="0"/>
          </a:p>
          <a:p>
            <a:endParaRPr lang="en-US" altLang="zh-CN" dirty="0"/>
          </a:p>
          <a:p>
            <a:endParaRPr lang="en-US" altLang="zh-CN" dirty="0"/>
          </a:p>
          <a:p>
            <a:endParaRPr lang="en-US" altLang="zh-CN" dirty="0"/>
          </a:p>
          <a:p>
            <a:endParaRPr lang="en-US" altLang="zh-CN" sz="2000" dirty="0"/>
          </a:p>
          <a:p>
            <a:pPr marL="0" indent="0">
              <a:buNone/>
            </a:pPr>
            <a:r>
              <a:rPr lang="zh-CN" altLang="en-US">
                <a:solidFill>
                  <a:srgbClr val="FF0000"/>
                </a:solidFill>
              </a:rPr>
              <a:t>注意</a:t>
            </a:r>
            <a:r>
              <a:rPr lang="zh-CN" altLang="en-US"/>
              <a:t>：</a:t>
            </a:r>
            <a:endParaRPr lang="en-US" altLang="zh-CN"/>
          </a:p>
          <a:p>
            <a:pPr marL="540000" indent="-216000">
              <a:buClr>
                <a:srgbClr val="FF0000"/>
              </a:buClr>
              <a:buFont typeface="Wingdings" panose="05000000000000000000" pitchFamily="2" charset="2"/>
              <a:buChar char="Ø"/>
            </a:pPr>
            <a:r>
              <a:rPr lang="zh-CN" altLang="en-US"/>
              <a:t> 查询</a:t>
            </a:r>
            <a:r>
              <a:rPr lang="zh-CN" altLang="en-US" dirty="0"/>
              <a:t>结果不包括缺考的学生，因为他们的</a:t>
            </a:r>
            <a:r>
              <a:rPr lang="en-US" altLang="zh-CN" dirty="0"/>
              <a:t>Grade</a:t>
            </a:r>
            <a:r>
              <a:rPr lang="zh-CN" altLang="en-US" dirty="0"/>
              <a:t>值为</a:t>
            </a:r>
            <a:r>
              <a:rPr lang="en-US" altLang="zh-CN" dirty="0">
                <a:solidFill>
                  <a:srgbClr val="FF0000"/>
                </a:solidFill>
              </a:rPr>
              <a:t>NULL</a:t>
            </a:r>
            <a:r>
              <a:rPr lang="zh-CN" altLang="en-US"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25</a:t>
            </a:fld>
            <a:endParaRPr lang="en-US" dirty="0"/>
          </a:p>
        </p:txBody>
      </p:sp>
      <p:sp>
        <p:nvSpPr>
          <p:cNvPr id="5" name="矩形 4"/>
          <p:cNvSpPr/>
          <p:nvPr/>
        </p:nvSpPr>
        <p:spPr>
          <a:xfrm>
            <a:off x="2286000" y="1143000"/>
            <a:ext cx="6248400" cy="1740476"/>
          </a:xfrm>
          <a:prstGeom prst="rect">
            <a:avLst/>
          </a:prstGeom>
          <a:solidFill>
            <a:schemeClr val="bg1">
              <a:lumMod val="95000"/>
            </a:schemeClr>
          </a:solidFill>
        </p:spPr>
        <p:txBody>
          <a:bodyPr wrap="square">
            <a:spAutoFit/>
          </a:bodyPr>
          <a:lstStyle/>
          <a:p>
            <a:pPr>
              <a:lnSpc>
                <a:spcPct val="130000"/>
              </a:lnSpc>
            </a:pPr>
            <a:r>
              <a:rPr lang="en-US" altLang="zh-CN" sz="2800" b="1" dirty="0">
                <a:solidFill>
                  <a:srgbClr val="0000CC"/>
                </a:solidFill>
                <a:latin typeface="Courier New" panose="02070309020205020404" pitchFamily="49" charset="0"/>
                <a:cs typeface="Courier New" panose="02070309020205020404" pitchFamily="49" charset="0"/>
              </a:rPr>
              <a:t>SELECT </a:t>
            </a:r>
            <a:r>
              <a:rPr lang="en-US" altLang="zh-CN" sz="2800" b="1" dirty="0" err="1">
                <a:solidFill>
                  <a:srgbClr val="0000CC"/>
                </a:solidFill>
                <a:latin typeface="Courier New" panose="02070309020205020404" pitchFamily="49" charset="0"/>
                <a:cs typeface="Courier New" panose="02070309020205020404" pitchFamily="49" charset="0"/>
              </a:rPr>
              <a:t>Sno</a:t>
            </a:r>
            <a:endParaRPr lang="en-US" altLang="zh-CN" sz="2800" b="1" dirty="0">
              <a:solidFill>
                <a:srgbClr val="0000CC"/>
              </a:solidFill>
              <a:latin typeface="Courier New" panose="02070309020205020404" pitchFamily="49" charset="0"/>
              <a:cs typeface="Courier New" panose="02070309020205020404" pitchFamily="49" charset="0"/>
            </a:endParaRPr>
          </a:p>
          <a:p>
            <a:pPr>
              <a:lnSpc>
                <a:spcPct val="130000"/>
              </a:lnSpc>
            </a:pPr>
            <a:r>
              <a:rPr lang="en-US" altLang="zh-CN" sz="2800" b="1" dirty="0">
                <a:solidFill>
                  <a:srgbClr val="0000CC"/>
                </a:solidFill>
                <a:latin typeface="Courier New" panose="02070309020205020404" pitchFamily="49" charset="0"/>
                <a:cs typeface="Courier New" panose="02070309020205020404" pitchFamily="49" charset="0"/>
              </a:rPr>
              <a:t>FROM SC</a:t>
            </a:r>
          </a:p>
          <a:p>
            <a:pPr>
              <a:lnSpc>
                <a:spcPct val="130000"/>
              </a:lnSpc>
            </a:pPr>
            <a:r>
              <a:rPr lang="en-US" altLang="zh-CN" sz="2800" b="1" dirty="0">
                <a:solidFill>
                  <a:srgbClr val="0000CC"/>
                </a:solidFill>
                <a:latin typeface="Courier New" panose="02070309020205020404" pitchFamily="49" charset="0"/>
                <a:cs typeface="Courier New" panose="02070309020205020404" pitchFamily="49" charset="0"/>
              </a:rPr>
              <a:t>WHERE Grade &lt;60 AND </a:t>
            </a:r>
            <a:r>
              <a:rPr lang="en-US" altLang="zh-CN" sz="2800" b="1" dirty="0" err="1">
                <a:solidFill>
                  <a:srgbClr val="0000CC"/>
                </a:solidFill>
                <a:latin typeface="Courier New" panose="02070309020205020404" pitchFamily="49" charset="0"/>
                <a:cs typeface="Courier New" panose="02070309020205020404" pitchFamily="49" charset="0"/>
              </a:rPr>
              <a:t>Cno</a:t>
            </a:r>
            <a:r>
              <a:rPr lang="en-US" altLang="zh-CN" sz="2800" b="1" dirty="0">
                <a:solidFill>
                  <a:srgbClr val="0000CC"/>
                </a:solidFill>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293275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t>[</a:t>
            </a:r>
            <a:r>
              <a:rPr lang="zh-CN" altLang="en-US" dirty="0"/>
              <a:t>例</a:t>
            </a:r>
            <a:r>
              <a:rPr lang="en-US" altLang="zh-CN" dirty="0"/>
              <a:t>3.83]  </a:t>
            </a:r>
            <a:r>
              <a:rPr lang="zh-CN" altLang="en-US" dirty="0"/>
              <a:t>选出选修</a:t>
            </a:r>
            <a:r>
              <a:rPr lang="en-US" altLang="zh-CN" dirty="0"/>
              <a:t>1</a:t>
            </a:r>
            <a:r>
              <a:rPr lang="zh-CN" altLang="en-US" dirty="0"/>
              <a:t>号课程的不及格的学生以及缺考的学生。</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26</a:t>
            </a:fld>
            <a:endParaRPr lang="en-US" dirty="0"/>
          </a:p>
        </p:txBody>
      </p:sp>
      <p:sp>
        <p:nvSpPr>
          <p:cNvPr id="5" name="矩形 4"/>
          <p:cNvSpPr/>
          <p:nvPr/>
        </p:nvSpPr>
        <p:spPr>
          <a:xfrm>
            <a:off x="2362200" y="1295400"/>
            <a:ext cx="6019800" cy="1200329"/>
          </a:xfrm>
          <a:prstGeom prst="rect">
            <a:avLst/>
          </a:prstGeom>
          <a:solidFill>
            <a:schemeClr val="bg1">
              <a:lumMod val="95000"/>
            </a:schemeClr>
          </a:solidFill>
        </p:spPr>
        <p:txBody>
          <a:bodyPr wrap="square">
            <a:spAutoFit/>
          </a:bodyPr>
          <a:lstStyle/>
          <a:p>
            <a:r>
              <a:rPr lang="en-US" altLang="zh-CN" sz="2400" b="1" dirty="0">
                <a:solidFill>
                  <a:srgbClr val="0000CC"/>
                </a:solidFill>
                <a:latin typeface="Courier New" panose="02070309020205020404" pitchFamily="49" charset="0"/>
                <a:cs typeface="Courier New" panose="02070309020205020404" pitchFamily="49" charset="0"/>
              </a:rPr>
              <a:t>SELECT </a:t>
            </a:r>
            <a:r>
              <a:rPr lang="en-US" altLang="zh-CN" sz="2400" b="1" dirty="0" err="1">
                <a:solidFill>
                  <a:srgbClr val="0000CC"/>
                </a:solidFill>
                <a:latin typeface="Courier New" panose="02070309020205020404" pitchFamily="49" charset="0"/>
                <a:cs typeface="Courier New" panose="02070309020205020404" pitchFamily="49" charset="0"/>
              </a:rPr>
              <a:t>Sno</a:t>
            </a:r>
            <a:endParaRPr lang="en-US" altLang="zh-CN" sz="2400" b="1" dirty="0">
              <a:solidFill>
                <a:srgbClr val="0000CC"/>
              </a:solidFill>
              <a:latin typeface="Courier New" panose="02070309020205020404" pitchFamily="49" charset="0"/>
              <a:cs typeface="Courier New" panose="02070309020205020404" pitchFamily="49" charset="0"/>
            </a:endParaRPr>
          </a:p>
          <a:p>
            <a:r>
              <a:rPr lang="en-US" altLang="zh-CN" sz="2400" b="1" dirty="0">
                <a:solidFill>
                  <a:srgbClr val="0000CC"/>
                </a:solidFill>
                <a:latin typeface="Courier New" panose="02070309020205020404" pitchFamily="49" charset="0"/>
                <a:cs typeface="Courier New" panose="02070309020205020404" pitchFamily="49" charset="0"/>
              </a:rPr>
              <a:t>FROM SC</a:t>
            </a:r>
          </a:p>
          <a:p>
            <a:r>
              <a:rPr lang="en-US" altLang="zh-CN" sz="2400" b="1" dirty="0">
                <a:solidFill>
                  <a:srgbClr val="0000CC"/>
                </a:solidFill>
                <a:latin typeface="Courier New" panose="02070309020205020404" pitchFamily="49" charset="0"/>
                <a:cs typeface="Courier New" panose="02070309020205020404" pitchFamily="49" charset="0"/>
              </a:rPr>
              <a:t>WHERE Grade &lt;60 AND </a:t>
            </a:r>
            <a:r>
              <a:rPr lang="en-US" altLang="zh-CN" sz="2400" b="1" dirty="0" err="1">
                <a:solidFill>
                  <a:srgbClr val="0000CC"/>
                </a:solidFill>
                <a:latin typeface="Courier New" panose="02070309020205020404" pitchFamily="49" charset="0"/>
                <a:cs typeface="Courier New" panose="02070309020205020404" pitchFamily="49" charset="0"/>
              </a:rPr>
              <a:t>Cno</a:t>
            </a:r>
            <a:r>
              <a:rPr lang="en-US" altLang="zh-CN" sz="2400" b="1" dirty="0">
                <a:solidFill>
                  <a:srgbClr val="0000CC"/>
                </a:solidFill>
                <a:latin typeface="Courier New" panose="02070309020205020404" pitchFamily="49" charset="0"/>
                <a:cs typeface="Courier New" panose="02070309020205020404" pitchFamily="49" charset="0"/>
              </a:rPr>
              <a:t>='1';</a:t>
            </a:r>
          </a:p>
        </p:txBody>
      </p:sp>
      <p:sp>
        <p:nvSpPr>
          <p:cNvPr id="2" name="矩形 1"/>
          <p:cNvSpPr/>
          <p:nvPr/>
        </p:nvSpPr>
        <p:spPr>
          <a:xfrm>
            <a:off x="2362200" y="2651886"/>
            <a:ext cx="7391400" cy="3477875"/>
          </a:xfrm>
          <a:prstGeom prst="rect">
            <a:avLst/>
          </a:prstGeom>
          <a:solidFill>
            <a:schemeClr val="bg1">
              <a:lumMod val="95000"/>
            </a:schemeClr>
          </a:solidFill>
        </p:spPr>
        <p:txBody>
          <a:bodyPr wrap="square">
            <a:spAutoFit/>
          </a:bodyPr>
          <a:lstStyle/>
          <a:p>
            <a:r>
              <a:rPr lang="en-US" altLang="zh-CN" sz="2000" b="1" dirty="0">
                <a:solidFill>
                  <a:srgbClr val="0000CC"/>
                </a:solidFill>
                <a:latin typeface="Courier New" panose="02070309020205020404" pitchFamily="49" charset="0"/>
                <a:cs typeface="Courier New" panose="02070309020205020404" pitchFamily="49" charset="0"/>
              </a:rPr>
              <a:t>SELECT </a:t>
            </a:r>
            <a:r>
              <a:rPr lang="en-US" altLang="zh-CN" sz="2000" b="1" dirty="0" err="1">
                <a:solidFill>
                  <a:srgbClr val="0000CC"/>
                </a:solidFill>
                <a:latin typeface="Courier New" panose="02070309020205020404" pitchFamily="49" charset="0"/>
                <a:cs typeface="Courier New" panose="02070309020205020404" pitchFamily="49" charset="0"/>
              </a:rPr>
              <a:t>Sno</a:t>
            </a:r>
            <a:endParaRPr lang="en-US" altLang="zh-CN" sz="2000" b="1" dirty="0">
              <a:solidFill>
                <a:srgbClr val="0000CC"/>
              </a:solidFill>
              <a:latin typeface="Courier New" panose="02070309020205020404" pitchFamily="49" charset="0"/>
              <a:cs typeface="Courier New" panose="02070309020205020404" pitchFamily="49" charset="0"/>
            </a:endParaRPr>
          </a:p>
          <a:p>
            <a:r>
              <a:rPr lang="en-US" altLang="zh-CN" sz="2000" b="1" dirty="0">
                <a:solidFill>
                  <a:srgbClr val="0000CC"/>
                </a:solidFill>
                <a:latin typeface="Courier New" panose="02070309020205020404" pitchFamily="49" charset="0"/>
                <a:cs typeface="Courier New" panose="02070309020205020404" pitchFamily="49" charset="0"/>
              </a:rPr>
              <a:t>FROM SC</a:t>
            </a:r>
          </a:p>
          <a:p>
            <a:r>
              <a:rPr lang="en-US" altLang="zh-CN" sz="2000" b="1" dirty="0">
                <a:solidFill>
                  <a:srgbClr val="0000CC"/>
                </a:solidFill>
                <a:latin typeface="Courier New" panose="02070309020205020404" pitchFamily="49" charset="0"/>
                <a:cs typeface="Courier New" panose="02070309020205020404" pitchFamily="49" charset="0"/>
              </a:rPr>
              <a:t>WHERE Grade &lt; 60 AND </a:t>
            </a:r>
            <a:r>
              <a:rPr lang="en-US" altLang="zh-CN" sz="2000" b="1" dirty="0" err="1">
                <a:solidFill>
                  <a:srgbClr val="0000CC"/>
                </a:solidFill>
                <a:latin typeface="Courier New" panose="02070309020205020404" pitchFamily="49" charset="0"/>
                <a:cs typeface="Courier New" panose="02070309020205020404" pitchFamily="49" charset="0"/>
              </a:rPr>
              <a:t>Cno</a:t>
            </a:r>
            <a:r>
              <a:rPr lang="en-US" altLang="zh-CN" sz="2000" b="1" dirty="0">
                <a:solidFill>
                  <a:srgbClr val="0000CC"/>
                </a:solidFill>
                <a:latin typeface="Courier New" panose="02070309020205020404" pitchFamily="49" charset="0"/>
                <a:cs typeface="Courier New" panose="02070309020205020404" pitchFamily="49" charset="0"/>
              </a:rPr>
              <a:t>='1'</a:t>
            </a:r>
          </a:p>
          <a:p>
            <a:r>
              <a:rPr lang="en-US" altLang="zh-CN" sz="2000" b="1" dirty="0">
                <a:solidFill>
                  <a:srgbClr val="C00000"/>
                </a:solidFill>
                <a:latin typeface="Courier New" panose="02070309020205020404" pitchFamily="49" charset="0"/>
                <a:cs typeface="Courier New" panose="02070309020205020404" pitchFamily="49" charset="0"/>
              </a:rPr>
              <a:t>UNION</a:t>
            </a:r>
          </a:p>
          <a:p>
            <a:r>
              <a:rPr lang="en-US" altLang="zh-CN" sz="2000" b="1" dirty="0">
                <a:solidFill>
                  <a:srgbClr val="0000CC"/>
                </a:solidFill>
                <a:latin typeface="Courier New" panose="02070309020205020404" pitchFamily="49" charset="0"/>
                <a:cs typeface="Courier New" panose="02070309020205020404" pitchFamily="49" charset="0"/>
              </a:rPr>
              <a:t>SELECT </a:t>
            </a:r>
            <a:r>
              <a:rPr lang="en-US" altLang="zh-CN" sz="2000" b="1" dirty="0" err="1">
                <a:solidFill>
                  <a:srgbClr val="0000CC"/>
                </a:solidFill>
                <a:latin typeface="Courier New" panose="02070309020205020404" pitchFamily="49" charset="0"/>
                <a:cs typeface="Courier New" panose="02070309020205020404" pitchFamily="49" charset="0"/>
              </a:rPr>
              <a:t>Sno</a:t>
            </a:r>
            <a:endParaRPr lang="en-US" altLang="zh-CN" sz="2000" b="1" dirty="0">
              <a:solidFill>
                <a:srgbClr val="0000CC"/>
              </a:solidFill>
              <a:latin typeface="Courier New" panose="02070309020205020404" pitchFamily="49" charset="0"/>
              <a:cs typeface="Courier New" panose="02070309020205020404" pitchFamily="49" charset="0"/>
            </a:endParaRPr>
          </a:p>
          <a:p>
            <a:r>
              <a:rPr lang="en-US" altLang="zh-CN" sz="2000" b="1" dirty="0">
                <a:solidFill>
                  <a:srgbClr val="0000CC"/>
                </a:solidFill>
                <a:latin typeface="Courier New" panose="02070309020205020404" pitchFamily="49" charset="0"/>
                <a:cs typeface="Courier New" panose="02070309020205020404" pitchFamily="49" charset="0"/>
              </a:rPr>
              <a:t>FROM SC</a:t>
            </a:r>
          </a:p>
          <a:p>
            <a:r>
              <a:rPr lang="en-US" altLang="zh-CN" sz="2000" b="1" dirty="0">
                <a:solidFill>
                  <a:srgbClr val="0000CC"/>
                </a:solidFill>
                <a:latin typeface="Courier New" panose="02070309020205020404" pitchFamily="49" charset="0"/>
                <a:cs typeface="Courier New" panose="02070309020205020404" pitchFamily="49" charset="0"/>
              </a:rPr>
              <a:t>WHERE Grade IS NULL AND </a:t>
            </a:r>
            <a:r>
              <a:rPr lang="en-US" altLang="zh-CN" sz="2000" b="1" dirty="0" err="1">
                <a:solidFill>
                  <a:srgbClr val="0000CC"/>
                </a:solidFill>
                <a:latin typeface="Courier New" panose="02070309020205020404" pitchFamily="49" charset="0"/>
                <a:cs typeface="Courier New" panose="02070309020205020404" pitchFamily="49" charset="0"/>
              </a:rPr>
              <a:t>Cno</a:t>
            </a:r>
            <a:r>
              <a:rPr lang="en-US" altLang="zh-CN" sz="2000" b="1" dirty="0">
                <a:solidFill>
                  <a:srgbClr val="0000CC"/>
                </a:solidFill>
                <a:latin typeface="Courier New" panose="02070309020205020404" pitchFamily="49" charset="0"/>
                <a:cs typeface="Courier New" panose="02070309020205020404" pitchFamily="49" charset="0"/>
              </a:rPr>
              <a:t>=‘1’;</a:t>
            </a:r>
          </a:p>
          <a:p>
            <a:r>
              <a:rPr lang="zh-CN" altLang="en-US" sz="2000" b="1" dirty="0">
                <a:latin typeface="Courier New" panose="02070309020205020404" pitchFamily="49" charset="0"/>
                <a:cs typeface="Courier New" panose="02070309020205020404" pitchFamily="49" charset="0"/>
              </a:rPr>
              <a:t>或者</a:t>
            </a:r>
          </a:p>
          <a:p>
            <a:r>
              <a:rPr lang="en-US" altLang="zh-CN" sz="2000" b="1" dirty="0">
                <a:solidFill>
                  <a:srgbClr val="0000CC"/>
                </a:solidFill>
                <a:latin typeface="Courier New" panose="02070309020205020404" pitchFamily="49" charset="0"/>
                <a:cs typeface="Courier New" panose="02070309020205020404" pitchFamily="49" charset="0"/>
              </a:rPr>
              <a:t>SELECT </a:t>
            </a:r>
            <a:r>
              <a:rPr lang="en-US" altLang="zh-CN" sz="2000" b="1" dirty="0" err="1">
                <a:solidFill>
                  <a:srgbClr val="0000CC"/>
                </a:solidFill>
                <a:latin typeface="Courier New" panose="02070309020205020404" pitchFamily="49" charset="0"/>
                <a:cs typeface="Courier New" panose="02070309020205020404" pitchFamily="49" charset="0"/>
              </a:rPr>
              <a:t>Sno</a:t>
            </a:r>
            <a:endParaRPr lang="en-US" altLang="zh-CN" sz="2000" b="1" dirty="0">
              <a:solidFill>
                <a:srgbClr val="0000CC"/>
              </a:solidFill>
              <a:latin typeface="Courier New" panose="02070309020205020404" pitchFamily="49" charset="0"/>
              <a:cs typeface="Courier New" panose="02070309020205020404" pitchFamily="49" charset="0"/>
            </a:endParaRPr>
          </a:p>
          <a:p>
            <a:r>
              <a:rPr lang="en-US" altLang="zh-CN" sz="2000" b="1" dirty="0">
                <a:solidFill>
                  <a:srgbClr val="0000CC"/>
                </a:solidFill>
                <a:latin typeface="Courier New" panose="02070309020205020404" pitchFamily="49" charset="0"/>
                <a:cs typeface="Courier New" panose="02070309020205020404" pitchFamily="49" charset="0"/>
              </a:rPr>
              <a:t>FROM SC</a:t>
            </a:r>
          </a:p>
          <a:p>
            <a:r>
              <a:rPr lang="en-US" altLang="zh-CN" sz="2000" b="1" dirty="0">
                <a:solidFill>
                  <a:srgbClr val="0000CC"/>
                </a:solidFill>
                <a:latin typeface="Courier New" panose="02070309020205020404" pitchFamily="49" charset="0"/>
                <a:cs typeface="Courier New" panose="02070309020205020404" pitchFamily="49" charset="0"/>
              </a:rPr>
              <a:t>WHERE </a:t>
            </a:r>
            <a:r>
              <a:rPr lang="en-US" altLang="zh-CN" sz="2000" b="1" dirty="0" err="1">
                <a:solidFill>
                  <a:srgbClr val="0000CC"/>
                </a:solidFill>
                <a:latin typeface="Courier New" panose="02070309020205020404" pitchFamily="49" charset="0"/>
                <a:cs typeface="Courier New" panose="02070309020205020404" pitchFamily="49" charset="0"/>
              </a:rPr>
              <a:t>Cno</a:t>
            </a:r>
            <a:r>
              <a:rPr lang="en-US" altLang="zh-CN" sz="2000" b="1" dirty="0">
                <a:solidFill>
                  <a:srgbClr val="0000CC"/>
                </a:solidFill>
                <a:latin typeface="Courier New" panose="02070309020205020404" pitchFamily="49" charset="0"/>
                <a:cs typeface="Courier New" panose="02070309020205020404" pitchFamily="49" charset="0"/>
              </a:rPr>
              <a:t>='1' AND </a:t>
            </a:r>
            <a:r>
              <a:rPr lang="zh-CN" altLang="en-US" sz="2000" b="1" dirty="0">
                <a:solidFill>
                  <a:srgbClr val="0000CC"/>
                </a:solidFill>
                <a:latin typeface="Courier New" panose="02070309020205020404" pitchFamily="49" charset="0"/>
                <a:cs typeface="Courier New" panose="02070309020205020404" pitchFamily="49" charset="0"/>
              </a:rPr>
              <a:t>(</a:t>
            </a:r>
            <a:r>
              <a:rPr lang="en-US" altLang="zh-CN" sz="2000" b="1" dirty="0">
                <a:solidFill>
                  <a:srgbClr val="0000CC"/>
                </a:solidFill>
                <a:latin typeface="Courier New" panose="02070309020205020404" pitchFamily="49" charset="0"/>
                <a:cs typeface="Courier New" panose="02070309020205020404" pitchFamily="49" charset="0"/>
              </a:rPr>
              <a:t>Grade&lt;60 OR </a:t>
            </a:r>
            <a:r>
              <a:rPr lang="en-US" altLang="zh-CN" sz="2000" b="1" dirty="0">
                <a:solidFill>
                  <a:srgbClr val="C00000"/>
                </a:solidFill>
                <a:latin typeface="Courier New" panose="02070309020205020404" pitchFamily="49" charset="0"/>
                <a:cs typeface="Courier New" panose="02070309020205020404" pitchFamily="49" charset="0"/>
              </a:rPr>
              <a:t>Grade IS NULL</a:t>
            </a:r>
            <a:r>
              <a:rPr lang="zh-CN" altLang="en-US" sz="2000" b="1" dirty="0">
                <a:solidFill>
                  <a:srgbClr val="0000CC"/>
                </a:solidFill>
                <a:latin typeface="Courier New" panose="02070309020205020404" pitchFamily="49" charset="0"/>
                <a:cs typeface="Courier New" panose="02070309020205020404" pitchFamily="49" charset="0"/>
              </a:rPr>
              <a:t>)</a:t>
            </a:r>
            <a:r>
              <a:rPr lang="en-US" altLang="zh-CN" sz="20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8070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wipe(left)">
                                      <p:cBhvr>
                                        <p:cTn id="20" dur="500"/>
                                        <p:tgtEl>
                                          <p:spTgt spid="2">
                                            <p:txEl>
                                              <p:pRg st="0" end="0"/>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wipe(left)">
                                      <p:cBhvr>
                                        <p:cTn id="24" dur="500"/>
                                        <p:tgtEl>
                                          <p:spTgt spid="2">
                                            <p:txEl>
                                              <p:pRg st="1" end="1"/>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wipe(left)">
                                      <p:cBhvr>
                                        <p:cTn id="28" dur="500"/>
                                        <p:tgtEl>
                                          <p:spTgt spid="2">
                                            <p:txEl>
                                              <p:pRg st="2" end="2"/>
                                            </p:txEl>
                                          </p:spTgt>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wipe(left)">
                                      <p:cBhvr>
                                        <p:cTn id="32" dur="500"/>
                                        <p:tgtEl>
                                          <p:spTgt spid="2">
                                            <p:txEl>
                                              <p:pRg st="3" end="3"/>
                                            </p:txEl>
                                          </p:spTgt>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wipe(left)">
                                      <p:cBhvr>
                                        <p:cTn id="36" dur="500"/>
                                        <p:tgtEl>
                                          <p:spTgt spid="2">
                                            <p:txEl>
                                              <p:pRg st="4" end="4"/>
                                            </p:txEl>
                                          </p:spTgt>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wipe(left)">
                                      <p:cBhvr>
                                        <p:cTn id="40" dur="500"/>
                                        <p:tgtEl>
                                          <p:spTgt spid="2">
                                            <p:txEl>
                                              <p:pRg st="5" end="5"/>
                                            </p:txEl>
                                          </p:spTgt>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wipe(left)">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wipe(left)">
                                      <p:cBhvr>
                                        <p:cTn id="54" dur="500"/>
                                        <p:tgtEl>
                                          <p:spTgt spid="2">
                                            <p:txEl>
                                              <p:pRg st="8" end="8"/>
                                            </p:txEl>
                                          </p:spTgt>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2">
                                            <p:txEl>
                                              <p:pRg st="9" end="9"/>
                                            </p:txEl>
                                          </p:spTgt>
                                        </p:tgtEl>
                                        <p:attrNameLst>
                                          <p:attrName>style.visibility</p:attrName>
                                        </p:attrNameLst>
                                      </p:cBhvr>
                                      <p:to>
                                        <p:strVal val="visible"/>
                                      </p:to>
                                    </p:set>
                                    <p:animEffect transition="in" filter="wipe(left)">
                                      <p:cBhvr>
                                        <p:cTn id="58" dur="500"/>
                                        <p:tgtEl>
                                          <p:spTgt spid="2">
                                            <p:txEl>
                                              <p:pRg st="9" end="9"/>
                                            </p:txEl>
                                          </p:spTgt>
                                        </p:tgtEl>
                                      </p:cBhvr>
                                    </p:animEffect>
                                  </p:childTnLst>
                                </p:cTn>
                              </p:par>
                            </p:childTnLst>
                          </p:cTn>
                        </p:par>
                        <p:par>
                          <p:cTn id="59" fill="hold">
                            <p:stCondLst>
                              <p:cond delay="1500"/>
                            </p:stCondLst>
                            <p:childTnLst>
                              <p:par>
                                <p:cTn id="60" presetID="22" presetClass="entr" presetSubtype="8" fill="hold" nodeType="afterEffect">
                                  <p:stCondLst>
                                    <p:cond delay="0"/>
                                  </p:stCondLst>
                                  <p:childTnLst>
                                    <p:set>
                                      <p:cBhvr>
                                        <p:cTn id="61" dur="1" fill="hold">
                                          <p:stCondLst>
                                            <p:cond delay="0"/>
                                          </p:stCondLst>
                                        </p:cTn>
                                        <p:tgtEl>
                                          <p:spTgt spid="2">
                                            <p:txEl>
                                              <p:pRg st="10" end="10"/>
                                            </p:txEl>
                                          </p:spTgt>
                                        </p:tgtEl>
                                        <p:attrNameLst>
                                          <p:attrName>style.visibility</p:attrName>
                                        </p:attrNameLst>
                                      </p:cBhvr>
                                      <p:to>
                                        <p:strVal val="visible"/>
                                      </p:to>
                                    </p:set>
                                    <p:animEffect transition="in" filter="wipe(left)">
                                      <p:cBhvr>
                                        <p:cTn id="6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20000"/>
              </a:lnSpc>
            </a:pPr>
            <a:r>
              <a:rPr lang="en-US" altLang="zh-CN" dirty="0">
                <a:solidFill>
                  <a:schemeClr val="bg1">
                    <a:lumMod val="75000"/>
                  </a:schemeClr>
                </a:solidFill>
              </a:rPr>
              <a:t>SQL</a:t>
            </a:r>
            <a:r>
              <a:rPr lang="zh-CN" altLang="en-US" dirty="0">
                <a:solidFill>
                  <a:schemeClr val="bg1">
                    <a:lumMod val="75000"/>
                  </a:schemeClr>
                </a:solidFill>
              </a:rPr>
              <a:t>概述</a:t>
            </a:r>
          </a:p>
          <a:p>
            <a:pPr>
              <a:lnSpc>
                <a:spcPct val="120000"/>
              </a:lnSpc>
            </a:pPr>
            <a:r>
              <a:rPr lang="zh-CN" altLang="en-US" dirty="0">
                <a:solidFill>
                  <a:schemeClr val="bg1">
                    <a:lumMod val="75000"/>
                  </a:schemeClr>
                </a:solidFill>
              </a:rPr>
              <a:t>学生</a:t>
            </a:r>
            <a:r>
              <a:rPr lang="en-US" altLang="zh-CN" dirty="0">
                <a:solidFill>
                  <a:schemeClr val="bg1">
                    <a:lumMod val="75000"/>
                  </a:schemeClr>
                </a:solidFill>
              </a:rPr>
              <a:t>-</a:t>
            </a:r>
            <a:r>
              <a:rPr lang="zh-CN" altLang="en-US" dirty="0">
                <a:solidFill>
                  <a:schemeClr val="bg1">
                    <a:lumMod val="75000"/>
                  </a:schemeClr>
                </a:solidFill>
              </a:rPr>
              <a:t>课程数据库</a:t>
            </a:r>
          </a:p>
          <a:p>
            <a:pPr>
              <a:lnSpc>
                <a:spcPct val="120000"/>
              </a:lnSpc>
            </a:pPr>
            <a:r>
              <a:rPr lang="zh-CN" altLang="en-US" dirty="0">
                <a:solidFill>
                  <a:schemeClr val="bg1">
                    <a:lumMod val="75000"/>
                  </a:schemeClr>
                </a:solidFill>
              </a:rPr>
              <a:t>数据定义</a:t>
            </a:r>
          </a:p>
          <a:p>
            <a:pPr>
              <a:lnSpc>
                <a:spcPct val="120000"/>
              </a:lnSpc>
            </a:pPr>
            <a:r>
              <a:rPr lang="zh-CN" altLang="en-US" dirty="0">
                <a:solidFill>
                  <a:schemeClr val="bg1">
                    <a:lumMod val="75000"/>
                  </a:schemeClr>
                </a:solidFill>
              </a:rPr>
              <a:t>数据查询</a:t>
            </a:r>
          </a:p>
          <a:p>
            <a:pPr>
              <a:lnSpc>
                <a:spcPct val="120000"/>
              </a:lnSpc>
            </a:pPr>
            <a:r>
              <a:rPr lang="zh-CN" altLang="en-US" dirty="0">
                <a:solidFill>
                  <a:schemeClr val="bg1">
                    <a:lumMod val="75000"/>
                  </a:schemeClr>
                </a:solidFill>
              </a:rPr>
              <a:t>数据更新</a:t>
            </a:r>
          </a:p>
          <a:p>
            <a:pPr>
              <a:lnSpc>
                <a:spcPct val="120000"/>
              </a:lnSpc>
            </a:pPr>
            <a:r>
              <a:rPr lang="zh-CN" altLang="en-US" dirty="0">
                <a:solidFill>
                  <a:schemeClr val="bg1">
                    <a:lumMod val="75000"/>
                  </a:schemeClr>
                </a:solidFill>
              </a:rPr>
              <a:t>空值的处理</a:t>
            </a:r>
          </a:p>
          <a:p>
            <a:pPr>
              <a:lnSpc>
                <a:spcPct val="120000"/>
              </a:lnSpc>
            </a:pPr>
            <a:r>
              <a:rPr lang="zh-CN" altLang="en-US" dirty="0">
                <a:solidFill>
                  <a:srgbClr val="FF0000"/>
                </a:solidFill>
              </a:rPr>
              <a:t>视图</a:t>
            </a:r>
          </a:p>
          <a:p>
            <a:pPr>
              <a:lnSpc>
                <a:spcPct val="120000"/>
              </a:lnSpc>
            </a:pPr>
            <a:r>
              <a:rPr lang="zh-CN" altLang="en-US" dirty="0">
                <a:solidFill>
                  <a:schemeClr val="bg1">
                    <a:lumMod val="75000"/>
                  </a:schemeClr>
                </a:solidFill>
              </a:rPr>
              <a:t>本章小结</a:t>
            </a:r>
            <a:endParaRPr lang="zh-CN" altLang="en-US" sz="28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spTree>
    <p:extLst>
      <p:ext uri="{BB962C8B-B14F-4D97-AF65-F5344CB8AC3E}">
        <p14:creationId xmlns:p14="http://schemas.microsoft.com/office/powerpoint/2010/main" val="3168769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p:txBody>
          <a:bodyPr/>
          <a:lstStyle/>
          <a:p>
            <a:pPr>
              <a:lnSpc>
                <a:spcPct val="150000"/>
              </a:lnSpc>
            </a:pPr>
            <a:r>
              <a:rPr lang="zh-CN" altLang="en-US" dirty="0"/>
              <a:t>视图的特点</a:t>
            </a:r>
          </a:p>
          <a:p>
            <a:pPr lvl="1">
              <a:lnSpc>
                <a:spcPct val="150000"/>
              </a:lnSpc>
            </a:pPr>
            <a:r>
              <a:rPr lang="zh-CN" altLang="en-US" dirty="0"/>
              <a:t>虚表，是从一个或几个基本表（或视图）导出的表</a:t>
            </a:r>
          </a:p>
          <a:p>
            <a:pPr lvl="1">
              <a:lnSpc>
                <a:spcPct val="150000"/>
              </a:lnSpc>
            </a:pPr>
            <a:r>
              <a:rPr lang="zh-CN" altLang="en-US" dirty="0"/>
              <a:t>只存放视图的定义，不存放视图对应的数据</a:t>
            </a:r>
          </a:p>
          <a:p>
            <a:pPr lvl="1">
              <a:lnSpc>
                <a:spcPct val="150000"/>
              </a:lnSpc>
            </a:pPr>
            <a:r>
              <a:rPr lang="zh-CN" altLang="en-US" dirty="0"/>
              <a:t>基表中的数据发生变化，从视图中查询出的数据也随之改变</a:t>
            </a: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28</a:t>
            </a:fld>
            <a:endParaRPr lang="en-US" dirty="0"/>
          </a:p>
        </p:txBody>
      </p:sp>
    </p:spTree>
    <p:extLst>
      <p:ext uri="{BB962C8B-B14F-4D97-AF65-F5344CB8AC3E}">
        <p14:creationId xmlns:p14="http://schemas.microsoft.com/office/powerpoint/2010/main" val="251887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数据更新</a:t>
            </a:r>
          </a:p>
        </p:txBody>
      </p:sp>
      <p:sp>
        <p:nvSpPr>
          <p:cNvPr id="3" name="内容占位符 2"/>
          <p:cNvSpPr>
            <a:spLocks noGrp="1"/>
          </p:cNvSpPr>
          <p:nvPr>
            <p:ph idx="1"/>
          </p:nvPr>
        </p:nvSpPr>
        <p:spPr/>
        <p:txBody>
          <a:bodyPr/>
          <a:lstStyle/>
          <a:p>
            <a:pPr>
              <a:lnSpc>
                <a:spcPct val="150000"/>
              </a:lnSpc>
            </a:pPr>
            <a:r>
              <a:rPr lang="zh-CN" altLang="en-US" dirty="0">
                <a:solidFill>
                  <a:srgbClr val="FF0000"/>
                </a:solidFill>
              </a:rPr>
              <a:t>插入</a:t>
            </a:r>
            <a:r>
              <a:rPr lang="zh-CN" altLang="en-US" dirty="0"/>
              <a:t>数据</a:t>
            </a:r>
            <a:endParaRPr lang="en-US" altLang="zh-CN" dirty="0"/>
          </a:p>
          <a:p>
            <a:pPr>
              <a:lnSpc>
                <a:spcPct val="150000"/>
              </a:lnSpc>
            </a:pPr>
            <a:r>
              <a:rPr lang="zh-CN" altLang="en-US" dirty="0"/>
              <a:t>修改数据</a:t>
            </a:r>
            <a:endParaRPr lang="en-US" altLang="zh-CN" dirty="0"/>
          </a:p>
          <a:p>
            <a:pPr>
              <a:lnSpc>
                <a:spcPct val="150000"/>
              </a:lnSpc>
            </a:pPr>
            <a:r>
              <a:rPr lang="zh-CN" altLang="en-US" dirty="0"/>
              <a:t>删除数据</a:t>
            </a:r>
            <a:endParaRPr lang="en-US" altLang="zh-CN"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776880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p:txBody>
          <a:bodyPr/>
          <a:lstStyle/>
          <a:p>
            <a:pPr>
              <a:lnSpc>
                <a:spcPct val="150000"/>
              </a:lnSpc>
            </a:pPr>
            <a:r>
              <a:rPr lang="zh-CN" altLang="en-US" dirty="0">
                <a:solidFill>
                  <a:srgbClr val="FF0000"/>
                </a:solidFill>
              </a:rPr>
              <a:t>定义视图</a:t>
            </a:r>
          </a:p>
          <a:p>
            <a:pPr>
              <a:lnSpc>
                <a:spcPct val="150000"/>
              </a:lnSpc>
            </a:pPr>
            <a:r>
              <a:rPr lang="zh-CN" altLang="en-US" dirty="0">
                <a:solidFill>
                  <a:schemeClr val="bg1">
                    <a:lumMod val="75000"/>
                  </a:schemeClr>
                </a:solidFill>
              </a:rPr>
              <a:t>查询视图</a:t>
            </a:r>
          </a:p>
          <a:p>
            <a:pPr>
              <a:lnSpc>
                <a:spcPct val="150000"/>
              </a:lnSpc>
            </a:pPr>
            <a:r>
              <a:rPr lang="zh-CN" altLang="en-US" dirty="0">
                <a:solidFill>
                  <a:schemeClr val="bg1">
                    <a:lumMod val="75000"/>
                  </a:schemeClr>
                </a:solidFill>
              </a:rPr>
              <a:t>更新视图</a:t>
            </a:r>
          </a:p>
          <a:p>
            <a:pPr>
              <a:lnSpc>
                <a:spcPct val="150000"/>
              </a:lnSpc>
            </a:pPr>
            <a:r>
              <a:rPr lang="zh-CN" altLang="en-US" dirty="0">
                <a:solidFill>
                  <a:schemeClr val="bg1">
                    <a:lumMod val="75000"/>
                  </a:schemeClr>
                </a:solidFill>
              </a:rPr>
              <a:t>视图的作用</a:t>
            </a: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29</a:t>
            </a:fld>
            <a:endParaRPr lang="en-US" dirty="0"/>
          </a:p>
        </p:txBody>
      </p:sp>
    </p:spTree>
    <p:extLst>
      <p:ext uri="{BB962C8B-B14F-4D97-AF65-F5344CB8AC3E}">
        <p14:creationId xmlns:p14="http://schemas.microsoft.com/office/powerpoint/2010/main" val="1654843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建立视图</a:t>
            </a:r>
          </a:p>
        </p:txBody>
      </p:sp>
      <p:sp>
        <p:nvSpPr>
          <p:cNvPr id="3" name="内容占位符 2"/>
          <p:cNvSpPr>
            <a:spLocks noGrp="1"/>
          </p:cNvSpPr>
          <p:nvPr>
            <p:ph idx="1"/>
          </p:nvPr>
        </p:nvSpPr>
        <p:spPr>
          <a:xfrm>
            <a:off x="457201" y="990600"/>
            <a:ext cx="11277600" cy="5545426"/>
          </a:xfrm>
        </p:spPr>
        <p:txBody>
          <a:bodyPr>
            <a:normAutofit/>
          </a:bodyPr>
          <a:lstStyle/>
          <a:p>
            <a:pPr>
              <a:lnSpc>
                <a:spcPct val="150000"/>
              </a:lnSpc>
              <a:spcBef>
                <a:spcPct val="0"/>
              </a:spcBef>
            </a:pPr>
            <a:r>
              <a:rPr lang="zh-CN" altLang="en-US" dirty="0">
                <a:solidFill>
                  <a:srgbClr val="FF0000"/>
                </a:solidFill>
              </a:rPr>
              <a:t>语句格式</a:t>
            </a:r>
          </a:p>
          <a:p>
            <a:pPr>
              <a:spcBef>
                <a:spcPct val="0"/>
              </a:spcBef>
              <a:buNone/>
            </a:pPr>
            <a:r>
              <a:rPr lang="en-US" altLang="zh-CN" sz="2800">
                <a:solidFill>
                  <a:srgbClr val="0000FF"/>
                </a:solidFill>
              </a:rPr>
              <a:t>              CREATE  </a:t>
            </a:r>
            <a:r>
              <a:rPr lang="en-US" altLang="zh-CN" sz="2800" dirty="0">
                <a:solidFill>
                  <a:srgbClr val="0000FF"/>
                </a:solidFill>
              </a:rPr>
              <a:t>VIEW  </a:t>
            </a:r>
            <a:r>
              <a:rPr lang="en-US" altLang="zh-CN" sz="2800" dirty="0"/>
              <a:t>&lt;</a:t>
            </a:r>
            <a:r>
              <a:rPr lang="zh-CN" altLang="en-US" sz="2800" dirty="0"/>
              <a:t>视图名</a:t>
            </a:r>
            <a:r>
              <a:rPr lang="en-US" altLang="zh-CN" sz="2800" dirty="0"/>
              <a:t>&gt;  [</a:t>
            </a:r>
            <a:r>
              <a:rPr lang="zh-CN" altLang="en-US" sz="2800" dirty="0"/>
              <a:t>(</a:t>
            </a:r>
            <a:r>
              <a:rPr lang="en-US" altLang="zh-CN" sz="2800" dirty="0"/>
              <a:t>&lt;</a:t>
            </a:r>
            <a:r>
              <a:rPr lang="zh-CN" altLang="en-US" sz="2800" dirty="0"/>
              <a:t>列名</a:t>
            </a:r>
            <a:r>
              <a:rPr lang="en-US" altLang="zh-CN" sz="2800" dirty="0"/>
              <a:t>&gt;  [</a:t>
            </a:r>
            <a:r>
              <a:rPr lang="zh-CN" altLang="en-US" sz="2800" dirty="0"/>
              <a:t>,</a:t>
            </a:r>
            <a:r>
              <a:rPr lang="en-US" altLang="zh-CN" sz="2800" dirty="0"/>
              <a:t>&lt;</a:t>
            </a:r>
            <a:r>
              <a:rPr lang="zh-CN" altLang="en-US" sz="2800" dirty="0"/>
              <a:t>列名</a:t>
            </a:r>
            <a:r>
              <a:rPr lang="en-US" altLang="zh-CN" sz="2800" dirty="0"/>
              <a:t>&gt;]…</a:t>
            </a:r>
            <a:r>
              <a:rPr lang="zh-CN" altLang="en-US" sz="2800" dirty="0"/>
              <a:t>)</a:t>
            </a:r>
            <a:r>
              <a:rPr lang="en-US" altLang="zh-CN" sz="2800" dirty="0"/>
              <a:t>]</a:t>
            </a:r>
          </a:p>
          <a:p>
            <a:pPr>
              <a:spcBef>
                <a:spcPct val="0"/>
              </a:spcBef>
              <a:buNone/>
            </a:pPr>
            <a:r>
              <a:rPr lang="en-US" altLang="zh-CN" sz="2800">
                <a:solidFill>
                  <a:srgbClr val="FF00FF"/>
                </a:solidFill>
              </a:rPr>
              <a:t>              </a:t>
            </a:r>
            <a:r>
              <a:rPr lang="en-US" altLang="zh-CN" sz="2800">
                <a:solidFill>
                  <a:srgbClr val="0000FF"/>
                </a:solidFill>
              </a:rPr>
              <a:t>AS  </a:t>
            </a:r>
            <a:r>
              <a:rPr lang="en-US" altLang="zh-CN" sz="2800" dirty="0"/>
              <a:t>&lt;</a:t>
            </a:r>
            <a:r>
              <a:rPr lang="zh-CN" altLang="en-US" sz="2800" dirty="0"/>
              <a:t>子查询</a:t>
            </a:r>
            <a:r>
              <a:rPr lang="en-US" altLang="zh-CN" sz="2800" dirty="0"/>
              <a:t>&gt;</a:t>
            </a:r>
          </a:p>
          <a:p>
            <a:pPr>
              <a:spcBef>
                <a:spcPct val="0"/>
              </a:spcBef>
              <a:buNone/>
            </a:pPr>
            <a:r>
              <a:rPr lang="en-US" altLang="zh-CN" sz="2800"/>
              <a:t>              </a:t>
            </a:r>
            <a:r>
              <a:rPr lang="en-US" altLang="zh-CN" sz="2800">
                <a:solidFill>
                  <a:srgbClr val="0000CC"/>
                </a:solidFill>
              </a:rPr>
              <a:t>[</a:t>
            </a:r>
            <a:r>
              <a:rPr lang="en-US" altLang="zh-CN" sz="2800" dirty="0">
                <a:solidFill>
                  <a:srgbClr val="FF0000"/>
                </a:solidFill>
              </a:rPr>
              <a:t>WITH  CHECK  OPTION</a:t>
            </a:r>
            <a:r>
              <a:rPr lang="en-US" altLang="zh-CN" sz="2800" dirty="0">
                <a:solidFill>
                  <a:srgbClr val="0000CC"/>
                </a:solidFill>
              </a:rPr>
              <a:t>]</a:t>
            </a:r>
            <a:r>
              <a:rPr lang="zh-CN" altLang="en-US" sz="2800" dirty="0"/>
              <a:t>;</a:t>
            </a:r>
            <a:endParaRPr lang="en-US" altLang="zh-CN" sz="2800" dirty="0"/>
          </a:p>
          <a:p>
            <a:pPr marL="357188" lvl="1" indent="0">
              <a:lnSpc>
                <a:spcPct val="150000"/>
              </a:lnSpc>
              <a:spcBef>
                <a:spcPct val="0"/>
              </a:spcBef>
              <a:buNone/>
            </a:pPr>
            <a:endParaRPr lang="en-US" altLang="zh-CN" sz="1400">
              <a:solidFill>
                <a:srgbClr val="FF0000"/>
              </a:solidFill>
            </a:endParaRPr>
          </a:p>
          <a:p>
            <a:pPr lvl="1">
              <a:lnSpc>
                <a:spcPct val="150000"/>
              </a:lnSpc>
              <a:spcBef>
                <a:spcPct val="0"/>
              </a:spcBef>
            </a:pPr>
            <a:r>
              <a:rPr lang="en-US" altLang="zh-CN">
                <a:solidFill>
                  <a:srgbClr val="FF0000"/>
                </a:solidFill>
              </a:rPr>
              <a:t>WITH </a:t>
            </a:r>
            <a:r>
              <a:rPr lang="en-US" altLang="zh-CN" dirty="0">
                <a:solidFill>
                  <a:srgbClr val="FF0000"/>
                </a:solidFill>
              </a:rPr>
              <a:t>CHECK OPTION</a:t>
            </a:r>
            <a:r>
              <a:rPr lang="zh-CN" altLang="en-US" dirty="0"/>
              <a:t>：</a:t>
            </a:r>
            <a:endParaRPr lang="en-US" altLang="zh-CN" dirty="0"/>
          </a:p>
          <a:p>
            <a:pPr lvl="2">
              <a:lnSpc>
                <a:spcPct val="150000"/>
              </a:lnSpc>
              <a:spcBef>
                <a:spcPct val="0"/>
              </a:spcBef>
            </a:pPr>
            <a:r>
              <a:rPr lang="zh-CN" altLang="en-US" sz="2400" dirty="0"/>
              <a:t>对视图进行</a:t>
            </a:r>
            <a:r>
              <a:rPr lang="en-US" altLang="zh-CN" sz="2400" dirty="0">
                <a:solidFill>
                  <a:srgbClr val="FF0000"/>
                </a:solidFill>
              </a:rPr>
              <a:t>UPDATE</a:t>
            </a:r>
            <a:r>
              <a:rPr lang="zh-CN" altLang="en-US" sz="2400" dirty="0"/>
              <a:t>，</a:t>
            </a:r>
            <a:r>
              <a:rPr lang="en-US" altLang="zh-CN" sz="2400" dirty="0">
                <a:solidFill>
                  <a:srgbClr val="FF0000"/>
                </a:solidFill>
              </a:rPr>
              <a:t>INSERT</a:t>
            </a:r>
            <a:r>
              <a:rPr lang="zh-CN" altLang="en-US" sz="2400" dirty="0"/>
              <a:t>和</a:t>
            </a:r>
            <a:r>
              <a:rPr lang="en-US" altLang="zh-CN" sz="2400" dirty="0">
                <a:solidFill>
                  <a:srgbClr val="FF0000"/>
                </a:solidFill>
              </a:rPr>
              <a:t>DELETE</a:t>
            </a:r>
            <a:r>
              <a:rPr lang="zh-CN" altLang="en-US" sz="2400" dirty="0"/>
              <a:t>操作时要保证更新、插入或删除的行满足视图定义中的谓词条件（即子查询中的条件表达式）</a:t>
            </a:r>
          </a:p>
          <a:p>
            <a:pPr lvl="2">
              <a:lnSpc>
                <a:spcPct val="150000"/>
              </a:lnSpc>
              <a:spcBef>
                <a:spcPct val="0"/>
              </a:spcBef>
            </a:pPr>
            <a:r>
              <a:rPr lang="zh-CN" altLang="en-US" sz="2400" dirty="0"/>
              <a:t>子查询可以是任意的</a:t>
            </a:r>
            <a:r>
              <a:rPr lang="en-US" altLang="zh-CN" sz="2400" dirty="0"/>
              <a:t>SELECT</a:t>
            </a:r>
            <a:r>
              <a:rPr lang="zh-CN" altLang="en-US" sz="2400" dirty="0"/>
              <a:t>语句，是否可以含有</a:t>
            </a:r>
            <a:r>
              <a:rPr lang="en-US" altLang="zh-CN" sz="2400" dirty="0"/>
              <a:t>ORDER BY</a:t>
            </a:r>
            <a:r>
              <a:rPr lang="zh-CN" altLang="en-US" sz="2400" dirty="0"/>
              <a:t>子句和</a:t>
            </a:r>
            <a:r>
              <a:rPr lang="en-US" altLang="zh-CN" sz="2400" dirty="0"/>
              <a:t>DISTINCT</a:t>
            </a:r>
            <a:r>
              <a:rPr lang="zh-CN" altLang="en-US" sz="2400" dirty="0"/>
              <a:t>短语，则决定具体系统的实现</a:t>
            </a:r>
          </a:p>
        </p:txBody>
      </p:sp>
      <p:sp>
        <p:nvSpPr>
          <p:cNvPr id="4" name="灯片编号占位符 3"/>
          <p:cNvSpPr>
            <a:spLocks noGrp="1"/>
          </p:cNvSpPr>
          <p:nvPr>
            <p:ph type="sldNum" sz="quarter" idx="12"/>
          </p:nvPr>
        </p:nvSpPr>
        <p:spPr/>
        <p:txBody>
          <a:bodyPr/>
          <a:lstStyle/>
          <a:p>
            <a:fld id="{E63F6D5D-9733-4D44-9C56-AEFEDD5A4BA7}" type="slidenum">
              <a:rPr lang="en-US" smtClean="0"/>
              <a:pPr/>
              <a:t>30</a:t>
            </a:fld>
            <a:endParaRPr lang="en-US" dirty="0"/>
          </a:p>
        </p:txBody>
      </p:sp>
    </p:spTree>
    <p:extLst>
      <p:ext uri="{BB962C8B-B14F-4D97-AF65-F5344CB8AC3E}">
        <p14:creationId xmlns:p14="http://schemas.microsoft.com/office/powerpoint/2010/main" val="2246796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pPr defTabSz="889000">
              <a:lnSpc>
                <a:spcPct val="130000"/>
              </a:lnSpc>
            </a:pPr>
            <a:r>
              <a:rPr lang="zh-CN" altLang="en-US" dirty="0"/>
              <a:t>组成视图的属性列名：全部省略或全部指定</a:t>
            </a:r>
          </a:p>
          <a:p>
            <a:pPr lvl="1" defTabSz="889000">
              <a:lnSpc>
                <a:spcPct val="130000"/>
              </a:lnSpc>
            </a:pPr>
            <a:r>
              <a:rPr lang="zh-CN" altLang="en-US" dirty="0"/>
              <a:t>全部省略</a:t>
            </a:r>
            <a:r>
              <a:rPr lang="en-US" altLang="zh-CN"/>
              <a:t>: </a:t>
            </a:r>
            <a:r>
              <a:rPr lang="zh-CN" altLang="en-US"/>
              <a:t>由子</a:t>
            </a:r>
            <a:r>
              <a:rPr lang="zh-CN" altLang="en-US" dirty="0"/>
              <a:t>查询中</a:t>
            </a:r>
            <a:r>
              <a:rPr lang="en-US" altLang="zh-CN" dirty="0"/>
              <a:t>SELECT</a:t>
            </a:r>
            <a:r>
              <a:rPr lang="zh-CN" altLang="en-US" dirty="0"/>
              <a:t>目标列中的诸字段组成</a:t>
            </a:r>
          </a:p>
          <a:p>
            <a:pPr lvl="1" defTabSz="889000">
              <a:lnSpc>
                <a:spcPct val="130000"/>
              </a:lnSpc>
            </a:pPr>
            <a:r>
              <a:rPr lang="zh-CN" altLang="en-US" dirty="0"/>
              <a:t>明确指定视图的所有列名</a:t>
            </a:r>
            <a:r>
              <a:rPr lang="en-US" altLang="zh-CN" dirty="0"/>
              <a:t>:</a:t>
            </a:r>
          </a:p>
          <a:p>
            <a:pPr lvl="2" defTabSz="889000">
              <a:lnSpc>
                <a:spcPct val="130000"/>
              </a:lnSpc>
              <a:buSzPct val="87000"/>
            </a:pPr>
            <a:r>
              <a:rPr lang="zh-CN" altLang="en-US" dirty="0"/>
              <a:t>某个目标列是聚集函数或列表达式</a:t>
            </a:r>
          </a:p>
          <a:p>
            <a:pPr lvl="2" defTabSz="889000">
              <a:lnSpc>
                <a:spcPct val="130000"/>
              </a:lnSpc>
              <a:buSzPct val="87000"/>
            </a:pPr>
            <a:r>
              <a:rPr lang="zh-CN" altLang="en-US" dirty="0"/>
              <a:t>多表连接时选出了几个同名列作为视图的字段</a:t>
            </a:r>
          </a:p>
          <a:p>
            <a:pPr lvl="2" defTabSz="889000">
              <a:lnSpc>
                <a:spcPct val="130000"/>
              </a:lnSpc>
              <a:buSzPct val="87000"/>
            </a:pPr>
            <a:r>
              <a:rPr lang="zh-CN" altLang="en-US" dirty="0"/>
              <a:t>需要在视图中为某个列启用新的更合适的名字</a:t>
            </a:r>
          </a:p>
          <a:p>
            <a:pPr>
              <a:lnSpc>
                <a:spcPct val="130000"/>
              </a:lnSpc>
            </a:pPr>
            <a:r>
              <a:rPr lang="zh-CN" altLang="en-US" dirty="0"/>
              <a:t>关系数据库管理系统执行</a:t>
            </a:r>
            <a:r>
              <a:rPr lang="en-US" altLang="zh-CN" dirty="0"/>
              <a:t>CREATE VIEW</a:t>
            </a:r>
            <a:r>
              <a:rPr lang="zh-CN" altLang="en-US" dirty="0"/>
              <a:t>语句时只是把视图定义存入数据字典，</a:t>
            </a:r>
            <a:r>
              <a:rPr lang="zh-CN" altLang="en-US" dirty="0">
                <a:solidFill>
                  <a:srgbClr val="FF0000"/>
                </a:solidFill>
              </a:rPr>
              <a:t>并不执行</a:t>
            </a:r>
            <a:r>
              <a:rPr lang="zh-CN" altLang="en-US" dirty="0"/>
              <a:t>其中的</a:t>
            </a:r>
            <a:r>
              <a:rPr lang="en-US" altLang="zh-CN" dirty="0"/>
              <a:t>SELECT</a:t>
            </a:r>
            <a:r>
              <a:rPr lang="zh-CN" altLang="en-US" dirty="0"/>
              <a:t>语句。</a:t>
            </a:r>
          </a:p>
          <a:p>
            <a:pPr>
              <a:lnSpc>
                <a:spcPct val="130000"/>
              </a:lnSpc>
            </a:pPr>
            <a:r>
              <a:rPr lang="zh-CN" altLang="en-US" dirty="0"/>
              <a:t>在</a:t>
            </a:r>
            <a:r>
              <a:rPr lang="zh-CN" altLang="en-US" dirty="0">
                <a:solidFill>
                  <a:srgbClr val="FF0000"/>
                </a:solidFill>
              </a:rPr>
              <a:t>对视图查询</a:t>
            </a:r>
            <a:r>
              <a:rPr lang="zh-CN" altLang="en-US" dirty="0"/>
              <a:t>时，按视图的定义从基本表中将数据查出。</a:t>
            </a:r>
          </a:p>
        </p:txBody>
      </p:sp>
      <p:sp>
        <p:nvSpPr>
          <p:cNvPr id="4" name="灯片编号占位符 3"/>
          <p:cNvSpPr>
            <a:spLocks noGrp="1"/>
          </p:cNvSpPr>
          <p:nvPr>
            <p:ph type="sldNum" sz="quarter" idx="12"/>
          </p:nvPr>
        </p:nvSpPr>
        <p:spPr/>
        <p:txBody>
          <a:bodyPr/>
          <a:lstStyle/>
          <a:p>
            <a:fld id="{E63F6D5D-9733-4D44-9C56-AEFEDD5A4BA7}" type="slidenum">
              <a:rPr lang="en-US" smtClean="0"/>
              <a:pPr/>
              <a:t>31</a:t>
            </a:fld>
            <a:endParaRPr lang="en-US" dirty="0"/>
          </a:p>
        </p:txBody>
      </p:sp>
    </p:spTree>
    <p:extLst>
      <p:ext uri="{BB962C8B-B14F-4D97-AF65-F5344CB8AC3E}">
        <p14:creationId xmlns:p14="http://schemas.microsoft.com/office/powerpoint/2010/main" val="353294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en-US" altLang="zh-CN" dirty="0"/>
              <a:t>[</a:t>
            </a:r>
            <a:r>
              <a:rPr lang="zh-CN" altLang="en-US" dirty="0"/>
              <a:t>例</a:t>
            </a:r>
            <a:r>
              <a:rPr lang="en-US" altLang="zh-CN" dirty="0"/>
              <a:t>3.84]  </a:t>
            </a:r>
            <a:r>
              <a:rPr lang="zh-CN" altLang="en-US" dirty="0"/>
              <a:t>建立信息系学生的视图。</a:t>
            </a:r>
            <a:endParaRPr lang="en-US" altLang="zh-CN" dirty="0"/>
          </a:p>
          <a:p>
            <a:endParaRPr lang="en-US" altLang="zh-CN" dirty="0"/>
          </a:p>
          <a:p>
            <a:endParaRPr lang="en-US" altLang="zh-CN" dirty="0"/>
          </a:p>
          <a:p>
            <a:endParaRPr lang="en-US" altLang="zh-CN" dirty="0"/>
          </a:p>
          <a:p>
            <a:pPr>
              <a:lnSpc>
                <a:spcPct val="100000"/>
              </a:lnSpc>
            </a:pPr>
            <a:r>
              <a:rPr lang="en-US" altLang="zh-CN" dirty="0"/>
              <a:t>[</a:t>
            </a:r>
            <a:r>
              <a:rPr lang="zh-CN" altLang="en-US" dirty="0"/>
              <a:t>例</a:t>
            </a:r>
            <a:r>
              <a:rPr lang="en-US" altLang="zh-CN" dirty="0"/>
              <a:t>3.85]</a:t>
            </a:r>
            <a:r>
              <a:rPr lang="zh-CN" altLang="en-US" dirty="0"/>
              <a:t>建立信息系学生的视图，并要求进行修改和插入操作时</a:t>
            </a:r>
            <a:r>
              <a:rPr lang="zh-CN" altLang="en-US"/>
              <a:t>仍需保证</a:t>
            </a:r>
            <a:r>
              <a:rPr lang="zh-CN" altLang="en-US" dirty="0"/>
              <a:t>该视图只有信息系的学生。</a:t>
            </a:r>
          </a:p>
        </p:txBody>
      </p:sp>
      <p:sp>
        <p:nvSpPr>
          <p:cNvPr id="4" name="灯片编号占位符 3"/>
          <p:cNvSpPr>
            <a:spLocks noGrp="1"/>
          </p:cNvSpPr>
          <p:nvPr>
            <p:ph type="sldNum" sz="quarter" idx="12"/>
          </p:nvPr>
        </p:nvSpPr>
        <p:spPr/>
        <p:txBody>
          <a:bodyPr/>
          <a:lstStyle/>
          <a:p>
            <a:fld id="{E63F6D5D-9733-4D44-9C56-AEFEDD5A4BA7}" type="slidenum">
              <a:rPr lang="en-US" smtClean="0"/>
              <a:pPr/>
              <a:t>32</a:t>
            </a:fld>
            <a:endParaRPr lang="en-US" dirty="0"/>
          </a:p>
        </p:txBody>
      </p:sp>
      <p:sp>
        <p:nvSpPr>
          <p:cNvPr id="5" name="矩形 4"/>
          <p:cNvSpPr/>
          <p:nvPr/>
        </p:nvSpPr>
        <p:spPr>
          <a:xfrm>
            <a:off x="2286000" y="990600"/>
            <a:ext cx="6400800" cy="1569660"/>
          </a:xfrm>
          <a:prstGeom prst="rect">
            <a:avLst/>
          </a:prstGeom>
          <a:solidFill>
            <a:schemeClr val="bg1">
              <a:lumMod val="95000"/>
            </a:schemeClr>
          </a:solidFill>
        </p:spPr>
        <p:txBody>
          <a:bodyPr wrap="square">
            <a:spAutoFit/>
          </a:bodyPr>
          <a:lstStyle/>
          <a:p>
            <a:r>
              <a:rPr lang="zh-CN" altLang="en-US" sz="2400" b="1" dirty="0">
                <a:latin typeface="Courier New" panose="02070309020205020404" pitchFamily="49" charset="0"/>
                <a:ea typeface="等线" panose="02010600030101010101" pitchFamily="2" charset="-122"/>
                <a:cs typeface="Courier New" panose="02070309020205020404" pitchFamily="49" charset="0"/>
              </a:rPr>
              <a:t> </a:t>
            </a:r>
            <a:r>
              <a:rPr lang="en-US" altLang="zh-CN" sz="2400" b="1" dirty="0">
                <a:solidFill>
                  <a:srgbClr val="0000CC"/>
                </a:solidFill>
                <a:latin typeface="Courier New" panose="02070309020205020404" pitchFamily="49" charset="0"/>
                <a:ea typeface="等线" panose="02010600030101010101" pitchFamily="2" charset="-122"/>
                <a:cs typeface="Courier New" panose="02070309020205020404" pitchFamily="49" charset="0"/>
              </a:rPr>
              <a:t>CREATE VIEW </a:t>
            </a:r>
            <a:r>
              <a:rPr lang="en-US" altLang="zh-CN" sz="2400" b="1" dirty="0" err="1">
                <a:solidFill>
                  <a:srgbClr val="0000CC"/>
                </a:solidFill>
                <a:latin typeface="Courier New" panose="02070309020205020404" pitchFamily="49" charset="0"/>
                <a:ea typeface="等线" panose="02010600030101010101" pitchFamily="2" charset="-122"/>
                <a:cs typeface="Courier New" panose="02070309020205020404" pitchFamily="49" charset="0"/>
              </a:rPr>
              <a:t>IS</a:t>
            </a:r>
            <a:r>
              <a:rPr lang="en-US" altLang="zh-CN" sz="2400" b="1" err="1">
                <a:solidFill>
                  <a:srgbClr val="0000CC"/>
                </a:solidFill>
                <a:latin typeface="Courier New" panose="02070309020205020404" pitchFamily="49" charset="0"/>
                <a:ea typeface="等线" panose="02010600030101010101" pitchFamily="2" charset="-122"/>
                <a:cs typeface="Courier New" panose="02070309020205020404" pitchFamily="49" charset="0"/>
              </a:rPr>
              <a:t>_</a:t>
            </a:r>
            <a:r>
              <a:rPr lang="en-US" altLang="zh-CN" sz="2400" b="1">
                <a:solidFill>
                  <a:srgbClr val="0000CC"/>
                </a:solidFill>
                <a:latin typeface="Courier New" panose="02070309020205020404" pitchFamily="49" charset="0"/>
                <a:ea typeface="等线" panose="02010600030101010101" pitchFamily="2" charset="-122"/>
                <a:cs typeface="Courier New" panose="02070309020205020404" pitchFamily="49" charset="0"/>
              </a:rPr>
              <a:t>Student  AS </a:t>
            </a:r>
            <a:endParaRPr lang="en-US" altLang="zh-CN" sz="2400" b="1" dirty="0">
              <a:solidFill>
                <a:srgbClr val="0000CC"/>
              </a:solidFill>
              <a:latin typeface="Courier New" panose="02070309020205020404" pitchFamily="49" charset="0"/>
              <a:ea typeface="等线" panose="02010600030101010101" pitchFamily="2" charset="-122"/>
              <a:cs typeface="Courier New" panose="02070309020205020404" pitchFamily="49" charset="0"/>
            </a:endParaRPr>
          </a:p>
          <a:p>
            <a:r>
              <a:rPr lang="en-US" altLang="zh-CN" sz="2400" b="1" dirty="0">
                <a:solidFill>
                  <a:srgbClr val="0000CC"/>
                </a:solidFill>
                <a:latin typeface="Courier New" panose="02070309020205020404" pitchFamily="49" charset="0"/>
                <a:ea typeface="等线" panose="02010600030101010101" pitchFamily="2" charset="-122"/>
                <a:cs typeface="Courier New" panose="02070309020205020404" pitchFamily="49" charset="0"/>
              </a:rPr>
              <a:t>        SELECT </a:t>
            </a:r>
            <a:r>
              <a:rPr lang="en-US" altLang="zh-CN" sz="2400" b="1" dirty="0" err="1">
                <a:solidFill>
                  <a:srgbClr val="0000CC"/>
                </a:solidFill>
                <a:latin typeface="Courier New" panose="02070309020205020404" pitchFamily="49" charset="0"/>
                <a:ea typeface="等线" panose="02010600030101010101" pitchFamily="2" charset="-122"/>
                <a:cs typeface="Courier New" panose="02070309020205020404" pitchFamily="49" charset="0"/>
              </a:rPr>
              <a:t>Sno</a:t>
            </a:r>
            <a:r>
              <a:rPr lang="zh-CN" altLang="en-US" sz="2400" b="1" dirty="0">
                <a:solidFill>
                  <a:srgbClr val="0000CC"/>
                </a:solidFill>
                <a:latin typeface="Courier New" panose="02070309020205020404" pitchFamily="49" charset="0"/>
                <a:ea typeface="等线" panose="02010600030101010101" pitchFamily="2" charset="-122"/>
                <a:cs typeface="Courier New" panose="02070309020205020404" pitchFamily="49" charset="0"/>
              </a:rPr>
              <a:t>, </a:t>
            </a:r>
            <a:r>
              <a:rPr lang="en-US" altLang="zh-CN" sz="2400" b="1" dirty="0" err="1">
                <a:solidFill>
                  <a:srgbClr val="0000CC"/>
                </a:solidFill>
                <a:latin typeface="Courier New" panose="02070309020205020404" pitchFamily="49" charset="0"/>
                <a:ea typeface="等线" panose="02010600030101010101" pitchFamily="2" charset="-122"/>
                <a:cs typeface="Courier New" panose="02070309020205020404" pitchFamily="49" charset="0"/>
              </a:rPr>
              <a:t>Sname</a:t>
            </a:r>
            <a:r>
              <a:rPr lang="zh-CN" altLang="en-US" sz="2400" b="1" dirty="0">
                <a:solidFill>
                  <a:srgbClr val="0000CC"/>
                </a:solidFill>
                <a:latin typeface="Courier New" panose="02070309020205020404" pitchFamily="49" charset="0"/>
                <a:ea typeface="等线" panose="02010600030101010101" pitchFamily="2" charset="-122"/>
                <a:cs typeface="Courier New" panose="02070309020205020404" pitchFamily="49" charset="0"/>
              </a:rPr>
              <a:t>, </a:t>
            </a:r>
            <a:r>
              <a:rPr lang="en-US" altLang="zh-CN" sz="2400" b="1" dirty="0">
                <a:solidFill>
                  <a:srgbClr val="0000CC"/>
                </a:solidFill>
                <a:latin typeface="Courier New" panose="02070309020205020404" pitchFamily="49" charset="0"/>
                <a:ea typeface="等线" panose="02010600030101010101" pitchFamily="2" charset="-122"/>
                <a:cs typeface="Courier New" panose="02070309020205020404" pitchFamily="49" charset="0"/>
              </a:rPr>
              <a:t>Sage</a:t>
            </a:r>
          </a:p>
          <a:p>
            <a:r>
              <a:rPr lang="en-US" altLang="zh-CN" sz="2400" b="1" dirty="0">
                <a:solidFill>
                  <a:srgbClr val="0000CC"/>
                </a:solidFill>
                <a:latin typeface="Courier New" panose="02070309020205020404" pitchFamily="49" charset="0"/>
                <a:ea typeface="等线" panose="02010600030101010101" pitchFamily="2" charset="-122"/>
                <a:cs typeface="Courier New" panose="02070309020205020404" pitchFamily="49" charset="0"/>
              </a:rPr>
              <a:t>        </a:t>
            </a:r>
            <a:r>
              <a:rPr lang="en-US" altLang="zh-CN" sz="2400" b="1">
                <a:solidFill>
                  <a:srgbClr val="0000CC"/>
                </a:solidFill>
                <a:latin typeface="Courier New" panose="02070309020205020404" pitchFamily="49" charset="0"/>
                <a:ea typeface="等线" panose="02010600030101010101" pitchFamily="2" charset="-122"/>
                <a:cs typeface="Courier New" panose="02070309020205020404" pitchFamily="49" charset="0"/>
              </a:rPr>
              <a:t>FROM   Student</a:t>
            </a:r>
            <a:endParaRPr lang="en-US" altLang="zh-CN" sz="2400" b="1" dirty="0">
              <a:solidFill>
                <a:srgbClr val="0000CC"/>
              </a:solidFill>
              <a:latin typeface="Courier New" panose="02070309020205020404" pitchFamily="49" charset="0"/>
              <a:ea typeface="等线" panose="02010600030101010101" pitchFamily="2" charset="-122"/>
              <a:cs typeface="Courier New" panose="02070309020205020404" pitchFamily="49" charset="0"/>
            </a:endParaRPr>
          </a:p>
          <a:p>
            <a:r>
              <a:rPr lang="en-US" altLang="zh-CN" sz="2400" b="1" dirty="0">
                <a:solidFill>
                  <a:srgbClr val="0000CC"/>
                </a:solidFill>
                <a:latin typeface="Courier New" panose="02070309020205020404" pitchFamily="49" charset="0"/>
                <a:ea typeface="等线" panose="02010600030101010101" pitchFamily="2" charset="-122"/>
                <a:cs typeface="Courier New" panose="02070309020205020404" pitchFamily="49" charset="0"/>
              </a:rPr>
              <a:t>        WHERE  </a:t>
            </a:r>
            <a:r>
              <a:rPr lang="en-US" altLang="zh-CN" sz="2400" b="1" dirty="0" err="1">
                <a:solidFill>
                  <a:srgbClr val="0000CC"/>
                </a:solidFill>
                <a:latin typeface="Courier New" panose="02070309020205020404" pitchFamily="49" charset="0"/>
                <a:ea typeface="等线" panose="02010600030101010101" pitchFamily="2" charset="-122"/>
                <a:cs typeface="Courier New" panose="02070309020205020404" pitchFamily="49" charset="0"/>
              </a:rPr>
              <a:t>Sdept</a:t>
            </a:r>
            <a:r>
              <a:rPr lang="en-US" altLang="zh-CN" sz="2400" b="1" dirty="0">
                <a:solidFill>
                  <a:srgbClr val="0000CC"/>
                </a:solidFill>
                <a:latin typeface="Courier New" panose="02070309020205020404" pitchFamily="49" charset="0"/>
                <a:ea typeface="等线" panose="02010600030101010101" pitchFamily="2" charset="-122"/>
                <a:cs typeface="Courier New" panose="02070309020205020404" pitchFamily="49" charset="0"/>
              </a:rPr>
              <a:t>= 'IS'</a:t>
            </a:r>
            <a:r>
              <a:rPr lang="zh-CN" altLang="en-US" sz="2400" b="1" dirty="0">
                <a:solidFill>
                  <a:srgbClr val="0000CC"/>
                </a:solidFill>
                <a:latin typeface="Courier New" panose="02070309020205020404" pitchFamily="49" charset="0"/>
                <a:ea typeface="等线" panose="02010600030101010101" pitchFamily="2" charset="-122"/>
                <a:cs typeface="Courier New" panose="02070309020205020404" pitchFamily="49" charset="0"/>
              </a:rPr>
              <a:t>;</a:t>
            </a:r>
            <a:endParaRPr lang="zh-CN" altLang="en-US" sz="2400" b="1" dirty="0">
              <a:latin typeface="Courier New" panose="02070309020205020404" pitchFamily="49" charset="0"/>
              <a:ea typeface="等线" panose="02010600030101010101" pitchFamily="2" charset="-122"/>
              <a:cs typeface="Courier New" panose="02070309020205020404" pitchFamily="49" charset="0"/>
            </a:endParaRPr>
          </a:p>
        </p:txBody>
      </p:sp>
      <p:sp>
        <p:nvSpPr>
          <p:cNvPr id="6" name="矩形 5"/>
          <p:cNvSpPr/>
          <p:nvPr/>
        </p:nvSpPr>
        <p:spPr>
          <a:xfrm>
            <a:off x="2286000" y="3776603"/>
            <a:ext cx="4800600" cy="1938992"/>
          </a:xfrm>
          <a:prstGeom prst="rect">
            <a:avLst/>
          </a:prstGeom>
          <a:solidFill>
            <a:schemeClr val="bg1">
              <a:lumMod val="95000"/>
            </a:schemeClr>
          </a:solidFill>
        </p:spPr>
        <p:txBody>
          <a:bodyPr wrap="square">
            <a:spAutoFit/>
          </a:bodyPr>
          <a:lstStyle/>
          <a:p>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VIEW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IS</a:t>
            </a:r>
            <a:r>
              <a:rPr lang="en-US" altLang="zh-CN" sz="24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_</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Student           AS SELECT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Sage</a:t>
            </a:r>
          </a:p>
          <a:p>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FROM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Student</a:t>
            </a:r>
          </a:p>
          <a:p>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WHERE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Sdept</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'IS'</a:t>
            </a:r>
          </a:p>
          <a:p>
            <a:r>
              <a:rPr lang="en-US" altLang="zh-CN" sz="2400" b="1">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WITH </a:t>
            </a:r>
            <a:r>
              <a:rPr lang="en-US" altLang="zh-CN" sz="24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CHECK OPTION</a:t>
            </a:r>
            <a:r>
              <a:rPr lang="zh-CN" altLang="en-US" sz="24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7" name="矩形 6"/>
          <p:cNvSpPr/>
          <p:nvPr/>
        </p:nvSpPr>
        <p:spPr>
          <a:xfrm>
            <a:off x="7749331" y="3776603"/>
            <a:ext cx="3419104" cy="2308324"/>
          </a:xfrm>
          <a:prstGeom prst="rect">
            <a:avLst/>
          </a:prstGeom>
          <a:ln>
            <a:solidFill>
              <a:schemeClr val="tx1"/>
            </a:solidFill>
            <a:prstDash val="sysDash"/>
          </a:ln>
        </p:spPr>
        <p:txBody>
          <a:bodyPr wrap="square">
            <a:spAutoFit/>
          </a:bodyPr>
          <a:lstStyle/>
          <a:p>
            <a:r>
              <a:rPr lang="zh-CN" altLang="en-US" sz="2400" b="1" dirty="0">
                <a:solidFill>
                  <a:srgbClr val="FF0000"/>
                </a:solidFill>
                <a:latin typeface="等线 Light" panose="02010600030101010101" pitchFamily="2" charset="-122"/>
                <a:ea typeface="等线 Light" panose="02010600030101010101" pitchFamily="2" charset="-122"/>
              </a:rPr>
              <a:t>定义</a:t>
            </a:r>
            <a:r>
              <a:rPr lang="en-US" altLang="zh-CN" sz="2400" b="1" dirty="0" err="1">
                <a:solidFill>
                  <a:srgbClr val="FF0000"/>
                </a:solidFill>
                <a:latin typeface="等线 Light" panose="02010600030101010101" pitchFamily="2" charset="-122"/>
                <a:ea typeface="等线 Light" panose="02010600030101010101" pitchFamily="2" charset="-122"/>
              </a:rPr>
              <a:t>IS_Student</a:t>
            </a:r>
            <a:r>
              <a:rPr lang="zh-CN" altLang="en-US" sz="2400" b="1" dirty="0">
                <a:solidFill>
                  <a:srgbClr val="FF0000"/>
                </a:solidFill>
                <a:latin typeface="等线 Light" panose="02010600030101010101" pitchFamily="2" charset="-122"/>
                <a:ea typeface="等线 Light" panose="02010600030101010101" pitchFamily="2" charset="-122"/>
              </a:rPr>
              <a:t>视图时加上了</a:t>
            </a:r>
            <a:r>
              <a:rPr lang="en-US" altLang="zh-CN" sz="2400" b="1" dirty="0">
                <a:solidFill>
                  <a:srgbClr val="FF0000"/>
                </a:solidFill>
                <a:latin typeface="等线 Light" panose="02010600030101010101" pitchFamily="2" charset="-122"/>
                <a:ea typeface="等线 Light" panose="02010600030101010101" pitchFamily="2" charset="-122"/>
              </a:rPr>
              <a:t>WITH CHECK OPTION</a:t>
            </a:r>
            <a:r>
              <a:rPr lang="zh-CN" altLang="en-US" sz="2400" b="1" dirty="0">
                <a:solidFill>
                  <a:srgbClr val="FF0000"/>
                </a:solidFill>
                <a:latin typeface="等线 Light" panose="02010600030101010101" pitchFamily="2" charset="-122"/>
                <a:ea typeface="等线 Light" panose="02010600030101010101" pitchFamily="2" charset="-122"/>
              </a:rPr>
              <a:t>子句，对该视图进行插入、修改和删除操作时，</a:t>
            </a:r>
            <a:r>
              <a:rPr lang="en-US" altLang="zh-CN" sz="2400" b="1" dirty="0">
                <a:solidFill>
                  <a:srgbClr val="FF0000"/>
                </a:solidFill>
                <a:latin typeface="等线 Light" panose="02010600030101010101" pitchFamily="2" charset="-122"/>
                <a:ea typeface="等线 Light" panose="02010600030101010101" pitchFamily="2" charset="-122"/>
              </a:rPr>
              <a:t>RDBMS</a:t>
            </a:r>
            <a:r>
              <a:rPr lang="zh-CN" altLang="en-US" sz="2400" b="1" dirty="0">
                <a:solidFill>
                  <a:srgbClr val="FF0000"/>
                </a:solidFill>
                <a:latin typeface="等线 Light" panose="02010600030101010101" pitchFamily="2" charset="-122"/>
                <a:ea typeface="等线 Light" panose="02010600030101010101" pitchFamily="2" charset="-122"/>
              </a:rPr>
              <a:t>会自动加上</a:t>
            </a:r>
            <a:r>
              <a:rPr lang="en-US" altLang="zh-CN" sz="2400" b="1" dirty="0" err="1">
                <a:solidFill>
                  <a:srgbClr val="FF0000"/>
                </a:solidFill>
                <a:latin typeface="等线 Light" panose="02010600030101010101" pitchFamily="2" charset="-122"/>
                <a:ea typeface="等线 Light" panose="02010600030101010101" pitchFamily="2" charset="-122"/>
              </a:rPr>
              <a:t>Sdept</a:t>
            </a:r>
            <a:r>
              <a:rPr lang="en-US" altLang="zh-CN" sz="2400" b="1" dirty="0">
                <a:solidFill>
                  <a:srgbClr val="FF0000"/>
                </a:solidFill>
                <a:latin typeface="等线 Light" panose="02010600030101010101" pitchFamily="2" charset="-122"/>
                <a:ea typeface="等线 Light" panose="02010600030101010101" pitchFamily="2" charset="-122"/>
              </a:rPr>
              <a:t>=‘IS’</a:t>
            </a:r>
            <a:r>
              <a:rPr lang="zh-CN" altLang="en-US" sz="2400" b="1" dirty="0">
                <a:solidFill>
                  <a:srgbClr val="FF0000"/>
                </a:solidFill>
                <a:latin typeface="等线 Light" panose="02010600030101010101" pitchFamily="2" charset="-122"/>
                <a:ea typeface="等线 Light" panose="02010600030101010101" pitchFamily="2" charset="-122"/>
              </a:rPr>
              <a:t>的条件。</a:t>
            </a:r>
          </a:p>
        </p:txBody>
      </p:sp>
      <p:sp>
        <p:nvSpPr>
          <p:cNvPr id="10" name="下箭头 9"/>
          <p:cNvSpPr/>
          <p:nvPr/>
        </p:nvSpPr>
        <p:spPr>
          <a:xfrm rot="5400000">
            <a:off x="7201710" y="4470242"/>
            <a:ext cx="432511" cy="551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761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wipe(left)">
                                      <p:cBhvr>
                                        <p:cTn id="28" dur="500"/>
                                        <p:tgtEl>
                                          <p:spTgt spid="6">
                                            <p:txEl>
                                              <p:pRg st="1" end="1"/>
                                            </p:txEl>
                                          </p:spTgt>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left)">
                                      <p:cBhvr>
                                        <p:cTn id="32" dur="500"/>
                                        <p:tgtEl>
                                          <p:spTgt spid="6">
                                            <p:txEl>
                                              <p:pRg st="2" end="2"/>
                                            </p:txEl>
                                          </p:spTgt>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wipe(left)">
                                      <p:cBhvr>
                                        <p:cTn id="36" dur="500"/>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1+#ppt_w/2"/>
                                          </p:val>
                                        </p:tav>
                                        <p:tav tm="100000">
                                          <p:val>
                                            <p:strVal val="#ppt_x"/>
                                          </p:val>
                                        </p:tav>
                                      </p:tavLst>
                                    </p:anim>
                                    <p:anim calcmode="lin" valueType="num">
                                      <p:cBhvr additive="base">
                                        <p:cTn id="42" dur="500" fill="hold"/>
                                        <p:tgtEl>
                                          <p:spTgt spid="7"/>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right)">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solidFill>
                  <a:srgbClr val="FF0000"/>
                </a:solidFill>
              </a:rPr>
              <a:t>行列子集视图</a:t>
            </a:r>
            <a:endParaRPr lang="en-US" altLang="zh-CN" dirty="0">
              <a:solidFill>
                <a:srgbClr val="FF0000"/>
              </a:solidFill>
            </a:endParaRPr>
          </a:p>
          <a:p>
            <a:pPr lvl="1"/>
            <a:r>
              <a:rPr lang="zh-CN" altLang="en-US" dirty="0"/>
              <a:t>若一个视图是从单个基本表导出的，并且只是去掉了基本表的某些行和某些列，但保留了主码。如，</a:t>
            </a:r>
            <a:r>
              <a:rPr lang="en-US" altLang="zh-CN" dirty="0" err="1"/>
              <a:t>IS_Student</a:t>
            </a:r>
            <a:r>
              <a:rPr lang="zh-CN" altLang="en-US" dirty="0"/>
              <a:t>为行列</a:t>
            </a:r>
            <a:r>
              <a:rPr lang="zh-CN" altLang="en-US"/>
              <a:t>子集视图</a:t>
            </a:r>
            <a:endParaRPr lang="en-US" altLang="zh-CN"/>
          </a:p>
          <a:p>
            <a:pPr marL="357188" lvl="1" indent="0">
              <a:buNone/>
            </a:pPr>
            <a:endParaRPr lang="en-US" altLang="zh-CN" sz="1200" dirty="0"/>
          </a:p>
          <a:p>
            <a:r>
              <a:rPr lang="zh-CN" altLang="en-US" dirty="0">
                <a:solidFill>
                  <a:srgbClr val="FF0000"/>
                </a:solidFill>
              </a:rPr>
              <a:t>基于多个基表的视图</a:t>
            </a:r>
            <a:endParaRPr lang="en-US" altLang="zh-CN" dirty="0">
              <a:solidFill>
                <a:srgbClr val="FF0000"/>
              </a:solidFill>
            </a:endParaRPr>
          </a:p>
          <a:p>
            <a:pPr marL="0" indent="0">
              <a:buNone/>
            </a:pPr>
            <a:r>
              <a:rPr lang="en-US" altLang="zh-CN" dirty="0"/>
              <a:t>[</a:t>
            </a:r>
            <a:r>
              <a:rPr lang="zh-CN" altLang="en-US" dirty="0"/>
              <a:t>例</a:t>
            </a:r>
            <a:r>
              <a:rPr lang="en-US" altLang="zh-CN" dirty="0"/>
              <a:t>3.86] </a:t>
            </a:r>
            <a:r>
              <a:rPr lang="zh-CN" altLang="en-US" dirty="0"/>
              <a:t>建立信息系选修了</a:t>
            </a:r>
            <a:r>
              <a:rPr lang="en-US" altLang="zh-CN" dirty="0"/>
              <a:t>1</a:t>
            </a:r>
            <a:r>
              <a:rPr lang="zh-CN" altLang="en-US" dirty="0"/>
              <a:t>号课程的学生的视图</a:t>
            </a:r>
            <a:r>
              <a:rPr lang="en-US" altLang="zh-CN" dirty="0"/>
              <a:t>(</a:t>
            </a:r>
            <a:r>
              <a:rPr lang="zh-CN" altLang="en-US" dirty="0"/>
              <a:t>包括学号、姓名、成绩</a:t>
            </a:r>
            <a:r>
              <a:rPr lang="en-US" altLang="zh-CN" dirty="0"/>
              <a:t>)</a:t>
            </a:r>
            <a:r>
              <a:rPr lang="zh-CN" altLang="en-US"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33</a:t>
            </a:fld>
            <a:endParaRPr lang="en-US" dirty="0"/>
          </a:p>
        </p:txBody>
      </p:sp>
      <p:sp>
        <p:nvSpPr>
          <p:cNvPr id="2" name="矩形 1"/>
          <p:cNvSpPr/>
          <p:nvPr/>
        </p:nvSpPr>
        <p:spPr>
          <a:xfrm>
            <a:off x="748284" y="3882612"/>
            <a:ext cx="10695432" cy="1938992"/>
          </a:xfrm>
          <a:prstGeom prst="rect">
            <a:avLst/>
          </a:prstGeom>
          <a:solidFill>
            <a:schemeClr val="bg1">
              <a:lumMod val="95000"/>
            </a:schemeClr>
          </a:solidFill>
        </p:spPr>
        <p:txBody>
          <a:bodyPr wrap="square">
            <a:spAutoFit/>
          </a:bodyPr>
          <a:lstStyle/>
          <a:p>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VIEW IS_S1</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AS  </a:t>
            </a:r>
          </a:p>
          <a:p>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Student.Sno</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Grade</a:t>
            </a:r>
          </a:p>
          <a:p>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a:t>
            </a:r>
            <a:r>
              <a:rPr lang="en-US" altLang="zh-CN" sz="24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Student, SC</a:t>
            </a:r>
          </a:p>
          <a:p>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a:t>
            </a:r>
            <a:r>
              <a:rPr lang="en-US" altLang="zh-CN" sz="24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Sdept</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='IS' AND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Student</a:t>
            </a:r>
            <a:r>
              <a:rPr lang="en-US" altLang="zh-CN" sz="24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Sno=SC</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AND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SC.Cno</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'1'</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96442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solidFill>
                  <a:srgbClr val="FF0000"/>
                </a:solidFill>
              </a:rPr>
              <a:t>基于视图的视图</a:t>
            </a:r>
            <a:endParaRPr lang="en-US" altLang="zh-CN" sz="2000" dirty="0">
              <a:solidFill>
                <a:srgbClr val="FF0000"/>
              </a:solidFill>
            </a:endParaRPr>
          </a:p>
          <a:p>
            <a:pPr marL="0" indent="0">
              <a:buNone/>
            </a:pPr>
            <a:r>
              <a:rPr lang="en-US" altLang="zh-CN" dirty="0"/>
              <a:t>[</a:t>
            </a:r>
            <a:r>
              <a:rPr lang="zh-CN" altLang="en-US" dirty="0"/>
              <a:t>例</a:t>
            </a:r>
            <a:r>
              <a:rPr lang="en-US" altLang="zh-CN" dirty="0"/>
              <a:t>3.87] </a:t>
            </a:r>
            <a:r>
              <a:rPr lang="zh-CN" altLang="en-US" dirty="0"/>
              <a:t>建立信息系选修了</a:t>
            </a:r>
            <a:r>
              <a:rPr lang="en-US" altLang="zh-CN" dirty="0"/>
              <a:t>1</a:t>
            </a:r>
            <a:r>
              <a:rPr lang="zh-CN" altLang="en-US" dirty="0"/>
              <a:t>号课程且成绩在</a:t>
            </a:r>
            <a:r>
              <a:rPr lang="en-US" altLang="zh-CN" dirty="0"/>
              <a:t>90</a:t>
            </a:r>
            <a:r>
              <a:rPr lang="zh-CN" altLang="en-US" dirty="0"/>
              <a:t>分以上的学生的视图。</a:t>
            </a:r>
            <a:endParaRPr lang="en-US" altLang="zh-CN" dirty="0"/>
          </a:p>
          <a:p>
            <a:endParaRPr lang="en-US" altLang="zh-CN" dirty="0"/>
          </a:p>
          <a:p>
            <a:endParaRPr lang="en-US" altLang="zh-CN" dirty="0"/>
          </a:p>
          <a:p>
            <a:endParaRPr lang="en-US" altLang="zh-CN" dirty="0"/>
          </a:p>
          <a:p>
            <a:r>
              <a:rPr lang="zh-CN" altLang="en-US" dirty="0">
                <a:solidFill>
                  <a:srgbClr val="FF0000"/>
                </a:solidFill>
              </a:rPr>
              <a:t>带表达式的视图</a:t>
            </a:r>
            <a:endParaRPr lang="en-US" altLang="zh-CN" dirty="0">
              <a:solidFill>
                <a:srgbClr val="FF0000"/>
              </a:solidFill>
            </a:endParaRPr>
          </a:p>
          <a:p>
            <a:pPr marL="0" indent="0">
              <a:buNone/>
            </a:pPr>
            <a:r>
              <a:rPr lang="en-US" altLang="zh-CN" dirty="0"/>
              <a:t>[</a:t>
            </a:r>
            <a:r>
              <a:rPr lang="zh-CN" altLang="en-US" dirty="0"/>
              <a:t>例</a:t>
            </a:r>
            <a:r>
              <a:rPr lang="en-US" altLang="zh-CN" dirty="0"/>
              <a:t>3.88]  </a:t>
            </a:r>
            <a:r>
              <a:rPr lang="zh-CN" altLang="en-US" dirty="0"/>
              <a:t>定义一个反映学生出生年份的视图</a:t>
            </a:r>
          </a:p>
        </p:txBody>
      </p:sp>
      <p:sp>
        <p:nvSpPr>
          <p:cNvPr id="4" name="灯片编号占位符 3"/>
          <p:cNvSpPr>
            <a:spLocks noGrp="1"/>
          </p:cNvSpPr>
          <p:nvPr>
            <p:ph type="sldNum" sz="quarter" idx="12"/>
          </p:nvPr>
        </p:nvSpPr>
        <p:spPr/>
        <p:txBody>
          <a:bodyPr/>
          <a:lstStyle/>
          <a:p>
            <a:fld id="{E63F6D5D-9733-4D44-9C56-AEFEDD5A4BA7}" type="slidenum">
              <a:rPr lang="en-US" smtClean="0"/>
              <a:pPr/>
              <a:t>34</a:t>
            </a:fld>
            <a:endParaRPr lang="en-US" dirty="0"/>
          </a:p>
        </p:txBody>
      </p:sp>
      <p:sp>
        <p:nvSpPr>
          <p:cNvPr id="5" name="矩形 4"/>
          <p:cNvSpPr/>
          <p:nvPr/>
        </p:nvSpPr>
        <p:spPr>
          <a:xfrm>
            <a:off x="3200400" y="1691487"/>
            <a:ext cx="5791200" cy="1938992"/>
          </a:xfrm>
          <a:prstGeom prst="rect">
            <a:avLst/>
          </a:prstGeom>
          <a:solidFill>
            <a:schemeClr val="bg1">
              <a:lumMod val="95000"/>
            </a:schemeClr>
          </a:solidFill>
        </p:spPr>
        <p:txBody>
          <a:bodyPr wrap="square">
            <a:spAutoFit/>
          </a:bodyPr>
          <a:lstStyle/>
          <a:p>
            <a:pPr>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VIEW IS_S2</a:t>
            </a:r>
          </a:p>
          <a:p>
            <a:pPr>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AS</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SELECT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Sno,Sname,Grade</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FROM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IS_S1</a:t>
            </a:r>
          </a:p>
          <a:p>
            <a:pPr>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WHERE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Grade&gt;=90</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6" name="矩形 5"/>
          <p:cNvSpPr/>
          <p:nvPr/>
        </p:nvSpPr>
        <p:spPr>
          <a:xfrm>
            <a:off x="2571750" y="4940966"/>
            <a:ext cx="7048500" cy="1569660"/>
          </a:xfrm>
          <a:prstGeom prst="rect">
            <a:avLst/>
          </a:prstGeom>
          <a:solidFill>
            <a:schemeClr val="bg1">
              <a:lumMod val="95000"/>
            </a:schemeClr>
          </a:solidFill>
        </p:spPr>
        <p:txBody>
          <a:bodyPr wrap="square">
            <a:spAutoFit/>
          </a:bodyPr>
          <a:lstStyle/>
          <a:p>
            <a:pPr marL="0" lvl="1">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VIEW BT_S</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err="1">
                <a:solidFill>
                  <a:srgbClr val="C00000"/>
                </a:solidFill>
                <a:latin typeface="Courier New" panose="02070309020205020404" pitchFamily="49" charset="0"/>
                <a:ea typeface="等线 Light" panose="02010600030101010101" pitchFamily="2" charset="-122"/>
                <a:cs typeface="Courier New" panose="02070309020205020404" pitchFamily="49" charset="0"/>
              </a:rPr>
              <a:t>Sbirth</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marL="266700" lvl="1">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AS </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266700" lvl="1">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SELECT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a:solidFill>
                  <a:srgbClr val="C00000"/>
                </a:solidFill>
                <a:latin typeface="Courier New" panose="02070309020205020404" pitchFamily="49" charset="0"/>
                <a:ea typeface="等线 Light" panose="02010600030101010101" pitchFamily="2" charset="-122"/>
                <a:cs typeface="Courier New" panose="02070309020205020404" pitchFamily="49" charset="0"/>
              </a:rPr>
              <a:t>2014-Sage</a:t>
            </a:r>
          </a:p>
          <a:p>
            <a:pPr marL="266700" lvl="1">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FROM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Student</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82300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left)">
                                      <p:cBhvr>
                                        <p:cTn id="36" dur="500"/>
                                        <p:tgtEl>
                                          <p:spTgt spid="6">
                                            <p:txEl>
                                              <p:pRg st="2" end="2"/>
                                            </p:txEl>
                                          </p:spTgt>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dirty="0">
                <a:solidFill>
                  <a:srgbClr val="FF0000"/>
                </a:solidFill>
              </a:rPr>
              <a:t>分组视图</a:t>
            </a:r>
            <a:endParaRPr lang="en-US" altLang="zh-CN" sz="2000" dirty="0">
              <a:solidFill>
                <a:srgbClr val="FF0000"/>
              </a:solidFill>
            </a:endParaRPr>
          </a:p>
          <a:p>
            <a:r>
              <a:rPr lang="en-US" altLang="zh-CN" dirty="0"/>
              <a:t>[</a:t>
            </a:r>
            <a:r>
              <a:rPr lang="zh-CN" altLang="en-US" dirty="0"/>
              <a:t>例</a:t>
            </a:r>
            <a:r>
              <a:rPr lang="en-US" altLang="zh-CN" dirty="0"/>
              <a:t>3.89] </a:t>
            </a:r>
            <a:r>
              <a:rPr lang="zh-CN" altLang="en-US" dirty="0"/>
              <a:t>将学生的学号及</a:t>
            </a:r>
            <a:r>
              <a:rPr lang="zh-CN" altLang="en-US" dirty="0">
                <a:solidFill>
                  <a:srgbClr val="FF0000"/>
                </a:solidFill>
              </a:rPr>
              <a:t>平均</a:t>
            </a:r>
            <a:r>
              <a:rPr lang="zh-CN" altLang="en-US" dirty="0"/>
              <a:t>成绩定义为一个视图</a:t>
            </a:r>
            <a:r>
              <a:rPr lang="en-US" altLang="zh-CN" dirty="0"/>
              <a:t>.</a:t>
            </a:r>
          </a:p>
          <a:p>
            <a:endParaRPr lang="en-US" altLang="zh-CN" dirty="0"/>
          </a:p>
          <a:p>
            <a:endParaRPr lang="en-US" altLang="zh-CN" dirty="0"/>
          </a:p>
          <a:p>
            <a:endParaRPr lang="en-US" altLang="zh-CN"/>
          </a:p>
          <a:p>
            <a:endParaRPr lang="en-US" altLang="zh-CN" sz="1000" dirty="0"/>
          </a:p>
          <a:p>
            <a:r>
              <a:rPr lang="en-US" altLang="zh-CN" dirty="0"/>
              <a:t>[</a:t>
            </a:r>
            <a:r>
              <a:rPr lang="zh-CN" altLang="en-US" dirty="0"/>
              <a:t>例</a:t>
            </a:r>
            <a:r>
              <a:rPr lang="en-US" altLang="zh-CN" dirty="0"/>
              <a:t>3.90] </a:t>
            </a:r>
            <a:r>
              <a:rPr lang="zh-CN" altLang="en-US" dirty="0"/>
              <a:t>将</a:t>
            </a:r>
            <a:r>
              <a:rPr lang="en-US" altLang="zh-CN" dirty="0"/>
              <a:t>Student</a:t>
            </a:r>
            <a:r>
              <a:rPr lang="zh-CN" altLang="en-US" dirty="0"/>
              <a:t>表中</a:t>
            </a:r>
            <a:r>
              <a:rPr lang="zh-CN" altLang="en-US" dirty="0">
                <a:solidFill>
                  <a:srgbClr val="FF0000"/>
                </a:solidFill>
              </a:rPr>
              <a:t>所有</a:t>
            </a:r>
            <a:r>
              <a:rPr lang="zh-CN" altLang="en-US" dirty="0"/>
              <a:t>女生记录定义为一个视图</a:t>
            </a:r>
          </a:p>
          <a:p>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sp>
        <p:nvSpPr>
          <p:cNvPr id="2" name="矩形 1"/>
          <p:cNvSpPr/>
          <p:nvPr/>
        </p:nvSpPr>
        <p:spPr>
          <a:xfrm>
            <a:off x="2362200" y="1538079"/>
            <a:ext cx="5867400" cy="1938992"/>
          </a:xfrm>
          <a:prstGeom prst="rect">
            <a:avLst/>
          </a:prstGeom>
          <a:solidFill>
            <a:schemeClr val="bg1">
              <a:lumMod val="95000"/>
            </a:schemeClr>
          </a:solidFill>
        </p:spPr>
        <p:txBody>
          <a:bodyPr wrap="square">
            <a:spAutoFit/>
          </a:bodyPr>
          <a:lstStyle/>
          <a:p>
            <a:pPr>
              <a:buNone/>
            </a:pPr>
            <a:r>
              <a:rPr lang="zh-CN" altLang="en-US" sz="2400" b="1" dirty="0">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  VIEW S_G</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err="1">
                <a:solidFill>
                  <a:srgbClr val="FF00FF"/>
                </a:solidFill>
                <a:latin typeface="Courier New" panose="02070309020205020404" pitchFamily="49" charset="0"/>
                <a:ea typeface="等线 Light" panose="02010600030101010101" pitchFamily="2" charset="-122"/>
                <a:cs typeface="Courier New" panose="02070309020205020404" pitchFamily="49" charset="0"/>
              </a:rPr>
              <a:t>Gavg</a:t>
            </a:r>
            <a:r>
              <a:rPr lang="zh-CN" altLang="en-US" sz="2400" b="1" dirty="0">
                <a:latin typeface="Courier New" panose="02070309020205020404" pitchFamily="49" charset="0"/>
                <a:ea typeface="等线 Light" panose="02010600030101010101" pitchFamily="2" charset="-122"/>
                <a:cs typeface="Courier New" panose="02070309020205020404" pitchFamily="49" charset="0"/>
              </a:rPr>
              <a:t>)</a:t>
            </a:r>
          </a:p>
          <a:p>
            <a:pPr>
              <a:buNone/>
            </a:pPr>
            <a:r>
              <a:rPr lang="en-US" altLang="zh-CN" sz="2400" b="1">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AS  </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SELECT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AVG</a:t>
            </a:r>
            <a:r>
              <a:rPr lang="zh-CN" altLang="en-US"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a:t>
            </a:r>
          </a:p>
          <a:p>
            <a:pPr>
              <a:buNone/>
            </a:pPr>
            <a:r>
              <a:rPr lang="en-US" altLang="zh-CN" sz="2400" b="1">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SC</a:t>
            </a:r>
          </a:p>
          <a:p>
            <a:pPr>
              <a:buNone/>
            </a:pPr>
            <a:r>
              <a:rPr lang="en-US" altLang="zh-CN" sz="2400" b="1">
                <a:solidFill>
                  <a:srgbClr val="FF3399"/>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a:solidFill>
                  <a:srgbClr val="FF00FF"/>
                </a:solidFill>
                <a:latin typeface="Courier New" panose="02070309020205020404" pitchFamily="49" charset="0"/>
                <a:ea typeface="等线 Light" panose="02010600030101010101" pitchFamily="2" charset="-122"/>
                <a:cs typeface="Courier New" panose="02070309020205020404" pitchFamily="49" charset="0"/>
              </a:rPr>
              <a:t>GROUP </a:t>
            </a:r>
            <a:r>
              <a:rPr lang="en-US" altLang="zh-CN"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BY </a:t>
            </a:r>
            <a:r>
              <a:rPr lang="en-US" altLang="zh-CN" sz="2400" b="1" dirty="0" err="1">
                <a:solidFill>
                  <a:srgbClr val="FF00FF"/>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a:t>
            </a:r>
            <a:endParaRPr lang="zh-CN" altLang="en-US" sz="2400" b="1" dirty="0">
              <a:latin typeface="Courier New" panose="02070309020205020404" pitchFamily="49" charset="0"/>
              <a:ea typeface="等线 Light" panose="02010600030101010101" pitchFamily="2" charset="-122"/>
              <a:cs typeface="Courier New" panose="02070309020205020404" pitchFamily="49" charset="0"/>
            </a:endParaRPr>
          </a:p>
        </p:txBody>
      </p:sp>
      <p:sp>
        <p:nvSpPr>
          <p:cNvPr id="7" name="矩形 6"/>
          <p:cNvSpPr/>
          <p:nvPr/>
        </p:nvSpPr>
        <p:spPr>
          <a:xfrm>
            <a:off x="152399" y="4307399"/>
            <a:ext cx="8610601" cy="1938992"/>
          </a:xfrm>
          <a:prstGeom prst="rect">
            <a:avLst/>
          </a:prstGeom>
          <a:solidFill>
            <a:schemeClr val="bg1">
              <a:lumMod val="95000"/>
            </a:schemeClr>
          </a:solidFill>
        </p:spPr>
        <p:txBody>
          <a:bodyPr wrap="square">
            <a:spAutoFit/>
          </a:bodyPr>
          <a:lstStyle/>
          <a:p>
            <a:pPr algn="just"/>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VIEW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F_Student</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F_</a:t>
            </a:r>
            <a:r>
              <a:rPr lang="en-US" altLang="zh-CN" sz="24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,name</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sex</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,age,dept</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algn="just"/>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AS</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lgn="just"/>
            <a:r>
              <a:rPr lang="en-US" altLang="zh-CN" sz="2400" b="1">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a:solidFill>
                  <a:srgbClr val="FF00FF"/>
                </a:solidFill>
                <a:latin typeface="Courier New" panose="02070309020205020404" pitchFamily="49" charset="0"/>
                <a:ea typeface="等线 Light" panose="02010600030101010101" pitchFamily="2" charset="-122"/>
                <a:cs typeface="Courier New" panose="02070309020205020404" pitchFamily="49" charset="0"/>
              </a:rPr>
              <a:t>SELECT  *   /*</a:t>
            </a:r>
            <a:r>
              <a:rPr lang="zh-CN" altLang="en-US"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没有不指定属性列</a:t>
            </a:r>
            <a:r>
              <a:rPr lang="en-US" altLang="zh-CN"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a:t>
            </a:r>
          </a:p>
          <a:p>
            <a:pPr algn="just"/>
            <a:r>
              <a:rPr lang="en-US" altLang="zh-CN" sz="2400" b="1">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Student</a:t>
            </a:r>
          </a:p>
          <a:p>
            <a:pPr algn="just"/>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WHERE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Ssex</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女’;</a:t>
            </a:r>
            <a:endParaRPr lang="zh-CN" altLang="en-US" sz="2400" b="1" dirty="0">
              <a:latin typeface="Courier New" panose="02070309020205020404" pitchFamily="49" charset="0"/>
              <a:ea typeface="等线 Light" panose="02010600030101010101" pitchFamily="2" charset="-122"/>
              <a:cs typeface="Courier New" panose="02070309020205020404" pitchFamily="49" charset="0"/>
            </a:endParaRPr>
          </a:p>
        </p:txBody>
      </p:sp>
      <p:sp>
        <p:nvSpPr>
          <p:cNvPr id="8" name="矩形 7"/>
          <p:cNvSpPr/>
          <p:nvPr/>
        </p:nvSpPr>
        <p:spPr>
          <a:xfrm>
            <a:off x="9144000" y="4461287"/>
            <a:ext cx="2603500" cy="1631216"/>
          </a:xfrm>
          <a:prstGeom prst="rect">
            <a:avLst/>
          </a:prstGeom>
          <a:ln w="6350">
            <a:solidFill>
              <a:schemeClr val="tx1"/>
            </a:solidFill>
          </a:ln>
        </p:spPr>
        <p:txBody>
          <a:bodyPr wrap="square">
            <a:spAutoFit/>
          </a:bodyPr>
          <a:lstStyle/>
          <a:p>
            <a:r>
              <a:rPr lang="zh-CN" altLang="en-US" sz="2000" dirty="0">
                <a:solidFill>
                  <a:srgbClr val="FF0000"/>
                </a:solidFill>
                <a:latin typeface="等线 Light" panose="02010600030101010101" pitchFamily="2" charset="-122"/>
                <a:ea typeface="等线 Light" panose="02010600030101010101" pitchFamily="2" charset="-122"/>
              </a:rPr>
              <a:t>修改基表</a:t>
            </a:r>
            <a:r>
              <a:rPr lang="en-US" altLang="zh-CN" sz="2000" dirty="0">
                <a:solidFill>
                  <a:srgbClr val="FF0000"/>
                </a:solidFill>
                <a:latin typeface="等线 Light" panose="02010600030101010101" pitchFamily="2" charset="-122"/>
                <a:ea typeface="等线 Light" panose="02010600030101010101" pitchFamily="2" charset="-122"/>
              </a:rPr>
              <a:t>Student</a:t>
            </a:r>
            <a:r>
              <a:rPr lang="zh-CN" altLang="en-US" sz="2000" dirty="0">
                <a:solidFill>
                  <a:srgbClr val="FF0000"/>
                </a:solidFill>
                <a:latin typeface="等线 Light" panose="02010600030101010101" pitchFamily="2" charset="-122"/>
                <a:ea typeface="等线 Light" panose="02010600030101010101" pitchFamily="2" charset="-122"/>
              </a:rPr>
              <a:t>的结构后，</a:t>
            </a:r>
            <a:r>
              <a:rPr lang="en-US" altLang="zh-CN" sz="2000" dirty="0">
                <a:solidFill>
                  <a:srgbClr val="FF0000"/>
                </a:solidFill>
                <a:latin typeface="等线 Light" panose="02010600030101010101" pitchFamily="2" charset="-122"/>
                <a:ea typeface="等线 Light" panose="02010600030101010101" pitchFamily="2" charset="-122"/>
              </a:rPr>
              <a:t>Student</a:t>
            </a:r>
            <a:r>
              <a:rPr lang="zh-CN" altLang="en-US" sz="2000" dirty="0">
                <a:solidFill>
                  <a:srgbClr val="FF0000"/>
                </a:solidFill>
                <a:latin typeface="等线 Light" panose="02010600030101010101" pitchFamily="2" charset="-122"/>
                <a:ea typeface="等线 Light" panose="02010600030101010101" pitchFamily="2" charset="-122"/>
              </a:rPr>
              <a:t>表与</a:t>
            </a:r>
            <a:r>
              <a:rPr lang="en-US" altLang="zh-CN" sz="2000" dirty="0" err="1">
                <a:solidFill>
                  <a:srgbClr val="FF0000"/>
                </a:solidFill>
                <a:latin typeface="等线 Light" panose="02010600030101010101" pitchFamily="2" charset="-122"/>
                <a:ea typeface="等线 Light" panose="02010600030101010101" pitchFamily="2" charset="-122"/>
              </a:rPr>
              <a:t>F_Student</a:t>
            </a:r>
            <a:r>
              <a:rPr lang="zh-CN" altLang="en-US" sz="2000" dirty="0">
                <a:solidFill>
                  <a:srgbClr val="FF0000"/>
                </a:solidFill>
                <a:latin typeface="等线 Light" panose="02010600030101010101" pitchFamily="2" charset="-122"/>
                <a:ea typeface="等线 Light" panose="02010600030101010101" pitchFamily="2" charset="-122"/>
              </a:rPr>
              <a:t>视图的映象关系被破坏，导致该视图不能正确工作</a:t>
            </a:r>
          </a:p>
        </p:txBody>
      </p:sp>
      <p:sp>
        <p:nvSpPr>
          <p:cNvPr id="10" name="左箭头 9"/>
          <p:cNvSpPr/>
          <p:nvPr/>
        </p:nvSpPr>
        <p:spPr>
          <a:xfrm>
            <a:off x="8763000" y="5034356"/>
            <a:ext cx="257536" cy="7005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3787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wipe(left)">
                                      <p:cBhvr>
                                        <p:cTn id="28" dur="500"/>
                                        <p:tgtEl>
                                          <p:spTgt spid="7">
                                            <p:txEl>
                                              <p:pRg st="0" end="0"/>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left)">
                                      <p:cBhvr>
                                        <p:cTn id="32" dur="500"/>
                                        <p:tgtEl>
                                          <p:spTgt spid="7">
                                            <p:txEl>
                                              <p:pRg st="1" end="1"/>
                                            </p:txEl>
                                          </p:spTgt>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wipe(left)">
                                      <p:cBhvr>
                                        <p:cTn id="36" dur="500"/>
                                        <p:tgtEl>
                                          <p:spTgt spid="7">
                                            <p:txEl>
                                              <p:pRg st="2" end="2"/>
                                            </p:txEl>
                                          </p:spTgt>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wipe(left)">
                                      <p:cBhvr>
                                        <p:cTn id="40" dur="500"/>
                                        <p:tgtEl>
                                          <p:spTgt spid="7">
                                            <p:txEl>
                                              <p:pRg st="3" end="3"/>
                                            </p:txEl>
                                          </p:spTgt>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wipe(left)">
                                      <p:cBhvr>
                                        <p:cTn id="44" dur="500"/>
                                        <p:tgtEl>
                                          <p:spTgt spid="7">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1+#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2" presetClass="entr" presetSubtype="2"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right)">
                                      <p:cBhvr>
                                        <p:cTn id="5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删除视图</a:t>
            </a:r>
          </a:p>
        </p:txBody>
      </p:sp>
      <p:sp>
        <p:nvSpPr>
          <p:cNvPr id="3" name="内容占位符 2"/>
          <p:cNvSpPr>
            <a:spLocks noGrp="1"/>
          </p:cNvSpPr>
          <p:nvPr>
            <p:ph idx="1"/>
          </p:nvPr>
        </p:nvSpPr>
        <p:spPr/>
        <p:txBody>
          <a:bodyPr>
            <a:normAutofit/>
          </a:bodyPr>
          <a:lstStyle/>
          <a:p>
            <a:pPr>
              <a:lnSpc>
                <a:spcPct val="150000"/>
              </a:lnSpc>
            </a:pPr>
            <a:r>
              <a:rPr lang="zh-CN" altLang="en-US" dirty="0">
                <a:solidFill>
                  <a:srgbClr val="FF0000"/>
                </a:solidFill>
              </a:rPr>
              <a:t>语句格式：</a:t>
            </a:r>
          </a:p>
          <a:p>
            <a:pPr>
              <a:lnSpc>
                <a:spcPct val="150000"/>
              </a:lnSpc>
              <a:buNone/>
            </a:pPr>
            <a:r>
              <a:rPr lang="zh-CN" altLang="en-US" dirty="0"/>
              <a:t>		</a:t>
            </a:r>
            <a:r>
              <a:rPr lang="zh-CN" altLang="en-US" b="1">
                <a:latin typeface="Courier New" panose="02070309020205020404" pitchFamily="49" charset="0"/>
                <a:cs typeface="Courier New" panose="02070309020205020404" pitchFamily="49" charset="0"/>
              </a:rPr>
              <a:t>      </a:t>
            </a:r>
            <a:r>
              <a:rPr lang="en-US" altLang="zh-CN" b="1">
                <a:solidFill>
                  <a:srgbClr val="FF0000"/>
                </a:solidFill>
                <a:latin typeface="Courier New" panose="02070309020205020404" pitchFamily="49" charset="0"/>
                <a:cs typeface="Courier New" panose="02070309020205020404" pitchFamily="49" charset="0"/>
              </a:rPr>
              <a:t>DROP VIEW </a:t>
            </a:r>
            <a:r>
              <a:rPr lang="en-US" altLang="zh-CN" b="1">
                <a:solidFill>
                  <a:srgbClr val="0000CC"/>
                </a:solidFill>
                <a:latin typeface="Courier New" panose="02070309020205020404" pitchFamily="49" charset="0"/>
                <a:cs typeface="Courier New" panose="02070309020205020404" pitchFamily="49" charset="0"/>
              </a:rPr>
              <a:t>&lt;</a:t>
            </a:r>
            <a:r>
              <a:rPr lang="zh-CN" altLang="en-US" b="1" dirty="0">
                <a:solidFill>
                  <a:srgbClr val="0000CC"/>
                </a:solidFill>
                <a:latin typeface="Courier New" panose="02070309020205020404" pitchFamily="49" charset="0"/>
                <a:cs typeface="Courier New" panose="02070309020205020404" pitchFamily="49" charset="0"/>
              </a:rPr>
              <a:t>视图名</a:t>
            </a:r>
            <a:r>
              <a:rPr lang="en-US" altLang="zh-CN" b="1" dirty="0">
                <a:solidFill>
                  <a:srgbClr val="0000CC"/>
                </a:solidFill>
                <a:latin typeface="Courier New" panose="02070309020205020404" pitchFamily="49" charset="0"/>
                <a:cs typeface="Courier New" panose="02070309020205020404" pitchFamily="49" charset="0"/>
              </a:rPr>
              <a:t>&gt;[CASCADE]</a:t>
            </a:r>
            <a:r>
              <a:rPr lang="zh-CN" altLang="en-US" b="1" dirty="0">
                <a:solidFill>
                  <a:srgbClr val="0000CC"/>
                </a:solidFill>
                <a:latin typeface="Courier New" panose="02070309020205020404" pitchFamily="49" charset="0"/>
                <a:cs typeface="Courier New" panose="02070309020205020404" pitchFamily="49" charset="0"/>
              </a:rPr>
              <a:t>;</a:t>
            </a:r>
          </a:p>
          <a:p>
            <a:pPr lvl="1">
              <a:lnSpc>
                <a:spcPct val="150000"/>
              </a:lnSpc>
            </a:pPr>
            <a:r>
              <a:rPr lang="zh-CN" altLang="en-US" dirty="0"/>
              <a:t>该语句从数据字典中删除指定的视图定义</a:t>
            </a:r>
          </a:p>
          <a:p>
            <a:pPr lvl="1">
              <a:lnSpc>
                <a:spcPct val="150000"/>
              </a:lnSpc>
            </a:pPr>
            <a:r>
              <a:rPr lang="zh-CN" altLang="en-US" dirty="0"/>
              <a:t>如果该视图上还导出了其他视图，使用</a:t>
            </a:r>
            <a:r>
              <a:rPr lang="en-US" altLang="zh-CN" dirty="0"/>
              <a:t>CASCADE</a:t>
            </a:r>
            <a:r>
              <a:rPr lang="zh-CN" altLang="en-US" dirty="0"/>
              <a:t>级联删除语句，把该视图和由它导出的所有视图一起删除 </a:t>
            </a:r>
          </a:p>
          <a:p>
            <a:pPr lvl="1">
              <a:lnSpc>
                <a:spcPct val="150000"/>
              </a:lnSpc>
            </a:pPr>
            <a:r>
              <a:rPr lang="zh-CN" altLang="en-US" dirty="0"/>
              <a:t>删除基表时，由该基表导出的所有视图定义都必须显式地使用</a:t>
            </a:r>
            <a:r>
              <a:rPr lang="en-US" altLang="zh-CN" dirty="0"/>
              <a:t>DROP VIEW</a:t>
            </a:r>
            <a:r>
              <a:rPr lang="zh-CN" altLang="en-US"/>
              <a:t>语句删除</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36</a:t>
            </a:fld>
            <a:endParaRPr lang="en-US" dirty="0"/>
          </a:p>
        </p:txBody>
      </p:sp>
    </p:spTree>
    <p:extLst>
      <p:ext uri="{BB962C8B-B14F-4D97-AF65-F5344CB8AC3E}">
        <p14:creationId xmlns:p14="http://schemas.microsoft.com/office/powerpoint/2010/main" val="464886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85800"/>
            <a:ext cx="11007107" cy="5850226"/>
          </a:xfrm>
        </p:spPr>
        <p:txBody>
          <a:bodyPr/>
          <a:lstStyle/>
          <a:p>
            <a:r>
              <a:rPr lang="en-US" altLang="zh-CN" dirty="0"/>
              <a:t>[</a:t>
            </a:r>
            <a:r>
              <a:rPr lang="zh-CN" altLang="en-US" dirty="0"/>
              <a:t>例</a:t>
            </a:r>
            <a:r>
              <a:rPr lang="en-US" altLang="zh-CN" dirty="0"/>
              <a:t>3.91] </a:t>
            </a:r>
            <a:r>
              <a:rPr lang="zh-CN" altLang="en-US" dirty="0"/>
              <a:t>删除视图</a:t>
            </a:r>
            <a:r>
              <a:rPr lang="en-US" altLang="zh-CN" dirty="0"/>
              <a:t>BT_S</a:t>
            </a:r>
            <a:r>
              <a:rPr lang="zh-CN" altLang="en-US" dirty="0"/>
              <a:t>和</a:t>
            </a:r>
            <a:r>
              <a:rPr lang="en-US" altLang="zh-CN" dirty="0"/>
              <a:t>IS_S1</a:t>
            </a:r>
            <a:r>
              <a:rPr lang="zh-CN" altLang="en-US" dirty="0"/>
              <a:t>。</a:t>
            </a:r>
            <a:endParaRPr lang="en-US" altLang="zh-CN" dirty="0"/>
          </a:p>
          <a:p>
            <a:endParaRPr lang="en-US" altLang="zh-CN" dirty="0"/>
          </a:p>
          <a:p>
            <a:endParaRPr lang="en-US" altLang="zh-CN" dirty="0"/>
          </a:p>
          <a:p>
            <a:endParaRPr lang="en-US" altLang="zh-CN"/>
          </a:p>
          <a:p>
            <a:endParaRPr lang="en-US" altLang="zh-CN" sz="2000" dirty="0"/>
          </a:p>
          <a:p>
            <a:r>
              <a:rPr lang="zh-CN" altLang="en-US" dirty="0"/>
              <a:t>要删除</a:t>
            </a:r>
            <a:r>
              <a:rPr lang="en-US" altLang="zh-CN" dirty="0"/>
              <a:t>IS_S1</a:t>
            </a:r>
            <a:r>
              <a:rPr lang="zh-CN" altLang="en-US" dirty="0"/>
              <a:t>，需使用级联删除：</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37</a:t>
            </a:fld>
            <a:endParaRPr lang="en-US" dirty="0"/>
          </a:p>
        </p:txBody>
      </p:sp>
      <p:sp>
        <p:nvSpPr>
          <p:cNvPr id="5" name="矩形 4"/>
          <p:cNvSpPr/>
          <p:nvPr/>
        </p:nvSpPr>
        <p:spPr>
          <a:xfrm>
            <a:off x="2133600" y="1447800"/>
            <a:ext cx="6705600" cy="1331134"/>
          </a:xfrm>
          <a:prstGeom prst="rect">
            <a:avLst/>
          </a:prstGeom>
          <a:solidFill>
            <a:schemeClr val="bg1">
              <a:lumMod val="95000"/>
            </a:schemeClr>
          </a:solidFill>
        </p:spPr>
        <p:txBody>
          <a:bodyPr wrap="square">
            <a:spAutoFit/>
          </a:bodyPr>
          <a:lstStyle/>
          <a:p>
            <a:pPr>
              <a:lnSpc>
                <a:spcPct val="150000"/>
              </a:lnSpc>
            </a:pP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DROP VIEW BT_S</a:t>
            </a:r>
            <a:r>
              <a:rPr lang="zh-CN" altLang="en-US"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8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zh-CN" altLang="en-US"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成功执行</a:t>
            </a: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endParaRPr lang="zh-CN" altLang="en-US"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lnSpc>
                <a:spcPct val="150000"/>
              </a:lnSpc>
            </a:pP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DROP VIEW IS_</a:t>
            </a:r>
            <a:r>
              <a:rPr lang="en-US" altLang="zh-CN" sz="28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S1</a:t>
            </a:r>
            <a:r>
              <a:rPr lang="zh-CN" altLang="en-US" sz="28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8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拒绝执行</a:t>
            </a: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6" name="矩形 5"/>
          <p:cNvSpPr/>
          <p:nvPr/>
        </p:nvSpPr>
        <p:spPr>
          <a:xfrm>
            <a:off x="2133600" y="4370055"/>
            <a:ext cx="5410200" cy="523220"/>
          </a:xfrm>
          <a:prstGeom prst="rect">
            <a:avLst/>
          </a:prstGeom>
          <a:solidFill>
            <a:schemeClr val="bg1">
              <a:lumMod val="95000"/>
            </a:schemeClr>
          </a:solidFill>
        </p:spPr>
        <p:txBody>
          <a:bodyPr wrap="square">
            <a:spAutoFit/>
          </a:bodyPr>
          <a:lstStyle/>
          <a:p>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DROP VIEW IS_S1 </a:t>
            </a:r>
            <a:r>
              <a:rPr lang="en-US" altLang="zh-CN" sz="28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CASCADE</a:t>
            </a:r>
            <a:r>
              <a:rPr lang="zh-CN" altLang="en-US" sz="28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endParaRPr lang="zh-CN" altLang="en-US" sz="2800" dirty="0"/>
          </a:p>
        </p:txBody>
      </p:sp>
    </p:spTree>
    <p:extLst>
      <p:ext uri="{BB962C8B-B14F-4D97-AF65-F5344CB8AC3E}">
        <p14:creationId xmlns:p14="http://schemas.microsoft.com/office/powerpoint/2010/main" val="118433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p:txBody>
          <a:bodyPr/>
          <a:lstStyle/>
          <a:p>
            <a:pPr>
              <a:lnSpc>
                <a:spcPct val="150000"/>
              </a:lnSpc>
            </a:pPr>
            <a:r>
              <a:rPr lang="zh-CN" altLang="en-US" dirty="0">
                <a:solidFill>
                  <a:schemeClr val="bg1">
                    <a:lumMod val="75000"/>
                  </a:schemeClr>
                </a:solidFill>
              </a:rPr>
              <a:t>定义视图</a:t>
            </a:r>
          </a:p>
          <a:p>
            <a:pPr>
              <a:lnSpc>
                <a:spcPct val="150000"/>
              </a:lnSpc>
            </a:pPr>
            <a:r>
              <a:rPr lang="zh-CN" altLang="en-US" dirty="0">
                <a:solidFill>
                  <a:srgbClr val="FF0000"/>
                </a:solidFill>
              </a:rPr>
              <a:t>查询视图</a:t>
            </a:r>
          </a:p>
          <a:p>
            <a:pPr>
              <a:lnSpc>
                <a:spcPct val="150000"/>
              </a:lnSpc>
            </a:pPr>
            <a:r>
              <a:rPr lang="zh-CN" altLang="en-US" dirty="0">
                <a:solidFill>
                  <a:schemeClr val="bg1">
                    <a:lumMod val="75000"/>
                  </a:schemeClr>
                </a:solidFill>
              </a:rPr>
              <a:t>更新视图</a:t>
            </a:r>
          </a:p>
          <a:p>
            <a:pPr>
              <a:lnSpc>
                <a:spcPct val="150000"/>
              </a:lnSpc>
            </a:pPr>
            <a:r>
              <a:rPr lang="zh-CN" altLang="en-US" dirty="0">
                <a:solidFill>
                  <a:schemeClr val="bg1">
                    <a:lumMod val="75000"/>
                  </a:schemeClr>
                </a:solidFill>
              </a:rPr>
              <a:t>视图的作用</a:t>
            </a: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38</a:t>
            </a:fld>
            <a:endParaRPr lang="en-US" dirty="0"/>
          </a:p>
        </p:txBody>
      </p:sp>
    </p:spTree>
    <p:extLst>
      <p:ext uri="{BB962C8B-B14F-4D97-AF65-F5344CB8AC3E}">
        <p14:creationId xmlns:p14="http://schemas.microsoft.com/office/powerpoint/2010/main" val="1559992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插入数据</a:t>
            </a:r>
          </a:p>
        </p:txBody>
      </p:sp>
      <p:sp>
        <p:nvSpPr>
          <p:cNvPr id="3" name="内容占位符 2"/>
          <p:cNvSpPr>
            <a:spLocks noGrp="1"/>
          </p:cNvSpPr>
          <p:nvPr>
            <p:ph idx="1"/>
          </p:nvPr>
        </p:nvSpPr>
        <p:spPr/>
        <p:txBody>
          <a:bodyPr>
            <a:normAutofit lnSpcReduction="10000"/>
          </a:bodyPr>
          <a:lstStyle/>
          <a:p>
            <a:pPr>
              <a:lnSpc>
                <a:spcPct val="110000"/>
              </a:lnSpc>
            </a:pPr>
            <a:r>
              <a:rPr lang="zh-CN" altLang="en-US" dirty="0"/>
              <a:t>两种插入数据方式</a:t>
            </a:r>
          </a:p>
          <a:p>
            <a:pPr lvl="1">
              <a:lnSpc>
                <a:spcPct val="110000"/>
              </a:lnSpc>
            </a:pPr>
            <a:r>
              <a:rPr lang="zh-CN" altLang="en-US" dirty="0">
                <a:solidFill>
                  <a:srgbClr val="FF0000"/>
                </a:solidFill>
              </a:rPr>
              <a:t>插入元组</a:t>
            </a:r>
          </a:p>
          <a:p>
            <a:pPr lvl="1">
              <a:lnSpc>
                <a:spcPct val="110000"/>
              </a:lnSpc>
            </a:pPr>
            <a:r>
              <a:rPr lang="zh-CN" altLang="en-US" dirty="0">
                <a:solidFill>
                  <a:srgbClr val="FF0000"/>
                </a:solidFill>
              </a:rPr>
              <a:t>插入子查询结果</a:t>
            </a:r>
          </a:p>
          <a:p>
            <a:pPr lvl="2">
              <a:lnSpc>
                <a:spcPct val="110000"/>
              </a:lnSpc>
              <a:buSzPct val="87000"/>
            </a:pPr>
            <a:r>
              <a:rPr lang="zh-CN" altLang="en-US" dirty="0"/>
              <a:t>可以一次插入多个元组 </a:t>
            </a:r>
          </a:p>
          <a:p>
            <a:pPr marL="266700" indent="-266700">
              <a:lnSpc>
                <a:spcPct val="110000"/>
              </a:lnSpc>
            </a:pPr>
            <a:r>
              <a:rPr lang="zh-CN" altLang="en-US" dirty="0">
                <a:solidFill>
                  <a:srgbClr val="FF0000"/>
                </a:solidFill>
              </a:rPr>
              <a:t>语句格式</a:t>
            </a:r>
          </a:p>
          <a:p>
            <a:pPr marL="609600" indent="-609600">
              <a:lnSpc>
                <a:spcPct val="110000"/>
              </a:lnSpc>
              <a:buNone/>
            </a:pPr>
            <a:r>
              <a:rPr lang="zh-CN" altLang="en-US" sz="2400"/>
              <a:t>	       </a:t>
            </a:r>
            <a:r>
              <a:rPr lang="en-US" altLang="zh-CN" b="1">
                <a:solidFill>
                  <a:srgbClr val="0000CC"/>
                </a:solidFill>
                <a:latin typeface="Courier New" panose="02070309020205020404" pitchFamily="49" charset="0"/>
                <a:cs typeface="Courier New" panose="02070309020205020404" pitchFamily="49" charset="0"/>
              </a:rPr>
              <a:t>INSERT</a:t>
            </a:r>
            <a:endParaRPr lang="en-US" altLang="zh-CN" b="1" dirty="0">
              <a:solidFill>
                <a:srgbClr val="0000CC"/>
              </a:solidFill>
              <a:latin typeface="Courier New" panose="02070309020205020404" pitchFamily="49" charset="0"/>
              <a:cs typeface="Courier New" panose="02070309020205020404" pitchFamily="49" charset="0"/>
            </a:endParaRPr>
          </a:p>
          <a:p>
            <a:pPr marL="609600" indent="-609600">
              <a:lnSpc>
                <a:spcPct val="110000"/>
              </a:lnSpc>
              <a:buNone/>
            </a:pPr>
            <a:r>
              <a:rPr lang="en-US" altLang="zh-CN" b="1">
                <a:solidFill>
                  <a:srgbClr val="0000CC"/>
                </a:solidFill>
                <a:latin typeface="Courier New" panose="02070309020205020404" pitchFamily="49" charset="0"/>
                <a:cs typeface="Courier New" panose="02070309020205020404" pitchFamily="49" charset="0"/>
              </a:rPr>
              <a:t>     INTO </a:t>
            </a:r>
            <a:r>
              <a:rPr lang="en-US" altLang="zh-CN" b="1" dirty="0">
                <a:solidFill>
                  <a:srgbClr val="FF0000"/>
                </a:solidFill>
                <a:latin typeface="Courier New" panose="02070309020205020404" pitchFamily="49" charset="0"/>
                <a:cs typeface="Courier New" panose="02070309020205020404" pitchFamily="49" charset="0"/>
              </a:rPr>
              <a:t>&lt;</a:t>
            </a:r>
            <a:r>
              <a:rPr lang="zh-CN" altLang="en-US" b="1" dirty="0">
                <a:solidFill>
                  <a:srgbClr val="FF0000"/>
                </a:solidFill>
                <a:latin typeface="Courier New" panose="02070309020205020404" pitchFamily="49" charset="0"/>
                <a:cs typeface="Courier New" panose="02070309020205020404" pitchFamily="49" charset="0"/>
              </a:rPr>
              <a:t>表名</a:t>
            </a:r>
            <a:r>
              <a:rPr lang="en-US" altLang="zh-CN" b="1" dirty="0">
                <a:solidFill>
                  <a:srgbClr val="FF0000"/>
                </a:solidFill>
                <a:latin typeface="Courier New" panose="02070309020205020404" pitchFamily="49" charset="0"/>
                <a:cs typeface="Courier New" panose="02070309020205020404" pitchFamily="49" charset="0"/>
              </a:rPr>
              <a:t>&gt;</a:t>
            </a:r>
            <a:r>
              <a:rPr lang="en-US" altLang="zh-CN" b="1" dirty="0">
                <a:solidFill>
                  <a:srgbClr val="0000CC"/>
                </a:solidFill>
                <a:latin typeface="Courier New" panose="02070309020205020404" pitchFamily="49" charset="0"/>
                <a:cs typeface="Courier New" panose="02070309020205020404" pitchFamily="49" charset="0"/>
              </a:rPr>
              <a:t> [</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a:solidFill>
                  <a:srgbClr val="0000CC"/>
                </a:solidFill>
                <a:latin typeface="Courier New" panose="02070309020205020404" pitchFamily="49" charset="0"/>
                <a:cs typeface="Courier New" panose="02070309020205020404" pitchFamily="49" charset="0"/>
              </a:rPr>
              <a:t>&lt;</a:t>
            </a:r>
            <a:r>
              <a:rPr lang="zh-CN" altLang="en-US" b="1" dirty="0">
                <a:solidFill>
                  <a:srgbClr val="0000CC"/>
                </a:solidFill>
                <a:latin typeface="Courier New" panose="02070309020205020404" pitchFamily="49" charset="0"/>
                <a:cs typeface="Courier New" panose="02070309020205020404" pitchFamily="49" charset="0"/>
              </a:rPr>
              <a:t>属性列</a:t>
            </a:r>
            <a:r>
              <a:rPr lang="en-US" altLang="zh-CN" b="1" dirty="0">
                <a:solidFill>
                  <a:srgbClr val="0000CC"/>
                </a:solidFill>
                <a:latin typeface="Courier New" panose="02070309020205020404" pitchFamily="49" charset="0"/>
                <a:cs typeface="Courier New" panose="02070309020205020404" pitchFamily="49" charset="0"/>
              </a:rPr>
              <a:t>1&gt;[</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a:solidFill>
                  <a:srgbClr val="0000CC"/>
                </a:solidFill>
                <a:latin typeface="Courier New" panose="02070309020205020404" pitchFamily="49" charset="0"/>
                <a:cs typeface="Courier New" panose="02070309020205020404" pitchFamily="49" charset="0"/>
              </a:rPr>
              <a:t>&lt;</a:t>
            </a:r>
            <a:r>
              <a:rPr lang="zh-CN" altLang="en-US" b="1" dirty="0">
                <a:solidFill>
                  <a:srgbClr val="0000CC"/>
                </a:solidFill>
                <a:latin typeface="Courier New" panose="02070309020205020404" pitchFamily="49" charset="0"/>
                <a:cs typeface="Courier New" panose="02070309020205020404" pitchFamily="49" charset="0"/>
              </a:rPr>
              <a:t>属性列</a:t>
            </a:r>
            <a:r>
              <a:rPr lang="en-US" altLang="zh-CN" b="1" dirty="0">
                <a:solidFill>
                  <a:srgbClr val="0000CC"/>
                </a:solidFill>
                <a:latin typeface="Courier New" panose="02070309020205020404" pitchFamily="49" charset="0"/>
                <a:cs typeface="Courier New" panose="02070309020205020404" pitchFamily="49" charset="0"/>
              </a:rPr>
              <a:t>2 &gt;…</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a:solidFill>
                  <a:srgbClr val="0000CC"/>
                </a:solidFill>
                <a:latin typeface="Courier New" panose="02070309020205020404" pitchFamily="49" charset="0"/>
                <a:cs typeface="Courier New" panose="02070309020205020404" pitchFamily="49" charset="0"/>
              </a:rPr>
              <a:t>]</a:t>
            </a:r>
          </a:p>
          <a:p>
            <a:pPr marL="609600" indent="-609600">
              <a:lnSpc>
                <a:spcPct val="110000"/>
              </a:lnSpc>
              <a:buNone/>
            </a:pPr>
            <a:r>
              <a:rPr lang="en-US" altLang="zh-CN" b="1">
                <a:solidFill>
                  <a:srgbClr val="0000CC"/>
                </a:solidFill>
                <a:latin typeface="Courier New" panose="02070309020205020404" pitchFamily="49" charset="0"/>
                <a:cs typeface="Courier New" panose="02070309020205020404" pitchFamily="49" charset="0"/>
              </a:rPr>
              <a:t>     VALUES </a:t>
            </a:r>
            <a:r>
              <a:rPr lang="zh-CN" altLang="en-US" b="1" dirty="0">
                <a:solidFill>
                  <a:srgbClr val="FF0000"/>
                </a:solidFill>
                <a:latin typeface="Courier New" panose="02070309020205020404" pitchFamily="49" charset="0"/>
                <a:cs typeface="Courier New" panose="02070309020205020404" pitchFamily="49" charset="0"/>
              </a:rPr>
              <a:t>(</a:t>
            </a:r>
            <a:r>
              <a:rPr lang="en-US" altLang="zh-CN" b="1" dirty="0">
                <a:solidFill>
                  <a:srgbClr val="FF0000"/>
                </a:solidFill>
                <a:latin typeface="Courier New" panose="02070309020205020404" pitchFamily="49" charset="0"/>
                <a:cs typeface="Courier New" panose="02070309020205020404" pitchFamily="49" charset="0"/>
              </a:rPr>
              <a:t>&lt;</a:t>
            </a:r>
            <a:r>
              <a:rPr lang="zh-CN" altLang="en-US" b="1" dirty="0">
                <a:solidFill>
                  <a:srgbClr val="FF0000"/>
                </a:solidFill>
                <a:latin typeface="Courier New" panose="02070309020205020404" pitchFamily="49" charset="0"/>
                <a:cs typeface="Courier New" panose="02070309020205020404" pitchFamily="49" charset="0"/>
              </a:rPr>
              <a:t>常量</a:t>
            </a:r>
            <a:r>
              <a:rPr lang="en-US" altLang="zh-CN" b="1" dirty="0">
                <a:solidFill>
                  <a:srgbClr val="FF0000"/>
                </a:solidFill>
                <a:latin typeface="Courier New" panose="02070309020205020404" pitchFamily="49" charset="0"/>
                <a:cs typeface="Courier New" panose="02070309020205020404" pitchFamily="49" charset="0"/>
              </a:rPr>
              <a:t>1&gt; [</a:t>
            </a:r>
            <a:r>
              <a:rPr lang="zh-CN" altLang="en-US" b="1" dirty="0">
                <a:solidFill>
                  <a:srgbClr val="FF0000"/>
                </a:solidFill>
                <a:latin typeface="Courier New" panose="02070309020205020404" pitchFamily="49" charset="0"/>
                <a:cs typeface="Courier New" panose="02070309020205020404" pitchFamily="49" charset="0"/>
              </a:rPr>
              <a:t>,</a:t>
            </a:r>
            <a:r>
              <a:rPr lang="en-US" altLang="zh-CN" b="1" dirty="0">
                <a:solidFill>
                  <a:srgbClr val="FF0000"/>
                </a:solidFill>
                <a:latin typeface="Courier New" panose="02070309020205020404" pitchFamily="49" charset="0"/>
                <a:cs typeface="Courier New" panose="02070309020205020404" pitchFamily="49" charset="0"/>
              </a:rPr>
              <a:t>&lt;</a:t>
            </a:r>
            <a:r>
              <a:rPr lang="zh-CN" altLang="en-US" b="1" dirty="0">
                <a:solidFill>
                  <a:srgbClr val="FF0000"/>
                </a:solidFill>
                <a:latin typeface="Courier New" panose="02070309020205020404" pitchFamily="49" charset="0"/>
                <a:cs typeface="Courier New" panose="02070309020205020404" pitchFamily="49" charset="0"/>
              </a:rPr>
              <a:t>常量</a:t>
            </a:r>
            <a:r>
              <a:rPr lang="en-US" altLang="zh-CN" b="1" dirty="0">
                <a:solidFill>
                  <a:srgbClr val="FF0000"/>
                </a:solidFill>
                <a:latin typeface="Courier New" panose="02070309020205020404" pitchFamily="49" charset="0"/>
                <a:cs typeface="Courier New" panose="02070309020205020404" pitchFamily="49" charset="0"/>
              </a:rPr>
              <a:t>2&gt;]… </a:t>
            </a:r>
            <a:r>
              <a:rPr lang="zh-CN" altLang="en-US" b="1" dirty="0">
                <a:solidFill>
                  <a:srgbClr val="FF0000"/>
                </a:solidFill>
                <a:latin typeface="Courier New" panose="02070309020205020404" pitchFamily="49" charset="0"/>
                <a:cs typeface="Courier New" panose="02070309020205020404" pitchFamily="49" charset="0"/>
              </a:rPr>
              <a:t>)</a:t>
            </a:r>
            <a:r>
              <a:rPr lang="en-US" altLang="zh-CN" b="1" dirty="0">
                <a:solidFill>
                  <a:srgbClr val="0000CC"/>
                </a:solidFill>
                <a:latin typeface="Courier New" panose="02070309020205020404" pitchFamily="49" charset="0"/>
                <a:cs typeface="Courier New" panose="02070309020205020404" pitchFamily="49" charset="0"/>
              </a:rPr>
              <a:t>;</a:t>
            </a:r>
          </a:p>
          <a:p>
            <a:pPr marL="266700" indent="-266700">
              <a:lnSpc>
                <a:spcPct val="110000"/>
              </a:lnSpc>
            </a:pPr>
            <a:r>
              <a:rPr lang="zh-CN" altLang="en-US" dirty="0"/>
              <a:t>功能</a:t>
            </a:r>
          </a:p>
          <a:p>
            <a:pPr marL="723900" lvl="1" indent="-266700">
              <a:lnSpc>
                <a:spcPct val="110000"/>
              </a:lnSpc>
            </a:pPr>
            <a:r>
              <a:rPr lang="zh-CN" altLang="en-US" dirty="0"/>
              <a:t>将新元组插入指定表中</a:t>
            </a:r>
          </a:p>
        </p:txBody>
      </p:sp>
      <p:sp>
        <p:nvSpPr>
          <p:cNvPr id="4" name="灯片编号占位符 3"/>
          <p:cNvSpPr>
            <a:spLocks noGrp="1"/>
          </p:cNvSpPr>
          <p:nvPr>
            <p:ph type="sldNum" sz="quarter" idx="12"/>
          </p:nvPr>
        </p:nvSpPr>
        <p:spPr/>
        <p:txBody>
          <a:bodyPr/>
          <a:lstStyle/>
          <a:p>
            <a:fld id="{E63F6D5D-9733-4D44-9C56-AEFEDD5A4BA7}" type="slidenum">
              <a:rPr lang="en-US" smtClean="0"/>
              <a:pPr/>
              <a:t>3</a:t>
            </a:fld>
            <a:endParaRPr lang="en-US" dirty="0"/>
          </a:p>
        </p:txBody>
      </p:sp>
    </p:spTree>
    <p:extLst>
      <p:ext uri="{BB962C8B-B14F-4D97-AF65-F5344CB8AC3E}">
        <p14:creationId xmlns:p14="http://schemas.microsoft.com/office/powerpoint/2010/main" val="315933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wipe(left)">
                                      <p:cBhvr>
                                        <p:cTn id="11" dur="500"/>
                                        <p:tgtEl>
                                          <p:spTgt spid="3">
                                            <p:txEl>
                                              <p:pRg st="6" end="6"/>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wipe(left)">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查询视图</a:t>
            </a:r>
          </a:p>
        </p:txBody>
      </p:sp>
      <p:sp>
        <p:nvSpPr>
          <p:cNvPr id="3" name="内容占位符 2"/>
          <p:cNvSpPr>
            <a:spLocks noGrp="1"/>
          </p:cNvSpPr>
          <p:nvPr>
            <p:ph idx="1"/>
          </p:nvPr>
        </p:nvSpPr>
        <p:spPr/>
        <p:txBody>
          <a:bodyPr/>
          <a:lstStyle/>
          <a:p>
            <a:pPr>
              <a:lnSpc>
                <a:spcPct val="130000"/>
              </a:lnSpc>
              <a:spcAft>
                <a:spcPct val="30000"/>
              </a:spcAft>
            </a:pPr>
            <a:r>
              <a:rPr lang="zh-CN" altLang="en-US" dirty="0"/>
              <a:t>用户角度：查询视图与查询基本表相同</a:t>
            </a:r>
          </a:p>
          <a:p>
            <a:pPr>
              <a:lnSpc>
                <a:spcPct val="130000"/>
              </a:lnSpc>
            </a:pPr>
            <a:r>
              <a:rPr lang="zh-CN" altLang="en-US" dirty="0"/>
              <a:t>关系数据库管理系统实现视图查询的方法</a:t>
            </a:r>
          </a:p>
          <a:p>
            <a:pPr lvl="1">
              <a:lnSpc>
                <a:spcPct val="130000"/>
              </a:lnSpc>
            </a:pPr>
            <a:r>
              <a:rPr lang="zh-CN" altLang="en-US" dirty="0">
                <a:solidFill>
                  <a:srgbClr val="FF0000"/>
                </a:solidFill>
              </a:rPr>
              <a:t>视图消解法</a:t>
            </a:r>
            <a:r>
              <a:rPr lang="zh-CN" altLang="en-US" dirty="0"/>
              <a:t>（</a:t>
            </a:r>
            <a:r>
              <a:rPr lang="en-US" altLang="zh-CN" dirty="0"/>
              <a:t>View Resolution</a:t>
            </a:r>
            <a:r>
              <a:rPr lang="zh-CN" altLang="en-US" dirty="0"/>
              <a:t>）</a:t>
            </a:r>
          </a:p>
          <a:p>
            <a:pPr lvl="2">
              <a:lnSpc>
                <a:spcPct val="130000"/>
              </a:lnSpc>
              <a:buSzPct val="87000"/>
            </a:pPr>
            <a:r>
              <a:rPr lang="zh-CN" altLang="en-US" sz="2400" dirty="0"/>
              <a:t>进行有效性检查</a:t>
            </a:r>
          </a:p>
          <a:p>
            <a:pPr lvl="2">
              <a:lnSpc>
                <a:spcPct val="130000"/>
              </a:lnSpc>
              <a:buSzPct val="87000"/>
            </a:pPr>
            <a:r>
              <a:rPr lang="zh-CN" altLang="en-US" sz="2400" dirty="0"/>
              <a:t>转换成等价的对基本表的查询</a:t>
            </a:r>
          </a:p>
          <a:p>
            <a:pPr lvl="2">
              <a:lnSpc>
                <a:spcPct val="130000"/>
              </a:lnSpc>
              <a:buSzPct val="87000"/>
            </a:pPr>
            <a:r>
              <a:rPr lang="zh-CN" altLang="en-US" sz="2400" dirty="0"/>
              <a:t>执行</a:t>
            </a:r>
            <a:r>
              <a:rPr lang="zh-CN" altLang="en-US" sz="2400" dirty="0">
                <a:solidFill>
                  <a:srgbClr val="FF00FF"/>
                </a:solidFill>
              </a:rPr>
              <a:t>修正</a:t>
            </a:r>
            <a:r>
              <a:rPr lang="zh-CN" altLang="en-US" sz="2400" dirty="0"/>
              <a:t>后的查询</a:t>
            </a:r>
            <a:endParaRPr lang="en-US" altLang="zh-CN" sz="2400" dirty="0"/>
          </a:p>
          <a:p>
            <a:pPr lvl="1">
              <a:lnSpc>
                <a:spcPct val="130000"/>
              </a:lnSpc>
              <a:buSzPct val="87000"/>
            </a:pPr>
            <a:r>
              <a:rPr lang="zh-CN" altLang="en-US" dirty="0">
                <a:solidFill>
                  <a:srgbClr val="FF0000"/>
                </a:solidFill>
              </a:rPr>
              <a:t>物化视图</a:t>
            </a:r>
            <a:r>
              <a:rPr lang="zh-CN" altLang="en-US" dirty="0"/>
              <a:t>（</a:t>
            </a:r>
            <a:r>
              <a:rPr lang="en-US" altLang="zh-CN" dirty="0"/>
              <a:t>Materialized View</a:t>
            </a:r>
            <a:r>
              <a:rPr lang="zh-CN" altLang="en-US" dirty="0"/>
              <a:t>）</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39</a:t>
            </a:fld>
            <a:endParaRPr lang="en-US" dirty="0"/>
          </a:p>
        </p:txBody>
      </p:sp>
    </p:spTree>
    <p:extLst>
      <p:ext uri="{BB962C8B-B14F-4D97-AF65-F5344CB8AC3E}">
        <p14:creationId xmlns:p14="http://schemas.microsoft.com/office/powerpoint/2010/main" val="20164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查询视图</a:t>
            </a:r>
            <a:r>
              <a:rPr lang="en-US" altLang="zh-CN" dirty="0"/>
              <a:t>(cont’d)</a:t>
            </a:r>
            <a:endParaRPr lang="zh-CN" altLang="en-US" dirty="0"/>
          </a:p>
        </p:txBody>
      </p:sp>
      <p:sp>
        <p:nvSpPr>
          <p:cNvPr id="3" name="内容占位符 2"/>
          <p:cNvSpPr>
            <a:spLocks noGrp="1"/>
          </p:cNvSpPr>
          <p:nvPr>
            <p:ph idx="1"/>
          </p:nvPr>
        </p:nvSpPr>
        <p:spPr/>
        <p:txBody>
          <a:bodyPr/>
          <a:lstStyle/>
          <a:p>
            <a:pPr>
              <a:spcAft>
                <a:spcPct val="30000"/>
              </a:spcAft>
            </a:pPr>
            <a:r>
              <a:rPr lang="zh-CN" altLang="en-US" dirty="0"/>
              <a:t>物化视图</a:t>
            </a:r>
            <a:r>
              <a:rPr lang="zh-CN" altLang="en-US" dirty="0">
                <a:solidFill>
                  <a:prstClr val="black"/>
                </a:solidFill>
              </a:rPr>
              <a:t>用于</a:t>
            </a:r>
            <a:r>
              <a:rPr lang="zh-CN" altLang="en-US" dirty="0">
                <a:solidFill>
                  <a:srgbClr val="FF0000"/>
                </a:solidFill>
              </a:rPr>
              <a:t>预先计算</a:t>
            </a:r>
            <a:r>
              <a:rPr lang="zh-CN" altLang="en-US" dirty="0">
                <a:solidFill>
                  <a:prstClr val="black"/>
                </a:solidFill>
              </a:rPr>
              <a:t>并</a:t>
            </a:r>
            <a:r>
              <a:rPr lang="zh-CN" altLang="en-US" dirty="0">
                <a:solidFill>
                  <a:srgbClr val="FF0000"/>
                </a:solidFill>
              </a:rPr>
              <a:t>保存表连接或聚集等耗时较多</a:t>
            </a:r>
            <a:r>
              <a:rPr lang="zh-CN" altLang="en-US" dirty="0">
                <a:solidFill>
                  <a:prstClr val="black"/>
                </a:solidFill>
              </a:rPr>
              <a:t>的操作的结果，这样在执行查询时，就可以避免进行这些耗时的操作，快速得到结果，从而提高查询性能。</a:t>
            </a:r>
            <a:endParaRPr lang="en-US" altLang="zh-CN" dirty="0">
              <a:solidFill>
                <a:prstClr val="black"/>
              </a:solidFill>
            </a:endParaRPr>
          </a:p>
          <a:p>
            <a:pPr>
              <a:spcAft>
                <a:spcPct val="30000"/>
              </a:spcAft>
            </a:pPr>
            <a:r>
              <a:rPr lang="zh-CN" altLang="en-US" dirty="0">
                <a:solidFill>
                  <a:srgbClr val="FF0000"/>
                </a:solidFill>
              </a:rPr>
              <a:t>物化视图的特点</a:t>
            </a:r>
            <a:endParaRPr lang="en-US" altLang="zh-CN" dirty="0">
              <a:solidFill>
                <a:srgbClr val="FF0000"/>
              </a:solidFill>
            </a:endParaRPr>
          </a:p>
          <a:p>
            <a:pPr lvl="1">
              <a:spcAft>
                <a:spcPct val="30000"/>
              </a:spcAft>
            </a:pPr>
            <a:r>
              <a:rPr lang="zh-CN" altLang="en-US" dirty="0">
                <a:solidFill>
                  <a:prstClr val="black"/>
                </a:solidFill>
              </a:rPr>
              <a:t>物理真实存在，故需要占用存储空间</a:t>
            </a:r>
            <a:endParaRPr lang="en-US" altLang="zh-CN" dirty="0">
              <a:solidFill>
                <a:prstClr val="black"/>
              </a:solidFill>
            </a:endParaRPr>
          </a:p>
          <a:p>
            <a:pPr lvl="1">
              <a:spcAft>
                <a:spcPct val="30000"/>
              </a:spcAft>
            </a:pPr>
            <a:r>
              <a:rPr lang="zh-CN" altLang="en-US" dirty="0"/>
              <a:t>物化视图对应用透明，增加和删除物化视图不会影响应用程序中</a:t>
            </a:r>
            <a:r>
              <a:rPr lang="en-US" altLang="zh-CN" dirty="0"/>
              <a:t>SQL</a:t>
            </a:r>
            <a:r>
              <a:rPr lang="zh-CN" altLang="en-US" dirty="0"/>
              <a:t>语句的正确性和有效性；</a:t>
            </a:r>
            <a:endParaRPr lang="en-US" altLang="zh-CN" dirty="0"/>
          </a:p>
          <a:p>
            <a:pPr lvl="1">
              <a:spcAft>
                <a:spcPct val="30000"/>
              </a:spcAft>
            </a:pPr>
            <a:r>
              <a:rPr lang="zh-CN" altLang="en-US" dirty="0">
                <a:solidFill>
                  <a:prstClr val="black"/>
                </a:solidFill>
              </a:rPr>
              <a:t>当基本表发生变化时，物化视图也应刷新</a:t>
            </a:r>
          </a:p>
        </p:txBody>
      </p:sp>
      <p:sp>
        <p:nvSpPr>
          <p:cNvPr id="4" name="灯片编号占位符 3"/>
          <p:cNvSpPr>
            <a:spLocks noGrp="1"/>
          </p:cNvSpPr>
          <p:nvPr>
            <p:ph type="sldNum" sz="quarter" idx="12"/>
          </p:nvPr>
        </p:nvSpPr>
        <p:spPr/>
        <p:txBody>
          <a:bodyPr/>
          <a:lstStyle/>
          <a:p>
            <a:fld id="{E63F6D5D-9733-4D44-9C56-AEFEDD5A4BA7}" type="slidenum">
              <a:rPr lang="en-US" smtClean="0"/>
              <a:pPr/>
              <a:t>40</a:t>
            </a:fld>
            <a:endParaRPr lang="en-US" dirty="0"/>
          </a:p>
        </p:txBody>
      </p:sp>
      <p:sp>
        <p:nvSpPr>
          <p:cNvPr id="5" name="矩形 4"/>
          <p:cNvSpPr/>
          <p:nvPr/>
        </p:nvSpPr>
        <p:spPr>
          <a:xfrm>
            <a:off x="1295400" y="5778148"/>
            <a:ext cx="9011392" cy="461665"/>
          </a:xfrm>
          <a:prstGeom prst="rect">
            <a:avLst/>
          </a:prstGeom>
        </p:spPr>
        <p:txBody>
          <a:bodyPr wrap="square">
            <a:spAutoFit/>
          </a:bodyPr>
          <a:lstStyle/>
          <a:p>
            <a:r>
              <a:rPr lang="zh-CN" altLang="en-US" sz="2400" b="1" dirty="0">
                <a:solidFill>
                  <a:srgbClr val="0000CC"/>
                </a:solidFill>
                <a:latin typeface="等线 Light" panose="02010600030101010101" pitchFamily="2" charset="-122"/>
                <a:ea typeface="等线 Light" panose="02010600030101010101" pitchFamily="2" charset="-122"/>
              </a:rPr>
              <a:t>参考：</a:t>
            </a:r>
            <a:r>
              <a:rPr lang="en-US" altLang="zh-CN" sz="2400" b="1" dirty="0">
                <a:solidFill>
                  <a:srgbClr val="0000CC"/>
                </a:solidFill>
                <a:latin typeface="等线 Light" panose="02010600030101010101" pitchFamily="2" charset="-122"/>
                <a:ea typeface="等线 Light" panose="02010600030101010101" pitchFamily="2" charset="-122"/>
                <a:hlinkClick r:id="rId2"/>
              </a:rPr>
              <a:t>https://blog.csdn.net/yangshangwei/article/details/53328605</a:t>
            </a:r>
            <a:endParaRPr lang="en-US" altLang="zh-CN" sz="2400" b="1" dirty="0">
              <a:solidFill>
                <a:srgbClr val="0000CC"/>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505789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en-US" altLang="zh-CN" dirty="0"/>
              <a:t>[</a:t>
            </a:r>
            <a:r>
              <a:rPr lang="zh-CN" altLang="en-US" dirty="0"/>
              <a:t>例</a:t>
            </a:r>
            <a:r>
              <a:rPr lang="en-US" altLang="zh-CN" dirty="0"/>
              <a:t>3.92]  </a:t>
            </a:r>
            <a:r>
              <a:rPr lang="zh-CN" altLang="en-US" dirty="0"/>
              <a:t>在信息系学生的视图中找出年龄小于</a:t>
            </a:r>
            <a:r>
              <a:rPr lang="en-US" altLang="zh-CN" dirty="0"/>
              <a:t>20</a:t>
            </a:r>
            <a:r>
              <a:rPr lang="zh-CN" altLang="en-US" dirty="0"/>
              <a:t>岁的学生。</a:t>
            </a:r>
            <a:endParaRPr lang="en-US" altLang="zh-CN" dirty="0"/>
          </a:p>
          <a:p>
            <a:endParaRPr lang="en-US" altLang="zh-CN" dirty="0"/>
          </a:p>
          <a:p>
            <a:endParaRPr lang="en-US" altLang="zh-CN" dirty="0"/>
          </a:p>
          <a:p>
            <a:endParaRPr lang="en-US" altLang="zh-CN" dirty="0"/>
          </a:p>
          <a:p>
            <a:endParaRPr lang="en-US" altLang="zh-CN" dirty="0"/>
          </a:p>
          <a:p>
            <a:r>
              <a:rPr lang="en-US" altLang="zh-CN" dirty="0"/>
              <a:t>[</a:t>
            </a:r>
            <a:r>
              <a:rPr lang="zh-CN" altLang="en-US" dirty="0"/>
              <a:t>例</a:t>
            </a:r>
            <a:r>
              <a:rPr lang="en-US" altLang="zh-CN" dirty="0"/>
              <a:t>3.93]  </a:t>
            </a:r>
            <a:r>
              <a:rPr lang="zh-CN" altLang="en-US" dirty="0"/>
              <a:t>查询选修了</a:t>
            </a:r>
            <a:r>
              <a:rPr lang="en-US" altLang="zh-CN" dirty="0"/>
              <a:t>1</a:t>
            </a:r>
            <a:r>
              <a:rPr lang="zh-CN" altLang="en-US" dirty="0"/>
              <a:t>号课程的信息</a:t>
            </a:r>
            <a:r>
              <a:rPr lang="zh-CN" altLang="en-US"/>
              <a:t>系学生。</a:t>
            </a:r>
            <a:endParaRPr lang="zh-CN" altLang="en-US" dirty="0"/>
          </a:p>
          <a:p>
            <a:pPr marL="0" indent="0">
              <a:buNone/>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41</a:t>
            </a:fld>
            <a:endParaRPr lang="en-US" dirty="0"/>
          </a:p>
        </p:txBody>
      </p:sp>
      <p:sp>
        <p:nvSpPr>
          <p:cNvPr id="5" name="矩形 4"/>
          <p:cNvSpPr/>
          <p:nvPr/>
        </p:nvSpPr>
        <p:spPr>
          <a:xfrm>
            <a:off x="1123127" y="1263061"/>
            <a:ext cx="3601274" cy="1505027"/>
          </a:xfrm>
          <a:prstGeom prst="rect">
            <a:avLst/>
          </a:prstGeom>
          <a:solidFill>
            <a:schemeClr val="bg1">
              <a:lumMod val="95000"/>
            </a:schemeClr>
          </a:solidFill>
        </p:spPr>
        <p:txBody>
          <a:bodyPr wrap="square">
            <a:spAutoFit/>
          </a:bodyPr>
          <a:lstStyle/>
          <a:p>
            <a:pPr marL="0" lvl="1">
              <a:lnSpc>
                <a:spcPct val="130000"/>
              </a:lnSpc>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Sno</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Sage</a:t>
            </a:r>
          </a:p>
          <a:p>
            <a:pPr marL="0" lvl="1">
              <a:lnSpc>
                <a:spcPct val="130000"/>
              </a:lnSpc>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IS</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_Student</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0" lvl="1">
              <a:lnSpc>
                <a:spcPct val="130000"/>
              </a:lnSpc>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Sage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&lt; 20</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6" name="矩形 5"/>
          <p:cNvSpPr/>
          <p:nvPr/>
        </p:nvSpPr>
        <p:spPr>
          <a:xfrm>
            <a:off x="5540324" y="1263061"/>
            <a:ext cx="5715196" cy="1505027"/>
          </a:xfrm>
          <a:prstGeom prst="rect">
            <a:avLst/>
          </a:prstGeom>
          <a:solidFill>
            <a:schemeClr val="bg1">
              <a:lumMod val="95000"/>
            </a:schemeClr>
          </a:solidFill>
        </p:spPr>
        <p:txBody>
          <a:bodyPr wrap="square">
            <a:spAutoFit/>
          </a:bodyPr>
          <a:lstStyle/>
          <a:p>
            <a:pPr marL="0" lvl="1">
              <a:lnSpc>
                <a:spcPct val="130000"/>
              </a:lnSpc>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Sno</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Sage       </a:t>
            </a:r>
          </a:p>
          <a:p>
            <a:pPr marL="0" lvl="1">
              <a:lnSpc>
                <a:spcPct val="130000"/>
              </a:lnSpc>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Student</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0" lvl="1">
              <a:lnSpc>
                <a:spcPct val="130000"/>
              </a:lnSpc>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Sdept='IS' AND Sage&lt;</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20</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p:txBody>
      </p:sp>
      <p:sp>
        <p:nvSpPr>
          <p:cNvPr id="7" name="右箭头 6"/>
          <p:cNvSpPr/>
          <p:nvPr/>
        </p:nvSpPr>
        <p:spPr>
          <a:xfrm>
            <a:off x="4833005" y="1706310"/>
            <a:ext cx="598715" cy="618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50559" y="4089913"/>
            <a:ext cx="9697273" cy="1557349"/>
          </a:xfrm>
          <a:prstGeom prst="rect">
            <a:avLst/>
          </a:prstGeom>
          <a:solidFill>
            <a:schemeClr val="bg1">
              <a:lumMod val="95000"/>
            </a:schemeClr>
          </a:solidFill>
        </p:spPr>
        <p:txBody>
          <a:bodyPr wrap="square">
            <a:spAutoFit/>
          </a:bodyPr>
          <a:lstStyle/>
          <a:p>
            <a:pPr marL="0" lvl="1">
              <a:lnSpc>
                <a:spcPct val="140000"/>
              </a:lnSpc>
              <a:buFont typeface="Wingdings" pitchFamily="2" charset="2"/>
              <a:buNone/>
            </a:pPr>
            <a:r>
              <a:rPr lang="en-US" altLang="zh-CN" sz="28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IS</a:t>
            </a:r>
            <a:r>
              <a:rPr lang="en-US" altLang="zh-CN" sz="28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_Student.Sno</a:t>
            </a: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8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a:t>
            </a:r>
            <a:endPar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0" lvl="1">
              <a:buFont typeface="Wingdings" pitchFamily="2" charset="2"/>
              <a:buNone/>
            </a:pPr>
            <a:r>
              <a:rPr lang="en-US" altLang="zh-CN" sz="28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IS</a:t>
            </a:r>
            <a:r>
              <a:rPr lang="en-US" altLang="zh-CN" sz="28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_Student</a:t>
            </a: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SC</a:t>
            </a:r>
          </a:p>
          <a:p>
            <a:pPr marL="0" lvl="1">
              <a:buFont typeface="Wingdings" pitchFamily="2" charset="2"/>
              <a:buNone/>
            </a:pPr>
            <a:r>
              <a:rPr lang="en-US" altLang="zh-CN" sz="28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IS</a:t>
            </a:r>
            <a:r>
              <a:rPr lang="en-US" altLang="zh-CN" sz="28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_Student</a:t>
            </a:r>
            <a:r>
              <a:rPr lang="en-US" altLang="zh-CN" sz="28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8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8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SC</a:t>
            </a:r>
            <a:r>
              <a:rPr lang="en-US" altLang="zh-CN" sz="28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8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 </a:t>
            </a: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AND </a:t>
            </a:r>
            <a:r>
              <a:rPr lang="en-US" altLang="zh-CN" sz="28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SC.</a:t>
            </a:r>
            <a:r>
              <a:rPr lang="en-US" altLang="zh-CN" sz="28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Cno</a:t>
            </a:r>
            <a:r>
              <a:rPr lang="en-US" altLang="zh-CN" sz="28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='1</a:t>
            </a: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17735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left)">
                                      <p:cBhvr>
                                        <p:cTn id="23" dur="500"/>
                                        <p:tgtEl>
                                          <p:spTgt spid="6">
                                            <p:txEl>
                                              <p:pRg st="0" end="0"/>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wipe(left)">
                                      <p:cBhvr>
                                        <p:cTn id="27" dur="500"/>
                                        <p:tgtEl>
                                          <p:spTgt spid="6">
                                            <p:txEl>
                                              <p:pRg st="1" end="1"/>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wipe(left)">
                                      <p:cBhvr>
                                        <p:cTn id="31" dur="500"/>
                                        <p:tgtEl>
                                          <p:spTgt spid="6">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animEffect transition="in" filter="wipe(left)">
                                      <p:cBhvr>
                                        <p:cTn id="36" dur="500"/>
                                        <p:tgtEl>
                                          <p:spTgt spid="10">
                                            <p:txEl>
                                              <p:pRg st="0" end="0"/>
                                            </p:txEl>
                                          </p:spTgt>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0">
                                            <p:txEl>
                                              <p:pRg st="1" end="1"/>
                                            </p:txEl>
                                          </p:spTgt>
                                        </p:tgtEl>
                                        <p:attrNameLst>
                                          <p:attrName>style.visibility</p:attrName>
                                        </p:attrNameLst>
                                      </p:cBhvr>
                                      <p:to>
                                        <p:strVal val="visible"/>
                                      </p:to>
                                    </p:set>
                                    <p:animEffect transition="in" filter="wipe(left)">
                                      <p:cBhvr>
                                        <p:cTn id="40" dur="500"/>
                                        <p:tgtEl>
                                          <p:spTgt spid="10">
                                            <p:txEl>
                                              <p:pRg st="1" end="1"/>
                                            </p:txEl>
                                          </p:spTgt>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10">
                                            <p:txEl>
                                              <p:pRg st="2" end="2"/>
                                            </p:txEl>
                                          </p:spTgt>
                                        </p:tgtEl>
                                        <p:attrNameLst>
                                          <p:attrName>style.visibility</p:attrName>
                                        </p:attrNameLst>
                                      </p:cBhvr>
                                      <p:to>
                                        <p:strVal val="visible"/>
                                      </p:to>
                                    </p:set>
                                    <p:animEffect transition="in" filter="wipe(left)">
                                      <p:cBhvr>
                                        <p:cTn id="44"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292115" cy="6155026"/>
          </a:xfrm>
        </p:spPr>
        <p:txBody>
          <a:bodyPr/>
          <a:lstStyle/>
          <a:p>
            <a:r>
              <a:rPr lang="zh-CN" altLang="en-US" dirty="0">
                <a:solidFill>
                  <a:srgbClr val="FF0000"/>
                </a:solidFill>
              </a:rPr>
              <a:t>视图消解法的局限</a:t>
            </a:r>
            <a:endParaRPr lang="en-US" altLang="zh-CN" dirty="0">
              <a:solidFill>
                <a:srgbClr val="FF0000"/>
              </a:solidFill>
            </a:endParaRPr>
          </a:p>
          <a:p>
            <a:r>
              <a:rPr lang="zh-CN" altLang="en-US" dirty="0"/>
              <a:t>有些情况下，视图消解法</a:t>
            </a:r>
            <a:r>
              <a:rPr lang="zh-CN" altLang="en-US" dirty="0">
                <a:solidFill>
                  <a:srgbClr val="C00000"/>
                </a:solidFill>
              </a:rPr>
              <a:t>不能生成正确的查询。</a:t>
            </a:r>
            <a:endParaRPr lang="en-US" altLang="zh-CN" dirty="0">
              <a:solidFill>
                <a:srgbClr val="C00000"/>
              </a:solidFill>
            </a:endParaRPr>
          </a:p>
          <a:p>
            <a:r>
              <a:rPr lang="en-US" altLang="zh-CN" dirty="0"/>
              <a:t>[</a:t>
            </a:r>
            <a:r>
              <a:rPr lang="zh-CN" altLang="en-US" dirty="0"/>
              <a:t>例</a:t>
            </a:r>
            <a:r>
              <a:rPr lang="en-US" altLang="zh-CN" dirty="0"/>
              <a:t>3.94]</a:t>
            </a:r>
            <a:r>
              <a:rPr lang="zh-CN" altLang="en-US" dirty="0"/>
              <a:t>在</a:t>
            </a:r>
            <a:r>
              <a:rPr lang="en-US" altLang="zh-CN" dirty="0"/>
              <a:t>S_G</a:t>
            </a:r>
            <a:r>
              <a:rPr lang="zh-CN" altLang="en-US" dirty="0"/>
              <a:t>视图中查询平均成绩在</a:t>
            </a:r>
            <a:r>
              <a:rPr lang="en-US" altLang="zh-CN" dirty="0"/>
              <a:t>90</a:t>
            </a:r>
            <a:r>
              <a:rPr lang="zh-CN" altLang="en-US" dirty="0"/>
              <a:t>分以上的学生学号和平均成绩</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42</a:t>
            </a:fld>
            <a:endParaRPr lang="en-US" dirty="0"/>
          </a:p>
        </p:txBody>
      </p:sp>
      <p:sp>
        <p:nvSpPr>
          <p:cNvPr id="5" name="矩形 4"/>
          <p:cNvSpPr/>
          <p:nvPr/>
        </p:nvSpPr>
        <p:spPr>
          <a:xfrm>
            <a:off x="1066800" y="2675536"/>
            <a:ext cx="3124200" cy="1505027"/>
          </a:xfrm>
          <a:prstGeom prst="rect">
            <a:avLst/>
          </a:prstGeom>
          <a:solidFill>
            <a:schemeClr val="bg1">
              <a:lumMod val="95000"/>
            </a:schemeClr>
          </a:solidFill>
        </p:spPr>
        <p:txBody>
          <a:bodyPr wrap="square">
            <a:spAutoFit/>
          </a:bodyPr>
          <a:lstStyle/>
          <a:p>
            <a:pPr marL="0" lvl="2" indent="-647700">
              <a:lnSpc>
                <a:spcPct val="130000"/>
              </a:lnSpc>
              <a:buFont typeface="Arial" pitchFamily="34" charset="0"/>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p>
          <a:p>
            <a:pPr marL="0" lvl="2" indent="-647700">
              <a:lnSpc>
                <a:spcPct val="130000"/>
              </a:lnSpc>
              <a:buFont typeface="Arial" pitchFamily="34" charset="0"/>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a:t>
            </a:r>
            <a:r>
              <a:rPr lang="en-US" altLang="zh-CN" sz="2400" b="1">
                <a:solidFill>
                  <a:srgbClr val="C00000"/>
                </a:solidFill>
                <a:latin typeface="Courier New" panose="02070309020205020404" pitchFamily="49" charset="0"/>
                <a:ea typeface="等线 Light" panose="02010600030101010101" pitchFamily="2" charset="-122"/>
                <a:cs typeface="Courier New" panose="02070309020205020404" pitchFamily="49" charset="0"/>
              </a:rPr>
              <a:t>S</a:t>
            </a:r>
            <a:r>
              <a:rPr lang="en-US" altLang="zh-CN" sz="2400" b="1" dirty="0">
                <a:solidFill>
                  <a:srgbClr val="C00000"/>
                </a:solidFill>
                <a:latin typeface="Courier New" panose="02070309020205020404" pitchFamily="49" charset="0"/>
                <a:ea typeface="等线 Light" panose="02010600030101010101" pitchFamily="2" charset="-122"/>
                <a:cs typeface="Courier New" panose="02070309020205020404" pitchFamily="49" charset="0"/>
              </a:rPr>
              <a:t>_G</a:t>
            </a:r>
          </a:p>
          <a:p>
            <a:pPr marL="0" lvl="2" indent="-647700">
              <a:lnSpc>
                <a:spcPct val="130000"/>
              </a:lnSpc>
              <a:buFont typeface="Arial" pitchFamily="34" charset="0"/>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Gavg</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&gt;=90</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6" name="矩形 5"/>
          <p:cNvSpPr/>
          <p:nvPr/>
        </p:nvSpPr>
        <p:spPr>
          <a:xfrm>
            <a:off x="5715000" y="2592436"/>
            <a:ext cx="4800600" cy="1588127"/>
          </a:xfrm>
          <a:prstGeom prst="rect">
            <a:avLst/>
          </a:prstGeom>
          <a:solidFill>
            <a:schemeClr val="bg1">
              <a:lumMod val="95000"/>
            </a:schemeClr>
          </a:solidFill>
        </p:spPr>
        <p:txBody>
          <a:bodyPr wrap="square">
            <a:spAutoFit/>
          </a:bodyPr>
          <a:lstStyle/>
          <a:p>
            <a:pPr>
              <a:lnSpc>
                <a:spcPct val="80000"/>
              </a:lnSpc>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VIEW S</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_G</a:t>
            </a:r>
            <a:r>
              <a:rPr lang="zh-CN" altLang="en-US"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Gavg</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a:lnSpc>
                <a:spcPct val="80000"/>
              </a:lnSpc>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AS </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lnSpc>
                <a:spcPct val="80000"/>
              </a:lnSpc>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AVG</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endPar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lnSpc>
                <a:spcPct val="80000"/>
              </a:lnSpc>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SC</a:t>
            </a:r>
          </a:p>
          <a:p>
            <a:pPr>
              <a:lnSpc>
                <a:spcPct val="80000"/>
              </a:lnSpc>
            </a:pPr>
            <a:r>
              <a:rPr lang="en-US" altLang="zh-CN" sz="2400" b="1">
                <a:solidFill>
                  <a:srgbClr val="FF00FF"/>
                </a:solidFill>
                <a:latin typeface="Courier New" panose="02070309020205020404" pitchFamily="49" charset="0"/>
                <a:ea typeface="等线 Light" panose="02010600030101010101" pitchFamily="2" charset="-122"/>
                <a:cs typeface="Courier New" panose="02070309020205020404" pitchFamily="49" charset="0"/>
              </a:rPr>
              <a:t>GROUP </a:t>
            </a:r>
            <a:r>
              <a:rPr lang="en-US" altLang="zh-CN"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BY </a:t>
            </a:r>
            <a:r>
              <a:rPr lang="en-US" altLang="zh-CN" sz="2400" b="1" dirty="0" err="1">
                <a:solidFill>
                  <a:srgbClr val="FF00FF"/>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400" b="1" dirty="0">
                <a:latin typeface="Courier New" panose="02070309020205020404" pitchFamily="49" charset="0"/>
                <a:ea typeface="等线 Light" panose="02010600030101010101" pitchFamily="2" charset="-122"/>
                <a:cs typeface="Courier New" panose="02070309020205020404" pitchFamily="49" charset="0"/>
              </a:rPr>
              <a:t>;</a:t>
            </a:r>
          </a:p>
        </p:txBody>
      </p:sp>
      <p:sp>
        <p:nvSpPr>
          <p:cNvPr id="7" name="左箭头 6"/>
          <p:cNvSpPr/>
          <p:nvPr/>
        </p:nvSpPr>
        <p:spPr>
          <a:xfrm>
            <a:off x="4606689" y="2962033"/>
            <a:ext cx="692621" cy="8101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47700" y="5017640"/>
            <a:ext cx="4533900" cy="1431161"/>
          </a:xfrm>
          <a:prstGeom prst="rect">
            <a:avLst/>
          </a:prstGeom>
          <a:solidFill>
            <a:schemeClr val="bg1">
              <a:lumMod val="95000"/>
            </a:schemeClr>
          </a:solidFill>
        </p:spPr>
        <p:txBody>
          <a:bodyPr wrap="square">
            <a:spAutoFit/>
          </a:bodyPr>
          <a:lstStyle/>
          <a:p>
            <a:pPr marL="0" lvl="1" indent="-279400">
              <a:lnSpc>
                <a:spcPct val="90000"/>
              </a:lnSpc>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Sno</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AVG</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marL="0" lvl="1" indent="-279400">
              <a:lnSpc>
                <a:spcPct val="90000"/>
              </a:lnSpc>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SC</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0" lvl="1" indent="-279400">
              <a:lnSpc>
                <a:spcPct val="90000"/>
              </a:lnSpc>
              <a:buFont typeface="Wingdings" pitchFamily="2" charset="2"/>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a:t>
            </a:r>
            <a:r>
              <a:rPr lang="en-US" altLang="zh-CN" sz="2400" b="1" dirty="0">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AVG</a:t>
            </a:r>
            <a:r>
              <a:rPr lang="zh-CN" altLang="en-US"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&gt;=90</a:t>
            </a:r>
          </a:p>
          <a:p>
            <a:pPr marL="0" lvl="1" indent="-279400">
              <a:lnSpc>
                <a:spcPct val="90000"/>
              </a:lnSpc>
              <a:buFont typeface="Wingdings" pitchFamily="2" charset="2"/>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GROUP  BY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9" name="矩形 8"/>
          <p:cNvSpPr/>
          <p:nvPr/>
        </p:nvSpPr>
        <p:spPr>
          <a:xfrm>
            <a:off x="6324600" y="5017640"/>
            <a:ext cx="4419600" cy="1421928"/>
          </a:xfrm>
          <a:prstGeom prst="rect">
            <a:avLst/>
          </a:prstGeom>
          <a:solidFill>
            <a:schemeClr val="bg1">
              <a:lumMod val="95000"/>
            </a:schemeClr>
          </a:solidFill>
        </p:spPr>
        <p:txBody>
          <a:bodyPr wrap="square">
            <a:spAutoFit/>
          </a:bodyPr>
          <a:lstStyle/>
          <a:p>
            <a:pPr marL="0" lvl="1" indent="-279400">
              <a:lnSpc>
                <a:spcPct val="90000"/>
              </a:lnSpc>
              <a:buFont typeface="Wingdings" pitchFamily="2" charset="2"/>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AVG</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marL="0" lvl="1" indent="-279400">
              <a:lnSpc>
                <a:spcPct val="90000"/>
              </a:lnSpc>
              <a:buFont typeface="Wingdings" pitchFamily="2" charset="2"/>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SC</a:t>
            </a:r>
          </a:p>
          <a:p>
            <a:pPr marL="0" lvl="1" indent="-279400">
              <a:lnSpc>
                <a:spcPct val="90000"/>
              </a:lnSpc>
              <a:buFont typeface="Wingdings" pitchFamily="2" charset="2"/>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GROUP BY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0" lvl="1" indent="-279400">
              <a:lnSpc>
                <a:spcPct val="90000"/>
              </a:lnSpc>
              <a:buFont typeface="Wingdings" pitchFamily="2" charset="2"/>
              <a:buNone/>
            </a:pPr>
            <a:r>
              <a:rPr lang="en-US" altLang="zh-CN"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HAVING AVG</a:t>
            </a:r>
            <a:r>
              <a:rPr lang="zh-CN" altLang="en-US"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&gt;=90</a:t>
            </a:r>
            <a:r>
              <a:rPr lang="zh-CN" altLang="en-US"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10" name="下箭头 9"/>
          <p:cNvSpPr/>
          <p:nvPr/>
        </p:nvSpPr>
        <p:spPr>
          <a:xfrm>
            <a:off x="2438400" y="4267200"/>
            <a:ext cx="228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rot="17816548">
            <a:off x="5203027" y="3710727"/>
            <a:ext cx="234589" cy="1980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756705" y="3915970"/>
            <a:ext cx="1127232" cy="1569660"/>
          </a:xfrm>
          <a:prstGeom prst="rect">
            <a:avLst/>
          </a:prstGeom>
        </p:spPr>
        <p:txBody>
          <a:bodyPr wrap="none">
            <a:spAutoFit/>
          </a:bodyPr>
          <a:lstStyle/>
          <a:p>
            <a:r>
              <a:rPr lang="zh-CN" altLang="en-US" sz="9600" dirty="0">
                <a:solidFill>
                  <a:srgbClr val="C00000"/>
                </a:solidFill>
                <a:sym typeface="Wingdings 2" panose="05020102010507070707" pitchFamily="18" charset="2"/>
              </a:rPr>
              <a:t></a:t>
            </a:r>
            <a:endParaRPr lang="en-US" altLang="zh-CN" sz="9600" dirty="0">
              <a:solidFill>
                <a:srgbClr val="C00000"/>
              </a:solidFill>
            </a:endParaRPr>
          </a:p>
        </p:txBody>
      </p:sp>
      <p:sp>
        <p:nvSpPr>
          <p:cNvPr id="15" name="矩形 14"/>
          <p:cNvSpPr/>
          <p:nvPr/>
        </p:nvSpPr>
        <p:spPr>
          <a:xfrm>
            <a:off x="1912140" y="3825270"/>
            <a:ext cx="1281120" cy="1569660"/>
          </a:xfrm>
          <a:prstGeom prst="rect">
            <a:avLst/>
          </a:prstGeom>
        </p:spPr>
        <p:txBody>
          <a:bodyPr wrap="none">
            <a:spAutoFit/>
          </a:bodyPr>
          <a:lstStyle/>
          <a:p>
            <a:r>
              <a:rPr lang="zh-CN" altLang="en-US" sz="9600" dirty="0">
                <a:solidFill>
                  <a:srgbClr val="C00000"/>
                </a:solidFill>
                <a:sym typeface="Wingdings 2" panose="05020102010507070707" pitchFamily="18" charset="2"/>
              </a:rPr>
              <a:t></a:t>
            </a:r>
            <a:endParaRPr lang="zh-CN" altLang="en-US" sz="9600" dirty="0"/>
          </a:p>
        </p:txBody>
      </p:sp>
    </p:spTree>
    <p:extLst>
      <p:ext uri="{BB962C8B-B14F-4D97-AF65-F5344CB8AC3E}">
        <p14:creationId xmlns:p14="http://schemas.microsoft.com/office/powerpoint/2010/main" val="1960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4"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990600"/>
            <a:ext cx="11007107" cy="5545426"/>
          </a:xfrm>
        </p:spPr>
        <p:txBody>
          <a:bodyPr/>
          <a:lstStyle/>
          <a:p>
            <a:r>
              <a:rPr lang="en-US" altLang="zh-CN" dirty="0"/>
              <a:t>[</a:t>
            </a:r>
            <a:r>
              <a:rPr lang="zh-CN" altLang="en-US" dirty="0"/>
              <a:t>例</a:t>
            </a:r>
            <a:r>
              <a:rPr lang="en-US" altLang="zh-CN" dirty="0"/>
              <a:t>3.94]</a:t>
            </a:r>
            <a:r>
              <a:rPr lang="zh-CN" altLang="en-US" dirty="0"/>
              <a:t>也可以用如下</a:t>
            </a:r>
            <a:r>
              <a:rPr lang="en-US" altLang="zh-CN" dirty="0"/>
              <a:t>SQL</a:t>
            </a:r>
            <a:r>
              <a:rPr lang="zh-CN" altLang="en-US" dirty="0"/>
              <a:t>语句完成</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43</a:t>
            </a:fld>
            <a:endParaRPr lang="en-US" dirty="0"/>
          </a:p>
        </p:txBody>
      </p:sp>
      <p:sp>
        <p:nvSpPr>
          <p:cNvPr id="5" name="矩形 4"/>
          <p:cNvSpPr/>
          <p:nvPr/>
        </p:nvSpPr>
        <p:spPr>
          <a:xfrm>
            <a:off x="1600200" y="1998608"/>
            <a:ext cx="8001000" cy="2860783"/>
          </a:xfrm>
          <a:prstGeom prst="rect">
            <a:avLst/>
          </a:prstGeom>
          <a:solidFill>
            <a:schemeClr val="bg1">
              <a:lumMod val="95000"/>
            </a:schemeClr>
          </a:solidFill>
        </p:spPr>
        <p:txBody>
          <a:bodyPr wrap="square">
            <a:spAutoFit/>
          </a:bodyPr>
          <a:lstStyle/>
          <a:p>
            <a:pPr>
              <a:lnSpc>
                <a:spcPct val="130000"/>
              </a:lnSpc>
              <a:buFont typeface="Wingdings" pitchFamily="2" charset="2"/>
              <a:buNone/>
            </a:pP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endParaRPr lang="zh-CN" altLang="en-US"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lnSpc>
                <a:spcPct val="130000"/>
              </a:lnSpc>
              <a:buFont typeface="Wingdings" pitchFamily="2" charset="2"/>
              <a:buNone/>
            </a:pPr>
            <a:r>
              <a:rPr lang="en-US" altLang="zh-CN" sz="28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a:t>
            </a:r>
            <a:r>
              <a:rPr lang="zh-CN" altLang="en-US" sz="28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r>
              <a:rPr lang="en-US" altLang="zh-CN" sz="28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AVG</a:t>
            </a:r>
            <a:r>
              <a:rPr lang="zh-CN" altLang="en-US"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a:lnSpc>
                <a:spcPct val="130000"/>
              </a:lnSpc>
              <a:buFont typeface="Wingdings" pitchFamily="2" charset="2"/>
              <a:buNone/>
            </a:pP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FROM  SC </a:t>
            </a:r>
            <a:endParaRPr lang="zh-CN" altLang="en-US"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lnSpc>
                <a:spcPct val="130000"/>
              </a:lnSpc>
              <a:buFont typeface="Wingdings" pitchFamily="2" charset="2"/>
              <a:buNone/>
            </a:pP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GROUP BY </a:t>
            </a:r>
            <a:r>
              <a:rPr lang="en-US" altLang="zh-CN" sz="28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AS S_G</a:t>
            </a:r>
            <a:r>
              <a:rPr lang="zh-CN" altLang="en-US"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8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Sno,Gavg</a:t>
            </a:r>
            <a:r>
              <a:rPr lang="zh-CN" altLang="en-US"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a:lnSpc>
                <a:spcPct val="130000"/>
              </a:lnSpc>
              <a:buFont typeface="Wingdings" pitchFamily="2" charset="2"/>
              <a:buNone/>
            </a:pP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a:t>
            </a:r>
            <a:r>
              <a:rPr lang="en-US" altLang="zh-CN" sz="28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Gavg</a:t>
            </a: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&gt;=90</a:t>
            </a:r>
            <a:r>
              <a:rPr lang="zh-CN" altLang="en-US"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69286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综合举例</a:t>
            </a:r>
          </a:p>
        </p:txBody>
      </p:sp>
      <p:pic>
        <p:nvPicPr>
          <p:cNvPr id="5" name="内容占位符 4"/>
          <p:cNvPicPr>
            <a:picLocks noGrp="1" noChangeAspect="1"/>
          </p:cNvPicPr>
          <p:nvPr>
            <p:ph idx="1"/>
          </p:nvPr>
        </p:nvPicPr>
        <p:blipFill>
          <a:blip r:embed="rId2"/>
          <a:stretch>
            <a:fillRect/>
          </a:stretch>
        </p:blipFill>
        <p:spPr>
          <a:xfrm>
            <a:off x="585860" y="1029670"/>
            <a:ext cx="5379609" cy="1981200"/>
          </a:xfrm>
          <a:prstGeom prst="rect">
            <a:avLst/>
          </a:prstGeom>
        </p:spPr>
      </p:pic>
      <p:sp>
        <p:nvSpPr>
          <p:cNvPr id="4" name="灯片编号占位符 3"/>
          <p:cNvSpPr>
            <a:spLocks noGrp="1"/>
          </p:cNvSpPr>
          <p:nvPr>
            <p:ph type="sldNum" sz="quarter" idx="12"/>
          </p:nvPr>
        </p:nvSpPr>
        <p:spPr/>
        <p:txBody>
          <a:bodyPr/>
          <a:lstStyle/>
          <a:p>
            <a:fld id="{E63F6D5D-9733-4D44-9C56-AEFEDD5A4BA7}" type="slidenum">
              <a:rPr lang="en-US" smtClean="0"/>
              <a:pPr/>
              <a:t>44</a:t>
            </a:fld>
            <a:endParaRPr lang="en-US" dirty="0"/>
          </a:p>
        </p:txBody>
      </p:sp>
      <p:pic>
        <p:nvPicPr>
          <p:cNvPr id="6" name="图片 5"/>
          <p:cNvPicPr>
            <a:picLocks noChangeAspect="1"/>
          </p:cNvPicPr>
          <p:nvPr/>
        </p:nvPicPr>
        <p:blipFill>
          <a:blip r:embed="rId3"/>
          <a:stretch>
            <a:fillRect/>
          </a:stretch>
        </p:blipFill>
        <p:spPr>
          <a:xfrm>
            <a:off x="7010400" y="1306159"/>
            <a:ext cx="2514600" cy="1297341"/>
          </a:xfrm>
          <a:prstGeom prst="rect">
            <a:avLst/>
          </a:prstGeom>
        </p:spPr>
      </p:pic>
      <p:pic>
        <p:nvPicPr>
          <p:cNvPr id="2050" name="Picture 2" descr="Oracle DROP VIEW - salesman 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860" y="3508226"/>
            <a:ext cx="10406939"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箭头连接符 7"/>
          <p:cNvCxnSpPr/>
          <p:nvPr/>
        </p:nvCxnSpPr>
        <p:spPr>
          <a:xfrm>
            <a:off x="6172200" y="1981200"/>
            <a:ext cx="6858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8229600" y="2743200"/>
            <a:ext cx="0" cy="685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5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 calcmode="lin" valueType="num">
                                      <p:cBhvr additive="base">
                                        <p:cTn id="24" dur="500" fill="hold"/>
                                        <p:tgtEl>
                                          <p:spTgt spid="2050"/>
                                        </p:tgtEl>
                                        <p:attrNameLst>
                                          <p:attrName>ppt_x</p:attrName>
                                        </p:attrNameLst>
                                      </p:cBhvr>
                                      <p:tavLst>
                                        <p:tav tm="0">
                                          <p:val>
                                            <p:strVal val="0-#ppt_w/2"/>
                                          </p:val>
                                        </p:tav>
                                        <p:tav tm="100000">
                                          <p:val>
                                            <p:strVal val="#ppt_x"/>
                                          </p:val>
                                        </p:tav>
                                      </p:tavLst>
                                    </p:anim>
                                    <p:anim calcmode="lin" valueType="num">
                                      <p:cBhvr additive="base">
                                        <p:cTn id="25" dur="500" fill="hold"/>
                                        <p:tgtEl>
                                          <p:spTgt spid="20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380999" y="914400"/>
            <a:ext cx="4798646" cy="2438400"/>
          </a:xfrm>
          <a:prstGeom prst="rect">
            <a:avLst/>
          </a:prstGeom>
        </p:spPr>
      </p:pic>
      <p:sp>
        <p:nvSpPr>
          <p:cNvPr id="4" name="灯片编号占位符 3"/>
          <p:cNvSpPr>
            <a:spLocks noGrp="1"/>
          </p:cNvSpPr>
          <p:nvPr>
            <p:ph type="sldNum" sz="quarter" idx="12"/>
          </p:nvPr>
        </p:nvSpPr>
        <p:spPr/>
        <p:txBody>
          <a:bodyPr/>
          <a:lstStyle/>
          <a:p>
            <a:fld id="{E63F6D5D-9733-4D44-9C56-AEFEDD5A4BA7}" type="slidenum">
              <a:rPr lang="en-US" smtClean="0"/>
              <a:pPr/>
              <a:t>45</a:t>
            </a:fld>
            <a:endParaRPr lang="en-US" dirty="0"/>
          </a:p>
        </p:txBody>
      </p:sp>
      <p:pic>
        <p:nvPicPr>
          <p:cNvPr id="6" name="图片 5"/>
          <p:cNvPicPr>
            <a:picLocks noChangeAspect="1"/>
          </p:cNvPicPr>
          <p:nvPr/>
        </p:nvPicPr>
        <p:blipFill>
          <a:blip r:embed="rId3"/>
          <a:stretch>
            <a:fillRect/>
          </a:stretch>
        </p:blipFill>
        <p:spPr>
          <a:xfrm>
            <a:off x="1162002" y="4038600"/>
            <a:ext cx="3236641" cy="1228725"/>
          </a:xfrm>
          <a:prstGeom prst="rect">
            <a:avLst/>
          </a:prstGeom>
        </p:spPr>
      </p:pic>
      <p:pic>
        <p:nvPicPr>
          <p:cNvPr id="3074" name="Picture 2" descr="Oracle DROP VIEW - salesman_contacts 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382512"/>
            <a:ext cx="6163007" cy="288481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箭头连接符 7"/>
          <p:cNvCxnSpPr>
            <a:stCxn id="5" idx="2"/>
            <a:endCxn id="6" idx="0"/>
          </p:cNvCxnSpPr>
          <p:nvPr/>
        </p:nvCxnSpPr>
        <p:spPr>
          <a:xfrm>
            <a:off x="2780322" y="3352800"/>
            <a:ext cx="1" cy="685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523421" y="4495800"/>
            <a:ext cx="81057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43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 calcmode="lin" valueType="num">
                                      <p:cBhvr additive="base">
                                        <p:cTn id="25" dur="500" fill="hold"/>
                                        <p:tgtEl>
                                          <p:spTgt spid="3074"/>
                                        </p:tgtEl>
                                        <p:attrNameLst>
                                          <p:attrName>ppt_x</p:attrName>
                                        </p:attrNameLst>
                                      </p:cBhvr>
                                      <p:tavLst>
                                        <p:tav tm="0">
                                          <p:val>
                                            <p:strVal val="1+#ppt_w/2"/>
                                          </p:val>
                                        </p:tav>
                                        <p:tav tm="100000">
                                          <p:val>
                                            <p:strVal val="#ppt_x"/>
                                          </p:val>
                                        </p:tav>
                                      </p:tavLst>
                                    </p:anim>
                                    <p:anim calcmode="lin" valueType="num">
                                      <p:cBhvr additive="base">
                                        <p:cTn id="26"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1485900" y="381000"/>
            <a:ext cx="3581400" cy="556694"/>
          </a:xfrm>
          <a:prstGeom prst="rect">
            <a:avLst/>
          </a:prstGeom>
        </p:spPr>
      </p:pic>
      <p:sp>
        <p:nvSpPr>
          <p:cNvPr id="4" name="灯片编号占位符 3"/>
          <p:cNvSpPr>
            <a:spLocks noGrp="1"/>
          </p:cNvSpPr>
          <p:nvPr>
            <p:ph type="sldNum" sz="quarter" idx="12"/>
          </p:nvPr>
        </p:nvSpPr>
        <p:spPr/>
        <p:txBody>
          <a:bodyPr/>
          <a:lstStyle/>
          <a:p>
            <a:fld id="{E63F6D5D-9733-4D44-9C56-AEFEDD5A4BA7}" type="slidenum">
              <a:rPr lang="en-US" smtClean="0"/>
              <a:pPr/>
              <a:t>46</a:t>
            </a:fld>
            <a:endParaRPr lang="en-US" dirty="0"/>
          </a:p>
        </p:txBody>
      </p:sp>
      <p:pic>
        <p:nvPicPr>
          <p:cNvPr id="6" name="图片 5"/>
          <p:cNvPicPr>
            <a:picLocks noChangeAspect="1"/>
          </p:cNvPicPr>
          <p:nvPr/>
        </p:nvPicPr>
        <p:blipFill>
          <a:blip r:embed="rId3"/>
          <a:stretch>
            <a:fillRect/>
          </a:stretch>
        </p:blipFill>
        <p:spPr>
          <a:xfrm>
            <a:off x="1447800" y="1524000"/>
            <a:ext cx="6210300" cy="2500463"/>
          </a:xfrm>
          <a:prstGeom prst="rect">
            <a:avLst/>
          </a:prstGeom>
        </p:spPr>
      </p:pic>
      <p:pic>
        <p:nvPicPr>
          <p:cNvPr id="7" name="图片 6"/>
          <p:cNvPicPr>
            <a:picLocks noChangeAspect="1"/>
          </p:cNvPicPr>
          <p:nvPr/>
        </p:nvPicPr>
        <p:blipFill>
          <a:blip r:embed="rId4"/>
          <a:stretch>
            <a:fillRect/>
          </a:stretch>
        </p:blipFill>
        <p:spPr>
          <a:xfrm>
            <a:off x="1498600" y="4610769"/>
            <a:ext cx="3352800" cy="756024"/>
          </a:xfrm>
          <a:prstGeom prst="rect">
            <a:avLst/>
          </a:prstGeom>
        </p:spPr>
      </p:pic>
      <p:pic>
        <p:nvPicPr>
          <p:cNvPr id="8" name="图片 7"/>
          <p:cNvPicPr>
            <a:picLocks noChangeAspect="1"/>
          </p:cNvPicPr>
          <p:nvPr/>
        </p:nvPicPr>
        <p:blipFill>
          <a:blip r:embed="rId5"/>
          <a:stretch>
            <a:fillRect/>
          </a:stretch>
        </p:blipFill>
        <p:spPr>
          <a:xfrm>
            <a:off x="1447800" y="6041664"/>
            <a:ext cx="4610100" cy="523875"/>
          </a:xfrm>
          <a:prstGeom prst="rect">
            <a:avLst/>
          </a:prstGeom>
        </p:spPr>
      </p:pic>
      <p:cxnSp>
        <p:nvCxnSpPr>
          <p:cNvPr id="10" name="直接箭头连接符 9"/>
          <p:cNvCxnSpPr>
            <a:stCxn id="5" idx="2"/>
          </p:cNvCxnSpPr>
          <p:nvPr/>
        </p:nvCxnSpPr>
        <p:spPr>
          <a:xfrm>
            <a:off x="3276600" y="937694"/>
            <a:ext cx="0" cy="5101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276600" y="4100663"/>
            <a:ext cx="0" cy="5101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276600" y="5366793"/>
            <a:ext cx="0" cy="5101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772400" y="1435100"/>
            <a:ext cx="4267200"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solidFill>
                  <a:srgbClr val="0000CC"/>
                </a:solidFill>
                <a:latin typeface="等线 Light" panose="02010600030101010101" pitchFamily="2" charset="-122"/>
                <a:ea typeface="等线 Light" panose="02010600030101010101" pitchFamily="2" charset="-122"/>
              </a:rPr>
              <a:t>因为</a:t>
            </a:r>
            <a:r>
              <a:rPr lang="zh-CN" altLang="zh-CN"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salesman_contacts</a:t>
            </a:r>
            <a:r>
              <a:rPr lang="zh-CN" altLang="en-US"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视图依赖于</a:t>
            </a:r>
            <a:r>
              <a:rPr lang="en-US" altLang="zh-CN" b="1" dirty="0" err="1">
                <a:solidFill>
                  <a:srgbClr val="0000CC"/>
                </a:solidFill>
                <a:latin typeface="等线 Light" panose="02010600030101010101" pitchFamily="2" charset="-122"/>
                <a:ea typeface="等线 Light" panose="02010600030101010101" pitchFamily="2" charset="-122"/>
                <a:cs typeface="Courier New" panose="02070309020205020404" pitchFamily="49" charset="0"/>
              </a:rPr>
              <a:t>salesma</a:t>
            </a:r>
            <a:r>
              <a:rPr lang="zh-CN" altLang="en-US"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视图，所以</a:t>
            </a:r>
            <a:r>
              <a:rPr lang="en-US" altLang="zh-CN" b="1" dirty="0" err="1">
                <a:solidFill>
                  <a:srgbClr val="0000CC"/>
                </a:solidFill>
                <a:latin typeface="等线 Light" panose="02010600030101010101" pitchFamily="2" charset="-122"/>
                <a:ea typeface="等线 Light" panose="02010600030101010101" pitchFamily="2" charset="-122"/>
                <a:cs typeface="Courier New" panose="02070309020205020404" pitchFamily="49" charset="0"/>
              </a:rPr>
              <a:t>saleman</a:t>
            </a:r>
            <a:r>
              <a:rPr lang="zh-CN" altLang="en-US"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被删除后它就变得无效</a:t>
            </a:r>
            <a:endParaRPr lang="en-US" altLang="zh-CN"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endParaRPr>
          </a:p>
          <a:p>
            <a:pPr marL="285750" indent="-285750">
              <a:lnSpc>
                <a:spcPct val="150000"/>
              </a:lnSpc>
              <a:buFont typeface="Arial" panose="020B0604020202020204" pitchFamily="34" charset="0"/>
              <a:buChar char="•"/>
            </a:pPr>
            <a:r>
              <a:rPr lang="zh-CN" altLang="en-US" b="1" dirty="0">
                <a:solidFill>
                  <a:srgbClr val="0000CC"/>
                </a:solidFill>
                <a:latin typeface="等线 Light" panose="02010600030101010101" pitchFamily="2" charset="-122"/>
                <a:ea typeface="等线 Light" panose="02010600030101010101" pitchFamily="2" charset="-122"/>
              </a:rPr>
              <a:t>通过</a:t>
            </a:r>
            <a:r>
              <a:rPr lang="en-US" altLang="zh-CN" b="1" dirty="0" err="1">
                <a:solidFill>
                  <a:srgbClr val="0000CC"/>
                </a:solidFill>
                <a:latin typeface="等线 Light" panose="02010600030101010101" pitchFamily="2" charset="-122"/>
                <a:ea typeface="等线 Light" panose="02010600030101010101" pitchFamily="2" charset="-122"/>
              </a:rPr>
              <a:t>user_objects</a:t>
            </a:r>
            <a:r>
              <a:rPr lang="zh-CN" altLang="en-US" b="1" dirty="0">
                <a:solidFill>
                  <a:srgbClr val="0000CC"/>
                </a:solidFill>
                <a:latin typeface="等线 Light" panose="02010600030101010101" pitchFamily="2" charset="-122"/>
                <a:ea typeface="等线 Light" panose="02010600030101010101" pitchFamily="2" charset="-122"/>
              </a:rPr>
              <a:t>视图可以查看</a:t>
            </a:r>
            <a:r>
              <a:rPr lang="zh-CN" altLang="zh-CN"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salesman_contacts</a:t>
            </a:r>
            <a:r>
              <a:rPr lang="zh-CN" altLang="en-US"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的状态，注意所有字母要全部大写</a:t>
            </a:r>
            <a:endParaRPr lang="en-US" altLang="zh-CN"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endParaRPr>
          </a:p>
          <a:p>
            <a:pPr marL="285750" indent="-285750">
              <a:lnSpc>
                <a:spcPct val="150000"/>
              </a:lnSpc>
              <a:buFont typeface="Arial" panose="020B0604020202020204" pitchFamily="34" charset="0"/>
              <a:buChar char="•"/>
            </a:pPr>
            <a:r>
              <a:rPr lang="zh-CN" altLang="en-US"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此时可以删除</a:t>
            </a:r>
            <a:r>
              <a:rPr lang="zh-CN" altLang="zh-CN"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salesman_contacts</a:t>
            </a:r>
            <a:r>
              <a:rPr lang="zh-CN" altLang="en-US" b="1" dirty="0">
                <a:solidFill>
                  <a:srgbClr val="0000CC"/>
                </a:solidFill>
                <a:latin typeface="等线 Light" panose="02010600030101010101" pitchFamily="2" charset="-122"/>
                <a:ea typeface="等线 Light" panose="02010600030101010101" pitchFamily="2" charset="-122"/>
                <a:cs typeface="Courier New" panose="02070309020205020404" pitchFamily="49" charset="0"/>
              </a:rPr>
              <a:t>视图</a:t>
            </a:r>
            <a:endParaRPr lang="zh-CN" altLang="en-US" b="1" dirty="0">
              <a:solidFill>
                <a:srgbClr val="0000CC"/>
              </a:solidFill>
              <a:latin typeface="等线 Light" panose="02010600030101010101" pitchFamily="2" charset="-122"/>
              <a:ea typeface="等线 Light" panose="02010600030101010101" pitchFamily="2" charset="-122"/>
            </a:endParaRPr>
          </a:p>
        </p:txBody>
      </p:sp>
      <p:cxnSp>
        <p:nvCxnSpPr>
          <p:cNvPr id="16" name="直接箭头连接符 15"/>
          <p:cNvCxnSpPr/>
          <p:nvPr/>
        </p:nvCxnSpPr>
        <p:spPr>
          <a:xfrm flipH="1">
            <a:off x="6057900" y="4364577"/>
            <a:ext cx="2057400" cy="16770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7423150" y="3733800"/>
            <a:ext cx="6985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76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par>
                          <p:cTn id="29" fill="hold">
                            <p:stCondLst>
                              <p:cond delay="3000"/>
                            </p:stCondLst>
                            <p:childTnLst>
                              <p:par>
                                <p:cTn id="30" presetID="2" presetClass="entr" presetSubtype="4"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1+#ppt_w/2"/>
                                          </p:val>
                                        </p:tav>
                                        <p:tav tm="100000">
                                          <p:val>
                                            <p:strVal val="#ppt_x"/>
                                          </p:val>
                                        </p:tav>
                                      </p:tavLst>
                                    </p:anim>
                                    <p:anim calcmode="lin" valueType="num">
                                      <p:cBhvr additive="base">
                                        <p:cTn id="39" dur="500" fill="hold"/>
                                        <p:tgtEl>
                                          <p:spTgt spid="14"/>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500"/>
                                        <p:tgtEl>
                                          <p:spTgt spid="19"/>
                                        </p:tgtEl>
                                      </p:cBhvr>
                                    </p:animEffect>
                                  </p:childTnLst>
                                </p:cTn>
                              </p:par>
                            </p:childTnLst>
                          </p:cTn>
                        </p:par>
                        <p:par>
                          <p:cTn id="44" fill="hold">
                            <p:stCondLst>
                              <p:cond delay="1000"/>
                            </p:stCondLst>
                            <p:childTnLst>
                              <p:par>
                                <p:cTn id="45" presetID="22" presetClass="entr" presetSubtype="2"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right)">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p:txBody>
          <a:bodyPr/>
          <a:lstStyle/>
          <a:p>
            <a:pPr>
              <a:lnSpc>
                <a:spcPct val="150000"/>
              </a:lnSpc>
            </a:pPr>
            <a:r>
              <a:rPr lang="zh-CN" altLang="en-US" dirty="0">
                <a:solidFill>
                  <a:schemeClr val="bg1">
                    <a:lumMod val="75000"/>
                  </a:schemeClr>
                </a:solidFill>
              </a:rPr>
              <a:t>定义视图</a:t>
            </a:r>
          </a:p>
          <a:p>
            <a:pPr>
              <a:lnSpc>
                <a:spcPct val="150000"/>
              </a:lnSpc>
            </a:pPr>
            <a:r>
              <a:rPr lang="zh-CN" altLang="en-US" dirty="0">
                <a:solidFill>
                  <a:schemeClr val="bg1">
                    <a:lumMod val="75000"/>
                  </a:schemeClr>
                </a:solidFill>
              </a:rPr>
              <a:t>查询视图</a:t>
            </a:r>
          </a:p>
          <a:p>
            <a:pPr>
              <a:lnSpc>
                <a:spcPct val="150000"/>
              </a:lnSpc>
            </a:pPr>
            <a:r>
              <a:rPr lang="zh-CN" altLang="en-US" dirty="0">
                <a:solidFill>
                  <a:srgbClr val="FF0000"/>
                </a:solidFill>
              </a:rPr>
              <a:t>更新视图</a:t>
            </a:r>
          </a:p>
          <a:p>
            <a:pPr>
              <a:lnSpc>
                <a:spcPct val="150000"/>
              </a:lnSpc>
            </a:pPr>
            <a:r>
              <a:rPr lang="zh-CN" altLang="en-US" dirty="0">
                <a:solidFill>
                  <a:schemeClr val="bg1">
                    <a:lumMod val="75000"/>
                  </a:schemeClr>
                </a:solidFill>
              </a:rPr>
              <a:t>视图的作用</a:t>
            </a: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47</a:t>
            </a:fld>
            <a:endParaRPr lang="en-US" dirty="0"/>
          </a:p>
        </p:txBody>
      </p:sp>
    </p:spTree>
    <p:extLst>
      <p:ext uri="{BB962C8B-B14F-4D97-AF65-F5344CB8AC3E}">
        <p14:creationId xmlns:p14="http://schemas.microsoft.com/office/powerpoint/2010/main" val="25395120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更新视图</a:t>
            </a:r>
          </a:p>
        </p:txBody>
      </p:sp>
      <p:sp>
        <p:nvSpPr>
          <p:cNvPr id="3" name="内容占位符 2"/>
          <p:cNvSpPr>
            <a:spLocks noGrp="1"/>
          </p:cNvSpPr>
          <p:nvPr>
            <p:ph idx="1"/>
          </p:nvPr>
        </p:nvSpPr>
        <p:spPr/>
        <p:txBody>
          <a:bodyPr/>
          <a:lstStyle/>
          <a:p>
            <a:r>
              <a:rPr lang="en-US" altLang="zh-CN" dirty="0">
                <a:cs typeface="Times New Roman" panose="02020603050405020304" pitchFamily="18" charset="0"/>
              </a:rPr>
              <a:t>[</a:t>
            </a:r>
            <a:r>
              <a:rPr lang="zh-CN" altLang="en-US" dirty="0">
                <a:cs typeface="Times New Roman" panose="02020603050405020304" pitchFamily="18" charset="0"/>
              </a:rPr>
              <a:t>例</a:t>
            </a:r>
            <a:r>
              <a:rPr lang="en-US" altLang="zh-CN" dirty="0">
                <a:cs typeface="Times New Roman" panose="02020603050405020304" pitchFamily="18" charset="0"/>
              </a:rPr>
              <a:t>3.95]  </a:t>
            </a:r>
            <a:r>
              <a:rPr lang="zh-CN" altLang="en-US" dirty="0">
                <a:cs typeface="Times New Roman" panose="02020603050405020304" pitchFamily="18" charset="0"/>
              </a:rPr>
              <a:t>将信息系学生视图</a:t>
            </a:r>
            <a:r>
              <a:rPr lang="en-US" altLang="zh-CN" dirty="0" err="1">
                <a:cs typeface="Times New Roman" panose="02020603050405020304" pitchFamily="18" charset="0"/>
              </a:rPr>
              <a:t>IS_Student</a:t>
            </a:r>
            <a:r>
              <a:rPr lang="zh-CN" altLang="en-US" dirty="0">
                <a:cs typeface="Times New Roman" panose="02020603050405020304" pitchFamily="18" charset="0"/>
              </a:rPr>
              <a:t>中学号</a:t>
            </a:r>
            <a:r>
              <a:rPr lang="en-US" altLang="zh-CN" dirty="0">
                <a:cs typeface="Times New Roman" panose="02020603050405020304" pitchFamily="18" charset="0"/>
              </a:rPr>
              <a:t>”201215122”</a:t>
            </a:r>
            <a:r>
              <a:rPr lang="zh-CN" altLang="en-US" dirty="0">
                <a:cs typeface="Times New Roman" panose="02020603050405020304" pitchFamily="18" charset="0"/>
              </a:rPr>
              <a:t>的学生姓名改为</a:t>
            </a:r>
            <a:r>
              <a:rPr lang="en-US" altLang="zh-CN" dirty="0">
                <a:cs typeface="Times New Roman" panose="02020603050405020304" pitchFamily="18" charset="0"/>
              </a:rPr>
              <a:t>”</a:t>
            </a:r>
            <a:r>
              <a:rPr lang="zh-CN" altLang="en-US" dirty="0">
                <a:cs typeface="Times New Roman" panose="02020603050405020304" pitchFamily="18" charset="0"/>
              </a:rPr>
              <a:t>刘辰</a:t>
            </a:r>
            <a:r>
              <a:rPr lang="en-US" altLang="zh-CN" dirty="0">
                <a:cs typeface="Times New Roman" panose="02020603050405020304" pitchFamily="18" charset="0"/>
              </a:rPr>
              <a:t>”</a:t>
            </a:r>
            <a:r>
              <a:rPr lang="zh-CN" altLang="en-US" dirty="0">
                <a:cs typeface="Times New Roman" panose="02020603050405020304" pitchFamily="18" charset="0"/>
              </a:rPr>
              <a:t>。</a:t>
            </a:r>
            <a:endParaRPr lang="en-US" altLang="zh-CN" dirty="0">
              <a:cs typeface="Times New Roman" panose="02020603050405020304" pitchFamily="18" charset="0"/>
            </a:endParaRPr>
          </a:p>
          <a:p>
            <a:endParaRPr lang="en-US" altLang="zh-CN" dirty="0"/>
          </a:p>
          <a:p>
            <a:endParaRPr lang="en-US" altLang="zh-CN" dirty="0"/>
          </a:p>
          <a:p>
            <a:endParaRPr lang="en-US" altLang="zh-CN" sz="1600" dirty="0"/>
          </a:p>
          <a:p>
            <a:r>
              <a:rPr lang="en-US" altLang="zh-CN" dirty="0"/>
              <a:t>[</a:t>
            </a:r>
            <a:r>
              <a:rPr lang="zh-CN" altLang="en-US" dirty="0"/>
              <a:t>例</a:t>
            </a:r>
            <a:r>
              <a:rPr lang="en-US" altLang="zh-CN" dirty="0"/>
              <a:t>3.96]  </a:t>
            </a:r>
            <a:r>
              <a:rPr lang="zh-CN" altLang="en-US" dirty="0"/>
              <a:t>向信息系学生视图</a:t>
            </a:r>
            <a:r>
              <a:rPr lang="en-US" altLang="zh-CN" dirty="0"/>
              <a:t>IS_S</a:t>
            </a:r>
            <a:r>
              <a:rPr lang="zh-CN" altLang="en-US" dirty="0"/>
              <a:t>中插入一个新的学生记录，其中学号为“</a:t>
            </a:r>
            <a:r>
              <a:rPr lang="en-US" altLang="zh-CN" dirty="0"/>
              <a:t>201215129”</a:t>
            </a:r>
            <a:r>
              <a:rPr lang="zh-CN" altLang="en-US" dirty="0"/>
              <a:t>，姓名为“赵新”，年龄为</a:t>
            </a:r>
            <a:r>
              <a:rPr lang="en-US" altLang="zh-CN" dirty="0"/>
              <a:t>20</a:t>
            </a:r>
            <a:r>
              <a:rPr lang="zh-CN" altLang="en-US" dirty="0"/>
              <a:t>岁。</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48</a:t>
            </a:fld>
            <a:endParaRPr lang="en-US" dirty="0"/>
          </a:p>
        </p:txBody>
      </p:sp>
      <p:grpSp>
        <p:nvGrpSpPr>
          <p:cNvPr id="8" name="组合 7"/>
          <p:cNvGrpSpPr/>
          <p:nvPr/>
        </p:nvGrpSpPr>
        <p:grpSpPr>
          <a:xfrm>
            <a:off x="142286" y="2197628"/>
            <a:ext cx="11911050" cy="1200329"/>
            <a:chOff x="914400" y="2268686"/>
            <a:chExt cx="11256526" cy="1200329"/>
          </a:xfrm>
        </p:grpSpPr>
        <p:sp>
          <p:nvSpPr>
            <p:cNvPr id="5" name="矩形 4"/>
            <p:cNvSpPr/>
            <p:nvPr/>
          </p:nvSpPr>
          <p:spPr>
            <a:xfrm>
              <a:off x="914400" y="2268686"/>
              <a:ext cx="4267200" cy="1200329"/>
            </a:xfrm>
            <a:prstGeom prst="rect">
              <a:avLst/>
            </a:prstGeom>
            <a:solidFill>
              <a:schemeClr val="bg1">
                <a:lumMod val="95000"/>
              </a:schemeClr>
            </a:solidFill>
          </p:spPr>
          <p:txBody>
            <a:bodyPr wrap="square">
              <a:spAutoFit/>
            </a:bodyPr>
            <a:lstStyle/>
            <a:p>
              <a:pPr marL="0" lvl="2" indent="-736600">
                <a:buFont typeface="Arial" pitchFamily="34" charset="0"/>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UPDATE</a:t>
              </a:r>
              <a:r>
                <a:rPr lang="en-US" altLang="zh-CN" sz="2400" b="1" dirty="0">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err="1">
                  <a:solidFill>
                    <a:srgbClr val="FF0000"/>
                  </a:solidFill>
                  <a:latin typeface="Courier New" panose="02070309020205020404" pitchFamily="49" charset="0"/>
                  <a:ea typeface="等线 Light" panose="02010600030101010101" pitchFamily="2" charset="-122"/>
                  <a:cs typeface="Courier New" panose="02070309020205020404" pitchFamily="49" charset="0"/>
                </a:rPr>
                <a:t>IS_Student</a:t>
              </a:r>
              <a:endParaRPr lang="en-US" altLang="zh-CN" sz="24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endParaRPr>
            </a:p>
            <a:p>
              <a:pPr marL="0" lvl="2" indent="-736600">
                <a:buFont typeface="Arial" pitchFamily="34" charset="0"/>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SET  </a:t>
              </a:r>
              <a:r>
                <a:rPr lang="en-US" altLang="zh-CN" sz="24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刘辰</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marL="0" lvl="2" indent="-736600">
                <a:buFont typeface="Arial" pitchFamily="34" charset="0"/>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Sno='201215122'</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6" name="矩形 5"/>
            <p:cNvSpPr/>
            <p:nvPr/>
          </p:nvSpPr>
          <p:spPr>
            <a:xfrm>
              <a:off x="5728247" y="2268686"/>
              <a:ext cx="6442679" cy="1200329"/>
            </a:xfrm>
            <a:prstGeom prst="rect">
              <a:avLst/>
            </a:prstGeom>
            <a:solidFill>
              <a:schemeClr val="bg1">
                <a:lumMod val="95000"/>
              </a:schemeClr>
            </a:solidFill>
          </p:spPr>
          <p:txBody>
            <a:bodyPr wrap="square">
              <a:spAutoFit/>
            </a:bodyPr>
            <a:lstStyle/>
            <a:p>
              <a:pPr marL="0" lvl="2" indent="-736600">
                <a:buFont typeface="Arial" pitchFamily="34" charset="0"/>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UPDATE</a:t>
              </a:r>
              <a:r>
                <a:rPr lang="en-US" altLang="zh-CN" sz="2400" b="1" dirty="0">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Student</a:t>
              </a:r>
            </a:p>
            <a:p>
              <a:pPr marL="0" lvl="2" indent="-736600">
                <a:buFont typeface="Arial" pitchFamily="34" charset="0"/>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SET </a:t>
              </a:r>
              <a:r>
                <a:rPr lang="en-US" altLang="zh-CN" sz="24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刘辰</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marL="0" lvl="2" indent="-736600">
                <a:buFont typeface="Arial" pitchFamily="34" charset="0"/>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a:t>
              </a:r>
              <a:r>
                <a:rPr lang="en-US" altLang="zh-CN" sz="24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='201215122’ AND </a:t>
              </a:r>
              <a:r>
                <a:rPr lang="en-US" altLang="zh-CN" sz="24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Sdept='IS</a:t>
              </a:r>
              <a:r>
                <a:rPr lang="en-US" altLang="zh-CN" sz="24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400" b="1" dirty="0">
                  <a:latin typeface="Courier New" panose="02070309020205020404" pitchFamily="49" charset="0"/>
                  <a:ea typeface="等线 Light" panose="02010600030101010101" pitchFamily="2" charset="-122"/>
                  <a:cs typeface="Courier New" panose="02070309020205020404" pitchFamily="49" charset="0"/>
                </a:rPr>
                <a:t>;</a:t>
              </a:r>
            </a:p>
          </p:txBody>
        </p:sp>
        <p:sp>
          <p:nvSpPr>
            <p:cNvPr id="7" name="右箭头 6"/>
            <p:cNvSpPr/>
            <p:nvPr/>
          </p:nvSpPr>
          <p:spPr>
            <a:xfrm>
              <a:off x="5224550" y="2698556"/>
              <a:ext cx="460746" cy="498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urier New" panose="02070309020205020404" pitchFamily="49" charset="0"/>
                <a:cs typeface="Courier New" panose="02070309020205020404" pitchFamily="49" charset="0"/>
              </a:endParaRPr>
            </a:p>
          </p:txBody>
        </p:sp>
      </p:grpSp>
      <p:grpSp>
        <p:nvGrpSpPr>
          <p:cNvPr id="9" name="组合 8"/>
          <p:cNvGrpSpPr/>
          <p:nvPr/>
        </p:nvGrpSpPr>
        <p:grpSpPr>
          <a:xfrm>
            <a:off x="245121" y="4792519"/>
            <a:ext cx="11701757" cy="1015663"/>
            <a:chOff x="914400" y="2268686"/>
            <a:chExt cx="9731004" cy="1015663"/>
          </a:xfrm>
        </p:grpSpPr>
        <p:sp>
          <p:nvSpPr>
            <p:cNvPr id="10" name="矩形 9"/>
            <p:cNvSpPr/>
            <p:nvPr/>
          </p:nvSpPr>
          <p:spPr>
            <a:xfrm>
              <a:off x="914400" y="2268686"/>
              <a:ext cx="4267200" cy="1015663"/>
            </a:xfrm>
            <a:prstGeom prst="rect">
              <a:avLst/>
            </a:prstGeom>
            <a:solidFill>
              <a:schemeClr val="bg1">
                <a:lumMod val="95000"/>
              </a:schemeClr>
            </a:solidFill>
          </p:spPr>
          <p:txBody>
            <a:bodyPr wrap="square">
              <a:spAutoFit/>
            </a:bodyPr>
            <a:lstStyle/>
            <a:p>
              <a:pPr lvl="2" indent="-736600"/>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INSERT</a:t>
              </a:r>
              <a:r>
                <a:rPr lang="en-US" altLang="zh-CN" sz="2000" b="1" dirty="0">
                  <a:latin typeface="Courier New" panose="02070309020205020404" pitchFamily="49" charset="0"/>
                  <a:ea typeface="等线 Light" panose="02010600030101010101" pitchFamily="2" charset="-122"/>
                  <a:cs typeface="Courier New" panose="02070309020205020404" pitchFamily="49" charset="0"/>
                </a:rPr>
                <a:t> </a:t>
              </a:r>
              <a:r>
                <a:rPr lang="en-US" altLang="zh-CN" sz="2000" b="1" dirty="0">
                  <a:solidFill>
                    <a:srgbClr val="FF00FF"/>
                  </a:solidFill>
                  <a:latin typeface="Courier New" panose="02070309020205020404" pitchFamily="49" charset="0"/>
                  <a:ea typeface="等线 Light" panose="02010600030101010101" pitchFamily="2" charset="-122"/>
                  <a:cs typeface="Courier New" panose="02070309020205020404" pitchFamily="49" charset="0"/>
                </a:rPr>
                <a:t> </a:t>
              </a:r>
            </a:p>
            <a:p>
              <a:pPr lvl="2" indent="-736600"/>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INTO  </a:t>
              </a:r>
              <a:r>
                <a:rPr lang="en-US" altLang="zh-CN" sz="2000" b="1" dirty="0" err="1">
                  <a:solidFill>
                    <a:srgbClr val="FF0000"/>
                  </a:solidFill>
                  <a:latin typeface="Courier New" panose="02070309020205020404" pitchFamily="49" charset="0"/>
                  <a:ea typeface="等线 Light" panose="02010600030101010101" pitchFamily="2" charset="-122"/>
                  <a:cs typeface="Courier New" panose="02070309020205020404" pitchFamily="49" charset="0"/>
                </a:rPr>
                <a:t>IS_Student</a:t>
              </a:r>
              <a:endParaRPr lang="en-US" altLang="zh-CN" sz="20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endParaRPr>
            </a:p>
            <a:p>
              <a:pPr lvl="2" indent="-736600">
                <a:buFont typeface="Arial" pitchFamily="34" charset="0"/>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VALUES(‘201215129’, ‘</a:t>
              </a:r>
              <a:r>
                <a:rPr lang="zh-CN" altLang="en-US"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赵新’</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20);</a:t>
              </a:r>
            </a:p>
          </p:txBody>
        </p:sp>
        <p:sp>
          <p:nvSpPr>
            <p:cNvPr id="11" name="矩形 10"/>
            <p:cNvSpPr/>
            <p:nvPr/>
          </p:nvSpPr>
          <p:spPr>
            <a:xfrm>
              <a:off x="5930900" y="2268686"/>
              <a:ext cx="4714504" cy="1015663"/>
            </a:xfrm>
            <a:prstGeom prst="rect">
              <a:avLst/>
            </a:prstGeom>
            <a:solidFill>
              <a:schemeClr val="bg1">
                <a:lumMod val="95000"/>
              </a:schemeClr>
            </a:solidFill>
          </p:spPr>
          <p:txBody>
            <a:bodyPr wrap="square">
              <a:spAutoFit/>
            </a:bodyPr>
            <a:lstStyle/>
            <a:p>
              <a:pPr lvl="2" indent="-736600">
                <a:buFont typeface="Arial" pitchFamily="34" charset="0"/>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INSERT  </a:t>
              </a:r>
            </a:p>
            <a:p>
              <a:pPr lvl="2" indent="-736600">
                <a:buFont typeface="Arial" pitchFamily="34" charset="0"/>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INTO Student(</a:t>
              </a:r>
              <a:r>
                <a:rPr lang="en-US" altLang="zh-CN" sz="20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,Sname,Sage,Sdept</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lvl="2" indent="-736600">
                <a:buFont typeface="Arial" pitchFamily="34" charset="0"/>
                <a:buNone/>
              </a:pP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VALUES(‘</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201215129’,‘</a:t>
              </a:r>
              <a:r>
                <a:rPr lang="zh-CN" altLang="en-US"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赵新’</a:t>
              </a:r>
              <a:r>
                <a:rPr lang="en-US" altLang="zh-CN" sz="20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,20,‘</a:t>
              </a:r>
              <a:r>
                <a:rPr lang="en-US" altLang="zh-CN" sz="20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IS’);</a:t>
              </a:r>
            </a:p>
          </p:txBody>
        </p:sp>
        <p:sp>
          <p:nvSpPr>
            <p:cNvPr id="12" name="右箭头 11"/>
            <p:cNvSpPr/>
            <p:nvPr/>
          </p:nvSpPr>
          <p:spPr>
            <a:xfrm>
              <a:off x="5251450" y="2552396"/>
              <a:ext cx="466546" cy="531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5851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20000"/>
              </a:lnSpc>
            </a:pPr>
            <a:r>
              <a:rPr lang="en-US" altLang="zh-CN" dirty="0">
                <a:solidFill>
                  <a:srgbClr val="0000CC"/>
                </a:solidFill>
              </a:rPr>
              <a:t> </a:t>
            </a:r>
            <a:r>
              <a:rPr lang="en-US" altLang="zh-CN" dirty="0">
                <a:solidFill>
                  <a:srgbClr val="FF0000"/>
                </a:solidFill>
              </a:rPr>
              <a:t>INTO</a:t>
            </a:r>
            <a:r>
              <a:rPr lang="zh-CN" altLang="en-US" dirty="0">
                <a:solidFill>
                  <a:srgbClr val="FF0000"/>
                </a:solidFill>
              </a:rPr>
              <a:t>子句</a:t>
            </a:r>
          </a:p>
          <a:p>
            <a:pPr lvl="1">
              <a:lnSpc>
                <a:spcPct val="120000"/>
              </a:lnSpc>
            </a:pPr>
            <a:r>
              <a:rPr lang="zh-CN" altLang="en-US" dirty="0"/>
              <a:t>指定要插入数据的表名及属性列</a:t>
            </a:r>
          </a:p>
          <a:p>
            <a:pPr lvl="1">
              <a:lnSpc>
                <a:spcPct val="120000"/>
              </a:lnSpc>
            </a:pPr>
            <a:r>
              <a:rPr lang="zh-CN" altLang="en-US" dirty="0"/>
              <a:t>属性列的顺序可与表定义中的顺序不一致</a:t>
            </a:r>
          </a:p>
          <a:p>
            <a:pPr lvl="1">
              <a:lnSpc>
                <a:spcPct val="120000"/>
              </a:lnSpc>
            </a:pPr>
            <a:r>
              <a:rPr lang="zh-CN" altLang="en-US" dirty="0"/>
              <a:t>没有指定属性列：表示要插入的是一条完整的元组，且属性列属性与表定义中的顺序一致</a:t>
            </a:r>
          </a:p>
          <a:p>
            <a:pPr lvl="1">
              <a:lnSpc>
                <a:spcPct val="120000"/>
              </a:lnSpc>
            </a:pPr>
            <a:r>
              <a:rPr lang="zh-CN" altLang="en-US" dirty="0"/>
              <a:t>指定部分属性列：插入的元组在其余属性列上取空值</a:t>
            </a:r>
            <a:endParaRPr lang="en-US" altLang="zh-CN" dirty="0"/>
          </a:p>
          <a:p>
            <a:pPr marL="273050" lvl="1" indent="0">
              <a:lnSpc>
                <a:spcPct val="120000"/>
              </a:lnSpc>
              <a:buNone/>
            </a:pPr>
            <a:endParaRPr lang="en-US" altLang="zh-CN" sz="900" dirty="0"/>
          </a:p>
          <a:p>
            <a:pPr>
              <a:lnSpc>
                <a:spcPct val="120000"/>
              </a:lnSpc>
            </a:pPr>
            <a:r>
              <a:rPr lang="en-US" altLang="zh-CN" dirty="0">
                <a:solidFill>
                  <a:srgbClr val="FF0000"/>
                </a:solidFill>
              </a:rPr>
              <a:t>VALUES</a:t>
            </a:r>
            <a:r>
              <a:rPr lang="zh-CN" altLang="en-US" dirty="0">
                <a:solidFill>
                  <a:srgbClr val="FF0000"/>
                </a:solidFill>
              </a:rPr>
              <a:t>子句</a:t>
            </a:r>
          </a:p>
          <a:p>
            <a:pPr lvl="1">
              <a:lnSpc>
                <a:spcPct val="120000"/>
              </a:lnSpc>
            </a:pPr>
            <a:r>
              <a:rPr lang="zh-CN" altLang="en-US" dirty="0"/>
              <a:t> 提供的值必须与</a:t>
            </a:r>
            <a:r>
              <a:rPr lang="en-US" altLang="zh-CN" dirty="0"/>
              <a:t>INTO</a:t>
            </a:r>
            <a:r>
              <a:rPr lang="zh-CN" altLang="en-US" dirty="0"/>
              <a:t>子句匹配</a:t>
            </a:r>
          </a:p>
          <a:p>
            <a:pPr lvl="2">
              <a:lnSpc>
                <a:spcPct val="120000"/>
              </a:lnSpc>
              <a:buSzPct val="87000"/>
            </a:pPr>
            <a:r>
              <a:rPr lang="zh-CN" altLang="en-US" sz="2200" dirty="0"/>
              <a:t>值的个数</a:t>
            </a:r>
          </a:p>
          <a:p>
            <a:pPr lvl="2">
              <a:lnSpc>
                <a:spcPct val="120000"/>
              </a:lnSpc>
              <a:buSzPct val="87000"/>
            </a:pPr>
            <a:r>
              <a:rPr lang="zh-CN" altLang="en-US" sz="2200" dirty="0"/>
              <a:t>值的类型</a:t>
            </a:r>
            <a:endParaRPr lang="en-US" altLang="zh-CN" sz="22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4</a:t>
            </a:fld>
            <a:endParaRPr lang="en-US" dirty="0"/>
          </a:p>
        </p:txBody>
      </p:sp>
    </p:spTree>
    <p:extLst>
      <p:ext uri="{BB962C8B-B14F-4D97-AF65-F5344CB8AC3E}">
        <p14:creationId xmlns:p14="http://schemas.microsoft.com/office/powerpoint/2010/main" val="2127022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en-US" altLang="zh-CN" dirty="0"/>
              <a:t>[</a:t>
            </a:r>
            <a:r>
              <a:rPr lang="zh-CN" altLang="en-US" dirty="0"/>
              <a:t>例</a:t>
            </a:r>
            <a:r>
              <a:rPr lang="en-US" altLang="zh-CN" dirty="0"/>
              <a:t>3.97]</a:t>
            </a:r>
            <a:r>
              <a:rPr lang="zh-CN" altLang="en-US" dirty="0"/>
              <a:t>删除信息系学生视图</a:t>
            </a:r>
            <a:r>
              <a:rPr lang="en-US" altLang="zh-CN" dirty="0" err="1"/>
              <a:t>IS_Student</a:t>
            </a:r>
            <a:r>
              <a:rPr lang="zh-CN" altLang="en-US" dirty="0"/>
              <a:t>中学号为”</a:t>
            </a:r>
            <a:r>
              <a:rPr lang="en-US" altLang="zh-CN" dirty="0"/>
              <a:t>201215129”</a:t>
            </a:r>
            <a:r>
              <a:rPr lang="zh-CN" altLang="en-US" dirty="0"/>
              <a:t>的记录</a:t>
            </a:r>
          </a:p>
          <a:p>
            <a:endParaRPr lang="en-US" altLang="zh-CN" dirty="0"/>
          </a:p>
          <a:p>
            <a:endParaRPr lang="en-US" altLang="zh-CN" dirty="0"/>
          </a:p>
          <a:p>
            <a:endParaRPr lang="en-US" altLang="zh-CN" dirty="0"/>
          </a:p>
          <a:p>
            <a:r>
              <a:rPr lang="zh-CN" altLang="en-US" dirty="0">
                <a:solidFill>
                  <a:srgbClr val="FF0000"/>
                </a:solidFill>
              </a:rPr>
              <a:t>更新视图的限制</a:t>
            </a:r>
            <a:endParaRPr lang="en-US" altLang="zh-CN" dirty="0">
              <a:solidFill>
                <a:srgbClr val="FF0000"/>
              </a:solidFill>
            </a:endParaRPr>
          </a:p>
          <a:p>
            <a:pPr lvl="1"/>
            <a:r>
              <a:rPr lang="zh-CN" altLang="en-US" dirty="0"/>
              <a:t>例</a:t>
            </a:r>
            <a:r>
              <a:rPr lang="en-US" altLang="zh-CN" dirty="0"/>
              <a:t>3.89</a:t>
            </a:r>
            <a:r>
              <a:rPr lang="zh-CN" altLang="en-US" dirty="0"/>
              <a:t>定义的视图</a:t>
            </a:r>
            <a:r>
              <a:rPr lang="en-US" altLang="zh-CN" dirty="0"/>
              <a:t>S_G</a:t>
            </a:r>
            <a:r>
              <a:rPr lang="zh-CN" altLang="en-US" dirty="0"/>
              <a:t>为不可更新视图</a:t>
            </a:r>
          </a:p>
        </p:txBody>
      </p:sp>
      <p:sp>
        <p:nvSpPr>
          <p:cNvPr id="4" name="灯片编号占位符 3"/>
          <p:cNvSpPr>
            <a:spLocks noGrp="1"/>
          </p:cNvSpPr>
          <p:nvPr>
            <p:ph type="sldNum" sz="quarter" idx="12"/>
          </p:nvPr>
        </p:nvSpPr>
        <p:spPr/>
        <p:txBody>
          <a:bodyPr/>
          <a:lstStyle/>
          <a:p>
            <a:fld id="{E63F6D5D-9733-4D44-9C56-AEFEDD5A4BA7}" type="slidenum">
              <a:rPr lang="en-US" smtClean="0"/>
              <a:pPr/>
              <a:t>49</a:t>
            </a:fld>
            <a:endParaRPr lang="en-US" dirty="0"/>
          </a:p>
        </p:txBody>
      </p:sp>
      <p:grpSp>
        <p:nvGrpSpPr>
          <p:cNvPr id="2" name="组合 1"/>
          <p:cNvGrpSpPr/>
          <p:nvPr/>
        </p:nvGrpSpPr>
        <p:grpSpPr>
          <a:xfrm>
            <a:off x="190500" y="1506367"/>
            <a:ext cx="11811000" cy="1403461"/>
            <a:chOff x="914400" y="1295400"/>
            <a:chExt cx="10515600" cy="1403461"/>
          </a:xfrm>
        </p:grpSpPr>
        <p:sp>
          <p:nvSpPr>
            <p:cNvPr id="5" name="矩形 4"/>
            <p:cNvSpPr/>
            <p:nvPr/>
          </p:nvSpPr>
          <p:spPr>
            <a:xfrm>
              <a:off x="914400" y="1295400"/>
              <a:ext cx="3824515" cy="1403461"/>
            </a:xfrm>
            <a:prstGeom prst="rect">
              <a:avLst/>
            </a:prstGeom>
            <a:solidFill>
              <a:schemeClr val="bg1">
                <a:lumMod val="95000"/>
              </a:schemeClr>
            </a:solidFill>
          </p:spPr>
          <p:txBody>
            <a:bodyPr wrap="square">
              <a:spAutoFit/>
            </a:bodyPr>
            <a:lstStyle/>
            <a:p>
              <a:pPr marL="0" lvl="1" indent="-368300">
                <a:lnSpc>
                  <a:spcPct val="120000"/>
                </a:lnSpc>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DELETE</a:t>
              </a:r>
            </a:p>
            <a:p>
              <a:pPr marL="0" lvl="1" indent="-368300">
                <a:lnSpc>
                  <a:spcPct val="120000"/>
                </a:lnSpc>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a:t>
              </a:r>
              <a:r>
                <a:rPr lang="en-US" altLang="zh-CN" sz="2400" b="1" dirty="0" err="1">
                  <a:solidFill>
                    <a:srgbClr val="FF0000"/>
                  </a:solidFill>
                  <a:latin typeface="Courier New" panose="02070309020205020404" pitchFamily="49" charset="0"/>
                  <a:ea typeface="等线 Light" panose="02010600030101010101" pitchFamily="2" charset="-122"/>
                  <a:cs typeface="Courier New" panose="02070309020205020404" pitchFamily="49" charset="0"/>
                </a:rPr>
                <a:t>IS</a:t>
              </a:r>
              <a:r>
                <a:rPr lang="en-US" altLang="zh-CN" sz="2400" b="1" err="1">
                  <a:solidFill>
                    <a:srgbClr val="FF0000"/>
                  </a:solidFill>
                  <a:latin typeface="Courier New" panose="02070309020205020404" pitchFamily="49" charset="0"/>
                  <a:ea typeface="等线 Light" panose="02010600030101010101" pitchFamily="2" charset="-122"/>
                  <a:cs typeface="Courier New" panose="02070309020205020404" pitchFamily="49" charset="0"/>
                </a:rPr>
                <a:t>_</a:t>
              </a:r>
              <a:r>
                <a:rPr lang="en-US" altLang="zh-CN" sz="24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Student</a:t>
              </a:r>
              <a:endParaRPr lang="en-US" altLang="zh-CN" sz="24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endParaRPr>
            </a:p>
            <a:p>
              <a:pPr marL="0" lvl="1" indent="-368300">
                <a:lnSpc>
                  <a:spcPct val="120000"/>
                </a:lnSpc>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‘201215129'</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6" name="矩形 5"/>
            <p:cNvSpPr/>
            <p:nvPr/>
          </p:nvSpPr>
          <p:spPr>
            <a:xfrm>
              <a:off x="5180260" y="1295400"/>
              <a:ext cx="6249740" cy="1403461"/>
            </a:xfrm>
            <a:prstGeom prst="rect">
              <a:avLst/>
            </a:prstGeom>
            <a:solidFill>
              <a:schemeClr val="bg1">
                <a:lumMod val="95000"/>
              </a:schemeClr>
            </a:solidFill>
          </p:spPr>
          <p:txBody>
            <a:bodyPr wrap="square">
              <a:spAutoFit/>
            </a:bodyPr>
            <a:lstStyle/>
            <a:p>
              <a:pPr lvl="1" indent="-279400">
                <a:lnSpc>
                  <a:spcPct val="120000"/>
                </a:lnSpc>
                <a:buFont typeface="Wingdings" pitchFamily="2" charset="2"/>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DELETE</a:t>
              </a:r>
            </a:p>
            <a:p>
              <a:pPr lvl="1" indent="-279400">
                <a:lnSpc>
                  <a:spcPct val="120000"/>
                </a:lnSpc>
                <a:buFont typeface="Wingdings" pitchFamily="2" charset="2"/>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a:t>
              </a:r>
              <a:r>
                <a:rPr lang="en-US" altLang="zh-CN" sz="24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Student</a:t>
              </a:r>
            </a:p>
            <a:p>
              <a:pPr lvl="1" indent="-279400">
                <a:lnSpc>
                  <a:spcPct val="120000"/>
                </a:lnSpc>
                <a:buFont typeface="Wingdings" pitchFamily="2" charset="2"/>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a:t>
              </a:r>
              <a:r>
                <a:rPr lang="en-US" altLang="zh-CN" sz="24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='201215129' AND </a:t>
              </a:r>
              <a:r>
                <a:rPr lang="en-US" altLang="zh-CN" sz="2400" b="1">
                  <a:solidFill>
                    <a:srgbClr val="FF0000"/>
                  </a:solidFill>
                  <a:latin typeface="Courier New" panose="02070309020205020404" pitchFamily="49" charset="0"/>
                  <a:ea typeface="等线 Light" panose="02010600030101010101" pitchFamily="2" charset="-122"/>
                  <a:cs typeface="Courier New" panose="02070309020205020404" pitchFamily="49" charset="0"/>
                </a:rPr>
                <a:t>Sdept='IS</a:t>
              </a:r>
              <a:r>
                <a:rPr lang="en-US" altLang="zh-CN" sz="2400" b="1" dirty="0">
                  <a:solidFill>
                    <a:srgbClr val="FF0000"/>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400" b="1" dirty="0">
                  <a:latin typeface="Courier New" panose="02070309020205020404" pitchFamily="49" charset="0"/>
                  <a:ea typeface="等线 Light" panose="02010600030101010101" pitchFamily="2" charset="-122"/>
                  <a:cs typeface="Courier New" panose="02070309020205020404" pitchFamily="49" charset="0"/>
                </a:rPr>
                <a:t>;</a:t>
              </a:r>
            </a:p>
          </p:txBody>
        </p:sp>
        <p:sp>
          <p:nvSpPr>
            <p:cNvPr id="7" name="右箭头 6"/>
            <p:cNvSpPr/>
            <p:nvPr/>
          </p:nvSpPr>
          <p:spPr>
            <a:xfrm>
              <a:off x="4820049" y="1759714"/>
              <a:ext cx="279077" cy="493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urier New" panose="02070309020205020404" pitchFamily="49" charset="0"/>
                <a:cs typeface="Courier New" panose="02070309020205020404" pitchFamily="49" charset="0"/>
              </a:endParaRPr>
            </a:p>
          </p:txBody>
        </p:sp>
      </p:grpSp>
      <p:sp>
        <p:nvSpPr>
          <p:cNvPr id="8" name="矩形 7"/>
          <p:cNvSpPr/>
          <p:nvPr/>
        </p:nvSpPr>
        <p:spPr>
          <a:xfrm>
            <a:off x="969598" y="4417210"/>
            <a:ext cx="4648200" cy="1301895"/>
          </a:xfrm>
          <a:prstGeom prst="rect">
            <a:avLst/>
          </a:prstGeom>
          <a:solidFill>
            <a:schemeClr val="bg1">
              <a:lumMod val="95000"/>
            </a:schemeClr>
          </a:solidFill>
        </p:spPr>
        <p:txBody>
          <a:bodyPr wrap="square">
            <a:spAutoFit/>
          </a:bodyPr>
          <a:lstStyle/>
          <a:p>
            <a:pPr marL="0" lvl="4" indent="-850900">
              <a:lnSpc>
                <a:spcPct val="110000"/>
              </a:lnSpc>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UPDATE S</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_G</a:t>
            </a:r>
          </a:p>
          <a:p>
            <a:pPr marL="0" lvl="4" indent="-850900">
              <a:lnSpc>
                <a:spcPct val="110000"/>
              </a:lnSpc>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SET    </a:t>
            </a:r>
            <a:r>
              <a:rPr lang="en-US" altLang="zh-CN" sz="2400" b="1" dirty="0" err="1">
                <a:solidFill>
                  <a:srgbClr val="C00000"/>
                </a:solidFill>
                <a:latin typeface="Courier New" panose="02070309020205020404" pitchFamily="49" charset="0"/>
                <a:ea typeface="等线 Light" panose="02010600030101010101" pitchFamily="2" charset="-122"/>
                <a:cs typeface="Courier New" panose="02070309020205020404" pitchFamily="49" charset="0"/>
              </a:rPr>
              <a:t>Gavg</a:t>
            </a:r>
            <a:r>
              <a:rPr lang="en-US" altLang="zh-CN" sz="2400" b="1" dirty="0">
                <a:solidFill>
                  <a:srgbClr val="C00000"/>
                </a:solidFill>
                <a:latin typeface="Courier New" panose="02070309020205020404" pitchFamily="49" charset="0"/>
                <a:ea typeface="等线 Light" panose="02010600030101010101" pitchFamily="2" charset="-122"/>
                <a:cs typeface="Courier New" panose="02070309020205020404" pitchFamily="49" charset="0"/>
              </a:rPr>
              <a:t>=90</a:t>
            </a:r>
          </a:p>
          <a:p>
            <a:pPr marL="0" lvl="4" indent="-850900">
              <a:lnSpc>
                <a:spcPct val="110000"/>
              </a:lnSpc>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a:t>
            </a:r>
            <a:r>
              <a:rPr lang="en-US" altLang="zh-CN" sz="2400" b="1"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201215121</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9" name="矩形 8"/>
          <p:cNvSpPr/>
          <p:nvPr/>
        </p:nvSpPr>
        <p:spPr>
          <a:xfrm>
            <a:off x="6477000" y="4529548"/>
            <a:ext cx="4745402" cy="1077218"/>
          </a:xfrm>
          <a:prstGeom prst="rect">
            <a:avLst/>
          </a:prstGeom>
        </p:spPr>
        <p:txBody>
          <a:bodyPr wrap="square">
            <a:spAutoFit/>
          </a:bodyPr>
          <a:lstStyle/>
          <a:p>
            <a:pPr marL="0" lvl="1" indent="-279400">
              <a:buNone/>
            </a:pPr>
            <a:r>
              <a:rPr lang="zh-CN" altLang="en-US" sz="3200" dirty="0">
                <a:solidFill>
                  <a:srgbClr val="FF0000"/>
                </a:solidFill>
                <a:latin typeface="等线" panose="02010600030101010101" pitchFamily="2" charset="-122"/>
                <a:ea typeface="等线" panose="02010600030101010101" pitchFamily="2" charset="-122"/>
              </a:rPr>
              <a:t>这个对视图的更新无法转换成对基本表</a:t>
            </a:r>
            <a:r>
              <a:rPr lang="en-US" altLang="zh-CN" sz="3200" dirty="0">
                <a:solidFill>
                  <a:srgbClr val="FF0000"/>
                </a:solidFill>
                <a:latin typeface="等线" panose="02010600030101010101" pitchFamily="2" charset="-122"/>
                <a:ea typeface="等线" panose="02010600030101010101" pitchFamily="2" charset="-122"/>
              </a:rPr>
              <a:t>SC</a:t>
            </a:r>
            <a:r>
              <a:rPr lang="zh-CN" altLang="en-US" sz="3200" dirty="0">
                <a:solidFill>
                  <a:srgbClr val="FF0000"/>
                </a:solidFill>
                <a:latin typeface="等线" panose="02010600030101010101" pitchFamily="2" charset="-122"/>
                <a:ea typeface="等线" panose="02010600030101010101" pitchFamily="2" charset="-122"/>
              </a:rPr>
              <a:t>的更新</a:t>
            </a:r>
          </a:p>
        </p:txBody>
      </p:sp>
      <p:sp>
        <p:nvSpPr>
          <p:cNvPr id="10" name="箭头: 左 9">
            <a:extLst>
              <a:ext uri="{FF2B5EF4-FFF2-40B4-BE49-F238E27FC236}">
                <a16:creationId xmlns:a16="http://schemas.microsoft.com/office/drawing/2014/main" id="{D840FF61-EE6D-41A9-AE67-281C7391629B}"/>
              </a:ext>
            </a:extLst>
          </p:cNvPr>
          <p:cNvSpPr/>
          <p:nvPr/>
        </p:nvSpPr>
        <p:spPr>
          <a:xfrm>
            <a:off x="5791200" y="4763357"/>
            <a:ext cx="446094"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4444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fontScale="92500" lnSpcReduction="10000"/>
          </a:bodyPr>
          <a:lstStyle/>
          <a:p>
            <a:pPr>
              <a:lnSpc>
                <a:spcPct val="150000"/>
              </a:lnSpc>
            </a:pPr>
            <a:r>
              <a:rPr lang="zh-CN" altLang="en-US" dirty="0">
                <a:latin typeface="宋体" pitchFamily="2" charset="-122"/>
              </a:rPr>
              <a:t>允许对行列子集视图进行更新</a:t>
            </a:r>
          </a:p>
          <a:p>
            <a:pPr>
              <a:lnSpc>
                <a:spcPct val="150000"/>
              </a:lnSpc>
            </a:pPr>
            <a:r>
              <a:rPr lang="zh-CN" altLang="en-US" dirty="0">
                <a:latin typeface="宋体" pitchFamily="2" charset="-122"/>
              </a:rPr>
              <a:t>对其他类型视图的更新不同系统有不同限制</a:t>
            </a:r>
            <a:endParaRPr lang="en-US" altLang="zh-CN" dirty="0">
              <a:latin typeface="宋体" pitchFamily="2" charset="-122"/>
            </a:endParaRPr>
          </a:p>
          <a:p>
            <a:pPr>
              <a:lnSpc>
                <a:spcPct val="120000"/>
              </a:lnSpc>
            </a:pPr>
            <a:r>
              <a:rPr lang="en-US" altLang="zh-CN" dirty="0"/>
              <a:t>DB2</a:t>
            </a:r>
            <a:r>
              <a:rPr lang="zh-CN" altLang="en-US" dirty="0"/>
              <a:t>对视图更新的限制：</a:t>
            </a:r>
          </a:p>
          <a:p>
            <a:pPr lvl="1">
              <a:lnSpc>
                <a:spcPct val="120000"/>
              </a:lnSpc>
            </a:pPr>
            <a:r>
              <a:rPr lang="zh-CN" altLang="en-US" dirty="0"/>
              <a:t>若视图是由两个以上基本表导出的，则此视图不允许更新。</a:t>
            </a:r>
          </a:p>
          <a:p>
            <a:pPr lvl="1">
              <a:lnSpc>
                <a:spcPct val="120000"/>
              </a:lnSpc>
            </a:pPr>
            <a:r>
              <a:rPr lang="zh-CN" altLang="en-US" dirty="0"/>
              <a:t>若视图的字段来自字段表达式或常数，则不允许对此视图执行</a:t>
            </a:r>
            <a:r>
              <a:rPr lang="en-US" altLang="zh-CN" dirty="0"/>
              <a:t>INSERT</a:t>
            </a:r>
            <a:r>
              <a:rPr lang="zh-CN" altLang="en-US" dirty="0"/>
              <a:t>和</a:t>
            </a:r>
            <a:r>
              <a:rPr lang="en-US" altLang="zh-CN" dirty="0"/>
              <a:t>UPDATE</a:t>
            </a:r>
            <a:r>
              <a:rPr lang="zh-CN" altLang="en-US" dirty="0"/>
              <a:t>操作，但允许执行</a:t>
            </a:r>
            <a:r>
              <a:rPr lang="en-US" altLang="zh-CN" dirty="0"/>
              <a:t>DELETE</a:t>
            </a:r>
            <a:r>
              <a:rPr lang="zh-CN" altLang="en-US" dirty="0"/>
              <a:t>操作。</a:t>
            </a:r>
          </a:p>
          <a:p>
            <a:pPr lvl="1">
              <a:lnSpc>
                <a:spcPct val="120000"/>
              </a:lnSpc>
            </a:pPr>
            <a:r>
              <a:rPr lang="zh-CN" altLang="en-US" dirty="0"/>
              <a:t>若视图的字段来自集函数，则此视图不允许更新。</a:t>
            </a:r>
          </a:p>
          <a:p>
            <a:pPr lvl="1">
              <a:lnSpc>
                <a:spcPct val="120000"/>
              </a:lnSpc>
            </a:pPr>
            <a:r>
              <a:rPr lang="zh-CN" altLang="en-US" dirty="0"/>
              <a:t>若视图定义中含有</a:t>
            </a:r>
            <a:r>
              <a:rPr lang="en-US" altLang="zh-CN" dirty="0"/>
              <a:t>GROUP BY</a:t>
            </a:r>
            <a:r>
              <a:rPr lang="zh-CN" altLang="en-US" dirty="0"/>
              <a:t>子句，则此视图不允许更新。</a:t>
            </a:r>
          </a:p>
          <a:p>
            <a:pPr lvl="1">
              <a:lnSpc>
                <a:spcPct val="120000"/>
              </a:lnSpc>
            </a:pPr>
            <a:r>
              <a:rPr lang="zh-CN" altLang="en-US" dirty="0"/>
              <a:t>若视图定义中含有</a:t>
            </a:r>
            <a:r>
              <a:rPr lang="en-US" altLang="zh-CN" dirty="0"/>
              <a:t>DISTINCT</a:t>
            </a:r>
            <a:r>
              <a:rPr lang="zh-CN" altLang="en-US" dirty="0"/>
              <a:t>短语，则此视图不允许更新。</a:t>
            </a:r>
            <a:endParaRPr lang="en-US" altLang="zh-CN" dirty="0"/>
          </a:p>
          <a:p>
            <a:pPr lvl="1">
              <a:lnSpc>
                <a:spcPct val="120000"/>
              </a:lnSpc>
            </a:pPr>
            <a:r>
              <a:rPr lang="zh-CN" altLang="en-US" dirty="0"/>
              <a:t>若视图定义中有嵌套查询，并且内层查询的</a:t>
            </a:r>
            <a:r>
              <a:rPr lang="en-US" altLang="zh-CN" dirty="0"/>
              <a:t>FROM</a:t>
            </a:r>
            <a:r>
              <a:rPr lang="zh-CN" altLang="en-US" dirty="0"/>
              <a:t>子句中涉及的表也是导出该视图的基本表，则此视图不允许更新。</a:t>
            </a:r>
          </a:p>
        </p:txBody>
      </p:sp>
      <p:sp>
        <p:nvSpPr>
          <p:cNvPr id="4" name="灯片编号占位符 3"/>
          <p:cNvSpPr>
            <a:spLocks noGrp="1"/>
          </p:cNvSpPr>
          <p:nvPr>
            <p:ph type="sldNum" sz="quarter" idx="12"/>
          </p:nvPr>
        </p:nvSpPr>
        <p:spPr/>
        <p:txBody>
          <a:bodyPr/>
          <a:lstStyle/>
          <a:p>
            <a:fld id="{E63F6D5D-9733-4D44-9C56-AEFEDD5A4BA7}" type="slidenum">
              <a:rPr lang="en-US" smtClean="0"/>
              <a:pPr/>
              <a:t>50</a:t>
            </a:fld>
            <a:endParaRPr lang="en-US" dirty="0"/>
          </a:p>
        </p:txBody>
      </p:sp>
    </p:spTree>
    <p:extLst>
      <p:ext uri="{BB962C8B-B14F-4D97-AF65-F5344CB8AC3E}">
        <p14:creationId xmlns:p14="http://schemas.microsoft.com/office/powerpoint/2010/main" val="16890374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85800"/>
            <a:ext cx="11007107" cy="5850226"/>
          </a:xfrm>
        </p:spPr>
        <p:txBody>
          <a:bodyPr/>
          <a:lstStyle/>
          <a:p>
            <a:r>
              <a:rPr lang="zh-CN" altLang="en-US" dirty="0"/>
              <a:t>例：将</a:t>
            </a:r>
            <a:r>
              <a:rPr lang="en-US" altLang="zh-CN" dirty="0"/>
              <a:t>SC</a:t>
            </a:r>
            <a:r>
              <a:rPr lang="zh-CN" altLang="en-US" dirty="0"/>
              <a:t>中成绩在平均成绩之上的元组定义成一个视图</a:t>
            </a:r>
            <a:r>
              <a:rPr lang="en-US" altLang="zh-CN" dirty="0"/>
              <a:t>.</a:t>
            </a:r>
            <a:endParaRPr lang="zh-CN" altLang="en-US" dirty="0"/>
          </a:p>
          <a:p>
            <a:endParaRPr lang="en-US" altLang="zh-CN" dirty="0"/>
          </a:p>
          <a:p>
            <a:endParaRPr lang="en-US" altLang="zh-CN" dirty="0"/>
          </a:p>
          <a:p>
            <a:endParaRPr lang="en-US" altLang="zh-CN" dirty="0"/>
          </a:p>
          <a:p>
            <a:endParaRPr lang="en-US" altLang="zh-CN" dirty="0"/>
          </a:p>
          <a:p>
            <a:endParaRPr lang="en-US" altLang="zh-CN"/>
          </a:p>
          <a:p>
            <a:endParaRPr lang="en-US" altLang="zh-CN" sz="2000" dirty="0"/>
          </a:p>
          <a:p>
            <a:pPr lvl="1"/>
            <a:r>
              <a:rPr lang="zh-CN" altLang="en-US" dirty="0"/>
              <a:t>一个</a:t>
            </a:r>
            <a:r>
              <a:rPr lang="zh-CN" altLang="en-US" dirty="0">
                <a:solidFill>
                  <a:srgbClr val="FF0000"/>
                </a:solidFill>
              </a:rPr>
              <a:t>不允许更新的视图</a:t>
            </a:r>
            <a:r>
              <a:rPr lang="zh-CN" altLang="en-US" dirty="0"/>
              <a:t>上定义的视图也</a:t>
            </a:r>
            <a:r>
              <a:rPr lang="zh-CN" altLang="en-US" dirty="0">
                <a:solidFill>
                  <a:srgbClr val="FF0000"/>
                </a:solidFill>
              </a:rPr>
              <a:t>不允许更新</a:t>
            </a:r>
          </a:p>
        </p:txBody>
      </p:sp>
      <p:sp>
        <p:nvSpPr>
          <p:cNvPr id="4" name="灯片编号占位符 3"/>
          <p:cNvSpPr>
            <a:spLocks noGrp="1"/>
          </p:cNvSpPr>
          <p:nvPr>
            <p:ph type="sldNum" sz="quarter" idx="12"/>
          </p:nvPr>
        </p:nvSpPr>
        <p:spPr/>
        <p:txBody>
          <a:bodyPr/>
          <a:lstStyle/>
          <a:p>
            <a:fld id="{E63F6D5D-9733-4D44-9C56-AEFEDD5A4BA7}" type="slidenum">
              <a:rPr lang="en-US" smtClean="0"/>
              <a:pPr/>
              <a:t>51</a:t>
            </a:fld>
            <a:endParaRPr lang="en-US" dirty="0"/>
          </a:p>
        </p:txBody>
      </p:sp>
      <p:sp>
        <p:nvSpPr>
          <p:cNvPr id="5" name="矩形 4"/>
          <p:cNvSpPr/>
          <p:nvPr/>
        </p:nvSpPr>
        <p:spPr>
          <a:xfrm>
            <a:off x="2209800" y="1371600"/>
            <a:ext cx="7086600" cy="2945422"/>
          </a:xfrm>
          <a:prstGeom prst="rect">
            <a:avLst/>
          </a:prstGeom>
          <a:solidFill>
            <a:schemeClr val="bg1">
              <a:lumMod val="95000"/>
            </a:schemeClr>
          </a:solidFill>
        </p:spPr>
        <p:txBody>
          <a:bodyPr wrap="square">
            <a:spAutoFit/>
          </a:bodyPr>
          <a:lstStyle/>
          <a:p>
            <a:pPr>
              <a:lnSpc>
                <a:spcPct val="130000"/>
              </a:lnSpc>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VIEW GOOD_SC</a:t>
            </a:r>
          </a:p>
          <a:p>
            <a:pPr>
              <a:lnSpc>
                <a:spcPct val="130000"/>
              </a:lnSpc>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AS </a:t>
            </a:r>
          </a:p>
          <a:p>
            <a:pPr>
              <a:lnSpc>
                <a:spcPct val="130000"/>
              </a:lnSpc>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Cno</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a:t>
            </a:r>
          </a:p>
          <a:p>
            <a:pPr>
              <a:lnSpc>
                <a:spcPct val="130000"/>
              </a:lnSpc>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FROM    SC</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lnSpc>
                <a:spcPct val="130000"/>
              </a:lnSpc>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WHERE Grade&gt;</a:t>
            </a:r>
            <a:r>
              <a:rPr lang="zh-CN" altLang="en-US"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AVG</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endPar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lnSpc>
                <a:spcPct val="130000"/>
              </a:lnSpc>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                    FROM SC</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endParaRPr lang="zh-CN" altLang="en-US" sz="2400" b="1" dirty="0">
              <a:latin typeface="Courier New" panose="02070309020205020404" pitchFamily="49" charset="0"/>
              <a:ea typeface="等线 Light"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00849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a:t>
            </a:r>
          </a:p>
        </p:txBody>
      </p:sp>
      <p:sp>
        <p:nvSpPr>
          <p:cNvPr id="3" name="内容占位符 2"/>
          <p:cNvSpPr>
            <a:spLocks noGrp="1"/>
          </p:cNvSpPr>
          <p:nvPr>
            <p:ph idx="1"/>
          </p:nvPr>
        </p:nvSpPr>
        <p:spPr/>
        <p:txBody>
          <a:bodyPr/>
          <a:lstStyle/>
          <a:p>
            <a:pPr>
              <a:lnSpc>
                <a:spcPct val="150000"/>
              </a:lnSpc>
            </a:pPr>
            <a:r>
              <a:rPr lang="zh-CN" altLang="en-US" dirty="0">
                <a:solidFill>
                  <a:schemeClr val="bg1">
                    <a:lumMod val="75000"/>
                  </a:schemeClr>
                </a:solidFill>
              </a:rPr>
              <a:t>定义视图</a:t>
            </a:r>
          </a:p>
          <a:p>
            <a:pPr>
              <a:lnSpc>
                <a:spcPct val="150000"/>
              </a:lnSpc>
            </a:pPr>
            <a:r>
              <a:rPr lang="zh-CN" altLang="en-US" dirty="0">
                <a:solidFill>
                  <a:schemeClr val="bg1">
                    <a:lumMod val="75000"/>
                  </a:schemeClr>
                </a:solidFill>
              </a:rPr>
              <a:t>查询视图</a:t>
            </a:r>
          </a:p>
          <a:p>
            <a:pPr>
              <a:lnSpc>
                <a:spcPct val="150000"/>
              </a:lnSpc>
            </a:pPr>
            <a:r>
              <a:rPr lang="zh-CN" altLang="en-US" dirty="0">
                <a:solidFill>
                  <a:schemeClr val="bg1">
                    <a:lumMod val="75000"/>
                  </a:schemeClr>
                </a:solidFill>
              </a:rPr>
              <a:t>更新视图</a:t>
            </a:r>
          </a:p>
          <a:p>
            <a:pPr>
              <a:lnSpc>
                <a:spcPct val="150000"/>
              </a:lnSpc>
            </a:pPr>
            <a:r>
              <a:rPr lang="zh-CN" altLang="en-US" dirty="0">
                <a:solidFill>
                  <a:srgbClr val="FF0000"/>
                </a:solidFill>
              </a:rPr>
              <a:t>视图的作用</a:t>
            </a: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52</a:t>
            </a:fld>
            <a:endParaRPr lang="en-US" dirty="0"/>
          </a:p>
        </p:txBody>
      </p:sp>
    </p:spTree>
    <p:extLst>
      <p:ext uri="{BB962C8B-B14F-4D97-AF65-F5344CB8AC3E}">
        <p14:creationId xmlns:p14="http://schemas.microsoft.com/office/powerpoint/2010/main" val="3573992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视图的作用</a:t>
            </a:r>
          </a:p>
        </p:txBody>
      </p:sp>
      <p:sp>
        <p:nvSpPr>
          <p:cNvPr id="3" name="内容占位符 2"/>
          <p:cNvSpPr>
            <a:spLocks noGrp="1"/>
          </p:cNvSpPr>
          <p:nvPr>
            <p:ph idx="1"/>
          </p:nvPr>
        </p:nvSpPr>
        <p:spPr/>
        <p:txBody>
          <a:bodyPr/>
          <a:lstStyle/>
          <a:p>
            <a:pPr>
              <a:lnSpc>
                <a:spcPct val="150000"/>
              </a:lnSpc>
            </a:pPr>
            <a:r>
              <a:rPr lang="zh-CN" altLang="en-US" dirty="0"/>
              <a:t>视图能够简化用户的操作</a:t>
            </a:r>
          </a:p>
          <a:p>
            <a:pPr>
              <a:lnSpc>
                <a:spcPct val="150000"/>
              </a:lnSpc>
            </a:pPr>
            <a:r>
              <a:rPr lang="zh-CN" altLang="en-US" dirty="0"/>
              <a:t>视图使用户能以多种角度看待同一数据 </a:t>
            </a:r>
          </a:p>
          <a:p>
            <a:pPr>
              <a:lnSpc>
                <a:spcPct val="150000"/>
              </a:lnSpc>
            </a:pPr>
            <a:r>
              <a:rPr lang="zh-CN" altLang="en-US" dirty="0"/>
              <a:t>视图对重构数据库提供了一定程度的逻辑独立性 </a:t>
            </a:r>
          </a:p>
          <a:p>
            <a:pPr>
              <a:lnSpc>
                <a:spcPct val="150000"/>
              </a:lnSpc>
            </a:pPr>
            <a:r>
              <a:rPr lang="zh-CN" altLang="en-US" dirty="0"/>
              <a:t>视图能够对机密数据提供安全保护</a:t>
            </a:r>
          </a:p>
          <a:p>
            <a:pPr>
              <a:lnSpc>
                <a:spcPct val="150000"/>
              </a:lnSpc>
            </a:pPr>
            <a:r>
              <a:rPr lang="zh-CN" altLang="en-US" dirty="0"/>
              <a:t>适当的利用视图可以更清晰的</a:t>
            </a:r>
            <a:r>
              <a:rPr lang="zh-CN" altLang="en-US"/>
              <a:t>表达查询</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53</a:t>
            </a:fld>
            <a:endParaRPr lang="en-US" dirty="0"/>
          </a:p>
        </p:txBody>
      </p:sp>
    </p:spTree>
    <p:extLst>
      <p:ext uri="{BB962C8B-B14F-4D97-AF65-F5344CB8AC3E}">
        <p14:creationId xmlns:p14="http://schemas.microsoft.com/office/powerpoint/2010/main" val="23036990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pPr>
              <a:lnSpc>
                <a:spcPct val="130000"/>
              </a:lnSpc>
            </a:pPr>
            <a:r>
              <a:rPr lang="zh-CN" altLang="en-US" dirty="0"/>
              <a:t>视图能够</a:t>
            </a:r>
            <a:r>
              <a:rPr lang="zh-CN" altLang="en-US" dirty="0">
                <a:solidFill>
                  <a:srgbClr val="FF0000"/>
                </a:solidFill>
              </a:rPr>
              <a:t>简化</a:t>
            </a:r>
            <a:r>
              <a:rPr lang="zh-CN" altLang="en-US" dirty="0"/>
              <a:t>用户的操作</a:t>
            </a:r>
          </a:p>
          <a:p>
            <a:pPr>
              <a:lnSpc>
                <a:spcPct val="130000"/>
              </a:lnSpc>
              <a:buNone/>
            </a:pPr>
            <a:r>
              <a:rPr lang="zh-CN" altLang="en-US" sz="2800"/>
              <a:t> 当</a:t>
            </a:r>
            <a:r>
              <a:rPr lang="zh-CN" altLang="en-US" sz="2800" dirty="0"/>
              <a:t>视图中数据不是直接来自基本表时，定义视图能够简化用户的操作</a:t>
            </a:r>
          </a:p>
          <a:p>
            <a:pPr lvl="1">
              <a:lnSpc>
                <a:spcPct val="130000"/>
              </a:lnSpc>
            </a:pPr>
            <a:r>
              <a:rPr lang="zh-CN" altLang="en-US" dirty="0"/>
              <a:t>基于多张表连接形成的视图</a:t>
            </a:r>
          </a:p>
          <a:p>
            <a:pPr lvl="1">
              <a:lnSpc>
                <a:spcPct val="130000"/>
              </a:lnSpc>
            </a:pPr>
            <a:r>
              <a:rPr lang="zh-CN" altLang="en-US" dirty="0"/>
              <a:t>基于复杂嵌套查询的视图</a:t>
            </a:r>
          </a:p>
          <a:p>
            <a:pPr lvl="1">
              <a:lnSpc>
                <a:spcPct val="130000"/>
              </a:lnSpc>
            </a:pPr>
            <a:r>
              <a:rPr lang="zh-CN" altLang="en-US" dirty="0"/>
              <a:t>含导出属性的视图</a:t>
            </a:r>
            <a:endParaRPr lang="en-US" altLang="zh-CN" dirty="0"/>
          </a:p>
          <a:p>
            <a:pPr>
              <a:lnSpc>
                <a:spcPct val="130000"/>
              </a:lnSpc>
            </a:pPr>
            <a:r>
              <a:rPr lang="zh-CN" altLang="en-US" dirty="0"/>
              <a:t>视图使用户能以</a:t>
            </a:r>
            <a:r>
              <a:rPr lang="zh-CN" altLang="en-US" dirty="0">
                <a:solidFill>
                  <a:srgbClr val="FF0000"/>
                </a:solidFill>
              </a:rPr>
              <a:t>多种角度</a:t>
            </a:r>
            <a:r>
              <a:rPr lang="zh-CN" altLang="en-US" dirty="0"/>
              <a:t>看待同一数据</a:t>
            </a:r>
          </a:p>
          <a:p>
            <a:pPr lvl="1">
              <a:lnSpc>
                <a:spcPct val="130000"/>
              </a:lnSpc>
            </a:pPr>
            <a:r>
              <a:rPr lang="zh-CN" altLang="en-US" dirty="0"/>
              <a:t>视图机制能使不同用户以不同方式看待同一数据，适应数据库共享的需要</a:t>
            </a:r>
          </a:p>
        </p:txBody>
      </p:sp>
      <p:sp>
        <p:nvSpPr>
          <p:cNvPr id="4" name="灯片编号占位符 3"/>
          <p:cNvSpPr>
            <a:spLocks noGrp="1"/>
          </p:cNvSpPr>
          <p:nvPr>
            <p:ph type="sldNum" sz="quarter" idx="12"/>
          </p:nvPr>
        </p:nvSpPr>
        <p:spPr/>
        <p:txBody>
          <a:bodyPr/>
          <a:lstStyle/>
          <a:p>
            <a:fld id="{E63F6D5D-9733-4D44-9C56-AEFEDD5A4BA7}" type="slidenum">
              <a:rPr lang="en-US" smtClean="0"/>
              <a:pPr/>
              <a:t>54</a:t>
            </a:fld>
            <a:endParaRPr lang="en-US" dirty="0"/>
          </a:p>
        </p:txBody>
      </p:sp>
    </p:spTree>
    <p:extLst>
      <p:ext uri="{BB962C8B-B14F-4D97-AF65-F5344CB8AC3E}">
        <p14:creationId xmlns:p14="http://schemas.microsoft.com/office/powerpoint/2010/main" val="38359215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457200"/>
            <a:ext cx="11221192" cy="6078826"/>
          </a:xfrm>
        </p:spPr>
        <p:txBody>
          <a:bodyPr/>
          <a:lstStyle/>
          <a:p>
            <a:pPr>
              <a:lnSpc>
                <a:spcPct val="130000"/>
              </a:lnSpc>
            </a:pPr>
            <a:r>
              <a:rPr lang="zh-CN" altLang="en-US" dirty="0"/>
              <a:t>视图</a:t>
            </a:r>
            <a:r>
              <a:rPr lang="zh-CN" altLang="en-US" dirty="0">
                <a:solidFill>
                  <a:srgbClr val="FF0000"/>
                </a:solidFill>
              </a:rPr>
              <a:t>对重构数据库提供了一定程度的逻辑独立性</a:t>
            </a:r>
          </a:p>
          <a:p>
            <a:pPr lvl="1">
              <a:lnSpc>
                <a:spcPct val="130000"/>
              </a:lnSpc>
            </a:pPr>
            <a:r>
              <a:rPr lang="zh-CN" altLang="en-US" dirty="0"/>
              <a:t>数据库重构</a:t>
            </a:r>
            <a:endParaRPr lang="en-US" altLang="zh-CN" dirty="0"/>
          </a:p>
          <a:p>
            <a:pPr lvl="1">
              <a:lnSpc>
                <a:spcPct val="130000"/>
              </a:lnSpc>
            </a:pPr>
            <a:r>
              <a:rPr lang="zh-CN" altLang="en-US" dirty="0"/>
              <a:t>视图只能在一定程度上提供数据的逻辑独立性</a:t>
            </a:r>
          </a:p>
          <a:p>
            <a:pPr lvl="2">
              <a:lnSpc>
                <a:spcPct val="130000"/>
              </a:lnSpc>
              <a:buSzPct val="87000"/>
            </a:pPr>
            <a:r>
              <a:rPr lang="zh-CN" altLang="en-US" sz="2400" dirty="0"/>
              <a:t>由于对视图的更新是有条件的，因此应用程序中修改数据的语句可能仍会因基本表结构的改变而改变。</a:t>
            </a:r>
            <a:endParaRPr lang="en-US" altLang="zh-CN" sz="2400" dirty="0"/>
          </a:p>
          <a:p>
            <a:pPr>
              <a:lnSpc>
                <a:spcPct val="130000"/>
              </a:lnSpc>
            </a:pPr>
            <a:endParaRPr lang="en-US" altLang="zh-CN" sz="1200" dirty="0"/>
          </a:p>
          <a:p>
            <a:pPr>
              <a:lnSpc>
                <a:spcPct val="130000"/>
              </a:lnSpc>
            </a:pPr>
            <a:r>
              <a:rPr lang="zh-CN" altLang="en-US" dirty="0"/>
              <a:t>视图能够</a:t>
            </a:r>
            <a:r>
              <a:rPr lang="zh-CN" altLang="en-US" dirty="0">
                <a:solidFill>
                  <a:srgbClr val="FF0000"/>
                </a:solidFill>
              </a:rPr>
              <a:t>对机密数据提供安全保护</a:t>
            </a:r>
          </a:p>
          <a:p>
            <a:pPr lvl="1">
              <a:lnSpc>
                <a:spcPct val="130000"/>
              </a:lnSpc>
            </a:pPr>
            <a:r>
              <a:rPr lang="zh-CN" altLang="en-US" dirty="0"/>
              <a:t>对不同用户定义不同视图，使每个用户只能看到他有权看到</a:t>
            </a:r>
            <a:r>
              <a:rPr lang="zh-CN" altLang="en-US"/>
              <a:t>的数据</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55</a:t>
            </a:fld>
            <a:endParaRPr lang="en-US" dirty="0"/>
          </a:p>
        </p:txBody>
      </p:sp>
    </p:spTree>
    <p:extLst>
      <p:ext uri="{BB962C8B-B14F-4D97-AF65-F5344CB8AC3E}">
        <p14:creationId xmlns:p14="http://schemas.microsoft.com/office/powerpoint/2010/main" val="6338519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pPr>
              <a:lnSpc>
                <a:spcPct val="130000"/>
              </a:lnSpc>
            </a:pPr>
            <a:r>
              <a:rPr lang="zh-CN" altLang="en-US" dirty="0"/>
              <a:t>例：学生关系</a:t>
            </a:r>
            <a:r>
              <a:rPr lang="en-US" altLang="zh-CN" dirty="0"/>
              <a:t>Student(</a:t>
            </a:r>
            <a:r>
              <a:rPr lang="en-US" altLang="zh-CN" dirty="0" err="1"/>
              <a:t>Sno</a:t>
            </a:r>
            <a:r>
              <a:rPr lang="en-US" altLang="zh-CN" dirty="0"/>
              <a:t>, </a:t>
            </a:r>
            <a:r>
              <a:rPr lang="en-US" altLang="zh-CN" dirty="0" err="1"/>
              <a:t>Sname</a:t>
            </a:r>
            <a:r>
              <a:rPr lang="en-US" altLang="zh-CN" dirty="0"/>
              <a:t>, </a:t>
            </a:r>
            <a:r>
              <a:rPr lang="en-US" altLang="zh-CN" dirty="0" err="1"/>
              <a:t>Ssex</a:t>
            </a:r>
            <a:r>
              <a:rPr lang="en-US" altLang="zh-CN" dirty="0"/>
              <a:t>, Sage, </a:t>
            </a:r>
            <a:r>
              <a:rPr lang="en-US" altLang="zh-CN" dirty="0" err="1"/>
              <a:t>Sdept</a:t>
            </a:r>
            <a:r>
              <a:rPr lang="en-US" altLang="zh-CN" dirty="0"/>
              <a:t>) </a:t>
            </a:r>
          </a:p>
          <a:p>
            <a:pPr lvl="1">
              <a:lnSpc>
                <a:spcPct val="130000"/>
              </a:lnSpc>
            </a:pPr>
            <a:r>
              <a:rPr lang="en-US" altLang="zh-CN" dirty="0"/>
              <a:t>“</a:t>
            </a:r>
            <a:r>
              <a:rPr lang="zh-CN" altLang="en-US" dirty="0"/>
              <a:t>垂直”地分成两个基本表</a:t>
            </a:r>
            <a:r>
              <a:rPr lang="en-US" altLang="zh-CN" dirty="0"/>
              <a:t>:</a:t>
            </a:r>
          </a:p>
          <a:p>
            <a:pPr lvl="1">
              <a:lnSpc>
                <a:spcPct val="130000"/>
              </a:lnSpc>
            </a:pPr>
            <a:r>
              <a:rPr lang="en-US" altLang="zh-CN" b="1" dirty="0">
                <a:solidFill>
                  <a:srgbClr val="FF0000"/>
                </a:solidFill>
                <a:latin typeface="Courier New" panose="02070309020205020404" pitchFamily="49" charset="0"/>
                <a:cs typeface="Courier New" panose="02070309020205020404" pitchFamily="49" charset="0"/>
              </a:rPr>
              <a:t>SX</a:t>
            </a:r>
            <a:r>
              <a:rPr lang="zh-CN" altLang="en-US" b="1" dirty="0">
                <a:solidFill>
                  <a:srgbClr val="FF0000"/>
                </a:solidFill>
                <a:latin typeface="Courier New" panose="02070309020205020404" pitchFamily="49" charset="0"/>
                <a:cs typeface="Courier New" panose="02070309020205020404" pitchFamily="49" charset="0"/>
              </a:rPr>
              <a:t>(</a:t>
            </a:r>
            <a:r>
              <a:rPr lang="en-US" altLang="zh-CN" b="1" err="1">
                <a:solidFill>
                  <a:srgbClr val="FF0000"/>
                </a:solidFill>
                <a:latin typeface="Courier New" panose="02070309020205020404" pitchFamily="49" charset="0"/>
                <a:cs typeface="Courier New" panose="02070309020205020404" pitchFamily="49" charset="0"/>
              </a:rPr>
              <a:t>Sno</a:t>
            </a:r>
            <a:r>
              <a:rPr lang="zh-CN" altLang="en-US" b="1">
                <a:solidFill>
                  <a:srgbClr val="FF0000"/>
                </a:solidFill>
                <a:latin typeface="Courier New" panose="02070309020205020404" pitchFamily="49" charset="0"/>
                <a:cs typeface="Courier New" panose="02070309020205020404" pitchFamily="49" charset="0"/>
              </a:rPr>
              <a:t>,</a:t>
            </a:r>
            <a:r>
              <a:rPr lang="en-US" altLang="zh-CN" b="1">
                <a:solidFill>
                  <a:srgbClr val="FF0000"/>
                </a:solidFill>
                <a:latin typeface="Courier New" panose="02070309020205020404" pitchFamily="49" charset="0"/>
                <a:cs typeface="Courier New" panose="02070309020205020404" pitchFamily="49" charset="0"/>
              </a:rPr>
              <a:t>Sname</a:t>
            </a:r>
            <a:r>
              <a:rPr lang="zh-CN" altLang="en-US" b="1">
                <a:solidFill>
                  <a:srgbClr val="FF0000"/>
                </a:solidFill>
                <a:latin typeface="Courier New" panose="02070309020205020404" pitchFamily="49" charset="0"/>
                <a:cs typeface="Courier New" panose="02070309020205020404" pitchFamily="49" charset="0"/>
              </a:rPr>
              <a:t>,</a:t>
            </a:r>
            <a:r>
              <a:rPr lang="en-US" altLang="zh-CN" b="1">
                <a:solidFill>
                  <a:srgbClr val="FF0000"/>
                </a:solidFill>
                <a:latin typeface="Courier New" panose="02070309020205020404" pitchFamily="49" charset="0"/>
                <a:cs typeface="Courier New" panose="02070309020205020404" pitchFamily="49" charset="0"/>
              </a:rPr>
              <a:t>Sage</a:t>
            </a:r>
            <a:r>
              <a:rPr lang="zh-CN" altLang="en-US" b="1" dirty="0">
                <a:solidFill>
                  <a:srgbClr val="FF0000"/>
                </a:solidFill>
                <a:latin typeface="Courier New" panose="02070309020205020404" pitchFamily="49" charset="0"/>
                <a:cs typeface="Courier New" panose="02070309020205020404" pitchFamily="49" charset="0"/>
              </a:rPr>
              <a:t>)</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a:solidFill>
                  <a:srgbClr val="FF0000"/>
                </a:solidFill>
                <a:latin typeface="Courier New" panose="02070309020205020404" pitchFamily="49" charset="0"/>
                <a:cs typeface="Courier New" panose="02070309020205020404" pitchFamily="49" charset="0"/>
              </a:rPr>
              <a:t>SY</a:t>
            </a:r>
            <a:r>
              <a:rPr lang="zh-CN" altLang="en-US" b="1" dirty="0">
                <a:solidFill>
                  <a:srgbClr val="FF0000"/>
                </a:solidFill>
                <a:latin typeface="Courier New" panose="02070309020205020404" pitchFamily="49" charset="0"/>
                <a:cs typeface="Courier New" panose="02070309020205020404" pitchFamily="49" charset="0"/>
              </a:rPr>
              <a:t>(</a:t>
            </a:r>
            <a:r>
              <a:rPr lang="en-US" altLang="zh-CN" b="1" err="1">
                <a:solidFill>
                  <a:srgbClr val="FF0000"/>
                </a:solidFill>
                <a:latin typeface="Courier New" panose="02070309020205020404" pitchFamily="49" charset="0"/>
                <a:cs typeface="Courier New" panose="02070309020205020404" pitchFamily="49" charset="0"/>
              </a:rPr>
              <a:t>Sno</a:t>
            </a:r>
            <a:r>
              <a:rPr lang="zh-CN" altLang="en-US" b="1">
                <a:solidFill>
                  <a:srgbClr val="FF0000"/>
                </a:solidFill>
                <a:latin typeface="Courier New" panose="02070309020205020404" pitchFamily="49" charset="0"/>
                <a:cs typeface="Courier New" panose="02070309020205020404" pitchFamily="49" charset="0"/>
              </a:rPr>
              <a:t>,</a:t>
            </a:r>
            <a:r>
              <a:rPr lang="en-US" altLang="zh-CN" b="1">
                <a:solidFill>
                  <a:srgbClr val="FF0000"/>
                </a:solidFill>
                <a:latin typeface="Courier New" panose="02070309020205020404" pitchFamily="49" charset="0"/>
                <a:cs typeface="Courier New" panose="02070309020205020404" pitchFamily="49" charset="0"/>
              </a:rPr>
              <a:t>Ssex</a:t>
            </a:r>
            <a:r>
              <a:rPr lang="zh-CN" altLang="en-US" b="1">
                <a:solidFill>
                  <a:srgbClr val="FF0000"/>
                </a:solidFill>
                <a:latin typeface="Courier New" panose="02070309020205020404" pitchFamily="49" charset="0"/>
                <a:cs typeface="Courier New" panose="02070309020205020404" pitchFamily="49" charset="0"/>
              </a:rPr>
              <a:t>,</a:t>
            </a:r>
            <a:r>
              <a:rPr lang="en-US" altLang="zh-CN" b="1">
                <a:solidFill>
                  <a:srgbClr val="FF0000"/>
                </a:solidFill>
                <a:latin typeface="Courier New" panose="02070309020205020404" pitchFamily="49" charset="0"/>
                <a:cs typeface="Courier New" panose="02070309020205020404" pitchFamily="49" charset="0"/>
              </a:rPr>
              <a:t>Sdept</a:t>
            </a:r>
            <a:r>
              <a:rPr lang="zh-CN" altLang="en-US" b="1" dirty="0">
                <a:solidFill>
                  <a:srgbClr val="FF0000"/>
                </a:solidFill>
                <a:latin typeface="Courier New" panose="02070309020205020404" pitchFamily="49" charset="0"/>
                <a:cs typeface="Courier New" panose="02070309020205020404" pitchFamily="49" charset="0"/>
              </a:rPr>
              <a:t>)</a:t>
            </a:r>
          </a:p>
          <a:p>
            <a:pPr lvl="1">
              <a:lnSpc>
                <a:spcPct val="130000"/>
              </a:lnSpc>
            </a:pPr>
            <a:r>
              <a:rPr lang="zh-CN" altLang="en-US" dirty="0"/>
              <a:t>通过建立一个视图</a:t>
            </a:r>
            <a:r>
              <a:rPr lang="en-US" altLang="zh-CN" dirty="0"/>
              <a:t>Student</a:t>
            </a:r>
            <a:r>
              <a:rPr lang="zh-CN" altLang="en-US" dirty="0"/>
              <a:t>使用户的外模式保持不变，用户的应用程序通过视图仍然能够查找数据</a:t>
            </a:r>
          </a:p>
          <a:p>
            <a:pPr marL="357188" lvl="1" indent="0">
              <a:lnSpc>
                <a:spcPct val="130000"/>
              </a:lnSpc>
              <a:buNone/>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56</a:t>
            </a:fld>
            <a:endParaRPr lang="en-US" dirty="0"/>
          </a:p>
        </p:txBody>
      </p:sp>
      <p:sp>
        <p:nvSpPr>
          <p:cNvPr id="2" name="矩形 1"/>
          <p:cNvSpPr/>
          <p:nvPr/>
        </p:nvSpPr>
        <p:spPr>
          <a:xfrm>
            <a:off x="1371600" y="3962400"/>
            <a:ext cx="9906000" cy="1938992"/>
          </a:xfrm>
          <a:prstGeom prst="rect">
            <a:avLst/>
          </a:prstGeom>
          <a:solidFill>
            <a:schemeClr val="bg1">
              <a:lumMod val="95000"/>
            </a:schemeClr>
          </a:solidFill>
        </p:spPr>
        <p:txBody>
          <a:bodyPr wrap="square">
            <a:spAutoFit/>
          </a:bodyPr>
          <a:lstStyle/>
          <a:p>
            <a:pPr marL="0" lvl="1">
              <a:buFont typeface="Wingdings" pitchFamily="2" charset="2"/>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a:t>
            </a: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VIEW Student</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Sno,Sname,Ssex,Sage</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Sdept</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a:p>
            <a:pPr marL="0" lvl="1">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AS  </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0" lvl="1">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SX.Sno</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SX.Sname</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SY.Ssex</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SX.Sage</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SY.Sdept</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marL="0" lvl="1">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SX</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SY</a:t>
            </a:r>
          </a:p>
          <a:p>
            <a:pPr marL="0" lvl="1">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SX.Sno</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SY.Sno</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21971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10000"/>
              </a:lnSpc>
            </a:pPr>
            <a:r>
              <a:rPr lang="zh-CN" altLang="en-US" dirty="0"/>
              <a:t>适当的利用视图可以</a:t>
            </a:r>
            <a:r>
              <a:rPr lang="zh-CN" altLang="en-US" dirty="0">
                <a:solidFill>
                  <a:srgbClr val="FF0000"/>
                </a:solidFill>
              </a:rPr>
              <a:t>更清晰的表达查询</a:t>
            </a:r>
          </a:p>
          <a:p>
            <a:pPr lvl="1">
              <a:lnSpc>
                <a:spcPct val="110000"/>
              </a:lnSpc>
            </a:pPr>
            <a:r>
              <a:rPr lang="zh-CN" altLang="en-US" dirty="0"/>
              <a:t>经常需要执行这样的查询“对每个同学找出他获得最高成绩的课程号”。可以先定义一个视图，求出每个同学获得的最高成绩 </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57</a:t>
            </a:fld>
            <a:endParaRPr lang="en-US" dirty="0"/>
          </a:p>
        </p:txBody>
      </p:sp>
      <p:sp>
        <p:nvSpPr>
          <p:cNvPr id="5" name="矩形 4"/>
          <p:cNvSpPr/>
          <p:nvPr/>
        </p:nvSpPr>
        <p:spPr>
          <a:xfrm>
            <a:off x="2676896" y="2209800"/>
            <a:ext cx="5781304" cy="1938992"/>
          </a:xfrm>
          <a:prstGeom prst="rect">
            <a:avLst/>
          </a:prstGeom>
          <a:solidFill>
            <a:schemeClr val="bg1">
              <a:lumMod val="95000"/>
            </a:schemeClr>
          </a:solidFill>
        </p:spPr>
        <p:txBody>
          <a:bodyPr wrap="square">
            <a:spAutoFit/>
          </a:bodyPr>
          <a:lstStyle/>
          <a:p>
            <a:pPr>
              <a:buFont typeface="Wingdings" pitchFamily="2" charset="2"/>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CREATE VIEW VMGRADE</a:t>
            </a:r>
          </a:p>
          <a:p>
            <a:pPr>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AS</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MAX</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Grade</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Mgrade</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SC</a:t>
            </a:r>
          </a:p>
          <a:p>
            <a:pPr>
              <a:buFont typeface="Wingdings" pitchFamily="2" charset="2"/>
              <a:buNone/>
            </a:pPr>
            <a:r>
              <a:rPr lang="en-US" altLang="zh-CN" sz="2400" b="1">
                <a:solidFill>
                  <a:srgbClr val="0000CC"/>
                </a:solidFill>
                <a:latin typeface="Courier New" panose="02070309020205020404" pitchFamily="49" charset="0"/>
                <a:ea typeface="等线 Light" panose="02010600030101010101" pitchFamily="2" charset="-122"/>
                <a:cs typeface="Courier New" panose="02070309020205020404" pitchFamily="49" charset="0"/>
              </a:rPr>
              <a:t>GROUP </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BY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6" name="矩形 5"/>
          <p:cNvSpPr/>
          <p:nvPr/>
        </p:nvSpPr>
        <p:spPr>
          <a:xfrm>
            <a:off x="2676896" y="4623389"/>
            <a:ext cx="5781304" cy="1708160"/>
          </a:xfrm>
          <a:prstGeom prst="rect">
            <a:avLst/>
          </a:prstGeom>
          <a:solidFill>
            <a:schemeClr val="bg1">
              <a:lumMod val="95000"/>
            </a:schemeClr>
          </a:solidFill>
        </p:spPr>
        <p:txBody>
          <a:bodyPr wrap="square">
            <a:spAutoFit/>
          </a:bodyPr>
          <a:lstStyle/>
          <a:p>
            <a:pPr>
              <a:lnSpc>
                <a:spcPct val="110000"/>
              </a:lnSpc>
              <a:buFont typeface="Wingdings" pitchFamily="2" charset="2"/>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SELECT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SC.Sno</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Cno</a:t>
            </a:r>
            <a:endPar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a:p>
            <a:pPr>
              <a:lnSpc>
                <a:spcPct val="110000"/>
              </a:lnSpc>
              <a:buFont typeface="Wingdings" pitchFamily="2" charset="2"/>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FROM SC</a:t>
            </a:r>
            <a:r>
              <a:rPr lang="zh-CN" altLang="en-US"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VMGRADE </a:t>
            </a:r>
          </a:p>
          <a:p>
            <a:pPr>
              <a:lnSpc>
                <a:spcPct val="110000"/>
              </a:lnSpc>
              <a:buFont typeface="Wingdings" pitchFamily="2" charset="2"/>
              <a:buNone/>
            </a:pP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WHERE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SC.Sno</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VMGRADE.Sno</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AND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SC.Grade</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=VMGRADE .</a:t>
            </a:r>
            <a:r>
              <a:rPr lang="en-US" altLang="zh-CN" sz="24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Mgrade</a:t>
            </a:r>
            <a:r>
              <a:rPr lang="en-US" altLang="zh-CN" sz="24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 </a:t>
            </a:r>
          </a:p>
        </p:txBody>
      </p:sp>
      <p:sp>
        <p:nvSpPr>
          <p:cNvPr id="7" name="下箭头 6"/>
          <p:cNvSpPr/>
          <p:nvPr/>
        </p:nvSpPr>
        <p:spPr>
          <a:xfrm>
            <a:off x="5002520" y="4190971"/>
            <a:ext cx="1056904" cy="4558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372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up)">
                                      <p:cBhvr>
                                        <p:cTn id="11" dur="500"/>
                                        <p:tgtEl>
                                          <p:spTgt spid="5">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up)">
                                      <p:cBhvr>
                                        <p:cTn id="15" dur="500"/>
                                        <p:tgtEl>
                                          <p:spTgt spid="5">
                                            <p:txEl>
                                              <p:pRg st="2" end="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up)">
                                      <p:cBhvr>
                                        <p:cTn id="19" dur="500"/>
                                        <p:tgtEl>
                                          <p:spTgt spid="5">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up)">
                                      <p:cBhvr>
                                        <p:cTn id="23" dur="500"/>
                                        <p:tgtEl>
                                          <p:spTgt spid="5">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up)">
                                      <p:cBhvr>
                                        <p:cTn id="32" dur="500"/>
                                        <p:tgtEl>
                                          <p:spTgt spid="6">
                                            <p:txEl>
                                              <p:pRg st="0" end="0"/>
                                            </p:txEl>
                                          </p:spTgt>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up)">
                                      <p:cBhvr>
                                        <p:cTn id="36" dur="500"/>
                                        <p:tgtEl>
                                          <p:spTgt spid="6">
                                            <p:txEl>
                                              <p:pRg st="1" end="1"/>
                                            </p:txEl>
                                          </p:spTgt>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up)">
                                      <p:cBhvr>
                                        <p:cTn id="4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B0E8D-1767-4204-839B-1A35C296BEA6}"/>
              </a:ext>
            </a:extLst>
          </p:cNvPr>
          <p:cNvSpPr>
            <a:spLocks noGrp="1"/>
          </p:cNvSpPr>
          <p:nvPr>
            <p:ph type="title"/>
          </p:nvPr>
        </p:nvSpPr>
        <p:spPr/>
        <p:txBody>
          <a:bodyPr/>
          <a:lstStyle/>
          <a:p>
            <a:r>
              <a:rPr lang="zh-CN" altLang="en-US"/>
              <a:t>本章小结</a:t>
            </a:r>
          </a:p>
        </p:txBody>
      </p:sp>
      <p:sp>
        <p:nvSpPr>
          <p:cNvPr id="3" name="内容占位符 2">
            <a:extLst>
              <a:ext uri="{FF2B5EF4-FFF2-40B4-BE49-F238E27FC236}">
                <a16:creationId xmlns:a16="http://schemas.microsoft.com/office/drawing/2014/main" id="{EECCA6DA-EE0B-4FC1-977B-7D68FE4011A6}"/>
              </a:ext>
            </a:extLst>
          </p:cNvPr>
          <p:cNvSpPr>
            <a:spLocks noGrp="1"/>
          </p:cNvSpPr>
          <p:nvPr>
            <p:ph idx="1"/>
          </p:nvPr>
        </p:nvSpPr>
        <p:spPr/>
        <p:txBody>
          <a:bodyPr/>
          <a:lstStyle/>
          <a:p>
            <a:pPr>
              <a:lnSpc>
                <a:spcPct val="150000"/>
              </a:lnSpc>
            </a:pPr>
            <a:r>
              <a:rPr lang="en-US" altLang="zh-CN"/>
              <a:t>SQL</a:t>
            </a:r>
            <a:r>
              <a:rPr lang="zh-CN" altLang="en-US"/>
              <a:t>可以分为数据定义、数据查询、数据更新、数据控制四大部分。</a:t>
            </a:r>
            <a:endParaRPr lang="en-US" altLang="zh-CN"/>
          </a:p>
          <a:p>
            <a:pPr>
              <a:lnSpc>
                <a:spcPct val="150000"/>
              </a:lnSpc>
            </a:pPr>
            <a:r>
              <a:rPr lang="en-US" altLang="zh-CN"/>
              <a:t>SQL</a:t>
            </a:r>
            <a:r>
              <a:rPr lang="zh-CN" altLang="en-US"/>
              <a:t>是关系数据库语言的工业标准。大部分数据库管理系统产品都能支持</a:t>
            </a:r>
            <a:r>
              <a:rPr lang="en-US" altLang="zh-CN"/>
              <a:t>SQL 92,</a:t>
            </a:r>
            <a:r>
              <a:rPr lang="zh-CN" altLang="en-US"/>
              <a:t>但是许多数据库系统只支持</a:t>
            </a:r>
            <a:r>
              <a:rPr lang="en-US" altLang="zh-CN"/>
              <a:t>SQL 99</a:t>
            </a:r>
            <a:r>
              <a:rPr lang="zh-CN" altLang="en-US"/>
              <a:t>、</a:t>
            </a:r>
            <a:r>
              <a:rPr lang="en-US" altLang="zh-CN"/>
              <a:t>SQL 2008</a:t>
            </a:r>
            <a:r>
              <a:rPr lang="zh-CN" altLang="en-US"/>
              <a:t>和</a:t>
            </a:r>
            <a:r>
              <a:rPr lang="en-US" altLang="zh-CN"/>
              <a:t>SQL 2011</a:t>
            </a:r>
            <a:r>
              <a:rPr lang="zh-CN" altLang="en-US"/>
              <a:t>的部分特征，至今尚没有一个数据库系统能够完全支持</a:t>
            </a:r>
            <a:r>
              <a:rPr lang="en-US" altLang="zh-CN"/>
              <a:t>SQL 99</a:t>
            </a:r>
            <a:r>
              <a:rPr lang="zh-CN" altLang="en-US"/>
              <a:t>以上的标准。</a:t>
            </a:r>
            <a:endParaRPr lang="en-US" altLang="zh-CN"/>
          </a:p>
          <a:p>
            <a:pPr>
              <a:lnSpc>
                <a:spcPct val="150000"/>
              </a:lnSpc>
            </a:pPr>
            <a:endParaRPr lang="zh-CN" altLang="en-US"/>
          </a:p>
        </p:txBody>
      </p:sp>
      <p:sp>
        <p:nvSpPr>
          <p:cNvPr id="4" name="灯片编号占位符 3">
            <a:extLst>
              <a:ext uri="{FF2B5EF4-FFF2-40B4-BE49-F238E27FC236}">
                <a16:creationId xmlns:a16="http://schemas.microsoft.com/office/drawing/2014/main" id="{E98F1E0C-0F5F-4F81-9A0F-830D89B1090B}"/>
              </a:ext>
            </a:extLst>
          </p:cNvPr>
          <p:cNvSpPr>
            <a:spLocks noGrp="1"/>
          </p:cNvSpPr>
          <p:nvPr>
            <p:ph type="sldNum" sz="quarter" idx="12"/>
          </p:nvPr>
        </p:nvSpPr>
        <p:spPr/>
        <p:txBody>
          <a:bodyPr/>
          <a:lstStyle/>
          <a:p>
            <a:fld id="{E63F6D5D-9733-4D44-9C56-AEFEDD5A4BA7}" type="slidenum">
              <a:rPr lang="en-US" smtClean="0"/>
              <a:pPr/>
              <a:t>58</a:t>
            </a:fld>
            <a:endParaRPr lang="en-US" dirty="0"/>
          </a:p>
        </p:txBody>
      </p:sp>
    </p:spTree>
    <p:extLst>
      <p:ext uri="{BB962C8B-B14F-4D97-AF65-F5344CB8AC3E}">
        <p14:creationId xmlns:p14="http://schemas.microsoft.com/office/powerpoint/2010/main" val="396982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normAutofit/>
          </a:bodyPr>
          <a:lstStyle/>
          <a:p>
            <a:pPr>
              <a:lnSpc>
                <a:spcPct val="100000"/>
              </a:lnSpc>
              <a:buNone/>
            </a:pPr>
            <a:r>
              <a:rPr lang="en-US" altLang="zh-CN" dirty="0"/>
              <a:t>[</a:t>
            </a:r>
            <a:r>
              <a:rPr lang="zh-CN" altLang="en-US" dirty="0"/>
              <a:t>例</a:t>
            </a:r>
            <a:r>
              <a:rPr lang="en-US" altLang="zh-CN" dirty="0"/>
              <a:t>3.69] </a:t>
            </a:r>
            <a:r>
              <a:rPr lang="zh-CN" altLang="en-US" dirty="0"/>
              <a:t>将一个新学生元组</a:t>
            </a:r>
            <a:r>
              <a:rPr lang="en-US" altLang="zh-CN" dirty="0"/>
              <a:t>（</a:t>
            </a:r>
            <a:r>
              <a:rPr lang="zh-CN" altLang="en-US" dirty="0"/>
              <a:t>学号：</a:t>
            </a:r>
            <a:r>
              <a:rPr lang="en-US" altLang="zh-CN" dirty="0"/>
              <a:t>201215128</a:t>
            </a:r>
            <a:r>
              <a:rPr lang="zh-CN" altLang="en-US" dirty="0"/>
              <a:t>;姓名：陈冬;性别：</a:t>
            </a:r>
            <a:r>
              <a:rPr lang="zh-CN" altLang="en-US"/>
              <a:t>男; </a:t>
            </a:r>
            <a:r>
              <a:rPr lang="zh-CN" altLang="en-US" dirty="0"/>
              <a:t>所在系：</a:t>
            </a:r>
            <a:r>
              <a:rPr lang="en-US" altLang="zh-CN" dirty="0"/>
              <a:t>IS</a:t>
            </a:r>
            <a:r>
              <a:rPr lang="zh-CN" altLang="en-US" dirty="0"/>
              <a:t>;年龄：</a:t>
            </a:r>
            <a:r>
              <a:rPr lang="en-US" altLang="zh-CN" dirty="0"/>
              <a:t>18</a:t>
            </a:r>
            <a:r>
              <a:rPr lang="zh-CN" altLang="en-US" dirty="0"/>
              <a:t>岁</a:t>
            </a:r>
            <a:r>
              <a:rPr lang="en-US" altLang="zh-CN" dirty="0"/>
              <a:t>）</a:t>
            </a:r>
            <a:r>
              <a:rPr lang="zh-CN" altLang="en-US" dirty="0"/>
              <a:t>插入到</a:t>
            </a:r>
            <a:r>
              <a:rPr lang="en-US" altLang="zh-CN" dirty="0"/>
              <a:t>Student</a:t>
            </a:r>
            <a:r>
              <a:rPr lang="zh-CN" altLang="en-US" dirty="0"/>
              <a:t>表中。</a:t>
            </a:r>
          </a:p>
          <a:p>
            <a:pPr>
              <a:buNone/>
            </a:pPr>
            <a:r>
              <a:rPr lang="zh-CN" altLang="en-US"/>
              <a:t>       </a:t>
            </a:r>
            <a:r>
              <a:rPr lang="en-US" altLang="zh-CN" b="1">
                <a:solidFill>
                  <a:srgbClr val="0000CC"/>
                </a:solidFill>
                <a:latin typeface="Courier New" panose="02070309020205020404" pitchFamily="49" charset="0"/>
                <a:cs typeface="Courier New" panose="02070309020205020404" pitchFamily="49" charset="0"/>
              </a:rPr>
              <a:t>INSERT</a:t>
            </a:r>
            <a:endParaRPr lang="en-US" altLang="zh-CN" b="1" dirty="0">
              <a:solidFill>
                <a:srgbClr val="0000CC"/>
              </a:solidFill>
              <a:latin typeface="Courier New" panose="02070309020205020404" pitchFamily="49" charset="0"/>
              <a:cs typeface="Courier New" panose="02070309020205020404" pitchFamily="49" charset="0"/>
            </a:endParaRPr>
          </a:p>
          <a:p>
            <a:pPr>
              <a:buNone/>
            </a:pPr>
            <a:r>
              <a:rPr lang="en-US" altLang="zh-CN" b="1">
                <a:solidFill>
                  <a:srgbClr val="0000CC"/>
                </a:solidFill>
                <a:latin typeface="Courier New" panose="02070309020205020404" pitchFamily="49" charset="0"/>
                <a:cs typeface="Courier New" panose="02070309020205020404" pitchFamily="49" charset="0"/>
              </a:rPr>
              <a:t>   INTO Student</a:t>
            </a:r>
            <a:r>
              <a:rPr lang="zh-CN" altLang="en-US" b="1">
                <a:solidFill>
                  <a:srgbClr val="0000CC"/>
                </a:solidFill>
                <a:latin typeface="Courier New" panose="02070309020205020404" pitchFamily="49" charset="0"/>
                <a:cs typeface="Courier New" panose="02070309020205020404" pitchFamily="49" charset="0"/>
              </a:rPr>
              <a:t>(</a:t>
            </a:r>
            <a:r>
              <a:rPr lang="en-US" altLang="zh-CN" b="1" dirty="0" err="1">
                <a:solidFill>
                  <a:srgbClr val="0000CC"/>
                </a:solidFill>
                <a:latin typeface="Courier New" panose="02070309020205020404" pitchFamily="49" charset="0"/>
                <a:cs typeface="Courier New" panose="02070309020205020404" pitchFamily="49" charset="0"/>
              </a:rPr>
              <a:t>Sno</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err="1">
                <a:solidFill>
                  <a:srgbClr val="0000CC"/>
                </a:solidFill>
                <a:latin typeface="Courier New" panose="02070309020205020404" pitchFamily="49" charset="0"/>
                <a:cs typeface="Courier New" panose="02070309020205020404" pitchFamily="49" charset="0"/>
              </a:rPr>
              <a:t>Sname</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err="1">
                <a:solidFill>
                  <a:srgbClr val="0000CC"/>
                </a:solidFill>
                <a:latin typeface="Courier New" panose="02070309020205020404" pitchFamily="49" charset="0"/>
                <a:cs typeface="Courier New" panose="02070309020205020404" pitchFamily="49" charset="0"/>
              </a:rPr>
              <a:t>Ssex</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err="1">
                <a:solidFill>
                  <a:srgbClr val="0000CC"/>
                </a:solidFill>
                <a:latin typeface="Courier New" panose="02070309020205020404" pitchFamily="49" charset="0"/>
                <a:cs typeface="Courier New" panose="02070309020205020404" pitchFamily="49" charset="0"/>
              </a:rPr>
              <a:t>Sdept</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a:solidFill>
                  <a:srgbClr val="0000CC"/>
                </a:solidFill>
                <a:latin typeface="Courier New" panose="02070309020205020404" pitchFamily="49" charset="0"/>
                <a:cs typeface="Courier New" panose="02070309020205020404" pitchFamily="49" charset="0"/>
              </a:rPr>
              <a:t>Sage</a:t>
            </a:r>
            <a:r>
              <a:rPr lang="zh-CN" altLang="en-US" b="1" dirty="0">
                <a:solidFill>
                  <a:srgbClr val="0000CC"/>
                </a:solidFill>
                <a:latin typeface="Courier New" panose="02070309020205020404" pitchFamily="49" charset="0"/>
                <a:cs typeface="Courier New" panose="02070309020205020404" pitchFamily="49" charset="0"/>
              </a:rPr>
              <a:t>)</a:t>
            </a:r>
          </a:p>
          <a:p>
            <a:pPr>
              <a:buNone/>
            </a:pPr>
            <a:r>
              <a:rPr lang="en-US" altLang="zh-CN" b="1">
                <a:solidFill>
                  <a:srgbClr val="0000CC"/>
                </a:solidFill>
                <a:latin typeface="Courier New" panose="02070309020205020404" pitchFamily="49" charset="0"/>
                <a:cs typeface="Courier New" panose="02070309020205020404" pitchFamily="49" charset="0"/>
              </a:rPr>
              <a:t>   VALUES </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a:solidFill>
                  <a:srgbClr val="0000CC"/>
                </a:solidFill>
                <a:latin typeface="Courier New" panose="02070309020205020404" pitchFamily="49" charset="0"/>
                <a:cs typeface="Courier New" panose="02070309020205020404" pitchFamily="49" charset="0"/>
              </a:rPr>
              <a:t>'201215128'</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a:solidFill>
                  <a:srgbClr val="0000CC"/>
                </a:solidFill>
                <a:latin typeface="Courier New" panose="02070309020205020404" pitchFamily="49" charset="0"/>
                <a:cs typeface="Courier New" panose="02070309020205020404" pitchFamily="49" charset="0"/>
              </a:rPr>
              <a:t>'</a:t>
            </a:r>
            <a:r>
              <a:rPr lang="zh-CN" altLang="en-US" b="1" dirty="0">
                <a:solidFill>
                  <a:srgbClr val="0000CC"/>
                </a:solidFill>
                <a:latin typeface="Courier New" panose="02070309020205020404" pitchFamily="49" charset="0"/>
                <a:cs typeface="Courier New" panose="02070309020205020404" pitchFamily="49" charset="0"/>
              </a:rPr>
              <a:t>陈冬</a:t>
            </a:r>
            <a:r>
              <a:rPr lang="en-US" altLang="zh-CN" b="1" dirty="0">
                <a:solidFill>
                  <a:srgbClr val="0000CC"/>
                </a:solidFill>
                <a:latin typeface="Courier New" panose="02070309020205020404" pitchFamily="49" charset="0"/>
                <a:cs typeface="Courier New" panose="02070309020205020404" pitchFamily="49" charset="0"/>
              </a:rPr>
              <a:t>'</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a:solidFill>
                  <a:srgbClr val="0000CC"/>
                </a:solidFill>
                <a:latin typeface="Courier New" panose="02070309020205020404" pitchFamily="49" charset="0"/>
                <a:cs typeface="Courier New" panose="02070309020205020404" pitchFamily="49" charset="0"/>
              </a:rPr>
              <a:t>'</a:t>
            </a:r>
            <a:r>
              <a:rPr lang="zh-CN" altLang="en-US" b="1" dirty="0">
                <a:solidFill>
                  <a:srgbClr val="0000CC"/>
                </a:solidFill>
                <a:latin typeface="Courier New" panose="02070309020205020404" pitchFamily="49" charset="0"/>
                <a:cs typeface="Courier New" panose="02070309020205020404" pitchFamily="49" charset="0"/>
              </a:rPr>
              <a:t>男</a:t>
            </a:r>
            <a:r>
              <a:rPr lang="en-US" altLang="zh-CN" b="1" dirty="0">
                <a:solidFill>
                  <a:srgbClr val="0000CC"/>
                </a:solidFill>
                <a:latin typeface="Courier New" panose="02070309020205020404" pitchFamily="49" charset="0"/>
                <a:cs typeface="Courier New" panose="02070309020205020404" pitchFamily="49" charset="0"/>
              </a:rPr>
              <a:t>'</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a:solidFill>
                  <a:srgbClr val="0000CC"/>
                </a:solidFill>
                <a:latin typeface="Courier New" panose="02070309020205020404" pitchFamily="49" charset="0"/>
                <a:cs typeface="Courier New" panose="02070309020205020404" pitchFamily="49" charset="0"/>
              </a:rPr>
              <a:t>'IS'</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a:solidFill>
                  <a:srgbClr val="0000CC"/>
                </a:solidFill>
                <a:latin typeface="Courier New" panose="02070309020205020404" pitchFamily="49" charset="0"/>
                <a:cs typeface="Courier New" panose="02070309020205020404" pitchFamily="49" charset="0"/>
              </a:rPr>
              <a:t>18</a:t>
            </a:r>
            <a:r>
              <a:rPr lang="zh-CN" altLang="en-US" b="1">
                <a:solidFill>
                  <a:srgbClr val="0000CC"/>
                </a:solidFill>
                <a:latin typeface="Courier New" panose="02070309020205020404" pitchFamily="49" charset="0"/>
                <a:cs typeface="Courier New" panose="02070309020205020404" pitchFamily="49" charset="0"/>
              </a:rPr>
              <a:t>);</a:t>
            </a:r>
            <a:endParaRPr lang="en-US" altLang="zh-CN" b="1">
              <a:solidFill>
                <a:srgbClr val="0000CC"/>
              </a:solidFill>
              <a:latin typeface="Courier New" panose="02070309020205020404" pitchFamily="49" charset="0"/>
              <a:cs typeface="Courier New" panose="02070309020205020404" pitchFamily="49" charset="0"/>
            </a:endParaRPr>
          </a:p>
          <a:p>
            <a:pPr>
              <a:buNone/>
            </a:pPr>
            <a:endParaRPr lang="en-US" altLang="zh-CN" sz="2000"/>
          </a:p>
          <a:p>
            <a:pPr>
              <a:buNone/>
            </a:pPr>
            <a:r>
              <a:rPr lang="en-US" altLang="zh-CN"/>
              <a:t>[</a:t>
            </a:r>
            <a:r>
              <a:rPr lang="zh-CN" altLang="en-US" dirty="0"/>
              <a:t>例</a:t>
            </a:r>
            <a:r>
              <a:rPr lang="en-US" altLang="zh-CN" dirty="0"/>
              <a:t>3.70] </a:t>
            </a:r>
            <a:r>
              <a:rPr lang="zh-CN" altLang="en-US" dirty="0"/>
              <a:t>将学生张成民的信息插入到</a:t>
            </a:r>
            <a:r>
              <a:rPr lang="en-US" altLang="zh-CN" dirty="0"/>
              <a:t>Student</a:t>
            </a:r>
            <a:r>
              <a:rPr lang="zh-CN" altLang="en-US" dirty="0"/>
              <a:t>表中。</a:t>
            </a:r>
          </a:p>
          <a:p>
            <a:pPr>
              <a:buNone/>
            </a:pPr>
            <a:r>
              <a:rPr lang="zh-CN" altLang="en-US" dirty="0"/>
              <a:t>   	</a:t>
            </a:r>
            <a:r>
              <a:rPr lang="zh-CN" altLang="en-US"/>
              <a:t>  </a:t>
            </a:r>
            <a:r>
              <a:rPr lang="en-US" altLang="zh-CN" b="1">
                <a:solidFill>
                  <a:srgbClr val="0000CC"/>
                </a:solidFill>
                <a:latin typeface="Courier New" panose="02070309020205020404" pitchFamily="49" charset="0"/>
                <a:cs typeface="Courier New" panose="02070309020205020404" pitchFamily="49" charset="0"/>
              </a:rPr>
              <a:t>INSERT</a:t>
            </a:r>
            <a:endParaRPr lang="en-US" altLang="zh-CN" b="1" dirty="0">
              <a:solidFill>
                <a:srgbClr val="0000CC"/>
              </a:solidFill>
              <a:latin typeface="Courier New" panose="02070309020205020404" pitchFamily="49" charset="0"/>
              <a:cs typeface="Courier New" panose="02070309020205020404" pitchFamily="49" charset="0"/>
            </a:endParaRPr>
          </a:p>
          <a:p>
            <a:pPr>
              <a:buNone/>
            </a:pPr>
            <a:r>
              <a:rPr lang="en-US" altLang="zh-CN" b="1">
                <a:solidFill>
                  <a:srgbClr val="0000CC"/>
                </a:solidFill>
                <a:latin typeface="Courier New" panose="02070309020205020404" pitchFamily="49" charset="0"/>
                <a:cs typeface="Courier New" panose="02070309020205020404" pitchFamily="49" charset="0"/>
              </a:rPr>
              <a:t>   INTO  </a:t>
            </a:r>
            <a:r>
              <a:rPr lang="en-US" altLang="zh-CN" b="1" dirty="0">
                <a:solidFill>
                  <a:srgbClr val="0000CC"/>
                </a:solidFill>
                <a:latin typeface="Courier New" panose="02070309020205020404" pitchFamily="49" charset="0"/>
                <a:cs typeface="Courier New" panose="02070309020205020404" pitchFamily="49" charset="0"/>
              </a:rPr>
              <a:t>Student</a:t>
            </a:r>
          </a:p>
          <a:p>
            <a:pPr>
              <a:buNone/>
            </a:pPr>
            <a:r>
              <a:rPr lang="en-US" altLang="zh-CN" b="1">
                <a:solidFill>
                  <a:srgbClr val="0000CC"/>
                </a:solidFill>
                <a:latin typeface="Courier New" panose="02070309020205020404" pitchFamily="49" charset="0"/>
                <a:cs typeface="Courier New" panose="02070309020205020404" pitchFamily="49" charset="0"/>
              </a:rPr>
              <a:t>   VALUES </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a:solidFill>
                  <a:srgbClr val="0000CC"/>
                </a:solidFill>
                <a:latin typeface="Courier New" panose="02070309020205020404" pitchFamily="49" charset="0"/>
                <a:cs typeface="Courier New" panose="02070309020205020404" pitchFamily="49" charset="0"/>
              </a:rPr>
              <a:t>201215126</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a:solidFill>
                  <a:srgbClr val="0000CC"/>
                </a:solidFill>
                <a:latin typeface="Courier New" panose="02070309020205020404" pitchFamily="49" charset="0"/>
                <a:cs typeface="Courier New" panose="02070309020205020404" pitchFamily="49" charset="0"/>
              </a:rPr>
              <a:t>,</a:t>
            </a:r>
            <a:r>
              <a:rPr lang="zh-CN" altLang="en-US" b="1" dirty="0">
                <a:solidFill>
                  <a:srgbClr val="0000CC"/>
                </a:solidFill>
                <a:latin typeface="Courier New" panose="02070309020205020404" pitchFamily="49" charset="0"/>
                <a:cs typeface="Courier New" panose="02070309020205020404" pitchFamily="49" charset="0"/>
              </a:rPr>
              <a:t>'张成民'</a:t>
            </a:r>
            <a:r>
              <a:rPr lang="en-US" altLang="zh-CN" b="1" dirty="0">
                <a:solidFill>
                  <a:srgbClr val="0000CC"/>
                </a:solidFill>
                <a:latin typeface="Courier New" panose="02070309020205020404" pitchFamily="49" charset="0"/>
                <a:cs typeface="Courier New" panose="02070309020205020404" pitchFamily="49" charset="0"/>
              </a:rPr>
              <a:t>,</a:t>
            </a:r>
            <a:r>
              <a:rPr lang="zh-CN" altLang="en-US" b="1" dirty="0">
                <a:solidFill>
                  <a:srgbClr val="0000CC"/>
                </a:solidFill>
                <a:latin typeface="Courier New" panose="02070309020205020404" pitchFamily="49" charset="0"/>
                <a:cs typeface="Courier New" panose="02070309020205020404" pitchFamily="49" charset="0"/>
              </a:rPr>
              <a:t>'男</a:t>
            </a:r>
            <a:r>
              <a:rPr lang="en-US" altLang="zh-CN" b="1" dirty="0">
                <a:solidFill>
                  <a:srgbClr val="0000CC"/>
                </a:solidFill>
                <a:latin typeface="Courier New" panose="02070309020205020404" pitchFamily="49" charset="0"/>
                <a:cs typeface="Courier New" panose="02070309020205020404" pitchFamily="49" charset="0"/>
              </a:rPr>
              <a:t>’,18,'CS'</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a:solidFill>
                  <a:srgbClr val="0000CC"/>
                </a:solidFill>
                <a:latin typeface="Courier New" panose="02070309020205020404" pitchFamily="49" charset="0"/>
                <a:cs typeface="Courier New" panose="02070309020205020404" pitchFamily="49" charset="0"/>
              </a:rPr>
              <a:t>; </a:t>
            </a:r>
            <a:endParaRPr lang="zh-CN" altLang="en-US" b="1" dirty="0">
              <a:solidFill>
                <a:srgbClr val="0000CC"/>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Tree>
    <p:extLst>
      <p:ext uri="{BB962C8B-B14F-4D97-AF65-F5344CB8AC3E}">
        <p14:creationId xmlns:p14="http://schemas.microsoft.com/office/powerpoint/2010/main" val="330264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left)">
                                      <p:cBhvr>
                                        <p:cTn id="20" dur="500"/>
                                        <p:tgtEl>
                                          <p:spTgt spid="3">
                                            <p:txEl>
                                              <p:pRg st="6" end="6"/>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left)">
                                      <p:cBhvr>
                                        <p:cTn id="24" dur="500"/>
                                        <p:tgtEl>
                                          <p:spTgt spid="3">
                                            <p:txEl>
                                              <p:pRg st="7" end="7"/>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left)">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609600"/>
            <a:ext cx="11506199" cy="5926426"/>
          </a:xfrm>
        </p:spPr>
        <p:txBody>
          <a:bodyPr>
            <a:normAutofit/>
          </a:bodyPr>
          <a:lstStyle/>
          <a:p>
            <a:pPr>
              <a:buNone/>
            </a:pPr>
            <a:r>
              <a:rPr lang="en-US" altLang="zh-CN" dirty="0"/>
              <a:t>[</a:t>
            </a:r>
            <a:r>
              <a:rPr lang="zh-CN" altLang="en-US" dirty="0"/>
              <a:t>例</a:t>
            </a:r>
            <a:r>
              <a:rPr lang="en-US" altLang="zh-CN" dirty="0"/>
              <a:t>3.71]</a:t>
            </a:r>
            <a:r>
              <a:rPr lang="zh-CN" altLang="en-US" dirty="0"/>
              <a:t> 插入一条选课记录</a:t>
            </a:r>
            <a:r>
              <a:rPr lang="en-US" altLang="zh-CN" dirty="0"/>
              <a:t>（ ‘201215128'</a:t>
            </a:r>
            <a:r>
              <a:rPr lang="zh-CN" altLang="en-US" dirty="0"/>
              <a:t>,</a:t>
            </a:r>
            <a:r>
              <a:rPr lang="en-US" altLang="zh-CN" dirty="0"/>
              <a:t>'1 '）</a:t>
            </a:r>
            <a:endParaRPr lang="zh-CN" altLang="en-US" dirty="0"/>
          </a:p>
          <a:p>
            <a:pPr>
              <a:buNone/>
            </a:pPr>
            <a:r>
              <a:rPr lang="zh-CN" altLang="en-US" dirty="0"/>
              <a:t>   	</a:t>
            </a:r>
            <a:r>
              <a:rPr lang="zh-CN" altLang="en-US" b="1" dirty="0"/>
              <a:t>       </a:t>
            </a:r>
            <a:r>
              <a:rPr lang="zh-CN" altLang="en-US" b="1" dirty="0">
                <a:solidFill>
                  <a:srgbClr val="0000CC"/>
                </a:solidFill>
              </a:rPr>
              <a:t> </a:t>
            </a:r>
            <a:r>
              <a:rPr lang="en-US" altLang="zh-CN" b="1" dirty="0">
                <a:solidFill>
                  <a:srgbClr val="0000CC"/>
                </a:solidFill>
                <a:latin typeface="Courier New" panose="02070309020205020404" pitchFamily="49" charset="0"/>
                <a:cs typeface="Courier New" panose="02070309020205020404" pitchFamily="49" charset="0"/>
              </a:rPr>
              <a:t>INSERT</a:t>
            </a:r>
          </a:p>
          <a:p>
            <a:pPr>
              <a:buNone/>
            </a:pPr>
            <a:r>
              <a:rPr lang="en-US" altLang="zh-CN" b="1">
                <a:solidFill>
                  <a:srgbClr val="0000CC"/>
                </a:solidFill>
                <a:latin typeface="Courier New" panose="02070309020205020404" pitchFamily="49" charset="0"/>
                <a:cs typeface="Courier New" panose="02070309020205020404" pitchFamily="49" charset="0"/>
              </a:rPr>
              <a:t>      INTO SC</a:t>
            </a:r>
            <a:r>
              <a:rPr lang="zh-CN" altLang="en-US" b="1" dirty="0">
                <a:solidFill>
                  <a:srgbClr val="0000CC"/>
                </a:solidFill>
                <a:latin typeface="Courier New" panose="02070309020205020404" pitchFamily="49" charset="0"/>
                <a:cs typeface="Courier New" panose="02070309020205020404" pitchFamily="49" charset="0"/>
              </a:rPr>
              <a:t>(</a:t>
            </a:r>
            <a:r>
              <a:rPr lang="en-US" altLang="zh-CN" b="1" dirty="0" err="1">
                <a:solidFill>
                  <a:srgbClr val="0000CC"/>
                </a:solidFill>
                <a:latin typeface="Courier New" panose="02070309020205020404" pitchFamily="49" charset="0"/>
                <a:cs typeface="Courier New" panose="02070309020205020404" pitchFamily="49" charset="0"/>
              </a:rPr>
              <a:t>Sno</a:t>
            </a:r>
            <a:r>
              <a:rPr lang="zh-CN" altLang="en-US" b="1" dirty="0">
                <a:solidFill>
                  <a:srgbClr val="0000CC"/>
                </a:solidFill>
                <a:latin typeface="Courier New" panose="02070309020205020404" pitchFamily="49" charset="0"/>
                <a:cs typeface="Courier New" panose="02070309020205020404" pitchFamily="49" charset="0"/>
              </a:rPr>
              <a:t>, </a:t>
            </a:r>
            <a:r>
              <a:rPr lang="en-US" altLang="zh-CN" b="1" dirty="0" err="1">
                <a:solidFill>
                  <a:srgbClr val="0000CC"/>
                </a:solidFill>
                <a:latin typeface="Courier New" panose="02070309020205020404" pitchFamily="49" charset="0"/>
                <a:cs typeface="Courier New" panose="02070309020205020404" pitchFamily="49" charset="0"/>
              </a:rPr>
              <a:t>Cno</a:t>
            </a:r>
            <a:r>
              <a:rPr lang="zh-CN" altLang="en-US" b="1" dirty="0">
                <a:solidFill>
                  <a:srgbClr val="0000CC"/>
                </a:solidFill>
                <a:latin typeface="Courier New" panose="02070309020205020404" pitchFamily="49" charset="0"/>
                <a:cs typeface="Courier New" panose="02070309020205020404" pitchFamily="49" charset="0"/>
              </a:rPr>
              <a:t>)</a:t>
            </a:r>
          </a:p>
          <a:p>
            <a:pPr>
              <a:buNone/>
            </a:pPr>
            <a:r>
              <a:rPr lang="en-US" altLang="zh-CN" b="1">
                <a:solidFill>
                  <a:srgbClr val="0000CC"/>
                </a:solidFill>
                <a:latin typeface="Courier New" panose="02070309020205020404" pitchFamily="49" charset="0"/>
                <a:cs typeface="Courier New" panose="02070309020205020404" pitchFamily="49" charset="0"/>
              </a:rPr>
              <a:t>      VALUES </a:t>
            </a:r>
            <a:r>
              <a:rPr lang="zh-CN" altLang="en-US" b="1">
                <a:solidFill>
                  <a:srgbClr val="0000CC"/>
                </a:solidFill>
                <a:latin typeface="Courier New" panose="02070309020205020404" pitchFamily="49" charset="0"/>
                <a:cs typeface="Courier New" panose="02070309020205020404" pitchFamily="49" charset="0"/>
              </a:rPr>
              <a:t>('</a:t>
            </a:r>
            <a:r>
              <a:rPr lang="en-US" altLang="zh-CN" b="1">
                <a:solidFill>
                  <a:srgbClr val="0000CC"/>
                </a:solidFill>
                <a:latin typeface="Courier New" panose="02070309020205020404" pitchFamily="49" charset="0"/>
                <a:cs typeface="Courier New" panose="02070309020205020404" pitchFamily="49" charset="0"/>
              </a:rPr>
              <a:t>201215128</a:t>
            </a:r>
            <a:r>
              <a:rPr lang="zh-CN" altLang="en-US" b="1">
                <a:solidFill>
                  <a:srgbClr val="0000CC"/>
                </a:solidFill>
                <a:latin typeface="Courier New" panose="02070309020205020404" pitchFamily="49" charset="0"/>
                <a:cs typeface="Courier New" panose="02070309020205020404" pitchFamily="49" charset="0"/>
              </a:rPr>
              <a:t>','</a:t>
            </a:r>
            <a:r>
              <a:rPr lang="en-US" altLang="zh-CN" b="1">
                <a:solidFill>
                  <a:srgbClr val="0000CC"/>
                </a:solidFill>
                <a:latin typeface="Courier New" panose="02070309020205020404" pitchFamily="49" charset="0"/>
                <a:cs typeface="Courier New" panose="02070309020205020404" pitchFamily="49" charset="0"/>
              </a:rPr>
              <a:t>1</a:t>
            </a:r>
            <a:r>
              <a:rPr lang="zh-CN" altLang="en-US" b="1">
                <a:solidFill>
                  <a:srgbClr val="0000CC"/>
                </a:solidFill>
                <a:latin typeface="Courier New" panose="02070309020205020404" pitchFamily="49" charset="0"/>
                <a:cs typeface="Courier New" panose="02070309020205020404" pitchFamily="49" charset="0"/>
              </a:rPr>
              <a:t>')</a:t>
            </a:r>
            <a:r>
              <a:rPr lang="zh-CN" altLang="en-US" b="1" dirty="0">
                <a:solidFill>
                  <a:srgbClr val="0000CC"/>
                </a:solidFill>
                <a:latin typeface="Courier New" panose="02070309020205020404" pitchFamily="49" charset="0"/>
                <a:cs typeface="Courier New" panose="02070309020205020404" pitchFamily="49" charset="0"/>
              </a:rPr>
              <a:t>;</a:t>
            </a:r>
          </a:p>
          <a:p>
            <a:pPr marL="0" indent="0">
              <a:buNone/>
            </a:pPr>
            <a:r>
              <a:rPr lang="zh-CN" altLang="en-US"/>
              <a:t>关系数据库</a:t>
            </a:r>
            <a:r>
              <a:rPr lang="zh-CN" altLang="en-US" dirty="0"/>
              <a:t>管理系统将在新插入记录的</a:t>
            </a:r>
            <a:r>
              <a:rPr lang="en-US" altLang="zh-CN" dirty="0"/>
              <a:t>Grade</a:t>
            </a:r>
            <a:r>
              <a:rPr lang="zh-CN" altLang="en-US" dirty="0"/>
              <a:t>列上自动地</a:t>
            </a:r>
            <a:r>
              <a:rPr lang="zh-CN" altLang="en-US"/>
              <a:t>赋空值或者</a:t>
            </a:r>
            <a:r>
              <a:rPr lang="zh-CN" altLang="en-US" dirty="0"/>
              <a:t>：</a:t>
            </a:r>
          </a:p>
          <a:p>
            <a:pPr>
              <a:buNone/>
            </a:pPr>
            <a:r>
              <a:rPr lang="zh-CN" altLang="en-US">
                <a:solidFill>
                  <a:srgbClr val="0000CC"/>
                </a:solidFill>
              </a:rPr>
              <a:t>             </a:t>
            </a:r>
            <a:r>
              <a:rPr lang="en-US" altLang="zh-CN" b="1">
                <a:solidFill>
                  <a:srgbClr val="0000CC"/>
                </a:solidFill>
                <a:latin typeface="Courier New" panose="02070309020205020404" pitchFamily="49" charset="0"/>
                <a:cs typeface="Courier New" panose="02070309020205020404" pitchFamily="49" charset="0"/>
              </a:rPr>
              <a:t>INSERT</a:t>
            </a:r>
            <a:endParaRPr lang="en-US" altLang="zh-CN" b="1" dirty="0">
              <a:solidFill>
                <a:srgbClr val="0000CC"/>
              </a:solidFill>
              <a:latin typeface="Courier New" panose="02070309020205020404" pitchFamily="49" charset="0"/>
              <a:cs typeface="Courier New" panose="02070309020205020404" pitchFamily="49" charset="0"/>
            </a:endParaRPr>
          </a:p>
          <a:p>
            <a:pPr>
              <a:buNone/>
            </a:pPr>
            <a:r>
              <a:rPr lang="en-US" altLang="zh-CN" b="1">
                <a:solidFill>
                  <a:srgbClr val="0000CC"/>
                </a:solidFill>
                <a:latin typeface="Courier New" panose="02070309020205020404" pitchFamily="49" charset="0"/>
                <a:cs typeface="Courier New" panose="02070309020205020404" pitchFamily="49" charset="0"/>
              </a:rPr>
              <a:t>      INTO </a:t>
            </a:r>
            <a:r>
              <a:rPr lang="en-US" altLang="zh-CN" b="1" dirty="0">
                <a:solidFill>
                  <a:srgbClr val="0000CC"/>
                </a:solidFill>
                <a:latin typeface="Courier New" panose="02070309020205020404" pitchFamily="49" charset="0"/>
                <a:cs typeface="Courier New" panose="02070309020205020404" pitchFamily="49" charset="0"/>
              </a:rPr>
              <a:t>SC</a:t>
            </a:r>
          </a:p>
          <a:p>
            <a:pPr>
              <a:buNone/>
            </a:pPr>
            <a:r>
              <a:rPr lang="en-US" altLang="zh-CN" b="1">
                <a:solidFill>
                  <a:srgbClr val="0000CC"/>
                </a:solidFill>
                <a:latin typeface="Courier New" panose="02070309020205020404" pitchFamily="49" charset="0"/>
                <a:cs typeface="Courier New" panose="02070309020205020404" pitchFamily="49" charset="0"/>
              </a:rPr>
              <a:t>      VALUES </a:t>
            </a:r>
            <a:r>
              <a:rPr lang="zh-CN" altLang="en-US" b="1">
                <a:solidFill>
                  <a:srgbClr val="0000CC"/>
                </a:solidFill>
                <a:latin typeface="Courier New" panose="02070309020205020404" pitchFamily="49" charset="0"/>
                <a:cs typeface="Courier New" panose="02070309020205020404" pitchFamily="49" charset="0"/>
              </a:rPr>
              <a:t>(</a:t>
            </a:r>
            <a:r>
              <a:rPr lang="en-US" altLang="zh-CN" b="1">
                <a:solidFill>
                  <a:srgbClr val="0000CC"/>
                </a:solidFill>
                <a:latin typeface="Courier New" panose="02070309020205020404" pitchFamily="49" charset="0"/>
                <a:cs typeface="Courier New" panose="02070309020205020404" pitchFamily="49" charset="0"/>
              </a:rPr>
              <a:t>‘201215128’</a:t>
            </a:r>
            <a:r>
              <a:rPr lang="zh-CN" altLang="en-US" b="1" dirty="0">
                <a:solidFill>
                  <a:srgbClr val="0000CC"/>
                </a:solidFill>
                <a:latin typeface="Courier New" panose="02070309020205020404" pitchFamily="49" charset="0"/>
                <a:cs typeface="Courier New" panose="02070309020205020404" pitchFamily="49" charset="0"/>
              </a:rPr>
              <a:t>, </a:t>
            </a:r>
            <a:r>
              <a:rPr lang="en-US" altLang="zh-CN" b="1" dirty="0">
                <a:solidFill>
                  <a:srgbClr val="0000CC"/>
                </a:solidFill>
                <a:latin typeface="Courier New" panose="02070309020205020404" pitchFamily="49" charset="0"/>
                <a:cs typeface="Courier New" panose="02070309020205020404" pitchFamily="49" charset="0"/>
              </a:rPr>
              <a:t>‘1’</a:t>
            </a:r>
            <a:r>
              <a:rPr lang="zh-CN" altLang="en-US" b="1" dirty="0">
                <a:solidFill>
                  <a:srgbClr val="0000CC"/>
                </a:solidFill>
                <a:latin typeface="Courier New" panose="02070309020205020404" pitchFamily="49" charset="0"/>
                <a:cs typeface="Courier New" panose="02070309020205020404" pitchFamily="49" charset="0"/>
              </a:rPr>
              <a:t>, </a:t>
            </a:r>
            <a:r>
              <a:rPr lang="en-US" altLang="zh-CN" b="1" dirty="0">
                <a:solidFill>
                  <a:srgbClr val="0000CC"/>
                </a:solidFill>
                <a:latin typeface="Courier New" panose="02070309020205020404" pitchFamily="49" charset="0"/>
                <a:cs typeface="Courier New" panose="02070309020205020404" pitchFamily="49" charset="0"/>
              </a:rPr>
              <a:t>NULL</a:t>
            </a:r>
            <a:r>
              <a:rPr lang="zh-CN" altLang="en-US" b="1" dirty="0">
                <a:solidFill>
                  <a:srgbClr val="0000CC"/>
                </a:solidFill>
                <a:latin typeface="Courier New" panose="02070309020205020404" pitchFamily="49" charset="0"/>
                <a:cs typeface="Courier New" panose="02070309020205020404" pitchFamily="49" charset="0"/>
              </a:rPr>
              <a:t>);</a:t>
            </a:r>
          </a:p>
        </p:txBody>
      </p:sp>
      <p:sp>
        <p:nvSpPr>
          <p:cNvPr id="4" name="灯片编号占位符 3"/>
          <p:cNvSpPr>
            <a:spLocks noGrp="1"/>
          </p:cNvSpPr>
          <p:nvPr>
            <p:ph type="sldNum" sz="quarter" idx="12"/>
          </p:nvPr>
        </p:nvSpPr>
        <p:spPr/>
        <p:txBody>
          <a:bodyPr/>
          <a:lstStyle/>
          <a:p>
            <a:fld id="{E63F6D5D-9733-4D44-9C56-AEFEDD5A4BA7}" type="slidenum">
              <a:rPr lang="en-US" smtClean="0"/>
              <a:pPr/>
              <a:t>6</a:t>
            </a:fld>
            <a:endParaRPr lang="en-US" dirty="0"/>
          </a:p>
        </p:txBody>
      </p:sp>
    </p:spTree>
    <p:extLst>
      <p:ext uri="{BB962C8B-B14F-4D97-AF65-F5344CB8AC3E}">
        <p14:creationId xmlns:p14="http://schemas.microsoft.com/office/powerpoint/2010/main" val="30881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iterate type="lt">
                                    <p:tmAbs val="100"/>
                                  </p:iterate>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par>
                          <p:cTn id="20" fill="hold">
                            <p:stCondLst>
                              <p:cond delay="501"/>
                            </p:stCondLst>
                            <p:childTnLst>
                              <p:par>
                                <p:cTn id="21" presetID="22" presetClass="entr" presetSubtype="8"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left)">
                                      <p:cBhvr>
                                        <p:cTn id="23" dur="500"/>
                                        <p:tgtEl>
                                          <p:spTgt spid="3">
                                            <p:txEl>
                                              <p:pRg st="6" end="6"/>
                                            </p:txEl>
                                          </p:spTgt>
                                        </p:tgtEl>
                                      </p:cBhvr>
                                    </p:animEffect>
                                  </p:childTnLst>
                                </p:cTn>
                              </p:par>
                            </p:childTnLst>
                          </p:cTn>
                        </p:par>
                        <p:par>
                          <p:cTn id="24" fill="hold">
                            <p:stCondLst>
                              <p:cond delay="1001"/>
                            </p:stCondLst>
                            <p:childTnLst>
                              <p:par>
                                <p:cTn id="25" presetID="22" presetClass="entr" presetSubtype="8"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marL="0" indent="0" algn="ctr">
              <a:buNone/>
            </a:pPr>
            <a:r>
              <a:rPr lang="zh-CN" altLang="en-US" sz="3600" b="1" u="sng" dirty="0">
                <a:solidFill>
                  <a:srgbClr val="FF0000"/>
                </a:solidFill>
                <a:latin typeface="等线" panose="02010600030101010101" pitchFamily="2" charset="-122"/>
                <a:ea typeface="等线" panose="02010600030101010101" pitchFamily="2" charset="-122"/>
              </a:rPr>
              <a:t>插入子查询结果</a:t>
            </a:r>
            <a:endParaRPr lang="en-US" altLang="zh-CN" sz="3600" b="1" u="sng" dirty="0">
              <a:solidFill>
                <a:srgbClr val="FF0000"/>
              </a:solidFill>
              <a:latin typeface="等线" panose="02010600030101010101" pitchFamily="2" charset="-122"/>
              <a:ea typeface="等线" panose="02010600030101010101" pitchFamily="2" charset="-122"/>
            </a:endParaRPr>
          </a:p>
          <a:p>
            <a:r>
              <a:rPr lang="zh-CN" altLang="en-US" dirty="0"/>
              <a:t>语句格式</a:t>
            </a:r>
          </a:p>
          <a:p>
            <a:pPr>
              <a:buNone/>
            </a:pPr>
            <a:r>
              <a:rPr lang="en-US" altLang="zh-CN" sz="2800">
                <a:solidFill>
                  <a:srgbClr val="0000CC"/>
                </a:solidFill>
                <a:latin typeface="Courier New" panose="02070309020205020404" pitchFamily="49" charset="0"/>
                <a:cs typeface="Courier New" panose="02070309020205020404" pitchFamily="49" charset="0"/>
              </a:rPr>
              <a:t>         </a:t>
            </a:r>
            <a:r>
              <a:rPr lang="en-US" altLang="zh-CN" sz="2800" b="1">
                <a:solidFill>
                  <a:srgbClr val="0000CC"/>
                </a:solidFill>
                <a:latin typeface="Courier New" panose="02070309020205020404" pitchFamily="49" charset="0"/>
                <a:cs typeface="Courier New" panose="02070309020205020404" pitchFamily="49" charset="0"/>
              </a:rPr>
              <a:t>INSERT </a:t>
            </a:r>
            <a:endParaRPr lang="en-US" altLang="zh-CN" sz="2800" b="1" dirty="0">
              <a:solidFill>
                <a:srgbClr val="0000CC"/>
              </a:solidFill>
              <a:latin typeface="Courier New" panose="02070309020205020404" pitchFamily="49" charset="0"/>
              <a:cs typeface="Courier New" panose="02070309020205020404" pitchFamily="49" charset="0"/>
            </a:endParaRPr>
          </a:p>
          <a:p>
            <a:pPr>
              <a:buNone/>
            </a:pPr>
            <a:r>
              <a:rPr lang="en-US" altLang="zh-CN" sz="2800" b="1">
                <a:solidFill>
                  <a:srgbClr val="0000CC"/>
                </a:solidFill>
                <a:latin typeface="Courier New" panose="02070309020205020404" pitchFamily="49" charset="0"/>
                <a:cs typeface="Courier New" panose="02070309020205020404" pitchFamily="49" charset="0"/>
              </a:rPr>
              <a:t>         INTO </a:t>
            </a:r>
            <a:r>
              <a:rPr lang="en-US" altLang="zh-CN" sz="2800" b="1" dirty="0">
                <a:solidFill>
                  <a:srgbClr val="0000CC"/>
                </a:solidFill>
                <a:latin typeface="Courier New" panose="02070309020205020404" pitchFamily="49" charset="0"/>
                <a:cs typeface="Courier New" panose="02070309020205020404" pitchFamily="49" charset="0"/>
              </a:rPr>
              <a:t>&lt;</a:t>
            </a:r>
            <a:r>
              <a:rPr lang="zh-CN" altLang="en-US" sz="2800" b="1" dirty="0">
                <a:solidFill>
                  <a:srgbClr val="0000CC"/>
                </a:solidFill>
                <a:latin typeface="Courier New" panose="02070309020205020404" pitchFamily="49" charset="0"/>
                <a:cs typeface="Courier New" panose="02070309020205020404" pitchFamily="49" charset="0"/>
              </a:rPr>
              <a:t>表名</a:t>
            </a:r>
            <a:r>
              <a:rPr lang="en-US" altLang="zh-CN" sz="2800" b="1" dirty="0">
                <a:solidFill>
                  <a:srgbClr val="0000CC"/>
                </a:solidFill>
                <a:latin typeface="Courier New" panose="02070309020205020404" pitchFamily="49" charset="0"/>
                <a:cs typeface="Courier New" panose="02070309020205020404" pitchFamily="49" charset="0"/>
              </a:rPr>
              <a:t>&gt;  [</a:t>
            </a:r>
            <a:r>
              <a:rPr lang="zh-CN" altLang="en-US" sz="2800" b="1" dirty="0">
                <a:solidFill>
                  <a:srgbClr val="0000CC"/>
                </a:solidFill>
                <a:latin typeface="Courier New" panose="02070309020205020404" pitchFamily="49" charset="0"/>
                <a:cs typeface="Courier New" panose="02070309020205020404" pitchFamily="49" charset="0"/>
              </a:rPr>
              <a:t>(</a:t>
            </a:r>
            <a:r>
              <a:rPr lang="en-US" altLang="zh-CN" sz="2800" b="1" dirty="0">
                <a:solidFill>
                  <a:srgbClr val="0000CC"/>
                </a:solidFill>
                <a:latin typeface="Courier New" panose="02070309020205020404" pitchFamily="49" charset="0"/>
                <a:cs typeface="Courier New" panose="02070309020205020404" pitchFamily="49" charset="0"/>
              </a:rPr>
              <a:t>&lt;</a:t>
            </a:r>
            <a:r>
              <a:rPr lang="zh-CN" altLang="en-US" sz="2800" b="1" dirty="0">
                <a:solidFill>
                  <a:srgbClr val="0000CC"/>
                </a:solidFill>
                <a:latin typeface="Courier New" panose="02070309020205020404" pitchFamily="49" charset="0"/>
                <a:cs typeface="Courier New" panose="02070309020205020404" pitchFamily="49" charset="0"/>
              </a:rPr>
              <a:t>属性列</a:t>
            </a:r>
            <a:r>
              <a:rPr lang="en-US" altLang="zh-CN" sz="2800" b="1" dirty="0">
                <a:solidFill>
                  <a:srgbClr val="0000CC"/>
                </a:solidFill>
                <a:latin typeface="Courier New" panose="02070309020205020404" pitchFamily="49" charset="0"/>
                <a:cs typeface="Courier New" panose="02070309020205020404" pitchFamily="49" charset="0"/>
              </a:rPr>
              <a:t>1&gt; [</a:t>
            </a:r>
            <a:r>
              <a:rPr lang="zh-CN" altLang="en-US" sz="2800" b="1" dirty="0">
                <a:solidFill>
                  <a:srgbClr val="0000CC"/>
                </a:solidFill>
                <a:latin typeface="Courier New" panose="02070309020205020404" pitchFamily="49" charset="0"/>
                <a:cs typeface="Courier New" panose="02070309020205020404" pitchFamily="49" charset="0"/>
              </a:rPr>
              <a:t>,</a:t>
            </a:r>
            <a:r>
              <a:rPr lang="en-US" altLang="zh-CN" sz="2800" b="1" dirty="0">
                <a:solidFill>
                  <a:srgbClr val="0000CC"/>
                </a:solidFill>
                <a:latin typeface="Courier New" panose="02070309020205020404" pitchFamily="49" charset="0"/>
                <a:cs typeface="Courier New" panose="02070309020205020404" pitchFamily="49" charset="0"/>
              </a:rPr>
              <a:t>&lt;</a:t>
            </a:r>
            <a:r>
              <a:rPr lang="zh-CN" altLang="en-US" sz="2800" b="1" dirty="0">
                <a:solidFill>
                  <a:srgbClr val="0000CC"/>
                </a:solidFill>
                <a:latin typeface="Courier New" panose="02070309020205020404" pitchFamily="49" charset="0"/>
                <a:cs typeface="Courier New" panose="02070309020205020404" pitchFamily="49" charset="0"/>
              </a:rPr>
              <a:t>属性列</a:t>
            </a:r>
            <a:r>
              <a:rPr lang="en-US" altLang="zh-CN" sz="2800" b="1" dirty="0">
                <a:solidFill>
                  <a:srgbClr val="0000CC"/>
                </a:solidFill>
                <a:latin typeface="Courier New" panose="02070309020205020404" pitchFamily="49" charset="0"/>
                <a:cs typeface="Courier New" panose="02070309020205020404" pitchFamily="49" charset="0"/>
              </a:rPr>
              <a:t>2&gt;…  </a:t>
            </a:r>
            <a:r>
              <a:rPr lang="zh-CN" altLang="en-US" sz="2800" b="1" dirty="0">
                <a:solidFill>
                  <a:srgbClr val="0000CC"/>
                </a:solidFill>
                <a:latin typeface="Courier New" panose="02070309020205020404" pitchFamily="49" charset="0"/>
                <a:cs typeface="Courier New" panose="02070309020205020404" pitchFamily="49" charset="0"/>
              </a:rPr>
              <a:t>)</a:t>
            </a:r>
            <a:r>
              <a:rPr lang="en-US" altLang="zh-CN" sz="2800" b="1" dirty="0">
                <a:solidFill>
                  <a:srgbClr val="0000CC"/>
                </a:solidFill>
                <a:latin typeface="Courier New" panose="02070309020205020404" pitchFamily="49" charset="0"/>
                <a:cs typeface="Courier New" panose="02070309020205020404" pitchFamily="49" charset="0"/>
              </a:rPr>
              <a:t>]</a:t>
            </a:r>
          </a:p>
          <a:p>
            <a:pPr>
              <a:buNone/>
            </a:pPr>
            <a:r>
              <a:rPr lang="en-US" altLang="zh-CN" sz="2800" b="1" dirty="0">
                <a:latin typeface="Courier New" panose="02070309020205020404" pitchFamily="49" charset="0"/>
                <a:cs typeface="Courier New" panose="02070309020205020404" pitchFamily="49" charset="0"/>
              </a:rPr>
              <a:t> </a:t>
            </a:r>
            <a:r>
              <a:rPr lang="zh-CN" altLang="en-US" sz="2800" b="1" dirty="0">
                <a:latin typeface="Courier New" panose="02070309020205020404" pitchFamily="49" charset="0"/>
                <a:cs typeface="Courier New" panose="02070309020205020404" pitchFamily="49" charset="0"/>
              </a:rPr>
              <a:t>	</a:t>
            </a:r>
            <a:r>
              <a:rPr lang="zh-CN" altLang="en-US" sz="2800" b="1">
                <a:latin typeface="Courier New" panose="02070309020205020404" pitchFamily="49" charset="0"/>
                <a:cs typeface="Courier New" panose="02070309020205020404" pitchFamily="49" charset="0"/>
              </a:rPr>
              <a:t>        </a:t>
            </a:r>
            <a:r>
              <a:rPr lang="zh-CN" altLang="en-US" sz="2800" b="1">
                <a:solidFill>
                  <a:srgbClr val="0000CC"/>
                </a:solidFill>
                <a:latin typeface="Courier New" panose="02070309020205020404" pitchFamily="49" charset="0"/>
                <a:cs typeface="Courier New" panose="02070309020205020404" pitchFamily="49" charset="0"/>
              </a:rPr>
              <a:t>查询</a:t>
            </a:r>
            <a:r>
              <a:rPr lang="zh-CN" altLang="en-US" sz="2800" b="1" dirty="0">
                <a:solidFill>
                  <a:srgbClr val="0000CC"/>
                </a:solidFill>
                <a:latin typeface="Courier New" panose="02070309020205020404" pitchFamily="49" charset="0"/>
                <a:cs typeface="Courier New" panose="02070309020205020404" pitchFamily="49" charset="0"/>
              </a:rPr>
              <a:t>;</a:t>
            </a:r>
          </a:p>
          <a:p>
            <a:pPr lvl="1"/>
            <a:r>
              <a:rPr lang="en-US" altLang="zh-CN" dirty="0">
                <a:solidFill>
                  <a:srgbClr val="FF0000"/>
                </a:solidFill>
              </a:rPr>
              <a:t>INTO</a:t>
            </a:r>
            <a:r>
              <a:rPr lang="zh-CN" altLang="en-US" dirty="0">
                <a:solidFill>
                  <a:srgbClr val="FF0000"/>
                </a:solidFill>
              </a:rPr>
              <a:t>子句</a:t>
            </a:r>
            <a:endParaRPr lang="en-US" altLang="zh-CN" sz="2800" dirty="0">
              <a:solidFill>
                <a:srgbClr val="FF0000"/>
              </a:solidFill>
            </a:endParaRPr>
          </a:p>
          <a:p>
            <a:pPr lvl="1"/>
            <a:r>
              <a:rPr lang="zh-CN" altLang="en-US" dirty="0">
                <a:solidFill>
                  <a:srgbClr val="FF0000"/>
                </a:solidFill>
              </a:rPr>
              <a:t>子查询</a:t>
            </a:r>
          </a:p>
          <a:p>
            <a:pPr lvl="2">
              <a:buSzPct val="87000"/>
            </a:pPr>
            <a:r>
              <a:rPr lang="en-US" altLang="zh-CN" sz="2400" dirty="0"/>
              <a:t>SELECT</a:t>
            </a:r>
            <a:r>
              <a:rPr lang="zh-CN" altLang="en-US" sz="2400" dirty="0"/>
              <a:t>子句目标列</a:t>
            </a:r>
            <a:r>
              <a:rPr lang="zh-CN" altLang="en-US" sz="2400" dirty="0">
                <a:solidFill>
                  <a:srgbClr val="FF0000"/>
                </a:solidFill>
              </a:rPr>
              <a:t>必须与</a:t>
            </a:r>
            <a:r>
              <a:rPr lang="en-US" altLang="zh-CN" sz="2400" dirty="0">
                <a:solidFill>
                  <a:srgbClr val="FF0000"/>
                </a:solidFill>
              </a:rPr>
              <a:t>INTO</a:t>
            </a:r>
            <a:r>
              <a:rPr lang="zh-CN" altLang="en-US" sz="2400" dirty="0">
                <a:solidFill>
                  <a:srgbClr val="FF0000"/>
                </a:solidFill>
              </a:rPr>
              <a:t>子句匹配</a:t>
            </a:r>
          </a:p>
          <a:p>
            <a:pPr lvl="3">
              <a:buFont typeface="Wingdings" panose="05000000000000000000" pitchFamily="2" charset="2"/>
              <a:buChar char="ü"/>
            </a:pPr>
            <a:r>
              <a:rPr lang="zh-CN" altLang="en-US" sz="2400" dirty="0"/>
              <a:t>值的</a:t>
            </a:r>
            <a:r>
              <a:rPr lang="zh-CN" altLang="en-US" sz="2400" dirty="0">
                <a:solidFill>
                  <a:srgbClr val="FF0000"/>
                </a:solidFill>
              </a:rPr>
              <a:t>个数</a:t>
            </a:r>
          </a:p>
          <a:p>
            <a:pPr lvl="3">
              <a:buFont typeface="Wingdings" panose="05000000000000000000" pitchFamily="2" charset="2"/>
              <a:buChar char="ü"/>
            </a:pPr>
            <a:r>
              <a:rPr lang="zh-CN" altLang="en-US" sz="2400" dirty="0"/>
              <a:t>值的</a:t>
            </a:r>
            <a:r>
              <a:rPr lang="zh-CN" altLang="en-US" sz="2400" dirty="0">
                <a:solidFill>
                  <a:srgbClr val="FF0000"/>
                </a:solidFill>
              </a:rPr>
              <a:t>类型</a:t>
            </a:r>
          </a:p>
        </p:txBody>
      </p:sp>
      <p:sp>
        <p:nvSpPr>
          <p:cNvPr id="4" name="灯片编号占位符 3"/>
          <p:cNvSpPr>
            <a:spLocks noGrp="1"/>
          </p:cNvSpPr>
          <p:nvPr>
            <p:ph type="sldNum" sz="quarter" idx="12"/>
          </p:nvPr>
        </p:nvSpPr>
        <p:spPr/>
        <p:txBody>
          <a:bodyPr/>
          <a:lstStyle/>
          <a:p>
            <a:fld id="{E63F6D5D-9733-4D44-9C56-AEFEDD5A4BA7}" type="slidenum">
              <a:rPr lang="en-US" smtClean="0"/>
              <a:pPr/>
              <a:t>7</a:t>
            </a:fld>
            <a:endParaRPr lang="en-US" dirty="0"/>
          </a:p>
        </p:txBody>
      </p:sp>
    </p:spTree>
    <p:extLst>
      <p:ext uri="{BB962C8B-B14F-4D97-AF65-F5344CB8AC3E}">
        <p14:creationId xmlns:p14="http://schemas.microsoft.com/office/powerpoint/2010/main" val="350520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left)">
                                      <p:cBhvr>
                                        <p:cTn id="11" dur="500"/>
                                        <p:tgtEl>
                                          <p:spTgt spid="3">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down)">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fontScale="92500" lnSpcReduction="10000"/>
          </a:bodyPr>
          <a:lstStyle/>
          <a:p>
            <a:pPr>
              <a:lnSpc>
                <a:spcPct val="110000"/>
              </a:lnSpc>
            </a:pPr>
            <a:r>
              <a:rPr lang="en-US" altLang="zh-CN" dirty="0"/>
              <a:t>[</a:t>
            </a:r>
            <a:r>
              <a:rPr lang="zh-CN" altLang="en-US" dirty="0"/>
              <a:t>例</a:t>
            </a:r>
            <a:r>
              <a:rPr lang="en-US" altLang="zh-CN" dirty="0"/>
              <a:t>3.72]  </a:t>
            </a:r>
            <a:r>
              <a:rPr lang="zh-CN" altLang="en-US" dirty="0"/>
              <a:t>对每一个系，求学生的平均年龄，并把结果</a:t>
            </a:r>
            <a:r>
              <a:rPr lang="zh-CN" altLang="en-US"/>
              <a:t>存入数据库。</a:t>
            </a:r>
            <a:endParaRPr lang="en-US" altLang="zh-CN" dirty="0"/>
          </a:p>
          <a:p>
            <a:pPr lvl="1">
              <a:lnSpc>
                <a:spcPct val="110000"/>
              </a:lnSpc>
            </a:pPr>
            <a:r>
              <a:rPr lang="zh-CN" altLang="en-US" dirty="0"/>
              <a:t>第一步：建表</a:t>
            </a:r>
            <a:endParaRPr lang="en-US" altLang="zh-CN" dirty="0"/>
          </a:p>
          <a:p>
            <a:pPr marL="357188" lvl="1" indent="0">
              <a:lnSpc>
                <a:spcPct val="110000"/>
              </a:lnSpc>
              <a:buNone/>
            </a:pPr>
            <a:r>
              <a:rPr lang="en-US" altLang="zh-CN" b="1">
                <a:latin typeface="Courier New" panose="02070309020205020404" pitchFamily="49" charset="0"/>
                <a:cs typeface="Courier New" panose="02070309020205020404" pitchFamily="49" charset="0"/>
              </a:rPr>
              <a:t>  </a:t>
            </a:r>
            <a:r>
              <a:rPr lang="en-US" altLang="zh-CN" b="1">
                <a:solidFill>
                  <a:srgbClr val="0000CC"/>
                </a:solidFill>
                <a:latin typeface="Courier New" panose="02070309020205020404" pitchFamily="49" charset="0"/>
                <a:cs typeface="Courier New" panose="02070309020205020404" pitchFamily="49" charset="0"/>
              </a:rPr>
              <a:t>CREATE TABLE Dept</a:t>
            </a:r>
            <a:r>
              <a:rPr lang="en-US" altLang="zh-CN" b="1" dirty="0" err="1">
                <a:solidFill>
                  <a:srgbClr val="0000CC"/>
                </a:solidFill>
                <a:latin typeface="Courier New" panose="02070309020205020404" pitchFamily="49" charset="0"/>
                <a:cs typeface="Courier New" panose="02070309020205020404" pitchFamily="49" charset="0"/>
              </a:rPr>
              <a:t>_age</a:t>
            </a:r>
            <a:endParaRPr lang="en-US" altLang="zh-CN" b="1" dirty="0">
              <a:solidFill>
                <a:srgbClr val="0000CC"/>
              </a:solidFill>
              <a:latin typeface="Courier New" panose="02070309020205020404" pitchFamily="49" charset="0"/>
              <a:cs typeface="Courier New" panose="02070309020205020404" pitchFamily="49" charset="0"/>
            </a:endParaRPr>
          </a:p>
          <a:p>
            <a:pPr marL="357188" lvl="1" indent="0">
              <a:lnSpc>
                <a:spcPct val="110000"/>
              </a:lnSpc>
              <a:buNone/>
            </a:pPr>
            <a:r>
              <a:rPr lang="en-US" altLang="zh-CN" b="1">
                <a:solidFill>
                  <a:srgbClr val="0000CC"/>
                </a:solidFill>
                <a:latin typeface="Courier New" panose="02070309020205020404" pitchFamily="49" charset="0"/>
                <a:cs typeface="Courier New" panose="02070309020205020404" pitchFamily="49" charset="0"/>
              </a:rPr>
              <a:t>    (</a:t>
            </a:r>
            <a:r>
              <a:rPr lang="en-US" altLang="zh-CN" b="1" err="1">
                <a:solidFill>
                  <a:srgbClr val="0000CC"/>
                </a:solidFill>
                <a:latin typeface="Courier New" panose="02070309020205020404" pitchFamily="49" charset="0"/>
                <a:cs typeface="Courier New" panose="02070309020205020404" pitchFamily="49" charset="0"/>
              </a:rPr>
              <a:t>Sdept</a:t>
            </a:r>
            <a:r>
              <a:rPr lang="en-US" altLang="zh-CN" b="1">
                <a:solidFill>
                  <a:srgbClr val="0000CC"/>
                </a:solidFill>
                <a:latin typeface="Courier New" panose="02070309020205020404" pitchFamily="49" charset="0"/>
                <a:cs typeface="Courier New" panose="02070309020205020404" pitchFamily="49" charset="0"/>
              </a:rPr>
              <a:t>  CHAR</a:t>
            </a:r>
            <a:r>
              <a:rPr lang="en-US" altLang="zh-CN" b="1" dirty="0">
                <a:solidFill>
                  <a:srgbClr val="0000CC"/>
                </a:solidFill>
                <a:latin typeface="Courier New" panose="02070309020205020404" pitchFamily="49" charset="0"/>
                <a:cs typeface="Courier New" panose="02070309020205020404" pitchFamily="49" charset="0"/>
              </a:rPr>
              <a:t>(15</a:t>
            </a:r>
            <a:r>
              <a:rPr lang="en-US" altLang="zh-CN" b="1">
                <a:solidFill>
                  <a:srgbClr val="0000CC"/>
                </a:solidFill>
                <a:latin typeface="Courier New" panose="02070309020205020404" pitchFamily="49" charset="0"/>
                <a:cs typeface="Courier New" panose="02070309020205020404" pitchFamily="49" charset="0"/>
              </a:rPr>
              <a:t>),    /*</a:t>
            </a:r>
            <a:r>
              <a:rPr lang="zh-CN" altLang="en-US" b="1" dirty="0">
                <a:solidFill>
                  <a:srgbClr val="0000CC"/>
                </a:solidFill>
                <a:latin typeface="Courier New" panose="02070309020205020404" pitchFamily="49" charset="0"/>
                <a:cs typeface="Courier New" panose="02070309020205020404" pitchFamily="49" charset="0"/>
              </a:rPr>
              <a:t>系名*</a:t>
            </a:r>
            <a:r>
              <a:rPr lang="en-US" altLang="zh-CN" b="1" dirty="0">
                <a:solidFill>
                  <a:srgbClr val="0000CC"/>
                </a:solidFill>
                <a:latin typeface="Courier New" panose="02070309020205020404" pitchFamily="49" charset="0"/>
                <a:cs typeface="Courier New" panose="02070309020205020404" pitchFamily="49" charset="0"/>
              </a:rPr>
              <a:t>/</a:t>
            </a:r>
          </a:p>
          <a:p>
            <a:pPr marL="357188" lvl="1" indent="0">
              <a:lnSpc>
                <a:spcPct val="110000"/>
              </a:lnSpc>
              <a:buNone/>
            </a:pPr>
            <a:r>
              <a:rPr lang="en-US" altLang="zh-CN" b="1">
                <a:solidFill>
                  <a:srgbClr val="0000CC"/>
                </a:solidFill>
                <a:latin typeface="Courier New" panose="02070309020205020404" pitchFamily="49" charset="0"/>
                <a:cs typeface="Courier New" panose="02070309020205020404" pitchFamily="49" charset="0"/>
              </a:rPr>
              <a:t>     </a:t>
            </a:r>
            <a:r>
              <a:rPr lang="en-US" altLang="zh-CN" b="1" dirty="0" err="1">
                <a:solidFill>
                  <a:srgbClr val="0000CC"/>
                </a:solidFill>
                <a:latin typeface="Courier New" panose="02070309020205020404" pitchFamily="49" charset="0"/>
                <a:cs typeface="Courier New" panose="02070309020205020404" pitchFamily="49" charset="0"/>
              </a:rPr>
              <a:t>Avg_</a:t>
            </a:r>
            <a:r>
              <a:rPr lang="en-US" altLang="zh-CN" b="1" err="1">
                <a:solidFill>
                  <a:srgbClr val="0000CC"/>
                </a:solidFill>
                <a:latin typeface="Courier New" panose="02070309020205020404" pitchFamily="49" charset="0"/>
                <a:cs typeface="Courier New" panose="02070309020205020404" pitchFamily="49" charset="0"/>
              </a:rPr>
              <a:t>age</a:t>
            </a:r>
            <a:r>
              <a:rPr lang="en-US" altLang="zh-CN" b="1">
                <a:solidFill>
                  <a:srgbClr val="0000CC"/>
                </a:solidFill>
                <a:latin typeface="Courier New" panose="02070309020205020404" pitchFamily="49" charset="0"/>
                <a:cs typeface="Courier New" panose="02070309020205020404" pitchFamily="49" charset="0"/>
              </a:rPr>
              <a:t> SMALLINT    /*</a:t>
            </a:r>
            <a:r>
              <a:rPr lang="zh-CN" altLang="en-US" b="1">
                <a:solidFill>
                  <a:srgbClr val="0000CC"/>
                </a:solidFill>
                <a:latin typeface="Courier New" panose="02070309020205020404" pitchFamily="49" charset="0"/>
                <a:cs typeface="Courier New" panose="02070309020205020404" pitchFamily="49" charset="0"/>
              </a:rPr>
              <a:t>学生平均年龄*</a:t>
            </a:r>
            <a:r>
              <a:rPr lang="en-US" altLang="zh-CN" b="1">
                <a:solidFill>
                  <a:srgbClr val="0000CC"/>
                </a:solidFill>
                <a:latin typeface="Courier New" panose="02070309020205020404" pitchFamily="49" charset="0"/>
                <a:cs typeface="Courier New" panose="02070309020205020404" pitchFamily="49" charset="0"/>
              </a:rPr>
              <a:t>/</a:t>
            </a:r>
          </a:p>
          <a:p>
            <a:pPr marL="357188" lvl="1" indent="0">
              <a:lnSpc>
                <a:spcPct val="110000"/>
              </a:lnSpc>
              <a:buNone/>
            </a:pPr>
            <a:r>
              <a:rPr lang="en-US" altLang="zh-CN" b="1">
                <a:solidFill>
                  <a:srgbClr val="0000CC"/>
                </a:solidFill>
                <a:latin typeface="Courier New" panose="02070309020205020404" pitchFamily="49" charset="0"/>
                <a:cs typeface="Courier New" panose="02070309020205020404" pitchFamily="49" charset="0"/>
              </a:rPr>
              <a:t>     );                          </a:t>
            </a:r>
            <a:endParaRPr lang="en-US" altLang="zh-CN" b="1" dirty="0">
              <a:latin typeface="Courier New" panose="02070309020205020404" pitchFamily="49" charset="0"/>
              <a:cs typeface="Courier New" panose="02070309020205020404" pitchFamily="49" charset="0"/>
            </a:endParaRPr>
          </a:p>
          <a:p>
            <a:pPr lvl="1">
              <a:lnSpc>
                <a:spcPct val="110000"/>
              </a:lnSpc>
            </a:pPr>
            <a:r>
              <a:rPr lang="zh-CN" altLang="en-US" dirty="0"/>
              <a:t>第二步：插入数据</a:t>
            </a:r>
            <a:endParaRPr lang="en-US" altLang="zh-CN" dirty="0"/>
          </a:p>
          <a:p>
            <a:pPr>
              <a:lnSpc>
                <a:spcPct val="110000"/>
              </a:lnSpc>
              <a:spcBef>
                <a:spcPct val="0"/>
              </a:spcBef>
              <a:buNone/>
            </a:pPr>
            <a:r>
              <a:rPr lang="en-US" altLang="zh-CN" sz="2800" b="1">
                <a:solidFill>
                  <a:srgbClr val="0000CC"/>
                </a:solidFill>
                <a:latin typeface="Courier New" panose="02070309020205020404" pitchFamily="49" charset="0"/>
                <a:cs typeface="Courier New" panose="02070309020205020404" pitchFamily="49" charset="0"/>
              </a:rPr>
              <a:t>    INSERT</a:t>
            </a:r>
            <a:endParaRPr lang="en-US" altLang="zh-CN" sz="2800" b="1" dirty="0">
              <a:solidFill>
                <a:srgbClr val="0000CC"/>
              </a:solidFill>
              <a:latin typeface="Courier New" panose="02070309020205020404" pitchFamily="49" charset="0"/>
              <a:cs typeface="Courier New" panose="02070309020205020404" pitchFamily="49" charset="0"/>
            </a:endParaRPr>
          </a:p>
          <a:p>
            <a:pPr>
              <a:lnSpc>
                <a:spcPct val="110000"/>
              </a:lnSpc>
              <a:spcBef>
                <a:spcPct val="0"/>
              </a:spcBef>
              <a:buNone/>
            </a:pPr>
            <a:r>
              <a:rPr lang="en-US" altLang="zh-CN" sz="2800" b="1">
                <a:solidFill>
                  <a:srgbClr val="0000CC"/>
                </a:solidFill>
                <a:latin typeface="Courier New" panose="02070309020205020404" pitchFamily="49" charset="0"/>
                <a:cs typeface="Courier New" panose="02070309020205020404" pitchFamily="49" charset="0"/>
              </a:rPr>
              <a:t>    INTO  Dept</a:t>
            </a:r>
            <a:r>
              <a:rPr lang="en-US" altLang="zh-CN" sz="2800" b="1" dirty="0" err="1">
                <a:solidFill>
                  <a:srgbClr val="0000CC"/>
                </a:solidFill>
                <a:latin typeface="Courier New" panose="02070309020205020404" pitchFamily="49" charset="0"/>
                <a:cs typeface="Courier New" panose="02070309020205020404" pitchFamily="49" charset="0"/>
              </a:rPr>
              <a:t>_age</a:t>
            </a:r>
            <a:r>
              <a:rPr lang="en-US" altLang="zh-CN" sz="2800" b="1" dirty="0">
                <a:solidFill>
                  <a:srgbClr val="0000CC"/>
                </a:solidFill>
                <a:latin typeface="Courier New" panose="02070309020205020404" pitchFamily="49" charset="0"/>
                <a:cs typeface="Courier New" panose="02070309020205020404" pitchFamily="49" charset="0"/>
              </a:rPr>
              <a:t> </a:t>
            </a:r>
            <a:r>
              <a:rPr lang="zh-CN" altLang="en-US" sz="2800" b="1" dirty="0">
                <a:solidFill>
                  <a:srgbClr val="0000CC"/>
                </a:solidFill>
                <a:latin typeface="Courier New" panose="02070309020205020404" pitchFamily="49" charset="0"/>
                <a:cs typeface="Courier New" panose="02070309020205020404" pitchFamily="49" charset="0"/>
              </a:rPr>
              <a:t>(</a:t>
            </a:r>
            <a:r>
              <a:rPr lang="en-US" altLang="zh-CN" sz="2800" b="1" dirty="0" err="1">
                <a:solidFill>
                  <a:srgbClr val="0000CC"/>
                </a:solidFill>
                <a:latin typeface="Courier New" panose="02070309020205020404" pitchFamily="49" charset="0"/>
                <a:cs typeface="Courier New" panose="02070309020205020404" pitchFamily="49" charset="0"/>
              </a:rPr>
              <a:t>Sdept</a:t>
            </a:r>
            <a:r>
              <a:rPr lang="zh-CN" altLang="en-US" sz="2800" b="1" dirty="0">
                <a:solidFill>
                  <a:srgbClr val="0000CC"/>
                </a:solidFill>
                <a:latin typeface="Courier New" panose="02070309020205020404" pitchFamily="49" charset="0"/>
                <a:cs typeface="Courier New" panose="02070309020205020404" pitchFamily="49" charset="0"/>
              </a:rPr>
              <a:t>, </a:t>
            </a:r>
            <a:r>
              <a:rPr lang="en-US" altLang="zh-CN" sz="2800" b="1" dirty="0" err="1">
                <a:solidFill>
                  <a:srgbClr val="0000CC"/>
                </a:solidFill>
                <a:latin typeface="Courier New" panose="02070309020205020404" pitchFamily="49" charset="0"/>
                <a:cs typeface="Courier New" panose="02070309020205020404" pitchFamily="49" charset="0"/>
              </a:rPr>
              <a:t>Avg_age</a:t>
            </a:r>
            <a:r>
              <a:rPr lang="zh-CN" altLang="en-US" sz="2800" b="1" dirty="0">
                <a:solidFill>
                  <a:srgbClr val="0000CC"/>
                </a:solidFill>
                <a:latin typeface="Courier New" panose="02070309020205020404" pitchFamily="49" charset="0"/>
                <a:cs typeface="Courier New" panose="02070309020205020404" pitchFamily="49" charset="0"/>
              </a:rPr>
              <a:t>)</a:t>
            </a:r>
          </a:p>
          <a:p>
            <a:pPr>
              <a:lnSpc>
                <a:spcPct val="110000"/>
              </a:lnSpc>
              <a:spcBef>
                <a:spcPct val="0"/>
              </a:spcBef>
              <a:buNone/>
            </a:pPr>
            <a:r>
              <a:rPr lang="en-US" altLang="zh-CN" sz="2800" b="1">
                <a:solidFill>
                  <a:srgbClr val="0000CC"/>
                </a:solidFill>
                <a:latin typeface="Courier New" panose="02070309020205020404" pitchFamily="49" charset="0"/>
                <a:cs typeface="Courier New" panose="02070309020205020404" pitchFamily="49" charset="0"/>
              </a:rPr>
              <a:t>          SELECT   </a:t>
            </a:r>
            <a:r>
              <a:rPr lang="en-US" altLang="zh-CN" sz="2800" b="1" dirty="0" err="1">
                <a:solidFill>
                  <a:srgbClr val="0000CC"/>
                </a:solidFill>
                <a:latin typeface="Courier New" panose="02070309020205020404" pitchFamily="49" charset="0"/>
                <a:cs typeface="Courier New" panose="02070309020205020404" pitchFamily="49" charset="0"/>
              </a:rPr>
              <a:t>Sdept</a:t>
            </a:r>
            <a:r>
              <a:rPr lang="zh-CN" altLang="en-US" sz="2800" b="1" dirty="0">
                <a:solidFill>
                  <a:srgbClr val="0000CC"/>
                </a:solidFill>
                <a:latin typeface="Courier New" panose="02070309020205020404" pitchFamily="49" charset="0"/>
                <a:cs typeface="Courier New" panose="02070309020205020404" pitchFamily="49" charset="0"/>
              </a:rPr>
              <a:t>，</a:t>
            </a:r>
            <a:r>
              <a:rPr lang="en-US" altLang="zh-CN" sz="2800" b="1" dirty="0">
                <a:solidFill>
                  <a:srgbClr val="0000CC"/>
                </a:solidFill>
                <a:latin typeface="Courier New" panose="02070309020205020404" pitchFamily="49" charset="0"/>
                <a:cs typeface="Courier New" panose="02070309020205020404" pitchFamily="49" charset="0"/>
              </a:rPr>
              <a:t>AVG</a:t>
            </a:r>
            <a:r>
              <a:rPr lang="zh-CN" altLang="en-US" sz="2800" b="1" dirty="0">
                <a:solidFill>
                  <a:srgbClr val="0000CC"/>
                </a:solidFill>
                <a:latin typeface="Courier New" panose="02070309020205020404" pitchFamily="49" charset="0"/>
                <a:cs typeface="Courier New" panose="02070309020205020404" pitchFamily="49" charset="0"/>
              </a:rPr>
              <a:t>(</a:t>
            </a:r>
            <a:r>
              <a:rPr lang="en-US" altLang="zh-CN" sz="2800" b="1" dirty="0">
                <a:solidFill>
                  <a:srgbClr val="0000CC"/>
                </a:solidFill>
                <a:latin typeface="Courier New" panose="02070309020205020404" pitchFamily="49" charset="0"/>
                <a:cs typeface="Courier New" panose="02070309020205020404" pitchFamily="49" charset="0"/>
              </a:rPr>
              <a:t>Sage</a:t>
            </a:r>
            <a:r>
              <a:rPr lang="zh-CN" altLang="en-US" sz="2800" b="1" dirty="0">
                <a:solidFill>
                  <a:srgbClr val="0000CC"/>
                </a:solidFill>
                <a:latin typeface="Courier New" panose="02070309020205020404" pitchFamily="49" charset="0"/>
                <a:cs typeface="Courier New" panose="02070309020205020404" pitchFamily="49" charset="0"/>
              </a:rPr>
              <a:t>)</a:t>
            </a:r>
          </a:p>
          <a:p>
            <a:pPr>
              <a:lnSpc>
                <a:spcPct val="110000"/>
              </a:lnSpc>
              <a:spcBef>
                <a:spcPct val="0"/>
              </a:spcBef>
              <a:buNone/>
            </a:pPr>
            <a:r>
              <a:rPr lang="en-US" altLang="zh-CN" sz="2800" b="1">
                <a:solidFill>
                  <a:srgbClr val="0000CC"/>
                </a:solidFill>
                <a:latin typeface="Courier New" panose="02070309020205020404" pitchFamily="49" charset="0"/>
                <a:cs typeface="Courier New" panose="02070309020205020404" pitchFamily="49" charset="0"/>
              </a:rPr>
              <a:t>          FROM     </a:t>
            </a:r>
            <a:r>
              <a:rPr lang="en-US" altLang="zh-CN" sz="2800" b="1" dirty="0">
                <a:solidFill>
                  <a:srgbClr val="0000CC"/>
                </a:solidFill>
                <a:latin typeface="Courier New" panose="02070309020205020404" pitchFamily="49" charset="0"/>
                <a:cs typeface="Courier New" panose="02070309020205020404" pitchFamily="49" charset="0"/>
              </a:rPr>
              <a:t>Student</a:t>
            </a:r>
          </a:p>
          <a:p>
            <a:pPr>
              <a:lnSpc>
                <a:spcPct val="110000"/>
              </a:lnSpc>
              <a:spcBef>
                <a:spcPct val="0"/>
              </a:spcBef>
              <a:buNone/>
            </a:pPr>
            <a:r>
              <a:rPr lang="en-US" altLang="zh-CN" sz="2800" b="1">
                <a:solidFill>
                  <a:srgbClr val="0000CC"/>
                </a:solidFill>
                <a:latin typeface="Courier New" panose="02070309020205020404" pitchFamily="49" charset="0"/>
                <a:cs typeface="Courier New" panose="02070309020205020404" pitchFamily="49" charset="0"/>
              </a:rPr>
              <a:t>          GROUP </a:t>
            </a:r>
            <a:r>
              <a:rPr lang="en-US" altLang="zh-CN" sz="2800" b="1" dirty="0">
                <a:solidFill>
                  <a:srgbClr val="0000CC"/>
                </a:solidFill>
                <a:latin typeface="Courier New" panose="02070309020205020404" pitchFamily="49" charset="0"/>
                <a:cs typeface="Courier New" panose="02070309020205020404" pitchFamily="49" charset="0"/>
              </a:rPr>
              <a:t>BY </a:t>
            </a:r>
            <a:r>
              <a:rPr lang="en-US" altLang="zh-CN" sz="2800" b="1" dirty="0" err="1">
                <a:solidFill>
                  <a:srgbClr val="0000CC"/>
                </a:solidFill>
                <a:latin typeface="Courier New" panose="02070309020205020404" pitchFamily="49" charset="0"/>
                <a:cs typeface="Courier New" panose="02070309020205020404" pitchFamily="49" charset="0"/>
              </a:rPr>
              <a:t>Sdept</a:t>
            </a:r>
            <a:r>
              <a:rPr lang="zh-CN" altLang="en-US" sz="2800" b="1" dirty="0">
                <a:solidFill>
                  <a:srgbClr val="0000CC"/>
                </a:solidFill>
                <a:latin typeface="Courier New" panose="02070309020205020404" pitchFamily="49" charset="0"/>
                <a:cs typeface="Courier New" panose="02070309020205020404" pitchFamily="49" charset="0"/>
              </a:rPr>
              <a:t>;</a:t>
            </a:r>
          </a:p>
        </p:txBody>
      </p:sp>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sp>
        <p:nvSpPr>
          <p:cNvPr id="2" name="标注: 线形 1">
            <a:extLst>
              <a:ext uri="{FF2B5EF4-FFF2-40B4-BE49-F238E27FC236}">
                <a16:creationId xmlns:a16="http://schemas.microsoft.com/office/drawing/2014/main" id="{3DAB71E1-C1D0-4575-BAC4-43777B4059BC}"/>
              </a:ext>
            </a:extLst>
          </p:cNvPr>
          <p:cNvSpPr/>
          <p:nvPr/>
        </p:nvSpPr>
        <p:spPr>
          <a:xfrm>
            <a:off x="8305800" y="1219200"/>
            <a:ext cx="3124200" cy="1447800"/>
          </a:xfrm>
          <a:prstGeom prst="borderCallout1">
            <a:avLst>
              <a:gd name="adj1" fmla="val 50329"/>
              <a:gd name="adj2" fmla="val -798"/>
              <a:gd name="adj3" fmla="val 87868"/>
              <a:gd name="adj4" fmla="val -190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400" b="1">
                <a:solidFill>
                  <a:srgbClr val="FF0000"/>
                </a:solidFill>
                <a:latin typeface="等线" panose="02010600030101010101" pitchFamily="2" charset="-122"/>
                <a:ea typeface="等线" panose="02010600030101010101" pitchFamily="2" charset="-122"/>
              </a:rPr>
              <a:t>openGauss</a:t>
            </a:r>
            <a:r>
              <a:rPr lang="zh-CN" altLang="en-US" sz="2400" b="1">
                <a:solidFill>
                  <a:srgbClr val="FF0000"/>
                </a:solidFill>
              </a:rPr>
              <a:t>的注释符：</a:t>
            </a:r>
            <a:endParaRPr lang="en-US" altLang="zh-CN" sz="2400" b="1">
              <a:solidFill>
                <a:srgbClr val="FF0000"/>
              </a:solidFill>
            </a:endParaRPr>
          </a:p>
          <a:p>
            <a:pPr>
              <a:lnSpc>
                <a:spcPct val="120000"/>
              </a:lnSpc>
            </a:pPr>
            <a:r>
              <a:rPr lang="en-US" altLang="zh-CN" sz="2400" b="1">
                <a:solidFill>
                  <a:srgbClr val="0000FF"/>
                </a:solidFill>
              </a:rPr>
              <a:t>--</a:t>
            </a:r>
            <a:r>
              <a:rPr lang="zh-CN" altLang="en-US" sz="2400" b="1">
                <a:solidFill>
                  <a:srgbClr val="FF0000"/>
                </a:solidFill>
              </a:rPr>
              <a:t>为单行注释符</a:t>
            </a:r>
            <a:endParaRPr lang="en-US" altLang="zh-CN" sz="2400" b="1">
              <a:solidFill>
                <a:srgbClr val="FF0000"/>
              </a:solidFill>
            </a:endParaRPr>
          </a:p>
          <a:p>
            <a:pPr>
              <a:lnSpc>
                <a:spcPct val="120000"/>
              </a:lnSpc>
            </a:pPr>
            <a:r>
              <a:rPr lang="en-US" altLang="zh-CN" sz="2400" b="1">
                <a:solidFill>
                  <a:srgbClr val="0000FF"/>
                </a:solidFill>
              </a:rPr>
              <a:t>/*…*/</a:t>
            </a:r>
            <a:r>
              <a:rPr lang="zh-CN" altLang="en-US" sz="2400" b="1">
                <a:solidFill>
                  <a:srgbClr val="FF0000"/>
                </a:solidFill>
              </a:rPr>
              <a:t>为多行注释符</a:t>
            </a:r>
          </a:p>
        </p:txBody>
      </p:sp>
    </p:spTree>
    <p:extLst>
      <p:ext uri="{BB962C8B-B14F-4D97-AF65-F5344CB8AC3E}">
        <p14:creationId xmlns:p14="http://schemas.microsoft.com/office/powerpoint/2010/main" val="35334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1801"/>
                            </p:stCondLst>
                            <p:childTnLst>
                              <p:par>
                                <p:cTn id="8" presetID="1" presetClass="entr" presetSubtype="0" fill="hold" nodeType="afterEffect">
                                  <p:stCondLst>
                                    <p:cond delay="0"/>
                                  </p:stCondLst>
                                  <p:iterate type="lt">
                                    <p:tmAbs val="100"/>
                                  </p:iterate>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par>
                          <p:cTn id="10" fill="hold">
                            <p:stCondLst>
                              <p:cond delay="3802"/>
                            </p:stCondLst>
                            <p:childTnLst>
                              <p:par>
                                <p:cTn id="11" presetID="1" presetClass="entr" presetSubtype="0" fill="hold" nodeType="afterEffect">
                                  <p:stCondLst>
                                    <p:cond delay="0"/>
                                  </p:stCondLst>
                                  <p:iterate type="lt">
                                    <p:tmAbs val="100"/>
                                  </p:iterate>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6203"/>
                            </p:stCondLst>
                            <p:childTnLst>
                              <p:par>
                                <p:cTn id="14" presetID="1" presetClass="entr" presetSubtype="0" fill="hold" nodeType="afterEffect">
                                  <p:stCondLst>
                                    <p:cond delay="0"/>
                                  </p:stCondLst>
                                  <p:iterate type="lt">
                                    <p:tmAbs val="100"/>
                                  </p:iterate>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wipe(left)">
                                      <p:cBhvr>
                                        <p:cTn id="20" dur="500"/>
                                        <p:tgtEl>
                                          <p:spTgt spid="3">
                                            <p:txEl>
                                              <p:pRg st="7" end="7"/>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left)">
                                      <p:cBhvr>
                                        <p:cTn id="24" dur="500"/>
                                        <p:tgtEl>
                                          <p:spTgt spid="3">
                                            <p:txEl>
                                              <p:pRg st="8" end="8"/>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ipe(left)">
                                      <p:cBhvr>
                                        <p:cTn id="28" dur="500"/>
                                        <p:tgtEl>
                                          <p:spTgt spid="3">
                                            <p:txEl>
                                              <p:pRg st="9" end="9"/>
                                            </p:txEl>
                                          </p:spTgt>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left)">
                                      <p:cBhvr>
                                        <p:cTn id="32" dur="500"/>
                                        <p:tgtEl>
                                          <p:spTgt spid="3">
                                            <p:txEl>
                                              <p:pRg st="10" end="10"/>
                                            </p:txEl>
                                          </p:spTgt>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wipe(left)">
                                      <p:cBhvr>
                                        <p:cTn id="3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39497</TotalTime>
  <Words>3793</Words>
  <Application>Microsoft Office PowerPoint</Application>
  <PresentationFormat>宽屏</PresentationFormat>
  <Paragraphs>632</Paragraphs>
  <Slides>59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59</vt:i4>
      </vt:variant>
    </vt:vector>
  </HeadingPairs>
  <TitlesOfParts>
    <vt:vector size="70" baseType="lpstr">
      <vt:lpstr>等线</vt:lpstr>
      <vt:lpstr>等线 Light</vt:lpstr>
      <vt:lpstr>宋体</vt:lpstr>
      <vt:lpstr>Arial</vt:lpstr>
      <vt:lpstr>Calibri</vt:lpstr>
      <vt:lpstr>Courier New</vt:lpstr>
      <vt:lpstr>Symbol</vt:lpstr>
      <vt:lpstr>Times New Roman</vt:lpstr>
      <vt:lpstr>Wingdings</vt:lpstr>
      <vt:lpstr>Wingdings 2</vt:lpstr>
      <vt:lpstr>chtp8_07</vt:lpstr>
      <vt:lpstr>PowerPoint 演示文稿</vt:lpstr>
      <vt:lpstr>大纲</vt:lpstr>
      <vt:lpstr>数据更新</vt:lpstr>
      <vt:lpstr>1.插入数据</vt:lpstr>
      <vt:lpstr>PowerPoint 演示文稿</vt:lpstr>
      <vt:lpstr>PowerPoint 演示文稿</vt:lpstr>
      <vt:lpstr>PowerPoint 演示文稿</vt:lpstr>
      <vt:lpstr>PowerPoint 演示文稿</vt:lpstr>
      <vt:lpstr>PowerPoint 演示文稿</vt:lpstr>
      <vt:lpstr>PowerPoint 演示文稿</vt:lpstr>
      <vt:lpstr>补充：openGauss的INSERT命令插入多行</vt:lpstr>
      <vt:lpstr>2.修改数据</vt:lpstr>
      <vt:lpstr>PowerPoint 演示文稿</vt:lpstr>
      <vt:lpstr>PowerPoint 演示文稿</vt:lpstr>
      <vt:lpstr>3.删除数据</vt:lpstr>
      <vt:lpstr>PowerPoint 演示文稿</vt:lpstr>
      <vt:lpstr>PowerPoint 演示文稿</vt:lpstr>
      <vt:lpstr>大纲</vt:lpstr>
      <vt:lpstr>空值的处理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视图</vt:lpstr>
      <vt:lpstr>视图</vt:lpstr>
      <vt:lpstr>1.建立视图</vt:lpstr>
      <vt:lpstr>PowerPoint 演示文稿</vt:lpstr>
      <vt:lpstr>PowerPoint 演示文稿</vt:lpstr>
      <vt:lpstr>PowerPoint 演示文稿</vt:lpstr>
      <vt:lpstr>PowerPoint 演示文稿</vt:lpstr>
      <vt:lpstr>PowerPoint 演示文稿</vt:lpstr>
      <vt:lpstr>2.删除视图</vt:lpstr>
      <vt:lpstr>PowerPoint 演示文稿</vt:lpstr>
      <vt:lpstr>视图</vt:lpstr>
      <vt:lpstr>查询视图</vt:lpstr>
      <vt:lpstr>查询视图(cont’d)</vt:lpstr>
      <vt:lpstr>PowerPoint 演示文稿</vt:lpstr>
      <vt:lpstr>PowerPoint 演示文稿</vt:lpstr>
      <vt:lpstr>PowerPoint 演示文稿</vt:lpstr>
      <vt:lpstr>综合举例</vt:lpstr>
      <vt:lpstr>PowerPoint 演示文稿</vt:lpstr>
      <vt:lpstr>PowerPoint 演示文稿</vt:lpstr>
      <vt:lpstr>视图</vt:lpstr>
      <vt:lpstr>更新视图</vt:lpstr>
      <vt:lpstr>PowerPoint 演示文稿</vt:lpstr>
      <vt:lpstr>PowerPoint 演示文稿</vt:lpstr>
      <vt:lpstr>PowerPoint 演示文稿</vt:lpstr>
      <vt:lpstr>视图</vt:lpstr>
      <vt:lpstr>视图的作用</vt:lpstr>
      <vt:lpstr>PowerPoint 演示文稿</vt:lpstr>
      <vt:lpstr>PowerPoint 演示文稿</vt:lpstr>
      <vt:lpstr>PowerPoint 演示文稿</vt:lpstr>
      <vt:lpstr>PowerPoint 演示文稿</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michaelwin</cp:lastModifiedBy>
  <cp:revision>1502</cp:revision>
  <dcterms:created xsi:type="dcterms:W3CDTF">2015-04-27T18:37:45Z</dcterms:created>
  <dcterms:modified xsi:type="dcterms:W3CDTF">2022-03-22T03:18:30Z</dcterms:modified>
</cp:coreProperties>
</file>