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60" r:id="rId1"/>
  </p:sldMasterIdLst>
  <p:notesMasterIdLst>
    <p:notesMasterId r:id="rId76"/>
  </p:notesMasterIdLst>
  <p:sldIdLst>
    <p:sldId id="256" r:id="rId2"/>
    <p:sldId id="261" r:id="rId3"/>
    <p:sldId id="257" r:id="rId4"/>
    <p:sldId id="405" r:id="rId5"/>
    <p:sldId id="322" r:id="rId6"/>
    <p:sldId id="323" r:id="rId7"/>
    <p:sldId id="324" r:id="rId8"/>
    <p:sldId id="325" r:id="rId9"/>
    <p:sldId id="326" r:id="rId10"/>
    <p:sldId id="327" r:id="rId11"/>
    <p:sldId id="396" r:id="rId12"/>
    <p:sldId id="328" r:id="rId13"/>
    <p:sldId id="329" r:id="rId14"/>
    <p:sldId id="331" r:id="rId15"/>
    <p:sldId id="332" r:id="rId16"/>
    <p:sldId id="333" r:id="rId17"/>
    <p:sldId id="334" r:id="rId18"/>
    <p:sldId id="330" r:id="rId19"/>
    <p:sldId id="335" r:id="rId20"/>
    <p:sldId id="336" r:id="rId21"/>
    <p:sldId id="337" r:id="rId22"/>
    <p:sldId id="338" r:id="rId23"/>
    <p:sldId id="339" r:id="rId24"/>
    <p:sldId id="400" r:id="rId25"/>
    <p:sldId id="401" r:id="rId26"/>
    <p:sldId id="402" r:id="rId27"/>
    <p:sldId id="403" r:id="rId28"/>
    <p:sldId id="343" r:id="rId29"/>
    <p:sldId id="344" r:id="rId30"/>
    <p:sldId id="345" r:id="rId31"/>
    <p:sldId id="346" r:id="rId32"/>
    <p:sldId id="347" r:id="rId33"/>
    <p:sldId id="349" r:id="rId34"/>
    <p:sldId id="350" r:id="rId35"/>
    <p:sldId id="351" r:id="rId36"/>
    <p:sldId id="353" r:id="rId37"/>
    <p:sldId id="354" r:id="rId38"/>
    <p:sldId id="355" r:id="rId39"/>
    <p:sldId id="356" r:id="rId40"/>
    <p:sldId id="357" r:id="rId41"/>
    <p:sldId id="358" r:id="rId42"/>
    <p:sldId id="359" r:id="rId43"/>
    <p:sldId id="360" r:id="rId44"/>
    <p:sldId id="361" r:id="rId45"/>
    <p:sldId id="362" r:id="rId46"/>
    <p:sldId id="363" r:id="rId47"/>
    <p:sldId id="398" r:id="rId48"/>
    <p:sldId id="364" r:id="rId49"/>
    <p:sldId id="366" r:id="rId50"/>
    <p:sldId id="367" r:id="rId51"/>
    <p:sldId id="368" r:id="rId52"/>
    <p:sldId id="371" r:id="rId53"/>
    <p:sldId id="372" r:id="rId54"/>
    <p:sldId id="373" r:id="rId55"/>
    <p:sldId id="374" r:id="rId56"/>
    <p:sldId id="375" r:id="rId57"/>
    <p:sldId id="376" r:id="rId58"/>
    <p:sldId id="377" r:id="rId59"/>
    <p:sldId id="378" r:id="rId60"/>
    <p:sldId id="379" r:id="rId61"/>
    <p:sldId id="380" r:id="rId62"/>
    <p:sldId id="381" r:id="rId63"/>
    <p:sldId id="382" r:id="rId64"/>
    <p:sldId id="383" r:id="rId65"/>
    <p:sldId id="384" r:id="rId66"/>
    <p:sldId id="386" r:id="rId67"/>
    <p:sldId id="387" r:id="rId68"/>
    <p:sldId id="404" r:id="rId69"/>
    <p:sldId id="388" r:id="rId70"/>
    <p:sldId id="389" r:id="rId71"/>
    <p:sldId id="320" r:id="rId72"/>
    <p:sldId id="390" r:id="rId73"/>
    <p:sldId id="392" r:id="rId74"/>
    <p:sldId id="321" r:id="rId75"/>
  </p:sldIdLst>
  <p:sldSz cx="12192000" cy="6858000"/>
  <p:notesSz cx="6858000" cy="9144000"/>
  <p:photoAlbum/>
  <p:custDataLst>
    <p:tags r:id="rId7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000099"/>
    <a:srgbClr val="9900FF"/>
    <a:srgbClr val="FFFFFF"/>
    <a:srgbClr val="FF9900"/>
    <a:srgbClr val="990033"/>
    <a:srgbClr val="006699"/>
    <a:srgbClr val="0000FF"/>
    <a:srgbClr val="0066CC"/>
    <a:srgbClr val="33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21" autoAdjust="0"/>
    <p:restoredTop sz="92989" autoAdjust="0"/>
  </p:normalViewPr>
  <p:slideViewPr>
    <p:cSldViewPr>
      <p:cViewPr varScale="1">
        <p:scale>
          <a:sx n="78" d="100"/>
          <a:sy n="78" d="100"/>
        </p:scale>
        <p:origin x="802" y="67"/>
      </p:cViewPr>
      <p:guideLst>
        <p:guide orient="horz" pos="2160"/>
        <p:guide pos="3840"/>
      </p:guideLst>
    </p:cSldViewPr>
  </p:slideViewPr>
  <p:notesTextViewPr>
    <p:cViewPr>
      <p:scale>
        <a:sx n="3" d="2"/>
        <a:sy n="3" d="2"/>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gs" Target="tags/tag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C1CFD0-2C92-4D21-A7EF-6209A8D582FF}" type="datetimeFigureOut">
              <a:rPr lang="en-US" smtClean="0"/>
              <a:t>4/11/2022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0660C4-AC12-4019-82B9-40EB2BC385B8}" type="slidenum">
              <a:rPr lang="en-US" smtClean="0"/>
              <a:t>‹#›</a:t>
            </a:fld>
            <a:endParaRPr lang="en-US"/>
          </a:p>
        </p:txBody>
      </p:sp>
    </p:spTree>
    <p:extLst>
      <p:ext uri="{BB962C8B-B14F-4D97-AF65-F5344CB8AC3E}">
        <p14:creationId xmlns:p14="http://schemas.microsoft.com/office/powerpoint/2010/main" val="1959584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主码，空值，默认值</a:t>
            </a:r>
          </a:p>
        </p:txBody>
      </p:sp>
      <p:sp>
        <p:nvSpPr>
          <p:cNvPr id="4" name="灯片编号占位符 3"/>
          <p:cNvSpPr>
            <a:spLocks noGrp="1"/>
          </p:cNvSpPr>
          <p:nvPr>
            <p:ph type="sldNum" sz="quarter" idx="5"/>
          </p:nvPr>
        </p:nvSpPr>
        <p:spPr/>
        <p:txBody>
          <a:bodyPr/>
          <a:lstStyle/>
          <a:p>
            <a:fld id="{CF0660C4-AC12-4019-82B9-40EB2BC385B8}" type="slidenum">
              <a:rPr lang="en-US" smtClean="0"/>
              <a:t>72</a:t>
            </a:fld>
            <a:endParaRPr lang="en-US"/>
          </a:p>
        </p:txBody>
      </p:sp>
    </p:spTree>
    <p:extLst>
      <p:ext uri="{BB962C8B-B14F-4D97-AF65-F5344CB8AC3E}">
        <p14:creationId xmlns:p14="http://schemas.microsoft.com/office/powerpoint/2010/main" val="42323972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34"/>
            <a:ext cx="10363200" cy="1470025"/>
          </a:xfrm>
        </p:spPr>
        <p:txBody>
          <a:bodyPr>
            <a:normAutofit/>
          </a:bodyPr>
          <a:lstStyle>
            <a:lvl1pPr algn="ctr">
              <a:defRPr sz="4400"/>
            </a:lvl1pPr>
          </a:lstStyle>
          <a:p>
            <a:r>
              <a:rPr lang="en-US" dirty="0"/>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38218323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600" y="6580342"/>
            <a:ext cx="2844800" cy="24447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E63F6D5D-9733-4D44-9C56-AEFEDD5A4BA7}" type="slidenum">
              <a:rPr lang="en-US" smtClean="0"/>
              <a:t>‹#›</a:t>
            </a:fld>
            <a:endParaRPr lang="en-US"/>
          </a:p>
        </p:txBody>
      </p:sp>
    </p:spTree>
    <p:extLst>
      <p:ext uri="{BB962C8B-B14F-4D97-AF65-F5344CB8AC3E}">
        <p14:creationId xmlns:p14="http://schemas.microsoft.com/office/powerpoint/2010/main" val="25697637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7"/>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7"/>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600" y="6580342"/>
            <a:ext cx="2844800" cy="24447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E63F6D5D-9733-4D44-9C56-AEFEDD5A4BA7}" type="slidenum">
              <a:rPr lang="en-US" smtClean="0"/>
              <a:t>‹#›</a:t>
            </a:fld>
            <a:endParaRPr lang="en-US"/>
          </a:p>
        </p:txBody>
      </p:sp>
    </p:spTree>
    <p:extLst>
      <p:ext uri="{BB962C8B-B14F-4D97-AF65-F5344CB8AC3E}">
        <p14:creationId xmlns:p14="http://schemas.microsoft.com/office/powerpoint/2010/main" val="4241438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14400"/>
          </a:xfrm>
          <a:solidFill>
            <a:srgbClr val="000099">
              <a:alpha val="70000"/>
            </a:srgbClr>
          </a:solidFill>
        </p:spPr>
        <p:txBody>
          <a:bodyPr>
            <a:normAutofit/>
          </a:bodyPr>
          <a:lstStyle>
            <a:lvl1pPr algn="ctr">
              <a:defRPr sz="4800">
                <a:solidFill>
                  <a:srgbClr val="FFFF00"/>
                </a:solidFill>
                <a:latin typeface="微软雅黑" panose="020B0503020204020204" pitchFamily="34" charset="-122"/>
                <a:ea typeface="微软雅黑" panose="020B0503020204020204" pitchFamily="34" charset="-122"/>
              </a:defRPr>
            </a:lvl1pPr>
          </a:lstStyle>
          <a:p>
            <a:r>
              <a:rPr lang="en-US" dirty="0"/>
              <a:t>Click to edit Master title style</a:t>
            </a:r>
          </a:p>
        </p:txBody>
      </p:sp>
      <p:sp>
        <p:nvSpPr>
          <p:cNvPr id="3" name="Content Placeholder 2"/>
          <p:cNvSpPr>
            <a:spLocks noGrp="1"/>
          </p:cNvSpPr>
          <p:nvPr>
            <p:ph idx="1" hasCustomPrompt="1"/>
          </p:nvPr>
        </p:nvSpPr>
        <p:spPr>
          <a:xfrm>
            <a:off x="595085" y="1066800"/>
            <a:ext cx="11007107" cy="5469226"/>
          </a:xfrm>
        </p:spPr>
        <p:txBody>
          <a:bodyPr/>
          <a:lstStyle>
            <a:lvl1pPr marL="265113" indent="-265113">
              <a:lnSpc>
                <a:spcPct val="100000"/>
              </a:lnSpc>
              <a:buClr>
                <a:srgbClr val="990033"/>
              </a:buClr>
              <a:buSzPct val="80000"/>
              <a:buFont typeface="Wingdings" panose="05000000000000000000" pitchFamily="2" charset="2"/>
              <a:buChar char="§"/>
              <a:defRPr sz="3200" b="0">
                <a:latin typeface="微软雅黑" panose="020B0503020204020204" pitchFamily="34" charset="-122"/>
                <a:ea typeface="微软雅黑" panose="020B0503020204020204" pitchFamily="34" charset="-122"/>
              </a:defRPr>
            </a:lvl1pPr>
            <a:lvl2pPr marL="715963" indent="-358775">
              <a:lnSpc>
                <a:spcPct val="100000"/>
              </a:lnSpc>
              <a:defRPr sz="2800">
                <a:latin typeface="微软雅黑" panose="020B0503020204020204" pitchFamily="34" charset="-122"/>
                <a:ea typeface="微软雅黑" panose="020B0503020204020204" pitchFamily="34" charset="-122"/>
              </a:defRPr>
            </a:lvl2pPr>
            <a:lvl3pPr marL="901700" indent="-185738">
              <a:lnSpc>
                <a:spcPct val="100000"/>
              </a:lnSpc>
              <a:defRPr sz="2400">
                <a:latin typeface="微软雅黑" panose="020B0503020204020204" pitchFamily="34" charset="-122"/>
                <a:ea typeface="微软雅黑" panose="020B0503020204020204" pitchFamily="34" charset="-122"/>
              </a:defRPr>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p:txBody>
      </p:sp>
      <p:sp>
        <p:nvSpPr>
          <p:cNvPr id="6" name="Slide Number Placeholder 5"/>
          <p:cNvSpPr>
            <a:spLocks noGrp="1"/>
          </p:cNvSpPr>
          <p:nvPr>
            <p:ph type="sldNum" sz="quarter" idx="12"/>
          </p:nvPr>
        </p:nvSpPr>
        <p:spPr>
          <a:xfrm>
            <a:off x="9448800" y="6392213"/>
            <a:ext cx="2590800" cy="287626"/>
          </a:xfrm>
        </p:spPr>
        <p:txBody>
          <a:bodyPr/>
          <a:lstStyle>
            <a:lvl1pPr>
              <a:defRPr sz="2400">
                <a:solidFill>
                  <a:srgbClr val="990033"/>
                </a:solidFill>
                <a:latin typeface="微软雅黑" panose="020B0503020204020204" pitchFamily="34" charset="-122"/>
                <a:ea typeface="微软雅黑" panose="020B0503020204020204" pitchFamily="34" charset="-122"/>
                <a:cs typeface="Times New Roman" panose="02020603050405020304" pitchFamily="18" charset="0"/>
              </a:defRPr>
            </a:lvl1pPr>
          </a:lstStyle>
          <a:p>
            <a:fld id="{E63F6D5D-9733-4D44-9C56-AEFEDD5A4BA7}" type="slidenum">
              <a:rPr lang="en-US" smtClean="0"/>
              <a:pPr/>
              <a:t>‹#›</a:t>
            </a:fld>
            <a:endParaRPr lang="en-US" dirty="0"/>
          </a:p>
        </p:txBody>
      </p:sp>
    </p:spTree>
    <p:extLst>
      <p:ext uri="{BB962C8B-B14F-4D97-AF65-F5344CB8AC3E}">
        <p14:creationId xmlns:p14="http://schemas.microsoft.com/office/powerpoint/2010/main" val="13884929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9"/>
            <a:ext cx="10363200" cy="1362075"/>
          </a:xfrm>
        </p:spPr>
        <p:txBody>
          <a:bodyPr anchor="t"/>
          <a:lstStyle>
            <a:lvl1pPr algn="l">
              <a:defRPr sz="225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1125">
                <a:solidFill>
                  <a:schemeClr val="tx1">
                    <a:tint val="75000"/>
                  </a:schemeClr>
                </a:solidFill>
              </a:defRPr>
            </a:lvl1pPr>
            <a:lvl2pPr marL="257175" indent="0">
              <a:buNone/>
              <a:defRPr sz="1013">
                <a:solidFill>
                  <a:schemeClr val="tx1">
                    <a:tint val="75000"/>
                  </a:schemeClr>
                </a:solidFill>
              </a:defRPr>
            </a:lvl2pPr>
            <a:lvl3pPr marL="514350" indent="0">
              <a:buNone/>
              <a:defRPr sz="900">
                <a:solidFill>
                  <a:schemeClr val="tx1">
                    <a:tint val="75000"/>
                  </a:schemeClr>
                </a:solidFill>
              </a:defRPr>
            </a:lvl3pPr>
            <a:lvl4pPr marL="771525" indent="0">
              <a:buNone/>
              <a:defRPr sz="788">
                <a:solidFill>
                  <a:schemeClr val="tx1">
                    <a:tint val="75000"/>
                  </a:schemeClr>
                </a:solidFill>
              </a:defRPr>
            </a:lvl4pPr>
            <a:lvl5pPr marL="1028700" indent="0">
              <a:buNone/>
              <a:defRPr sz="788">
                <a:solidFill>
                  <a:schemeClr val="tx1">
                    <a:tint val="75000"/>
                  </a:schemeClr>
                </a:solidFill>
              </a:defRPr>
            </a:lvl5pPr>
            <a:lvl6pPr marL="1285875" indent="0">
              <a:buNone/>
              <a:defRPr sz="788">
                <a:solidFill>
                  <a:schemeClr val="tx1">
                    <a:tint val="75000"/>
                  </a:schemeClr>
                </a:solidFill>
              </a:defRPr>
            </a:lvl6pPr>
            <a:lvl7pPr marL="1543050" indent="0">
              <a:buNone/>
              <a:defRPr sz="788">
                <a:solidFill>
                  <a:schemeClr val="tx1">
                    <a:tint val="75000"/>
                  </a:schemeClr>
                </a:solidFill>
              </a:defRPr>
            </a:lvl7pPr>
            <a:lvl8pPr marL="1800225" indent="0">
              <a:buNone/>
              <a:defRPr sz="788">
                <a:solidFill>
                  <a:schemeClr val="tx1">
                    <a:tint val="75000"/>
                  </a:schemeClr>
                </a:solidFill>
              </a:defRPr>
            </a:lvl8pPr>
            <a:lvl9pPr marL="2057400" indent="0">
              <a:buNone/>
              <a:defRPr sz="78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09600" y="6580342"/>
            <a:ext cx="2844800" cy="244475"/>
          </a:xfrm>
          <a:prstGeom prst="rect">
            <a:avLst/>
          </a:prstGeom>
        </p:spPr>
        <p:txBody>
          <a:bodyPr/>
          <a:lstStyle/>
          <a:p>
            <a:endParaRPr lang="en-US"/>
          </a:p>
        </p:txBody>
      </p:sp>
      <p:sp>
        <p:nvSpPr>
          <p:cNvPr id="5" name="Footer Placeholder 4"/>
          <p:cNvSpPr>
            <a:spLocks noGrp="1"/>
          </p:cNvSpPr>
          <p:nvPr>
            <p:ph type="ftr" sz="quarter" idx="11"/>
          </p:nvPr>
        </p:nvSpPr>
        <p:spPr>
          <a:xfrm>
            <a:off x="4165600" y="6356359"/>
            <a:ext cx="3860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E63F6D5D-9733-4D44-9C56-AEFEDD5A4BA7}" type="slidenum">
              <a:rPr lang="en-US" smtClean="0"/>
              <a:t>‹#›</a:t>
            </a:fld>
            <a:endParaRPr lang="en-US"/>
          </a:p>
        </p:txBody>
      </p:sp>
    </p:spTree>
    <p:extLst>
      <p:ext uri="{BB962C8B-B14F-4D97-AF65-F5344CB8AC3E}">
        <p14:creationId xmlns:p14="http://schemas.microsoft.com/office/powerpoint/2010/main" val="901820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Content Placeholder 2"/>
          <p:cNvSpPr>
            <a:spLocks noGrp="1"/>
          </p:cNvSpPr>
          <p:nvPr>
            <p:ph sz="half" idx="1"/>
          </p:nvPr>
        </p:nvSpPr>
        <p:spPr>
          <a:xfrm>
            <a:off x="609600" y="1600206"/>
            <a:ext cx="5384800" cy="4525963"/>
          </a:xfrm>
        </p:spPr>
        <p:txBody>
          <a:bodyPr/>
          <a:lstStyle>
            <a:lvl1pPr>
              <a:defRPr sz="1575"/>
            </a:lvl1pPr>
            <a:lvl2pPr>
              <a:defRPr sz="1350"/>
            </a:lvl2pPr>
            <a:lvl3pPr>
              <a:defRPr sz="1125"/>
            </a:lvl3pPr>
            <a:lvl4pPr>
              <a:defRPr sz="1013"/>
            </a:lvl4pPr>
            <a:lvl5pPr>
              <a:defRPr sz="1013"/>
            </a:lvl5pPr>
            <a:lvl6pPr>
              <a:defRPr sz="1013"/>
            </a:lvl6pPr>
            <a:lvl7pPr>
              <a:defRPr sz="1013"/>
            </a:lvl7pPr>
            <a:lvl8pPr>
              <a:defRPr sz="1013"/>
            </a:lvl8pPr>
            <a:lvl9pPr>
              <a:defRPr sz="101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6"/>
            <a:ext cx="5384800" cy="4525963"/>
          </a:xfrm>
        </p:spPr>
        <p:txBody>
          <a:bodyPr/>
          <a:lstStyle>
            <a:lvl1pPr>
              <a:defRPr sz="1575"/>
            </a:lvl1pPr>
            <a:lvl2pPr>
              <a:defRPr sz="1350"/>
            </a:lvl2pPr>
            <a:lvl3pPr>
              <a:defRPr sz="1125"/>
            </a:lvl3pPr>
            <a:lvl4pPr>
              <a:defRPr sz="1013"/>
            </a:lvl4pPr>
            <a:lvl5pPr>
              <a:defRPr sz="1013"/>
            </a:lvl5pPr>
            <a:lvl6pPr>
              <a:defRPr sz="1013"/>
            </a:lvl6pPr>
            <a:lvl7pPr>
              <a:defRPr sz="1013"/>
            </a:lvl7pPr>
            <a:lvl8pPr>
              <a:defRPr sz="1013"/>
            </a:lvl8pPr>
            <a:lvl9pPr>
              <a:defRPr sz="101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09600" y="6580342"/>
            <a:ext cx="2844800" cy="24447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E63F6D5D-9733-4D44-9C56-AEFEDD5A4BA7}" type="slidenum">
              <a:rPr lang="en-US" smtClean="0"/>
              <a:t>‹#›</a:t>
            </a:fld>
            <a:endParaRPr lang="en-US"/>
          </a:p>
        </p:txBody>
      </p:sp>
    </p:spTree>
    <p:extLst>
      <p:ext uri="{BB962C8B-B14F-4D97-AF65-F5344CB8AC3E}">
        <p14:creationId xmlns:p14="http://schemas.microsoft.com/office/powerpoint/2010/main" val="23370160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1350"/>
            </a:lvl1pPr>
            <a:lvl2pPr>
              <a:defRPr sz="1125"/>
            </a:lvl2pPr>
            <a:lvl3pPr>
              <a:defRPr sz="1013"/>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3" y="1535113"/>
            <a:ext cx="5389033" cy="639762"/>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6" name="Content Placeholder 5"/>
          <p:cNvSpPr>
            <a:spLocks noGrp="1"/>
          </p:cNvSpPr>
          <p:nvPr>
            <p:ph sz="quarter" idx="4"/>
          </p:nvPr>
        </p:nvSpPr>
        <p:spPr>
          <a:xfrm>
            <a:off x="6193373" y="2174875"/>
            <a:ext cx="5389033" cy="3951288"/>
          </a:xfrm>
        </p:spPr>
        <p:txBody>
          <a:bodyPr/>
          <a:lstStyle>
            <a:lvl1pPr>
              <a:defRPr sz="1350"/>
            </a:lvl1pPr>
            <a:lvl2pPr>
              <a:defRPr sz="1125"/>
            </a:lvl2pPr>
            <a:lvl3pPr>
              <a:defRPr sz="1013"/>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609600" y="6580342"/>
            <a:ext cx="2844800" cy="24447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E63F6D5D-9733-4D44-9C56-AEFEDD5A4BA7}" type="slidenum">
              <a:rPr lang="en-US" smtClean="0"/>
              <a:t>‹#›</a:t>
            </a:fld>
            <a:endParaRPr lang="en-US"/>
          </a:p>
        </p:txBody>
      </p:sp>
    </p:spTree>
    <p:extLst>
      <p:ext uri="{BB962C8B-B14F-4D97-AF65-F5344CB8AC3E}">
        <p14:creationId xmlns:p14="http://schemas.microsoft.com/office/powerpoint/2010/main" val="975457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Date Placeholder 2"/>
          <p:cNvSpPr>
            <a:spLocks noGrp="1"/>
          </p:cNvSpPr>
          <p:nvPr>
            <p:ph type="dt" sz="half" idx="10"/>
          </p:nvPr>
        </p:nvSpPr>
        <p:spPr>
          <a:xfrm>
            <a:off x="609600" y="6580342"/>
            <a:ext cx="2844800" cy="24447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E63F6D5D-9733-4D44-9C56-AEFEDD5A4BA7}" type="slidenum">
              <a:rPr lang="en-US" smtClean="0"/>
              <a:t>‹#›</a:t>
            </a:fld>
            <a:endParaRPr lang="en-US"/>
          </a:p>
        </p:txBody>
      </p:sp>
    </p:spTree>
    <p:extLst>
      <p:ext uri="{BB962C8B-B14F-4D97-AF65-F5344CB8AC3E}">
        <p14:creationId xmlns:p14="http://schemas.microsoft.com/office/powerpoint/2010/main" val="2642824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9600" y="6580342"/>
            <a:ext cx="2844800" cy="244475"/>
          </a:xfrm>
          <a:prstGeom prst="rect">
            <a:avLst/>
          </a:prstGeom>
        </p:spPr>
        <p:txBody>
          <a:bodyPr/>
          <a:lstStyle/>
          <a:p>
            <a:endParaRPr lang="en-US"/>
          </a:p>
        </p:txBody>
      </p:sp>
      <p:sp>
        <p:nvSpPr>
          <p:cNvPr id="3" name="Footer Placeholder 2"/>
          <p:cNvSpPr>
            <a:spLocks noGrp="1"/>
          </p:cNvSpPr>
          <p:nvPr>
            <p:ph type="ftr" sz="quarter" idx="11"/>
          </p:nvPr>
        </p:nvSpPr>
        <p:spPr>
          <a:xfrm>
            <a:off x="1930400" y="6356359"/>
            <a:ext cx="8432800" cy="365125"/>
          </a:xfrm>
          <a:prstGeom prst="rect">
            <a:avLst/>
          </a:prstGeom>
        </p:spPr>
        <p:txBody>
          <a:bodyPr/>
          <a:lstStyle/>
          <a:p>
            <a:endParaRPr lang="en-US" dirty="0"/>
          </a:p>
        </p:txBody>
      </p:sp>
      <p:sp>
        <p:nvSpPr>
          <p:cNvPr id="4" name="Slide Number Placeholder 3"/>
          <p:cNvSpPr>
            <a:spLocks noGrp="1"/>
          </p:cNvSpPr>
          <p:nvPr>
            <p:ph type="sldNum" sz="quarter" idx="12"/>
          </p:nvPr>
        </p:nvSpPr>
        <p:spPr/>
        <p:txBody>
          <a:bodyPr/>
          <a:lstStyle/>
          <a:p>
            <a:fld id="{E63F6D5D-9733-4D44-9C56-AEFEDD5A4BA7}" type="slidenum">
              <a:rPr lang="en-US" smtClean="0"/>
              <a:t>‹#›</a:t>
            </a:fld>
            <a:endParaRPr lang="en-US"/>
          </a:p>
        </p:txBody>
      </p:sp>
    </p:spTree>
    <p:extLst>
      <p:ext uri="{BB962C8B-B14F-4D97-AF65-F5344CB8AC3E}">
        <p14:creationId xmlns:p14="http://schemas.microsoft.com/office/powerpoint/2010/main" val="3326409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1125" b="1"/>
            </a:lvl1pPr>
          </a:lstStyle>
          <a:p>
            <a:r>
              <a:rPr lang="en-US"/>
              <a:t>Click to edit Master title style</a:t>
            </a:r>
          </a:p>
        </p:txBody>
      </p:sp>
      <p:sp>
        <p:nvSpPr>
          <p:cNvPr id="3" name="Content Placeholder 2"/>
          <p:cNvSpPr>
            <a:spLocks noGrp="1"/>
          </p:cNvSpPr>
          <p:nvPr>
            <p:ph idx="1"/>
          </p:nvPr>
        </p:nvSpPr>
        <p:spPr>
          <a:xfrm>
            <a:off x="4766733" y="273059"/>
            <a:ext cx="6815667" cy="5853113"/>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3" y="1435103"/>
            <a:ext cx="4011084" cy="4691063"/>
          </a:xfrm>
        </p:spPr>
        <p:txBody>
          <a:bodyPr/>
          <a:lstStyle>
            <a:lvl1pPr marL="0" indent="0">
              <a:buNone/>
              <a:defRPr sz="788"/>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a:t>Click to edit Master text styles</a:t>
            </a:r>
          </a:p>
        </p:txBody>
      </p:sp>
      <p:sp>
        <p:nvSpPr>
          <p:cNvPr id="5" name="Date Placeholder 4"/>
          <p:cNvSpPr>
            <a:spLocks noGrp="1"/>
          </p:cNvSpPr>
          <p:nvPr>
            <p:ph type="dt" sz="half" idx="10"/>
          </p:nvPr>
        </p:nvSpPr>
        <p:spPr>
          <a:xfrm>
            <a:off x="609600" y="6580342"/>
            <a:ext cx="2844800" cy="24447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E63F6D5D-9733-4D44-9C56-AEFEDD5A4BA7}" type="slidenum">
              <a:rPr lang="en-US" smtClean="0"/>
              <a:t>‹#›</a:t>
            </a:fld>
            <a:endParaRPr lang="en-US"/>
          </a:p>
        </p:txBody>
      </p:sp>
    </p:spTree>
    <p:extLst>
      <p:ext uri="{BB962C8B-B14F-4D97-AF65-F5344CB8AC3E}">
        <p14:creationId xmlns:p14="http://schemas.microsoft.com/office/powerpoint/2010/main" val="1237636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1125"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788"/>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a:t>Click to edit Master text styles</a:t>
            </a:r>
          </a:p>
        </p:txBody>
      </p:sp>
      <p:sp>
        <p:nvSpPr>
          <p:cNvPr id="5" name="Date Placeholder 4"/>
          <p:cNvSpPr>
            <a:spLocks noGrp="1"/>
          </p:cNvSpPr>
          <p:nvPr>
            <p:ph type="dt" sz="half" idx="10"/>
          </p:nvPr>
        </p:nvSpPr>
        <p:spPr>
          <a:xfrm>
            <a:off x="609600" y="6580342"/>
            <a:ext cx="2844800" cy="24447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E63F6D5D-9733-4D44-9C56-AEFEDD5A4BA7}" type="slidenum">
              <a:rPr lang="en-US" smtClean="0"/>
              <a:t>‹#›</a:t>
            </a:fld>
            <a:endParaRPr lang="en-US"/>
          </a:p>
        </p:txBody>
      </p:sp>
    </p:spTree>
    <p:extLst>
      <p:ext uri="{BB962C8B-B14F-4D97-AF65-F5344CB8AC3E}">
        <p14:creationId xmlns:p14="http://schemas.microsoft.com/office/powerpoint/2010/main" val="668592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76206"/>
            <a:ext cx="10972800" cy="921329"/>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09600" y="1219200"/>
            <a:ext cx="10972800" cy="5257800"/>
          </a:xfrm>
          <a:prstGeom prst="rect">
            <a:avLst/>
          </a:prstGeom>
        </p:spPr>
        <p:txBody>
          <a:bodyPr vert="horz" lIns="91440" tIns="45720" rIns="91440" bIns="45720" rtlCol="0">
            <a:normAutofit/>
          </a:bodyPr>
          <a:lstStyle/>
          <a:p>
            <a:pPr lvl="0"/>
            <a:r>
              <a:rPr lang="en-US" dirty="0"/>
              <a:t> Click to edit Master text styles</a:t>
            </a:r>
          </a:p>
          <a:p>
            <a:pPr lvl="1"/>
            <a:r>
              <a:rPr lang="en-US" dirty="0"/>
              <a:t> 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9316279" y="6580342"/>
            <a:ext cx="2844800" cy="244475"/>
          </a:xfrm>
          <a:prstGeom prst="rect">
            <a:avLst/>
          </a:prstGeom>
        </p:spPr>
        <p:txBody>
          <a:bodyPr vert="horz" lIns="91440" tIns="45720" rIns="91440" bIns="45720" rtlCol="0" anchor="ctr"/>
          <a:lstStyle>
            <a:lvl1pPr algn="r">
              <a:defRPr sz="1800">
                <a:solidFill>
                  <a:srgbClr val="C00000"/>
                </a:solidFill>
              </a:defRPr>
            </a:lvl1pPr>
          </a:lstStyle>
          <a:p>
            <a:fld id="{6530F3CF-6A31-4749-83AB-AF293E4C68B0}" type="slidenum">
              <a:rPr lang="en-US" smtClean="0"/>
              <a:pPr/>
              <a:t>‹#›</a:t>
            </a:fld>
            <a:endParaRPr lang="en-US" dirty="0"/>
          </a:p>
        </p:txBody>
      </p:sp>
    </p:spTree>
    <p:extLst>
      <p:ext uri="{BB962C8B-B14F-4D97-AF65-F5344CB8AC3E}">
        <p14:creationId xmlns:p14="http://schemas.microsoft.com/office/powerpoint/2010/main" val="848825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514350" rtl="0" eaLnBrk="1" latinLnBrk="0" hangingPunct="1">
        <a:spcBef>
          <a:spcPct val="0"/>
        </a:spcBef>
        <a:buNone/>
        <a:defRPr sz="4400" b="0" i="0" u="none" kern="1200">
          <a:solidFill>
            <a:srgbClr val="0066CC"/>
          </a:solidFill>
          <a:latin typeface="+mj-lt"/>
          <a:ea typeface="+mj-ea"/>
          <a:cs typeface="+mj-cs"/>
        </a:defRPr>
      </a:lvl1pPr>
    </p:titleStyle>
    <p:bodyStyle>
      <a:lvl1pPr marL="192881" indent="-192881" algn="l" defTabSz="514350" rtl="0" eaLnBrk="1" latinLnBrk="0" hangingPunct="1">
        <a:spcBef>
          <a:spcPct val="20000"/>
        </a:spcBef>
        <a:buClr>
          <a:srgbClr val="3333CC"/>
        </a:buClr>
        <a:buSzPct val="70000"/>
        <a:buFont typeface="Wingdings" panose="05000000000000000000" pitchFamily="2" charset="2"/>
        <a:buChar char=""/>
        <a:defRPr sz="2800" kern="1200">
          <a:solidFill>
            <a:schemeClr val="tx1"/>
          </a:solidFill>
          <a:latin typeface="+mn-lt"/>
          <a:ea typeface="+mn-ea"/>
          <a:cs typeface="+mn-cs"/>
        </a:defRPr>
      </a:lvl1pPr>
      <a:lvl2pPr marL="417910" indent="-160735" algn="l" defTabSz="514350" rtl="0" eaLnBrk="1" latinLnBrk="0" hangingPunct="1">
        <a:spcBef>
          <a:spcPct val="20000"/>
        </a:spcBef>
        <a:buFont typeface="Arial" panose="020B0604020202020204" pitchFamily="34" charset="0"/>
        <a:buChar char="–"/>
        <a:defRPr sz="2400" b="0" i="0" u="none" kern="1200">
          <a:solidFill>
            <a:schemeClr val="tx1"/>
          </a:solidFill>
          <a:latin typeface="+mn-lt"/>
          <a:ea typeface="+mn-ea"/>
          <a:cs typeface="+mn-cs"/>
        </a:defRPr>
      </a:lvl2pPr>
      <a:lvl3pPr marL="642938" indent="-128588" algn="l" defTabSz="51435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3pPr>
      <a:lvl4pPr marL="900113" indent="-128588" algn="l" defTabSz="51435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1157288" indent="-128588" algn="l" defTabSz="51435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1414463" indent="-128588" algn="l" defTabSz="514350" rtl="0" eaLnBrk="1" latinLnBrk="0" hangingPunct="1">
        <a:spcBef>
          <a:spcPct val="20000"/>
        </a:spcBef>
        <a:buFont typeface="Arial" panose="020B0604020202020204" pitchFamily="34" charset="0"/>
        <a:buChar char="•"/>
        <a:defRPr sz="1125" kern="1200">
          <a:solidFill>
            <a:schemeClr val="tx1"/>
          </a:solidFill>
          <a:latin typeface="+mn-lt"/>
          <a:ea typeface="+mn-ea"/>
          <a:cs typeface="+mn-cs"/>
        </a:defRPr>
      </a:lvl6pPr>
      <a:lvl7pPr marL="1671638" indent="-128588" algn="l" defTabSz="514350" rtl="0" eaLnBrk="1" latinLnBrk="0" hangingPunct="1">
        <a:spcBef>
          <a:spcPct val="20000"/>
        </a:spcBef>
        <a:buFont typeface="Arial" panose="020B0604020202020204" pitchFamily="34" charset="0"/>
        <a:buChar char="•"/>
        <a:defRPr sz="1125" kern="1200">
          <a:solidFill>
            <a:schemeClr val="tx1"/>
          </a:solidFill>
          <a:latin typeface="+mn-lt"/>
          <a:ea typeface="+mn-ea"/>
          <a:cs typeface="+mn-cs"/>
        </a:defRPr>
      </a:lvl7pPr>
      <a:lvl8pPr marL="1928813" indent="-128588" algn="l" defTabSz="514350" rtl="0" eaLnBrk="1" latinLnBrk="0" hangingPunct="1">
        <a:spcBef>
          <a:spcPct val="20000"/>
        </a:spcBef>
        <a:buFont typeface="Arial" panose="020B0604020202020204" pitchFamily="34" charset="0"/>
        <a:buChar char="•"/>
        <a:defRPr sz="1125" kern="1200">
          <a:solidFill>
            <a:schemeClr val="tx1"/>
          </a:solidFill>
          <a:latin typeface="+mn-lt"/>
          <a:ea typeface="+mn-ea"/>
          <a:cs typeface="+mn-cs"/>
        </a:defRPr>
      </a:lvl8pPr>
      <a:lvl9pPr marL="2185988" indent="-128588" algn="l" defTabSz="514350" rtl="0" eaLnBrk="1" latinLnBrk="0" hangingPunct="1">
        <a:spcBef>
          <a:spcPct val="20000"/>
        </a:spcBef>
        <a:buFont typeface="Arial" panose="020B0604020202020204" pitchFamily="34" charset="0"/>
        <a:buChar char="•"/>
        <a:defRPr sz="1125"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www.commoncriteriaportal.org/"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hyperlink" Target="https://blog.csdn.net/ajian005/article/details/8490082" TargetMode="External"/><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hyperlink" Target="https://www.cert.org.cn/" TargetMode="External"/><Relationship Id="rId4" Type="http://schemas.openxmlformats.org/officeDocument/2006/relationships/hyperlink" Target="http://www.cverc.org.cn/" TargetMode="Externa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609600" y="1676400"/>
            <a:ext cx="11049000" cy="2438400"/>
          </a:xfrm>
          <a:prstGeom prst="rect">
            <a:avLst/>
          </a:prstGeom>
        </p:spPr>
        <p:txBody>
          <a:bodyPr vert="horz" lIns="51435" tIns="25718" rIns="51435" bIns="25718" rtlCol="0" anchor="ctr">
            <a:noAutofit/>
          </a:bodyPr>
          <a:lstStyle>
            <a:lvl1pPr algn="ctr" defTabSz="914400" rtl="0" eaLnBrk="1" latinLnBrk="0" hangingPunct="1">
              <a:spcBef>
                <a:spcPct val="0"/>
              </a:spcBef>
              <a:buNone/>
              <a:defRPr sz="4400" b="0" i="0" u="none" kern="1200">
                <a:solidFill>
                  <a:srgbClr val="3366FF"/>
                </a:solidFill>
                <a:latin typeface="+mj-lt"/>
                <a:ea typeface="+mj-ea"/>
                <a:cs typeface="+mj-cs"/>
              </a:defRPr>
            </a:lvl1pPr>
          </a:lstStyle>
          <a:p>
            <a:pPr>
              <a:lnSpc>
                <a:spcPct val="120000"/>
              </a:lnSpc>
              <a:defRPr/>
            </a:pPr>
            <a:r>
              <a:rPr lang="zh-CN" altLang="en-US" sz="6000" dirty="0">
                <a:solidFill>
                  <a:srgbClr val="000099"/>
                </a:solidFill>
                <a:latin typeface="微软雅黑" panose="020B0503020204020204" pitchFamily="34" charset="-122"/>
                <a:ea typeface="微软雅黑" panose="020B0503020204020204" pitchFamily="34" charset="-122"/>
              </a:rPr>
              <a:t>第</a:t>
            </a:r>
            <a:r>
              <a:rPr lang="en-US" altLang="zh-CN" sz="6000" dirty="0">
                <a:solidFill>
                  <a:srgbClr val="000099"/>
                </a:solidFill>
                <a:latin typeface="微软雅黑" panose="020B0503020204020204" pitchFamily="34" charset="-122"/>
                <a:ea typeface="微软雅黑" panose="020B0503020204020204" pitchFamily="34" charset="-122"/>
              </a:rPr>
              <a:t>4</a:t>
            </a:r>
            <a:r>
              <a:rPr lang="zh-CN" altLang="en-US" sz="6000" dirty="0">
                <a:solidFill>
                  <a:srgbClr val="000099"/>
                </a:solidFill>
                <a:latin typeface="微软雅黑" panose="020B0503020204020204" pitchFamily="34" charset="-122"/>
                <a:ea typeface="微软雅黑" panose="020B0503020204020204" pitchFamily="34" charset="-122"/>
              </a:rPr>
              <a:t>章 数据库安全性</a:t>
            </a:r>
            <a:endParaRPr lang="en-US" altLang="zh-CN" sz="6000" dirty="0">
              <a:solidFill>
                <a:srgbClr val="000099"/>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352769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TCSEC</a:t>
            </a:r>
            <a:r>
              <a:rPr lang="zh-CN" altLang="en-US" dirty="0"/>
              <a:t>标准</a:t>
            </a:r>
          </a:p>
        </p:txBody>
      </p:sp>
      <p:sp>
        <p:nvSpPr>
          <p:cNvPr id="3" name="内容占位符 2"/>
          <p:cNvSpPr>
            <a:spLocks noGrp="1"/>
          </p:cNvSpPr>
          <p:nvPr>
            <p:ph idx="1"/>
          </p:nvPr>
        </p:nvSpPr>
        <p:spPr/>
        <p:txBody>
          <a:bodyPr>
            <a:normAutofit/>
          </a:bodyPr>
          <a:lstStyle/>
          <a:p>
            <a:pPr>
              <a:lnSpc>
                <a:spcPct val="150000"/>
              </a:lnSpc>
            </a:pPr>
            <a:r>
              <a:rPr lang="en-US" altLang="zh-CN" dirty="0"/>
              <a:t>1991</a:t>
            </a:r>
            <a:r>
              <a:rPr lang="zh-CN" altLang="en-US" dirty="0"/>
              <a:t>年</a:t>
            </a:r>
            <a:r>
              <a:rPr lang="en-US" altLang="zh-CN" dirty="0"/>
              <a:t>4</a:t>
            </a:r>
            <a:r>
              <a:rPr lang="zh-CN" altLang="en-US" dirty="0"/>
              <a:t>月美国</a:t>
            </a:r>
            <a:r>
              <a:rPr lang="en-US" altLang="zh-CN" dirty="0"/>
              <a:t>NCSC</a:t>
            </a:r>
            <a:r>
              <a:rPr lang="zh-CN" altLang="en-US" dirty="0"/>
              <a:t>（国家计算机安全中心）颁布了</a:t>
            </a:r>
            <a:r>
              <a:rPr lang="en-US" altLang="zh-CN" dirty="0"/>
              <a:t>《</a:t>
            </a:r>
            <a:r>
              <a:rPr lang="zh-CN" altLang="en-US" dirty="0"/>
              <a:t>可信计算机系统评估标准关于可信数据库系统的解释</a:t>
            </a:r>
            <a:r>
              <a:rPr lang="en-US" altLang="zh-CN" dirty="0"/>
              <a:t>》(</a:t>
            </a:r>
            <a:r>
              <a:rPr lang="zh-CN" altLang="en-US" dirty="0"/>
              <a:t>简称</a:t>
            </a:r>
            <a:r>
              <a:rPr lang="en-US" altLang="zh-CN">
                <a:solidFill>
                  <a:srgbClr val="FF0000"/>
                </a:solidFill>
              </a:rPr>
              <a:t>TDI</a:t>
            </a:r>
            <a:r>
              <a:rPr lang="zh-CN" altLang="en-US"/>
              <a:t>）。</a:t>
            </a:r>
            <a:endParaRPr lang="zh-CN" altLang="en-US" dirty="0"/>
          </a:p>
          <a:p>
            <a:pPr lvl="1">
              <a:lnSpc>
                <a:spcPct val="150000"/>
              </a:lnSpc>
            </a:pPr>
            <a:r>
              <a:rPr lang="en-US" altLang="zh-CN" dirty="0"/>
              <a:t>TDI</a:t>
            </a:r>
            <a:r>
              <a:rPr lang="zh-CN" altLang="en-US" dirty="0"/>
              <a:t>又称</a:t>
            </a:r>
            <a:r>
              <a:rPr lang="zh-CN" altLang="en-US" u="sng" dirty="0">
                <a:solidFill>
                  <a:srgbClr val="FF0000"/>
                </a:solidFill>
              </a:rPr>
              <a:t>紫皮书</a:t>
            </a:r>
            <a:r>
              <a:rPr lang="zh-CN" altLang="en-US" dirty="0"/>
              <a:t>。它将</a:t>
            </a:r>
            <a:r>
              <a:rPr lang="en-US" altLang="zh-CN" dirty="0"/>
              <a:t>TCSEC</a:t>
            </a:r>
            <a:r>
              <a:rPr lang="zh-CN" altLang="en-US" dirty="0"/>
              <a:t>扩展到数据库管理系统</a:t>
            </a:r>
          </a:p>
          <a:p>
            <a:pPr lvl="1">
              <a:lnSpc>
                <a:spcPct val="150000"/>
              </a:lnSpc>
            </a:pPr>
            <a:r>
              <a:rPr lang="en-US" altLang="zh-CN" dirty="0"/>
              <a:t>TDI</a:t>
            </a:r>
            <a:r>
              <a:rPr lang="zh-CN" altLang="en-US" dirty="0"/>
              <a:t>中定义了数据库管理系统的设计与实现中需满足和用以进行安全性级别评估</a:t>
            </a:r>
            <a:r>
              <a:rPr lang="zh-CN" altLang="en-US"/>
              <a:t>的标准</a:t>
            </a:r>
            <a:endParaRPr lang="en-US" altLang="zh-CN" dirty="0"/>
          </a:p>
        </p:txBody>
      </p:sp>
      <p:sp>
        <p:nvSpPr>
          <p:cNvPr id="4" name="灯片编号占位符 3"/>
          <p:cNvSpPr>
            <a:spLocks noGrp="1"/>
          </p:cNvSpPr>
          <p:nvPr>
            <p:ph type="sldNum" sz="quarter" idx="12"/>
          </p:nvPr>
        </p:nvSpPr>
        <p:spPr/>
        <p:txBody>
          <a:bodyPr/>
          <a:lstStyle/>
          <a:p>
            <a:fld id="{E63F6D5D-9733-4D44-9C56-AEFEDD5A4BA7}" type="slidenum">
              <a:rPr lang="en-US" smtClean="0"/>
              <a:pPr/>
              <a:t>9</a:t>
            </a:fld>
            <a:endParaRPr lang="en-US" dirty="0"/>
          </a:p>
        </p:txBody>
      </p:sp>
    </p:spTree>
    <p:extLst>
      <p:ext uri="{BB962C8B-B14F-4D97-AF65-F5344CB8AC3E}">
        <p14:creationId xmlns:p14="http://schemas.microsoft.com/office/powerpoint/2010/main" val="12676944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TCSEC</a:t>
            </a:r>
            <a:r>
              <a:rPr lang="zh-CN" altLang="en-US" dirty="0"/>
              <a:t>标准</a:t>
            </a:r>
          </a:p>
        </p:txBody>
      </p:sp>
      <p:sp>
        <p:nvSpPr>
          <p:cNvPr id="3" name="内容占位符 2"/>
          <p:cNvSpPr>
            <a:spLocks noGrp="1"/>
          </p:cNvSpPr>
          <p:nvPr>
            <p:ph idx="1"/>
          </p:nvPr>
        </p:nvSpPr>
        <p:spPr/>
        <p:txBody>
          <a:bodyPr>
            <a:normAutofit/>
          </a:bodyPr>
          <a:lstStyle/>
          <a:p>
            <a:pPr>
              <a:lnSpc>
                <a:spcPct val="120000"/>
              </a:lnSpc>
            </a:pPr>
            <a:r>
              <a:rPr lang="en-US" altLang="zh-CN">
                <a:solidFill>
                  <a:srgbClr val="FF0000"/>
                </a:solidFill>
              </a:rPr>
              <a:t>TCSEC</a:t>
            </a:r>
            <a:r>
              <a:rPr lang="en-US" altLang="zh-CN" dirty="0">
                <a:solidFill>
                  <a:srgbClr val="FF0000"/>
                </a:solidFill>
              </a:rPr>
              <a:t>/TDI</a:t>
            </a:r>
            <a:r>
              <a:rPr lang="zh-CN" altLang="en-US" dirty="0">
                <a:solidFill>
                  <a:srgbClr val="FF0000"/>
                </a:solidFill>
              </a:rPr>
              <a:t>标准的基本内容</a:t>
            </a:r>
          </a:p>
          <a:p>
            <a:pPr lvl="1">
              <a:lnSpc>
                <a:spcPct val="120000"/>
              </a:lnSpc>
              <a:spcBef>
                <a:spcPct val="40000"/>
              </a:spcBef>
            </a:pPr>
            <a:r>
              <a:rPr lang="en-US" altLang="zh-CN" dirty="0">
                <a:latin typeface="微软雅黑" panose="020B0503020204020204" pitchFamily="34" charset="-122"/>
                <a:ea typeface="微软雅黑" panose="020B0503020204020204" pitchFamily="34" charset="-122"/>
              </a:rPr>
              <a:t>TCSEC/TDI</a:t>
            </a:r>
            <a:r>
              <a:rPr lang="zh-CN" altLang="en-US" dirty="0">
                <a:latin typeface="微软雅黑" panose="020B0503020204020204" pitchFamily="34" charset="-122"/>
                <a:ea typeface="微软雅黑" panose="020B0503020204020204" pitchFamily="34" charset="-122"/>
              </a:rPr>
              <a:t>，从</a:t>
            </a:r>
            <a:r>
              <a:rPr lang="zh-CN" altLang="en-US" dirty="0">
                <a:solidFill>
                  <a:srgbClr val="FF0000"/>
                </a:solidFill>
                <a:latin typeface="微软雅黑" panose="020B0503020204020204" pitchFamily="34" charset="-122"/>
                <a:ea typeface="微软雅黑" panose="020B0503020204020204" pitchFamily="34" charset="-122"/>
              </a:rPr>
              <a:t>四个方面</a:t>
            </a:r>
            <a:r>
              <a:rPr lang="zh-CN" altLang="en-US" dirty="0">
                <a:latin typeface="微软雅黑" panose="020B0503020204020204" pitchFamily="34" charset="-122"/>
                <a:ea typeface="微软雅黑" panose="020B0503020204020204" pitchFamily="34" charset="-122"/>
              </a:rPr>
              <a:t>来描述安全性级别划分的指标</a:t>
            </a:r>
          </a:p>
          <a:p>
            <a:pPr lvl="2">
              <a:lnSpc>
                <a:spcPct val="120000"/>
              </a:lnSpc>
              <a:spcBef>
                <a:spcPct val="40000"/>
              </a:spcBef>
              <a:buSzPct val="87000"/>
              <a:buFont typeface="Wingdings" panose="05000000000000000000" pitchFamily="2" charset="2"/>
              <a:buChar char="ü"/>
            </a:pPr>
            <a:r>
              <a:rPr lang="zh-CN" altLang="en-US" sz="2800" dirty="0">
                <a:solidFill>
                  <a:srgbClr val="0000CC"/>
                </a:solidFill>
                <a:latin typeface="微软雅黑" panose="020B0503020204020204" pitchFamily="34" charset="-122"/>
                <a:ea typeface="微软雅黑" panose="020B0503020204020204" pitchFamily="34" charset="-122"/>
              </a:rPr>
              <a:t>安全策略</a:t>
            </a:r>
          </a:p>
          <a:p>
            <a:pPr lvl="2">
              <a:lnSpc>
                <a:spcPct val="120000"/>
              </a:lnSpc>
              <a:spcBef>
                <a:spcPct val="40000"/>
              </a:spcBef>
              <a:buSzPct val="87000"/>
              <a:buFont typeface="Wingdings" panose="05000000000000000000" pitchFamily="2" charset="2"/>
              <a:buChar char="ü"/>
            </a:pPr>
            <a:r>
              <a:rPr lang="zh-CN" altLang="en-US" sz="2800" dirty="0">
                <a:solidFill>
                  <a:srgbClr val="0000CC"/>
                </a:solidFill>
                <a:latin typeface="微软雅黑" panose="020B0503020204020204" pitchFamily="34" charset="-122"/>
                <a:ea typeface="微软雅黑" panose="020B0503020204020204" pitchFamily="34" charset="-122"/>
              </a:rPr>
              <a:t>责任</a:t>
            </a:r>
          </a:p>
          <a:p>
            <a:pPr lvl="2">
              <a:lnSpc>
                <a:spcPct val="120000"/>
              </a:lnSpc>
              <a:spcBef>
                <a:spcPct val="40000"/>
              </a:spcBef>
              <a:buSzPct val="87000"/>
              <a:buFont typeface="Wingdings" panose="05000000000000000000" pitchFamily="2" charset="2"/>
              <a:buChar char="ü"/>
            </a:pPr>
            <a:r>
              <a:rPr lang="zh-CN" altLang="en-US" sz="2800" dirty="0">
                <a:solidFill>
                  <a:srgbClr val="0000CC"/>
                </a:solidFill>
                <a:latin typeface="微软雅黑" panose="020B0503020204020204" pitchFamily="34" charset="-122"/>
                <a:ea typeface="微软雅黑" panose="020B0503020204020204" pitchFamily="34" charset="-122"/>
              </a:rPr>
              <a:t>保证</a:t>
            </a:r>
          </a:p>
          <a:p>
            <a:pPr lvl="2">
              <a:lnSpc>
                <a:spcPct val="120000"/>
              </a:lnSpc>
              <a:spcBef>
                <a:spcPct val="40000"/>
              </a:spcBef>
              <a:buSzPct val="87000"/>
              <a:buFont typeface="Wingdings" panose="05000000000000000000" pitchFamily="2" charset="2"/>
              <a:buChar char="ü"/>
            </a:pPr>
            <a:r>
              <a:rPr lang="zh-CN" altLang="en-US" sz="2800" dirty="0">
                <a:solidFill>
                  <a:srgbClr val="0000CC"/>
                </a:solidFill>
                <a:latin typeface="微软雅黑" panose="020B0503020204020204" pitchFamily="34" charset="-122"/>
                <a:ea typeface="微软雅黑" panose="020B0503020204020204" pitchFamily="34" charset="-122"/>
              </a:rPr>
              <a:t>文档</a:t>
            </a:r>
          </a:p>
        </p:txBody>
      </p:sp>
      <p:sp>
        <p:nvSpPr>
          <p:cNvPr id="4" name="灯片编号占位符 3"/>
          <p:cNvSpPr>
            <a:spLocks noGrp="1"/>
          </p:cNvSpPr>
          <p:nvPr>
            <p:ph type="sldNum" sz="quarter" idx="12"/>
          </p:nvPr>
        </p:nvSpPr>
        <p:spPr/>
        <p:txBody>
          <a:bodyPr/>
          <a:lstStyle/>
          <a:p>
            <a:fld id="{E63F6D5D-9733-4D44-9C56-AEFEDD5A4BA7}" type="slidenum">
              <a:rPr lang="en-US" smtClean="0"/>
              <a:pPr/>
              <a:t>10</a:t>
            </a:fld>
            <a:endParaRPr lang="en-US" dirty="0"/>
          </a:p>
        </p:txBody>
      </p:sp>
    </p:spTree>
    <p:extLst>
      <p:ext uri="{BB962C8B-B14F-4D97-AF65-F5344CB8AC3E}">
        <p14:creationId xmlns:p14="http://schemas.microsoft.com/office/powerpoint/2010/main" val="4289626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533400"/>
            <a:ext cx="11007107" cy="6002626"/>
          </a:xfrm>
        </p:spPr>
        <p:txBody>
          <a:bodyPr>
            <a:normAutofit/>
          </a:bodyPr>
          <a:lstStyle/>
          <a:p>
            <a:pPr marL="0" indent="0" algn="ctr">
              <a:buNone/>
            </a:pPr>
            <a:r>
              <a:rPr lang="en-US" altLang="zh-CN" sz="3600" b="1" u="sng" dirty="0">
                <a:solidFill>
                  <a:srgbClr val="FF0000"/>
                </a:solidFill>
              </a:rPr>
              <a:t>TCSEC/TDI</a:t>
            </a:r>
            <a:r>
              <a:rPr lang="zh-CN" altLang="en-US" sz="3600" b="1" u="sng" dirty="0">
                <a:solidFill>
                  <a:srgbClr val="FF0000"/>
                </a:solidFill>
              </a:rPr>
              <a:t>安全级别划分</a:t>
            </a:r>
          </a:p>
        </p:txBody>
      </p:sp>
      <p:sp>
        <p:nvSpPr>
          <p:cNvPr id="4" name="灯片编号占位符 3"/>
          <p:cNvSpPr>
            <a:spLocks noGrp="1"/>
          </p:cNvSpPr>
          <p:nvPr>
            <p:ph type="sldNum" sz="quarter" idx="12"/>
          </p:nvPr>
        </p:nvSpPr>
        <p:spPr/>
        <p:txBody>
          <a:bodyPr/>
          <a:lstStyle/>
          <a:p>
            <a:fld id="{E63F6D5D-9733-4D44-9C56-AEFEDD5A4BA7}" type="slidenum">
              <a:rPr lang="en-US" smtClean="0"/>
              <a:pPr/>
              <a:t>11</a:t>
            </a:fld>
            <a:endParaRPr lang="en-US" dirty="0"/>
          </a:p>
        </p:txBody>
      </p:sp>
      <p:grpSp>
        <p:nvGrpSpPr>
          <p:cNvPr id="6" name="Group 6"/>
          <p:cNvGrpSpPr>
            <a:grpSpLocks/>
          </p:cNvGrpSpPr>
          <p:nvPr/>
        </p:nvGrpSpPr>
        <p:grpSpPr bwMode="auto">
          <a:xfrm>
            <a:off x="2133600" y="1717842"/>
            <a:ext cx="8601519" cy="3422316"/>
            <a:chOff x="0" y="0"/>
            <a:chExt cx="3065" cy="3072"/>
          </a:xfrm>
        </p:grpSpPr>
        <p:grpSp>
          <p:nvGrpSpPr>
            <p:cNvPr id="8" name="Group 7"/>
            <p:cNvGrpSpPr>
              <a:grpSpLocks/>
            </p:cNvGrpSpPr>
            <p:nvPr/>
          </p:nvGrpSpPr>
          <p:grpSpPr bwMode="auto">
            <a:xfrm>
              <a:off x="0" y="0"/>
              <a:ext cx="709" cy="384"/>
              <a:chOff x="0" y="0"/>
              <a:chExt cx="709" cy="384"/>
            </a:xfrm>
          </p:grpSpPr>
          <p:sp>
            <p:nvSpPr>
              <p:cNvPr id="54" name="Rectangle 7"/>
              <p:cNvSpPr>
                <a:spLocks noChangeArrowheads="1"/>
              </p:cNvSpPr>
              <p:nvPr/>
            </p:nvSpPr>
            <p:spPr bwMode="auto">
              <a:xfrm>
                <a:off x="43" y="0"/>
                <a:ext cx="623"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just" eaLnBrk="1" fontAlgn="b" hangingPunct="1"/>
                <a:r>
                  <a:rPr lang="zh-CN" altLang="en-US" sz="2000" b="1" dirty="0">
                    <a:latin typeface="Times New Roman" pitchFamily="18" charset="0"/>
                  </a:rPr>
                  <a:t>安 全 级 别</a:t>
                </a:r>
                <a:endParaRPr lang="zh-CN" altLang="en-US" sz="2000" dirty="0">
                  <a:latin typeface="Times New Roman" pitchFamily="18" charset="0"/>
                </a:endParaRPr>
              </a:p>
            </p:txBody>
          </p:sp>
          <p:sp>
            <p:nvSpPr>
              <p:cNvPr id="55" name="Rectangle 8"/>
              <p:cNvSpPr>
                <a:spLocks noChangeArrowheads="1"/>
              </p:cNvSpPr>
              <p:nvPr/>
            </p:nvSpPr>
            <p:spPr bwMode="auto">
              <a:xfrm>
                <a:off x="0" y="0"/>
                <a:ext cx="709"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000" b="1">
                  <a:latin typeface="Times New Roman" pitchFamily="18" charset="0"/>
                </a:endParaRPr>
              </a:p>
            </p:txBody>
          </p:sp>
        </p:grpSp>
        <p:grpSp>
          <p:nvGrpSpPr>
            <p:cNvPr id="9" name="Group 10"/>
            <p:cNvGrpSpPr>
              <a:grpSpLocks/>
            </p:cNvGrpSpPr>
            <p:nvPr/>
          </p:nvGrpSpPr>
          <p:grpSpPr bwMode="auto">
            <a:xfrm>
              <a:off x="709" y="0"/>
              <a:ext cx="2356" cy="384"/>
              <a:chOff x="0" y="0"/>
              <a:chExt cx="2356" cy="384"/>
            </a:xfrm>
          </p:grpSpPr>
          <p:sp>
            <p:nvSpPr>
              <p:cNvPr id="52" name="Rectangle 10"/>
              <p:cNvSpPr>
                <a:spLocks noChangeArrowheads="1"/>
              </p:cNvSpPr>
              <p:nvPr/>
            </p:nvSpPr>
            <p:spPr bwMode="auto">
              <a:xfrm>
                <a:off x="43" y="0"/>
                <a:ext cx="227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just" eaLnBrk="1" fontAlgn="b" hangingPunct="1"/>
                <a:r>
                  <a:rPr lang="en-US" altLang="zh-CN" sz="2000" b="1">
                    <a:latin typeface="Times New Roman" pitchFamily="18" charset="0"/>
                  </a:rPr>
                  <a:t>       </a:t>
                </a:r>
                <a:r>
                  <a:rPr lang="zh-CN" altLang="en-US" sz="2000" b="1">
                    <a:latin typeface="Times New Roman" pitchFamily="18" charset="0"/>
                  </a:rPr>
                  <a:t>定        义</a:t>
                </a:r>
                <a:endParaRPr lang="zh-CN" altLang="en-US" sz="2000">
                  <a:latin typeface="Times New Roman" pitchFamily="18" charset="0"/>
                </a:endParaRPr>
              </a:p>
            </p:txBody>
          </p:sp>
          <p:sp>
            <p:nvSpPr>
              <p:cNvPr id="53" name="Rectangle 11"/>
              <p:cNvSpPr>
                <a:spLocks noChangeArrowheads="1"/>
              </p:cNvSpPr>
              <p:nvPr/>
            </p:nvSpPr>
            <p:spPr bwMode="auto">
              <a:xfrm>
                <a:off x="0" y="0"/>
                <a:ext cx="2356"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000" b="1">
                  <a:latin typeface="Times New Roman" pitchFamily="18" charset="0"/>
                </a:endParaRPr>
              </a:p>
            </p:txBody>
          </p:sp>
        </p:grpSp>
        <p:grpSp>
          <p:nvGrpSpPr>
            <p:cNvPr id="10" name="Group 13"/>
            <p:cNvGrpSpPr>
              <a:grpSpLocks/>
            </p:cNvGrpSpPr>
            <p:nvPr/>
          </p:nvGrpSpPr>
          <p:grpSpPr bwMode="auto">
            <a:xfrm>
              <a:off x="0" y="384"/>
              <a:ext cx="709" cy="384"/>
              <a:chOff x="0" y="0"/>
              <a:chExt cx="709" cy="384"/>
            </a:xfrm>
          </p:grpSpPr>
          <p:sp>
            <p:nvSpPr>
              <p:cNvPr id="50" name="Rectangle 13"/>
              <p:cNvSpPr>
                <a:spLocks noChangeArrowheads="1"/>
              </p:cNvSpPr>
              <p:nvPr/>
            </p:nvSpPr>
            <p:spPr bwMode="auto">
              <a:xfrm>
                <a:off x="43" y="0"/>
                <a:ext cx="623"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just" eaLnBrk="1" fontAlgn="b" hangingPunct="1"/>
                <a:r>
                  <a:rPr lang="en-US" altLang="zh-CN" sz="2000" b="1">
                    <a:latin typeface="Times New Roman" pitchFamily="18" charset="0"/>
                  </a:rPr>
                  <a:t>     A1</a:t>
                </a:r>
                <a:endParaRPr lang="en-US" altLang="zh-CN" sz="2000">
                  <a:latin typeface="Times New Roman" pitchFamily="18" charset="0"/>
                </a:endParaRPr>
              </a:p>
            </p:txBody>
          </p:sp>
          <p:sp>
            <p:nvSpPr>
              <p:cNvPr id="51" name="Rectangle 14"/>
              <p:cNvSpPr>
                <a:spLocks noChangeArrowheads="1"/>
              </p:cNvSpPr>
              <p:nvPr/>
            </p:nvSpPr>
            <p:spPr bwMode="auto">
              <a:xfrm>
                <a:off x="0" y="0"/>
                <a:ext cx="709"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000" b="1">
                  <a:latin typeface="Times New Roman" pitchFamily="18" charset="0"/>
                </a:endParaRPr>
              </a:p>
            </p:txBody>
          </p:sp>
        </p:grpSp>
        <p:grpSp>
          <p:nvGrpSpPr>
            <p:cNvPr id="11" name="Group 16"/>
            <p:cNvGrpSpPr>
              <a:grpSpLocks/>
            </p:cNvGrpSpPr>
            <p:nvPr/>
          </p:nvGrpSpPr>
          <p:grpSpPr bwMode="auto">
            <a:xfrm>
              <a:off x="709" y="384"/>
              <a:ext cx="2356" cy="384"/>
              <a:chOff x="0" y="0"/>
              <a:chExt cx="2356" cy="384"/>
            </a:xfrm>
          </p:grpSpPr>
          <p:sp>
            <p:nvSpPr>
              <p:cNvPr id="48" name="Rectangle 16"/>
              <p:cNvSpPr>
                <a:spLocks noChangeArrowheads="1"/>
              </p:cNvSpPr>
              <p:nvPr/>
            </p:nvSpPr>
            <p:spPr bwMode="auto">
              <a:xfrm>
                <a:off x="43" y="0"/>
                <a:ext cx="227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just" eaLnBrk="1" fontAlgn="b" hangingPunct="1"/>
                <a:r>
                  <a:rPr lang="zh-CN" altLang="en-US" sz="2000" b="1">
                    <a:latin typeface="Times New Roman" pitchFamily="18" charset="0"/>
                  </a:rPr>
                  <a:t>验证设计（</a:t>
                </a:r>
                <a:r>
                  <a:rPr lang="en-US" altLang="zh-CN" sz="2000" b="1">
                    <a:latin typeface="Times New Roman" pitchFamily="18" charset="0"/>
                  </a:rPr>
                  <a:t>Verified Design</a:t>
                </a:r>
                <a:r>
                  <a:rPr lang="zh-CN" altLang="en-US" sz="2000" b="1">
                    <a:latin typeface="Times New Roman" pitchFamily="18" charset="0"/>
                  </a:rPr>
                  <a:t>）</a:t>
                </a:r>
                <a:endParaRPr lang="zh-CN" altLang="en-US" sz="2000">
                  <a:latin typeface="Times New Roman" pitchFamily="18" charset="0"/>
                </a:endParaRPr>
              </a:p>
            </p:txBody>
          </p:sp>
          <p:sp>
            <p:nvSpPr>
              <p:cNvPr id="49" name="Rectangle 17"/>
              <p:cNvSpPr>
                <a:spLocks noChangeArrowheads="1"/>
              </p:cNvSpPr>
              <p:nvPr/>
            </p:nvSpPr>
            <p:spPr bwMode="auto">
              <a:xfrm>
                <a:off x="0" y="0"/>
                <a:ext cx="2356"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000" b="1">
                  <a:latin typeface="Times New Roman" pitchFamily="18" charset="0"/>
                </a:endParaRPr>
              </a:p>
            </p:txBody>
          </p:sp>
        </p:grpSp>
        <p:grpSp>
          <p:nvGrpSpPr>
            <p:cNvPr id="12" name="Group 19"/>
            <p:cNvGrpSpPr>
              <a:grpSpLocks/>
            </p:cNvGrpSpPr>
            <p:nvPr/>
          </p:nvGrpSpPr>
          <p:grpSpPr bwMode="auto">
            <a:xfrm>
              <a:off x="0" y="768"/>
              <a:ext cx="709" cy="384"/>
              <a:chOff x="0" y="0"/>
              <a:chExt cx="709" cy="384"/>
            </a:xfrm>
          </p:grpSpPr>
          <p:sp>
            <p:nvSpPr>
              <p:cNvPr id="46" name="Rectangle 19"/>
              <p:cNvSpPr>
                <a:spLocks noChangeArrowheads="1"/>
              </p:cNvSpPr>
              <p:nvPr/>
            </p:nvSpPr>
            <p:spPr bwMode="auto">
              <a:xfrm>
                <a:off x="43" y="0"/>
                <a:ext cx="623"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just" eaLnBrk="1" fontAlgn="b" hangingPunct="1"/>
                <a:r>
                  <a:rPr lang="en-US" altLang="zh-CN" sz="2000" b="1">
                    <a:latin typeface="Times New Roman" pitchFamily="18" charset="0"/>
                  </a:rPr>
                  <a:t>     B3</a:t>
                </a:r>
                <a:endParaRPr lang="en-US" altLang="zh-CN" sz="2000">
                  <a:latin typeface="Times New Roman" pitchFamily="18" charset="0"/>
                </a:endParaRPr>
              </a:p>
            </p:txBody>
          </p:sp>
          <p:sp>
            <p:nvSpPr>
              <p:cNvPr id="47" name="Rectangle 20"/>
              <p:cNvSpPr>
                <a:spLocks noChangeArrowheads="1"/>
              </p:cNvSpPr>
              <p:nvPr/>
            </p:nvSpPr>
            <p:spPr bwMode="auto">
              <a:xfrm>
                <a:off x="0" y="0"/>
                <a:ext cx="709"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000" b="1">
                  <a:latin typeface="Times New Roman" pitchFamily="18" charset="0"/>
                </a:endParaRPr>
              </a:p>
            </p:txBody>
          </p:sp>
        </p:grpSp>
        <p:grpSp>
          <p:nvGrpSpPr>
            <p:cNvPr id="13" name="Group 22"/>
            <p:cNvGrpSpPr>
              <a:grpSpLocks/>
            </p:cNvGrpSpPr>
            <p:nvPr/>
          </p:nvGrpSpPr>
          <p:grpSpPr bwMode="auto">
            <a:xfrm>
              <a:off x="709" y="768"/>
              <a:ext cx="2356" cy="384"/>
              <a:chOff x="0" y="0"/>
              <a:chExt cx="2356" cy="384"/>
            </a:xfrm>
          </p:grpSpPr>
          <p:sp>
            <p:nvSpPr>
              <p:cNvPr id="44" name="Rectangle 22"/>
              <p:cNvSpPr>
                <a:spLocks noChangeArrowheads="1"/>
              </p:cNvSpPr>
              <p:nvPr/>
            </p:nvSpPr>
            <p:spPr bwMode="auto">
              <a:xfrm>
                <a:off x="43" y="0"/>
                <a:ext cx="227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just" eaLnBrk="1" fontAlgn="b" hangingPunct="1"/>
                <a:r>
                  <a:rPr lang="zh-CN" altLang="en-US" sz="2000" b="1">
                    <a:latin typeface="Times New Roman" pitchFamily="18" charset="0"/>
                  </a:rPr>
                  <a:t>安全域（</a:t>
                </a:r>
                <a:r>
                  <a:rPr lang="en-US" altLang="zh-CN" sz="2000" b="1">
                    <a:latin typeface="Times New Roman" pitchFamily="18" charset="0"/>
                  </a:rPr>
                  <a:t>Security Domains</a:t>
                </a:r>
                <a:r>
                  <a:rPr lang="zh-CN" altLang="en-US" sz="2000" b="1">
                    <a:latin typeface="Times New Roman" pitchFamily="18" charset="0"/>
                  </a:rPr>
                  <a:t>）</a:t>
                </a:r>
              </a:p>
            </p:txBody>
          </p:sp>
          <p:sp>
            <p:nvSpPr>
              <p:cNvPr id="45" name="Rectangle 23"/>
              <p:cNvSpPr>
                <a:spLocks noChangeArrowheads="1"/>
              </p:cNvSpPr>
              <p:nvPr/>
            </p:nvSpPr>
            <p:spPr bwMode="auto">
              <a:xfrm>
                <a:off x="0" y="0"/>
                <a:ext cx="2356"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000" b="1">
                  <a:latin typeface="Times New Roman" pitchFamily="18" charset="0"/>
                </a:endParaRPr>
              </a:p>
            </p:txBody>
          </p:sp>
        </p:grpSp>
        <p:grpSp>
          <p:nvGrpSpPr>
            <p:cNvPr id="14" name="Group 25"/>
            <p:cNvGrpSpPr>
              <a:grpSpLocks/>
            </p:cNvGrpSpPr>
            <p:nvPr/>
          </p:nvGrpSpPr>
          <p:grpSpPr bwMode="auto">
            <a:xfrm>
              <a:off x="0" y="1152"/>
              <a:ext cx="709" cy="384"/>
              <a:chOff x="0" y="0"/>
              <a:chExt cx="709" cy="384"/>
            </a:xfrm>
          </p:grpSpPr>
          <p:sp>
            <p:nvSpPr>
              <p:cNvPr id="42" name="Rectangle 25"/>
              <p:cNvSpPr>
                <a:spLocks noChangeArrowheads="1"/>
              </p:cNvSpPr>
              <p:nvPr/>
            </p:nvSpPr>
            <p:spPr bwMode="auto">
              <a:xfrm>
                <a:off x="43" y="0"/>
                <a:ext cx="623"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just" eaLnBrk="1" fontAlgn="b" hangingPunct="1"/>
                <a:r>
                  <a:rPr lang="en-US" altLang="zh-CN" sz="2000" b="1">
                    <a:latin typeface="Times New Roman" pitchFamily="18" charset="0"/>
                  </a:rPr>
                  <a:t>     B2</a:t>
                </a:r>
                <a:endParaRPr lang="en-US" altLang="zh-CN" sz="2000">
                  <a:latin typeface="Times New Roman" pitchFamily="18" charset="0"/>
                </a:endParaRPr>
              </a:p>
            </p:txBody>
          </p:sp>
          <p:sp>
            <p:nvSpPr>
              <p:cNvPr id="43" name="Rectangle 26"/>
              <p:cNvSpPr>
                <a:spLocks noChangeArrowheads="1"/>
              </p:cNvSpPr>
              <p:nvPr/>
            </p:nvSpPr>
            <p:spPr bwMode="auto">
              <a:xfrm>
                <a:off x="0" y="0"/>
                <a:ext cx="709"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000" b="1">
                  <a:latin typeface="Times New Roman" pitchFamily="18" charset="0"/>
                </a:endParaRPr>
              </a:p>
            </p:txBody>
          </p:sp>
        </p:grpSp>
        <p:grpSp>
          <p:nvGrpSpPr>
            <p:cNvPr id="15" name="Group 28"/>
            <p:cNvGrpSpPr>
              <a:grpSpLocks/>
            </p:cNvGrpSpPr>
            <p:nvPr/>
          </p:nvGrpSpPr>
          <p:grpSpPr bwMode="auto">
            <a:xfrm>
              <a:off x="709" y="1152"/>
              <a:ext cx="2356" cy="384"/>
              <a:chOff x="0" y="0"/>
              <a:chExt cx="2356" cy="384"/>
            </a:xfrm>
          </p:grpSpPr>
          <p:sp>
            <p:nvSpPr>
              <p:cNvPr id="40" name="Rectangle 28"/>
              <p:cNvSpPr>
                <a:spLocks noChangeArrowheads="1"/>
              </p:cNvSpPr>
              <p:nvPr/>
            </p:nvSpPr>
            <p:spPr bwMode="auto">
              <a:xfrm>
                <a:off x="43" y="0"/>
                <a:ext cx="227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just" eaLnBrk="1" fontAlgn="b" hangingPunct="1"/>
                <a:r>
                  <a:rPr lang="zh-CN" altLang="en-US" sz="2000" b="1">
                    <a:latin typeface="Times New Roman" pitchFamily="18" charset="0"/>
                  </a:rPr>
                  <a:t>结构化保护（</a:t>
                </a:r>
                <a:r>
                  <a:rPr lang="en-US" altLang="zh-CN" sz="2000" b="1">
                    <a:latin typeface="Times New Roman" pitchFamily="18" charset="0"/>
                  </a:rPr>
                  <a:t>Structural Protection</a:t>
                </a:r>
                <a:r>
                  <a:rPr lang="zh-CN" altLang="en-US" sz="2000" b="1">
                    <a:latin typeface="Times New Roman" pitchFamily="18" charset="0"/>
                  </a:rPr>
                  <a:t>）</a:t>
                </a:r>
              </a:p>
            </p:txBody>
          </p:sp>
          <p:sp>
            <p:nvSpPr>
              <p:cNvPr id="41" name="Rectangle 29"/>
              <p:cNvSpPr>
                <a:spLocks noChangeArrowheads="1"/>
              </p:cNvSpPr>
              <p:nvPr/>
            </p:nvSpPr>
            <p:spPr bwMode="auto">
              <a:xfrm>
                <a:off x="0" y="0"/>
                <a:ext cx="2356"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000" b="1">
                  <a:latin typeface="Times New Roman" pitchFamily="18" charset="0"/>
                </a:endParaRPr>
              </a:p>
            </p:txBody>
          </p:sp>
        </p:grpSp>
        <p:grpSp>
          <p:nvGrpSpPr>
            <p:cNvPr id="16" name="Group 31"/>
            <p:cNvGrpSpPr>
              <a:grpSpLocks/>
            </p:cNvGrpSpPr>
            <p:nvPr/>
          </p:nvGrpSpPr>
          <p:grpSpPr bwMode="auto">
            <a:xfrm>
              <a:off x="0" y="1536"/>
              <a:ext cx="709" cy="384"/>
              <a:chOff x="0" y="0"/>
              <a:chExt cx="709" cy="384"/>
            </a:xfrm>
          </p:grpSpPr>
          <p:sp>
            <p:nvSpPr>
              <p:cNvPr id="38" name="Rectangle 31"/>
              <p:cNvSpPr>
                <a:spLocks noChangeArrowheads="1"/>
              </p:cNvSpPr>
              <p:nvPr/>
            </p:nvSpPr>
            <p:spPr bwMode="auto">
              <a:xfrm>
                <a:off x="43" y="0"/>
                <a:ext cx="623"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just" eaLnBrk="1" fontAlgn="b" hangingPunct="1"/>
                <a:r>
                  <a:rPr lang="en-US" altLang="zh-CN" sz="2000" b="1">
                    <a:latin typeface="Times New Roman" pitchFamily="18" charset="0"/>
                  </a:rPr>
                  <a:t>     B1</a:t>
                </a:r>
                <a:endParaRPr lang="en-US" altLang="zh-CN" sz="2000">
                  <a:latin typeface="Times New Roman" pitchFamily="18" charset="0"/>
                </a:endParaRPr>
              </a:p>
            </p:txBody>
          </p:sp>
          <p:sp>
            <p:nvSpPr>
              <p:cNvPr id="39" name="Rectangle 32"/>
              <p:cNvSpPr>
                <a:spLocks noChangeArrowheads="1"/>
              </p:cNvSpPr>
              <p:nvPr/>
            </p:nvSpPr>
            <p:spPr bwMode="auto">
              <a:xfrm>
                <a:off x="0" y="0"/>
                <a:ext cx="709"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000" b="1">
                  <a:latin typeface="Times New Roman" pitchFamily="18" charset="0"/>
                </a:endParaRPr>
              </a:p>
            </p:txBody>
          </p:sp>
        </p:grpSp>
        <p:grpSp>
          <p:nvGrpSpPr>
            <p:cNvPr id="17" name="Group 34"/>
            <p:cNvGrpSpPr>
              <a:grpSpLocks/>
            </p:cNvGrpSpPr>
            <p:nvPr/>
          </p:nvGrpSpPr>
          <p:grpSpPr bwMode="auto">
            <a:xfrm>
              <a:off x="709" y="1536"/>
              <a:ext cx="2356" cy="384"/>
              <a:chOff x="0" y="0"/>
              <a:chExt cx="2356" cy="384"/>
            </a:xfrm>
          </p:grpSpPr>
          <p:sp>
            <p:nvSpPr>
              <p:cNvPr id="36" name="Rectangle 34"/>
              <p:cNvSpPr>
                <a:spLocks noChangeArrowheads="1"/>
              </p:cNvSpPr>
              <p:nvPr/>
            </p:nvSpPr>
            <p:spPr bwMode="auto">
              <a:xfrm>
                <a:off x="43" y="0"/>
                <a:ext cx="227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just" eaLnBrk="1" fontAlgn="b" hangingPunct="1"/>
                <a:r>
                  <a:rPr lang="zh-CN" altLang="en-US" sz="2000" b="1">
                    <a:latin typeface="Times New Roman" pitchFamily="18" charset="0"/>
                  </a:rPr>
                  <a:t>标记安全保护（</a:t>
                </a:r>
                <a:r>
                  <a:rPr lang="en-US" altLang="zh-CN" sz="2000" b="1">
                    <a:latin typeface="Times New Roman" pitchFamily="18" charset="0"/>
                  </a:rPr>
                  <a:t>Labeled Security Protection</a:t>
                </a:r>
                <a:r>
                  <a:rPr lang="zh-CN" altLang="en-US" sz="2000" b="1">
                    <a:latin typeface="Times New Roman" pitchFamily="18" charset="0"/>
                  </a:rPr>
                  <a:t>）</a:t>
                </a:r>
              </a:p>
            </p:txBody>
          </p:sp>
          <p:sp>
            <p:nvSpPr>
              <p:cNvPr id="37" name="Rectangle 35"/>
              <p:cNvSpPr>
                <a:spLocks noChangeArrowheads="1"/>
              </p:cNvSpPr>
              <p:nvPr/>
            </p:nvSpPr>
            <p:spPr bwMode="auto">
              <a:xfrm>
                <a:off x="0" y="0"/>
                <a:ext cx="2356"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000" b="1">
                  <a:latin typeface="Times New Roman" pitchFamily="18" charset="0"/>
                </a:endParaRPr>
              </a:p>
            </p:txBody>
          </p:sp>
        </p:grpSp>
        <p:grpSp>
          <p:nvGrpSpPr>
            <p:cNvPr id="18" name="Group 37"/>
            <p:cNvGrpSpPr>
              <a:grpSpLocks/>
            </p:cNvGrpSpPr>
            <p:nvPr/>
          </p:nvGrpSpPr>
          <p:grpSpPr bwMode="auto">
            <a:xfrm>
              <a:off x="0" y="1920"/>
              <a:ext cx="709" cy="384"/>
              <a:chOff x="0" y="0"/>
              <a:chExt cx="709" cy="384"/>
            </a:xfrm>
          </p:grpSpPr>
          <p:sp>
            <p:nvSpPr>
              <p:cNvPr id="34" name="Rectangle 37"/>
              <p:cNvSpPr>
                <a:spLocks noChangeArrowheads="1"/>
              </p:cNvSpPr>
              <p:nvPr/>
            </p:nvSpPr>
            <p:spPr bwMode="auto">
              <a:xfrm>
                <a:off x="43" y="0"/>
                <a:ext cx="623"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just" eaLnBrk="1" fontAlgn="b" hangingPunct="1"/>
                <a:r>
                  <a:rPr lang="en-US" altLang="zh-CN" sz="2000" b="1">
                    <a:latin typeface="Times New Roman" pitchFamily="18" charset="0"/>
                  </a:rPr>
                  <a:t>     C2</a:t>
                </a:r>
                <a:endParaRPr lang="en-US" altLang="zh-CN" sz="2000">
                  <a:latin typeface="Times New Roman" pitchFamily="18" charset="0"/>
                </a:endParaRPr>
              </a:p>
            </p:txBody>
          </p:sp>
          <p:sp>
            <p:nvSpPr>
              <p:cNvPr id="35" name="Rectangle 38"/>
              <p:cNvSpPr>
                <a:spLocks noChangeArrowheads="1"/>
              </p:cNvSpPr>
              <p:nvPr/>
            </p:nvSpPr>
            <p:spPr bwMode="auto">
              <a:xfrm>
                <a:off x="0" y="0"/>
                <a:ext cx="709"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000" b="1">
                  <a:latin typeface="Times New Roman" pitchFamily="18" charset="0"/>
                </a:endParaRPr>
              </a:p>
            </p:txBody>
          </p:sp>
        </p:grpSp>
        <p:grpSp>
          <p:nvGrpSpPr>
            <p:cNvPr id="19" name="Group 40"/>
            <p:cNvGrpSpPr>
              <a:grpSpLocks/>
            </p:cNvGrpSpPr>
            <p:nvPr/>
          </p:nvGrpSpPr>
          <p:grpSpPr bwMode="auto">
            <a:xfrm>
              <a:off x="709" y="1920"/>
              <a:ext cx="2356" cy="384"/>
              <a:chOff x="0" y="0"/>
              <a:chExt cx="2356" cy="384"/>
            </a:xfrm>
          </p:grpSpPr>
          <p:sp>
            <p:nvSpPr>
              <p:cNvPr id="32" name="Rectangle 40"/>
              <p:cNvSpPr>
                <a:spLocks noChangeArrowheads="1"/>
              </p:cNvSpPr>
              <p:nvPr/>
            </p:nvSpPr>
            <p:spPr bwMode="auto">
              <a:xfrm>
                <a:off x="43" y="0"/>
                <a:ext cx="227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just" eaLnBrk="1" fontAlgn="b" hangingPunct="1"/>
                <a:r>
                  <a:rPr lang="zh-CN" altLang="en-US" sz="2000" b="1" dirty="0">
                    <a:latin typeface="Times New Roman" pitchFamily="18" charset="0"/>
                  </a:rPr>
                  <a:t>受控的存取保护（</a:t>
                </a:r>
                <a:r>
                  <a:rPr lang="en-US" altLang="zh-CN" sz="2000" b="1" dirty="0">
                    <a:latin typeface="Times New Roman" pitchFamily="18" charset="0"/>
                  </a:rPr>
                  <a:t>Controlled Access Protection</a:t>
                </a:r>
                <a:r>
                  <a:rPr lang="zh-CN" altLang="en-US" sz="2000" b="1" dirty="0">
                    <a:latin typeface="Times New Roman" pitchFamily="18" charset="0"/>
                  </a:rPr>
                  <a:t>）</a:t>
                </a:r>
                <a:endParaRPr lang="zh-CN" altLang="en-US" sz="2000" dirty="0">
                  <a:latin typeface="Times New Roman" pitchFamily="18" charset="0"/>
                </a:endParaRPr>
              </a:p>
            </p:txBody>
          </p:sp>
          <p:sp>
            <p:nvSpPr>
              <p:cNvPr id="33" name="Rectangle 41"/>
              <p:cNvSpPr>
                <a:spLocks noChangeArrowheads="1"/>
              </p:cNvSpPr>
              <p:nvPr/>
            </p:nvSpPr>
            <p:spPr bwMode="auto">
              <a:xfrm>
                <a:off x="0" y="0"/>
                <a:ext cx="2356"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000" b="1">
                  <a:latin typeface="Times New Roman" pitchFamily="18" charset="0"/>
                </a:endParaRPr>
              </a:p>
            </p:txBody>
          </p:sp>
        </p:grpSp>
        <p:grpSp>
          <p:nvGrpSpPr>
            <p:cNvPr id="20" name="Group 43"/>
            <p:cNvGrpSpPr>
              <a:grpSpLocks/>
            </p:cNvGrpSpPr>
            <p:nvPr/>
          </p:nvGrpSpPr>
          <p:grpSpPr bwMode="auto">
            <a:xfrm>
              <a:off x="0" y="2304"/>
              <a:ext cx="709" cy="384"/>
              <a:chOff x="0" y="0"/>
              <a:chExt cx="709" cy="384"/>
            </a:xfrm>
          </p:grpSpPr>
          <p:sp>
            <p:nvSpPr>
              <p:cNvPr id="30" name="Rectangle 43"/>
              <p:cNvSpPr>
                <a:spLocks noChangeArrowheads="1"/>
              </p:cNvSpPr>
              <p:nvPr/>
            </p:nvSpPr>
            <p:spPr bwMode="auto">
              <a:xfrm>
                <a:off x="43" y="0"/>
                <a:ext cx="623"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just" eaLnBrk="1" fontAlgn="b" hangingPunct="1"/>
                <a:r>
                  <a:rPr lang="en-US" altLang="zh-CN" sz="2000" b="1">
                    <a:latin typeface="Times New Roman" pitchFamily="18" charset="0"/>
                  </a:rPr>
                  <a:t>     C1</a:t>
                </a:r>
                <a:endParaRPr lang="en-US" altLang="zh-CN" sz="2000">
                  <a:latin typeface="Times New Roman" pitchFamily="18" charset="0"/>
                </a:endParaRPr>
              </a:p>
            </p:txBody>
          </p:sp>
          <p:sp>
            <p:nvSpPr>
              <p:cNvPr id="31" name="Rectangle 44"/>
              <p:cNvSpPr>
                <a:spLocks noChangeArrowheads="1"/>
              </p:cNvSpPr>
              <p:nvPr/>
            </p:nvSpPr>
            <p:spPr bwMode="auto">
              <a:xfrm>
                <a:off x="0" y="0"/>
                <a:ext cx="709"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000" b="1">
                  <a:latin typeface="Times New Roman" pitchFamily="18" charset="0"/>
                </a:endParaRPr>
              </a:p>
            </p:txBody>
          </p:sp>
        </p:grpSp>
        <p:grpSp>
          <p:nvGrpSpPr>
            <p:cNvPr id="21" name="Group 46"/>
            <p:cNvGrpSpPr>
              <a:grpSpLocks/>
            </p:cNvGrpSpPr>
            <p:nvPr/>
          </p:nvGrpSpPr>
          <p:grpSpPr bwMode="auto">
            <a:xfrm>
              <a:off x="709" y="2304"/>
              <a:ext cx="2356" cy="384"/>
              <a:chOff x="0" y="0"/>
              <a:chExt cx="2356" cy="384"/>
            </a:xfrm>
          </p:grpSpPr>
          <p:sp>
            <p:nvSpPr>
              <p:cNvPr id="28" name="Rectangle 46"/>
              <p:cNvSpPr>
                <a:spLocks noChangeArrowheads="1"/>
              </p:cNvSpPr>
              <p:nvPr/>
            </p:nvSpPr>
            <p:spPr bwMode="auto">
              <a:xfrm>
                <a:off x="43" y="0"/>
                <a:ext cx="227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just" eaLnBrk="1" fontAlgn="b" hangingPunct="1"/>
                <a:r>
                  <a:rPr lang="zh-CN" altLang="en-US" sz="2000" b="1">
                    <a:latin typeface="Times New Roman" pitchFamily="18" charset="0"/>
                  </a:rPr>
                  <a:t>自主安全保护（</a:t>
                </a:r>
                <a:r>
                  <a:rPr lang="en-US" altLang="zh-CN" sz="2000" b="1">
                    <a:latin typeface="Times New Roman" pitchFamily="18" charset="0"/>
                  </a:rPr>
                  <a:t>Discretionary Security Protection</a:t>
                </a:r>
                <a:r>
                  <a:rPr lang="zh-CN" altLang="en-US" sz="2000" b="1">
                    <a:latin typeface="Times New Roman" pitchFamily="18" charset="0"/>
                  </a:rPr>
                  <a:t>）</a:t>
                </a:r>
                <a:endParaRPr lang="zh-CN" altLang="en-US" sz="2000">
                  <a:latin typeface="Times New Roman" pitchFamily="18" charset="0"/>
                </a:endParaRPr>
              </a:p>
            </p:txBody>
          </p:sp>
          <p:sp>
            <p:nvSpPr>
              <p:cNvPr id="29" name="Rectangle 47"/>
              <p:cNvSpPr>
                <a:spLocks noChangeArrowheads="1"/>
              </p:cNvSpPr>
              <p:nvPr/>
            </p:nvSpPr>
            <p:spPr bwMode="auto">
              <a:xfrm>
                <a:off x="0" y="0"/>
                <a:ext cx="2356"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000" b="1">
                  <a:latin typeface="Times New Roman" pitchFamily="18" charset="0"/>
                </a:endParaRPr>
              </a:p>
            </p:txBody>
          </p:sp>
        </p:grpSp>
        <p:grpSp>
          <p:nvGrpSpPr>
            <p:cNvPr id="22" name="Group 49"/>
            <p:cNvGrpSpPr>
              <a:grpSpLocks/>
            </p:cNvGrpSpPr>
            <p:nvPr/>
          </p:nvGrpSpPr>
          <p:grpSpPr bwMode="auto">
            <a:xfrm>
              <a:off x="0" y="2688"/>
              <a:ext cx="709" cy="384"/>
              <a:chOff x="0" y="0"/>
              <a:chExt cx="709" cy="384"/>
            </a:xfrm>
          </p:grpSpPr>
          <p:sp>
            <p:nvSpPr>
              <p:cNvPr id="26" name="Rectangle 49"/>
              <p:cNvSpPr>
                <a:spLocks noChangeArrowheads="1"/>
              </p:cNvSpPr>
              <p:nvPr/>
            </p:nvSpPr>
            <p:spPr bwMode="auto">
              <a:xfrm>
                <a:off x="43" y="0"/>
                <a:ext cx="623"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just" eaLnBrk="1" fontAlgn="b" hangingPunct="1"/>
                <a:r>
                  <a:rPr lang="en-US" altLang="zh-CN" sz="2000" b="1">
                    <a:latin typeface="Times New Roman" pitchFamily="18" charset="0"/>
                  </a:rPr>
                  <a:t>     D</a:t>
                </a:r>
                <a:endParaRPr lang="en-US" altLang="zh-CN" sz="2000">
                  <a:latin typeface="Times New Roman" pitchFamily="18" charset="0"/>
                </a:endParaRPr>
              </a:p>
            </p:txBody>
          </p:sp>
          <p:sp>
            <p:nvSpPr>
              <p:cNvPr id="27" name="Rectangle 50"/>
              <p:cNvSpPr>
                <a:spLocks noChangeArrowheads="1"/>
              </p:cNvSpPr>
              <p:nvPr/>
            </p:nvSpPr>
            <p:spPr bwMode="auto">
              <a:xfrm>
                <a:off x="0" y="0"/>
                <a:ext cx="709"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000" b="1">
                  <a:latin typeface="Times New Roman" pitchFamily="18" charset="0"/>
                </a:endParaRPr>
              </a:p>
            </p:txBody>
          </p:sp>
        </p:grpSp>
        <p:grpSp>
          <p:nvGrpSpPr>
            <p:cNvPr id="23" name="Group 52"/>
            <p:cNvGrpSpPr>
              <a:grpSpLocks/>
            </p:cNvGrpSpPr>
            <p:nvPr/>
          </p:nvGrpSpPr>
          <p:grpSpPr bwMode="auto">
            <a:xfrm>
              <a:off x="709" y="2688"/>
              <a:ext cx="2356" cy="384"/>
              <a:chOff x="0" y="0"/>
              <a:chExt cx="2356" cy="384"/>
            </a:xfrm>
          </p:grpSpPr>
          <p:sp>
            <p:nvSpPr>
              <p:cNvPr id="24" name="Rectangle 52"/>
              <p:cNvSpPr>
                <a:spLocks noChangeArrowheads="1"/>
              </p:cNvSpPr>
              <p:nvPr/>
            </p:nvSpPr>
            <p:spPr bwMode="auto">
              <a:xfrm>
                <a:off x="43" y="0"/>
                <a:ext cx="227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just" eaLnBrk="1" fontAlgn="b" hangingPunct="1"/>
                <a:r>
                  <a:rPr lang="zh-CN" altLang="en-US" sz="2000" b="1">
                    <a:latin typeface="Times New Roman" pitchFamily="18" charset="0"/>
                  </a:rPr>
                  <a:t>最小保护（</a:t>
                </a:r>
                <a:r>
                  <a:rPr lang="en-US" altLang="zh-CN" sz="2000" b="1">
                    <a:latin typeface="Times New Roman" pitchFamily="18" charset="0"/>
                  </a:rPr>
                  <a:t>Minimal Protection</a:t>
                </a:r>
                <a:r>
                  <a:rPr lang="zh-CN" altLang="en-US" sz="2000" b="1">
                    <a:latin typeface="Times New Roman" pitchFamily="18" charset="0"/>
                  </a:rPr>
                  <a:t>）</a:t>
                </a:r>
              </a:p>
            </p:txBody>
          </p:sp>
          <p:sp>
            <p:nvSpPr>
              <p:cNvPr id="25" name="Rectangle 53"/>
              <p:cNvSpPr>
                <a:spLocks noChangeArrowheads="1"/>
              </p:cNvSpPr>
              <p:nvPr/>
            </p:nvSpPr>
            <p:spPr bwMode="auto">
              <a:xfrm>
                <a:off x="0" y="0"/>
                <a:ext cx="2356"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000" b="1">
                  <a:latin typeface="Times New Roman" pitchFamily="18" charset="0"/>
                </a:endParaRPr>
              </a:p>
            </p:txBody>
          </p:sp>
        </p:grpSp>
      </p:grpSp>
      <p:sp>
        <p:nvSpPr>
          <p:cNvPr id="56" name="Text Box 57"/>
          <p:cNvSpPr txBox="1">
            <a:spLocks noChangeArrowheads="1"/>
          </p:cNvSpPr>
          <p:nvPr/>
        </p:nvSpPr>
        <p:spPr bwMode="auto">
          <a:xfrm>
            <a:off x="1126599" y="2016168"/>
            <a:ext cx="865717"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zh-CN" altLang="en-US" sz="3200" b="0" dirty="0">
                <a:solidFill>
                  <a:srgbClr val="FF3300"/>
                </a:solidFill>
                <a:latin typeface="等线" panose="02010600030101010101" pitchFamily="2" charset="-122"/>
                <a:ea typeface="等线" panose="02010600030101010101" pitchFamily="2" charset="-122"/>
              </a:rPr>
              <a:t>高</a:t>
            </a:r>
          </a:p>
        </p:txBody>
      </p:sp>
      <p:sp>
        <p:nvSpPr>
          <p:cNvPr id="57" name="Text Box 56"/>
          <p:cNvSpPr txBox="1">
            <a:spLocks noChangeArrowheads="1"/>
          </p:cNvSpPr>
          <p:nvPr/>
        </p:nvSpPr>
        <p:spPr bwMode="auto">
          <a:xfrm>
            <a:off x="1135680" y="4560720"/>
            <a:ext cx="865717"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zh-CN" altLang="en-US" sz="3200" b="0" dirty="0">
                <a:solidFill>
                  <a:srgbClr val="FF3300"/>
                </a:solidFill>
                <a:latin typeface="等线" panose="02010600030101010101" pitchFamily="2" charset="-122"/>
                <a:ea typeface="等线" panose="02010600030101010101" pitchFamily="2" charset="-122"/>
              </a:rPr>
              <a:t>低</a:t>
            </a:r>
          </a:p>
        </p:txBody>
      </p:sp>
      <p:sp>
        <p:nvSpPr>
          <p:cNvPr id="58" name="Line 55"/>
          <p:cNvSpPr>
            <a:spLocks noChangeShapeType="1"/>
          </p:cNvSpPr>
          <p:nvPr/>
        </p:nvSpPr>
        <p:spPr bwMode="auto">
          <a:xfrm flipH="1" flipV="1">
            <a:off x="1516439" y="2662697"/>
            <a:ext cx="7560" cy="1771417"/>
          </a:xfrm>
          <a:prstGeom prst="line">
            <a:avLst/>
          </a:prstGeom>
          <a:noFill/>
          <a:ln w="57150">
            <a:solidFill>
              <a:srgbClr val="0000FF"/>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2656002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grpId="0" nodeType="click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strips(upRight)">
                                      <p:cBhvr>
                                        <p:cTn id="7" dur="500"/>
                                        <p:tgtEl>
                                          <p:spTgt spid="57"/>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58"/>
                                        </p:tgtEl>
                                        <p:attrNameLst>
                                          <p:attrName>style.visibility</p:attrName>
                                        </p:attrNameLst>
                                      </p:cBhvr>
                                      <p:to>
                                        <p:strVal val="visible"/>
                                      </p:to>
                                    </p:set>
                                    <p:animEffect transition="in" filter="wipe(down)">
                                      <p:cBhvr>
                                        <p:cTn id="11" dur="1000"/>
                                        <p:tgtEl>
                                          <p:spTgt spid="58"/>
                                        </p:tgtEl>
                                      </p:cBhvr>
                                    </p:animEffect>
                                  </p:childTnLst>
                                </p:cTn>
                              </p:par>
                            </p:childTnLst>
                          </p:cTn>
                        </p:par>
                        <p:par>
                          <p:cTn id="12" fill="hold">
                            <p:stCondLst>
                              <p:cond delay="1500"/>
                            </p:stCondLst>
                            <p:childTnLst>
                              <p:par>
                                <p:cTn id="13" presetID="22" presetClass="entr" presetSubtype="4" fill="hold" grpId="0" nodeType="afterEffect">
                                  <p:stCondLst>
                                    <p:cond delay="0"/>
                                  </p:stCondLst>
                                  <p:childTnLst>
                                    <p:set>
                                      <p:cBhvr>
                                        <p:cTn id="14" dur="1" fill="hold">
                                          <p:stCondLst>
                                            <p:cond delay="0"/>
                                          </p:stCondLst>
                                        </p:cTn>
                                        <p:tgtEl>
                                          <p:spTgt spid="56"/>
                                        </p:tgtEl>
                                        <p:attrNameLst>
                                          <p:attrName>style.visibility</p:attrName>
                                        </p:attrNameLst>
                                      </p:cBhvr>
                                      <p:to>
                                        <p:strVal val="visible"/>
                                      </p:to>
                                    </p:set>
                                    <p:animEffect transition="in" filter="wipe(down)">
                                      <p:cBhvr>
                                        <p:cTn id="15"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P spid="57" grpId="0"/>
      <p:bldP spid="5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457200"/>
            <a:ext cx="11007107" cy="6078826"/>
          </a:xfrm>
        </p:spPr>
        <p:txBody>
          <a:bodyPr/>
          <a:lstStyle/>
          <a:p>
            <a:r>
              <a:rPr lang="zh-CN" altLang="en-US" dirty="0">
                <a:solidFill>
                  <a:srgbClr val="FF0000"/>
                </a:solidFill>
              </a:rPr>
              <a:t>四组（</a:t>
            </a:r>
            <a:r>
              <a:rPr lang="en-US" altLang="zh-CN" dirty="0">
                <a:solidFill>
                  <a:srgbClr val="FF0000"/>
                </a:solidFill>
              </a:rPr>
              <a:t>division</a:t>
            </a:r>
            <a:r>
              <a:rPr lang="zh-CN" altLang="en-US" dirty="0">
                <a:solidFill>
                  <a:srgbClr val="FF0000"/>
                </a:solidFill>
              </a:rPr>
              <a:t>）七个等级</a:t>
            </a:r>
          </a:p>
          <a:p>
            <a:pPr lvl="1"/>
            <a:r>
              <a:rPr lang="zh-CN" altLang="en-US" b="1" dirty="0">
                <a:latin typeface="微软雅黑" panose="020B0503020204020204" pitchFamily="34" charset="-122"/>
                <a:ea typeface="微软雅黑" panose="020B0503020204020204" pitchFamily="34" charset="-122"/>
              </a:rPr>
              <a:t> </a:t>
            </a:r>
            <a:r>
              <a:rPr lang="en-US" altLang="zh-CN" b="1" dirty="0">
                <a:solidFill>
                  <a:srgbClr val="0000CC"/>
                </a:solidFill>
                <a:latin typeface="微软雅黑" panose="020B0503020204020204" pitchFamily="34" charset="-122"/>
                <a:ea typeface="微软雅黑" panose="020B0503020204020204" pitchFamily="34" charset="-122"/>
              </a:rPr>
              <a:t>D</a:t>
            </a:r>
          </a:p>
          <a:p>
            <a:pPr lvl="1"/>
            <a:r>
              <a:rPr lang="en-US" altLang="zh-CN" b="1" dirty="0">
                <a:solidFill>
                  <a:srgbClr val="0000CC"/>
                </a:solidFill>
                <a:latin typeface="微软雅黑" panose="020B0503020204020204" pitchFamily="34" charset="-122"/>
                <a:ea typeface="微软雅黑" panose="020B0503020204020204" pitchFamily="34" charset="-122"/>
              </a:rPr>
              <a:t> C</a:t>
            </a:r>
            <a:r>
              <a:rPr lang="zh-CN" altLang="en-US" b="1" dirty="0">
                <a:solidFill>
                  <a:srgbClr val="0000CC"/>
                </a:solidFill>
                <a:latin typeface="微软雅黑" panose="020B0503020204020204" pitchFamily="34" charset="-122"/>
                <a:ea typeface="微软雅黑" panose="020B0503020204020204" pitchFamily="34" charset="-122"/>
              </a:rPr>
              <a:t>（</a:t>
            </a:r>
            <a:r>
              <a:rPr lang="en-US" altLang="zh-CN" b="1" dirty="0">
                <a:solidFill>
                  <a:srgbClr val="0000CC"/>
                </a:solidFill>
                <a:latin typeface="微软雅黑" panose="020B0503020204020204" pitchFamily="34" charset="-122"/>
                <a:ea typeface="微软雅黑" panose="020B0503020204020204" pitchFamily="34" charset="-122"/>
              </a:rPr>
              <a:t>C1</a:t>
            </a:r>
            <a:r>
              <a:rPr lang="zh-CN" altLang="en-US" b="1" dirty="0">
                <a:solidFill>
                  <a:srgbClr val="0000CC"/>
                </a:solidFill>
                <a:latin typeface="微软雅黑" panose="020B0503020204020204" pitchFamily="34" charset="-122"/>
                <a:ea typeface="微软雅黑" panose="020B0503020204020204" pitchFamily="34" charset="-122"/>
              </a:rPr>
              <a:t>，</a:t>
            </a:r>
            <a:r>
              <a:rPr lang="en-US" altLang="zh-CN" b="1" dirty="0">
                <a:solidFill>
                  <a:srgbClr val="0000CC"/>
                </a:solidFill>
                <a:latin typeface="微软雅黑" panose="020B0503020204020204" pitchFamily="34" charset="-122"/>
                <a:ea typeface="微软雅黑" panose="020B0503020204020204" pitchFamily="34" charset="-122"/>
              </a:rPr>
              <a:t>C2</a:t>
            </a:r>
            <a:r>
              <a:rPr lang="zh-CN" altLang="en-US" b="1" dirty="0">
                <a:solidFill>
                  <a:srgbClr val="0000CC"/>
                </a:solidFill>
                <a:latin typeface="微软雅黑" panose="020B0503020204020204" pitchFamily="34" charset="-122"/>
                <a:ea typeface="微软雅黑" panose="020B0503020204020204" pitchFamily="34" charset="-122"/>
              </a:rPr>
              <a:t>）</a:t>
            </a:r>
          </a:p>
          <a:p>
            <a:pPr lvl="1"/>
            <a:r>
              <a:rPr lang="zh-CN" altLang="en-US" b="1" dirty="0">
                <a:solidFill>
                  <a:srgbClr val="0000CC"/>
                </a:solidFill>
                <a:latin typeface="微软雅黑" panose="020B0503020204020204" pitchFamily="34" charset="-122"/>
                <a:ea typeface="微软雅黑" panose="020B0503020204020204" pitchFamily="34" charset="-122"/>
              </a:rPr>
              <a:t> </a:t>
            </a:r>
            <a:r>
              <a:rPr lang="en-US" altLang="zh-CN" b="1" dirty="0">
                <a:solidFill>
                  <a:srgbClr val="0000CC"/>
                </a:solidFill>
                <a:latin typeface="微软雅黑" panose="020B0503020204020204" pitchFamily="34" charset="-122"/>
                <a:ea typeface="微软雅黑" panose="020B0503020204020204" pitchFamily="34" charset="-122"/>
              </a:rPr>
              <a:t>B</a:t>
            </a:r>
            <a:r>
              <a:rPr lang="zh-CN" altLang="en-US" b="1" dirty="0">
                <a:solidFill>
                  <a:srgbClr val="0000CC"/>
                </a:solidFill>
                <a:latin typeface="微软雅黑" panose="020B0503020204020204" pitchFamily="34" charset="-122"/>
                <a:ea typeface="微软雅黑" panose="020B0503020204020204" pitchFamily="34" charset="-122"/>
              </a:rPr>
              <a:t>（</a:t>
            </a:r>
            <a:r>
              <a:rPr lang="en-US" altLang="zh-CN" b="1" dirty="0">
                <a:solidFill>
                  <a:srgbClr val="0000CC"/>
                </a:solidFill>
                <a:latin typeface="微软雅黑" panose="020B0503020204020204" pitchFamily="34" charset="-122"/>
                <a:ea typeface="微软雅黑" panose="020B0503020204020204" pitchFamily="34" charset="-122"/>
              </a:rPr>
              <a:t>B1</a:t>
            </a:r>
            <a:r>
              <a:rPr lang="zh-CN" altLang="en-US" b="1" dirty="0">
                <a:solidFill>
                  <a:srgbClr val="0000CC"/>
                </a:solidFill>
                <a:latin typeface="微软雅黑" panose="020B0503020204020204" pitchFamily="34" charset="-122"/>
                <a:ea typeface="微软雅黑" panose="020B0503020204020204" pitchFamily="34" charset="-122"/>
              </a:rPr>
              <a:t>，</a:t>
            </a:r>
            <a:r>
              <a:rPr lang="en-US" altLang="zh-CN" b="1" dirty="0">
                <a:solidFill>
                  <a:srgbClr val="0000CC"/>
                </a:solidFill>
                <a:latin typeface="微软雅黑" panose="020B0503020204020204" pitchFamily="34" charset="-122"/>
                <a:ea typeface="微软雅黑" panose="020B0503020204020204" pitchFamily="34" charset="-122"/>
              </a:rPr>
              <a:t>B2</a:t>
            </a:r>
            <a:r>
              <a:rPr lang="zh-CN" altLang="en-US" b="1" dirty="0">
                <a:solidFill>
                  <a:srgbClr val="0000CC"/>
                </a:solidFill>
                <a:latin typeface="微软雅黑" panose="020B0503020204020204" pitchFamily="34" charset="-122"/>
                <a:ea typeface="微软雅黑" panose="020B0503020204020204" pitchFamily="34" charset="-122"/>
              </a:rPr>
              <a:t>，</a:t>
            </a:r>
            <a:r>
              <a:rPr lang="en-US" altLang="zh-CN" b="1" dirty="0">
                <a:solidFill>
                  <a:srgbClr val="0000CC"/>
                </a:solidFill>
                <a:latin typeface="微软雅黑" panose="020B0503020204020204" pitchFamily="34" charset="-122"/>
                <a:ea typeface="微软雅黑" panose="020B0503020204020204" pitchFamily="34" charset="-122"/>
              </a:rPr>
              <a:t>B3</a:t>
            </a:r>
            <a:r>
              <a:rPr lang="zh-CN" altLang="en-US" b="1" dirty="0">
                <a:solidFill>
                  <a:srgbClr val="0000CC"/>
                </a:solidFill>
                <a:latin typeface="微软雅黑" panose="020B0503020204020204" pitchFamily="34" charset="-122"/>
                <a:ea typeface="微软雅黑" panose="020B0503020204020204" pitchFamily="34" charset="-122"/>
              </a:rPr>
              <a:t>）</a:t>
            </a:r>
          </a:p>
          <a:p>
            <a:pPr lvl="1"/>
            <a:r>
              <a:rPr lang="zh-CN" altLang="en-US" b="1" dirty="0">
                <a:solidFill>
                  <a:srgbClr val="0000CC"/>
                </a:solidFill>
                <a:latin typeface="微软雅黑" panose="020B0503020204020204" pitchFamily="34" charset="-122"/>
                <a:ea typeface="微软雅黑" panose="020B0503020204020204" pitchFamily="34" charset="-122"/>
              </a:rPr>
              <a:t> </a:t>
            </a:r>
            <a:r>
              <a:rPr lang="en-US" altLang="zh-CN" b="1" dirty="0">
                <a:solidFill>
                  <a:srgbClr val="0000CC"/>
                </a:solidFill>
                <a:latin typeface="微软雅黑" panose="020B0503020204020204" pitchFamily="34" charset="-122"/>
                <a:ea typeface="微软雅黑" panose="020B0503020204020204" pitchFamily="34" charset="-122"/>
              </a:rPr>
              <a:t>A</a:t>
            </a:r>
            <a:r>
              <a:rPr lang="zh-CN" altLang="en-US" b="1" dirty="0">
                <a:solidFill>
                  <a:srgbClr val="0000CC"/>
                </a:solidFill>
                <a:latin typeface="微软雅黑" panose="020B0503020204020204" pitchFamily="34" charset="-122"/>
                <a:ea typeface="微软雅黑" panose="020B0503020204020204" pitchFamily="34" charset="-122"/>
              </a:rPr>
              <a:t>（</a:t>
            </a:r>
            <a:r>
              <a:rPr lang="en-US" altLang="zh-CN" b="1" dirty="0">
                <a:solidFill>
                  <a:srgbClr val="0000CC"/>
                </a:solidFill>
                <a:latin typeface="微软雅黑" panose="020B0503020204020204" pitchFamily="34" charset="-122"/>
                <a:ea typeface="微软雅黑" panose="020B0503020204020204" pitchFamily="34" charset="-122"/>
              </a:rPr>
              <a:t>A1</a:t>
            </a:r>
            <a:r>
              <a:rPr lang="zh-CN" altLang="en-US" b="1" dirty="0">
                <a:solidFill>
                  <a:srgbClr val="0000CC"/>
                </a:solidFill>
                <a:latin typeface="微软雅黑" panose="020B0503020204020204" pitchFamily="34" charset="-122"/>
                <a:ea typeface="微软雅黑" panose="020B0503020204020204" pitchFamily="34" charset="-122"/>
              </a:rPr>
              <a:t>）</a:t>
            </a:r>
            <a:endParaRPr lang="en-US" altLang="zh-CN" b="1" dirty="0">
              <a:solidFill>
                <a:srgbClr val="0000CC"/>
              </a:solidFill>
              <a:latin typeface="微软雅黑" panose="020B0503020204020204" pitchFamily="34" charset="-122"/>
              <a:ea typeface="微软雅黑" panose="020B0503020204020204" pitchFamily="34" charset="-122"/>
            </a:endParaRPr>
          </a:p>
          <a:p>
            <a:pPr lvl="1"/>
            <a:endParaRPr lang="zh-CN" altLang="en-US" sz="1800" dirty="0">
              <a:solidFill>
                <a:srgbClr val="0000CC"/>
              </a:solidFill>
              <a:latin typeface="微软雅黑" panose="020B0503020204020204" pitchFamily="34" charset="-122"/>
              <a:ea typeface="微软雅黑" panose="020B0503020204020204" pitchFamily="34" charset="-122"/>
            </a:endParaRPr>
          </a:p>
          <a:p>
            <a:r>
              <a:rPr lang="zh-CN" altLang="en-US" dirty="0">
                <a:cs typeface="Times New Roman" panose="02020603050405020304" pitchFamily="18" charset="0"/>
              </a:rPr>
              <a:t>各安全级别之间具有一种</a:t>
            </a:r>
            <a:r>
              <a:rPr lang="zh-CN" altLang="en-US" dirty="0">
                <a:solidFill>
                  <a:srgbClr val="FF0000"/>
                </a:solidFill>
                <a:cs typeface="Times New Roman" panose="02020603050405020304" pitchFamily="18" charset="0"/>
              </a:rPr>
              <a:t>偏序向下兼容</a:t>
            </a:r>
            <a:r>
              <a:rPr lang="zh-CN" altLang="en-US" dirty="0">
                <a:cs typeface="Times New Roman" panose="02020603050405020304" pitchFamily="18" charset="0"/>
              </a:rPr>
              <a:t>的关系，</a:t>
            </a:r>
            <a:endParaRPr lang="en-US" altLang="zh-CN" dirty="0">
              <a:cs typeface="Times New Roman" panose="02020603050405020304" pitchFamily="18" charset="0"/>
            </a:endParaRPr>
          </a:p>
          <a:p>
            <a:pPr lvl="1"/>
            <a:r>
              <a:rPr lang="zh-CN" altLang="en-US" dirty="0">
                <a:latin typeface="微软雅黑" panose="020B0503020204020204" pitchFamily="34" charset="-122"/>
                <a:ea typeface="微软雅黑" panose="020B0503020204020204" pitchFamily="34" charset="-122"/>
                <a:cs typeface="Times New Roman" panose="02020603050405020304" pitchFamily="18" charset="0"/>
              </a:rPr>
              <a:t>即较高安全性级别提供的安全保护要包含较低级别的所有保护要求，同时提供更多或更完善的保护能力</a:t>
            </a:r>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2"/>
          </p:nvPr>
        </p:nvSpPr>
        <p:spPr/>
        <p:txBody>
          <a:bodyPr/>
          <a:lstStyle/>
          <a:p>
            <a:fld id="{E63F6D5D-9733-4D44-9C56-AEFEDD5A4BA7}" type="slidenum">
              <a:rPr lang="en-US" smtClean="0"/>
              <a:pPr/>
              <a:t>12</a:t>
            </a:fld>
            <a:endParaRPr lang="en-US" dirty="0"/>
          </a:p>
        </p:txBody>
      </p:sp>
    </p:spTree>
    <p:extLst>
      <p:ext uri="{BB962C8B-B14F-4D97-AF65-F5344CB8AC3E}">
        <p14:creationId xmlns:p14="http://schemas.microsoft.com/office/powerpoint/2010/main" val="3393977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457200"/>
            <a:ext cx="11007107" cy="6078826"/>
          </a:xfrm>
        </p:spPr>
        <p:txBody>
          <a:bodyPr>
            <a:normAutofit/>
          </a:bodyPr>
          <a:lstStyle/>
          <a:p>
            <a:pPr>
              <a:lnSpc>
                <a:spcPct val="100000"/>
              </a:lnSpc>
            </a:pPr>
            <a:r>
              <a:rPr lang="en-US" altLang="zh-CN" dirty="0">
                <a:solidFill>
                  <a:srgbClr val="FF0000"/>
                </a:solidFill>
              </a:rPr>
              <a:t>D</a:t>
            </a:r>
            <a:r>
              <a:rPr lang="zh-CN" altLang="en-US" dirty="0">
                <a:solidFill>
                  <a:srgbClr val="FF0000"/>
                </a:solidFill>
              </a:rPr>
              <a:t>级</a:t>
            </a:r>
          </a:p>
          <a:p>
            <a:pPr lvl="1">
              <a:lnSpc>
                <a:spcPct val="100000"/>
              </a:lnSpc>
            </a:pPr>
            <a:r>
              <a:rPr lang="zh-CN" altLang="en-US" dirty="0">
                <a:latin typeface="微软雅黑" panose="020B0503020204020204" pitchFamily="34" charset="-122"/>
                <a:ea typeface="微软雅黑" panose="020B0503020204020204" pitchFamily="34" charset="-122"/>
              </a:rPr>
              <a:t>将一切不符合更高标准的系统均归于</a:t>
            </a:r>
            <a:r>
              <a:rPr lang="en-US" altLang="zh-CN" dirty="0">
                <a:latin typeface="微软雅黑" panose="020B0503020204020204" pitchFamily="34" charset="-122"/>
                <a:ea typeface="微软雅黑" panose="020B0503020204020204" pitchFamily="34" charset="-122"/>
              </a:rPr>
              <a:t>D</a:t>
            </a:r>
            <a:r>
              <a:rPr lang="zh-CN" altLang="en-US" dirty="0">
                <a:latin typeface="微软雅黑" panose="020B0503020204020204" pitchFamily="34" charset="-122"/>
                <a:ea typeface="微软雅黑" panose="020B0503020204020204" pitchFamily="34" charset="-122"/>
              </a:rPr>
              <a:t>组</a:t>
            </a:r>
          </a:p>
          <a:p>
            <a:pPr lvl="1">
              <a:lnSpc>
                <a:spcPct val="100000"/>
              </a:lnSpc>
            </a:pPr>
            <a:r>
              <a:rPr lang="zh-CN" altLang="en-US" dirty="0">
                <a:latin typeface="微软雅黑" panose="020B0503020204020204" pitchFamily="34" charset="-122"/>
                <a:ea typeface="微软雅黑" panose="020B0503020204020204" pitchFamily="34" charset="-122"/>
              </a:rPr>
              <a:t>典型例子：</a:t>
            </a:r>
            <a:r>
              <a:rPr lang="en-US" altLang="zh-CN" dirty="0">
                <a:latin typeface="微软雅黑" panose="020B0503020204020204" pitchFamily="34" charset="-122"/>
                <a:ea typeface="微软雅黑" panose="020B0503020204020204" pitchFamily="34" charset="-122"/>
              </a:rPr>
              <a:t>DOS</a:t>
            </a:r>
            <a:r>
              <a:rPr lang="zh-CN" altLang="en-US" dirty="0">
                <a:latin typeface="微软雅黑" panose="020B0503020204020204" pitchFamily="34" charset="-122"/>
                <a:ea typeface="微软雅黑" panose="020B0503020204020204" pitchFamily="34" charset="-122"/>
              </a:rPr>
              <a:t>是安全标准为</a:t>
            </a:r>
            <a:r>
              <a:rPr lang="en-US" altLang="zh-CN" dirty="0">
                <a:latin typeface="微软雅黑" panose="020B0503020204020204" pitchFamily="34" charset="-122"/>
                <a:ea typeface="微软雅黑" panose="020B0503020204020204" pitchFamily="34" charset="-122"/>
              </a:rPr>
              <a:t>D</a:t>
            </a:r>
            <a:r>
              <a:rPr lang="zh-CN" altLang="en-US" dirty="0">
                <a:latin typeface="微软雅黑" panose="020B0503020204020204" pitchFamily="34" charset="-122"/>
                <a:ea typeface="微软雅黑" panose="020B0503020204020204" pitchFamily="34" charset="-122"/>
              </a:rPr>
              <a:t>的操作系统</a:t>
            </a:r>
          </a:p>
          <a:p>
            <a:pPr lvl="1">
              <a:lnSpc>
                <a:spcPct val="100000"/>
              </a:lnSpc>
            </a:pP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DOS</a:t>
            </a:r>
            <a:r>
              <a:rPr lang="zh-CN" altLang="en-US" dirty="0">
                <a:latin typeface="微软雅黑" panose="020B0503020204020204" pitchFamily="34" charset="-122"/>
                <a:ea typeface="微软雅黑" panose="020B0503020204020204" pitchFamily="34" charset="-122"/>
              </a:rPr>
              <a:t>在安全性方面几乎没有什么专门的机制来保障</a:t>
            </a:r>
          </a:p>
          <a:p>
            <a:pPr>
              <a:lnSpc>
                <a:spcPct val="100000"/>
              </a:lnSpc>
            </a:pPr>
            <a:endParaRPr lang="en-US" altLang="zh-CN" sz="1800">
              <a:solidFill>
                <a:srgbClr val="FF0000"/>
              </a:solidFill>
            </a:endParaRPr>
          </a:p>
          <a:p>
            <a:pPr>
              <a:lnSpc>
                <a:spcPct val="100000"/>
              </a:lnSpc>
            </a:pPr>
            <a:r>
              <a:rPr lang="en-US" altLang="zh-CN">
                <a:solidFill>
                  <a:srgbClr val="FF0000"/>
                </a:solidFill>
              </a:rPr>
              <a:t>C1</a:t>
            </a:r>
            <a:r>
              <a:rPr lang="zh-CN" altLang="en-US" dirty="0">
                <a:solidFill>
                  <a:srgbClr val="FF0000"/>
                </a:solidFill>
              </a:rPr>
              <a:t>级</a:t>
            </a:r>
          </a:p>
          <a:p>
            <a:pPr lvl="1">
              <a:lnSpc>
                <a:spcPct val="100000"/>
              </a:lnSpc>
              <a:spcBef>
                <a:spcPct val="60000"/>
              </a:spcBef>
            </a:pPr>
            <a:r>
              <a:rPr lang="zh-CN" altLang="en-US" dirty="0">
                <a:latin typeface="微软雅黑" panose="020B0503020204020204" pitchFamily="34" charset="-122"/>
                <a:ea typeface="微软雅黑" panose="020B0503020204020204" pitchFamily="34" charset="-122"/>
              </a:rPr>
              <a:t>非常初级的自主安全保护</a:t>
            </a:r>
          </a:p>
          <a:p>
            <a:pPr lvl="1">
              <a:lnSpc>
                <a:spcPct val="100000"/>
              </a:lnSpc>
              <a:spcBef>
                <a:spcPct val="60000"/>
              </a:spcBef>
            </a:pPr>
            <a:r>
              <a:rPr lang="zh-CN" altLang="en-US" dirty="0">
                <a:latin typeface="微软雅黑" panose="020B0503020204020204" pitchFamily="34" charset="-122"/>
                <a:ea typeface="微软雅黑" panose="020B0503020204020204" pitchFamily="34" charset="-122"/>
              </a:rPr>
              <a:t>能够实现对用户和数据的分离，进行</a:t>
            </a:r>
            <a:r>
              <a:rPr lang="zh-CN" altLang="en-US" u="sng" dirty="0">
                <a:solidFill>
                  <a:srgbClr val="FF0000"/>
                </a:solidFill>
                <a:latin typeface="微软雅黑" panose="020B0503020204020204" pitchFamily="34" charset="-122"/>
                <a:ea typeface="微软雅黑" panose="020B0503020204020204" pitchFamily="34" charset="-122"/>
              </a:rPr>
              <a:t>自主存取控制 </a:t>
            </a:r>
            <a:r>
              <a:rPr lang="en-US" altLang="zh-CN" dirty="0">
                <a:solidFill>
                  <a:srgbClr val="FF0000"/>
                </a:solidFill>
                <a:latin typeface="微软雅黑" panose="020B0503020204020204" pitchFamily="34" charset="-122"/>
                <a:ea typeface="微软雅黑" panose="020B0503020204020204" pitchFamily="34" charset="-122"/>
              </a:rPr>
              <a:t>(DAC)</a:t>
            </a:r>
            <a:r>
              <a:rPr lang="zh-CN" altLang="en-US" dirty="0">
                <a:latin typeface="微软雅黑" panose="020B0503020204020204" pitchFamily="34" charset="-122"/>
                <a:ea typeface="微软雅黑" panose="020B0503020204020204" pitchFamily="34" charset="-122"/>
              </a:rPr>
              <a:t>，保护或限制用户权限的传播。</a:t>
            </a:r>
          </a:p>
          <a:p>
            <a:pPr lvl="1">
              <a:lnSpc>
                <a:spcPct val="100000"/>
              </a:lnSpc>
              <a:spcBef>
                <a:spcPct val="60000"/>
              </a:spcBef>
            </a:pPr>
            <a:r>
              <a:rPr lang="zh-CN" altLang="en-US" dirty="0">
                <a:latin typeface="微软雅黑" panose="020B0503020204020204" pitchFamily="34" charset="-122"/>
                <a:ea typeface="微软雅黑" panose="020B0503020204020204" pitchFamily="34" charset="-122"/>
              </a:rPr>
              <a:t>现有的商业系统稍作改进即可满足</a:t>
            </a:r>
          </a:p>
        </p:txBody>
      </p:sp>
      <p:sp>
        <p:nvSpPr>
          <p:cNvPr id="4" name="灯片编号占位符 3"/>
          <p:cNvSpPr>
            <a:spLocks noGrp="1"/>
          </p:cNvSpPr>
          <p:nvPr>
            <p:ph type="sldNum" sz="quarter" idx="12"/>
          </p:nvPr>
        </p:nvSpPr>
        <p:spPr/>
        <p:txBody>
          <a:bodyPr/>
          <a:lstStyle/>
          <a:p>
            <a:fld id="{E63F6D5D-9733-4D44-9C56-AEFEDD5A4BA7}" type="slidenum">
              <a:rPr lang="en-US" smtClean="0"/>
              <a:pPr/>
              <a:t>13</a:t>
            </a:fld>
            <a:endParaRPr lang="en-US" dirty="0"/>
          </a:p>
        </p:txBody>
      </p:sp>
    </p:spTree>
    <p:extLst>
      <p:ext uri="{BB962C8B-B14F-4D97-AF65-F5344CB8AC3E}">
        <p14:creationId xmlns:p14="http://schemas.microsoft.com/office/powerpoint/2010/main" val="16587721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457200"/>
            <a:ext cx="11007107" cy="6078826"/>
          </a:xfrm>
        </p:spPr>
        <p:txBody>
          <a:bodyPr>
            <a:normAutofit lnSpcReduction="10000"/>
          </a:bodyPr>
          <a:lstStyle/>
          <a:p>
            <a:r>
              <a:rPr lang="en-US" altLang="zh-CN" dirty="0">
                <a:solidFill>
                  <a:srgbClr val="FF0000"/>
                </a:solidFill>
              </a:rPr>
              <a:t>C2</a:t>
            </a:r>
            <a:r>
              <a:rPr lang="zh-CN" altLang="en-US" dirty="0">
                <a:solidFill>
                  <a:srgbClr val="FF0000"/>
                </a:solidFill>
              </a:rPr>
              <a:t>级</a:t>
            </a:r>
          </a:p>
          <a:p>
            <a:pPr lvl="1"/>
            <a:r>
              <a:rPr lang="zh-CN" altLang="en-US" dirty="0"/>
              <a:t>安全产品的</a:t>
            </a:r>
            <a:r>
              <a:rPr lang="zh-CN" altLang="en-US" dirty="0">
                <a:solidFill>
                  <a:srgbClr val="FF0000"/>
                </a:solidFill>
              </a:rPr>
              <a:t>最低档次</a:t>
            </a:r>
          </a:p>
          <a:p>
            <a:pPr lvl="1"/>
            <a:r>
              <a:rPr lang="zh-CN" altLang="en-US" dirty="0"/>
              <a:t>提供受控的存取保护，将</a:t>
            </a:r>
            <a:r>
              <a:rPr lang="en-US" altLang="zh-CN" dirty="0"/>
              <a:t>C1</a:t>
            </a:r>
            <a:r>
              <a:rPr lang="zh-CN" altLang="en-US" dirty="0"/>
              <a:t>级的</a:t>
            </a:r>
            <a:r>
              <a:rPr lang="en-US" altLang="zh-CN" dirty="0"/>
              <a:t>DAC</a:t>
            </a:r>
            <a:r>
              <a:rPr lang="zh-CN" altLang="en-US" dirty="0"/>
              <a:t>进一步细化，以个人身份注册负责，并实施</a:t>
            </a:r>
            <a:r>
              <a:rPr lang="zh-CN" altLang="en-US" u="sng" dirty="0">
                <a:solidFill>
                  <a:srgbClr val="FF0000"/>
                </a:solidFill>
              </a:rPr>
              <a:t>审计</a:t>
            </a:r>
            <a:r>
              <a:rPr lang="zh-CN" altLang="en-US" dirty="0"/>
              <a:t>和资源隔离</a:t>
            </a:r>
          </a:p>
          <a:p>
            <a:pPr lvl="1"/>
            <a:r>
              <a:rPr lang="zh-CN" altLang="en-US" dirty="0"/>
              <a:t>达到</a:t>
            </a:r>
            <a:r>
              <a:rPr lang="en-US" altLang="zh-CN" dirty="0"/>
              <a:t>C2</a:t>
            </a:r>
            <a:r>
              <a:rPr lang="zh-CN" altLang="en-US" dirty="0"/>
              <a:t>级的产品在其名称中往往不</a:t>
            </a:r>
            <a:r>
              <a:rPr lang="zh-CN" altLang="en-US"/>
              <a:t>突出“安全”</a:t>
            </a:r>
            <a:r>
              <a:rPr lang="en-US" altLang="zh-CN"/>
              <a:t>(Security)</a:t>
            </a:r>
            <a:r>
              <a:rPr lang="zh-CN" altLang="en-US"/>
              <a:t>这</a:t>
            </a:r>
            <a:r>
              <a:rPr lang="zh-CN" altLang="en-US" dirty="0"/>
              <a:t>一特色</a:t>
            </a:r>
          </a:p>
          <a:p>
            <a:pPr lvl="1"/>
            <a:r>
              <a:rPr lang="zh-CN" altLang="en-US" dirty="0"/>
              <a:t>典型例子</a:t>
            </a:r>
            <a:r>
              <a:rPr lang="en-US" altLang="zh-CN" dirty="0"/>
              <a:t>: </a:t>
            </a:r>
            <a:r>
              <a:rPr lang="zh-CN" altLang="en-US" dirty="0"/>
              <a:t> </a:t>
            </a:r>
            <a:r>
              <a:rPr lang="en-US" altLang="zh-CN" dirty="0"/>
              <a:t>Windows 2000,  Oracle 7</a:t>
            </a:r>
          </a:p>
          <a:p>
            <a:pPr marL="357188" lvl="1" indent="0">
              <a:buNone/>
            </a:pPr>
            <a:endParaRPr lang="en-US" altLang="zh-CN" sz="1100" dirty="0"/>
          </a:p>
          <a:p>
            <a:r>
              <a:rPr lang="en-US" altLang="zh-CN" dirty="0">
                <a:solidFill>
                  <a:srgbClr val="FF0000"/>
                </a:solidFill>
              </a:rPr>
              <a:t>B1</a:t>
            </a:r>
            <a:r>
              <a:rPr lang="zh-CN" altLang="en-US" dirty="0">
                <a:solidFill>
                  <a:srgbClr val="FF0000"/>
                </a:solidFill>
              </a:rPr>
              <a:t>级</a:t>
            </a:r>
            <a:endParaRPr lang="en-US" altLang="zh-CN" dirty="0">
              <a:solidFill>
                <a:srgbClr val="FF0000"/>
              </a:solidFill>
            </a:endParaRPr>
          </a:p>
          <a:p>
            <a:pPr lvl="1">
              <a:lnSpc>
                <a:spcPct val="150000"/>
              </a:lnSpc>
              <a:spcBef>
                <a:spcPct val="0"/>
              </a:spcBef>
            </a:pPr>
            <a:r>
              <a:rPr lang="zh-CN" altLang="en-US" dirty="0">
                <a:solidFill>
                  <a:srgbClr val="FF0000"/>
                </a:solidFill>
              </a:rPr>
              <a:t>标记安全保护</a:t>
            </a:r>
            <a:r>
              <a:rPr lang="zh-CN" altLang="en-US" dirty="0"/>
              <a:t>。“安全”</a:t>
            </a:r>
            <a:r>
              <a:rPr lang="en-US" altLang="zh-CN" dirty="0"/>
              <a:t>(Security)</a:t>
            </a:r>
            <a:r>
              <a:rPr lang="zh-CN" altLang="en-US" dirty="0"/>
              <a:t>或“可信的”</a:t>
            </a:r>
            <a:r>
              <a:rPr lang="en-US" altLang="zh-CN" dirty="0"/>
              <a:t>(Trusted)</a:t>
            </a:r>
            <a:r>
              <a:rPr lang="zh-CN" altLang="en-US" dirty="0"/>
              <a:t>产品。</a:t>
            </a:r>
          </a:p>
          <a:p>
            <a:pPr lvl="1">
              <a:lnSpc>
                <a:spcPct val="150000"/>
              </a:lnSpc>
              <a:spcBef>
                <a:spcPct val="0"/>
              </a:spcBef>
            </a:pPr>
            <a:r>
              <a:rPr lang="zh-CN" altLang="en-US" dirty="0"/>
              <a:t>对系统的数据加以标记，对标记的主体和客体实施</a:t>
            </a:r>
            <a:r>
              <a:rPr lang="zh-CN" altLang="en-US" u="sng" dirty="0">
                <a:solidFill>
                  <a:srgbClr val="FF0000"/>
                </a:solidFill>
              </a:rPr>
              <a:t>强制存取控制</a:t>
            </a:r>
            <a:r>
              <a:rPr lang="zh-CN" altLang="en-US" dirty="0"/>
              <a:t> </a:t>
            </a:r>
            <a:r>
              <a:rPr lang="en-US" altLang="zh-CN" dirty="0"/>
              <a:t>(MAC)</a:t>
            </a:r>
            <a:r>
              <a:rPr lang="zh-CN" altLang="en-US" dirty="0"/>
              <a:t>、</a:t>
            </a:r>
            <a:r>
              <a:rPr lang="zh-CN" altLang="en-US" u="sng" dirty="0">
                <a:solidFill>
                  <a:srgbClr val="FF0000"/>
                </a:solidFill>
              </a:rPr>
              <a:t>审计</a:t>
            </a:r>
            <a:r>
              <a:rPr lang="zh-CN" altLang="en-US" dirty="0"/>
              <a:t>等安全机制</a:t>
            </a:r>
            <a:endParaRPr lang="en-US" altLang="zh-CN" dirty="0"/>
          </a:p>
        </p:txBody>
      </p:sp>
      <p:sp>
        <p:nvSpPr>
          <p:cNvPr id="4" name="灯片编号占位符 3"/>
          <p:cNvSpPr>
            <a:spLocks noGrp="1"/>
          </p:cNvSpPr>
          <p:nvPr>
            <p:ph type="sldNum" sz="quarter" idx="12"/>
          </p:nvPr>
        </p:nvSpPr>
        <p:spPr/>
        <p:txBody>
          <a:bodyPr/>
          <a:lstStyle/>
          <a:p>
            <a:fld id="{E63F6D5D-9733-4D44-9C56-AEFEDD5A4BA7}" type="slidenum">
              <a:rPr lang="en-US" smtClean="0"/>
              <a:pPr/>
              <a:t>14</a:t>
            </a:fld>
            <a:endParaRPr lang="en-US" dirty="0"/>
          </a:p>
        </p:txBody>
      </p:sp>
    </p:spTree>
    <p:extLst>
      <p:ext uri="{BB962C8B-B14F-4D97-AF65-F5344CB8AC3E}">
        <p14:creationId xmlns:p14="http://schemas.microsoft.com/office/powerpoint/2010/main" val="39150721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457200"/>
            <a:ext cx="11007107" cy="6078826"/>
          </a:xfrm>
        </p:spPr>
        <p:txBody>
          <a:bodyPr>
            <a:normAutofit/>
          </a:bodyPr>
          <a:lstStyle/>
          <a:p>
            <a:r>
              <a:rPr lang="en-US" altLang="zh-CN" dirty="0">
                <a:solidFill>
                  <a:srgbClr val="FF0000"/>
                </a:solidFill>
              </a:rPr>
              <a:t>B2</a:t>
            </a:r>
            <a:r>
              <a:rPr lang="zh-CN" altLang="en-US" dirty="0">
                <a:solidFill>
                  <a:srgbClr val="FF0000"/>
                </a:solidFill>
              </a:rPr>
              <a:t>级</a:t>
            </a:r>
          </a:p>
          <a:p>
            <a:pPr lvl="1"/>
            <a:r>
              <a:rPr lang="zh-CN" altLang="en-US" dirty="0"/>
              <a:t>结构化保护</a:t>
            </a:r>
          </a:p>
          <a:p>
            <a:pPr lvl="1"/>
            <a:r>
              <a:rPr lang="zh-CN" altLang="en-US" dirty="0"/>
              <a:t>建立</a:t>
            </a:r>
            <a:r>
              <a:rPr lang="zh-CN" altLang="en-US" u="sng" dirty="0">
                <a:solidFill>
                  <a:srgbClr val="FF0000"/>
                </a:solidFill>
              </a:rPr>
              <a:t>形式化的安全策略模型</a:t>
            </a:r>
            <a:r>
              <a:rPr lang="zh-CN" altLang="en-US" dirty="0"/>
              <a:t>并对系统内的所有主体和客体实施</a:t>
            </a:r>
            <a:r>
              <a:rPr lang="en-US" altLang="zh-CN" dirty="0"/>
              <a:t>DAC</a:t>
            </a:r>
            <a:r>
              <a:rPr lang="zh-CN" altLang="en-US" dirty="0"/>
              <a:t>和</a:t>
            </a:r>
            <a:r>
              <a:rPr lang="en-US" altLang="zh-CN" dirty="0"/>
              <a:t>MAC</a:t>
            </a:r>
          </a:p>
          <a:p>
            <a:pPr marL="357188" lvl="1" indent="0">
              <a:buNone/>
            </a:pPr>
            <a:endParaRPr lang="en-US" altLang="zh-CN" sz="1050" dirty="0"/>
          </a:p>
          <a:p>
            <a:r>
              <a:rPr lang="en-US" altLang="zh-CN" dirty="0">
                <a:solidFill>
                  <a:srgbClr val="FF0000"/>
                </a:solidFill>
              </a:rPr>
              <a:t>B3</a:t>
            </a:r>
            <a:r>
              <a:rPr lang="zh-CN" altLang="en-US" dirty="0">
                <a:solidFill>
                  <a:srgbClr val="FF0000"/>
                </a:solidFill>
              </a:rPr>
              <a:t>级</a:t>
            </a:r>
            <a:endParaRPr lang="en-US" altLang="zh-CN" dirty="0">
              <a:solidFill>
                <a:srgbClr val="FF0000"/>
              </a:solidFill>
            </a:endParaRPr>
          </a:p>
          <a:p>
            <a:pPr lvl="1">
              <a:spcBef>
                <a:spcPct val="0"/>
              </a:spcBef>
            </a:pPr>
            <a:r>
              <a:rPr lang="zh-CN" altLang="en-US" dirty="0"/>
              <a:t>安全域</a:t>
            </a:r>
          </a:p>
          <a:p>
            <a:pPr lvl="1">
              <a:spcBef>
                <a:spcPct val="0"/>
              </a:spcBef>
            </a:pPr>
            <a:r>
              <a:rPr lang="zh-CN" altLang="en-US" dirty="0"/>
              <a:t>该级的</a:t>
            </a:r>
            <a:r>
              <a:rPr lang="en-US" altLang="zh-CN" dirty="0"/>
              <a:t>TCB</a:t>
            </a:r>
            <a:r>
              <a:rPr lang="zh-CN" altLang="en-US" dirty="0"/>
              <a:t>必须满足访问监控器的要求，审计跟踪能力更强，并提供系统恢复过程</a:t>
            </a:r>
            <a:endParaRPr lang="en-US" altLang="zh-CN" dirty="0"/>
          </a:p>
          <a:p>
            <a:pPr marL="357188" lvl="1" indent="0">
              <a:spcBef>
                <a:spcPct val="0"/>
              </a:spcBef>
              <a:buNone/>
            </a:pPr>
            <a:endParaRPr lang="en-US" altLang="zh-CN" sz="1050" dirty="0"/>
          </a:p>
          <a:p>
            <a:pPr>
              <a:spcBef>
                <a:spcPct val="0"/>
              </a:spcBef>
            </a:pPr>
            <a:r>
              <a:rPr lang="en-US" altLang="zh-CN" dirty="0">
                <a:solidFill>
                  <a:srgbClr val="FF0000"/>
                </a:solidFill>
              </a:rPr>
              <a:t>A1</a:t>
            </a:r>
            <a:r>
              <a:rPr lang="zh-CN" altLang="en-US" dirty="0">
                <a:solidFill>
                  <a:srgbClr val="FF0000"/>
                </a:solidFill>
              </a:rPr>
              <a:t>级</a:t>
            </a:r>
            <a:endParaRPr lang="en-US" altLang="zh-CN" dirty="0">
              <a:solidFill>
                <a:srgbClr val="FF0000"/>
              </a:solidFill>
            </a:endParaRPr>
          </a:p>
          <a:p>
            <a:pPr lvl="1">
              <a:spcBef>
                <a:spcPct val="0"/>
              </a:spcBef>
            </a:pPr>
            <a:r>
              <a:rPr lang="zh-CN" altLang="en-US" dirty="0"/>
              <a:t>验证设计，即提供</a:t>
            </a:r>
            <a:r>
              <a:rPr lang="en-US" altLang="zh-CN" dirty="0"/>
              <a:t>B3</a:t>
            </a:r>
            <a:r>
              <a:rPr lang="zh-CN" altLang="en-US" dirty="0"/>
              <a:t>级保护的同时给出系统的</a:t>
            </a:r>
            <a:r>
              <a:rPr lang="zh-CN" altLang="en-US" u="sng" dirty="0">
                <a:solidFill>
                  <a:srgbClr val="FF0000"/>
                </a:solidFill>
              </a:rPr>
              <a:t>形式化设计说明和验证</a:t>
            </a:r>
            <a:r>
              <a:rPr lang="zh-CN" altLang="en-US" dirty="0"/>
              <a:t>以确信各安全保护真正实现。</a:t>
            </a:r>
            <a:endParaRPr lang="en-US" altLang="zh-CN" dirty="0"/>
          </a:p>
        </p:txBody>
      </p:sp>
      <p:sp>
        <p:nvSpPr>
          <p:cNvPr id="4" name="灯片编号占位符 3"/>
          <p:cNvSpPr>
            <a:spLocks noGrp="1"/>
          </p:cNvSpPr>
          <p:nvPr>
            <p:ph type="sldNum" sz="quarter" idx="12"/>
          </p:nvPr>
        </p:nvSpPr>
        <p:spPr/>
        <p:txBody>
          <a:bodyPr/>
          <a:lstStyle/>
          <a:p>
            <a:fld id="{E63F6D5D-9733-4D44-9C56-AEFEDD5A4BA7}" type="slidenum">
              <a:rPr lang="en-US" smtClean="0"/>
              <a:pPr/>
              <a:t>15</a:t>
            </a:fld>
            <a:endParaRPr lang="en-US" dirty="0"/>
          </a:p>
        </p:txBody>
      </p:sp>
    </p:spTree>
    <p:extLst>
      <p:ext uri="{BB962C8B-B14F-4D97-AF65-F5344CB8AC3E}">
        <p14:creationId xmlns:p14="http://schemas.microsoft.com/office/powerpoint/2010/main" val="33434348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457200"/>
            <a:ext cx="11007107" cy="6078826"/>
          </a:xfrm>
        </p:spPr>
        <p:txBody>
          <a:bodyPr>
            <a:normAutofit/>
          </a:bodyPr>
          <a:lstStyle/>
          <a:p>
            <a:pPr marL="0" indent="0" algn="ctr">
              <a:lnSpc>
                <a:spcPct val="100000"/>
              </a:lnSpc>
              <a:buNone/>
            </a:pPr>
            <a:r>
              <a:rPr lang="en-US" altLang="zh-CN" sz="3600" b="1" u="sng" dirty="0">
                <a:solidFill>
                  <a:srgbClr val="FF0000"/>
                </a:solidFill>
                <a:latin typeface="等线" panose="02010600030101010101" pitchFamily="2" charset="-122"/>
                <a:ea typeface="等线" panose="02010600030101010101" pitchFamily="2" charset="-122"/>
              </a:rPr>
              <a:t>CC</a:t>
            </a:r>
            <a:endParaRPr lang="zh-CN" altLang="en-US" sz="3600" b="1" u="sng" dirty="0">
              <a:solidFill>
                <a:srgbClr val="FF0000"/>
              </a:solidFill>
              <a:latin typeface="等线" panose="02010600030101010101" pitchFamily="2" charset="-122"/>
              <a:ea typeface="等线" panose="02010600030101010101" pitchFamily="2" charset="-122"/>
            </a:endParaRPr>
          </a:p>
          <a:p>
            <a:pPr>
              <a:lnSpc>
                <a:spcPct val="100000"/>
              </a:lnSpc>
            </a:pPr>
            <a:endParaRPr lang="en-US" altLang="zh-CN" sz="1200" dirty="0"/>
          </a:p>
          <a:p>
            <a:pPr>
              <a:lnSpc>
                <a:spcPct val="100000"/>
              </a:lnSpc>
            </a:pPr>
            <a:r>
              <a:rPr lang="en-US" altLang="zh-CN" dirty="0"/>
              <a:t>CC</a:t>
            </a:r>
            <a:r>
              <a:rPr lang="zh-CN" altLang="en-US" dirty="0"/>
              <a:t>是在上述各评估准则及具体实践的基础上通过相互总结和互补发展而来的。</a:t>
            </a:r>
            <a:endParaRPr lang="en-US" altLang="zh-CN" dirty="0"/>
          </a:p>
          <a:p>
            <a:pPr>
              <a:lnSpc>
                <a:spcPct val="100000"/>
              </a:lnSpc>
            </a:pPr>
            <a:endParaRPr lang="en-US" altLang="zh-CN" sz="2400"/>
          </a:p>
          <a:p>
            <a:pPr>
              <a:lnSpc>
                <a:spcPct val="100000"/>
              </a:lnSpc>
            </a:pPr>
            <a:r>
              <a:rPr lang="en-US" altLang="zh-CN"/>
              <a:t>CC</a:t>
            </a:r>
            <a:r>
              <a:rPr lang="zh-CN" altLang="en-US" dirty="0"/>
              <a:t>提出了目前国际上公认的表述信息技术安全性的结构：</a:t>
            </a:r>
          </a:p>
          <a:p>
            <a:pPr lvl="1">
              <a:lnSpc>
                <a:spcPct val="100000"/>
              </a:lnSpc>
            </a:pPr>
            <a:r>
              <a:rPr lang="zh-CN" altLang="en-US" dirty="0">
                <a:solidFill>
                  <a:srgbClr val="FF0000"/>
                </a:solidFill>
              </a:rPr>
              <a:t>安全功能</a:t>
            </a:r>
            <a:r>
              <a:rPr lang="zh-CN" altLang="en-US" dirty="0"/>
              <a:t>要求</a:t>
            </a:r>
            <a:endParaRPr lang="en-US" altLang="zh-CN" dirty="0"/>
          </a:p>
          <a:p>
            <a:pPr lvl="2">
              <a:lnSpc>
                <a:spcPct val="100000"/>
              </a:lnSpc>
            </a:pPr>
            <a:r>
              <a:rPr lang="zh-CN" altLang="en-US" sz="2400" dirty="0"/>
              <a:t>用以规范产品和系统的安全行为</a:t>
            </a:r>
            <a:endParaRPr lang="en-US" altLang="zh-CN" sz="2400" dirty="0"/>
          </a:p>
          <a:p>
            <a:pPr lvl="1">
              <a:lnSpc>
                <a:spcPct val="100000"/>
              </a:lnSpc>
            </a:pPr>
            <a:r>
              <a:rPr lang="zh-CN" altLang="en-US" dirty="0">
                <a:solidFill>
                  <a:srgbClr val="FF0000"/>
                </a:solidFill>
              </a:rPr>
              <a:t>安全保证</a:t>
            </a:r>
            <a:r>
              <a:rPr lang="zh-CN" altLang="en-US" dirty="0"/>
              <a:t>要求</a:t>
            </a:r>
            <a:endParaRPr lang="en-US" altLang="zh-CN" dirty="0"/>
          </a:p>
          <a:p>
            <a:pPr lvl="2">
              <a:lnSpc>
                <a:spcPct val="100000"/>
              </a:lnSpc>
            </a:pPr>
            <a:r>
              <a:rPr lang="zh-CN" altLang="en-US" sz="2400" dirty="0"/>
              <a:t>要求解决如何正确有效地实施这些功能</a:t>
            </a:r>
            <a:endParaRPr lang="en-US" altLang="zh-CN" sz="2400" dirty="0"/>
          </a:p>
        </p:txBody>
      </p:sp>
      <p:sp>
        <p:nvSpPr>
          <p:cNvPr id="4" name="灯片编号占位符 3"/>
          <p:cNvSpPr>
            <a:spLocks noGrp="1"/>
          </p:cNvSpPr>
          <p:nvPr>
            <p:ph type="sldNum" sz="quarter" idx="12"/>
          </p:nvPr>
        </p:nvSpPr>
        <p:spPr/>
        <p:txBody>
          <a:bodyPr/>
          <a:lstStyle/>
          <a:p>
            <a:fld id="{E63F6D5D-9733-4D44-9C56-AEFEDD5A4BA7}" type="slidenum">
              <a:rPr lang="en-US" smtClean="0"/>
              <a:pPr/>
              <a:t>16</a:t>
            </a:fld>
            <a:endParaRPr lang="en-US" dirty="0"/>
          </a:p>
        </p:txBody>
      </p:sp>
      <p:sp>
        <p:nvSpPr>
          <p:cNvPr id="5" name="文本框 4"/>
          <p:cNvSpPr txBox="1"/>
          <p:nvPr/>
        </p:nvSpPr>
        <p:spPr>
          <a:xfrm>
            <a:off x="7312562" y="3916061"/>
            <a:ext cx="4038600" cy="968791"/>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zh-CN" altLang="en-US" sz="2000" b="1" dirty="0">
                <a:solidFill>
                  <a:srgbClr val="0000CC"/>
                </a:solidFill>
                <a:latin typeface="等线 Light" panose="02010600030101010101" pitchFamily="2" charset="-122"/>
                <a:ea typeface="等线 Light" panose="02010600030101010101" pitchFamily="2" charset="-122"/>
              </a:rPr>
              <a:t>都以“类</a:t>
            </a:r>
            <a:r>
              <a:rPr lang="en-US" altLang="zh-CN" sz="2000" b="1" dirty="0">
                <a:solidFill>
                  <a:srgbClr val="0000CC"/>
                </a:solidFill>
                <a:latin typeface="等线 Light" panose="02010600030101010101" pitchFamily="2" charset="-122"/>
                <a:ea typeface="等线 Light" panose="02010600030101010101" pitchFamily="2" charset="-122"/>
              </a:rPr>
              <a:t>-</a:t>
            </a:r>
            <a:r>
              <a:rPr lang="zh-CN" altLang="en-US" sz="2000" b="1" dirty="0">
                <a:solidFill>
                  <a:srgbClr val="0000CC"/>
                </a:solidFill>
                <a:latin typeface="等线 Light" panose="02010600030101010101" pitchFamily="2" charset="-122"/>
                <a:ea typeface="等线 Light" panose="02010600030101010101" pitchFamily="2" charset="-122"/>
              </a:rPr>
              <a:t>子类</a:t>
            </a:r>
            <a:r>
              <a:rPr lang="en-US" altLang="zh-CN" sz="2000" b="1" dirty="0">
                <a:solidFill>
                  <a:srgbClr val="0000CC"/>
                </a:solidFill>
                <a:latin typeface="等线 Light" panose="02010600030101010101" pitchFamily="2" charset="-122"/>
                <a:ea typeface="等线 Light" panose="02010600030101010101" pitchFamily="2" charset="-122"/>
              </a:rPr>
              <a:t>-</a:t>
            </a:r>
            <a:r>
              <a:rPr lang="zh-CN" altLang="en-US" sz="2000" b="1" dirty="0">
                <a:solidFill>
                  <a:srgbClr val="0000CC"/>
                </a:solidFill>
                <a:latin typeface="等线 Light" panose="02010600030101010101" pitchFamily="2" charset="-122"/>
                <a:ea typeface="等线 Light" panose="02010600030101010101" pitchFamily="2" charset="-122"/>
              </a:rPr>
              <a:t>组件”的结构表述</a:t>
            </a:r>
            <a:endParaRPr lang="en-US" altLang="zh-CN" sz="2000" b="1" dirty="0">
              <a:solidFill>
                <a:srgbClr val="0000CC"/>
              </a:solidFill>
              <a:latin typeface="等线 Light" panose="02010600030101010101" pitchFamily="2" charset="-122"/>
              <a:ea typeface="等线 Light" panose="02010600030101010101" pitchFamily="2" charset="-122"/>
            </a:endParaRPr>
          </a:p>
          <a:p>
            <a:pPr marL="342900" indent="-342900">
              <a:lnSpc>
                <a:spcPct val="150000"/>
              </a:lnSpc>
              <a:buFont typeface="Arial" panose="020B0604020202020204" pitchFamily="34" charset="0"/>
              <a:buChar char="•"/>
            </a:pPr>
            <a:r>
              <a:rPr lang="zh-CN" altLang="en-US" sz="2000" b="1" dirty="0">
                <a:solidFill>
                  <a:srgbClr val="0000CC"/>
                </a:solidFill>
                <a:latin typeface="等线 Light" panose="02010600030101010101" pitchFamily="2" charset="-122"/>
                <a:ea typeface="等线 Light" panose="02010600030101010101" pitchFamily="2" charset="-122"/>
              </a:rPr>
              <a:t>组件是安全要求的最小构件块</a:t>
            </a:r>
          </a:p>
        </p:txBody>
      </p:sp>
      <p:sp>
        <p:nvSpPr>
          <p:cNvPr id="6" name="右大括号 5"/>
          <p:cNvSpPr/>
          <p:nvPr/>
        </p:nvSpPr>
        <p:spPr>
          <a:xfrm>
            <a:off x="6858000" y="3657600"/>
            <a:ext cx="454562" cy="153258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矩形 6"/>
          <p:cNvSpPr/>
          <p:nvPr/>
        </p:nvSpPr>
        <p:spPr>
          <a:xfrm>
            <a:off x="990600" y="5562795"/>
            <a:ext cx="8501879" cy="523220"/>
          </a:xfrm>
          <a:prstGeom prst="rect">
            <a:avLst/>
          </a:prstGeom>
        </p:spPr>
        <p:txBody>
          <a:bodyPr wrap="none">
            <a:spAutoFit/>
          </a:bodyPr>
          <a:lstStyle/>
          <a:p>
            <a:r>
              <a:rPr lang="en-US" altLang="zh-CN" sz="2800" dirty="0">
                <a:solidFill>
                  <a:srgbClr val="0000CC"/>
                </a:solidFill>
                <a:latin typeface="微软雅黑" panose="020B0503020204020204" pitchFamily="34" charset="-122"/>
                <a:ea typeface="微软雅黑" panose="020B0503020204020204" pitchFamily="34" charset="-122"/>
              </a:rPr>
              <a:t>CC</a:t>
            </a:r>
            <a:r>
              <a:rPr lang="zh-CN" altLang="en-US" sz="2800" dirty="0">
                <a:solidFill>
                  <a:srgbClr val="0000CC"/>
                </a:solidFill>
                <a:latin typeface="微软雅黑" panose="020B0503020204020204" pitchFamily="34" charset="-122"/>
                <a:ea typeface="微软雅黑" panose="020B0503020204020204" pitchFamily="34" charset="-122"/>
              </a:rPr>
              <a:t>官网：</a:t>
            </a:r>
            <a:r>
              <a:rPr lang="zh-CN" altLang="en-US" sz="2800" dirty="0">
                <a:solidFill>
                  <a:srgbClr val="0000CC"/>
                </a:solidFill>
                <a:latin typeface="微软雅黑" panose="020B0503020204020204" pitchFamily="34" charset="-122"/>
                <a:ea typeface="微软雅黑" panose="020B0503020204020204" pitchFamily="34" charset="-122"/>
                <a:hlinkClick r:id="rId2"/>
              </a:rPr>
              <a:t>https://www.commoncriteriaportal.</a:t>
            </a:r>
            <a:r>
              <a:rPr lang="zh-CN" altLang="en-US" sz="2800">
                <a:solidFill>
                  <a:srgbClr val="0000CC"/>
                </a:solidFill>
                <a:latin typeface="微软雅黑" panose="020B0503020204020204" pitchFamily="34" charset="-122"/>
                <a:ea typeface="微软雅黑" panose="020B0503020204020204" pitchFamily="34" charset="-122"/>
                <a:hlinkClick r:id="rId2"/>
              </a:rPr>
              <a:t>org/</a:t>
            </a:r>
            <a:endParaRPr lang="zh-CN" altLang="en-US" sz="2800" dirty="0">
              <a:solidFill>
                <a:srgbClr val="0000CC"/>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436766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E63F6D5D-9733-4D44-9C56-AEFEDD5A4BA7}" type="slidenum">
              <a:rPr lang="en-US" smtClean="0"/>
              <a:pPr/>
              <a:t>17</a:t>
            </a:fld>
            <a:endParaRPr lang="en-US" dirty="0"/>
          </a:p>
        </p:txBody>
      </p:sp>
      <p:sp>
        <p:nvSpPr>
          <p:cNvPr id="7" name="内容占位符 6"/>
          <p:cNvSpPr>
            <a:spLocks noGrp="1"/>
          </p:cNvSpPr>
          <p:nvPr>
            <p:ph idx="1"/>
          </p:nvPr>
        </p:nvSpPr>
        <p:spPr>
          <a:xfrm>
            <a:off x="595085" y="762000"/>
            <a:ext cx="11007107" cy="5774026"/>
          </a:xfrm>
        </p:spPr>
        <p:txBody>
          <a:bodyPr/>
          <a:lstStyle/>
          <a:p>
            <a:r>
              <a:rPr lang="en-US" altLang="zh-CN" dirty="0">
                <a:solidFill>
                  <a:srgbClr val="FF0000"/>
                </a:solidFill>
              </a:rPr>
              <a:t>CC</a:t>
            </a:r>
            <a:r>
              <a:rPr lang="zh-CN" altLang="en-US" dirty="0">
                <a:solidFill>
                  <a:srgbClr val="FF0000"/>
                </a:solidFill>
              </a:rPr>
              <a:t>的文本组成</a:t>
            </a:r>
            <a:endParaRPr lang="en-US" altLang="zh-CN" dirty="0">
              <a:solidFill>
                <a:srgbClr val="FF0000"/>
              </a:solidFill>
            </a:endParaRPr>
          </a:p>
          <a:p>
            <a:pPr lvl="1"/>
            <a:r>
              <a:rPr lang="zh-CN" altLang="en-US" dirty="0">
                <a:solidFill>
                  <a:srgbClr val="0000CC"/>
                </a:solidFill>
              </a:rPr>
              <a:t>简介和一般模型；安全功能要求；安全保证要求</a:t>
            </a:r>
            <a:endParaRPr lang="en-US" altLang="zh-CN" dirty="0">
              <a:solidFill>
                <a:srgbClr val="0000CC"/>
              </a:solidFill>
            </a:endParaRPr>
          </a:p>
          <a:p>
            <a:endParaRPr lang="en-US" altLang="zh-CN" sz="1200" dirty="0"/>
          </a:p>
          <a:p>
            <a:r>
              <a:rPr lang="en-US" altLang="zh-CN" dirty="0">
                <a:solidFill>
                  <a:srgbClr val="FF0000"/>
                </a:solidFill>
              </a:rPr>
              <a:t>CC</a:t>
            </a:r>
            <a:r>
              <a:rPr lang="zh-CN" altLang="en-US" dirty="0">
                <a:solidFill>
                  <a:srgbClr val="FF0000"/>
                </a:solidFill>
              </a:rPr>
              <a:t>评估保证级</a:t>
            </a:r>
            <a:r>
              <a:rPr lang="en-US" altLang="zh-CN" dirty="0">
                <a:solidFill>
                  <a:srgbClr val="FF0000"/>
                </a:solidFill>
              </a:rPr>
              <a:t>(EAL)</a:t>
            </a:r>
            <a:r>
              <a:rPr lang="zh-CN" altLang="en-US" dirty="0">
                <a:solidFill>
                  <a:srgbClr val="FF0000"/>
                </a:solidFill>
              </a:rPr>
              <a:t>划分</a:t>
            </a:r>
          </a:p>
        </p:txBody>
      </p:sp>
      <p:graphicFrame>
        <p:nvGraphicFramePr>
          <p:cNvPr id="9" name="Group 5"/>
          <p:cNvGraphicFramePr>
            <a:graphicFrameLocks/>
          </p:cNvGraphicFramePr>
          <p:nvPr>
            <p:extLst>
              <p:ext uri="{D42A27DB-BD31-4B8C-83A1-F6EECF244321}">
                <p14:modId xmlns:p14="http://schemas.microsoft.com/office/powerpoint/2010/main" val="276377124"/>
              </p:ext>
            </p:extLst>
          </p:nvPr>
        </p:nvGraphicFramePr>
        <p:xfrm>
          <a:off x="1447800" y="2865134"/>
          <a:ext cx="7848600" cy="3230866"/>
        </p:xfrm>
        <a:graphic>
          <a:graphicData uri="http://schemas.openxmlformats.org/drawingml/2006/table">
            <a:tbl>
              <a:tblPr/>
              <a:tblGrid>
                <a:gridCol w="1894460">
                  <a:extLst>
                    <a:ext uri="{9D8B030D-6E8A-4147-A177-3AD203B41FA5}">
                      <a16:colId xmlns:a16="http://schemas.microsoft.com/office/drawing/2014/main" val="20000"/>
                    </a:ext>
                  </a:extLst>
                </a:gridCol>
                <a:gridCol w="3366739">
                  <a:extLst>
                    <a:ext uri="{9D8B030D-6E8A-4147-A177-3AD203B41FA5}">
                      <a16:colId xmlns:a16="http://schemas.microsoft.com/office/drawing/2014/main" val="20001"/>
                    </a:ext>
                  </a:extLst>
                </a:gridCol>
                <a:gridCol w="2587401">
                  <a:extLst>
                    <a:ext uri="{9D8B030D-6E8A-4147-A177-3AD203B41FA5}">
                      <a16:colId xmlns:a16="http://schemas.microsoft.com/office/drawing/2014/main" val="20002"/>
                    </a:ext>
                  </a:extLst>
                </a:gridCol>
              </a:tblGrid>
              <a:tr h="457200">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2000" b="0" i="0" u="none" strike="noStrike" cap="none" normalizeH="0" baseline="0" dirty="0">
                          <a:ln>
                            <a:noFill/>
                          </a:ln>
                          <a:solidFill>
                            <a:srgbClr val="0000CC"/>
                          </a:solidFill>
                          <a:effectLst/>
                          <a:latin typeface="微软雅黑" panose="020B0503020204020204" pitchFamily="34" charset="-122"/>
                          <a:ea typeface="微软雅黑" panose="020B0503020204020204" pitchFamily="34" charset="-122"/>
                        </a:rPr>
                        <a:t>评估保证级</a:t>
                      </a:r>
                    </a:p>
                  </a:txBody>
                  <a:tcPr marL="121919" marR="121919"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2000" b="0" i="0" u="none" strike="noStrike" cap="none" normalizeH="0" baseline="0" dirty="0">
                          <a:ln>
                            <a:noFill/>
                          </a:ln>
                          <a:solidFill>
                            <a:srgbClr val="0000CC"/>
                          </a:solidFill>
                          <a:effectLst/>
                          <a:latin typeface="微软雅黑" panose="020B0503020204020204" pitchFamily="34" charset="-122"/>
                          <a:ea typeface="微软雅黑" panose="020B0503020204020204" pitchFamily="34" charset="-122"/>
                        </a:rPr>
                        <a:t>定　　义</a:t>
                      </a:r>
                    </a:p>
                  </a:txBody>
                  <a:tcPr marL="121919" marR="121919"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2000" b="0" i="0" u="none" strike="noStrike" cap="none" normalizeH="0" baseline="0" dirty="0">
                          <a:ln>
                            <a:noFill/>
                          </a:ln>
                          <a:solidFill>
                            <a:srgbClr val="0000CC"/>
                          </a:solidFill>
                          <a:effectLst/>
                          <a:latin typeface="微软雅黑" panose="020B0503020204020204" pitchFamily="34" charset="-122"/>
                          <a:ea typeface="微软雅黑" panose="020B0503020204020204" pitchFamily="34" charset="-122"/>
                        </a:rPr>
                        <a:t>TCSEC</a:t>
                      </a:r>
                      <a:r>
                        <a:rPr kumimoji="0" lang="zh-CN" altLang="en-US" sz="2000" b="0" i="0" u="none" strike="noStrike" cap="none" normalizeH="0" baseline="0" dirty="0">
                          <a:ln>
                            <a:noFill/>
                          </a:ln>
                          <a:solidFill>
                            <a:srgbClr val="0000CC"/>
                          </a:solidFill>
                          <a:effectLst/>
                          <a:latin typeface="微软雅黑" panose="020B0503020204020204" pitchFamily="34" charset="-122"/>
                          <a:ea typeface="微软雅黑" panose="020B0503020204020204" pitchFamily="34" charset="-122"/>
                        </a:rPr>
                        <a:t>安全级别</a:t>
                      </a:r>
                    </a:p>
                  </a:txBody>
                  <a:tcPr marL="121919" marR="121919"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extLst>
                  <a:ext uri="{0D108BD9-81ED-4DB2-BD59-A6C34878D82A}">
                    <a16:rowId xmlns:a16="http://schemas.microsoft.com/office/drawing/2014/main" val="10000"/>
                  </a:ext>
                </a:extLst>
              </a:tr>
              <a:tr h="333747">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EAL1</a:t>
                      </a:r>
                    </a:p>
                  </a:txBody>
                  <a:tcPr marL="121919" marR="121919"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功能测试</a:t>
                      </a:r>
                    </a:p>
                  </a:txBody>
                  <a:tcPr marL="121919" marR="121919"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100000"/>
                        <a:buFont typeface="Wingdings" pitchFamily="2" charset="2"/>
                        <a:buNone/>
                        <a:tabLst/>
                      </a:pPr>
                      <a:endParaRPr kumimoji="0" lang="zh-CN" altLang="zh-CN"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marL="121919" marR="121919"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3747">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2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EAL2</a:t>
                      </a:r>
                    </a:p>
                  </a:txBody>
                  <a:tcPr marL="121919" marR="121919"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结构测试</a:t>
                      </a:r>
                    </a:p>
                  </a:txBody>
                  <a:tcPr marL="121919" marR="121919"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C1</a:t>
                      </a:r>
                    </a:p>
                  </a:txBody>
                  <a:tcPr marL="121919" marR="121919"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1567">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EAL3</a:t>
                      </a:r>
                    </a:p>
                  </a:txBody>
                  <a:tcPr marL="121919" marR="121919"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系统地测试和检查</a:t>
                      </a:r>
                    </a:p>
                  </a:txBody>
                  <a:tcPr marL="121919" marR="121919"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C2</a:t>
                      </a:r>
                    </a:p>
                  </a:txBody>
                  <a:tcPr marL="121919" marR="121919"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9477">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2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EAL4</a:t>
                      </a:r>
                    </a:p>
                  </a:txBody>
                  <a:tcPr marL="121919" marR="121919"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系统地设计、测试和复查</a:t>
                      </a:r>
                    </a:p>
                  </a:txBody>
                  <a:tcPr marL="121919" marR="121919"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B1</a:t>
                      </a:r>
                    </a:p>
                  </a:txBody>
                  <a:tcPr marL="121919" marR="121919"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9959">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2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EAL5</a:t>
                      </a:r>
                    </a:p>
                  </a:txBody>
                  <a:tcPr marL="121919" marR="121919"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半形式化设计和测试</a:t>
                      </a:r>
                    </a:p>
                  </a:txBody>
                  <a:tcPr marL="121919" marR="121919"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B2</a:t>
                      </a:r>
                    </a:p>
                  </a:txBody>
                  <a:tcPr marL="121919" marR="121919"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81000">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2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EAL6</a:t>
                      </a:r>
                    </a:p>
                  </a:txBody>
                  <a:tcPr marL="121919" marR="121919"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defRPr/>
                      </a:pPr>
                      <a:r>
                        <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半形式化验证的设计和测试</a:t>
                      </a:r>
                      <a:endParaRPr kumimoji="0" 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marL="121919" marR="121919"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B3</a:t>
                      </a:r>
                    </a:p>
                  </a:txBody>
                  <a:tcPr marL="121919" marR="121919"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0">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EAL7</a:t>
                      </a:r>
                    </a:p>
                  </a:txBody>
                  <a:tcPr marL="121919" marR="121919"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形式化验证的设计和测试</a:t>
                      </a:r>
                    </a:p>
                  </a:txBody>
                  <a:tcPr marL="121919" marR="121919"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A1</a:t>
                      </a:r>
                    </a:p>
                  </a:txBody>
                  <a:tcPr marL="121919" marR="121919"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6162086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大纲</a:t>
            </a:r>
          </a:p>
        </p:txBody>
      </p:sp>
      <p:sp>
        <p:nvSpPr>
          <p:cNvPr id="3" name="内容占位符 2"/>
          <p:cNvSpPr>
            <a:spLocks noGrp="1"/>
          </p:cNvSpPr>
          <p:nvPr>
            <p:ph idx="1"/>
          </p:nvPr>
        </p:nvSpPr>
        <p:spPr/>
        <p:txBody>
          <a:bodyPr>
            <a:normAutofit/>
          </a:bodyPr>
          <a:lstStyle/>
          <a:p>
            <a:pPr>
              <a:lnSpc>
                <a:spcPct val="100000"/>
              </a:lnSpc>
            </a:pPr>
            <a:r>
              <a:rPr lang="zh-CN" altLang="en-US" b="1" dirty="0">
                <a:solidFill>
                  <a:schemeClr val="bg1">
                    <a:lumMod val="75000"/>
                  </a:schemeClr>
                </a:solidFill>
              </a:rPr>
              <a:t>数据库安全性概述</a:t>
            </a:r>
          </a:p>
          <a:p>
            <a:pPr>
              <a:lnSpc>
                <a:spcPct val="100000"/>
              </a:lnSpc>
            </a:pPr>
            <a:r>
              <a:rPr lang="zh-CN" altLang="en-US" b="1" dirty="0">
                <a:solidFill>
                  <a:srgbClr val="FF0000"/>
                </a:solidFill>
              </a:rPr>
              <a:t>数据库安全性控制</a:t>
            </a:r>
          </a:p>
          <a:p>
            <a:pPr>
              <a:lnSpc>
                <a:spcPct val="100000"/>
              </a:lnSpc>
            </a:pPr>
            <a:r>
              <a:rPr lang="zh-CN" altLang="en-US" b="1" dirty="0">
                <a:solidFill>
                  <a:schemeClr val="bg1">
                    <a:lumMod val="75000"/>
                  </a:schemeClr>
                </a:solidFill>
              </a:rPr>
              <a:t>视图机制</a:t>
            </a:r>
          </a:p>
          <a:p>
            <a:pPr>
              <a:lnSpc>
                <a:spcPct val="100000"/>
              </a:lnSpc>
            </a:pPr>
            <a:r>
              <a:rPr lang="zh-CN" altLang="en-US" b="1" dirty="0">
                <a:solidFill>
                  <a:schemeClr val="bg1">
                    <a:lumMod val="75000"/>
                  </a:schemeClr>
                </a:solidFill>
              </a:rPr>
              <a:t>审计（</a:t>
            </a:r>
            <a:r>
              <a:rPr lang="en-US" altLang="zh-CN" b="1" dirty="0">
                <a:solidFill>
                  <a:schemeClr val="bg1">
                    <a:lumMod val="75000"/>
                  </a:schemeClr>
                </a:solidFill>
              </a:rPr>
              <a:t>Audit</a:t>
            </a:r>
            <a:r>
              <a:rPr lang="zh-CN" altLang="en-US" b="1" dirty="0">
                <a:solidFill>
                  <a:schemeClr val="bg1">
                    <a:lumMod val="75000"/>
                  </a:schemeClr>
                </a:solidFill>
              </a:rPr>
              <a:t>）</a:t>
            </a:r>
          </a:p>
          <a:p>
            <a:pPr>
              <a:lnSpc>
                <a:spcPct val="100000"/>
              </a:lnSpc>
            </a:pPr>
            <a:r>
              <a:rPr lang="zh-CN" altLang="en-US" b="1" dirty="0">
                <a:solidFill>
                  <a:schemeClr val="bg1">
                    <a:lumMod val="75000"/>
                  </a:schemeClr>
                </a:solidFill>
              </a:rPr>
              <a:t>数据加密</a:t>
            </a:r>
          </a:p>
          <a:p>
            <a:pPr>
              <a:lnSpc>
                <a:spcPct val="100000"/>
              </a:lnSpc>
            </a:pPr>
            <a:r>
              <a:rPr lang="zh-CN" altLang="en-US" b="1" dirty="0">
                <a:solidFill>
                  <a:schemeClr val="bg1">
                    <a:lumMod val="75000"/>
                  </a:schemeClr>
                </a:solidFill>
              </a:rPr>
              <a:t>其他安全性保护</a:t>
            </a:r>
          </a:p>
          <a:p>
            <a:pPr>
              <a:lnSpc>
                <a:spcPct val="100000"/>
              </a:lnSpc>
            </a:pPr>
            <a:r>
              <a:rPr lang="zh-CN" altLang="en-US" b="1" dirty="0">
                <a:solidFill>
                  <a:schemeClr val="bg1">
                    <a:lumMod val="75000"/>
                  </a:schemeClr>
                </a:solidFill>
              </a:rPr>
              <a:t>本章小结</a:t>
            </a:r>
          </a:p>
        </p:txBody>
      </p:sp>
      <p:sp>
        <p:nvSpPr>
          <p:cNvPr id="4" name="灯片编号占位符 3"/>
          <p:cNvSpPr>
            <a:spLocks noGrp="1"/>
          </p:cNvSpPr>
          <p:nvPr>
            <p:ph type="sldNum" sz="quarter" idx="12"/>
          </p:nvPr>
        </p:nvSpPr>
        <p:spPr/>
        <p:txBody>
          <a:bodyPr/>
          <a:lstStyle/>
          <a:p>
            <a:fld id="{E63F6D5D-9733-4D44-9C56-AEFEDD5A4BA7}" type="slidenum">
              <a:rPr lang="en-US" smtClean="0"/>
              <a:pPr/>
              <a:t>18</a:t>
            </a:fld>
            <a:endParaRPr lang="en-US" dirty="0"/>
          </a:p>
        </p:txBody>
      </p:sp>
    </p:spTree>
    <p:extLst>
      <p:ext uri="{BB962C8B-B14F-4D97-AF65-F5344CB8AC3E}">
        <p14:creationId xmlns:p14="http://schemas.microsoft.com/office/powerpoint/2010/main" val="38844744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本章目标</a:t>
            </a:r>
          </a:p>
        </p:txBody>
      </p:sp>
      <p:sp>
        <p:nvSpPr>
          <p:cNvPr id="3" name="内容占位符 2"/>
          <p:cNvSpPr>
            <a:spLocks noGrp="1"/>
          </p:cNvSpPr>
          <p:nvPr>
            <p:ph idx="1"/>
          </p:nvPr>
        </p:nvSpPr>
        <p:spPr/>
        <p:txBody>
          <a:bodyPr/>
          <a:lstStyle/>
          <a:p>
            <a:pPr>
              <a:lnSpc>
                <a:spcPct val="150000"/>
              </a:lnSpc>
            </a:pPr>
            <a:r>
              <a:rPr lang="zh-CN" altLang="en-US" sz="2800" dirty="0">
                <a:solidFill>
                  <a:srgbClr val="FF0000"/>
                </a:solidFill>
              </a:rPr>
              <a:t>完成本章的学习，你应该能够</a:t>
            </a:r>
            <a:endParaRPr lang="en-US" altLang="zh-CN" sz="2800" dirty="0">
              <a:solidFill>
                <a:srgbClr val="FF0000"/>
              </a:solidFill>
            </a:endParaRPr>
          </a:p>
          <a:p>
            <a:pPr lvl="1">
              <a:lnSpc>
                <a:spcPct val="150000"/>
              </a:lnSpc>
            </a:pPr>
            <a:r>
              <a:rPr lang="zh-CN" altLang="en-US" sz="2400" dirty="0">
                <a:latin typeface="微软雅黑" panose="020B0503020204020204" pitchFamily="34" charset="-122"/>
                <a:ea typeface="微软雅黑" panose="020B0503020204020204" pitchFamily="34" charset="-122"/>
              </a:rPr>
              <a:t>了解什么是计算机系统安全性问题，什么是数据库的安全性问题，威胁数据库安全性的因素有哪些。</a:t>
            </a:r>
            <a:endParaRPr lang="en-US" altLang="zh-CN" sz="2400" dirty="0">
              <a:latin typeface="微软雅黑" panose="020B0503020204020204" pitchFamily="34" charset="-122"/>
              <a:ea typeface="微软雅黑" panose="020B0503020204020204" pitchFamily="34" charset="-122"/>
            </a:endParaRPr>
          </a:p>
          <a:p>
            <a:pPr lvl="1">
              <a:lnSpc>
                <a:spcPct val="150000"/>
              </a:lnSpc>
            </a:pPr>
            <a:r>
              <a:rPr lang="zh-CN" altLang="en-US" sz="2400" dirty="0">
                <a:latin typeface="微软雅黑" panose="020B0503020204020204" pitchFamily="34" charset="-122"/>
                <a:ea typeface="微软雅黑" panose="020B0503020204020204" pitchFamily="34" charset="-122"/>
              </a:rPr>
              <a:t>牢固掌握</a:t>
            </a:r>
            <a:r>
              <a:rPr lang="en-US" altLang="zh-CN" sz="2400" dirty="0">
                <a:latin typeface="微软雅黑" panose="020B0503020204020204" pitchFamily="34" charset="-122"/>
                <a:ea typeface="微软雅黑" panose="020B0503020204020204" pitchFamily="34" charset="-122"/>
              </a:rPr>
              <a:t>TCSEC</a:t>
            </a:r>
            <a:r>
              <a:rPr lang="zh-CN" altLang="en-US" sz="2400" dirty="0">
                <a:latin typeface="微软雅黑" panose="020B0503020204020204" pitchFamily="34" charset="-122"/>
                <a:ea typeface="微软雅黑" panose="020B0503020204020204" pitchFamily="34" charset="-122"/>
              </a:rPr>
              <a:t>和</a:t>
            </a:r>
            <a:r>
              <a:rPr lang="en-US" altLang="zh-CN" sz="2400" dirty="0">
                <a:latin typeface="微软雅黑" panose="020B0503020204020204" pitchFamily="34" charset="-122"/>
                <a:ea typeface="微软雅黑" panose="020B0503020204020204" pitchFamily="34" charset="-122"/>
              </a:rPr>
              <a:t>CC</a:t>
            </a:r>
            <a:r>
              <a:rPr lang="zh-CN" altLang="en-US" sz="2400" dirty="0">
                <a:latin typeface="微软雅黑" panose="020B0503020204020204" pitchFamily="34" charset="-122"/>
                <a:ea typeface="微软雅黑" panose="020B0503020204020204" pitchFamily="34" charset="-122"/>
              </a:rPr>
              <a:t>标准的主要内容。</a:t>
            </a:r>
            <a:r>
              <a:rPr lang="en-US" altLang="zh-CN" sz="2400" dirty="0">
                <a:latin typeface="微软雅黑" panose="020B0503020204020204" pitchFamily="34" charset="-122"/>
                <a:ea typeface="微软雅黑" panose="020B0503020204020204" pitchFamily="34" charset="-122"/>
              </a:rPr>
              <a:t>C2</a:t>
            </a:r>
            <a:r>
              <a:rPr lang="zh-CN" altLang="en-US" sz="2400" dirty="0">
                <a:latin typeface="微软雅黑" panose="020B0503020204020204" pitchFamily="34" charset="-122"/>
                <a:ea typeface="微软雅黑" panose="020B0503020204020204" pitchFamily="34" charset="-122"/>
              </a:rPr>
              <a:t>级</a:t>
            </a:r>
            <a:r>
              <a:rPr lang="en-US" altLang="zh-CN" sz="2400" dirty="0">
                <a:latin typeface="微软雅黑" panose="020B0503020204020204" pitchFamily="34" charset="-122"/>
                <a:ea typeface="微软雅黑" panose="020B0503020204020204" pitchFamily="34" charset="-122"/>
              </a:rPr>
              <a:t>DBMS</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B1</a:t>
            </a:r>
            <a:r>
              <a:rPr lang="zh-CN" altLang="en-US" sz="2400" dirty="0">
                <a:latin typeface="微软雅黑" panose="020B0503020204020204" pitchFamily="34" charset="-122"/>
                <a:ea typeface="微软雅黑" panose="020B0503020204020204" pitchFamily="34" charset="-122"/>
              </a:rPr>
              <a:t>级</a:t>
            </a:r>
            <a:r>
              <a:rPr lang="en-US" altLang="zh-CN" sz="2400" dirty="0">
                <a:latin typeface="微软雅黑" panose="020B0503020204020204" pitchFamily="34" charset="-122"/>
                <a:ea typeface="微软雅黑" panose="020B0503020204020204" pitchFamily="34" charset="-122"/>
              </a:rPr>
              <a:t>DBMS</a:t>
            </a:r>
            <a:r>
              <a:rPr lang="zh-CN" altLang="en-US" sz="2400" dirty="0">
                <a:latin typeface="微软雅黑" panose="020B0503020204020204" pitchFamily="34" charset="-122"/>
                <a:ea typeface="微软雅黑" panose="020B0503020204020204" pitchFamily="34" charset="-122"/>
              </a:rPr>
              <a:t>的主要特征。</a:t>
            </a:r>
            <a:r>
              <a:rPr lang="en-US" altLang="zh-CN" sz="2400" dirty="0">
                <a:latin typeface="微软雅黑" panose="020B0503020204020204" pitchFamily="34" charset="-122"/>
                <a:ea typeface="微软雅黑" panose="020B0503020204020204" pitchFamily="34" charset="-122"/>
              </a:rPr>
              <a:t>DBMS</a:t>
            </a:r>
            <a:r>
              <a:rPr lang="zh-CN" altLang="en-US" sz="2400" dirty="0">
                <a:latin typeface="微软雅黑" panose="020B0503020204020204" pitchFamily="34" charset="-122"/>
                <a:ea typeface="微软雅黑" panose="020B0503020204020204" pitchFamily="34" charset="-122"/>
              </a:rPr>
              <a:t>提供的安全措施：用户身份鉴别、自主存取控制和强制存取控制技术、视图技术和审计技术、数据加密存储和加密传输</a:t>
            </a:r>
            <a:endParaRPr lang="en-US" altLang="zh-CN" sz="2400" dirty="0">
              <a:latin typeface="微软雅黑" panose="020B0503020204020204" pitchFamily="34" charset="-122"/>
              <a:ea typeface="微软雅黑" panose="020B0503020204020204" pitchFamily="34" charset="-122"/>
            </a:endParaRPr>
          </a:p>
          <a:p>
            <a:pPr lvl="1">
              <a:lnSpc>
                <a:spcPct val="150000"/>
              </a:lnSpc>
            </a:pPr>
            <a:r>
              <a:rPr lang="zh-CN" altLang="en-US" sz="2400" dirty="0">
                <a:latin typeface="微软雅黑" panose="020B0503020204020204" pitchFamily="34" charset="-122"/>
                <a:ea typeface="微软雅黑" panose="020B0503020204020204" pitchFamily="34" charset="-122"/>
              </a:rPr>
              <a:t>熟练掌握使用</a:t>
            </a:r>
            <a:r>
              <a:rPr lang="en-US" altLang="zh-CN" sz="2400" dirty="0">
                <a:latin typeface="微软雅黑" panose="020B0503020204020204" pitchFamily="34" charset="-122"/>
                <a:ea typeface="微软雅黑" panose="020B0503020204020204" pitchFamily="34" charset="-122"/>
              </a:rPr>
              <a:t>SQL</a:t>
            </a:r>
            <a:r>
              <a:rPr lang="zh-CN" altLang="en-US" sz="2400" dirty="0">
                <a:latin typeface="微软雅黑" panose="020B0503020204020204" pitchFamily="34" charset="-122"/>
                <a:ea typeface="微软雅黑" panose="020B0503020204020204" pitchFamily="34" charset="-122"/>
              </a:rPr>
              <a:t>中的</a:t>
            </a:r>
            <a:r>
              <a:rPr lang="en-US" altLang="zh-CN" sz="2400" dirty="0">
                <a:latin typeface="微软雅黑" panose="020B0503020204020204" pitchFamily="34" charset="-122"/>
                <a:ea typeface="微软雅黑" panose="020B0503020204020204" pitchFamily="34" charset="-122"/>
              </a:rPr>
              <a:t>GRANT</a:t>
            </a:r>
            <a:r>
              <a:rPr lang="zh-CN" altLang="en-US" sz="2400" dirty="0">
                <a:latin typeface="微软雅黑" panose="020B0503020204020204" pitchFamily="34" charset="-122"/>
                <a:ea typeface="微软雅黑" panose="020B0503020204020204" pitchFamily="34" charset="-122"/>
              </a:rPr>
              <a:t>和</a:t>
            </a:r>
            <a:r>
              <a:rPr lang="en-US" altLang="zh-CN" sz="2400" dirty="0">
                <a:latin typeface="微软雅黑" panose="020B0503020204020204" pitchFamily="34" charset="-122"/>
                <a:ea typeface="微软雅黑" panose="020B0503020204020204" pitchFamily="34" charset="-122"/>
              </a:rPr>
              <a:t>REVOKE</a:t>
            </a:r>
            <a:r>
              <a:rPr lang="zh-CN" altLang="en-US" sz="2400" dirty="0">
                <a:latin typeface="微软雅黑" panose="020B0503020204020204" pitchFamily="34" charset="-122"/>
                <a:ea typeface="微软雅黑" panose="020B0503020204020204" pitchFamily="34" charset="-122"/>
              </a:rPr>
              <a:t>语句实现自主存取控制</a:t>
            </a:r>
            <a:endParaRPr lang="en-US" altLang="zh-CN" sz="2400" dirty="0">
              <a:latin typeface="微软雅黑" panose="020B0503020204020204" pitchFamily="34" charset="-122"/>
              <a:ea typeface="微软雅黑" panose="020B0503020204020204" pitchFamily="34" charset="-122"/>
            </a:endParaRPr>
          </a:p>
          <a:p>
            <a:pPr lvl="1">
              <a:lnSpc>
                <a:spcPct val="150000"/>
              </a:lnSpc>
            </a:pPr>
            <a:r>
              <a:rPr lang="zh-CN" altLang="en-US" sz="2400" dirty="0">
                <a:latin typeface="微软雅黑" panose="020B0503020204020204" pitchFamily="34" charset="-122"/>
                <a:ea typeface="微软雅黑" panose="020B0503020204020204" pitchFamily="34" charset="-122"/>
              </a:rPr>
              <a:t>深刻理解强制存取控制中的存取规则</a:t>
            </a:r>
          </a:p>
        </p:txBody>
      </p:sp>
      <p:sp>
        <p:nvSpPr>
          <p:cNvPr id="4" name="灯片编号占位符 3"/>
          <p:cNvSpPr>
            <a:spLocks noGrp="1"/>
          </p:cNvSpPr>
          <p:nvPr>
            <p:ph type="sldNum" sz="quarter" idx="12"/>
          </p:nvPr>
        </p:nvSpPr>
        <p:spPr/>
        <p:txBody>
          <a:bodyPr/>
          <a:lstStyle/>
          <a:p>
            <a:fld id="{E63F6D5D-9733-4D44-9C56-AEFEDD5A4BA7}" type="slidenum">
              <a:rPr lang="en-US" smtClean="0"/>
              <a:pPr/>
              <a:t>1</a:t>
            </a:fld>
            <a:endParaRPr lang="en-US" dirty="0"/>
          </a:p>
        </p:txBody>
      </p:sp>
    </p:spTree>
    <p:extLst>
      <p:ext uri="{BB962C8B-B14F-4D97-AF65-F5344CB8AC3E}">
        <p14:creationId xmlns:p14="http://schemas.microsoft.com/office/powerpoint/2010/main" val="6578802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数据库安全性控制</a:t>
            </a:r>
          </a:p>
        </p:txBody>
      </p:sp>
      <p:sp>
        <p:nvSpPr>
          <p:cNvPr id="3" name="内容占位符 2"/>
          <p:cNvSpPr>
            <a:spLocks noGrp="1"/>
          </p:cNvSpPr>
          <p:nvPr>
            <p:ph idx="1"/>
          </p:nvPr>
        </p:nvSpPr>
        <p:spPr/>
        <p:txBody>
          <a:bodyPr/>
          <a:lstStyle/>
          <a:p>
            <a:pPr>
              <a:lnSpc>
                <a:spcPct val="100000"/>
              </a:lnSpc>
            </a:pPr>
            <a:r>
              <a:rPr lang="zh-CN" altLang="en-US" dirty="0">
                <a:solidFill>
                  <a:srgbClr val="0000CC"/>
                </a:solidFill>
              </a:rPr>
              <a:t>非法使用数据库的情况</a:t>
            </a:r>
          </a:p>
          <a:p>
            <a:pPr lvl="1">
              <a:lnSpc>
                <a:spcPct val="100000"/>
              </a:lnSpc>
              <a:spcBef>
                <a:spcPct val="60000"/>
              </a:spcBef>
            </a:pPr>
            <a:r>
              <a:rPr lang="zh-CN" altLang="en-US" dirty="0"/>
              <a:t>编写合法程序绕过</a:t>
            </a:r>
            <a:r>
              <a:rPr lang="en-US" altLang="zh-CN" dirty="0"/>
              <a:t>DBMS</a:t>
            </a:r>
            <a:r>
              <a:rPr lang="zh-CN" altLang="en-US" dirty="0"/>
              <a:t>及其授权机制</a:t>
            </a:r>
          </a:p>
          <a:p>
            <a:pPr lvl="1">
              <a:lnSpc>
                <a:spcPct val="100000"/>
              </a:lnSpc>
              <a:spcBef>
                <a:spcPct val="60000"/>
              </a:spcBef>
            </a:pPr>
            <a:r>
              <a:rPr lang="zh-CN" altLang="en-US" dirty="0"/>
              <a:t>直接或编写应用程序执行非授权操作</a:t>
            </a:r>
          </a:p>
          <a:p>
            <a:pPr lvl="1">
              <a:lnSpc>
                <a:spcPct val="100000"/>
              </a:lnSpc>
              <a:spcBef>
                <a:spcPct val="60000"/>
              </a:spcBef>
            </a:pPr>
            <a:r>
              <a:rPr lang="zh-CN" altLang="en-US" dirty="0"/>
              <a:t>通过多次合法查询数据库从中推导出一些保密数据</a:t>
            </a:r>
            <a:endParaRPr lang="en-US" altLang="zh-CN" dirty="0"/>
          </a:p>
          <a:p>
            <a:pPr>
              <a:lnSpc>
                <a:spcPct val="100000"/>
              </a:lnSpc>
              <a:spcBef>
                <a:spcPct val="60000"/>
              </a:spcBef>
            </a:pPr>
            <a:endParaRPr lang="en-US" altLang="zh-CN" sz="1200" dirty="0"/>
          </a:p>
          <a:p>
            <a:pPr>
              <a:lnSpc>
                <a:spcPct val="100000"/>
              </a:lnSpc>
              <a:spcBef>
                <a:spcPct val="60000"/>
              </a:spcBef>
            </a:pPr>
            <a:r>
              <a:rPr lang="zh-CN" altLang="en-US" dirty="0"/>
              <a:t>计算机系统中，</a:t>
            </a:r>
            <a:r>
              <a:rPr lang="zh-CN" altLang="en-US" dirty="0">
                <a:solidFill>
                  <a:srgbClr val="FF0000"/>
                </a:solidFill>
              </a:rPr>
              <a:t>安全措施</a:t>
            </a:r>
            <a:r>
              <a:rPr lang="zh-CN" altLang="en-US" dirty="0"/>
              <a:t>是</a:t>
            </a:r>
            <a:r>
              <a:rPr lang="zh-CN" altLang="en-US" dirty="0">
                <a:solidFill>
                  <a:srgbClr val="FF0000"/>
                </a:solidFill>
              </a:rPr>
              <a:t>一级一级层层设置</a:t>
            </a:r>
          </a:p>
          <a:p>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pPr/>
              <a:t>19</a:t>
            </a:fld>
            <a:endParaRPr lang="en-US" dirty="0"/>
          </a:p>
        </p:txBody>
      </p:sp>
    </p:spTree>
    <p:extLst>
      <p:ext uri="{BB962C8B-B14F-4D97-AF65-F5344CB8AC3E}">
        <p14:creationId xmlns:p14="http://schemas.microsoft.com/office/powerpoint/2010/main" val="8024565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381000"/>
            <a:ext cx="11007107" cy="6155026"/>
          </a:xfrm>
        </p:spPr>
        <p:txBody>
          <a:bodyPr/>
          <a:lstStyle/>
          <a:p>
            <a:pPr>
              <a:lnSpc>
                <a:spcPct val="100000"/>
              </a:lnSpc>
            </a:pPr>
            <a:r>
              <a:rPr lang="zh-CN" altLang="en-US" dirty="0"/>
              <a:t>系统根据</a:t>
            </a:r>
            <a:r>
              <a:rPr lang="zh-CN" altLang="en-US" dirty="0">
                <a:solidFill>
                  <a:srgbClr val="9900FF"/>
                </a:solidFill>
              </a:rPr>
              <a:t>用户标识鉴定用户身份</a:t>
            </a:r>
            <a:r>
              <a:rPr lang="zh-CN" altLang="en-US" dirty="0"/>
              <a:t>，</a:t>
            </a:r>
            <a:r>
              <a:rPr lang="zh-CN" altLang="en-US" u="sng" dirty="0">
                <a:solidFill>
                  <a:srgbClr val="FF0000"/>
                </a:solidFill>
              </a:rPr>
              <a:t>合法用户</a:t>
            </a:r>
            <a:r>
              <a:rPr lang="zh-CN" altLang="en-US" dirty="0"/>
              <a:t>才准许</a:t>
            </a:r>
            <a:r>
              <a:rPr lang="zh-CN" altLang="en-US"/>
              <a:t>进入计算机系统</a:t>
            </a:r>
            <a:endParaRPr lang="en-US" altLang="zh-CN"/>
          </a:p>
          <a:p>
            <a:pPr>
              <a:lnSpc>
                <a:spcPct val="100000"/>
              </a:lnSpc>
            </a:pPr>
            <a:endParaRPr lang="zh-CN" altLang="en-US" sz="900" dirty="0"/>
          </a:p>
          <a:p>
            <a:pPr>
              <a:lnSpc>
                <a:spcPct val="100000"/>
              </a:lnSpc>
            </a:pPr>
            <a:r>
              <a:rPr lang="zh-CN" altLang="en-US" dirty="0"/>
              <a:t>数据库管理系统还要进行</a:t>
            </a:r>
            <a:r>
              <a:rPr lang="zh-CN" altLang="en-US" dirty="0">
                <a:solidFill>
                  <a:srgbClr val="9900FF"/>
                </a:solidFill>
              </a:rPr>
              <a:t>存取控制</a:t>
            </a:r>
            <a:r>
              <a:rPr lang="zh-CN" altLang="en-US" dirty="0"/>
              <a:t>，只允许用户执行</a:t>
            </a:r>
            <a:r>
              <a:rPr lang="zh-CN" altLang="en-US" u="sng" dirty="0">
                <a:solidFill>
                  <a:srgbClr val="FF0000"/>
                </a:solidFill>
              </a:rPr>
              <a:t>合法</a:t>
            </a:r>
            <a:r>
              <a:rPr lang="zh-CN" altLang="en-US" u="sng">
                <a:solidFill>
                  <a:srgbClr val="FF0000"/>
                </a:solidFill>
              </a:rPr>
              <a:t>操作 </a:t>
            </a:r>
            <a:endParaRPr lang="en-US" altLang="zh-CN" u="sng">
              <a:solidFill>
                <a:srgbClr val="FF0000"/>
              </a:solidFill>
            </a:endParaRPr>
          </a:p>
          <a:p>
            <a:pPr>
              <a:lnSpc>
                <a:spcPct val="100000"/>
              </a:lnSpc>
            </a:pPr>
            <a:endParaRPr lang="zh-CN" altLang="en-US" sz="900" u="sng" dirty="0">
              <a:solidFill>
                <a:srgbClr val="FF0000"/>
              </a:solidFill>
            </a:endParaRPr>
          </a:p>
          <a:p>
            <a:pPr>
              <a:lnSpc>
                <a:spcPct val="100000"/>
              </a:lnSpc>
            </a:pPr>
            <a:r>
              <a:rPr lang="zh-CN" altLang="en-US"/>
              <a:t>操作系统有自己的保护措施</a:t>
            </a:r>
            <a:endParaRPr lang="en-US" altLang="zh-CN"/>
          </a:p>
          <a:p>
            <a:pPr>
              <a:lnSpc>
                <a:spcPct val="100000"/>
              </a:lnSpc>
            </a:pPr>
            <a:endParaRPr lang="en-US" altLang="zh-CN" sz="900"/>
          </a:p>
          <a:p>
            <a:pPr>
              <a:lnSpc>
                <a:spcPct val="100000"/>
              </a:lnSpc>
            </a:pPr>
            <a:r>
              <a:rPr lang="zh-CN" altLang="en-US"/>
              <a:t>数据以</a:t>
            </a:r>
            <a:r>
              <a:rPr lang="zh-CN" altLang="en-US" u="sng">
                <a:solidFill>
                  <a:srgbClr val="FF0000"/>
                </a:solidFill>
              </a:rPr>
              <a:t>密码形式</a:t>
            </a:r>
            <a:r>
              <a:rPr lang="zh-CN" altLang="en-US"/>
              <a:t>存储到数据库中</a:t>
            </a:r>
          </a:p>
          <a:p>
            <a:pPr>
              <a:lnSpc>
                <a:spcPct val="100000"/>
              </a:lnSpc>
            </a:pPr>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pPr/>
              <a:t>20</a:t>
            </a:fld>
            <a:endParaRPr lang="en-US" dirty="0"/>
          </a:p>
        </p:txBody>
      </p:sp>
      <p:pic>
        <p:nvPicPr>
          <p:cNvPr id="5" name="Picture 17" descr="4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66900" y="4438187"/>
            <a:ext cx="8458200" cy="130312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pic>
      <p:sp>
        <p:nvSpPr>
          <p:cNvPr id="6" name="Rectangle 18"/>
          <p:cNvSpPr>
            <a:spLocks noChangeArrowheads="1"/>
          </p:cNvSpPr>
          <p:nvPr/>
        </p:nvSpPr>
        <p:spPr bwMode="auto">
          <a:xfrm>
            <a:off x="3810000" y="5846283"/>
            <a:ext cx="440056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en-US" sz="3200" b="1" dirty="0">
                <a:solidFill>
                  <a:srgbClr val="C00000"/>
                </a:solidFill>
                <a:latin typeface="微软雅黑" panose="020B0503020204020204" pitchFamily="34" charset="-122"/>
                <a:ea typeface="微软雅黑" panose="020B0503020204020204" pitchFamily="34" charset="-122"/>
              </a:rPr>
              <a:t>计算机系统的安全模型 </a:t>
            </a:r>
          </a:p>
        </p:txBody>
      </p:sp>
    </p:spTree>
    <p:extLst>
      <p:ext uri="{BB962C8B-B14F-4D97-AF65-F5344CB8AC3E}">
        <p14:creationId xmlns:p14="http://schemas.microsoft.com/office/powerpoint/2010/main" val="5835106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9448800" y="6400800"/>
            <a:ext cx="2590800" cy="292672"/>
          </a:xfrm>
        </p:spPr>
        <p:txBody>
          <a:bodyPr/>
          <a:lstStyle/>
          <a:p>
            <a:fld id="{E63F6D5D-9733-4D44-9C56-AEFEDD5A4BA7}" type="slidenum">
              <a:rPr lang="en-US" smtClean="0"/>
              <a:pPr/>
              <a:t>21</a:t>
            </a:fld>
            <a:endParaRPr lang="en-US" dirty="0"/>
          </a:p>
        </p:txBody>
      </p:sp>
      <p:pic>
        <p:nvPicPr>
          <p:cNvPr id="5" name="内容占位符 6" descr="飞信图片20141015084016.jpg"/>
          <p:cNvPicPr>
            <a:picLocks noGrp="1" noChangeAspect="1"/>
          </p:cNvPicPr>
          <p:nvPr>
            <p:ph idx="1"/>
          </p:nvPr>
        </p:nvPicPr>
        <p:blipFill rotWithShape="1">
          <a:blip r:embed="rId2">
            <a:extLst>
              <a:ext uri="{28A0092B-C50C-407E-A947-70E740481C1C}">
                <a14:useLocalDpi xmlns:a14="http://schemas.microsoft.com/office/drawing/2010/main" val="0"/>
              </a:ext>
            </a:extLst>
          </a:blip>
          <a:srcRect l="2997" t="11667" r="2073" b="3334"/>
          <a:stretch/>
        </p:blipFill>
        <p:spPr bwMode="auto">
          <a:xfrm>
            <a:off x="304801" y="990600"/>
            <a:ext cx="76200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8"/>
          <p:cNvSpPr>
            <a:spLocks noChangeArrowheads="1"/>
          </p:cNvSpPr>
          <p:nvPr/>
        </p:nvSpPr>
        <p:spPr bwMode="auto">
          <a:xfrm>
            <a:off x="647702" y="5455722"/>
            <a:ext cx="693419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en-US" sz="3200" dirty="0">
                <a:solidFill>
                  <a:srgbClr val="0000FF"/>
                </a:solidFill>
                <a:latin typeface="微软雅黑" panose="020B0503020204020204" pitchFamily="34" charset="-122"/>
                <a:ea typeface="微软雅黑" panose="020B0503020204020204" pitchFamily="34" charset="-122"/>
              </a:rPr>
              <a:t>图：数据库管理系统</a:t>
            </a:r>
            <a:r>
              <a:rPr lang="zh-CN" altLang="zh-CN" sz="3200" dirty="0">
                <a:solidFill>
                  <a:srgbClr val="0000FF"/>
                </a:solidFill>
                <a:latin typeface="微软雅黑" panose="020B0503020204020204" pitchFamily="34" charset="-122"/>
                <a:ea typeface="微软雅黑" panose="020B0503020204020204" pitchFamily="34" charset="-122"/>
              </a:rPr>
              <a:t>安全性控制模型</a:t>
            </a:r>
            <a:endParaRPr lang="zh-CN" altLang="en-US" sz="3200" dirty="0">
              <a:solidFill>
                <a:srgbClr val="0000FF"/>
              </a:solidFill>
              <a:latin typeface="微软雅黑" panose="020B0503020204020204" pitchFamily="34" charset="-122"/>
              <a:ea typeface="微软雅黑" panose="020B0503020204020204" pitchFamily="34" charset="-122"/>
            </a:endParaRPr>
          </a:p>
        </p:txBody>
      </p:sp>
      <p:sp>
        <p:nvSpPr>
          <p:cNvPr id="8" name="矩形 7"/>
          <p:cNvSpPr/>
          <p:nvPr/>
        </p:nvSpPr>
        <p:spPr>
          <a:xfrm>
            <a:off x="8115301" y="824931"/>
            <a:ext cx="3581400" cy="4708981"/>
          </a:xfrm>
          <a:prstGeom prst="rect">
            <a:avLst/>
          </a:prstGeom>
        </p:spPr>
        <p:txBody>
          <a:bodyPr wrap="square">
            <a:spAutoFit/>
          </a:bodyPr>
          <a:lstStyle/>
          <a:p>
            <a:pPr marL="342900" indent="-342900">
              <a:lnSpc>
                <a:spcPct val="150000"/>
              </a:lnSpc>
              <a:buFont typeface="Arial" panose="020B0604020202020204" pitchFamily="34" charset="0"/>
              <a:buChar char="•"/>
            </a:pPr>
            <a:r>
              <a:rPr lang="zh-CN" altLang="en-US" sz="2000" dirty="0">
                <a:solidFill>
                  <a:srgbClr val="FF0000"/>
                </a:solidFill>
                <a:latin typeface="微软雅黑" panose="020B0503020204020204" pitchFamily="34" charset="-122"/>
                <a:ea typeface="微软雅黑" panose="020B0503020204020204" pitchFamily="34" charset="-122"/>
              </a:rPr>
              <a:t>存取控制流程</a:t>
            </a:r>
          </a:p>
          <a:p>
            <a:pPr marL="342900" indent="-342900">
              <a:lnSpc>
                <a:spcPct val="150000"/>
              </a:lnSpc>
              <a:buFont typeface="+mj-ea"/>
              <a:buAutoNum type="circleNumDbPlain"/>
            </a:pPr>
            <a:r>
              <a:rPr lang="zh-CN" altLang="en-US" dirty="0">
                <a:latin typeface="微软雅黑" panose="020B0503020204020204" pitchFamily="34" charset="-122"/>
                <a:ea typeface="微软雅黑" panose="020B0503020204020204" pitchFamily="34" charset="-122"/>
              </a:rPr>
              <a:t>首先，数据库管理系统对提出</a:t>
            </a:r>
            <a:r>
              <a:rPr lang="en-US" altLang="zh-CN" dirty="0">
                <a:latin typeface="微软雅黑" panose="020B0503020204020204" pitchFamily="34" charset="-122"/>
                <a:ea typeface="微软雅黑" panose="020B0503020204020204" pitchFamily="34" charset="-122"/>
              </a:rPr>
              <a:t>SQL</a:t>
            </a:r>
            <a:r>
              <a:rPr lang="zh-CN" altLang="en-US" dirty="0">
                <a:latin typeface="微软雅黑" panose="020B0503020204020204" pitchFamily="34" charset="-122"/>
                <a:ea typeface="微软雅黑" panose="020B0503020204020204" pitchFamily="34" charset="-122"/>
              </a:rPr>
              <a:t>访问请求的数据库用户进行身份鉴别，防止不可信用户使用系统。</a:t>
            </a:r>
          </a:p>
          <a:p>
            <a:pPr marL="342900" indent="-342900">
              <a:lnSpc>
                <a:spcPct val="150000"/>
              </a:lnSpc>
              <a:buFont typeface="+mj-ea"/>
              <a:buAutoNum type="circleNumDbPlain"/>
            </a:pPr>
            <a:r>
              <a:rPr lang="zh-CN" altLang="en-US" dirty="0">
                <a:latin typeface="微软雅黑" panose="020B0503020204020204" pitchFamily="34" charset="-122"/>
                <a:ea typeface="微软雅黑" panose="020B0503020204020204" pitchFamily="34" charset="-122"/>
              </a:rPr>
              <a:t>然后，在</a:t>
            </a:r>
            <a:r>
              <a:rPr lang="en-US" altLang="zh-CN" dirty="0">
                <a:latin typeface="微软雅黑" panose="020B0503020204020204" pitchFamily="34" charset="-122"/>
                <a:ea typeface="微软雅黑" panose="020B0503020204020204" pitchFamily="34" charset="-122"/>
              </a:rPr>
              <a:t>SQL</a:t>
            </a:r>
            <a:r>
              <a:rPr lang="zh-CN" altLang="en-US" dirty="0">
                <a:latin typeface="微软雅黑" panose="020B0503020204020204" pitchFamily="34" charset="-122"/>
                <a:ea typeface="微软雅黑" panose="020B0503020204020204" pitchFamily="34" charset="-122"/>
              </a:rPr>
              <a:t>处理层进行自主存取控制和强制存取控制，进一步可以进行推理控制。</a:t>
            </a:r>
          </a:p>
          <a:p>
            <a:pPr marL="342900" indent="-342900">
              <a:lnSpc>
                <a:spcPct val="150000"/>
              </a:lnSpc>
              <a:buFont typeface="+mj-ea"/>
              <a:buAutoNum type="circleNumDbPlain"/>
            </a:pPr>
            <a:r>
              <a:rPr lang="zh-CN" altLang="en-US" dirty="0">
                <a:latin typeface="微软雅黑" panose="020B0503020204020204" pitchFamily="34" charset="-122"/>
                <a:ea typeface="微软雅黑" panose="020B0503020204020204" pitchFamily="34" charset="-122"/>
              </a:rPr>
              <a:t>还可以对用户访问行为和系统关键操作进行审计，对异常用户行为进行简单入侵检测</a:t>
            </a:r>
          </a:p>
        </p:txBody>
      </p:sp>
      <p:sp>
        <p:nvSpPr>
          <p:cNvPr id="9" name="文本框 8"/>
          <p:cNvSpPr txBox="1"/>
          <p:nvPr/>
        </p:nvSpPr>
        <p:spPr>
          <a:xfrm>
            <a:off x="533400" y="3497490"/>
            <a:ext cx="685800" cy="388710"/>
          </a:xfrm>
          <a:prstGeom prst="rect">
            <a:avLst/>
          </a:prstGeom>
          <a:noFill/>
          <a:ln w="28575">
            <a:solidFill>
              <a:srgbClr val="FF0000"/>
            </a:solidFill>
          </a:ln>
        </p:spPr>
        <p:txBody>
          <a:bodyPr wrap="square" rtlCol="0">
            <a:spAutoFit/>
          </a:bodyPr>
          <a:lstStyle/>
          <a:p>
            <a:endParaRPr lang="zh-CN" altLang="en-US" dirty="0"/>
          </a:p>
        </p:txBody>
      </p:sp>
      <p:cxnSp>
        <p:nvCxnSpPr>
          <p:cNvPr id="11" name="直接箭头连接符 10"/>
          <p:cNvCxnSpPr>
            <a:stCxn id="9" idx="3"/>
          </p:cNvCxnSpPr>
          <p:nvPr/>
        </p:nvCxnSpPr>
        <p:spPr>
          <a:xfrm flipV="1">
            <a:off x="1219200" y="2667000"/>
            <a:ext cx="3429000" cy="102484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4648199" y="2163989"/>
            <a:ext cx="1418461" cy="1527855"/>
          </a:xfrm>
          <a:prstGeom prst="rect">
            <a:avLst/>
          </a:prstGeom>
          <a:noFill/>
          <a:ln w="28575">
            <a:solidFill>
              <a:srgbClr val="FF0000"/>
            </a:solidFill>
          </a:ln>
        </p:spPr>
        <p:txBody>
          <a:bodyPr wrap="square" rtlCol="0">
            <a:spAutoFit/>
          </a:bodyPr>
          <a:lstStyle/>
          <a:p>
            <a:endParaRPr lang="zh-CN" altLang="en-US" dirty="0"/>
          </a:p>
        </p:txBody>
      </p:sp>
      <p:cxnSp>
        <p:nvCxnSpPr>
          <p:cNvPr id="13" name="直接箭头连接符 12"/>
          <p:cNvCxnSpPr/>
          <p:nvPr/>
        </p:nvCxnSpPr>
        <p:spPr>
          <a:xfrm flipH="1" flipV="1">
            <a:off x="3962400" y="1498600"/>
            <a:ext cx="685799" cy="57751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3276600" y="1109890"/>
            <a:ext cx="685800" cy="388710"/>
          </a:xfrm>
          <a:prstGeom prst="rect">
            <a:avLst/>
          </a:prstGeom>
          <a:noFill/>
          <a:ln w="28575">
            <a:solidFill>
              <a:srgbClr val="FF0000"/>
            </a:solidFill>
          </a:ln>
        </p:spPr>
        <p:txBody>
          <a:bodyPr wrap="square" rtlCol="0">
            <a:spAutoFit/>
          </a:bodyPr>
          <a:lstStyle/>
          <a:p>
            <a:endParaRPr lang="zh-CN" altLang="en-US" dirty="0"/>
          </a:p>
        </p:txBody>
      </p:sp>
    </p:spTree>
    <p:extLst>
      <p:ext uri="{BB962C8B-B14F-4D97-AF65-F5344CB8AC3E}">
        <p14:creationId xmlns:p14="http://schemas.microsoft.com/office/powerpoint/2010/main" val="114306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outVertical)">
                                      <p:cBhvr>
                                        <p:cTn id="7" dur="500"/>
                                        <p:tgtEl>
                                          <p:spTgt spid="9"/>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down)">
                                      <p:cBhvr>
                                        <p:cTn id="11" dur="500"/>
                                        <p:tgtEl>
                                          <p:spTgt spid="11"/>
                                        </p:tgtEl>
                                      </p:cBhvr>
                                    </p:animEffect>
                                  </p:childTnLst>
                                </p:cTn>
                              </p:par>
                            </p:childTnLst>
                          </p:cTn>
                        </p:par>
                        <p:par>
                          <p:cTn id="12" fill="hold">
                            <p:stCondLst>
                              <p:cond delay="1000"/>
                            </p:stCondLst>
                            <p:childTnLst>
                              <p:par>
                                <p:cTn id="13" presetID="16" presetClass="entr" presetSubtype="37"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barn(outVertical)">
                                      <p:cBhvr>
                                        <p:cTn id="15" dur="500"/>
                                        <p:tgtEl>
                                          <p:spTgt spid="12"/>
                                        </p:tgtEl>
                                      </p:cBhvr>
                                    </p:animEffect>
                                  </p:childTnLst>
                                </p:cTn>
                              </p:par>
                            </p:childTnLst>
                          </p:cTn>
                        </p:par>
                        <p:par>
                          <p:cTn id="16" fill="hold">
                            <p:stCondLst>
                              <p:cond delay="1500"/>
                            </p:stCondLst>
                            <p:childTnLst>
                              <p:par>
                                <p:cTn id="17" presetID="22" presetClass="entr" presetSubtype="4" fill="hold"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wipe(down)">
                                      <p:cBhvr>
                                        <p:cTn id="19" dur="500"/>
                                        <p:tgtEl>
                                          <p:spTgt spid="13"/>
                                        </p:tgtEl>
                                      </p:cBhvr>
                                    </p:animEffect>
                                  </p:childTnLst>
                                </p:cTn>
                              </p:par>
                            </p:childTnLst>
                          </p:cTn>
                        </p:par>
                        <p:par>
                          <p:cTn id="20" fill="hold">
                            <p:stCondLst>
                              <p:cond delay="2000"/>
                            </p:stCondLst>
                            <p:childTnLst>
                              <p:par>
                                <p:cTn id="21" presetID="16" presetClass="entr" presetSubtype="37" fill="hold" grpId="0" nodeType="after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barn(outVertical)">
                                      <p:cBhvr>
                                        <p:cTn id="2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2" grpId="0" animBg="1"/>
      <p:bldP spid="1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数据库安全性控制的常用方法</a:t>
            </a:r>
          </a:p>
        </p:txBody>
      </p:sp>
      <p:sp>
        <p:nvSpPr>
          <p:cNvPr id="3" name="内容占位符 2"/>
          <p:cNvSpPr>
            <a:spLocks noGrp="1"/>
          </p:cNvSpPr>
          <p:nvPr>
            <p:ph idx="1"/>
          </p:nvPr>
        </p:nvSpPr>
        <p:spPr/>
        <p:txBody>
          <a:bodyPr/>
          <a:lstStyle/>
          <a:p>
            <a:r>
              <a:rPr lang="zh-CN" altLang="en-US" dirty="0">
                <a:solidFill>
                  <a:srgbClr val="000099"/>
                </a:solidFill>
              </a:rPr>
              <a:t>用户标识</a:t>
            </a:r>
            <a:r>
              <a:rPr lang="zh-CN" altLang="en-US">
                <a:solidFill>
                  <a:srgbClr val="000099"/>
                </a:solidFill>
              </a:rPr>
              <a:t>和鉴别</a:t>
            </a:r>
            <a:endParaRPr lang="zh-CN" altLang="en-US" dirty="0">
              <a:solidFill>
                <a:srgbClr val="000099"/>
              </a:solidFill>
            </a:endParaRPr>
          </a:p>
          <a:p>
            <a:r>
              <a:rPr lang="zh-CN" altLang="en-US" dirty="0">
                <a:solidFill>
                  <a:srgbClr val="000099"/>
                </a:solidFill>
              </a:rPr>
              <a:t>存取控制</a:t>
            </a:r>
          </a:p>
          <a:p>
            <a:r>
              <a:rPr lang="zh-CN" altLang="en-US" dirty="0">
                <a:solidFill>
                  <a:srgbClr val="000099"/>
                </a:solidFill>
              </a:rPr>
              <a:t>视图</a:t>
            </a:r>
          </a:p>
          <a:p>
            <a:r>
              <a:rPr lang="zh-CN" altLang="en-US" dirty="0">
                <a:solidFill>
                  <a:srgbClr val="000099"/>
                </a:solidFill>
              </a:rPr>
              <a:t>审计</a:t>
            </a:r>
          </a:p>
          <a:p>
            <a:r>
              <a:rPr lang="zh-CN" altLang="en-US" dirty="0">
                <a:solidFill>
                  <a:srgbClr val="000099"/>
                </a:solidFill>
              </a:rPr>
              <a:t>数据加密</a:t>
            </a:r>
          </a:p>
        </p:txBody>
      </p:sp>
      <p:sp>
        <p:nvSpPr>
          <p:cNvPr id="4" name="灯片编号占位符 3"/>
          <p:cNvSpPr>
            <a:spLocks noGrp="1"/>
          </p:cNvSpPr>
          <p:nvPr>
            <p:ph type="sldNum" sz="quarter" idx="12"/>
          </p:nvPr>
        </p:nvSpPr>
        <p:spPr/>
        <p:txBody>
          <a:bodyPr/>
          <a:lstStyle/>
          <a:p>
            <a:fld id="{E63F6D5D-9733-4D44-9C56-AEFEDD5A4BA7}" type="slidenum">
              <a:rPr lang="en-US" smtClean="0"/>
              <a:pPr/>
              <a:t>22</a:t>
            </a:fld>
            <a:endParaRPr lang="en-US" dirty="0"/>
          </a:p>
        </p:txBody>
      </p:sp>
    </p:spTree>
    <p:extLst>
      <p:ext uri="{BB962C8B-B14F-4D97-AF65-F5344CB8AC3E}">
        <p14:creationId xmlns:p14="http://schemas.microsoft.com/office/powerpoint/2010/main" val="26418432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17F983-344E-4844-8F78-3EF0C7E55774}"/>
              </a:ext>
            </a:extLst>
          </p:cNvPr>
          <p:cNvSpPr>
            <a:spLocks noGrp="1"/>
          </p:cNvSpPr>
          <p:nvPr>
            <p:ph type="title"/>
          </p:nvPr>
        </p:nvSpPr>
        <p:spPr/>
        <p:txBody>
          <a:bodyPr>
            <a:normAutofit/>
          </a:bodyPr>
          <a:lstStyle/>
          <a:p>
            <a:r>
              <a:rPr lang="en-US" altLang="zh-CN"/>
              <a:t>1.</a:t>
            </a:r>
            <a:r>
              <a:rPr lang="zh-CN" altLang="en-US"/>
              <a:t>用户标识和鉴别</a:t>
            </a:r>
          </a:p>
        </p:txBody>
      </p:sp>
      <p:sp>
        <p:nvSpPr>
          <p:cNvPr id="3" name="内容占位符 2">
            <a:extLst>
              <a:ext uri="{FF2B5EF4-FFF2-40B4-BE49-F238E27FC236}">
                <a16:creationId xmlns:a16="http://schemas.microsoft.com/office/drawing/2014/main" id="{BE29BC54-F863-4F43-8D35-B4C0A3D76664}"/>
              </a:ext>
            </a:extLst>
          </p:cNvPr>
          <p:cNvSpPr>
            <a:spLocks noGrp="1"/>
          </p:cNvSpPr>
          <p:nvPr>
            <p:ph idx="1"/>
          </p:nvPr>
        </p:nvSpPr>
        <p:spPr/>
        <p:txBody>
          <a:bodyPr/>
          <a:lstStyle/>
          <a:p>
            <a:r>
              <a:rPr lang="zh-CN" altLang="en-US">
                <a:solidFill>
                  <a:srgbClr val="FF0000"/>
                </a:solidFill>
              </a:rPr>
              <a:t>用户身份鉴别</a:t>
            </a:r>
            <a:r>
              <a:rPr lang="en-US" altLang="zh-CN">
                <a:solidFill>
                  <a:srgbClr val="FF0000"/>
                </a:solidFill>
              </a:rPr>
              <a:t>(Identification &amp;  Authentication)</a:t>
            </a:r>
          </a:p>
          <a:p>
            <a:pPr lvl="1">
              <a:lnSpc>
                <a:spcPct val="110000"/>
              </a:lnSpc>
            </a:pPr>
            <a:r>
              <a:rPr lang="zh-CN" altLang="en-US"/>
              <a:t>系统提供的最外层安全保护措施</a:t>
            </a:r>
            <a:endParaRPr lang="en-US" altLang="zh-CN"/>
          </a:p>
          <a:p>
            <a:pPr lvl="1">
              <a:lnSpc>
                <a:spcPct val="110000"/>
              </a:lnSpc>
            </a:pPr>
            <a:r>
              <a:rPr lang="zh-CN" altLang="en-US"/>
              <a:t>用户标识：由</a:t>
            </a:r>
            <a:r>
              <a:rPr lang="zh-CN" altLang="en-US">
                <a:solidFill>
                  <a:srgbClr val="FF0000"/>
                </a:solidFill>
              </a:rPr>
              <a:t>用户名</a:t>
            </a:r>
            <a:r>
              <a:rPr lang="en-US" altLang="zh-CN">
                <a:solidFill>
                  <a:srgbClr val="FF0000"/>
                </a:solidFill>
              </a:rPr>
              <a:t>(user name)</a:t>
            </a:r>
            <a:r>
              <a:rPr lang="zh-CN" altLang="en-US"/>
              <a:t>和</a:t>
            </a:r>
            <a:r>
              <a:rPr lang="zh-CN" altLang="en-US">
                <a:solidFill>
                  <a:srgbClr val="FF0000"/>
                </a:solidFill>
              </a:rPr>
              <a:t>用户标识号</a:t>
            </a:r>
            <a:r>
              <a:rPr lang="en-US" altLang="zh-CN">
                <a:solidFill>
                  <a:srgbClr val="FF0000"/>
                </a:solidFill>
              </a:rPr>
              <a:t>(UID)</a:t>
            </a:r>
            <a:r>
              <a:rPr lang="zh-CN" altLang="en-US"/>
              <a:t>组成</a:t>
            </a:r>
            <a:endParaRPr lang="en-US" altLang="zh-CN"/>
          </a:p>
          <a:p>
            <a:pPr lvl="2"/>
            <a:r>
              <a:rPr lang="zh-CN" altLang="en-US" sz="2400"/>
              <a:t>用户标识号在系统整个生命周期内唯一</a:t>
            </a:r>
            <a:endParaRPr lang="en-US" altLang="zh-CN" sz="2400"/>
          </a:p>
          <a:p>
            <a:pPr lvl="2"/>
            <a:endParaRPr lang="zh-CN" altLang="en-US" sz="2400">
              <a:solidFill>
                <a:srgbClr val="FF0000"/>
              </a:solidFill>
            </a:endParaRPr>
          </a:p>
          <a:p>
            <a:r>
              <a:rPr lang="zh-CN" altLang="en-US">
                <a:solidFill>
                  <a:srgbClr val="FF0000"/>
                </a:solidFill>
              </a:rPr>
              <a:t>用户身份鉴别方法</a:t>
            </a:r>
            <a:endParaRPr lang="en-US" altLang="zh-CN">
              <a:solidFill>
                <a:srgbClr val="FF0000"/>
              </a:solidFill>
            </a:endParaRPr>
          </a:p>
          <a:p>
            <a:pPr lvl="1">
              <a:lnSpc>
                <a:spcPct val="110000"/>
              </a:lnSpc>
            </a:pPr>
            <a:r>
              <a:rPr lang="zh-CN" altLang="en-US"/>
              <a:t>静态口令鉴别</a:t>
            </a:r>
            <a:endParaRPr lang="en-US" altLang="zh-CN"/>
          </a:p>
          <a:p>
            <a:pPr lvl="1">
              <a:lnSpc>
                <a:spcPct val="110000"/>
              </a:lnSpc>
            </a:pPr>
            <a:r>
              <a:rPr lang="zh-CN" altLang="en-US"/>
              <a:t>动态口令鉴别</a:t>
            </a:r>
            <a:endParaRPr lang="en-US" altLang="zh-CN"/>
          </a:p>
          <a:p>
            <a:pPr lvl="1">
              <a:lnSpc>
                <a:spcPct val="110000"/>
              </a:lnSpc>
            </a:pPr>
            <a:r>
              <a:rPr lang="zh-CN" altLang="en-US"/>
              <a:t>生物特征鉴别</a:t>
            </a:r>
            <a:endParaRPr lang="en-US" altLang="zh-CN"/>
          </a:p>
          <a:p>
            <a:pPr lvl="1">
              <a:lnSpc>
                <a:spcPct val="110000"/>
              </a:lnSpc>
            </a:pPr>
            <a:r>
              <a:rPr lang="zh-CN" altLang="en-US"/>
              <a:t>智能卡鉴别</a:t>
            </a:r>
          </a:p>
        </p:txBody>
      </p:sp>
      <p:sp>
        <p:nvSpPr>
          <p:cNvPr id="4" name="灯片编号占位符 3">
            <a:extLst>
              <a:ext uri="{FF2B5EF4-FFF2-40B4-BE49-F238E27FC236}">
                <a16:creationId xmlns:a16="http://schemas.microsoft.com/office/drawing/2014/main" id="{7930C695-C15C-4EF2-A9BF-1136173C1F7B}"/>
              </a:ext>
            </a:extLst>
          </p:cNvPr>
          <p:cNvSpPr>
            <a:spLocks noGrp="1"/>
          </p:cNvSpPr>
          <p:nvPr>
            <p:ph type="sldNum" sz="quarter" idx="12"/>
          </p:nvPr>
        </p:nvSpPr>
        <p:spPr/>
        <p:txBody>
          <a:bodyPr/>
          <a:lstStyle/>
          <a:p>
            <a:fld id="{E63F6D5D-9733-4D44-9C56-AEFEDD5A4BA7}" type="slidenum">
              <a:rPr lang="en-US" smtClean="0"/>
              <a:pPr/>
              <a:t>23</a:t>
            </a:fld>
            <a:endParaRPr lang="en-US" dirty="0"/>
          </a:p>
        </p:txBody>
      </p:sp>
    </p:spTree>
    <p:extLst>
      <p:ext uri="{BB962C8B-B14F-4D97-AF65-F5344CB8AC3E}">
        <p14:creationId xmlns:p14="http://schemas.microsoft.com/office/powerpoint/2010/main" val="34438564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EF2DE9-F967-4AAF-9BF9-E11705295F9E}"/>
              </a:ext>
            </a:extLst>
          </p:cNvPr>
          <p:cNvSpPr>
            <a:spLocks noGrp="1"/>
          </p:cNvSpPr>
          <p:nvPr>
            <p:ph type="title"/>
          </p:nvPr>
        </p:nvSpPr>
        <p:spPr/>
        <p:txBody>
          <a:bodyPr/>
          <a:lstStyle/>
          <a:p>
            <a:r>
              <a:rPr lang="en-US" altLang="zh-CN"/>
              <a:t>2.</a:t>
            </a:r>
            <a:r>
              <a:rPr lang="zh-CN" altLang="en-US"/>
              <a:t>访问控制</a:t>
            </a:r>
          </a:p>
        </p:txBody>
      </p:sp>
      <p:sp>
        <p:nvSpPr>
          <p:cNvPr id="3" name="内容占位符 2">
            <a:extLst>
              <a:ext uri="{FF2B5EF4-FFF2-40B4-BE49-F238E27FC236}">
                <a16:creationId xmlns:a16="http://schemas.microsoft.com/office/drawing/2014/main" id="{975FC6DD-51DB-4821-8967-B9BBA09C2892}"/>
              </a:ext>
            </a:extLst>
          </p:cNvPr>
          <p:cNvSpPr>
            <a:spLocks noGrp="1"/>
          </p:cNvSpPr>
          <p:nvPr>
            <p:ph idx="1"/>
          </p:nvPr>
        </p:nvSpPr>
        <p:spPr>
          <a:xfrm>
            <a:off x="595085" y="1066800"/>
            <a:ext cx="11292115" cy="5469226"/>
          </a:xfrm>
        </p:spPr>
        <p:txBody>
          <a:bodyPr>
            <a:normAutofit/>
          </a:bodyPr>
          <a:lstStyle/>
          <a:p>
            <a:pPr>
              <a:lnSpc>
                <a:spcPct val="100000"/>
              </a:lnSpc>
            </a:pPr>
            <a:r>
              <a:rPr lang="zh-CN" altLang="en-US">
                <a:solidFill>
                  <a:srgbClr val="FF0000"/>
                </a:solidFill>
              </a:rPr>
              <a:t>存取控制</a:t>
            </a:r>
            <a:r>
              <a:rPr lang="en-US" altLang="zh-CN">
                <a:solidFill>
                  <a:srgbClr val="FF0000"/>
                </a:solidFill>
              </a:rPr>
              <a:t>(Access Control)</a:t>
            </a:r>
          </a:p>
          <a:p>
            <a:pPr lvl="1">
              <a:lnSpc>
                <a:spcPct val="100000"/>
              </a:lnSpc>
            </a:pPr>
            <a:r>
              <a:rPr lang="zh-CN" altLang="en-US"/>
              <a:t>数据库系统的存取控制机制用于确保只授权给有资格的用户访问数据库的权限，令所有未被授权的人员无法接近数据</a:t>
            </a:r>
          </a:p>
          <a:p>
            <a:pPr>
              <a:lnSpc>
                <a:spcPct val="100000"/>
              </a:lnSpc>
            </a:pPr>
            <a:r>
              <a:rPr lang="zh-CN" altLang="en-US"/>
              <a:t>存取控制机制主要包括</a:t>
            </a:r>
            <a:r>
              <a:rPr lang="zh-CN" altLang="en-US">
                <a:solidFill>
                  <a:srgbClr val="FF0000"/>
                </a:solidFill>
              </a:rPr>
              <a:t>定义用户权限</a:t>
            </a:r>
            <a:r>
              <a:rPr lang="zh-CN" altLang="en-US"/>
              <a:t>和</a:t>
            </a:r>
            <a:r>
              <a:rPr lang="zh-CN" altLang="en-US">
                <a:solidFill>
                  <a:srgbClr val="FF0000"/>
                </a:solidFill>
              </a:rPr>
              <a:t>合法权限检查</a:t>
            </a:r>
            <a:r>
              <a:rPr lang="zh-CN" altLang="en-US"/>
              <a:t>两部分</a:t>
            </a:r>
          </a:p>
          <a:p>
            <a:pPr lvl="1">
              <a:lnSpc>
                <a:spcPct val="100000"/>
              </a:lnSpc>
            </a:pPr>
            <a:r>
              <a:rPr lang="zh-CN" altLang="en-US">
                <a:solidFill>
                  <a:srgbClr val="FF0000"/>
                </a:solidFill>
              </a:rPr>
              <a:t>定义用户权限</a:t>
            </a:r>
            <a:r>
              <a:rPr lang="zh-CN" altLang="en-US"/>
              <a:t>，并将用户权限登记到</a:t>
            </a:r>
            <a:r>
              <a:rPr lang="zh-CN" altLang="en-US">
                <a:solidFill>
                  <a:srgbClr val="FF0000"/>
                </a:solidFill>
              </a:rPr>
              <a:t>数据字典</a:t>
            </a:r>
            <a:r>
              <a:rPr lang="zh-CN" altLang="en-US"/>
              <a:t>中</a:t>
            </a:r>
          </a:p>
          <a:p>
            <a:pPr lvl="2">
              <a:lnSpc>
                <a:spcPct val="100000"/>
              </a:lnSpc>
            </a:pPr>
            <a:r>
              <a:rPr lang="zh-CN" altLang="en-US" sz="2400"/>
              <a:t>用户对某一数据对象的操作权力称为权限</a:t>
            </a:r>
            <a:r>
              <a:rPr lang="en-US" altLang="zh-CN" sz="2400"/>
              <a:t>(privilege) </a:t>
            </a:r>
          </a:p>
          <a:p>
            <a:pPr lvl="2">
              <a:lnSpc>
                <a:spcPct val="100000"/>
              </a:lnSpc>
            </a:pPr>
            <a:r>
              <a:rPr lang="en-US" altLang="zh-CN" sz="2400"/>
              <a:t> DBMS</a:t>
            </a:r>
            <a:r>
              <a:rPr lang="zh-CN" altLang="en-US" sz="2400"/>
              <a:t>提供适当的语言来定义用户权限，存放在数据字典中，称做</a:t>
            </a:r>
            <a:r>
              <a:rPr lang="zh-CN" altLang="en-US" sz="2400">
                <a:solidFill>
                  <a:srgbClr val="FF0000"/>
                </a:solidFill>
              </a:rPr>
              <a:t>安全规则或授权规则 </a:t>
            </a:r>
          </a:p>
          <a:p>
            <a:pPr lvl="1">
              <a:lnSpc>
                <a:spcPct val="100000"/>
              </a:lnSpc>
            </a:pPr>
            <a:r>
              <a:rPr lang="zh-CN" altLang="en-US">
                <a:solidFill>
                  <a:srgbClr val="FF0000"/>
                </a:solidFill>
              </a:rPr>
              <a:t>合法权限检查</a:t>
            </a:r>
          </a:p>
          <a:p>
            <a:pPr lvl="2">
              <a:lnSpc>
                <a:spcPct val="100000"/>
              </a:lnSpc>
            </a:pPr>
            <a:r>
              <a:rPr lang="zh-CN" altLang="en-US" sz="2400"/>
              <a:t>用户发出存取数据库操作请求</a:t>
            </a:r>
          </a:p>
          <a:p>
            <a:pPr lvl="2">
              <a:lnSpc>
                <a:spcPct val="100000"/>
              </a:lnSpc>
            </a:pPr>
            <a:r>
              <a:rPr lang="en-US" altLang="zh-CN" sz="2400"/>
              <a:t>DBMS</a:t>
            </a:r>
            <a:r>
              <a:rPr lang="zh-CN" altLang="en-US" sz="2400"/>
              <a:t>查找数据字典，进行合法权限检查</a:t>
            </a:r>
          </a:p>
        </p:txBody>
      </p:sp>
      <p:sp>
        <p:nvSpPr>
          <p:cNvPr id="4" name="灯片编号占位符 3">
            <a:extLst>
              <a:ext uri="{FF2B5EF4-FFF2-40B4-BE49-F238E27FC236}">
                <a16:creationId xmlns:a16="http://schemas.microsoft.com/office/drawing/2014/main" id="{FE572BA7-1856-4B1C-A1D5-260BC4B3E35C}"/>
              </a:ext>
            </a:extLst>
          </p:cNvPr>
          <p:cNvSpPr>
            <a:spLocks noGrp="1"/>
          </p:cNvSpPr>
          <p:nvPr>
            <p:ph type="sldNum" sz="quarter" idx="12"/>
          </p:nvPr>
        </p:nvSpPr>
        <p:spPr/>
        <p:txBody>
          <a:bodyPr/>
          <a:lstStyle/>
          <a:p>
            <a:fld id="{E63F6D5D-9733-4D44-9C56-AEFEDD5A4BA7}" type="slidenum">
              <a:rPr lang="en-US" smtClean="0"/>
              <a:pPr/>
              <a:t>24</a:t>
            </a:fld>
            <a:endParaRPr lang="en-US" dirty="0"/>
          </a:p>
        </p:txBody>
      </p:sp>
    </p:spTree>
    <p:extLst>
      <p:ext uri="{BB962C8B-B14F-4D97-AF65-F5344CB8AC3E}">
        <p14:creationId xmlns:p14="http://schemas.microsoft.com/office/powerpoint/2010/main" val="6479828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B59FED-A67A-4FF9-8721-B03684194CAF}"/>
              </a:ext>
            </a:extLst>
          </p:cNvPr>
          <p:cNvSpPr>
            <a:spLocks noGrp="1"/>
          </p:cNvSpPr>
          <p:nvPr>
            <p:ph type="title"/>
          </p:nvPr>
        </p:nvSpPr>
        <p:spPr/>
        <p:txBody>
          <a:bodyPr/>
          <a:lstStyle/>
          <a:p>
            <a:r>
              <a:rPr lang="en-US" altLang="zh-CN"/>
              <a:t>2.</a:t>
            </a:r>
            <a:r>
              <a:rPr lang="zh-CN" altLang="en-US"/>
              <a:t>访问控制</a:t>
            </a:r>
          </a:p>
        </p:txBody>
      </p:sp>
      <p:sp>
        <p:nvSpPr>
          <p:cNvPr id="3" name="内容占位符 2">
            <a:extLst>
              <a:ext uri="{FF2B5EF4-FFF2-40B4-BE49-F238E27FC236}">
                <a16:creationId xmlns:a16="http://schemas.microsoft.com/office/drawing/2014/main" id="{9F9B72B7-2823-468F-A1EA-2E9CCE5303AB}"/>
              </a:ext>
            </a:extLst>
          </p:cNvPr>
          <p:cNvSpPr>
            <a:spLocks noGrp="1"/>
          </p:cNvSpPr>
          <p:nvPr>
            <p:ph idx="1"/>
          </p:nvPr>
        </p:nvSpPr>
        <p:spPr/>
        <p:txBody>
          <a:bodyPr/>
          <a:lstStyle/>
          <a:p>
            <a:r>
              <a:rPr lang="zh-CN" altLang="en-US"/>
              <a:t>用户权限定义和合法权限检查机制一起组成了数据库管理系统的</a:t>
            </a:r>
            <a:r>
              <a:rPr lang="zh-CN" altLang="en-US">
                <a:solidFill>
                  <a:srgbClr val="FF0000"/>
                </a:solidFill>
              </a:rPr>
              <a:t>存取控制子系统</a:t>
            </a:r>
            <a:r>
              <a:rPr lang="zh-CN" altLang="en-US"/>
              <a:t>。</a:t>
            </a:r>
            <a:endParaRPr lang="en-US" altLang="zh-CN"/>
          </a:p>
          <a:p>
            <a:endParaRPr lang="en-US" altLang="zh-CN"/>
          </a:p>
          <a:p>
            <a:r>
              <a:rPr lang="zh-CN" altLang="en-US"/>
              <a:t>常用存取控制系统方法</a:t>
            </a:r>
            <a:endParaRPr lang="en-US" altLang="zh-CN"/>
          </a:p>
          <a:p>
            <a:pPr lvl="1"/>
            <a:r>
              <a:rPr lang="zh-CN" altLang="en-US">
                <a:solidFill>
                  <a:srgbClr val="0000CC"/>
                </a:solidFill>
              </a:rPr>
              <a:t>自主存取控制（</a:t>
            </a:r>
            <a:r>
              <a:rPr lang="en-US" altLang="zh-CN">
                <a:solidFill>
                  <a:srgbClr val="0000CC"/>
                </a:solidFill>
              </a:rPr>
              <a:t>Discretionary Access Control </a:t>
            </a:r>
            <a:r>
              <a:rPr lang="zh-CN" altLang="en-US">
                <a:solidFill>
                  <a:srgbClr val="0000CC"/>
                </a:solidFill>
              </a:rPr>
              <a:t>，简称</a:t>
            </a:r>
            <a:r>
              <a:rPr lang="en-US" altLang="zh-CN">
                <a:solidFill>
                  <a:srgbClr val="0000CC"/>
                </a:solidFill>
              </a:rPr>
              <a:t>DAC</a:t>
            </a:r>
            <a:r>
              <a:rPr lang="zh-CN" altLang="en-US">
                <a:solidFill>
                  <a:srgbClr val="0000CC"/>
                </a:solidFill>
              </a:rPr>
              <a:t>）</a:t>
            </a:r>
            <a:endParaRPr lang="en-US" altLang="zh-CN">
              <a:solidFill>
                <a:srgbClr val="0000CC"/>
              </a:solidFill>
            </a:endParaRPr>
          </a:p>
          <a:p>
            <a:pPr lvl="3">
              <a:buFont typeface="Arial" panose="020B0604020202020204" pitchFamily="34" charset="0"/>
              <a:buChar char="•"/>
            </a:pPr>
            <a:r>
              <a:rPr lang="zh-CN" altLang="en-US" sz="2400">
                <a:latin typeface="微软雅黑" panose="020B0503020204020204" pitchFamily="34" charset="-122"/>
                <a:ea typeface="微软雅黑" panose="020B0503020204020204" pitchFamily="34" charset="-122"/>
              </a:rPr>
              <a:t> </a:t>
            </a:r>
            <a:r>
              <a:rPr lang="en-US" altLang="zh-CN" sz="2400">
                <a:solidFill>
                  <a:srgbClr val="FF0000"/>
                </a:solidFill>
                <a:latin typeface="微软雅黑" panose="020B0503020204020204" pitchFamily="34" charset="-122"/>
                <a:ea typeface="微软雅黑" panose="020B0503020204020204" pitchFamily="34" charset="-122"/>
              </a:rPr>
              <a:t>C2</a:t>
            </a:r>
            <a:r>
              <a:rPr lang="zh-CN" altLang="en-US" sz="2400">
                <a:solidFill>
                  <a:srgbClr val="FF0000"/>
                </a:solidFill>
                <a:latin typeface="微软雅黑" panose="020B0503020204020204" pitchFamily="34" charset="-122"/>
                <a:ea typeface="微软雅黑" panose="020B0503020204020204" pitchFamily="34" charset="-122"/>
              </a:rPr>
              <a:t>级</a:t>
            </a:r>
            <a:endParaRPr lang="en-US" altLang="zh-CN" sz="2400">
              <a:solidFill>
                <a:srgbClr val="FF0000"/>
              </a:solidFill>
              <a:latin typeface="微软雅黑" panose="020B0503020204020204" pitchFamily="34" charset="-122"/>
              <a:ea typeface="微软雅黑" panose="020B0503020204020204" pitchFamily="34" charset="-122"/>
            </a:endParaRPr>
          </a:p>
          <a:p>
            <a:pPr lvl="2"/>
            <a:r>
              <a:rPr lang="zh-CN" altLang="en-US" sz="2400"/>
              <a:t>用户对不同的数据对象有不同的存取权限</a:t>
            </a:r>
          </a:p>
          <a:p>
            <a:pPr lvl="2"/>
            <a:r>
              <a:rPr lang="zh-CN" altLang="en-US" sz="2400"/>
              <a:t> 不同的用户对同一对象也有不同的权限</a:t>
            </a:r>
            <a:endParaRPr lang="en-US" altLang="zh-CN" sz="2400"/>
          </a:p>
          <a:p>
            <a:pPr lvl="2"/>
            <a:r>
              <a:rPr lang="zh-CN" altLang="en-US" sz="2400"/>
              <a:t>用户还可以将其拥有的存取权限转授给其他用户</a:t>
            </a:r>
            <a:endParaRPr lang="zh-CN" altLang="en-US" sz="2400">
              <a:solidFill>
                <a:srgbClr val="FF0000"/>
              </a:solidFill>
            </a:endParaRPr>
          </a:p>
          <a:p>
            <a:pPr lvl="1"/>
            <a:endParaRPr lang="zh-CN" altLang="en-US"/>
          </a:p>
        </p:txBody>
      </p:sp>
      <p:sp>
        <p:nvSpPr>
          <p:cNvPr id="4" name="灯片编号占位符 3">
            <a:extLst>
              <a:ext uri="{FF2B5EF4-FFF2-40B4-BE49-F238E27FC236}">
                <a16:creationId xmlns:a16="http://schemas.microsoft.com/office/drawing/2014/main" id="{F8AA43D7-B8C0-4AD3-B33E-C6B782C21B26}"/>
              </a:ext>
            </a:extLst>
          </p:cNvPr>
          <p:cNvSpPr>
            <a:spLocks noGrp="1"/>
          </p:cNvSpPr>
          <p:nvPr>
            <p:ph type="sldNum" sz="quarter" idx="12"/>
          </p:nvPr>
        </p:nvSpPr>
        <p:spPr/>
        <p:txBody>
          <a:bodyPr/>
          <a:lstStyle/>
          <a:p>
            <a:fld id="{E63F6D5D-9733-4D44-9C56-AEFEDD5A4BA7}" type="slidenum">
              <a:rPr lang="en-US" smtClean="0"/>
              <a:pPr/>
              <a:t>25</a:t>
            </a:fld>
            <a:endParaRPr lang="en-US" dirty="0"/>
          </a:p>
        </p:txBody>
      </p:sp>
    </p:spTree>
    <p:extLst>
      <p:ext uri="{BB962C8B-B14F-4D97-AF65-F5344CB8AC3E}">
        <p14:creationId xmlns:p14="http://schemas.microsoft.com/office/powerpoint/2010/main" val="38502159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B59FED-A67A-4FF9-8721-B03684194CAF}"/>
              </a:ext>
            </a:extLst>
          </p:cNvPr>
          <p:cNvSpPr>
            <a:spLocks noGrp="1"/>
          </p:cNvSpPr>
          <p:nvPr>
            <p:ph type="title"/>
          </p:nvPr>
        </p:nvSpPr>
        <p:spPr/>
        <p:txBody>
          <a:bodyPr/>
          <a:lstStyle/>
          <a:p>
            <a:r>
              <a:rPr lang="en-US" altLang="zh-CN"/>
              <a:t>2.</a:t>
            </a:r>
            <a:r>
              <a:rPr lang="zh-CN" altLang="en-US"/>
              <a:t>访问控制</a:t>
            </a:r>
          </a:p>
        </p:txBody>
      </p:sp>
      <p:sp>
        <p:nvSpPr>
          <p:cNvPr id="3" name="内容占位符 2">
            <a:extLst>
              <a:ext uri="{FF2B5EF4-FFF2-40B4-BE49-F238E27FC236}">
                <a16:creationId xmlns:a16="http://schemas.microsoft.com/office/drawing/2014/main" id="{9F9B72B7-2823-468F-A1EA-2E9CCE5303AB}"/>
              </a:ext>
            </a:extLst>
          </p:cNvPr>
          <p:cNvSpPr>
            <a:spLocks noGrp="1"/>
          </p:cNvSpPr>
          <p:nvPr>
            <p:ph idx="1"/>
          </p:nvPr>
        </p:nvSpPr>
        <p:spPr/>
        <p:txBody>
          <a:bodyPr>
            <a:normAutofit/>
          </a:bodyPr>
          <a:lstStyle/>
          <a:p>
            <a:r>
              <a:rPr lang="zh-CN" altLang="en-US"/>
              <a:t>常用存取控制系统方法</a:t>
            </a:r>
            <a:endParaRPr lang="en-US" altLang="zh-CN"/>
          </a:p>
          <a:p>
            <a:pPr lvl="1"/>
            <a:r>
              <a:rPr lang="zh-CN" altLang="en-US">
                <a:solidFill>
                  <a:srgbClr val="0000CC"/>
                </a:solidFill>
              </a:rPr>
              <a:t>强制存取控制（</a:t>
            </a:r>
            <a:r>
              <a:rPr lang="en-US" altLang="zh-CN">
                <a:solidFill>
                  <a:srgbClr val="0000CC"/>
                </a:solidFill>
              </a:rPr>
              <a:t>Mandatory Access Control</a:t>
            </a:r>
            <a:r>
              <a:rPr lang="zh-CN" altLang="en-US">
                <a:solidFill>
                  <a:srgbClr val="0000CC"/>
                </a:solidFill>
              </a:rPr>
              <a:t>，简称 </a:t>
            </a:r>
            <a:r>
              <a:rPr lang="en-US" altLang="zh-CN">
                <a:solidFill>
                  <a:srgbClr val="0000CC"/>
                </a:solidFill>
              </a:rPr>
              <a:t>MAC</a:t>
            </a:r>
            <a:r>
              <a:rPr lang="zh-CN" altLang="en-US">
                <a:solidFill>
                  <a:srgbClr val="0000CC"/>
                </a:solidFill>
              </a:rPr>
              <a:t>）</a:t>
            </a:r>
          </a:p>
          <a:p>
            <a:pPr lvl="2">
              <a:lnSpc>
                <a:spcPct val="150000"/>
              </a:lnSpc>
            </a:pPr>
            <a:r>
              <a:rPr lang="en-US" altLang="zh-CN" sz="2400">
                <a:solidFill>
                  <a:srgbClr val="FF0000"/>
                </a:solidFill>
              </a:rPr>
              <a:t>B1</a:t>
            </a:r>
            <a:r>
              <a:rPr lang="zh-CN" altLang="en-US" sz="2400">
                <a:solidFill>
                  <a:srgbClr val="FF0000"/>
                </a:solidFill>
              </a:rPr>
              <a:t>级</a:t>
            </a:r>
          </a:p>
          <a:p>
            <a:pPr lvl="2">
              <a:lnSpc>
                <a:spcPct val="150000"/>
              </a:lnSpc>
            </a:pPr>
            <a:r>
              <a:rPr lang="zh-CN" altLang="en-US" sz="2400"/>
              <a:t> 每一个数据对象被标以一定的密级</a:t>
            </a:r>
          </a:p>
          <a:p>
            <a:pPr lvl="2">
              <a:lnSpc>
                <a:spcPct val="150000"/>
              </a:lnSpc>
            </a:pPr>
            <a:r>
              <a:rPr lang="zh-CN" altLang="en-US" sz="2400"/>
              <a:t> 每一个用户也被授予某一个级别的许可证</a:t>
            </a:r>
          </a:p>
          <a:p>
            <a:pPr lvl="2">
              <a:lnSpc>
                <a:spcPct val="150000"/>
              </a:lnSpc>
            </a:pPr>
            <a:r>
              <a:rPr lang="zh-CN" altLang="en-US" sz="2400"/>
              <a:t> 对于任意一个对象，只有具有合法许可证的用户才可以存取</a:t>
            </a:r>
          </a:p>
        </p:txBody>
      </p:sp>
      <p:sp>
        <p:nvSpPr>
          <p:cNvPr id="4" name="灯片编号占位符 3">
            <a:extLst>
              <a:ext uri="{FF2B5EF4-FFF2-40B4-BE49-F238E27FC236}">
                <a16:creationId xmlns:a16="http://schemas.microsoft.com/office/drawing/2014/main" id="{F8AA43D7-B8C0-4AD3-B33E-C6B782C21B26}"/>
              </a:ext>
            </a:extLst>
          </p:cNvPr>
          <p:cNvSpPr>
            <a:spLocks noGrp="1"/>
          </p:cNvSpPr>
          <p:nvPr>
            <p:ph type="sldNum" sz="quarter" idx="12"/>
          </p:nvPr>
        </p:nvSpPr>
        <p:spPr/>
        <p:txBody>
          <a:bodyPr/>
          <a:lstStyle/>
          <a:p>
            <a:fld id="{E63F6D5D-9733-4D44-9C56-AEFEDD5A4BA7}" type="slidenum">
              <a:rPr lang="en-US" smtClean="0"/>
              <a:pPr/>
              <a:t>26</a:t>
            </a:fld>
            <a:endParaRPr lang="en-US" dirty="0"/>
          </a:p>
        </p:txBody>
      </p:sp>
    </p:spTree>
    <p:extLst>
      <p:ext uri="{BB962C8B-B14F-4D97-AF65-F5344CB8AC3E}">
        <p14:creationId xmlns:p14="http://schemas.microsoft.com/office/powerpoint/2010/main" val="42901248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自主存取控制之</a:t>
            </a:r>
            <a:r>
              <a:rPr lang="en-US" altLang="zh-CN"/>
              <a:t>SQL</a:t>
            </a:r>
            <a:r>
              <a:rPr lang="zh-CN" altLang="en-US"/>
              <a:t>实现</a:t>
            </a:r>
            <a:endParaRPr lang="zh-CN" altLang="en-US" dirty="0"/>
          </a:p>
        </p:txBody>
      </p:sp>
      <p:sp>
        <p:nvSpPr>
          <p:cNvPr id="3" name="内容占位符 2"/>
          <p:cNvSpPr>
            <a:spLocks noGrp="1"/>
          </p:cNvSpPr>
          <p:nvPr>
            <p:ph idx="1"/>
          </p:nvPr>
        </p:nvSpPr>
        <p:spPr/>
        <p:txBody>
          <a:bodyPr/>
          <a:lstStyle/>
          <a:p>
            <a:pPr>
              <a:lnSpc>
                <a:spcPct val="100000"/>
              </a:lnSpc>
            </a:pPr>
            <a:r>
              <a:rPr lang="zh-CN" altLang="en-US" dirty="0"/>
              <a:t>通过 </a:t>
            </a:r>
            <a:r>
              <a:rPr lang="en-US" altLang="zh-CN" dirty="0"/>
              <a:t>SQL </a:t>
            </a:r>
            <a:r>
              <a:rPr lang="zh-CN" altLang="en-US" dirty="0"/>
              <a:t>的</a:t>
            </a:r>
            <a:r>
              <a:rPr lang="en-US" altLang="zh-CN" dirty="0">
                <a:solidFill>
                  <a:srgbClr val="FF0000"/>
                </a:solidFill>
              </a:rPr>
              <a:t>GRANT</a:t>
            </a:r>
            <a:r>
              <a:rPr lang="en-US" altLang="zh-CN" dirty="0"/>
              <a:t> </a:t>
            </a:r>
            <a:r>
              <a:rPr lang="zh-CN" altLang="en-US" dirty="0"/>
              <a:t>语句和</a:t>
            </a:r>
            <a:r>
              <a:rPr lang="en-US" altLang="zh-CN" dirty="0">
                <a:solidFill>
                  <a:srgbClr val="FF0000"/>
                </a:solidFill>
              </a:rPr>
              <a:t>REVOKE</a:t>
            </a:r>
            <a:r>
              <a:rPr lang="en-US" altLang="zh-CN" dirty="0"/>
              <a:t> </a:t>
            </a:r>
            <a:r>
              <a:rPr lang="zh-CN" altLang="en-US" dirty="0"/>
              <a:t>语句实现</a:t>
            </a:r>
          </a:p>
          <a:p>
            <a:pPr>
              <a:lnSpc>
                <a:spcPct val="100000"/>
              </a:lnSpc>
            </a:pPr>
            <a:endParaRPr lang="en-US" altLang="zh-CN" sz="1600"/>
          </a:p>
          <a:p>
            <a:pPr>
              <a:lnSpc>
                <a:spcPct val="100000"/>
              </a:lnSpc>
            </a:pPr>
            <a:r>
              <a:rPr lang="zh-CN" altLang="en-US"/>
              <a:t>用户</a:t>
            </a:r>
            <a:r>
              <a:rPr lang="zh-CN" altLang="en-US" dirty="0"/>
              <a:t>权限组成</a:t>
            </a:r>
          </a:p>
          <a:p>
            <a:pPr lvl="1">
              <a:lnSpc>
                <a:spcPct val="100000"/>
              </a:lnSpc>
            </a:pPr>
            <a:r>
              <a:rPr lang="zh-CN" altLang="en-US" dirty="0"/>
              <a:t> 数据对象</a:t>
            </a:r>
          </a:p>
          <a:p>
            <a:pPr lvl="1">
              <a:lnSpc>
                <a:spcPct val="100000"/>
              </a:lnSpc>
            </a:pPr>
            <a:r>
              <a:rPr lang="zh-CN" altLang="en-US" dirty="0"/>
              <a:t> 操作类型</a:t>
            </a:r>
          </a:p>
          <a:p>
            <a:pPr>
              <a:lnSpc>
                <a:spcPct val="100000"/>
              </a:lnSpc>
            </a:pPr>
            <a:endParaRPr lang="en-US" altLang="zh-CN" sz="1600"/>
          </a:p>
          <a:p>
            <a:pPr>
              <a:lnSpc>
                <a:spcPct val="100000"/>
              </a:lnSpc>
            </a:pPr>
            <a:r>
              <a:rPr lang="zh-CN" altLang="en-US"/>
              <a:t>定义</a:t>
            </a:r>
            <a:r>
              <a:rPr lang="zh-CN" altLang="en-US" dirty="0"/>
              <a:t>用户</a:t>
            </a:r>
            <a:r>
              <a:rPr lang="zh-CN" altLang="en-US"/>
              <a:t>存取权限</a:t>
            </a:r>
            <a:endParaRPr lang="en-US" altLang="zh-CN"/>
          </a:p>
          <a:p>
            <a:pPr lvl="1">
              <a:lnSpc>
                <a:spcPct val="100000"/>
              </a:lnSpc>
            </a:pPr>
            <a:r>
              <a:rPr lang="zh-CN" altLang="en-US"/>
              <a:t>定义</a:t>
            </a:r>
            <a:r>
              <a:rPr lang="zh-CN" altLang="en-US" dirty="0"/>
              <a:t>用户可以在哪些数据库对象上进行哪些类型的操作</a:t>
            </a:r>
          </a:p>
          <a:p>
            <a:pPr>
              <a:lnSpc>
                <a:spcPct val="100000"/>
              </a:lnSpc>
            </a:pPr>
            <a:endParaRPr lang="en-US" altLang="zh-CN" sz="1600"/>
          </a:p>
          <a:p>
            <a:pPr>
              <a:lnSpc>
                <a:spcPct val="100000"/>
              </a:lnSpc>
            </a:pPr>
            <a:r>
              <a:rPr lang="zh-CN" altLang="en-US"/>
              <a:t>定义</a:t>
            </a:r>
            <a:r>
              <a:rPr lang="zh-CN" altLang="en-US" dirty="0"/>
              <a:t>存取权限称为</a:t>
            </a:r>
            <a:r>
              <a:rPr lang="zh-CN" altLang="en-US" dirty="0">
                <a:solidFill>
                  <a:srgbClr val="FF0000"/>
                </a:solidFill>
              </a:rPr>
              <a:t>授权</a:t>
            </a:r>
          </a:p>
        </p:txBody>
      </p:sp>
      <p:sp>
        <p:nvSpPr>
          <p:cNvPr id="4" name="灯片编号占位符 3"/>
          <p:cNvSpPr>
            <a:spLocks noGrp="1"/>
          </p:cNvSpPr>
          <p:nvPr>
            <p:ph type="sldNum" sz="quarter" idx="12"/>
          </p:nvPr>
        </p:nvSpPr>
        <p:spPr/>
        <p:txBody>
          <a:bodyPr/>
          <a:lstStyle/>
          <a:p>
            <a:fld id="{E63F6D5D-9733-4D44-9C56-AEFEDD5A4BA7}" type="slidenum">
              <a:rPr lang="en-US" smtClean="0"/>
              <a:pPr/>
              <a:t>27</a:t>
            </a:fld>
            <a:endParaRPr lang="en-US" dirty="0"/>
          </a:p>
        </p:txBody>
      </p:sp>
    </p:spTree>
    <p:extLst>
      <p:ext uri="{BB962C8B-B14F-4D97-AF65-F5344CB8AC3E}">
        <p14:creationId xmlns:p14="http://schemas.microsoft.com/office/powerpoint/2010/main" val="1169529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609600"/>
            <a:ext cx="11007107" cy="5926426"/>
          </a:xfrm>
        </p:spPr>
        <p:txBody>
          <a:bodyPr/>
          <a:lstStyle/>
          <a:p>
            <a:r>
              <a:rPr lang="zh-CN" altLang="zh-CN" dirty="0">
                <a:solidFill>
                  <a:srgbClr val="FF0000"/>
                </a:solidFill>
              </a:rPr>
              <a:t>关系数据库系统中存取控制对象 </a:t>
            </a:r>
          </a:p>
          <a:p>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pPr/>
              <a:t>28</a:t>
            </a:fld>
            <a:endParaRPr lang="en-US" dirty="0"/>
          </a:p>
        </p:txBody>
      </p:sp>
      <p:graphicFrame>
        <p:nvGraphicFramePr>
          <p:cNvPr id="5" name="Group 5"/>
          <p:cNvGraphicFramePr>
            <a:graphicFrameLocks/>
          </p:cNvGraphicFramePr>
          <p:nvPr>
            <p:extLst>
              <p:ext uri="{D42A27DB-BD31-4B8C-83A1-F6EECF244321}">
                <p14:modId xmlns:p14="http://schemas.microsoft.com/office/powerpoint/2010/main" val="1522195481"/>
              </p:ext>
            </p:extLst>
          </p:nvPr>
        </p:nvGraphicFramePr>
        <p:xfrm>
          <a:off x="589808" y="2209800"/>
          <a:ext cx="10611592" cy="3535045"/>
        </p:xfrm>
        <a:graphic>
          <a:graphicData uri="http://schemas.openxmlformats.org/drawingml/2006/table">
            <a:tbl>
              <a:tblPr/>
              <a:tblGrid>
                <a:gridCol w="1118896">
                  <a:extLst>
                    <a:ext uri="{9D8B030D-6E8A-4147-A177-3AD203B41FA5}">
                      <a16:colId xmlns:a16="http://schemas.microsoft.com/office/drawing/2014/main" val="20000"/>
                    </a:ext>
                  </a:extLst>
                </a:gridCol>
                <a:gridCol w="1268083">
                  <a:extLst>
                    <a:ext uri="{9D8B030D-6E8A-4147-A177-3AD203B41FA5}">
                      <a16:colId xmlns:a16="http://schemas.microsoft.com/office/drawing/2014/main" val="20001"/>
                    </a:ext>
                  </a:extLst>
                </a:gridCol>
                <a:gridCol w="8224613">
                  <a:extLst>
                    <a:ext uri="{9D8B030D-6E8A-4147-A177-3AD203B41FA5}">
                      <a16:colId xmlns:a16="http://schemas.microsoft.com/office/drawing/2014/main" val="20002"/>
                    </a:ext>
                  </a:extLst>
                </a:gridCol>
              </a:tblGrid>
              <a:tr h="328613">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24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对象类型</a:t>
                      </a:r>
                    </a:p>
                  </a:txBody>
                  <a:tcPr marL="121913" marR="1219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24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对象</a:t>
                      </a:r>
                    </a:p>
                  </a:txBody>
                  <a:tcPr marL="121913" marR="1219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24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操 作 类 型</a:t>
                      </a:r>
                    </a:p>
                  </a:txBody>
                  <a:tcPr marL="121913" marR="1219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extLst>
                  <a:ext uri="{0D108BD9-81ED-4DB2-BD59-A6C34878D82A}">
                    <a16:rowId xmlns:a16="http://schemas.microsoft.com/office/drawing/2014/main" val="10000"/>
                  </a:ext>
                </a:extLst>
              </a:tr>
              <a:tr h="328613">
                <a:tc rowSpan="4">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endParaRPr kumimoji="0" lang="en-US" altLang="zh-CN" sz="2000" b="0" i="0" u="none" strike="noStrike" cap="none" normalizeH="0" baseline="0" dirty="0">
                        <a:ln>
                          <a:noFill/>
                        </a:ln>
                        <a:solidFill>
                          <a:schemeClr val="tx1"/>
                        </a:solidFill>
                        <a:effectLst/>
                        <a:latin typeface="等线" panose="02010600030101010101" pitchFamily="2" charset="-122"/>
                        <a:ea typeface="等线" panose="02010600030101010101" pitchFamily="2" charset="-122"/>
                      </a:endParaRPr>
                    </a:p>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20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数据库</a:t>
                      </a:r>
                      <a:endParaRPr kumimoji="0" lang="en-US" altLang="zh-CN" sz="2000" b="0" i="0" u="none" strike="noStrike" cap="none" normalizeH="0" baseline="0" dirty="0">
                        <a:ln>
                          <a:noFill/>
                        </a:ln>
                        <a:solidFill>
                          <a:schemeClr val="tx1"/>
                        </a:solidFill>
                        <a:effectLst/>
                        <a:latin typeface="等线" panose="02010600030101010101" pitchFamily="2" charset="-122"/>
                        <a:ea typeface="等线" panose="02010600030101010101" pitchFamily="2" charset="-122"/>
                      </a:endParaRPr>
                    </a:p>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endParaRPr kumimoji="0" lang="zh-CN" sz="2000" b="0" i="0" u="none" strike="noStrike" cap="none" normalizeH="0" baseline="0" dirty="0">
                        <a:ln>
                          <a:noFill/>
                        </a:ln>
                        <a:solidFill>
                          <a:schemeClr val="tx1"/>
                        </a:solidFill>
                        <a:effectLst/>
                        <a:latin typeface="等线" panose="02010600030101010101" pitchFamily="2" charset="-122"/>
                        <a:ea typeface="等线" panose="02010600030101010101" pitchFamily="2" charset="-122"/>
                      </a:endParaRPr>
                    </a:p>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20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模式</a:t>
                      </a:r>
                    </a:p>
                  </a:txBody>
                  <a:tcPr marL="121913" marR="1219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20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模式</a:t>
                      </a:r>
                    </a:p>
                  </a:txBody>
                  <a:tcPr marL="121913" marR="1219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20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CREATE SCHEMA</a:t>
                      </a:r>
                    </a:p>
                  </a:txBody>
                  <a:tcPr marL="121913" marR="1219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12750">
                <a:tc vMerge="1">
                  <a:txBody>
                    <a:bodyPr/>
                    <a:lstStyle/>
                    <a:p>
                      <a:pPr marL="0" marR="0" lvl="0" indent="0" algn="l" defTabSz="914400" rtl="0" eaLnBrk="1" fontAlgn="base" latinLnBrk="0" hangingPunct="1">
                        <a:lnSpc>
                          <a:spcPct val="100000"/>
                        </a:lnSpc>
                        <a:spcBef>
                          <a:spcPct val="20000"/>
                        </a:spcBef>
                        <a:spcAft>
                          <a:spcPct val="0"/>
                        </a:spcAft>
                        <a:buClrTx/>
                        <a:buSzPct val="100000"/>
                        <a:buFont typeface="Wingdings" pitchFamily="2" charset="2"/>
                        <a:buNone/>
                        <a:tabLst/>
                      </a:pPr>
                      <a:endParaRPr kumimoji="0" lang="zh-CN" altLang="zh-CN" sz="1400" b="1"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20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基本表</a:t>
                      </a:r>
                    </a:p>
                  </a:txBody>
                  <a:tcPr marL="121913" marR="1219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20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CREATE TABLE</a:t>
                      </a:r>
                      <a:r>
                        <a:rPr kumimoji="0" lang="zh-CN" altLang="en-US" sz="20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a:t>
                      </a:r>
                      <a:r>
                        <a:rPr kumimoji="0" lang="en-US" sz="20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ALTER TABLE</a:t>
                      </a:r>
                    </a:p>
                  </a:txBody>
                  <a:tcPr marL="121913" marR="1219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28613">
                <a:tc vMerge="1">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endParaRPr kumimoji="0" lang="zh-CN" sz="1400" b="1" i="0" u="none" strike="noStrike" cap="none" normalizeH="0" baseline="0" dirty="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20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视图</a:t>
                      </a:r>
                    </a:p>
                  </a:txBody>
                  <a:tcPr marL="121913" marR="1219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20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CREATE VIEW</a:t>
                      </a:r>
                    </a:p>
                  </a:txBody>
                  <a:tcPr marL="121913" marR="1219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09575">
                <a:tc vMerge="1">
                  <a:txBody>
                    <a:bodyPr/>
                    <a:lstStyle/>
                    <a:p>
                      <a:pPr marL="0" marR="0" lvl="0" indent="0" algn="l" defTabSz="914400" rtl="0" eaLnBrk="1" fontAlgn="base" latinLnBrk="0" hangingPunct="1">
                        <a:lnSpc>
                          <a:spcPct val="100000"/>
                        </a:lnSpc>
                        <a:spcBef>
                          <a:spcPct val="20000"/>
                        </a:spcBef>
                        <a:spcAft>
                          <a:spcPct val="0"/>
                        </a:spcAft>
                        <a:buClrTx/>
                        <a:buSzPct val="100000"/>
                        <a:buFont typeface="Wingdings" pitchFamily="2" charset="2"/>
                        <a:buNone/>
                        <a:tabLst/>
                      </a:pPr>
                      <a:endParaRPr kumimoji="0" lang="zh-CN" altLang="zh-CN" sz="1400" b="1"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20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索引</a:t>
                      </a:r>
                    </a:p>
                  </a:txBody>
                  <a:tcPr marL="121913" marR="1219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20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CREATE INDEX</a:t>
                      </a:r>
                    </a:p>
                  </a:txBody>
                  <a:tcPr marL="121913" marR="1219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58800">
                <a:tc rowSpan="2">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endParaRPr kumimoji="0" lang="en-US" altLang="zh-CN" sz="2000" b="0" i="0" u="none" strike="noStrike" cap="none" normalizeH="0" baseline="0" dirty="0">
                        <a:ln>
                          <a:noFill/>
                        </a:ln>
                        <a:solidFill>
                          <a:schemeClr val="tx1"/>
                        </a:solidFill>
                        <a:effectLst/>
                        <a:latin typeface="等线" panose="02010600030101010101" pitchFamily="2" charset="-122"/>
                        <a:ea typeface="等线" panose="02010600030101010101" pitchFamily="2" charset="-122"/>
                      </a:endParaRPr>
                    </a:p>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altLang="zh-CN" sz="20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   </a:t>
                      </a:r>
                      <a:r>
                        <a:rPr kumimoji="0" lang="zh-CN" sz="20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数据</a:t>
                      </a:r>
                    </a:p>
                  </a:txBody>
                  <a:tcPr marL="121913" marR="1219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20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基本表和视图</a:t>
                      </a:r>
                    </a:p>
                  </a:txBody>
                  <a:tcPr marL="121913" marR="1219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20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SELECT</a:t>
                      </a:r>
                      <a:r>
                        <a:rPr kumimoji="0" lang="zh-CN" altLang="en-US" sz="20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a:t>
                      </a:r>
                      <a:r>
                        <a:rPr kumimoji="0" lang="en-US" sz="20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INSERT</a:t>
                      </a:r>
                      <a:r>
                        <a:rPr kumimoji="0" lang="zh-CN" altLang="en-US" sz="20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a:t>
                      </a:r>
                      <a:r>
                        <a:rPr kumimoji="0" lang="en-US" sz="20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UPDATE</a:t>
                      </a:r>
                      <a:r>
                        <a:rPr kumimoji="0" lang="zh-CN" altLang="en-US" sz="20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a:t>
                      </a:r>
                      <a:r>
                        <a:rPr kumimoji="0" lang="en-US" sz="20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DELETE</a:t>
                      </a:r>
                      <a:r>
                        <a:rPr kumimoji="0" lang="zh-CN" altLang="en-US" sz="20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a:t>
                      </a:r>
                      <a:r>
                        <a:rPr kumimoji="0" lang="en-US" sz="20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REFERENCES</a:t>
                      </a:r>
                      <a:r>
                        <a:rPr kumimoji="0" lang="zh-CN" altLang="en-US" sz="20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a:t>
                      </a:r>
                      <a:r>
                        <a:rPr kumimoji="0" lang="en-US" sz="20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ALL </a:t>
                      </a:r>
                      <a:r>
                        <a:rPr kumimoji="0" lang="en-US" altLang="zh-CN" sz="20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P</a:t>
                      </a:r>
                      <a:r>
                        <a:rPr kumimoji="0" lang="en-US" sz="20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RIVILEGES</a:t>
                      </a:r>
                    </a:p>
                  </a:txBody>
                  <a:tcPr marL="121913" marR="1219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28613">
                <a:tc vMerge="1">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endParaRPr kumimoji="0" lang="zh-CN" sz="1400" b="1" i="0" u="none" strike="noStrike" cap="none" normalizeH="0" baseline="0" dirty="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20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属性列</a:t>
                      </a:r>
                    </a:p>
                  </a:txBody>
                  <a:tcPr marL="121913" marR="1219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defRPr/>
                      </a:pPr>
                      <a:r>
                        <a:rPr kumimoji="0" lang="en-US" sz="20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SELECT</a:t>
                      </a:r>
                      <a:r>
                        <a:rPr kumimoji="0" lang="zh-CN" altLang="en-US" sz="20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a:t>
                      </a:r>
                      <a:r>
                        <a:rPr kumimoji="0" lang="en-US" sz="20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INSERT</a:t>
                      </a:r>
                      <a:r>
                        <a:rPr kumimoji="0" lang="zh-CN" altLang="en-US" sz="20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a:t>
                      </a:r>
                      <a:r>
                        <a:rPr kumimoji="0" lang="en-US" sz="20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UPDATE</a:t>
                      </a:r>
                      <a:r>
                        <a:rPr kumimoji="0" lang="zh-CN" altLang="en-US" sz="20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 </a:t>
                      </a:r>
                      <a:r>
                        <a:rPr kumimoji="0" lang="en-US" sz="20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REFERENCES</a:t>
                      </a:r>
                      <a:r>
                        <a:rPr kumimoji="0" lang="zh-CN" altLang="en-US" sz="20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a:t>
                      </a:r>
                      <a:r>
                        <a:rPr kumimoji="0" lang="en-US" altLang="zh-CN" sz="20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ALL PRIVILEGES</a:t>
                      </a:r>
                      <a:endParaRPr kumimoji="0" lang="en-US" sz="2000" b="0" i="0" u="none" strike="noStrike" cap="none" normalizeH="0" baseline="0" dirty="0">
                        <a:ln>
                          <a:noFill/>
                        </a:ln>
                        <a:solidFill>
                          <a:schemeClr val="tx1"/>
                        </a:solidFill>
                        <a:effectLst/>
                        <a:latin typeface="等线" panose="02010600030101010101" pitchFamily="2" charset="-122"/>
                        <a:ea typeface="等线" panose="02010600030101010101" pitchFamily="2" charset="-122"/>
                      </a:endParaRPr>
                    </a:p>
                  </a:txBody>
                  <a:tcPr marL="121913" marR="1219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6" name="Rectangle 247"/>
          <p:cNvSpPr>
            <a:spLocks noChangeArrowheads="1"/>
          </p:cNvSpPr>
          <p:nvPr/>
        </p:nvSpPr>
        <p:spPr bwMode="auto">
          <a:xfrm>
            <a:off x="3278541" y="1562432"/>
            <a:ext cx="52341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SzPct val="100000"/>
              <a:buFont typeface="Wingdings" pitchFamily="2" charset="2"/>
              <a:buChar char="v"/>
              <a:defRPr sz="2800" b="1">
                <a:solidFill>
                  <a:schemeClr val="tx1"/>
                </a:solidFill>
                <a:latin typeface="Arial" pitchFamily="34" charset="0"/>
                <a:ea typeface="宋体" pitchFamily="2" charset="-122"/>
              </a:defRPr>
            </a:lvl1pPr>
            <a:lvl2pPr marL="742950" indent="-285750" eaLnBrk="0" hangingPunct="0">
              <a:spcBef>
                <a:spcPct val="20000"/>
              </a:spcBef>
              <a:buSzPct val="100000"/>
              <a:buFont typeface="Wingdings" pitchFamily="2" charset="2"/>
              <a:buChar char="n"/>
              <a:defRPr sz="2400" b="1">
                <a:solidFill>
                  <a:schemeClr val="tx1"/>
                </a:solidFill>
                <a:latin typeface="Arial" pitchFamily="34" charset="0"/>
                <a:ea typeface="宋体" pitchFamily="2" charset="-122"/>
              </a:defRPr>
            </a:lvl2pPr>
            <a:lvl3pPr marL="1143000" indent="-228600" eaLnBrk="0" hangingPunct="0">
              <a:spcBef>
                <a:spcPct val="20000"/>
              </a:spcBef>
              <a:buChar char="•"/>
              <a:defRPr sz="2000" b="1">
                <a:solidFill>
                  <a:schemeClr val="tx1"/>
                </a:solidFill>
                <a:latin typeface="Arial" pitchFamily="34" charset="0"/>
                <a:ea typeface="宋体" pitchFamily="2" charset="-122"/>
              </a:defRPr>
            </a:lvl3pPr>
            <a:lvl4pPr marL="1600200" indent="-228600" eaLnBrk="0" hangingPunct="0">
              <a:spcBef>
                <a:spcPct val="20000"/>
              </a:spcBef>
              <a:buChar char="–"/>
              <a:defRPr sz="2000" b="1">
                <a:solidFill>
                  <a:schemeClr val="tx1"/>
                </a:solidFill>
                <a:latin typeface="Arial" pitchFamily="34" charset="0"/>
                <a:ea typeface="宋体" pitchFamily="2" charset="-122"/>
              </a:defRPr>
            </a:lvl4pPr>
            <a:lvl5pPr marL="2057400" indent="-228600" eaLnBrk="0" hangingPunct="0">
              <a:spcBef>
                <a:spcPct val="20000"/>
              </a:spcBef>
              <a:buChar char="»"/>
              <a:defRPr sz="2000" b="1">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b="1">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b="1">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b="1">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b="1">
                <a:solidFill>
                  <a:schemeClr val="tx1"/>
                </a:solidFill>
                <a:latin typeface="Arial" pitchFamily="34" charset="0"/>
                <a:ea typeface="宋体" pitchFamily="2" charset="-122"/>
              </a:defRPr>
            </a:lvl9pPr>
          </a:lstStyle>
          <a:p>
            <a:pPr eaLnBrk="1" hangingPunct="1">
              <a:spcBef>
                <a:spcPct val="0"/>
              </a:spcBef>
              <a:buSzTx/>
              <a:buFont typeface="Arial" pitchFamily="34" charset="0"/>
              <a:buNone/>
            </a:pPr>
            <a:r>
              <a:rPr lang="zh-CN" altLang="en-US" b="0" dirty="0">
                <a:solidFill>
                  <a:srgbClr val="0000CC"/>
                </a:solidFill>
                <a:latin typeface="等线" panose="02010600030101010101" pitchFamily="2" charset="-122"/>
                <a:ea typeface="等线" panose="02010600030101010101" pitchFamily="2" charset="-122"/>
              </a:rPr>
              <a:t>关系数据库系统中的存取权限表</a:t>
            </a:r>
          </a:p>
        </p:txBody>
      </p:sp>
    </p:spTree>
    <p:extLst>
      <p:ext uri="{BB962C8B-B14F-4D97-AF65-F5344CB8AC3E}">
        <p14:creationId xmlns:p14="http://schemas.microsoft.com/office/powerpoint/2010/main" val="38153338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大纲</a:t>
            </a:r>
          </a:p>
        </p:txBody>
      </p:sp>
      <p:sp>
        <p:nvSpPr>
          <p:cNvPr id="3" name="内容占位符 2"/>
          <p:cNvSpPr>
            <a:spLocks noGrp="1"/>
          </p:cNvSpPr>
          <p:nvPr>
            <p:ph idx="1"/>
          </p:nvPr>
        </p:nvSpPr>
        <p:spPr/>
        <p:txBody>
          <a:bodyPr>
            <a:normAutofit/>
          </a:bodyPr>
          <a:lstStyle/>
          <a:p>
            <a:pPr>
              <a:lnSpc>
                <a:spcPct val="100000"/>
              </a:lnSpc>
            </a:pPr>
            <a:r>
              <a:rPr lang="zh-CN" altLang="en-US" b="1" dirty="0">
                <a:solidFill>
                  <a:srgbClr val="FF0000"/>
                </a:solidFill>
              </a:rPr>
              <a:t>数据库安全性概述</a:t>
            </a:r>
          </a:p>
          <a:p>
            <a:pPr>
              <a:lnSpc>
                <a:spcPct val="100000"/>
              </a:lnSpc>
            </a:pPr>
            <a:r>
              <a:rPr lang="zh-CN" altLang="en-US" b="1" dirty="0">
                <a:solidFill>
                  <a:schemeClr val="bg1">
                    <a:lumMod val="75000"/>
                  </a:schemeClr>
                </a:solidFill>
              </a:rPr>
              <a:t>数据库安全性控制</a:t>
            </a:r>
          </a:p>
          <a:p>
            <a:pPr>
              <a:lnSpc>
                <a:spcPct val="100000"/>
              </a:lnSpc>
            </a:pPr>
            <a:r>
              <a:rPr lang="zh-CN" altLang="en-US" b="1" dirty="0">
                <a:solidFill>
                  <a:schemeClr val="bg1">
                    <a:lumMod val="75000"/>
                  </a:schemeClr>
                </a:solidFill>
              </a:rPr>
              <a:t>视图机制</a:t>
            </a:r>
          </a:p>
          <a:p>
            <a:pPr>
              <a:lnSpc>
                <a:spcPct val="100000"/>
              </a:lnSpc>
            </a:pPr>
            <a:r>
              <a:rPr lang="zh-CN" altLang="en-US" b="1" dirty="0">
                <a:solidFill>
                  <a:schemeClr val="bg1">
                    <a:lumMod val="75000"/>
                  </a:schemeClr>
                </a:solidFill>
              </a:rPr>
              <a:t>审计</a:t>
            </a:r>
            <a:r>
              <a:rPr lang="en-US" altLang="zh-CN" b="1" dirty="0">
                <a:solidFill>
                  <a:schemeClr val="bg1">
                    <a:lumMod val="75000"/>
                  </a:schemeClr>
                </a:solidFill>
              </a:rPr>
              <a:t>(Audit)</a:t>
            </a:r>
            <a:endParaRPr lang="zh-CN" altLang="en-US" b="1" dirty="0">
              <a:solidFill>
                <a:schemeClr val="bg1">
                  <a:lumMod val="75000"/>
                </a:schemeClr>
              </a:solidFill>
            </a:endParaRPr>
          </a:p>
          <a:p>
            <a:pPr>
              <a:lnSpc>
                <a:spcPct val="100000"/>
              </a:lnSpc>
            </a:pPr>
            <a:r>
              <a:rPr lang="zh-CN" altLang="en-US" b="1" dirty="0">
                <a:solidFill>
                  <a:schemeClr val="bg1">
                    <a:lumMod val="75000"/>
                  </a:schemeClr>
                </a:solidFill>
              </a:rPr>
              <a:t>数据加密</a:t>
            </a:r>
          </a:p>
          <a:p>
            <a:pPr>
              <a:lnSpc>
                <a:spcPct val="100000"/>
              </a:lnSpc>
            </a:pPr>
            <a:r>
              <a:rPr lang="zh-CN" altLang="en-US" b="1" dirty="0">
                <a:solidFill>
                  <a:schemeClr val="bg1">
                    <a:lumMod val="75000"/>
                  </a:schemeClr>
                </a:solidFill>
              </a:rPr>
              <a:t>其他安全性保护</a:t>
            </a:r>
          </a:p>
          <a:p>
            <a:pPr>
              <a:lnSpc>
                <a:spcPct val="100000"/>
              </a:lnSpc>
            </a:pPr>
            <a:r>
              <a:rPr lang="zh-CN" altLang="en-US" b="1" dirty="0">
                <a:solidFill>
                  <a:schemeClr val="bg1">
                    <a:lumMod val="75000"/>
                  </a:schemeClr>
                </a:solidFill>
              </a:rPr>
              <a:t>本章小结</a:t>
            </a:r>
          </a:p>
        </p:txBody>
      </p:sp>
      <p:sp>
        <p:nvSpPr>
          <p:cNvPr id="4" name="灯片编号占位符 3"/>
          <p:cNvSpPr>
            <a:spLocks noGrp="1"/>
          </p:cNvSpPr>
          <p:nvPr>
            <p:ph type="sldNum" sz="quarter" idx="12"/>
          </p:nvPr>
        </p:nvSpPr>
        <p:spPr/>
        <p:txBody>
          <a:bodyPr/>
          <a:lstStyle/>
          <a:p>
            <a:fld id="{E63F6D5D-9733-4D44-9C56-AEFEDD5A4BA7}" type="slidenum">
              <a:rPr lang="en-US" smtClean="0"/>
              <a:pPr/>
              <a:t>2</a:t>
            </a:fld>
            <a:endParaRPr lang="en-US" dirty="0"/>
          </a:p>
        </p:txBody>
      </p:sp>
    </p:spTree>
    <p:extLst>
      <p:ext uri="{BB962C8B-B14F-4D97-AF65-F5344CB8AC3E}">
        <p14:creationId xmlns:p14="http://schemas.microsoft.com/office/powerpoint/2010/main" val="4172427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E790BAC1-1248-4032-A1F6-CB1533158F87}"/>
              </a:ext>
            </a:extLst>
          </p:cNvPr>
          <p:cNvSpPr/>
          <p:nvPr/>
        </p:nvSpPr>
        <p:spPr>
          <a:xfrm>
            <a:off x="1524000" y="1905000"/>
            <a:ext cx="9144000" cy="2286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zh-CN" altLang="en-US" dirty="0"/>
              <a:t>授权：授予与回收</a:t>
            </a:r>
          </a:p>
        </p:txBody>
      </p:sp>
      <p:sp>
        <p:nvSpPr>
          <p:cNvPr id="3" name="内容占位符 2"/>
          <p:cNvSpPr>
            <a:spLocks noGrp="1"/>
          </p:cNvSpPr>
          <p:nvPr>
            <p:ph idx="1"/>
          </p:nvPr>
        </p:nvSpPr>
        <p:spPr>
          <a:xfrm>
            <a:off x="533401" y="1066800"/>
            <a:ext cx="11353800" cy="5469226"/>
          </a:xfrm>
        </p:spPr>
        <p:txBody>
          <a:bodyPr>
            <a:normAutofit/>
          </a:bodyPr>
          <a:lstStyle/>
          <a:p>
            <a:pPr algn="just">
              <a:lnSpc>
                <a:spcPct val="110000"/>
              </a:lnSpc>
            </a:pPr>
            <a:r>
              <a:rPr lang="zh-CN" altLang="en-US" dirty="0"/>
              <a:t>权限授予：</a:t>
            </a:r>
            <a:r>
              <a:rPr lang="en-US" altLang="zh-CN" dirty="0">
                <a:solidFill>
                  <a:srgbClr val="FF0000"/>
                </a:solidFill>
              </a:rPr>
              <a:t>GRANT</a:t>
            </a:r>
            <a:r>
              <a:rPr lang="zh-CN" altLang="en-US" dirty="0">
                <a:solidFill>
                  <a:srgbClr val="FF0000"/>
                </a:solidFill>
              </a:rPr>
              <a:t>语句</a:t>
            </a:r>
            <a:r>
              <a:rPr lang="zh-CN" altLang="en-US" dirty="0"/>
              <a:t>的一般</a:t>
            </a:r>
            <a:r>
              <a:rPr lang="zh-CN" altLang="en-US"/>
              <a:t>格式：</a:t>
            </a:r>
            <a:endParaRPr lang="en-US" altLang="zh-CN"/>
          </a:p>
          <a:p>
            <a:pPr algn="just">
              <a:lnSpc>
                <a:spcPct val="110000"/>
              </a:lnSpc>
            </a:pPr>
            <a:endParaRPr lang="zh-CN" altLang="en-US" sz="1200" dirty="0"/>
          </a:p>
          <a:p>
            <a:pPr algn="just">
              <a:lnSpc>
                <a:spcPct val="110000"/>
              </a:lnSpc>
              <a:buNone/>
            </a:pPr>
            <a:r>
              <a:rPr lang="zh-CN" altLang="en-US" sz="2800"/>
              <a:t>           </a:t>
            </a:r>
            <a:r>
              <a:rPr lang="en-US" altLang="zh-CN" sz="2800">
                <a:solidFill>
                  <a:srgbClr val="FF0000"/>
                </a:solidFill>
              </a:rPr>
              <a:t>GRANT</a:t>
            </a:r>
            <a:r>
              <a:rPr lang="en-US" altLang="zh-CN" sz="2800">
                <a:solidFill>
                  <a:srgbClr val="0000CC"/>
                </a:solidFill>
              </a:rPr>
              <a:t> </a:t>
            </a:r>
            <a:r>
              <a:rPr lang="en-US" altLang="zh-CN" sz="2800" dirty="0">
                <a:solidFill>
                  <a:srgbClr val="0000CC"/>
                </a:solidFill>
              </a:rPr>
              <a:t>&lt;</a:t>
            </a:r>
            <a:r>
              <a:rPr lang="zh-CN" altLang="en-US" sz="2800" dirty="0">
                <a:solidFill>
                  <a:srgbClr val="0000CC"/>
                </a:solidFill>
              </a:rPr>
              <a:t>权限</a:t>
            </a:r>
            <a:r>
              <a:rPr lang="en-US" altLang="zh-CN" sz="2800" dirty="0">
                <a:solidFill>
                  <a:srgbClr val="0000CC"/>
                </a:solidFill>
              </a:rPr>
              <a:t>&gt;[,&lt;</a:t>
            </a:r>
            <a:r>
              <a:rPr lang="zh-CN" altLang="en-US" sz="2800" dirty="0">
                <a:solidFill>
                  <a:srgbClr val="0000CC"/>
                </a:solidFill>
              </a:rPr>
              <a:t>权限</a:t>
            </a:r>
            <a:r>
              <a:rPr lang="en-US" altLang="zh-CN" sz="2800" dirty="0">
                <a:solidFill>
                  <a:srgbClr val="0000CC"/>
                </a:solidFill>
              </a:rPr>
              <a:t>&gt;]... </a:t>
            </a:r>
          </a:p>
          <a:p>
            <a:pPr algn="just">
              <a:lnSpc>
                <a:spcPct val="110000"/>
              </a:lnSpc>
              <a:buNone/>
            </a:pPr>
            <a:r>
              <a:rPr lang="en-US" altLang="zh-CN" sz="2800">
                <a:solidFill>
                  <a:srgbClr val="0000CC"/>
                </a:solidFill>
              </a:rPr>
              <a:t>           </a:t>
            </a:r>
            <a:r>
              <a:rPr lang="en-US" altLang="zh-CN" sz="2800">
                <a:solidFill>
                  <a:srgbClr val="FF0000"/>
                </a:solidFill>
              </a:rPr>
              <a:t>ON</a:t>
            </a:r>
            <a:r>
              <a:rPr lang="en-US" altLang="zh-CN" sz="2800">
                <a:solidFill>
                  <a:srgbClr val="0000CC"/>
                </a:solidFill>
              </a:rPr>
              <a:t> </a:t>
            </a:r>
            <a:r>
              <a:rPr lang="en-US" altLang="zh-CN" sz="2800" dirty="0">
                <a:solidFill>
                  <a:srgbClr val="0000CC"/>
                </a:solidFill>
              </a:rPr>
              <a:t>&lt;</a:t>
            </a:r>
            <a:r>
              <a:rPr lang="zh-CN" altLang="en-US" sz="2800" dirty="0">
                <a:solidFill>
                  <a:srgbClr val="0000CC"/>
                </a:solidFill>
              </a:rPr>
              <a:t>对象类型</a:t>
            </a:r>
            <a:r>
              <a:rPr lang="en-US" altLang="zh-CN" sz="2800" dirty="0">
                <a:solidFill>
                  <a:srgbClr val="0000CC"/>
                </a:solidFill>
              </a:rPr>
              <a:t>&gt; &lt;</a:t>
            </a:r>
            <a:r>
              <a:rPr lang="zh-CN" altLang="en-US" sz="2800" dirty="0">
                <a:solidFill>
                  <a:srgbClr val="0000CC"/>
                </a:solidFill>
              </a:rPr>
              <a:t>对象名</a:t>
            </a:r>
            <a:r>
              <a:rPr lang="en-US" altLang="zh-CN" sz="2800" dirty="0">
                <a:solidFill>
                  <a:srgbClr val="0000CC"/>
                </a:solidFill>
              </a:rPr>
              <a:t>&gt;[,&lt;</a:t>
            </a:r>
            <a:r>
              <a:rPr lang="zh-CN" altLang="en-US" sz="2800" dirty="0">
                <a:solidFill>
                  <a:srgbClr val="0000CC"/>
                </a:solidFill>
              </a:rPr>
              <a:t>对象类型</a:t>
            </a:r>
            <a:r>
              <a:rPr lang="en-US" altLang="zh-CN" sz="2800" dirty="0">
                <a:solidFill>
                  <a:srgbClr val="0000CC"/>
                </a:solidFill>
              </a:rPr>
              <a:t>&gt; &lt;</a:t>
            </a:r>
            <a:r>
              <a:rPr lang="zh-CN" altLang="en-US" sz="2800" dirty="0">
                <a:solidFill>
                  <a:srgbClr val="0000CC"/>
                </a:solidFill>
              </a:rPr>
              <a:t>对象名</a:t>
            </a:r>
            <a:r>
              <a:rPr lang="en-US" altLang="zh-CN" sz="2800" dirty="0">
                <a:solidFill>
                  <a:srgbClr val="0000CC"/>
                </a:solidFill>
              </a:rPr>
              <a:t>&gt;]…</a:t>
            </a:r>
          </a:p>
          <a:p>
            <a:pPr algn="just">
              <a:lnSpc>
                <a:spcPct val="110000"/>
              </a:lnSpc>
              <a:buNone/>
            </a:pPr>
            <a:r>
              <a:rPr lang="en-US" altLang="zh-CN" sz="2800">
                <a:solidFill>
                  <a:srgbClr val="0000CC"/>
                </a:solidFill>
              </a:rPr>
              <a:t>           </a:t>
            </a:r>
            <a:r>
              <a:rPr lang="en-US" altLang="zh-CN" sz="2800">
                <a:solidFill>
                  <a:srgbClr val="FF0000"/>
                </a:solidFill>
              </a:rPr>
              <a:t>TO</a:t>
            </a:r>
            <a:r>
              <a:rPr lang="en-US" altLang="zh-CN" sz="2800">
                <a:solidFill>
                  <a:srgbClr val="0000CC"/>
                </a:solidFill>
              </a:rPr>
              <a:t> </a:t>
            </a:r>
            <a:r>
              <a:rPr lang="en-US" altLang="zh-CN" sz="2800" dirty="0">
                <a:solidFill>
                  <a:srgbClr val="0000CC"/>
                </a:solidFill>
              </a:rPr>
              <a:t>&lt;</a:t>
            </a:r>
            <a:r>
              <a:rPr lang="zh-CN" altLang="en-US" sz="2800" dirty="0">
                <a:solidFill>
                  <a:srgbClr val="0000CC"/>
                </a:solidFill>
              </a:rPr>
              <a:t>用户</a:t>
            </a:r>
            <a:r>
              <a:rPr lang="en-US" altLang="zh-CN" sz="2800" dirty="0">
                <a:solidFill>
                  <a:srgbClr val="0000CC"/>
                </a:solidFill>
              </a:rPr>
              <a:t>&gt;[,&lt;</a:t>
            </a:r>
            <a:r>
              <a:rPr lang="zh-CN" altLang="en-US" sz="2800" dirty="0">
                <a:solidFill>
                  <a:srgbClr val="0000CC"/>
                </a:solidFill>
              </a:rPr>
              <a:t>用户</a:t>
            </a:r>
            <a:r>
              <a:rPr lang="en-US" altLang="zh-CN" sz="2800" dirty="0">
                <a:solidFill>
                  <a:srgbClr val="0000CC"/>
                </a:solidFill>
              </a:rPr>
              <a:t>&gt;]...</a:t>
            </a:r>
          </a:p>
          <a:p>
            <a:pPr algn="just">
              <a:lnSpc>
                <a:spcPct val="110000"/>
              </a:lnSpc>
              <a:buNone/>
            </a:pPr>
            <a:r>
              <a:rPr lang="en-US" altLang="zh-CN" sz="2800">
                <a:solidFill>
                  <a:srgbClr val="0000CC"/>
                </a:solidFill>
              </a:rPr>
              <a:t>           </a:t>
            </a:r>
            <a:r>
              <a:rPr lang="en-US" altLang="zh-CN" sz="2800">
                <a:solidFill>
                  <a:srgbClr val="FF0000"/>
                </a:solidFill>
              </a:rPr>
              <a:t>[</a:t>
            </a:r>
            <a:r>
              <a:rPr lang="en-US" altLang="zh-CN" sz="2800" dirty="0">
                <a:solidFill>
                  <a:srgbClr val="FF0000"/>
                </a:solidFill>
              </a:rPr>
              <a:t>WITH GRANT OPTION];</a:t>
            </a:r>
          </a:p>
          <a:p>
            <a:pPr algn="just">
              <a:lnSpc>
                <a:spcPct val="110000"/>
              </a:lnSpc>
            </a:pPr>
            <a:endParaRPr lang="en-US" altLang="zh-CN" sz="1800"/>
          </a:p>
          <a:p>
            <a:pPr algn="just">
              <a:lnSpc>
                <a:spcPct val="110000"/>
              </a:lnSpc>
            </a:pPr>
            <a:r>
              <a:rPr lang="zh-CN" altLang="en-US"/>
              <a:t>语义</a:t>
            </a:r>
            <a:r>
              <a:rPr lang="zh-CN" altLang="en-US" dirty="0"/>
              <a:t>：将对指定</a:t>
            </a:r>
            <a:r>
              <a:rPr lang="zh-CN" altLang="en-US" dirty="0">
                <a:solidFill>
                  <a:srgbClr val="FF0000"/>
                </a:solidFill>
              </a:rPr>
              <a:t>操作对象的指定</a:t>
            </a:r>
            <a:r>
              <a:rPr lang="zh-CN" altLang="en-US">
                <a:solidFill>
                  <a:srgbClr val="FF0000"/>
                </a:solidFill>
              </a:rPr>
              <a:t>操作权限</a:t>
            </a:r>
            <a:r>
              <a:rPr lang="zh-CN" altLang="en-US"/>
              <a:t>授予</a:t>
            </a:r>
            <a:r>
              <a:rPr lang="zh-CN" altLang="en-US" dirty="0"/>
              <a:t>指定的用户</a:t>
            </a:r>
          </a:p>
        </p:txBody>
      </p:sp>
      <p:sp>
        <p:nvSpPr>
          <p:cNvPr id="4" name="灯片编号占位符 3"/>
          <p:cNvSpPr>
            <a:spLocks noGrp="1"/>
          </p:cNvSpPr>
          <p:nvPr>
            <p:ph type="sldNum" sz="quarter" idx="12"/>
          </p:nvPr>
        </p:nvSpPr>
        <p:spPr/>
        <p:txBody>
          <a:bodyPr/>
          <a:lstStyle/>
          <a:p>
            <a:fld id="{E63F6D5D-9733-4D44-9C56-AEFEDD5A4BA7}" type="slidenum">
              <a:rPr lang="en-US" smtClean="0"/>
              <a:pPr/>
              <a:t>29</a:t>
            </a:fld>
            <a:endParaRPr lang="en-US" dirty="0"/>
          </a:p>
        </p:txBody>
      </p:sp>
    </p:spTree>
    <p:extLst>
      <p:ext uri="{BB962C8B-B14F-4D97-AF65-F5344CB8AC3E}">
        <p14:creationId xmlns:p14="http://schemas.microsoft.com/office/powerpoint/2010/main" val="40645207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28601" y="457200"/>
            <a:ext cx="11373592" cy="6078826"/>
          </a:xfrm>
        </p:spPr>
        <p:txBody>
          <a:bodyPr/>
          <a:lstStyle/>
          <a:p>
            <a:pPr>
              <a:lnSpc>
                <a:spcPct val="100000"/>
              </a:lnSpc>
            </a:pPr>
            <a:r>
              <a:rPr lang="zh-CN" altLang="en-US" dirty="0">
                <a:solidFill>
                  <a:srgbClr val="0000CC"/>
                </a:solidFill>
              </a:rPr>
              <a:t>谁能够发出</a:t>
            </a:r>
            <a:r>
              <a:rPr lang="en-US" altLang="zh-CN" dirty="0">
                <a:solidFill>
                  <a:srgbClr val="0000CC"/>
                </a:solidFill>
              </a:rPr>
              <a:t>GRANT</a:t>
            </a:r>
            <a:r>
              <a:rPr lang="zh-CN" altLang="en-US" dirty="0">
                <a:solidFill>
                  <a:srgbClr val="0000CC"/>
                </a:solidFill>
              </a:rPr>
              <a:t>语句</a:t>
            </a:r>
            <a:endParaRPr lang="en-US" altLang="zh-CN" dirty="0">
              <a:solidFill>
                <a:srgbClr val="0000CC"/>
              </a:solidFill>
            </a:endParaRPr>
          </a:p>
          <a:p>
            <a:pPr lvl="1">
              <a:lnSpc>
                <a:spcPct val="100000"/>
              </a:lnSpc>
            </a:pPr>
            <a:r>
              <a:rPr lang="en-US" altLang="zh-CN" dirty="0">
                <a:solidFill>
                  <a:srgbClr val="FF0000"/>
                </a:solidFill>
              </a:rPr>
              <a:t>DBA</a:t>
            </a:r>
            <a:r>
              <a:rPr lang="zh-CN" altLang="en-US" dirty="0"/>
              <a:t>；</a:t>
            </a:r>
            <a:r>
              <a:rPr lang="zh-CN" altLang="en-US" dirty="0">
                <a:solidFill>
                  <a:srgbClr val="FF0000"/>
                </a:solidFill>
              </a:rPr>
              <a:t>数据库对象创建者</a:t>
            </a:r>
            <a:r>
              <a:rPr lang="en-US" altLang="zh-CN" dirty="0">
                <a:solidFill>
                  <a:srgbClr val="FF0000"/>
                </a:solidFill>
              </a:rPr>
              <a:t>(</a:t>
            </a:r>
            <a:r>
              <a:rPr lang="zh-CN" altLang="en-US" dirty="0">
                <a:solidFill>
                  <a:srgbClr val="FF0000"/>
                </a:solidFill>
              </a:rPr>
              <a:t>即属主</a:t>
            </a:r>
            <a:r>
              <a:rPr lang="en-US" altLang="zh-CN" dirty="0">
                <a:solidFill>
                  <a:srgbClr val="FF0000"/>
                </a:solidFill>
              </a:rPr>
              <a:t>owner)</a:t>
            </a:r>
            <a:r>
              <a:rPr lang="zh-CN" altLang="en-US" dirty="0"/>
              <a:t>；</a:t>
            </a:r>
            <a:r>
              <a:rPr lang="zh-CN" altLang="en-US" dirty="0">
                <a:solidFill>
                  <a:srgbClr val="FF0000"/>
                </a:solidFill>
              </a:rPr>
              <a:t>拥有该权限</a:t>
            </a:r>
            <a:r>
              <a:rPr lang="zh-CN" altLang="en-US">
                <a:solidFill>
                  <a:srgbClr val="FF0000"/>
                </a:solidFill>
              </a:rPr>
              <a:t>的用户</a:t>
            </a:r>
            <a:endParaRPr lang="en-US" altLang="zh-CN">
              <a:solidFill>
                <a:srgbClr val="FF0000"/>
              </a:solidFill>
            </a:endParaRPr>
          </a:p>
          <a:p>
            <a:pPr marL="357188" lvl="1" indent="0">
              <a:lnSpc>
                <a:spcPct val="100000"/>
              </a:lnSpc>
              <a:buNone/>
            </a:pPr>
            <a:endParaRPr lang="en-US" altLang="zh-CN" sz="900" dirty="0">
              <a:solidFill>
                <a:srgbClr val="FF0000"/>
              </a:solidFill>
            </a:endParaRPr>
          </a:p>
          <a:p>
            <a:pPr>
              <a:lnSpc>
                <a:spcPct val="100000"/>
              </a:lnSpc>
            </a:pPr>
            <a:r>
              <a:rPr lang="zh-CN" altLang="en-US" dirty="0">
                <a:solidFill>
                  <a:srgbClr val="0000CC"/>
                </a:solidFill>
              </a:rPr>
              <a:t>接收权限的用户</a:t>
            </a:r>
            <a:endParaRPr lang="en-US" altLang="zh-CN" dirty="0">
              <a:solidFill>
                <a:srgbClr val="0000CC"/>
              </a:solidFill>
            </a:endParaRPr>
          </a:p>
          <a:p>
            <a:pPr lvl="1">
              <a:lnSpc>
                <a:spcPct val="100000"/>
              </a:lnSpc>
            </a:pPr>
            <a:r>
              <a:rPr lang="zh-CN" altLang="en-US" dirty="0"/>
              <a:t>一个或多个具体用户；</a:t>
            </a:r>
            <a:r>
              <a:rPr lang="en-US" altLang="zh-CN" dirty="0"/>
              <a:t>PUBLIC(</a:t>
            </a:r>
            <a:r>
              <a:rPr lang="zh-CN" altLang="en-US" dirty="0"/>
              <a:t>即全体</a:t>
            </a:r>
            <a:r>
              <a:rPr lang="zh-CN" altLang="en-US"/>
              <a:t>用户</a:t>
            </a:r>
            <a:r>
              <a:rPr lang="en-US" altLang="zh-CN"/>
              <a:t>)</a:t>
            </a:r>
          </a:p>
          <a:p>
            <a:pPr marL="357188" lvl="1" indent="0">
              <a:lnSpc>
                <a:spcPct val="100000"/>
              </a:lnSpc>
              <a:buNone/>
            </a:pPr>
            <a:endParaRPr lang="en-US" altLang="zh-CN" sz="900" dirty="0"/>
          </a:p>
          <a:p>
            <a:pPr>
              <a:lnSpc>
                <a:spcPct val="100000"/>
              </a:lnSpc>
            </a:pPr>
            <a:r>
              <a:rPr lang="en-US" altLang="zh-CN" dirty="0">
                <a:solidFill>
                  <a:srgbClr val="0000CC"/>
                </a:solidFill>
              </a:rPr>
              <a:t>WITH GRANT OPTION</a:t>
            </a:r>
            <a:r>
              <a:rPr lang="zh-CN" altLang="en-US" dirty="0">
                <a:solidFill>
                  <a:srgbClr val="0000CC"/>
                </a:solidFill>
              </a:rPr>
              <a:t>子句</a:t>
            </a:r>
            <a:endParaRPr lang="en-US" altLang="zh-CN" dirty="0">
              <a:solidFill>
                <a:srgbClr val="0000CC"/>
              </a:solidFill>
            </a:endParaRPr>
          </a:p>
          <a:p>
            <a:pPr lvl="1">
              <a:lnSpc>
                <a:spcPct val="100000"/>
              </a:lnSpc>
            </a:pPr>
            <a:r>
              <a:rPr lang="zh-CN" altLang="en-US" dirty="0"/>
              <a:t>指定了该子句，则获得权限的用户可以把这种权限再授予其他用户</a:t>
            </a:r>
            <a:endParaRPr lang="en-US" altLang="zh-CN" dirty="0"/>
          </a:p>
          <a:p>
            <a:pPr lvl="1">
              <a:lnSpc>
                <a:spcPct val="100000"/>
              </a:lnSpc>
            </a:pPr>
            <a:r>
              <a:rPr lang="zh-CN" altLang="en-US" dirty="0"/>
              <a:t>没有指定，则不能传播已获得的权限</a:t>
            </a:r>
            <a:endParaRPr lang="en-US" altLang="zh-CN" dirty="0"/>
          </a:p>
          <a:p>
            <a:pPr lvl="1">
              <a:lnSpc>
                <a:spcPct val="100000"/>
              </a:lnSpc>
            </a:pPr>
            <a:r>
              <a:rPr lang="en-US" altLang="zh-CN" dirty="0"/>
              <a:t>SQL</a:t>
            </a:r>
            <a:r>
              <a:rPr lang="zh-CN" altLang="en-US" dirty="0"/>
              <a:t>标准规定</a:t>
            </a:r>
            <a:r>
              <a:rPr lang="zh-CN" altLang="en-US" dirty="0">
                <a:solidFill>
                  <a:srgbClr val="FF0000"/>
                </a:solidFill>
              </a:rPr>
              <a:t>不允许循环授权</a:t>
            </a:r>
          </a:p>
        </p:txBody>
      </p:sp>
      <p:sp>
        <p:nvSpPr>
          <p:cNvPr id="4" name="灯片编号占位符 3"/>
          <p:cNvSpPr>
            <a:spLocks noGrp="1"/>
          </p:cNvSpPr>
          <p:nvPr>
            <p:ph type="sldNum" sz="quarter" idx="12"/>
          </p:nvPr>
        </p:nvSpPr>
        <p:spPr/>
        <p:txBody>
          <a:bodyPr/>
          <a:lstStyle/>
          <a:p>
            <a:fld id="{E63F6D5D-9733-4D44-9C56-AEFEDD5A4BA7}" type="slidenum">
              <a:rPr lang="en-US" smtClean="0"/>
              <a:pPr/>
              <a:t>30</a:t>
            </a:fld>
            <a:endParaRPr lang="en-US" dirty="0"/>
          </a:p>
        </p:txBody>
      </p:sp>
      <p:pic>
        <p:nvPicPr>
          <p:cNvPr id="5" name="Picture 4" descr="4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83723" y="5289367"/>
            <a:ext cx="7024554" cy="1217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966110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52400" y="457200"/>
            <a:ext cx="11887199" cy="6078826"/>
          </a:xfrm>
        </p:spPr>
        <p:txBody>
          <a:bodyPr>
            <a:normAutofit/>
          </a:bodyPr>
          <a:lstStyle/>
          <a:p>
            <a:pPr marL="0" indent="0">
              <a:lnSpc>
                <a:spcPct val="110000"/>
              </a:lnSpc>
              <a:buNone/>
            </a:pPr>
            <a:r>
              <a:rPr lang="en-US" altLang="zh-CN" dirty="0"/>
              <a:t>[</a:t>
            </a:r>
            <a:r>
              <a:rPr lang="zh-CN" altLang="en-US" dirty="0"/>
              <a:t>例</a:t>
            </a:r>
            <a:r>
              <a:rPr lang="en-US" altLang="zh-CN" dirty="0"/>
              <a:t>4.1] </a:t>
            </a:r>
            <a:r>
              <a:rPr lang="zh-CN" altLang="en-US" dirty="0"/>
              <a:t>把查询</a:t>
            </a:r>
            <a:r>
              <a:rPr lang="en-US" altLang="zh-CN" dirty="0"/>
              <a:t>Student</a:t>
            </a:r>
            <a:r>
              <a:rPr lang="zh-CN" altLang="en-US" dirty="0"/>
              <a:t>表权限授给用户</a:t>
            </a:r>
            <a:r>
              <a:rPr lang="en-US" altLang="zh-CN" dirty="0"/>
              <a:t>U1</a:t>
            </a:r>
          </a:p>
          <a:p>
            <a:pPr marL="0" indent="0">
              <a:lnSpc>
                <a:spcPct val="110000"/>
              </a:lnSpc>
              <a:buNone/>
            </a:pPr>
            <a:r>
              <a:rPr lang="en-US" altLang="zh-CN"/>
              <a:t>            </a:t>
            </a:r>
            <a:r>
              <a:rPr lang="en-US" altLang="zh-CN" sz="2800">
                <a:solidFill>
                  <a:srgbClr val="0000CC"/>
                </a:solidFill>
              </a:rPr>
              <a:t>GRANT   </a:t>
            </a:r>
            <a:r>
              <a:rPr lang="en-US" altLang="zh-CN" sz="2800" dirty="0">
                <a:solidFill>
                  <a:srgbClr val="0000CC"/>
                </a:solidFill>
              </a:rPr>
              <a:t>SELECT  ON   TABLE   </a:t>
            </a:r>
            <a:r>
              <a:rPr lang="en-US" altLang="zh-CN" sz="2800">
                <a:solidFill>
                  <a:srgbClr val="0000CC"/>
                </a:solidFill>
              </a:rPr>
              <a:t>Student  TO   U1;</a:t>
            </a:r>
          </a:p>
          <a:p>
            <a:pPr marL="0" indent="0">
              <a:lnSpc>
                <a:spcPct val="110000"/>
              </a:lnSpc>
              <a:buNone/>
            </a:pPr>
            <a:endParaRPr lang="en-US" altLang="zh-CN" sz="2000" dirty="0">
              <a:solidFill>
                <a:srgbClr val="0000CC"/>
              </a:solidFill>
            </a:endParaRPr>
          </a:p>
          <a:p>
            <a:pPr marL="0" indent="0">
              <a:lnSpc>
                <a:spcPct val="110000"/>
              </a:lnSpc>
              <a:buNone/>
            </a:pPr>
            <a:r>
              <a:rPr lang="en-US" altLang="zh-CN" dirty="0"/>
              <a:t>[</a:t>
            </a:r>
            <a:r>
              <a:rPr lang="zh-CN" altLang="en-US" dirty="0"/>
              <a:t>例</a:t>
            </a:r>
            <a:r>
              <a:rPr lang="en-US" altLang="zh-CN" dirty="0"/>
              <a:t>4.2] </a:t>
            </a:r>
            <a:r>
              <a:rPr lang="zh-CN" altLang="en-US" dirty="0"/>
              <a:t>把对</a:t>
            </a:r>
            <a:r>
              <a:rPr lang="en-US" altLang="zh-CN" dirty="0"/>
              <a:t>Student</a:t>
            </a:r>
            <a:r>
              <a:rPr lang="zh-CN" altLang="en-US" dirty="0"/>
              <a:t>表和</a:t>
            </a:r>
            <a:r>
              <a:rPr lang="en-US" altLang="zh-CN" dirty="0"/>
              <a:t>Course</a:t>
            </a:r>
            <a:r>
              <a:rPr lang="zh-CN" altLang="en-US" dirty="0"/>
              <a:t>表的全部权限授予用户</a:t>
            </a:r>
            <a:r>
              <a:rPr lang="en-US" altLang="zh-CN" dirty="0"/>
              <a:t>U2</a:t>
            </a:r>
            <a:r>
              <a:rPr lang="zh-CN" altLang="en-US" dirty="0"/>
              <a:t>和</a:t>
            </a:r>
            <a:r>
              <a:rPr lang="en-US" altLang="zh-CN" dirty="0"/>
              <a:t>U3</a:t>
            </a:r>
          </a:p>
          <a:p>
            <a:pPr marL="0" indent="0">
              <a:lnSpc>
                <a:spcPct val="110000"/>
              </a:lnSpc>
              <a:buNone/>
            </a:pPr>
            <a:r>
              <a:rPr lang="en-US" altLang="zh-CN">
                <a:solidFill>
                  <a:srgbClr val="0000CC"/>
                </a:solidFill>
              </a:rPr>
              <a:t>            </a:t>
            </a:r>
            <a:r>
              <a:rPr lang="en-US" altLang="zh-CN" sz="2800">
                <a:solidFill>
                  <a:srgbClr val="0000CC"/>
                </a:solidFill>
              </a:rPr>
              <a:t>GRANT </a:t>
            </a:r>
            <a:r>
              <a:rPr lang="en-US" altLang="zh-CN" sz="2800" dirty="0">
                <a:solidFill>
                  <a:srgbClr val="0000CC"/>
                </a:solidFill>
              </a:rPr>
              <a:t>ALL PRIVILEGES  ON TABLE Student, </a:t>
            </a:r>
            <a:r>
              <a:rPr lang="en-US" altLang="zh-CN" sz="2800">
                <a:solidFill>
                  <a:srgbClr val="0000CC"/>
                </a:solidFill>
              </a:rPr>
              <a:t>Course  </a:t>
            </a:r>
          </a:p>
          <a:p>
            <a:pPr marL="0" indent="0">
              <a:lnSpc>
                <a:spcPct val="110000"/>
              </a:lnSpc>
              <a:buNone/>
            </a:pPr>
            <a:r>
              <a:rPr lang="en-US" altLang="zh-CN" sz="2800">
                <a:solidFill>
                  <a:srgbClr val="0000CC"/>
                </a:solidFill>
              </a:rPr>
              <a:t>              TO </a:t>
            </a:r>
            <a:r>
              <a:rPr lang="en-US" altLang="zh-CN" sz="2800" dirty="0">
                <a:solidFill>
                  <a:srgbClr val="0000CC"/>
                </a:solidFill>
              </a:rPr>
              <a:t>U2,</a:t>
            </a:r>
            <a:r>
              <a:rPr lang="en-US" altLang="zh-CN" sz="2800">
                <a:solidFill>
                  <a:srgbClr val="0000CC"/>
                </a:solidFill>
              </a:rPr>
              <a:t>U3;</a:t>
            </a:r>
          </a:p>
          <a:p>
            <a:pPr marL="0" indent="0">
              <a:lnSpc>
                <a:spcPct val="110000"/>
              </a:lnSpc>
              <a:buNone/>
            </a:pPr>
            <a:endParaRPr lang="en-US" altLang="zh-CN" sz="1800" dirty="0">
              <a:solidFill>
                <a:srgbClr val="0000CC"/>
              </a:solidFill>
            </a:endParaRPr>
          </a:p>
          <a:p>
            <a:pPr marL="0" indent="0">
              <a:lnSpc>
                <a:spcPct val="110000"/>
              </a:lnSpc>
              <a:buNone/>
            </a:pPr>
            <a:r>
              <a:rPr lang="en-US" altLang="zh-CN" dirty="0"/>
              <a:t>[</a:t>
            </a:r>
            <a:r>
              <a:rPr lang="zh-CN" altLang="en-US" dirty="0"/>
              <a:t>例4.</a:t>
            </a:r>
            <a:r>
              <a:rPr lang="en-US" altLang="zh-CN" dirty="0"/>
              <a:t>3] </a:t>
            </a:r>
            <a:r>
              <a:rPr lang="zh-CN" altLang="en-US" dirty="0"/>
              <a:t>把对表</a:t>
            </a:r>
            <a:r>
              <a:rPr lang="en-US" altLang="zh-CN" dirty="0"/>
              <a:t>SC</a:t>
            </a:r>
            <a:r>
              <a:rPr lang="zh-CN" altLang="en-US" dirty="0"/>
              <a:t>的查询权限授予所有用户</a:t>
            </a:r>
          </a:p>
          <a:p>
            <a:pPr algn="just">
              <a:lnSpc>
                <a:spcPct val="110000"/>
              </a:lnSpc>
              <a:buNone/>
            </a:pPr>
            <a:r>
              <a:rPr lang="en-US" altLang="zh-CN" sz="2800">
                <a:solidFill>
                  <a:srgbClr val="0000CC"/>
                </a:solidFill>
              </a:rPr>
              <a:t>              GRANT </a:t>
            </a:r>
            <a:r>
              <a:rPr lang="en-US" altLang="zh-CN" sz="2800" dirty="0">
                <a:solidFill>
                  <a:srgbClr val="0000CC"/>
                </a:solidFill>
              </a:rPr>
              <a:t>SELECT  ON TABLE </a:t>
            </a:r>
            <a:r>
              <a:rPr lang="en-US" altLang="zh-CN" sz="2800">
                <a:solidFill>
                  <a:srgbClr val="0000CC"/>
                </a:solidFill>
              </a:rPr>
              <a:t>SC  TO </a:t>
            </a:r>
            <a:r>
              <a:rPr lang="en-US" altLang="zh-CN" sz="2800" dirty="0">
                <a:solidFill>
                  <a:srgbClr val="0000CC"/>
                </a:solidFill>
              </a:rPr>
              <a:t>PUBLIC;</a:t>
            </a:r>
          </a:p>
        </p:txBody>
      </p:sp>
      <p:sp>
        <p:nvSpPr>
          <p:cNvPr id="4" name="灯片编号占位符 3"/>
          <p:cNvSpPr>
            <a:spLocks noGrp="1"/>
          </p:cNvSpPr>
          <p:nvPr>
            <p:ph type="sldNum" sz="quarter" idx="12"/>
          </p:nvPr>
        </p:nvSpPr>
        <p:spPr/>
        <p:txBody>
          <a:bodyPr/>
          <a:lstStyle/>
          <a:p>
            <a:fld id="{E63F6D5D-9733-4D44-9C56-AEFEDD5A4BA7}" type="slidenum">
              <a:rPr lang="en-US" smtClean="0"/>
              <a:pPr/>
              <a:t>31</a:t>
            </a:fld>
            <a:endParaRPr lang="en-US" dirty="0"/>
          </a:p>
        </p:txBody>
      </p:sp>
    </p:spTree>
    <p:extLst>
      <p:ext uri="{BB962C8B-B14F-4D97-AF65-F5344CB8AC3E}">
        <p14:creationId xmlns:p14="http://schemas.microsoft.com/office/powerpoint/2010/main" val="711110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Effect transition="in" filter="wipe(left)">
                                      <p:cBhvr>
                                        <p:cTn id="11" dur="500"/>
                                        <p:tgtEl>
                                          <p:spTgt spid="3">
                                            <p:txEl>
                                              <p:pRg st="4" end="4"/>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wipe(left)">
                                      <p:cBhvr>
                                        <p:cTn id="16" dur="500"/>
                                        <p:tgtEl>
                                          <p:spTgt spid="3">
                                            <p:txEl>
                                              <p:pRg st="5" end="5"/>
                                            </p:txEl>
                                          </p:spTgt>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3">
                                            <p:txEl>
                                              <p:pRg st="8" end="8"/>
                                            </p:txEl>
                                          </p:spTgt>
                                        </p:tgtEl>
                                        <p:attrNameLst>
                                          <p:attrName>style.visibility</p:attrName>
                                        </p:attrNameLst>
                                      </p:cBhvr>
                                      <p:to>
                                        <p:strVal val="visible"/>
                                      </p:to>
                                    </p:set>
                                    <p:animEffect transition="in" filter="wipe(left)">
                                      <p:cBhvr>
                                        <p:cTn id="20"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28600" y="457200"/>
            <a:ext cx="11506199" cy="6078826"/>
          </a:xfrm>
        </p:spPr>
        <p:txBody>
          <a:bodyPr>
            <a:normAutofit/>
          </a:bodyPr>
          <a:lstStyle/>
          <a:p>
            <a:pPr marL="0" indent="0">
              <a:buNone/>
            </a:pPr>
            <a:r>
              <a:rPr lang="en-US" altLang="zh-CN" dirty="0"/>
              <a:t>[</a:t>
            </a:r>
            <a:r>
              <a:rPr lang="zh-CN" altLang="en-US" dirty="0"/>
              <a:t>例</a:t>
            </a:r>
            <a:r>
              <a:rPr lang="en-US" altLang="zh-CN" dirty="0"/>
              <a:t>4.4] </a:t>
            </a:r>
            <a:r>
              <a:rPr lang="zh-CN" altLang="en-US" dirty="0"/>
              <a:t>把查询</a:t>
            </a:r>
            <a:r>
              <a:rPr lang="en-US" altLang="zh-CN" dirty="0"/>
              <a:t>Student</a:t>
            </a:r>
            <a:r>
              <a:rPr lang="zh-CN" altLang="en-US" dirty="0"/>
              <a:t>表和修改学生学号的权限授给用户</a:t>
            </a:r>
            <a:r>
              <a:rPr lang="en-US" altLang="zh-CN" dirty="0"/>
              <a:t>U4</a:t>
            </a:r>
          </a:p>
          <a:p>
            <a:pPr marL="0" indent="0">
              <a:lnSpc>
                <a:spcPct val="100000"/>
              </a:lnSpc>
              <a:buNone/>
            </a:pPr>
            <a:r>
              <a:rPr lang="en-US" altLang="zh-CN"/>
              <a:t>           </a:t>
            </a:r>
            <a:r>
              <a:rPr lang="en-US" altLang="zh-CN" sz="2800">
                <a:solidFill>
                  <a:srgbClr val="0000CC"/>
                </a:solidFill>
              </a:rPr>
              <a:t>GRANT </a:t>
            </a:r>
            <a:r>
              <a:rPr lang="en-US" altLang="zh-CN" sz="2800" dirty="0">
                <a:solidFill>
                  <a:srgbClr val="0000CC"/>
                </a:solidFill>
              </a:rPr>
              <a:t>UPDATE(</a:t>
            </a:r>
            <a:r>
              <a:rPr lang="en-US" altLang="zh-CN" sz="2800" dirty="0" err="1">
                <a:solidFill>
                  <a:srgbClr val="0000CC"/>
                </a:solidFill>
              </a:rPr>
              <a:t>Sno</a:t>
            </a:r>
            <a:r>
              <a:rPr lang="en-US" altLang="zh-CN" sz="2800" dirty="0">
                <a:solidFill>
                  <a:srgbClr val="0000CC"/>
                </a:solidFill>
              </a:rPr>
              <a:t>),  SELECT  ON   TABLE   Student </a:t>
            </a:r>
          </a:p>
          <a:p>
            <a:pPr marL="0" indent="0">
              <a:lnSpc>
                <a:spcPct val="100000"/>
              </a:lnSpc>
              <a:buNone/>
            </a:pPr>
            <a:r>
              <a:rPr lang="en-US" altLang="zh-CN" sz="2800">
                <a:solidFill>
                  <a:srgbClr val="0000CC"/>
                </a:solidFill>
              </a:rPr>
              <a:t>             TO  U4</a:t>
            </a:r>
            <a:r>
              <a:rPr lang="en-US" altLang="zh-CN" sz="2800" dirty="0">
                <a:solidFill>
                  <a:srgbClr val="0000CC"/>
                </a:solidFill>
              </a:rPr>
              <a:t>;</a:t>
            </a:r>
          </a:p>
          <a:p>
            <a:pPr>
              <a:lnSpc>
                <a:spcPct val="150000"/>
              </a:lnSpc>
            </a:pPr>
            <a:endParaRPr lang="en-US" altLang="zh-CN" sz="1800" dirty="0"/>
          </a:p>
          <a:p>
            <a:pPr marL="0" indent="0">
              <a:lnSpc>
                <a:spcPct val="150000"/>
              </a:lnSpc>
              <a:buNone/>
            </a:pPr>
            <a:r>
              <a:rPr lang="en-US" altLang="zh-CN" dirty="0"/>
              <a:t>[</a:t>
            </a:r>
            <a:r>
              <a:rPr lang="zh-CN" altLang="en-US" dirty="0"/>
              <a:t>例</a:t>
            </a:r>
            <a:r>
              <a:rPr lang="en-US" altLang="zh-CN" dirty="0"/>
              <a:t>4.5] </a:t>
            </a:r>
            <a:r>
              <a:rPr lang="zh-CN" altLang="en-US" dirty="0"/>
              <a:t>把对表</a:t>
            </a:r>
            <a:r>
              <a:rPr lang="en-US" altLang="zh-CN" dirty="0"/>
              <a:t>SC</a:t>
            </a:r>
            <a:r>
              <a:rPr lang="zh-CN" altLang="en-US" dirty="0"/>
              <a:t>的</a:t>
            </a:r>
            <a:r>
              <a:rPr lang="en-US" altLang="zh-CN" dirty="0"/>
              <a:t>INSERT</a:t>
            </a:r>
            <a:r>
              <a:rPr lang="zh-CN" altLang="en-US" dirty="0"/>
              <a:t>权限授予</a:t>
            </a:r>
            <a:r>
              <a:rPr lang="en-US" altLang="zh-CN" dirty="0"/>
              <a:t>U5</a:t>
            </a:r>
            <a:r>
              <a:rPr lang="zh-CN" altLang="en-US" dirty="0"/>
              <a:t>用户，并允许他再将此</a:t>
            </a:r>
            <a:r>
              <a:rPr lang="zh-CN" altLang="en-US"/>
              <a:t>权限授予</a:t>
            </a:r>
            <a:r>
              <a:rPr lang="zh-CN" altLang="en-US" dirty="0"/>
              <a:t>其他用户</a:t>
            </a:r>
            <a:endParaRPr lang="en-US" altLang="zh-CN" dirty="0"/>
          </a:p>
          <a:p>
            <a:pPr marL="0" indent="0">
              <a:lnSpc>
                <a:spcPct val="100000"/>
              </a:lnSpc>
              <a:buNone/>
            </a:pPr>
            <a:r>
              <a:rPr lang="en-US" altLang="zh-CN">
                <a:solidFill>
                  <a:srgbClr val="0000CC"/>
                </a:solidFill>
              </a:rPr>
              <a:t>            </a:t>
            </a:r>
            <a:r>
              <a:rPr lang="en-US" altLang="zh-CN" sz="2800">
                <a:solidFill>
                  <a:srgbClr val="0000CC"/>
                </a:solidFill>
              </a:rPr>
              <a:t>GRANT </a:t>
            </a:r>
            <a:r>
              <a:rPr lang="en-US" altLang="zh-CN" sz="2800" dirty="0">
                <a:solidFill>
                  <a:srgbClr val="0000CC"/>
                </a:solidFill>
              </a:rPr>
              <a:t>INSERT ON TABLE SC  </a:t>
            </a:r>
          </a:p>
          <a:p>
            <a:pPr marL="0" indent="0">
              <a:lnSpc>
                <a:spcPct val="100000"/>
              </a:lnSpc>
              <a:buNone/>
            </a:pPr>
            <a:r>
              <a:rPr lang="en-US" altLang="zh-CN" sz="2800">
                <a:solidFill>
                  <a:srgbClr val="0000CC"/>
                </a:solidFill>
              </a:rPr>
              <a:t>              TO </a:t>
            </a:r>
            <a:r>
              <a:rPr lang="en-US" altLang="zh-CN" sz="2800" dirty="0">
                <a:solidFill>
                  <a:srgbClr val="0000CC"/>
                </a:solidFill>
              </a:rPr>
              <a:t>U5</a:t>
            </a:r>
          </a:p>
          <a:p>
            <a:pPr marL="0" indent="0">
              <a:lnSpc>
                <a:spcPct val="100000"/>
              </a:lnSpc>
              <a:buNone/>
            </a:pPr>
            <a:r>
              <a:rPr lang="en-US" altLang="zh-CN" sz="2800">
                <a:solidFill>
                  <a:srgbClr val="0000CC"/>
                </a:solidFill>
              </a:rPr>
              <a:t>              </a:t>
            </a:r>
            <a:r>
              <a:rPr lang="en-US" altLang="zh-CN" sz="2800">
                <a:solidFill>
                  <a:srgbClr val="FF0000"/>
                </a:solidFill>
              </a:rPr>
              <a:t>WITH </a:t>
            </a:r>
            <a:r>
              <a:rPr lang="en-US" altLang="zh-CN" sz="2800" dirty="0">
                <a:solidFill>
                  <a:srgbClr val="FF0000"/>
                </a:solidFill>
              </a:rPr>
              <a:t>GRANT OPTION;</a:t>
            </a:r>
          </a:p>
        </p:txBody>
      </p:sp>
      <p:sp>
        <p:nvSpPr>
          <p:cNvPr id="4" name="灯片编号占位符 3"/>
          <p:cNvSpPr>
            <a:spLocks noGrp="1"/>
          </p:cNvSpPr>
          <p:nvPr>
            <p:ph type="sldNum" sz="quarter" idx="12"/>
          </p:nvPr>
        </p:nvSpPr>
        <p:spPr/>
        <p:txBody>
          <a:bodyPr/>
          <a:lstStyle/>
          <a:p>
            <a:fld id="{E63F6D5D-9733-4D44-9C56-AEFEDD5A4BA7}" type="slidenum">
              <a:rPr lang="en-US" smtClean="0"/>
              <a:pPr/>
              <a:t>32</a:t>
            </a:fld>
            <a:endParaRPr lang="en-US" dirty="0"/>
          </a:p>
        </p:txBody>
      </p:sp>
      <p:sp>
        <p:nvSpPr>
          <p:cNvPr id="2" name="矩形 1"/>
          <p:cNvSpPr/>
          <p:nvPr/>
        </p:nvSpPr>
        <p:spPr>
          <a:xfrm>
            <a:off x="2741197" y="2057400"/>
            <a:ext cx="7479933" cy="567912"/>
          </a:xfrm>
          <a:prstGeom prst="rect">
            <a:avLst/>
          </a:prstGeom>
        </p:spPr>
        <p:txBody>
          <a:bodyPr wrap="none">
            <a:spAutoFit/>
          </a:bodyPr>
          <a:lstStyle/>
          <a:p>
            <a:pPr algn="ctr">
              <a:lnSpc>
                <a:spcPct val="120000"/>
              </a:lnSpc>
            </a:pPr>
            <a:r>
              <a:rPr lang="zh-CN" altLang="en-US" sz="2800" dirty="0">
                <a:solidFill>
                  <a:srgbClr val="FF0000"/>
                </a:solidFill>
                <a:latin typeface="微软雅黑" panose="020B0503020204020204" pitchFamily="34" charset="-122"/>
                <a:ea typeface="微软雅黑" panose="020B0503020204020204" pitchFamily="34" charset="-122"/>
              </a:rPr>
              <a:t>对属性列的授权时必须明确指出相应属性列名 </a:t>
            </a:r>
          </a:p>
        </p:txBody>
      </p:sp>
      <p:sp>
        <p:nvSpPr>
          <p:cNvPr id="6" name="左箭头 5"/>
          <p:cNvSpPr/>
          <p:nvPr/>
        </p:nvSpPr>
        <p:spPr>
          <a:xfrm rot="5400000">
            <a:off x="4550027" y="1409508"/>
            <a:ext cx="390903" cy="78494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338322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par>
                          <p:cTn id="7" fill="hold">
                            <p:stCondLst>
                              <p:cond delay="0"/>
                            </p:stCondLst>
                            <p:childTnLst>
                              <p:par>
                                <p:cTn id="8" presetID="22" presetClass="entr" presetSubtype="8" fill="hold" nodeType="after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wipe(left)">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2"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1+#ppt_w/2"/>
                                          </p:val>
                                        </p:tav>
                                        <p:tav tm="100000">
                                          <p:val>
                                            <p:strVal val="#ppt_x"/>
                                          </p:val>
                                        </p:tav>
                                      </p:tavLst>
                                    </p:anim>
                                    <p:anim calcmode="lin" valueType="num">
                                      <p:cBhvr additive="base">
                                        <p:cTn id="16" dur="500" fill="hold"/>
                                        <p:tgtEl>
                                          <p:spTgt spid="2"/>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22" presetClass="entr" presetSubtype="4" fill="hold" grpId="0" nodeType="after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down)">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wipe(left)">
                                      <p:cBhvr>
                                        <p:cTn id="25" dur="500"/>
                                        <p:tgtEl>
                                          <p:spTgt spid="3">
                                            <p:txEl>
                                              <p:pRg st="5" end="5"/>
                                            </p:txEl>
                                          </p:spTgt>
                                        </p:tgtEl>
                                      </p:cBhvr>
                                    </p:animEffect>
                                  </p:childTnLst>
                                </p:cTn>
                              </p:par>
                            </p:childTnLst>
                          </p:cTn>
                        </p:par>
                        <p:par>
                          <p:cTn id="26" fill="hold">
                            <p:stCondLst>
                              <p:cond delay="500"/>
                            </p:stCondLst>
                            <p:childTnLst>
                              <p:par>
                                <p:cTn id="27" presetID="22" presetClass="entr" presetSubtype="8" fill="hold" nodeType="after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wipe(left)">
                                      <p:cBhvr>
                                        <p:cTn id="29" dur="500"/>
                                        <p:tgtEl>
                                          <p:spTgt spid="3">
                                            <p:txEl>
                                              <p:pRg st="6" end="6"/>
                                            </p:txEl>
                                          </p:spTgt>
                                        </p:tgtEl>
                                      </p:cBhvr>
                                    </p:animEffect>
                                  </p:childTnLst>
                                </p:cTn>
                              </p:par>
                            </p:childTnLst>
                          </p:cTn>
                        </p:par>
                        <p:par>
                          <p:cTn id="30" fill="hold">
                            <p:stCondLst>
                              <p:cond delay="1000"/>
                            </p:stCondLst>
                            <p:childTnLst>
                              <p:par>
                                <p:cTn id="31" presetID="22" presetClass="entr" presetSubtype="8" fill="hold" nodeType="after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wipe(left)">
                                      <p:cBhvr>
                                        <p:cTn id="33"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81000" y="457200"/>
            <a:ext cx="11353800" cy="6078826"/>
          </a:xfrm>
        </p:spPr>
        <p:txBody>
          <a:bodyPr>
            <a:normAutofit/>
          </a:bodyPr>
          <a:lstStyle/>
          <a:p>
            <a:pPr>
              <a:lnSpc>
                <a:spcPct val="100000"/>
              </a:lnSpc>
            </a:pPr>
            <a:r>
              <a:rPr lang="zh-CN" altLang="en-US" dirty="0"/>
              <a:t>执行例4.</a:t>
            </a:r>
            <a:r>
              <a:rPr lang="en-US" altLang="zh-CN" dirty="0"/>
              <a:t>5</a:t>
            </a:r>
            <a:r>
              <a:rPr lang="zh-CN" altLang="en-US" dirty="0"/>
              <a:t>后，</a:t>
            </a:r>
            <a:r>
              <a:rPr lang="en-US" altLang="zh-CN" dirty="0"/>
              <a:t>U5</a:t>
            </a:r>
            <a:r>
              <a:rPr lang="zh-CN" altLang="en-US" dirty="0"/>
              <a:t>不仅拥有了对表</a:t>
            </a:r>
            <a:r>
              <a:rPr lang="en-US" altLang="zh-CN" dirty="0"/>
              <a:t>SC</a:t>
            </a:r>
            <a:r>
              <a:rPr lang="zh-CN" altLang="en-US" dirty="0"/>
              <a:t>的</a:t>
            </a:r>
            <a:r>
              <a:rPr lang="en-US" altLang="zh-CN" dirty="0"/>
              <a:t>INSERT</a:t>
            </a:r>
            <a:r>
              <a:rPr lang="zh-CN" altLang="en-US" dirty="0"/>
              <a:t>权限，还可以传播</a:t>
            </a:r>
            <a:r>
              <a:rPr lang="zh-CN" altLang="en-US"/>
              <a:t>此权限。</a:t>
            </a:r>
            <a:endParaRPr lang="en-US" altLang="zh-CN"/>
          </a:p>
          <a:p>
            <a:pPr>
              <a:lnSpc>
                <a:spcPct val="100000"/>
              </a:lnSpc>
            </a:pPr>
            <a:endParaRPr lang="en-US" altLang="zh-CN" sz="1600" dirty="0"/>
          </a:p>
          <a:p>
            <a:pPr marL="0" indent="0">
              <a:lnSpc>
                <a:spcPct val="100000"/>
              </a:lnSpc>
              <a:buNone/>
            </a:pPr>
            <a:endParaRPr lang="en-US" altLang="zh-CN" sz="1050" dirty="0"/>
          </a:p>
          <a:p>
            <a:pPr marL="0" indent="0">
              <a:lnSpc>
                <a:spcPct val="100000"/>
              </a:lnSpc>
              <a:buNone/>
            </a:pPr>
            <a:r>
              <a:rPr lang="en-US" altLang="zh-CN" dirty="0"/>
              <a:t>[</a:t>
            </a:r>
            <a:r>
              <a:rPr lang="zh-CN" altLang="en-US" dirty="0"/>
              <a:t>例4.</a:t>
            </a:r>
            <a:r>
              <a:rPr lang="en-US" altLang="zh-CN" dirty="0"/>
              <a:t>6</a:t>
            </a:r>
            <a:r>
              <a:rPr lang="en-US" altLang="zh-CN"/>
              <a:t>] </a:t>
            </a:r>
            <a:r>
              <a:rPr lang="en-US" altLang="zh-CN">
                <a:solidFill>
                  <a:srgbClr val="0000CC"/>
                </a:solidFill>
              </a:rPr>
              <a:t>      GRANT </a:t>
            </a:r>
            <a:r>
              <a:rPr lang="en-US" altLang="zh-CN" dirty="0">
                <a:solidFill>
                  <a:srgbClr val="0000CC"/>
                </a:solidFill>
              </a:rPr>
              <a:t>INSERT  ON TABLE </a:t>
            </a:r>
            <a:r>
              <a:rPr lang="en-US" altLang="zh-CN">
                <a:solidFill>
                  <a:srgbClr val="0000CC"/>
                </a:solidFill>
              </a:rPr>
              <a:t>SC </a:t>
            </a:r>
            <a:r>
              <a:rPr lang="en-US" altLang="zh-CN">
                <a:solidFill>
                  <a:srgbClr val="FF0000"/>
                </a:solidFill>
              </a:rPr>
              <a:t>TO </a:t>
            </a:r>
            <a:r>
              <a:rPr lang="en-US" altLang="zh-CN" dirty="0">
                <a:solidFill>
                  <a:srgbClr val="FF0000"/>
                </a:solidFill>
              </a:rPr>
              <a:t>U6</a:t>
            </a:r>
          </a:p>
          <a:p>
            <a:pPr algn="just">
              <a:lnSpc>
                <a:spcPct val="100000"/>
              </a:lnSpc>
              <a:buNone/>
            </a:pPr>
            <a:r>
              <a:rPr lang="en-US" altLang="zh-CN" dirty="0">
                <a:solidFill>
                  <a:srgbClr val="FF0000"/>
                </a:solidFill>
              </a:rPr>
              <a:t>                 WIITH GRANT OPTION</a:t>
            </a:r>
            <a:r>
              <a:rPr lang="en-US" altLang="zh-CN" dirty="0">
                <a:solidFill>
                  <a:srgbClr val="0000CC"/>
                </a:solidFill>
              </a:rPr>
              <a:t>;</a:t>
            </a:r>
          </a:p>
          <a:p>
            <a:pPr marL="0" indent="0" algn="just">
              <a:lnSpc>
                <a:spcPct val="100000"/>
              </a:lnSpc>
              <a:buNone/>
            </a:pPr>
            <a:r>
              <a:rPr lang="en-US" altLang="zh-CN"/>
              <a:t>                 U6</a:t>
            </a:r>
            <a:r>
              <a:rPr lang="zh-CN" altLang="en-US" dirty="0"/>
              <a:t>还可以将此权限</a:t>
            </a:r>
            <a:r>
              <a:rPr lang="zh-CN" altLang="en-US"/>
              <a:t>授予</a:t>
            </a:r>
            <a:r>
              <a:rPr lang="en-US" altLang="zh-CN"/>
              <a:t>U7</a:t>
            </a:r>
            <a:endParaRPr lang="en-US" altLang="zh-CN" dirty="0"/>
          </a:p>
          <a:p>
            <a:pPr marL="0" indent="0" algn="just">
              <a:lnSpc>
                <a:spcPct val="100000"/>
              </a:lnSpc>
              <a:buNone/>
            </a:pPr>
            <a:endParaRPr lang="zh-CN" altLang="en-US" sz="2000" dirty="0"/>
          </a:p>
          <a:p>
            <a:pPr marL="0" indent="0">
              <a:lnSpc>
                <a:spcPct val="100000"/>
              </a:lnSpc>
              <a:buNone/>
            </a:pPr>
            <a:r>
              <a:rPr lang="en-US" altLang="zh-CN"/>
              <a:t>[</a:t>
            </a:r>
            <a:r>
              <a:rPr lang="zh-CN" altLang="en-US" dirty="0"/>
              <a:t>例4.</a:t>
            </a:r>
            <a:r>
              <a:rPr lang="en-US" altLang="zh-CN" dirty="0"/>
              <a:t>7</a:t>
            </a:r>
            <a:r>
              <a:rPr lang="en-US" altLang="zh-CN"/>
              <a:t>]     </a:t>
            </a:r>
            <a:r>
              <a:rPr lang="en-US" altLang="zh-CN">
                <a:solidFill>
                  <a:srgbClr val="0000CC"/>
                </a:solidFill>
              </a:rPr>
              <a:t>  </a:t>
            </a:r>
            <a:r>
              <a:rPr lang="en-US" altLang="zh-CN" dirty="0">
                <a:solidFill>
                  <a:srgbClr val="0000CC"/>
                </a:solidFill>
              </a:rPr>
              <a:t>GRANT INSERT  ON TABLE </a:t>
            </a:r>
            <a:r>
              <a:rPr lang="en-US" altLang="zh-CN">
                <a:solidFill>
                  <a:srgbClr val="0000CC"/>
                </a:solidFill>
              </a:rPr>
              <a:t>SC </a:t>
            </a:r>
            <a:r>
              <a:rPr lang="en-US" altLang="zh-CN">
                <a:solidFill>
                  <a:srgbClr val="FF0000"/>
                </a:solidFill>
              </a:rPr>
              <a:t>TO </a:t>
            </a:r>
            <a:r>
              <a:rPr lang="en-US" altLang="zh-CN" dirty="0">
                <a:solidFill>
                  <a:srgbClr val="FF0000"/>
                </a:solidFill>
              </a:rPr>
              <a:t>U7</a:t>
            </a:r>
            <a:r>
              <a:rPr lang="en-US" altLang="zh-CN" dirty="0">
                <a:solidFill>
                  <a:srgbClr val="0000CC"/>
                </a:solidFill>
              </a:rPr>
              <a:t>;</a:t>
            </a:r>
          </a:p>
          <a:p>
            <a:pPr marL="357188" lvl="1" indent="0" algn="just">
              <a:lnSpc>
                <a:spcPct val="100000"/>
              </a:lnSpc>
              <a:buNone/>
            </a:pPr>
            <a:r>
              <a:rPr lang="zh-CN" altLang="en-US" sz="3200"/>
              <a:t>              但</a:t>
            </a:r>
            <a:r>
              <a:rPr lang="en-US" altLang="zh-CN" sz="3200" dirty="0"/>
              <a:t>U7</a:t>
            </a:r>
            <a:r>
              <a:rPr lang="zh-CN" altLang="en-US" sz="3200" dirty="0"/>
              <a:t>不能再传播此权限</a:t>
            </a:r>
            <a:endParaRPr lang="en-US" altLang="zh-CN" sz="3200" dirty="0">
              <a:solidFill>
                <a:srgbClr val="0000CC"/>
              </a:solidFill>
            </a:endParaRPr>
          </a:p>
        </p:txBody>
      </p:sp>
      <p:sp>
        <p:nvSpPr>
          <p:cNvPr id="4" name="灯片编号占位符 3"/>
          <p:cNvSpPr>
            <a:spLocks noGrp="1"/>
          </p:cNvSpPr>
          <p:nvPr>
            <p:ph type="sldNum" sz="quarter" idx="12"/>
          </p:nvPr>
        </p:nvSpPr>
        <p:spPr/>
        <p:txBody>
          <a:bodyPr/>
          <a:lstStyle/>
          <a:p>
            <a:fld id="{E63F6D5D-9733-4D44-9C56-AEFEDD5A4BA7}" type="slidenum">
              <a:rPr lang="en-US" smtClean="0"/>
              <a:pPr/>
              <a:t>33</a:t>
            </a:fld>
            <a:endParaRPr lang="en-US" dirty="0"/>
          </a:p>
        </p:txBody>
      </p:sp>
    </p:spTree>
    <p:extLst>
      <p:ext uri="{BB962C8B-B14F-4D97-AF65-F5344CB8AC3E}">
        <p14:creationId xmlns:p14="http://schemas.microsoft.com/office/powerpoint/2010/main" val="26623588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E63F6D5D-9733-4D44-9C56-AEFEDD5A4BA7}" type="slidenum">
              <a:rPr lang="en-US" smtClean="0"/>
              <a:pPr/>
              <a:t>34</a:t>
            </a:fld>
            <a:endParaRPr lang="en-US" dirty="0"/>
          </a:p>
        </p:txBody>
      </p:sp>
      <p:graphicFrame>
        <p:nvGraphicFramePr>
          <p:cNvPr id="5" name="Group 5"/>
          <p:cNvGraphicFramePr>
            <a:graphicFrameLocks noGrp="1"/>
          </p:cNvGraphicFramePr>
          <p:nvPr>
            <p:ph idx="1"/>
            <p:extLst>
              <p:ext uri="{D42A27DB-BD31-4B8C-83A1-F6EECF244321}">
                <p14:modId xmlns:p14="http://schemas.microsoft.com/office/powerpoint/2010/main" val="1654829886"/>
              </p:ext>
            </p:extLst>
          </p:nvPr>
        </p:nvGraphicFramePr>
        <p:xfrm>
          <a:off x="1371600" y="1524000"/>
          <a:ext cx="8839200" cy="4472333"/>
        </p:xfrm>
        <a:graphic>
          <a:graphicData uri="http://schemas.openxmlformats.org/drawingml/2006/table">
            <a:tbl>
              <a:tblPr/>
              <a:tblGrid>
                <a:gridCol w="1486891">
                  <a:extLst>
                    <a:ext uri="{9D8B030D-6E8A-4147-A177-3AD203B41FA5}">
                      <a16:colId xmlns:a16="http://schemas.microsoft.com/office/drawing/2014/main" val="20000"/>
                    </a:ext>
                  </a:extLst>
                </a:gridCol>
                <a:gridCol w="1650518">
                  <a:extLst>
                    <a:ext uri="{9D8B030D-6E8A-4147-A177-3AD203B41FA5}">
                      <a16:colId xmlns:a16="http://schemas.microsoft.com/office/drawing/2014/main" val="20001"/>
                    </a:ext>
                  </a:extLst>
                </a:gridCol>
                <a:gridCol w="2114239">
                  <a:extLst>
                    <a:ext uri="{9D8B030D-6E8A-4147-A177-3AD203B41FA5}">
                      <a16:colId xmlns:a16="http://schemas.microsoft.com/office/drawing/2014/main" val="20002"/>
                    </a:ext>
                  </a:extLst>
                </a:gridCol>
                <a:gridCol w="1875589">
                  <a:extLst>
                    <a:ext uri="{9D8B030D-6E8A-4147-A177-3AD203B41FA5}">
                      <a16:colId xmlns:a16="http://schemas.microsoft.com/office/drawing/2014/main" val="20003"/>
                    </a:ext>
                  </a:extLst>
                </a:gridCol>
                <a:gridCol w="1711963">
                  <a:extLst>
                    <a:ext uri="{9D8B030D-6E8A-4147-A177-3AD203B41FA5}">
                      <a16:colId xmlns:a16="http://schemas.microsoft.com/office/drawing/2014/main" val="20004"/>
                    </a:ext>
                  </a:extLst>
                </a:gridCol>
              </a:tblGrid>
              <a:tr h="365810">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1800" b="1" i="0" u="none" strike="noStrike" cap="none" normalizeH="0" baseline="0" dirty="0">
                          <a:ln>
                            <a:noFill/>
                          </a:ln>
                          <a:solidFill>
                            <a:schemeClr val="tx1"/>
                          </a:solidFill>
                          <a:effectLst/>
                          <a:latin typeface="+mn-lt"/>
                          <a:ea typeface="宋体" pitchFamily="2" charset="-122"/>
                        </a:rPr>
                        <a:t>授权用户名</a:t>
                      </a:r>
                    </a:p>
                  </a:txBody>
                  <a:tcPr marL="121920" marR="1219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1800" b="1" i="0" u="none" strike="noStrike" cap="none" normalizeH="0" baseline="0" dirty="0">
                          <a:ln>
                            <a:noFill/>
                          </a:ln>
                          <a:solidFill>
                            <a:schemeClr val="tx1"/>
                          </a:solidFill>
                          <a:effectLst/>
                          <a:latin typeface="+mn-lt"/>
                          <a:ea typeface="宋体" pitchFamily="2" charset="-122"/>
                        </a:rPr>
                        <a:t>被授权用户名</a:t>
                      </a:r>
                    </a:p>
                  </a:txBody>
                  <a:tcPr marL="121920" marR="1219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1800" b="1" i="0" u="none" strike="noStrike" cap="none" normalizeH="0" baseline="0">
                          <a:ln>
                            <a:noFill/>
                          </a:ln>
                          <a:solidFill>
                            <a:schemeClr val="tx1"/>
                          </a:solidFill>
                          <a:effectLst/>
                          <a:latin typeface="+mn-lt"/>
                          <a:ea typeface="宋体" pitchFamily="2" charset="-122"/>
                        </a:rPr>
                        <a:t>数据库对象名</a:t>
                      </a:r>
                    </a:p>
                  </a:txBody>
                  <a:tcPr marL="121920" marR="1219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1800" b="1" i="0" u="none" strike="noStrike" cap="none" normalizeH="0" baseline="0">
                          <a:ln>
                            <a:noFill/>
                          </a:ln>
                          <a:solidFill>
                            <a:schemeClr val="tx1"/>
                          </a:solidFill>
                          <a:effectLst/>
                          <a:latin typeface="+mn-lt"/>
                          <a:ea typeface="宋体" pitchFamily="2" charset="-122"/>
                        </a:rPr>
                        <a:t>允许的操作类型</a:t>
                      </a:r>
                    </a:p>
                  </a:txBody>
                  <a:tcPr marL="121920" marR="1219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1800" b="1" i="0" u="none" strike="noStrike" cap="none" normalizeH="0" baseline="0">
                          <a:ln>
                            <a:noFill/>
                          </a:ln>
                          <a:solidFill>
                            <a:schemeClr val="tx1"/>
                          </a:solidFill>
                          <a:effectLst/>
                          <a:latin typeface="+mn-lt"/>
                          <a:ea typeface="宋体" pitchFamily="2" charset="-122"/>
                        </a:rPr>
                        <a:t>能否转授权</a:t>
                      </a:r>
                    </a:p>
                  </a:txBody>
                  <a:tcPr marL="121920" marR="1219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810">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1800" b="1" i="0" u="none" strike="noStrike" cap="none" normalizeH="0" baseline="0" dirty="0">
                          <a:ln>
                            <a:noFill/>
                          </a:ln>
                          <a:solidFill>
                            <a:schemeClr val="tx1"/>
                          </a:solidFill>
                          <a:effectLst/>
                          <a:latin typeface="+mn-lt"/>
                          <a:ea typeface="宋体" pitchFamily="2" charset="-122"/>
                        </a:rPr>
                        <a:t>DBA</a:t>
                      </a:r>
                    </a:p>
                  </a:txBody>
                  <a:tcPr marL="121920" marR="1219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1800" b="1" i="0" u="none" strike="noStrike" cap="none" normalizeH="0" baseline="0" dirty="0">
                          <a:ln>
                            <a:noFill/>
                          </a:ln>
                          <a:solidFill>
                            <a:schemeClr val="tx1"/>
                          </a:solidFill>
                          <a:effectLst/>
                          <a:latin typeface="+mn-lt"/>
                          <a:ea typeface="宋体" pitchFamily="2" charset="-122"/>
                        </a:rPr>
                        <a:t>U1</a:t>
                      </a:r>
                    </a:p>
                  </a:txBody>
                  <a:tcPr marL="121920" marR="1219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en-US" sz="1800" b="1" i="0" u="none" strike="noStrike" cap="none" normalizeH="0" baseline="0">
                          <a:ln>
                            <a:noFill/>
                          </a:ln>
                          <a:solidFill>
                            <a:schemeClr val="tx1"/>
                          </a:solidFill>
                          <a:effectLst/>
                          <a:latin typeface="+mn-lt"/>
                          <a:ea typeface="宋体" pitchFamily="2" charset="-122"/>
                        </a:rPr>
                        <a:t>关系</a:t>
                      </a:r>
                      <a:r>
                        <a:rPr kumimoji="0" lang="en-US" sz="1800" b="1" i="0" u="none" strike="noStrike" cap="none" normalizeH="0" baseline="0">
                          <a:ln>
                            <a:noFill/>
                          </a:ln>
                          <a:solidFill>
                            <a:schemeClr val="tx1"/>
                          </a:solidFill>
                          <a:effectLst/>
                          <a:latin typeface="+mn-lt"/>
                          <a:ea typeface="宋体" pitchFamily="2" charset="-122"/>
                        </a:rPr>
                        <a:t>Student</a:t>
                      </a:r>
                    </a:p>
                  </a:txBody>
                  <a:tcPr marL="121920" marR="1219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1800" b="1" i="0" u="none" strike="noStrike" cap="none" normalizeH="0" baseline="0">
                          <a:ln>
                            <a:noFill/>
                          </a:ln>
                          <a:solidFill>
                            <a:schemeClr val="tx1"/>
                          </a:solidFill>
                          <a:effectLst/>
                          <a:latin typeface="+mn-lt"/>
                          <a:ea typeface="宋体" pitchFamily="2" charset="-122"/>
                        </a:rPr>
                        <a:t>SELECT</a:t>
                      </a:r>
                    </a:p>
                  </a:txBody>
                  <a:tcPr marL="121920" marR="1219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1800" b="1" i="0" u="none" strike="noStrike" cap="none" normalizeH="0" baseline="0">
                          <a:ln>
                            <a:noFill/>
                          </a:ln>
                          <a:solidFill>
                            <a:schemeClr val="tx1"/>
                          </a:solidFill>
                          <a:effectLst/>
                          <a:latin typeface="+mn-lt"/>
                          <a:ea typeface="宋体" pitchFamily="2" charset="-122"/>
                        </a:rPr>
                        <a:t>不能</a:t>
                      </a:r>
                    </a:p>
                  </a:txBody>
                  <a:tcPr marL="121920" marR="1219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810">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1800" b="1" i="0" u="none" strike="noStrike" cap="none" normalizeH="0" baseline="0">
                          <a:ln>
                            <a:noFill/>
                          </a:ln>
                          <a:solidFill>
                            <a:schemeClr val="tx1"/>
                          </a:solidFill>
                          <a:effectLst/>
                          <a:latin typeface="+mn-lt"/>
                          <a:ea typeface="宋体" pitchFamily="2" charset="-122"/>
                        </a:rPr>
                        <a:t>DBA</a:t>
                      </a:r>
                    </a:p>
                  </a:txBody>
                  <a:tcPr marL="121920" marR="1219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1800" b="1" i="0" u="none" strike="noStrike" cap="none" normalizeH="0" baseline="0" dirty="0">
                          <a:ln>
                            <a:noFill/>
                          </a:ln>
                          <a:solidFill>
                            <a:schemeClr val="tx1"/>
                          </a:solidFill>
                          <a:effectLst/>
                          <a:latin typeface="+mn-lt"/>
                          <a:ea typeface="宋体" pitchFamily="2" charset="-122"/>
                        </a:rPr>
                        <a:t>U2</a:t>
                      </a:r>
                    </a:p>
                  </a:txBody>
                  <a:tcPr marL="121920" marR="1219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en-US" sz="1800" b="1" i="0" u="none" strike="noStrike" cap="none" normalizeH="0" baseline="0" dirty="0">
                          <a:ln>
                            <a:noFill/>
                          </a:ln>
                          <a:solidFill>
                            <a:schemeClr val="tx1"/>
                          </a:solidFill>
                          <a:effectLst/>
                          <a:latin typeface="+mn-lt"/>
                          <a:ea typeface="宋体" pitchFamily="2" charset="-122"/>
                        </a:rPr>
                        <a:t>关系</a:t>
                      </a:r>
                      <a:r>
                        <a:rPr kumimoji="0" lang="en-US" sz="1800" b="1" i="0" u="none" strike="noStrike" cap="none" normalizeH="0" baseline="0" dirty="0">
                          <a:ln>
                            <a:noFill/>
                          </a:ln>
                          <a:solidFill>
                            <a:schemeClr val="tx1"/>
                          </a:solidFill>
                          <a:effectLst/>
                          <a:latin typeface="+mn-lt"/>
                          <a:ea typeface="宋体" pitchFamily="2" charset="-122"/>
                        </a:rPr>
                        <a:t>Student</a:t>
                      </a:r>
                    </a:p>
                  </a:txBody>
                  <a:tcPr marL="121920" marR="1219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1800" b="1" i="0" u="none" strike="noStrike" cap="none" normalizeH="0" baseline="0">
                          <a:ln>
                            <a:noFill/>
                          </a:ln>
                          <a:solidFill>
                            <a:schemeClr val="tx1"/>
                          </a:solidFill>
                          <a:effectLst/>
                          <a:latin typeface="+mn-lt"/>
                          <a:ea typeface="宋体" pitchFamily="2" charset="-122"/>
                        </a:rPr>
                        <a:t>ALL</a:t>
                      </a:r>
                    </a:p>
                  </a:txBody>
                  <a:tcPr marL="121920" marR="1219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1800" b="1" i="0" u="none" strike="noStrike" cap="none" normalizeH="0" baseline="0">
                          <a:ln>
                            <a:noFill/>
                          </a:ln>
                          <a:solidFill>
                            <a:schemeClr val="tx1"/>
                          </a:solidFill>
                          <a:effectLst/>
                          <a:latin typeface="+mn-lt"/>
                          <a:ea typeface="宋体" pitchFamily="2" charset="-122"/>
                        </a:rPr>
                        <a:t>不能</a:t>
                      </a:r>
                    </a:p>
                  </a:txBody>
                  <a:tcPr marL="121920" marR="1219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810">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1800" b="1" i="0" u="none" strike="noStrike" cap="none" normalizeH="0" baseline="0">
                          <a:ln>
                            <a:noFill/>
                          </a:ln>
                          <a:solidFill>
                            <a:schemeClr val="tx1"/>
                          </a:solidFill>
                          <a:effectLst/>
                          <a:latin typeface="+mn-lt"/>
                          <a:ea typeface="宋体" pitchFamily="2" charset="-122"/>
                        </a:rPr>
                        <a:t>DBA</a:t>
                      </a:r>
                    </a:p>
                  </a:txBody>
                  <a:tcPr marL="121920" marR="1219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1800" b="1" i="0" u="none" strike="noStrike" cap="none" normalizeH="0" baseline="0" dirty="0">
                          <a:ln>
                            <a:noFill/>
                          </a:ln>
                          <a:solidFill>
                            <a:schemeClr val="tx1"/>
                          </a:solidFill>
                          <a:effectLst/>
                          <a:latin typeface="+mn-lt"/>
                          <a:ea typeface="宋体" pitchFamily="2" charset="-122"/>
                        </a:rPr>
                        <a:t>U2</a:t>
                      </a:r>
                    </a:p>
                  </a:txBody>
                  <a:tcPr marL="121920" marR="1219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en-US" sz="1800" b="1" i="0" u="none" strike="noStrike" cap="none" normalizeH="0" baseline="0" dirty="0">
                          <a:ln>
                            <a:noFill/>
                          </a:ln>
                          <a:solidFill>
                            <a:schemeClr val="tx1"/>
                          </a:solidFill>
                          <a:effectLst/>
                          <a:latin typeface="+mn-lt"/>
                          <a:ea typeface="宋体" pitchFamily="2" charset="-122"/>
                        </a:rPr>
                        <a:t>关系</a:t>
                      </a:r>
                      <a:r>
                        <a:rPr kumimoji="0" lang="en-US" sz="1800" b="1" i="0" u="none" strike="noStrike" cap="none" normalizeH="0" baseline="0" dirty="0">
                          <a:ln>
                            <a:noFill/>
                          </a:ln>
                          <a:solidFill>
                            <a:schemeClr val="tx1"/>
                          </a:solidFill>
                          <a:effectLst/>
                          <a:latin typeface="+mn-lt"/>
                          <a:ea typeface="宋体" pitchFamily="2" charset="-122"/>
                        </a:rPr>
                        <a:t>Course</a:t>
                      </a:r>
                    </a:p>
                  </a:txBody>
                  <a:tcPr marL="121920" marR="1219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1800" b="1" i="0" u="none" strike="noStrike" cap="none" normalizeH="0" baseline="0" dirty="0">
                          <a:ln>
                            <a:noFill/>
                          </a:ln>
                          <a:solidFill>
                            <a:schemeClr val="tx1"/>
                          </a:solidFill>
                          <a:effectLst/>
                          <a:latin typeface="+mn-lt"/>
                          <a:ea typeface="宋体" pitchFamily="2" charset="-122"/>
                        </a:rPr>
                        <a:t>ALL</a:t>
                      </a:r>
                    </a:p>
                  </a:txBody>
                  <a:tcPr marL="121920" marR="1219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1800" b="1" i="0" u="none" strike="noStrike" cap="none" normalizeH="0" baseline="0">
                          <a:ln>
                            <a:noFill/>
                          </a:ln>
                          <a:solidFill>
                            <a:schemeClr val="tx1"/>
                          </a:solidFill>
                          <a:effectLst/>
                          <a:latin typeface="+mn-lt"/>
                          <a:ea typeface="宋体" pitchFamily="2" charset="-122"/>
                        </a:rPr>
                        <a:t>不能</a:t>
                      </a:r>
                    </a:p>
                  </a:txBody>
                  <a:tcPr marL="121920" marR="1219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810">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1800" b="1" i="0" u="none" strike="noStrike" cap="none" normalizeH="0" baseline="0">
                          <a:ln>
                            <a:noFill/>
                          </a:ln>
                          <a:solidFill>
                            <a:schemeClr val="tx1"/>
                          </a:solidFill>
                          <a:effectLst/>
                          <a:latin typeface="+mn-lt"/>
                          <a:ea typeface="宋体" pitchFamily="2" charset="-122"/>
                        </a:rPr>
                        <a:t>DBA</a:t>
                      </a:r>
                    </a:p>
                  </a:txBody>
                  <a:tcPr marL="121920" marR="1219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1800" b="1" i="0" u="none" strike="noStrike" cap="none" normalizeH="0" baseline="0">
                          <a:ln>
                            <a:noFill/>
                          </a:ln>
                          <a:solidFill>
                            <a:schemeClr val="tx1"/>
                          </a:solidFill>
                          <a:effectLst/>
                          <a:latin typeface="+mn-lt"/>
                          <a:ea typeface="宋体" pitchFamily="2" charset="-122"/>
                        </a:rPr>
                        <a:t>U3</a:t>
                      </a:r>
                    </a:p>
                  </a:txBody>
                  <a:tcPr marL="121920" marR="1219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en-US" sz="1800" b="1" i="0" u="none" strike="noStrike" cap="none" normalizeH="0" baseline="0" dirty="0">
                          <a:ln>
                            <a:noFill/>
                          </a:ln>
                          <a:solidFill>
                            <a:schemeClr val="tx1"/>
                          </a:solidFill>
                          <a:effectLst/>
                          <a:latin typeface="+mn-lt"/>
                          <a:ea typeface="宋体" pitchFamily="2" charset="-122"/>
                        </a:rPr>
                        <a:t>关系</a:t>
                      </a:r>
                      <a:r>
                        <a:rPr kumimoji="0" lang="en-US" sz="1800" b="1" i="0" u="none" strike="noStrike" cap="none" normalizeH="0" baseline="0" dirty="0">
                          <a:ln>
                            <a:noFill/>
                          </a:ln>
                          <a:solidFill>
                            <a:schemeClr val="tx1"/>
                          </a:solidFill>
                          <a:effectLst/>
                          <a:latin typeface="+mn-lt"/>
                          <a:ea typeface="宋体" pitchFamily="2" charset="-122"/>
                        </a:rPr>
                        <a:t>Student</a:t>
                      </a:r>
                    </a:p>
                  </a:txBody>
                  <a:tcPr marL="121920" marR="1219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1800" b="1" i="0" u="none" strike="noStrike" cap="none" normalizeH="0" baseline="0" dirty="0">
                          <a:ln>
                            <a:noFill/>
                          </a:ln>
                          <a:solidFill>
                            <a:schemeClr val="tx1"/>
                          </a:solidFill>
                          <a:effectLst/>
                          <a:latin typeface="+mn-lt"/>
                          <a:ea typeface="宋体" pitchFamily="2" charset="-122"/>
                        </a:rPr>
                        <a:t>ALL</a:t>
                      </a:r>
                    </a:p>
                  </a:txBody>
                  <a:tcPr marL="121920" marR="1219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1800" b="1" i="0" u="none" strike="noStrike" cap="none" normalizeH="0" baseline="0">
                          <a:ln>
                            <a:noFill/>
                          </a:ln>
                          <a:solidFill>
                            <a:schemeClr val="tx1"/>
                          </a:solidFill>
                          <a:effectLst/>
                          <a:latin typeface="+mn-lt"/>
                          <a:ea typeface="宋体" pitchFamily="2" charset="-122"/>
                        </a:rPr>
                        <a:t>不能</a:t>
                      </a:r>
                    </a:p>
                  </a:txBody>
                  <a:tcPr marL="121920" marR="1219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5810">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1800" b="1" i="0" u="none" strike="noStrike" cap="none" normalizeH="0" baseline="0" dirty="0">
                          <a:ln>
                            <a:noFill/>
                          </a:ln>
                          <a:solidFill>
                            <a:schemeClr val="tx1"/>
                          </a:solidFill>
                          <a:effectLst/>
                          <a:latin typeface="+mn-lt"/>
                          <a:ea typeface="宋体" pitchFamily="2" charset="-122"/>
                        </a:rPr>
                        <a:t>DBA</a:t>
                      </a:r>
                    </a:p>
                  </a:txBody>
                  <a:tcPr marL="121920" marR="1219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1800" b="1" i="0" u="none" strike="noStrike" cap="none" normalizeH="0" baseline="0">
                          <a:ln>
                            <a:noFill/>
                          </a:ln>
                          <a:solidFill>
                            <a:schemeClr val="tx1"/>
                          </a:solidFill>
                          <a:effectLst/>
                          <a:latin typeface="+mn-lt"/>
                          <a:ea typeface="宋体" pitchFamily="2" charset="-122"/>
                        </a:rPr>
                        <a:t>U3</a:t>
                      </a:r>
                    </a:p>
                  </a:txBody>
                  <a:tcPr marL="121920" marR="1219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en-US" sz="1800" b="1" i="0" u="none" strike="noStrike" cap="none" normalizeH="0" baseline="0" dirty="0">
                          <a:ln>
                            <a:noFill/>
                          </a:ln>
                          <a:solidFill>
                            <a:schemeClr val="tx1"/>
                          </a:solidFill>
                          <a:effectLst/>
                          <a:latin typeface="+mn-lt"/>
                          <a:ea typeface="宋体" pitchFamily="2" charset="-122"/>
                        </a:rPr>
                        <a:t>关系</a:t>
                      </a:r>
                      <a:r>
                        <a:rPr kumimoji="0" lang="en-US" sz="1800" b="1" i="0" u="none" strike="noStrike" cap="none" normalizeH="0" baseline="0" dirty="0">
                          <a:ln>
                            <a:noFill/>
                          </a:ln>
                          <a:solidFill>
                            <a:schemeClr val="tx1"/>
                          </a:solidFill>
                          <a:effectLst/>
                          <a:latin typeface="+mn-lt"/>
                          <a:ea typeface="宋体" pitchFamily="2" charset="-122"/>
                        </a:rPr>
                        <a:t>Course</a:t>
                      </a:r>
                    </a:p>
                  </a:txBody>
                  <a:tcPr marL="121920" marR="1219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1800" b="1" i="0" u="none" strike="noStrike" cap="none" normalizeH="0" baseline="0" dirty="0">
                          <a:ln>
                            <a:noFill/>
                          </a:ln>
                          <a:solidFill>
                            <a:schemeClr val="tx1"/>
                          </a:solidFill>
                          <a:effectLst/>
                          <a:latin typeface="+mn-lt"/>
                          <a:ea typeface="宋体" pitchFamily="2" charset="-122"/>
                        </a:rPr>
                        <a:t>ALL</a:t>
                      </a:r>
                    </a:p>
                  </a:txBody>
                  <a:tcPr marL="121920" marR="1219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1800" b="1" i="0" u="none" strike="noStrike" cap="none" normalizeH="0" baseline="0" dirty="0">
                          <a:ln>
                            <a:noFill/>
                          </a:ln>
                          <a:solidFill>
                            <a:schemeClr val="tx1"/>
                          </a:solidFill>
                          <a:effectLst/>
                          <a:latin typeface="+mn-lt"/>
                          <a:ea typeface="宋体" pitchFamily="2" charset="-122"/>
                        </a:rPr>
                        <a:t>不能</a:t>
                      </a:r>
                    </a:p>
                  </a:txBody>
                  <a:tcPr marL="121920" marR="1219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5810">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1800" b="1" i="0" u="none" strike="noStrike" cap="none" normalizeH="0" baseline="0" dirty="0">
                          <a:ln>
                            <a:noFill/>
                          </a:ln>
                          <a:solidFill>
                            <a:schemeClr val="tx1"/>
                          </a:solidFill>
                          <a:effectLst/>
                          <a:latin typeface="+mn-lt"/>
                          <a:ea typeface="宋体" pitchFamily="2" charset="-122"/>
                        </a:rPr>
                        <a:t>DBA</a:t>
                      </a:r>
                    </a:p>
                  </a:txBody>
                  <a:tcPr marL="121920" marR="1219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1800" b="1" i="0" u="none" strike="noStrike" cap="none" normalizeH="0" baseline="0">
                          <a:ln>
                            <a:noFill/>
                          </a:ln>
                          <a:solidFill>
                            <a:schemeClr val="tx1"/>
                          </a:solidFill>
                          <a:effectLst/>
                          <a:latin typeface="+mn-lt"/>
                          <a:ea typeface="宋体" pitchFamily="2" charset="-122"/>
                        </a:rPr>
                        <a:t>PUBLIC</a:t>
                      </a:r>
                    </a:p>
                  </a:txBody>
                  <a:tcPr marL="121920" marR="1219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en-US" sz="1800" b="1" i="0" u="none" strike="noStrike" cap="none" normalizeH="0" baseline="0">
                          <a:ln>
                            <a:noFill/>
                          </a:ln>
                          <a:solidFill>
                            <a:schemeClr val="tx1"/>
                          </a:solidFill>
                          <a:effectLst/>
                          <a:latin typeface="+mn-lt"/>
                          <a:ea typeface="宋体" pitchFamily="2" charset="-122"/>
                        </a:rPr>
                        <a:t>关系</a:t>
                      </a:r>
                      <a:r>
                        <a:rPr kumimoji="0" lang="en-US" sz="1800" b="1" i="0" u="none" strike="noStrike" cap="none" normalizeH="0" baseline="0">
                          <a:ln>
                            <a:noFill/>
                          </a:ln>
                          <a:solidFill>
                            <a:schemeClr val="tx1"/>
                          </a:solidFill>
                          <a:effectLst/>
                          <a:latin typeface="+mn-lt"/>
                          <a:ea typeface="宋体" pitchFamily="2" charset="-122"/>
                        </a:rPr>
                        <a:t>SC</a:t>
                      </a:r>
                    </a:p>
                  </a:txBody>
                  <a:tcPr marL="121920" marR="1219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1800" b="1" i="0" u="none" strike="noStrike" cap="none" normalizeH="0" baseline="0" dirty="0">
                          <a:ln>
                            <a:noFill/>
                          </a:ln>
                          <a:solidFill>
                            <a:schemeClr val="tx1"/>
                          </a:solidFill>
                          <a:effectLst/>
                          <a:latin typeface="+mn-lt"/>
                          <a:ea typeface="宋体" pitchFamily="2" charset="-122"/>
                        </a:rPr>
                        <a:t>SELECT</a:t>
                      </a:r>
                    </a:p>
                  </a:txBody>
                  <a:tcPr marL="121920" marR="1219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1800" b="1" i="0" u="none" strike="noStrike" cap="none" normalizeH="0" baseline="0" dirty="0">
                          <a:ln>
                            <a:noFill/>
                          </a:ln>
                          <a:solidFill>
                            <a:schemeClr val="tx1"/>
                          </a:solidFill>
                          <a:effectLst/>
                          <a:latin typeface="+mn-lt"/>
                          <a:ea typeface="宋体" pitchFamily="2" charset="-122"/>
                        </a:rPr>
                        <a:t>不能</a:t>
                      </a:r>
                    </a:p>
                  </a:txBody>
                  <a:tcPr marL="121920" marR="1219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5810">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1800" b="1" i="0" u="none" strike="noStrike" cap="none" normalizeH="0" baseline="0">
                          <a:ln>
                            <a:noFill/>
                          </a:ln>
                          <a:solidFill>
                            <a:schemeClr val="tx1"/>
                          </a:solidFill>
                          <a:effectLst/>
                          <a:latin typeface="+mn-lt"/>
                          <a:ea typeface="宋体" pitchFamily="2" charset="-122"/>
                        </a:rPr>
                        <a:t>DBA</a:t>
                      </a:r>
                    </a:p>
                  </a:txBody>
                  <a:tcPr marL="121920" marR="1219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1800" b="1" i="0" u="none" strike="noStrike" cap="none" normalizeH="0" baseline="0">
                          <a:ln>
                            <a:noFill/>
                          </a:ln>
                          <a:solidFill>
                            <a:schemeClr val="tx1"/>
                          </a:solidFill>
                          <a:effectLst/>
                          <a:latin typeface="+mn-lt"/>
                          <a:ea typeface="宋体" pitchFamily="2" charset="-122"/>
                        </a:rPr>
                        <a:t>U4</a:t>
                      </a:r>
                    </a:p>
                  </a:txBody>
                  <a:tcPr marL="121920" marR="1219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en-US" sz="1800" b="1" i="0" u="none" strike="noStrike" cap="none" normalizeH="0" baseline="0">
                          <a:ln>
                            <a:noFill/>
                          </a:ln>
                          <a:solidFill>
                            <a:schemeClr val="tx1"/>
                          </a:solidFill>
                          <a:effectLst/>
                          <a:latin typeface="+mn-lt"/>
                          <a:ea typeface="宋体" pitchFamily="2" charset="-122"/>
                        </a:rPr>
                        <a:t>关系</a:t>
                      </a:r>
                      <a:r>
                        <a:rPr kumimoji="0" lang="en-US" sz="1800" b="1" i="0" u="none" strike="noStrike" cap="none" normalizeH="0" baseline="0">
                          <a:ln>
                            <a:noFill/>
                          </a:ln>
                          <a:solidFill>
                            <a:schemeClr val="tx1"/>
                          </a:solidFill>
                          <a:effectLst/>
                          <a:latin typeface="+mn-lt"/>
                          <a:ea typeface="宋体" pitchFamily="2" charset="-122"/>
                        </a:rPr>
                        <a:t>Student</a:t>
                      </a:r>
                    </a:p>
                  </a:txBody>
                  <a:tcPr marL="121920" marR="1219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1800" b="1" i="0" u="none" strike="noStrike" cap="none" normalizeH="0" baseline="0" dirty="0">
                          <a:ln>
                            <a:noFill/>
                          </a:ln>
                          <a:solidFill>
                            <a:schemeClr val="tx1"/>
                          </a:solidFill>
                          <a:effectLst/>
                          <a:latin typeface="+mn-lt"/>
                          <a:ea typeface="宋体" pitchFamily="2" charset="-122"/>
                        </a:rPr>
                        <a:t>SELECT</a:t>
                      </a:r>
                    </a:p>
                  </a:txBody>
                  <a:tcPr marL="121920" marR="1219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1800" b="1" i="0" u="none" strike="noStrike" cap="none" normalizeH="0" baseline="0" dirty="0">
                          <a:ln>
                            <a:noFill/>
                          </a:ln>
                          <a:solidFill>
                            <a:schemeClr val="tx1"/>
                          </a:solidFill>
                          <a:effectLst/>
                          <a:latin typeface="+mn-lt"/>
                          <a:ea typeface="宋体" pitchFamily="2" charset="-122"/>
                        </a:rPr>
                        <a:t>不能</a:t>
                      </a:r>
                    </a:p>
                  </a:txBody>
                  <a:tcPr marL="121920" marR="1219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48423">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1800" b="1" i="0" u="none" strike="noStrike" cap="none" normalizeH="0" baseline="0" dirty="0">
                          <a:ln>
                            <a:noFill/>
                          </a:ln>
                          <a:solidFill>
                            <a:schemeClr val="tx1"/>
                          </a:solidFill>
                          <a:effectLst/>
                          <a:latin typeface="+mn-lt"/>
                          <a:ea typeface="宋体" pitchFamily="2" charset="-122"/>
                        </a:rPr>
                        <a:t>DBA</a:t>
                      </a:r>
                    </a:p>
                  </a:txBody>
                  <a:tcPr marL="121920" marR="1219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1800" b="1" i="0" u="none" strike="noStrike" cap="none" normalizeH="0" baseline="0" dirty="0">
                          <a:ln>
                            <a:noFill/>
                          </a:ln>
                          <a:solidFill>
                            <a:schemeClr val="tx1"/>
                          </a:solidFill>
                          <a:effectLst/>
                          <a:latin typeface="+mn-lt"/>
                          <a:ea typeface="宋体" pitchFamily="2" charset="-122"/>
                        </a:rPr>
                        <a:t>U4</a:t>
                      </a:r>
                    </a:p>
                  </a:txBody>
                  <a:tcPr marL="121920" marR="1219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en-US" sz="1800" b="1" i="0" u="none" strike="noStrike" cap="none" normalizeH="0" baseline="0" dirty="0">
                          <a:ln>
                            <a:noFill/>
                          </a:ln>
                          <a:solidFill>
                            <a:schemeClr val="tx1"/>
                          </a:solidFill>
                          <a:effectLst/>
                          <a:latin typeface="+mn-lt"/>
                          <a:ea typeface="宋体" pitchFamily="2" charset="-122"/>
                        </a:rPr>
                        <a:t>属性列</a:t>
                      </a:r>
                      <a:r>
                        <a:rPr kumimoji="0" lang="en-US" sz="1800" b="1" i="0" u="none" strike="noStrike" cap="none" normalizeH="0" baseline="0" dirty="0" err="1">
                          <a:ln>
                            <a:noFill/>
                          </a:ln>
                          <a:solidFill>
                            <a:schemeClr val="tx1"/>
                          </a:solidFill>
                          <a:effectLst/>
                          <a:latin typeface="+mn-lt"/>
                          <a:ea typeface="宋体" pitchFamily="2" charset="-122"/>
                        </a:rPr>
                        <a:t>Student.Sno</a:t>
                      </a:r>
                      <a:endParaRPr kumimoji="0" lang="en-US" sz="1800" b="1" i="0" u="none" strike="noStrike" cap="none" normalizeH="0" baseline="0" dirty="0">
                        <a:ln>
                          <a:noFill/>
                        </a:ln>
                        <a:solidFill>
                          <a:schemeClr val="tx1"/>
                        </a:solidFill>
                        <a:effectLst/>
                        <a:latin typeface="+mn-lt"/>
                        <a:ea typeface="宋体" pitchFamily="2" charset="-122"/>
                      </a:endParaRPr>
                    </a:p>
                  </a:txBody>
                  <a:tcPr marL="121920" marR="1219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1800" b="1" i="0" u="none" strike="noStrike" cap="none" normalizeH="0" baseline="0" dirty="0">
                          <a:ln>
                            <a:noFill/>
                          </a:ln>
                          <a:solidFill>
                            <a:schemeClr val="tx1"/>
                          </a:solidFill>
                          <a:effectLst/>
                          <a:latin typeface="+mn-lt"/>
                          <a:ea typeface="宋体" pitchFamily="2" charset="-122"/>
                        </a:rPr>
                        <a:t>UPDATE</a:t>
                      </a:r>
                    </a:p>
                  </a:txBody>
                  <a:tcPr marL="121920" marR="1219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1800" b="1" i="0" u="none" strike="noStrike" cap="none" normalizeH="0" baseline="0" dirty="0">
                          <a:ln>
                            <a:noFill/>
                          </a:ln>
                          <a:solidFill>
                            <a:schemeClr val="tx1"/>
                          </a:solidFill>
                          <a:effectLst/>
                          <a:latin typeface="+mn-lt"/>
                          <a:ea typeface="宋体" pitchFamily="2" charset="-122"/>
                        </a:rPr>
                        <a:t>不能</a:t>
                      </a:r>
                    </a:p>
                  </a:txBody>
                  <a:tcPr marL="121920" marR="1219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65810">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1800" b="1" i="0" u="none" strike="noStrike" cap="none" normalizeH="0" baseline="0">
                          <a:ln>
                            <a:noFill/>
                          </a:ln>
                          <a:solidFill>
                            <a:schemeClr val="tx1"/>
                          </a:solidFill>
                          <a:effectLst/>
                          <a:latin typeface="+mn-lt"/>
                          <a:ea typeface="宋体" pitchFamily="2" charset="-122"/>
                        </a:rPr>
                        <a:t>DBA</a:t>
                      </a:r>
                    </a:p>
                  </a:txBody>
                  <a:tcPr marL="121920" marR="1219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1800" b="1" i="0" u="none" strike="noStrike" cap="none" normalizeH="0" baseline="0">
                          <a:ln>
                            <a:noFill/>
                          </a:ln>
                          <a:solidFill>
                            <a:schemeClr val="tx1"/>
                          </a:solidFill>
                          <a:effectLst/>
                          <a:latin typeface="+mn-lt"/>
                          <a:ea typeface="宋体" pitchFamily="2" charset="-122"/>
                        </a:rPr>
                        <a:t>U5</a:t>
                      </a:r>
                    </a:p>
                  </a:txBody>
                  <a:tcPr marL="121920" marR="1219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en-US" sz="1800" b="1" i="0" u="none" strike="noStrike" cap="none" normalizeH="0" baseline="0">
                          <a:ln>
                            <a:noFill/>
                          </a:ln>
                          <a:solidFill>
                            <a:schemeClr val="tx1"/>
                          </a:solidFill>
                          <a:effectLst/>
                          <a:latin typeface="+mn-lt"/>
                          <a:ea typeface="宋体" pitchFamily="2" charset="-122"/>
                        </a:rPr>
                        <a:t>关系</a:t>
                      </a:r>
                      <a:r>
                        <a:rPr kumimoji="0" lang="en-US" sz="1800" b="1" i="0" u="none" strike="noStrike" cap="none" normalizeH="0" baseline="0">
                          <a:ln>
                            <a:noFill/>
                          </a:ln>
                          <a:solidFill>
                            <a:schemeClr val="tx1"/>
                          </a:solidFill>
                          <a:effectLst/>
                          <a:latin typeface="+mn-lt"/>
                          <a:ea typeface="宋体" pitchFamily="2" charset="-122"/>
                        </a:rPr>
                        <a:t>SC</a:t>
                      </a:r>
                    </a:p>
                  </a:txBody>
                  <a:tcPr marL="121920" marR="1219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1800" b="1" i="0" u="none" strike="noStrike" cap="none" normalizeH="0" baseline="0" dirty="0">
                          <a:ln>
                            <a:noFill/>
                          </a:ln>
                          <a:solidFill>
                            <a:schemeClr val="tx1"/>
                          </a:solidFill>
                          <a:effectLst/>
                          <a:latin typeface="+mn-lt"/>
                          <a:ea typeface="宋体" pitchFamily="2" charset="-122"/>
                        </a:rPr>
                        <a:t>INSERT</a:t>
                      </a:r>
                    </a:p>
                  </a:txBody>
                  <a:tcPr marL="121920" marR="1219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1800" b="1" i="0" u="none" strike="noStrike" cap="none" normalizeH="0" baseline="0" dirty="0">
                          <a:ln>
                            <a:noFill/>
                          </a:ln>
                          <a:solidFill>
                            <a:schemeClr val="tx1"/>
                          </a:solidFill>
                          <a:effectLst/>
                          <a:latin typeface="+mn-lt"/>
                          <a:ea typeface="宋体" pitchFamily="2" charset="-122"/>
                        </a:rPr>
                        <a:t>能</a:t>
                      </a:r>
                    </a:p>
                  </a:txBody>
                  <a:tcPr marL="121920" marR="1219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65810">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1800" b="1" i="0" u="none" strike="noStrike" cap="none" normalizeH="0" baseline="0">
                          <a:ln>
                            <a:noFill/>
                          </a:ln>
                          <a:solidFill>
                            <a:schemeClr val="tx1"/>
                          </a:solidFill>
                          <a:effectLst/>
                          <a:latin typeface="+mn-lt"/>
                          <a:ea typeface="宋体" pitchFamily="2" charset="-122"/>
                        </a:rPr>
                        <a:t>U5</a:t>
                      </a:r>
                    </a:p>
                  </a:txBody>
                  <a:tcPr marL="121920" marR="1219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1800" b="1" i="0" u="none" strike="noStrike" cap="none" normalizeH="0" baseline="0">
                          <a:ln>
                            <a:noFill/>
                          </a:ln>
                          <a:solidFill>
                            <a:schemeClr val="tx1"/>
                          </a:solidFill>
                          <a:effectLst/>
                          <a:latin typeface="+mn-lt"/>
                          <a:ea typeface="宋体" pitchFamily="2" charset="-122"/>
                        </a:rPr>
                        <a:t>U6</a:t>
                      </a:r>
                    </a:p>
                  </a:txBody>
                  <a:tcPr marL="121920" marR="1219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en-US" sz="1800" b="1" i="0" u="none" strike="noStrike" cap="none" normalizeH="0" baseline="0">
                          <a:ln>
                            <a:noFill/>
                          </a:ln>
                          <a:solidFill>
                            <a:schemeClr val="tx1"/>
                          </a:solidFill>
                          <a:effectLst/>
                          <a:latin typeface="+mn-lt"/>
                          <a:ea typeface="宋体" pitchFamily="2" charset="-122"/>
                        </a:rPr>
                        <a:t>关系</a:t>
                      </a:r>
                      <a:r>
                        <a:rPr kumimoji="0" lang="en-US" sz="1800" b="1" i="0" u="none" strike="noStrike" cap="none" normalizeH="0" baseline="0">
                          <a:ln>
                            <a:noFill/>
                          </a:ln>
                          <a:solidFill>
                            <a:schemeClr val="tx1"/>
                          </a:solidFill>
                          <a:effectLst/>
                          <a:latin typeface="+mn-lt"/>
                          <a:ea typeface="宋体" pitchFamily="2" charset="-122"/>
                        </a:rPr>
                        <a:t>SC</a:t>
                      </a:r>
                    </a:p>
                  </a:txBody>
                  <a:tcPr marL="121920" marR="1219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1800" b="1" i="0" u="none" strike="noStrike" cap="none" normalizeH="0" baseline="0">
                          <a:ln>
                            <a:noFill/>
                          </a:ln>
                          <a:solidFill>
                            <a:schemeClr val="tx1"/>
                          </a:solidFill>
                          <a:effectLst/>
                          <a:latin typeface="+mn-lt"/>
                          <a:ea typeface="宋体" pitchFamily="2" charset="-122"/>
                        </a:rPr>
                        <a:t>INSERT</a:t>
                      </a:r>
                    </a:p>
                  </a:txBody>
                  <a:tcPr marL="121920" marR="1219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1800" b="1" i="0" u="none" strike="noStrike" cap="none" normalizeH="0" baseline="0" dirty="0">
                          <a:ln>
                            <a:noFill/>
                          </a:ln>
                          <a:solidFill>
                            <a:schemeClr val="tx1"/>
                          </a:solidFill>
                          <a:effectLst/>
                          <a:latin typeface="+mn-lt"/>
                          <a:ea typeface="宋体" pitchFamily="2" charset="-122"/>
                        </a:rPr>
                        <a:t>能</a:t>
                      </a:r>
                    </a:p>
                  </a:txBody>
                  <a:tcPr marL="121920" marR="1219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65810">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1800" b="1" i="0" u="none" strike="noStrike" cap="none" normalizeH="0" baseline="0">
                          <a:ln>
                            <a:noFill/>
                          </a:ln>
                          <a:solidFill>
                            <a:schemeClr val="tx1"/>
                          </a:solidFill>
                          <a:effectLst/>
                          <a:latin typeface="+mn-lt"/>
                          <a:ea typeface="宋体" pitchFamily="2" charset="-122"/>
                        </a:rPr>
                        <a:t>U6</a:t>
                      </a:r>
                    </a:p>
                  </a:txBody>
                  <a:tcPr marL="121920" marR="1219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1800" b="1" i="0" u="none" strike="noStrike" cap="none" normalizeH="0" baseline="0">
                          <a:ln>
                            <a:noFill/>
                          </a:ln>
                          <a:solidFill>
                            <a:schemeClr val="tx1"/>
                          </a:solidFill>
                          <a:effectLst/>
                          <a:latin typeface="+mn-lt"/>
                          <a:ea typeface="宋体" pitchFamily="2" charset="-122"/>
                        </a:rPr>
                        <a:t>U7</a:t>
                      </a:r>
                    </a:p>
                  </a:txBody>
                  <a:tcPr marL="121920" marR="1219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en-US" sz="1800" b="1" i="0" u="none" strike="noStrike" cap="none" normalizeH="0" baseline="0">
                          <a:ln>
                            <a:noFill/>
                          </a:ln>
                          <a:solidFill>
                            <a:schemeClr val="tx1"/>
                          </a:solidFill>
                          <a:effectLst/>
                          <a:latin typeface="+mn-lt"/>
                          <a:ea typeface="宋体" pitchFamily="2" charset="-122"/>
                        </a:rPr>
                        <a:t>关系</a:t>
                      </a:r>
                      <a:r>
                        <a:rPr kumimoji="0" lang="en-US" sz="1800" b="1" i="0" u="none" strike="noStrike" cap="none" normalizeH="0" baseline="0">
                          <a:ln>
                            <a:noFill/>
                          </a:ln>
                          <a:solidFill>
                            <a:schemeClr val="tx1"/>
                          </a:solidFill>
                          <a:effectLst/>
                          <a:latin typeface="+mn-lt"/>
                          <a:ea typeface="宋体" pitchFamily="2" charset="-122"/>
                        </a:rPr>
                        <a:t>SC</a:t>
                      </a:r>
                    </a:p>
                  </a:txBody>
                  <a:tcPr marL="121920" marR="1219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1800" b="1" i="0" u="none" strike="noStrike" cap="none" normalizeH="0" baseline="0">
                          <a:ln>
                            <a:noFill/>
                          </a:ln>
                          <a:solidFill>
                            <a:schemeClr val="tx1"/>
                          </a:solidFill>
                          <a:effectLst/>
                          <a:latin typeface="+mn-lt"/>
                          <a:ea typeface="宋体" pitchFamily="2" charset="-122"/>
                        </a:rPr>
                        <a:t>INSERT</a:t>
                      </a:r>
                    </a:p>
                  </a:txBody>
                  <a:tcPr marL="121920" marR="1219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1800" b="1" i="0" u="none" strike="noStrike" cap="none" normalizeH="0" baseline="0" dirty="0">
                          <a:ln>
                            <a:noFill/>
                          </a:ln>
                          <a:solidFill>
                            <a:schemeClr val="tx1"/>
                          </a:solidFill>
                          <a:effectLst/>
                          <a:latin typeface="+mn-lt"/>
                          <a:ea typeface="宋体" pitchFamily="2" charset="-122"/>
                        </a:rPr>
                        <a:t>不能</a:t>
                      </a:r>
                    </a:p>
                  </a:txBody>
                  <a:tcPr marL="121920" marR="1219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bl>
          </a:graphicData>
        </a:graphic>
      </p:graphicFrame>
      <p:sp>
        <p:nvSpPr>
          <p:cNvPr id="6" name="Rectangle 3"/>
          <p:cNvSpPr txBox="1">
            <a:spLocks noChangeArrowheads="1"/>
          </p:cNvSpPr>
          <p:nvPr/>
        </p:nvSpPr>
        <p:spPr>
          <a:xfrm>
            <a:off x="685800" y="699494"/>
            <a:ext cx="10210800" cy="457200"/>
          </a:xfrm>
          <a:prstGeom prst="rect">
            <a:avLst/>
          </a:prstGeom>
        </p:spPr>
        <p:txBody>
          <a:bodyPr vert="horz" lIns="91440" tIns="45720" rIns="91440" bIns="45720" rtlCol="0">
            <a:noAutofit/>
          </a:bodyPr>
          <a:lstStyle>
            <a:lvl1pPr marL="273050" indent="-273050" algn="l" defTabSz="914400" rtl="0" eaLnBrk="1" latinLnBrk="0" hangingPunct="1">
              <a:lnSpc>
                <a:spcPct val="150000"/>
              </a:lnSpc>
              <a:spcBef>
                <a:spcPct val="20000"/>
              </a:spcBef>
              <a:buClr>
                <a:srgbClr val="0000FF"/>
              </a:buClr>
              <a:buSzPct val="100000"/>
              <a:buFont typeface="Wingdings" pitchFamily="2" charset="2"/>
              <a:buChar char="q"/>
              <a:defRPr sz="2400" kern="1200">
                <a:solidFill>
                  <a:schemeClr val="tx1"/>
                </a:solidFill>
                <a:latin typeface="+mn-lt"/>
                <a:ea typeface="+mn-ea"/>
                <a:cs typeface="+mn-cs"/>
              </a:defRPr>
            </a:lvl1pPr>
            <a:lvl2pPr marL="531813" indent="-258763" algn="l" defTabSz="914400" rtl="0" eaLnBrk="1" latinLnBrk="0" hangingPunct="1">
              <a:lnSpc>
                <a:spcPct val="150000"/>
              </a:lnSpc>
              <a:spcBef>
                <a:spcPct val="20000"/>
              </a:spcBef>
              <a:buClr>
                <a:srgbClr val="990099"/>
              </a:buClr>
              <a:buSzPct val="90000"/>
              <a:buFont typeface="Wingdings" pitchFamily="2" charset="2"/>
              <a:buChar char=""/>
              <a:defRPr sz="2000" kern="1200">
                <a:solidFill>
                  <a:schemeClr val="tx1"/>
                </a:solidFill>
                <a:latin typeface="楷体_GB2312" pitchFamily="49" charset="-122"/>
                <a:ea typeface="楷体_GB2312" pitchFamily="49" charset="-122"/>
                <a:cs typeface="+mn-cs"/>
              </a:defRPr>
            </a:lvl2pPr>
            <a:lvl3pPr marL="804863" indent="-273050" algn="l" defTabSz="914400" rtl="0" eaLnBrk="1" latinLnBrk="0" hangingPunct="1">
              <a:lnSpc>
                <a:spcPct val="150000"/>
              </a:lnSpc>
              <a:spcBef>
                <a:spcPct val="20000"/>
              </a:spcBef>
              <a:buFont typeface="Times New Roman" pitchFamily="18" charset="0"/>
              <a:buChar char="─"/>
              <a:defRPr sz="2000" kern="1200">
                <a:solidFill>
                  <a:schemeClr val="tx1"/>
                </a:solidFill>
                <a:latin typeface="楷体_GB2312" pitchFamily="49" charset="-122"/>
                <a:ea typeface="楷体_GB2312" pitchFamily="49" charset="-122"/>
                <a:cs typeface="+mn-cs"/>
              </a:defRPr>
            </a:lvl3pPr>
            <a:lvl4pPr marL="1600200" indent="-228600" algn="l" defTabSz="914400" rtl="0" eaLnBrk="1" latinLnBrk="0" hangingPunct="1">
              <a:spcBef>
                <a:spcPct val="20000"/>
              </a:spcBef>
              <a:buFont typeface="Wingdings" pitchFamily="2" charset="2"/>
              <a:buNone/>
              <a:defRPr sz="1800" kern="1200">
                <a:solidFill>
                  <a:schemeClr val="tx1"/>
                </a:solidFill>
                <a:latin typeface="楷体_GB2312" pitchFamily="49" charset="-122"/>
                <a:ea typeface="楷体_GB2312" pitchFamily="49" charset="-122"/>
                <a:cs typeface="+mn-cs"/>
              </a:defRPr>
            </a:lvl4pPr>
            <a:lvl5pPr marL="2057400" indent="-228600" algn="l" defTabSz="914400" rtl="0" eaLnBrk="1" latinLnBrk="0" hangingPunct="1">
              <a:spcBef>
                <a:spcPct val="20000"/>
              </a:spcBef>
              <a:buFont typeface="Arial" pitchFamily="34" charset="0"/>
              <a:buNone/>
              <a:defRPr sz="1600" kern="1200">
                <a:solidFill>
                  <a:schemeClr val="tx1"/>
                </a:solidFill>
                <a:latin typeface="楷体_GB2312" pitchFamily="49" charset="-122"/>
                <a:ea typeface="楷体_GB2312"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lnSpc>
                <a:spcPct val="80000"/>
              </a:lnSpc>
              <a:buFont typeface="Wingdings" pitchFamily="2" charset="2"/>
              <a:buNone/>
            </a:pPr>
            <a:r>
              <a:rPr lang="zh-CN" altLang="en-US" sz="2800" dirty="0">
                <a:solidFill>
                  <a:srgbClr val="FF0000"/>
                </a:solidFill>
                <a:latin typeface="微软雅黑" panose="020B0503020204020204" pitchFamily="34" charset="-122"/>
                <a:ea typeface="微软雅黑" panose="020B0503020204020204" pitchFamily="34" charset="-122"/>
              </a:rPr>
              <a:t>执行了例4.</a:t>
            </a:r>
            <a:r>
              <a:rPr lang="en-US" altLang="zh-CN" sz="2800" dirty="0">
                <a:solidFill>
                  <a:srgbClr val="FF0000"/>
                </a:solidFill>
                <a:latin typeface="微软雅黑" panose="020B0503020204020204" pitchFamily="34" charset="-122"/>
                <a:ea typeface="微软雅黑" panose="020B0503020204020204" pitchFamily="34" charset="-122"/>
              </a:rPr>
              <a:t>1~</a:t>
            </a:r>
            <a:r>
              <a:rPr lang="zh-CN" altLang="en-US" sz="2800" dirty="0">
                <a:solidFill>
                  <a:srgbClr val="FF0000"/>
                </a:solidFill>
                <a:latin typeface="微软雅黑" panose="020B0503020204020204" pitchFamily="34" charset="-122"/>
                <a:ea typeface="微软雅黑" panose="020B0503020204020204" pitchFamily="34" charset="-122"/>
              </a:rPr>
              <a:t>例4.</a:t>
            </a:r>
            <a:r>
              <a:rPr lang="en-US" altLang="zh-CN" sz="2800" dirty="0">
                <a:solidFill>
                  <a:srgbClr val="FF0000"/>
                </a:solidFill>
                <a:latin typeface="微软雅黑" panose="020B0503020204020204" pitchFamily="34" charset="-122"/>
                <a:ea typeface="微软雅黑" panose="020B0503020204020204" pitchFamily="34" charset="-122"/>
              </a:rPr>
              <a:t>7</a:t>
            </a:r>
            <a:r>
              <a:rPr lang="zh-CN" altLang="en-US" sz="2800" dirty="0">
                <a:solidFill>
                  <a:srgbClr val="FF0000"/>
                </a:solidFill>
                <a:latin typeface="微软雅黑" panose="020B0503020204020204" pitchFamily="34" charset="-122"/>
                <a:ea typeface="微软雅黑" panose="020B0503020204020204" pitchFamily="34" charset="-122"/>
              </a:rPr>
              <a:t>语句后学生</a:t>
            </a:r>
            <a:r>
              <a:rPr lang="en-US" altLang="zh-CN" sz="2800" dirty="0">
                <a:solidFill>
                  <a:srgbClr val="FF0000"/>
                </a:solidFill>
                <a:latin typeface="微软雅黑" panose="020B0503020204020204" pitchFamily="34" charset="-122"/>
                <a:ea typeface="微软雅黑" panose="020B0503020204020204" pitchFamily="34" charset="-122"/>
              </a:rPr>
              <a:t>-</a:t>
            </a:r>
            <a:r>
              <a:rPr lang="zh-CN" altLang="en-US" sz="2800" dirty="0">
                <a:solidFill>
                  <a:srgbClr val="FF0000"/>
                </a:solidFill>
                <a:latin typeface="微软雅黑" panose="020B0503020204020204" pitchFamily="34" charset="-122"/>
                <a:ea typeface="微软雅黑" panose="020B0503020204020204" pitchFamily="34" charset="-122"/>
              </a:rPr>
              <a:t>课程数据库中的用户权限定义表</a:t>
            </a:r>
          </a:p>
        </p:txBody>
      </p:sp>
    </p:spTree>
    <p:extLst>
      <p:ext uri="{BB962C8B-B14F-4D97-AF65-F5344CB8AC3E}">
        <p14:creationId xmlns:p14="http://schemas.microsoft.com/office/powerpoint/2010/main" val="18003160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81000" y="609600"/>
            <a:ext cx="11506199" cy="5926426"/>
          </a:xfrm>
        </p:spPr>
        <p:txBody>
          <a:bodyPr>
            <a:normAutofit/>
          </a:bodyPr>
          <a:lstStyle/>
          <a:p>
            <a:pPr>
              <a:lnSpc>
                <a:spcPct val="110000"/>
              </a:lnSpc>
            </a:pPr>
            <a:r>
              <a:rPr lang="zh-CN" altLang="en-US" dirty="0"/>
              <a:t>授予的权限可以由数据库管理员或其他授权者用</a:t>
            </a:r>
            <a:r>
              <a:rPr lang="en-US" altLang="zh-CN" dirty="0"/>
              <a:t>REVOKE</a:t>
            </a:r>
            <a:r>
              <a:rPr lang="zh-CN" altLang="en-US" dirty="0"/>
              <a:t>语句收回</a:t>
            </a:r>
            <a:endParaRPr lang="en-US" altLang="zh-CN" dirty="0"/>
          </a:p>
          <a:p>
            <a:pPr>
              <a:lnSpc>
                <a:spcPct val="110000"/>
              </a:lnSpc>
            </a:pPr>
            <a:r>
              <a:rPr lang="zh-CN" altLang="en-US" dirty="0"/>
              <a:t>权限的</a:t>
            </a:r>
            <a:r>
              <a:rPr lang="zh-CN" altLang="en-US"/>
              <a:t>回收：</a:t>
            </a:r>
            <a:endParaRPr lang="en-US" altLang="zh-CN"/>
          </a:p>
          <a:p>
            <a:pPr lvl="1">
              <a:lnSpc>
                <a:spcPct val="110000"/>
              </a:lnSpc>
            </a:pPr>
            <a:r>
              <a:rPr lang="en-US" altLang="zh-CN">
                <a:solidFill>
                  <a:srgbClr val="FF0000"/>
                </a:solidFill>
              </a:rPr>
              <a:t>REVOKE</a:t>
            </a:r>
            <a:r>
              <a:rPr lang="zh-CN" altLang="en-US" dirty="0">
                <a:solidFill>
                  <a:srgbClr val="FF0000"/>
                </a:solidFill>
              </a:rPr>
              <a:t>语句格式</a:t>
            </a:r>
            <a:r>
              <a:rPr lang="zh-CN" altLang="en-US" dirty="0"/>
              <a:t>：</a:t>
            </a:r>
            <a:endParaRPr lang="en-US" altLang="zh-CN" dirty="0"/>
          </a:p>
          <a:p>
            <a:pPr algn="just">
              <a:lnSpc>
                <a:spcPct val="110000"/>
              </a:lnSpc>
              <a:buNone/>
            </a:pPr>
            <a:r>
              <a:rPr lang="en-US" altLang="zh-CN" sz="2800" b="1">
                <a:solidFill>
                  <a:srgbClr val="0000CC"/>
                </a:solidFill>
              </a:rPr>
              <a:t>               </a:t>
            </a:r>
            <a:r>
              <a:rPr lang="en-US" altLang="zh-CN" sz="2800" b="1">
                <a:solidFill>
                  <a:srgbClr val="0000CC"/>
                </a:solidFill>
                <a:latin typeface="等线 Light" panose="02010600030101010101" pitchFamily="2" charset="-122"/>
                <a:ea typeface="等线 Light" panose="02010600030101010101" pitchFamily="2" charset="-122"/>
              </a:rPr>
              <a:t>REVOKE </a:t>
            </a:r>
            <a:r>
              <a:rPr lang="en-US" altLang="zh-CN" sz="2800" b="1" dirty="0">
                <a:solidFill>
                  <a:srgbClr val="0000CC"/>
                </a:solidFill>
                <a:latin typeface="等线 Light" panose="02010600030101010101" pitchFamily="2" charset="-122"/>
                <a:ea typeface="等线 Light" panose="02010600030101010101" pitchFamily="2" charset="-122"/>
              </a:rPr>
              <a:t>&lt;</a:t>
            </a:r>
            <a:r>
              <a:rPr lang="zh-CN" altLang="en-US" sz="2800" b="1" dirty="0">
                <a:solidFill>
                  <a:srgbClr val="0000CC"/>
                </a:solidFill>
                <a:latin typeface="等线 Light" panose="02010600030101010101" pitchFamily="2" charset="-122"/>
                <a:ea typeface="等线 Light" panose="02010600030101010101" pitchFamily="2" charset="-122"/>
              </a:rPr>
              <a:t>权限</a:t>
            </a:r>
            <a:r>
              <a:rPr lang="en-US" altLang="zh-CN" sz="2800" b="1" dirty="0">
                <a:solidFill>
                  <a:srgbClr val="0000CC"/>
                </a:solidFill>
                <a:latin typeface="等线 Light" panose="02010600030101010101" pitchFamily="2" charset="-122"/>
                <a:ea typeface="等线 Light" panose="02010600030101010101" pitchFamily="2" charset="-122"/>
              </a:rPr>
              <a:t>&gt;[,&lt;</a:t>
            </a:r>
            <a:r>
              <a:rPr lang="zh-CN" altLang="en-US" sz="2800" b="1" dirty="0">
                <a:solidFill>
                  <a:srgbClr val="0000CC"/>
                </a:solidFill>
                <a:latin typeface="等线 Light" panose="02010600030101010101" pitchFamily="2" charset="-122"/>
                <a:ea typeface="等线 Light" panose="02010600030101010101" pitchFamily="2" charset="-122"/>
              </a:rPr>
              <a:t>权限</a:t>
            </a:r>
            <a:r>
              <a:rPr lang="en-US" altLang="zh-CN" sz="2800" b="1" dirty="0">
                <a:solidFill>
                  <a:srgbClr val="0000CC"/>
                </a:solidFill>
                <a:latin typeface="等线 Light" panose="02010600030101010101" pitchFamily="2" charset="-122"/>
                <a:ea typeface="等线 Light" panose="02010600030101010101" pitchFamily="2" charset="-122"/>
              </a:rPr>
              <a:t>&gt;]... </a:t>
            </a:r>
          </a:p>
          <a:p>
            <a:pPr algn="just">
              <a:lnSpc>
                <a:spcPct val="110000"/>
              </a:lnSpc>
              <a:buNone/>
            </a:pPr>
            <a:r>
              <a:rPr lang="en-US" altLang="zh-CN" sz="2800" b="1">
                <a:solidFill>
                  <a:srgbClr val="0000CC"/>
                </a:solidFill>
                <a:latin typeface="等线 Light" panose="02010600030101010101" pitchFamily="2" charset="-122"/>
                <a:ea typeface="等线 Light" panose="02010600030101010101" pitchFamily="2" charset="-122"/>
              </a:rPr>
              <a:t>                ON </a:t>
            </a:r>
            <a:r>
              <a:rPr lang="en-US" altLang="zh-CN" sz="2800" b="1" dirty="0">
                <a:solidFill>
                  <a:srgbClr val="0000CC"/>
                </a:solidFill>
                <a:latin typeface="等线 Light" panose="02010600030101010101" pitchFamily="2" charset="-122"/>
                <a:ea typeface="等线 Light" panose="02010600030101010101" pitchFamily="2" charset="-122"/>
              </a:rPr>
              <a:t>&lt;</a:t>
            </a:r>
            <a:r>
              <a:rPr lang="zh-CN" altLang="en-US" sz="2800" b="1" dirty="0">
                <a:solidFill>
                  <a:srgbClr val="0000CC"/>
                </a:solidFill>
                <a:latin typeface="等线 Light" panose="02010600030101010101" pitchFamily="2" charset="-122"/>
                <a:ea typeface="等线 Light" panose="02010600030101010101" pitchFamily="2" charset="-122"/>
              </a:rPr>
              <a:t>对象类型</a:t>
            </a:r>
            <a:r>
              <a:rPr lang="en-US" altLang="zh-CN" sz="2800" b="1" dirty="0">
                <a:solidFill>
                  <a:srgbClr val="0000CC"/>
                </a:solidFill>
                <a:latin typeface="等线 Light" panose="02010600030101010101" pitchFamily="2" charset="-122"/>
                <a:ea typeface="等线 Light" panose="02010600030101010101" pitchFamily="2" charset="-122"/>
              </a:rPr>
              <a:t>&gt; &lt;</a:t>
            </a:r>
            <a:r>
              <a:rPr lang="zh-CN" altLang="en-US" sz="2800" b="1" dirty="0">
                <a:solidFill>
                  <a:srgbClr val="0000CC"/>
                </a:solidFill>
                <a:latin typeface="等线 Light" panose="02010600030101010101" pitchFamily="2" charset="-122"/>
                <a:ea typeface="等线 Light" panose="02010600030101010101" pitchFamily="2" charset="-122"/>
              </a:rPr>
              <a:t>对象名</a:t>
            </a:r>
            <a:r>
              <a:rPr lang="en-US" altLang="zh-CN" sz="2800" b="1" dirty="0">
                <a:solidFill>
                  <a:srgbClr val="0000CC"/>
                </a:solidFill>
                <a:latin typeface="等线 Light" panose="02010600030101010101" pitchFamily="2" charset="-122"/>
                <a:ea typeface="等线 Light" panose="02010600030101010101" pitchFamily="2" charset="-122"/>
              </a:rPr>
              <a:t>&gt;[,&lt;</a:t>
            </a:r>
            <a:r>
              <a:rPr lang="zh-CN" altLang="en-US" sz="2800" b="1" dirty="0">
                <a:solidFill>
                  <a:srgbClr val="0000CC"/>
                </a:solidFill>
                <a:latin typeface="等线 Light" panose="02010600030101010101" pitchFamily="2" charset="-122"/>
                <a:ea typeface="等线 Light" panose="02010600030101010101" pitchFamily="2" charset="-122"/>
              </a:rPr>
              <a:t>对象类型</a:t>
            </a:r>
            <a:r>
              <a:rPr lang="en-US" altLang="zh-CN" sz="2800" b="1" dirty="0">
                <a:solidFill>
                  <a:srgbClr val="0000CC"/>
                </a:solidFill>
                <a:latin typeface="等线 Light" panose="02010600030101010101" pitchFamily="2" charset="-122"/>
                <a:ea typeface="等线 Light" panose="02010600030101010101" pitchFamily="2" charset="-122"/>
              </a:rPr>
              <a:t>&gt;&lt;</a:t>
            </a:r>
            <a:r>
              <a:rPr lang="zh-CN" altLang="en-US" sz="2800" b="1" dirty="0">
                <a:solidFill>
                  <a:srgbClr val="0000CC"/>
                </a:solidFill>
                <a:latin typeface="等线 Light" panose="02010600030101010101" pitchFamily="2" charset="-122"/>
                <a:ea typeface="等线 Light" panose="02010600030101010101" pitchFamily="2" charset="-122"/>
              </a:rPr>
              <a:t>对象名</a:t>
            </a:r>
            <a:r>
              <a:rPr lang="en-US" altLang="zh-CN" sz="2800" b="1" dirty="0">
                <a:solidFill>
                  <a:srgbClr val="0000CC"/>
                </a:solidFill>
                <a:latin typeface="等线 Light" panose="02010600030101010101" pitchFamily="2" charset="-122"/>
                <a:ea typeface="等线 Light" panose="02010600030101010101" pitchFamily="2" charset="-122"/>
              </a:rPr>
              <a:t>&gt;]…</a:t>
            </a:r>
          </a:p>
          <a:p>
            <a:pPr algn="just">
              <a:lnSpc>
                <a:spcPct val="110000"/>
              </a:lnSpc>
              <a:buNone/>
            </a:pPr>
            <a:r>
              <a:rPr lang="en-US" altLang="zh-CN" sz="2800" b="1">
                <a:solidFill>
                  <a:srgbClr val="0000CC"/>
                </a:solidFill>
                <a:latin typeface="等线 Light" panose="02010600030101010101" pitchFamily="2" charset="-122"/>
                <a:ea typeface="等线 Light" panose="02010600030101010101" pitchFamily="2" charset="-122"/>
              </a:rPr>
              <a:t>                FROM </a:t>
            </a:r>
            <a:r>
              <a:rPr lang="en-US" altLang="zh-CN" sz="2800" b="1" dirty="0">
                <a:solidFill>
                  <a:srgbClr val="0000CC"/>
                </a:solidFill>
                <a:latin typeface="等线 Light" panose="02010600030101010101" pitchFamily="2" charset="-122"/>
                <a:ea typeface="等线 Light" panose="02010600030101010101" pitchFamily="2" charset="-122"/>
              </a:rPr>
              <a:t>&lt;</a:t>
            </a:r>
            <a:r>
              <a:rPr lang="zh-CN" altLang="en-US" sz="2800" b="1" dirty="0">
                <a:solidFill>
                  <a:srgbClr val="0000CC"/>
                </a:solidFill>
                <a:latin typeface="等线 Light" panose="02010600030101010101" pitchFamily="2" charset="-122"/>
                <a:ea typeface="等线 Light" panose="02010600030101010101" pitchFamily="2" charset="-122"/>
              </a:rPr>
              <a:t>用户</a:t>
            </a:r>
            <a:r>
              <a:rPr lang="en-US" altLang="zh-CN" sz="2800" b="1" dirty="0">
                <a:solidFill>
                  <a:srgbClr val="0000CC"/>
                </a:solidFill>
                <a:latin typeface="等线 Light" panose="02010600030101010101" pitchFamily="2" charset="-122"/>
                <a:ea typeface="等线 Light" panose="02010600030101010101" pitchFamily="2" charset="-122"/>
              </a:rPr>
              <a:t>&gt;[,&lt;</a:t>
            </a:r>
            <a:r>
              <a:rPr lang="zh-CN" altLang="en-US" sz="2800" b="1" dirty="0">
                <a:solidFill>
                  <a:srgbClr val="0000CC"/>
                </a:solidFill>
                <a:latin typeface="等线 Light" panose="02010600030101010101" pitchFamily="2" charset="-122"/>
                <a:ea typeface="等线 Light" panose="02010600030101010101" pitchFamily="2" charset="-122"/>
              </a:rPr>
              <a:t>用户</a:t>
            </a:r>
            <a:r>
              <a:rPr lang="en-US" altLang="zh-CN" sz="2800" b="1" dirty="0">
                <a:solidFill>
                  <a:srgbClr val="0000CC"/>
                </a:solidFill>
                <a:latin typeface="等线 Light" panose="02010600030101010101" pitchFamily="2" charset="-122"/>
                <a:ea typeface="等线 Light" panose="02010600030101010101" pitchFamily="2" charset="-122"/>
              </a:rPr>
              <a:t>&gt;]...[CASCADE | </a:t>
            </a:r>
            <a:r>
              <a:rPr lang="en-US" altLang="zh-CN" sz="2800" b="1">
                <a:solidFill>
                  <a:srgbClr val="0000CC"/>
                </a:solidFill>
                <a:latin typeface="等线 Light" panose="02010600030101010101" pitchFamily="2" charset="-122"/>
                <a:ea typeface="等线 Light" panose="02010600030101010101" pitchFamily="2" charset="-122"/>
              </a:rPr>
              <a:t>RESTRICT];</a:t>
            </a:r>
            <a:endParaRPr lang="en-US" altLang="zh-CN" sz="2800" b="1" dirty="0">
              <a:latin typeface="等线 Light" panose="02010600030101010101" pitchFamily="2" charset="-122"/>
              <a:ea typeface="等线 Light" panose="02010600030101010101" pitchFamily="2" charset="-122"/>
            </a:endParaRPr>
          </a:p>
          <a:p>
            <a:pPr marL="0" indent="0" algn="just">
              <a:lnSpc>
                <a:spcPct val="110000"/>
              </a:lnSpc>
              <a:buNone/>
            </a:pPr>
            <a:r>
              <a:rPr lang="en-US" altLang="zh-CN" dirty="0"/>
              <a:t>[</a:t>
            </a:r>
            <a:r>
              <a:rPr lang="zh-CN" altLang="en-US" dirty="0"/>
              <a:t>例4.</a:t>
            </a:r>
            <a:r>
              <a:rPr lang="en-US" altLang="zh-CN" dirty="0"/>
              <a:t>8] </a:t>
            </a:r>
            <a:r>
              <a:rPr lang="zh-CN" altLang="en-US" dirty="0"/>
              <a:t>把用户</a:t>
            </a:r>
            <a:r>
              <a:rPr lang="en-US" altLang="zh-CN" dirty="0"/>
              <a:t>U4</a:t>
            </a:r>
            <a:r>
              <a:rPr lang="zh-CN" altLang="en-US" dirty="0"/>
              <a:t>修改学生学号的权限收回</a:t>
            </a:r>
          </a:p>
          <a:p>
            <a:pPr algn="just">
              <a:lnSpc>
                <a:spcPct val="110000"/>
              </a:lnSpc>
              <a:buNone/>
            </a:pPr>
            <a:r>
              <a:rPr lang="zh-CN" altLang="en-US" dirty="0"/>
              <a:t>		</a:t>
            </a:r>
            <a:r>
              <a:rPr lang="zh-CN" altLang="en-US"/>
              <a:t>          </a:t>
            </a:r>
            <a:r>
              <a:rPr lang="en-US" altLang="zh-CN" sz="2800" b="1">
                <a:solidFill>
                  <a:srgbClr val="0000CC"/>
                </a:solidFill>
                <a:latin typeface="等线 Light" panose="02010600030101010101" pitchFamily="2" charset="-122"/>
                <a:ea typeface="等线 Light" panose="02010600030101010101" pitchFamily="2" charset="-122"/>
              </a:rPr>
              <a:t>REVOKE </a:t>
            </a:r>
            <a:r>
              <a:rPr lang="en-US" altLang="zh-CN" sz="2800" b="1" dirty="0">
                <a:solidFill>
                  <a:srgbClr val="0000CC"/>
                </a:solidFill>
                <a:latin typeface="等线 Light" panose="02010600030101010101" pitchFamily="2" charset="-122"/>
                <a:ea typeface="等线 Light" panose="02010600030101010101" pitchFamily="2" charset="-122"/>
              </a:rPr>
              <a:t>UPDATE(</a:t>
            </a:r>
            <a:r>
              <a:rPr lang="en-US" altLang="zh-CN" sz="2800" b="1" dirty="0" err="1">
                <a:solidFill>
                  <a:srgbClr val="0000CC"/>
                </a:solidFill>
                <a:latin typeface="等线 Light" panose="02010600030101010101" pitchFamily="2" charset="-122"/>
                <a:ea typeface="等线 Light" panose="02010600030101010101" pitchFamily="2" charset="-122"/>
              </a:rPr>
              <a:t>Sno</a:t>
            </a:r>
            <a:r>
              <a:rPr lang="en-US" altLang="zh-CN" sz="2800" b="1" dirty="0">
                <a:solidFill>
                  <a:srgbClr val="0000CC"/>
                </a:solidFill>
                <a:latin typeface="等线 Light" panose="02010600030101010101" pitchFamily="2" charset="-122"/>
                <a:ea typeface="等线 Light" panose="02010600030101010101" pitchFamily="2" charset="-122"/>
              </a:rPr>
              <a:t>)  ON TABLE Student </a:t>
            </a:r>
          </a:p>
          <a:p>
            <a:pPr algn="just">
              <a:lnSpc>
                <a:spcPct val="110000"/>
              </a:lnSpc>
              <a:buNone/>
            </a:pPr>
            <a:r>
              <a:rPr lang="en-US" altLang="zh-CN" sz="2800" b="1" dirty="0">
                <a:solidFill>
                  <a:srgbClr val="0000CC"/>
                </a:solidFill>
                <a:latin typeface="等线 Light" panose="02010600030101010101" pitchFamily="2" charset="-122"/>
                <a:ea typeface="等线 Light" panose="02010600030101010101" pitchFamily="2" charset="-122"/>
              </a:rPr>
              <a:t>		</a:t>
            </a:r>
            <a:r>
              <a:rPr lang="en-US" altLang="zh-CN" sz="2800" b="1">
                <a:solidFill>
                  <a:srgbClr val="0000CC"/>
                </a:solidFill>
                <a:latin typeface="等线 Light" panose="02010600030101010101" pitchFamily="2" charset="-122"/>
                <a:ea typeface="等线 Light" panose="02010600030101010101" pitchFamily="2" charset="-122"/>
              </a:rPr>
              <a:t>            FROM </a:t>
            </a:r>
            <a:r>
              <a:rPr lang="en-US" altLang="zh-CN" sz="2800" b="1" dirty="0">
                <a:solidFill>
                  <a:srgbClr val="0000CC"/>
                </a:solidFill>
                <a:latin typeface="等线 Light" panose="02010600030101010101" pitchFamily="2" charset="-122"/>
                <a:ea typeface="等线 Light" panose="02010600030101010101" pitchFamily="2" charset="-122"/>
              </a:rPr>
              <a:t>U4;</a:t>
            </a:r>
          </a:p>
        </p:txBody>
      </p:sp>
      <p:sp>
        <p:nvSpPr>
          <p:cNvPr id="4" name="灯片编号占位符 3"/>
          <p:cNvSpPr>
            <a:spLocks noGrp="1"/>
          </p:cNvSpPr>
          <p:nvPr>
            <p:ph type="sldNum" sz="quarter" idx="12"/>
          </p:nvPr>
        </p:nvSpPr>
        <p:spPr/>
        <p:txBody>
          <a:bodyPr/>
          <a:lstStyle/>
          <a:p>
            <a:fld id="{E63F6D5D-9733-4D44-9C56-AEFEDD5A4BA7}" type="slidenum">
              <a:rPr lang="en-US" smtClean="0"/>
              <a:pPr/>
              <a:t>35</a:t>
            </a:fld>
            <a:endParaRPr lang="en-US" dirty="0"/>
          </a:p>
        </p:txBody>
      </p:sp>
    </p:spTree>
    <p:extLst>
      <p:ext uri="{BB962C8B-B14F-4D97-AF65-F5344CB8AC3E}">
        <p14:creationId xmlns:p14="http://schemas.microsoft.com/office/powerpoint/2010/main" val="1758983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Effect transition="in" filter="wipe(left)">
                                      <p:cBhvr>
                                        <p:cTn id="7" dur="500"/>
                                        <p:tgtEl>
                                          <p:spTgt spid="3">
                                            <p:txEl>
                                              <p:pRg st="7" end="7"/>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animEffect transition="in" filter="wipe(left)">
                                      <p:cBhvr>
                                        <p:cTn id="11"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457200"/>
            <a:ext cx="11007107" cy="6078826"/>
          </a:xfrm>
        </p:spPr>
        <p:txBody>
          <a:bodyPr>
            <a:normAutofit/>
          </a:bodyPr>
          <a:lstStyle/>
          <a:p>
            <a:pPr marL="0" indent="0">
              <a:buNone/>
            </a:pPr>
            <a:r>
              <a:rPr lang="en-US" altLang="zh-CN" dirty="0"/>
              <a:t>[</a:t>
            </a:r>
            <a:r>
              <a:rPr lang="zh-CN" altLang="en-US" dirty="0"/>
              <a:t>例4.</a:t>
            </a:r>
            <a:r>
              <a:rPr lang="en-US" altLang="zh-CN" dirty="0"/>
              <a:t>9] </a:t>
            </a:r>
            <a:r>
              <a:rPr lang="zh-CN" altLang="en-US" dirty="0"/>
              <a:t>收回所有用户对表</a:t>
            </a:r>
            <a:r>
              <a:rPr lang="en-US" altLang="zh-CN" dirty="0"/>
              <a:t>SC</a:t>
            </a:r>
            <a:r>
              <a:rPr lang="zh-CN" altLang="en-US" dirty="0"/>
              <a:t>的查询权限</a:t>
            </a:r>
          </a:p>
          <a:p>
            <a:pPr>
              <a:buNone/>
            </a:pPr>
            <a:r>
              <a:rPr lang="zh-CN" altLang="en-US" dirty="0"/>
              <a:t>		         </a:t>
            </a:r>
            <a:r>
              <a:rPr lang="en-US" altLang="zh-CN" dirty="0">
                <a:solidFill>
                  <a:srgbClr val="0000CC"/>
                </a:solidFill>
              </a:rPr>
              <a:t>REVOKE SELECT  ON TABLE SC </a:t>
            </a:r>
          </a:p>
          <a:p>
            <a:pPr>
              <a:buNone/>
            </a:pPr>
            <a:r>
              <a:rPr lang="en-US" altLang="zh-CN" dirty="0">
                <a:solidFill>
                  <a:srgbClr val="0000CC"/>
                </a:solidFill>
              </a:rPr>
              <a:t>		         FROM </a:t>
            </a:r>
            <a:r>
              <a:rPr lang="en-US" altLang="zh-CN" dirty="0">
                <a:solidFill>
                  <a:srgbClr val="E02920"/>
                </a:solidFill>
              </a:rPr>
              <a:t>PUBLIC</a:t>
            </a:r>
            <a:r>
              <a:rPr lang="en-US" altLang="zh-CN" dirty="0"/>
              <a:t>;</a:t>
            </a:r>
          </a:p>
          <a:p>
            <a:pPr marL="0" indent="0">
              <a:buNone/>
            </a:pPr>
            <a:r>
              <a:rPr lang="en-US" altLang="zh-CN" dirty="0"/>
              <a:t>[</a:t>
            </a:r>
            <a:r>
              <a:rPr lang="zh-CN" altLang="en-US" dirty="0"/>
              <a:t>例4.</a:t>
            </a:r>
            <a:r>
              <a:rPr lang="en-US" altLang="zh-CN" dirty="0"/>
              <a:t>10] </a:t>
            </a:r>
            <a:r>
              <a:rPr lang="zh-CN" altLang="en-US" dirty="0"/>
              <a:t>把用户</a:t>
            </a:r>
            <a:r>
              <a:rPr lang="en-US" altLang="zh-CN" dirty="0"/>
              <a:t>U5</a:t>
            </a:r>
            <a:r>
              <a:rPr lang="zh-CN" altLang="en-US" dirty="0"/>
              <a:t>对</a:t>
            </a:r>
            <a:r>
              <a:rPr lang="en-US" altLang="zh-CN" dirty="0"/>
              <a:t>SC</a:t>
            </a:r>
            <a:r>
              <a:rPr lang="zh-CN" altLang="en-US" dirty="0"/>
              <a:t>表的</a:t>
            </a:r>
            <a:r>
              <a:rPr lang="en-US" altLang="zh-CN" dirty="0"/>
              <a:t>INSERT</a:t>
            </a:r>
            <a:r>
              <a:rPr lang="zh-CN" altLang="en-US" dirty="0"/>
              <a:t>权限收回</a:t>
            </a:r>
          </a:p>
          <a:p>
            <a:pPr>
              <a:buNone/>
            </a:pPr>
            <a:r>
              <a:rPr lang="zh-CN" altLang="en-US" dirty="0"/>
              <a:t>		</a:t>
            </a:r>
            <a:r>
              <a:rPr lang="zh-CN" altLang="en-US"/>
              <a:t>         </a:t>
            </a:r>
            <a:r>
              <a:rPr lang="en-US" altLang="zh-CN">
                <a:solidFill>
                  <a:srgbClr val="0000CC"/>
                </a:solidFill>
              </a:rPr>
              <a:t>REVOKE </a:t>
            </a:r>
            <a:r>
              <a:rPr lang="en-US" altLang="zh-CN" dirty="0">
                <a:solidFill>
                  <a:srgbClr val="0000CC"/>
                </a:solidFill>
              </a:rPr>
              <a:t>INSERT  ON TABLE SC </a:t>
            </a:r>
          </a:p>
          <a:p>
            <a:pPr>
              <a:buNone/>
            </a:pPr>
            <a:r>
              <a:rPr lang="en-US" altLang="zh-CN" dirty="0">
                <a:solidFill>
                  <a:srgbClr val="0000CC"/>
                </a:solidFill>
              </a:rPr>
              <a:t>		</a:t>
            </a:r>
            <a:r>
              <a:rPr lang="en-US" altLang="zh-CN">
                <a:solidFill>
                  <a:srgbClr val="0000CC"/>
                </a:solidFill>
              </a:rPr>
              <a:t>         FROM </a:t>
            </a:r>
            <a:r>
              <a:rPr lang="en-US" altLang="zh-CN" dirty="0">
                <a:solidFill>
                  <a:srgbClr val="0000CC"/>
                </a:solidFill>
              </a:rPr>
              <a:t>U5 </a:t>
            </a:r>
            <a:r>
              <a:rPr lang="en-US" altLang="zh-CN" dirty="0">
                <a:solidFill>
                  <a:srgbClr val="FF0000"/>
                </a:solidFill>
              </a:rPr>
              <a:t>CASCADE</a:t>
            </a:r>
            <a:r>
              <a:rPr lang="en-US" altLang="zh-CN" dirty="0">
                <a:solidFill>
                  <a:srgbClr val="0000CC"/>
                </a:solidFill>
              </a:rPr>
              <a:t> ;</a:t>
            </a:r>
          </a:p>
          <a:p>
            <a:pPr lvl="1"/>
            <a:endParaRPr lang="en-US" altLang="zh-CN" sz="1100" dirty="0"/>
          </a:p>
          <a:p>
            <a:pPr lvl="1"/>
            <a:r>
              <a:rPr lang="zh-CN" altLang="en-US" sz="2400" dirty="0"/>
              <a:t>将用户</a:t>
            </a:r>
            <a:r>
              <a:rPr lang="en-US" altLang="zh-CN" sz="2400" dirty="0"/>
              <a:t>U5</a:t>
            </a:r>
            <a:r>
              <a:rPr lang="zh-CN" altLang="en-US" sz="2400" dirty="0"/>
              <a:t>的</a:t>
            </a:r>
            <a:r>
              <a:rPr lang="en-US" altLang="zh-CN" sz="2400" dirty="0"/>
              <a:t>INSERT</a:t>
            </a:r>
            <a:r>
              <a:rPr lang="zh-CN" altLang="en-US" sz="2400" dirty="0"/>
              <a:t>权限收回的时候应该使用</a:t>
            </a:r>
            <a:r>
              <a:rPr lang="en-US" altLang="zh-CN" sz="2400" dirty="0"/>
              <a:t>CASCADE</a:t>
            </a:r>
            <a:r>
              <a:rPr lang="zh-CN" altLang="en-US" sz="2400" dirty="0"/>
              <a:t>，否则拒绝执行该语句 </a:t>
            </a:r>
          </a:p>
          <a:p>
            <a:pPr lvl="1"/>
            <a:r>
              <a:rPr lang="zh-CN" altLang="en-US" sz="2400" dirty="0"/>
              <a:t>如果</a:t>
            </a:r>
            <a:r>
              <a:rPr lang="en-US" altLang="zh-CN" sz="2400" dirty="0"/>
              <a:t>U6</a:t>
            </a:r>
            <a:r>
              <a:rPr lang="zh-CN" altLang="en-US" sz="2400" dirty="0"/>
              <a:t>或</a:t>
            </a:r>
            <a:r>
              <a:rPr lang="en-US" altLang="zh-CN" sz="2400" dirty="0"/>
              <a:t>U7</a:t>
            </a:r>
            <a:r>
              <a:rPr lang="zh-CN" altLang="en-US" sz="2400" dirty="0"/>
              <a:t>还从其他用户处获得对</a:t>
            </a:r>
            <a:r>
              <a:rPr lang="en-US" altLang="zh-CN" sz="2400" dirty="0"/>
              <a:t>SC</a:t>
            </a:r>
            <a:r>
              <a:rPr lang="zh-CN" altLang="en-US" sz="2400" dirty="0"/>
              <a:t>表的</a:t>
            </a:r>
            <a:r>
              <a:rPr lang="en-US" altLang="zh-CN" sz="2400" dirty="0"/>
              <a:t>INSERT</a:t>
            </a:r>
            <a:r>
              <a:rPr lang="zh-CN" altLang="en-US" sz="2400" dirty="0"/>
              <a:t>权限，则他们仍具有此权限，系统只收回直接或间接从</a:t>
            </a:r>
            <a:r>
              <a:rPr lang="en-US" altLang="zh-CN" sz="2400" dirty="0"/>
              <a:t>U5</a:t>
            </a:r>
            <a:r>
              <a:rPr lang="zh-CN" altLang="en-US" sz="2400" dirty="0"/>
              <a:t>处获得</a:t>
            </a:r>
            <a:r>
              <a:rPr lang="zh-CN" altLang="en-US" sz="2400"/>
              <a:t>的权限</a:t>
            </a:r>
            <a:endParaRPr lang="en-US" altLang="zh-CN" sz="2400" dirty="0"/>
          </a:p>
        </p:txBody>
      </p:sp>
      <p:sp>
        <p:nvSpPr>
          <p:cNvPr id="4" name="灯片编号占位符 3"/>
          <p:cNvSpPr>
            <a:spLocks noGrp="1"/>
          </p:cNvSpPr>
          <p:nvPr>
            <p:ph type="sldNum" sz="quarter" idx="12"/>
          </p:nvPr>
        </p:nvSpPr>
        <p:spPr/>
        <p:txBody>
          <a:bodyPr/>
          <a:lstStyle/>
          <a:p>
            <a:fld id="{E63F6D5D-9733-4D44-9C56-AEFEDD5A4BA7}" type="slidenum">
              <a:rPr lang="en-US" smtClean="0"/>
              <a:pPr/>
              <a:t>36</a:t>
            </a:fld>
            <a:endParaRPr lang="en-US" dirty="0"/>
          </a:p>
        </p:txBody>
      </p:sp>
    </p:spTree>
    <p:extLst>
      <p:ext uri="{BB962C8B-B14F-4D97-AF65-F5344CB8AC3E}">
        <p14:creationId xmlns:p14="http://schemas.microsoft.com/office/powerpoint/2010/main" val="795426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wipe(left)">
                                      <p:cBhvr>
                                        <p:cTn id="11" dur="500"/>
                                        <p:tgtEl>
                                          <p:spTgt spid="3">
                                            <p:txEl>
                                              <p:pRg st="2" end="2"/>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wipe(left)">
                                      <p:cBhvr>
                                        <p:cTn id="16" dur="500"/>
                                        <p:tgtEl>
                                          <p:spTgt spid="3">
                                            <p:txEl>
                                              <p:pRg st="4" end="4"/>
                                            </p:txEl>
                                          </p:spTgt>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wipe(left)">
                                      <p:cBhvr>
                                        <p:cTn id="2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E63F6D5D-9733-4D44-9C56-AEFEDD5A4BA7}" type="slidenum">
              <a:rPr lang="en-US" smtClean="0"/>
              <a:pPr/>
              <a:t>37</a:t>
            </a:fld>
            <a:endParaRPr lang="en-US" dirty="0"/>
          </a:p>
        </p:txBody>
      </p:sp>
      <p:graphicFrame>
        <p:nvGraphicFramePr>
          <p:cNvPr id="5" name="Group 5"/>
          <p:cNvGraphicFramePr>
            <a:graphicFrameLocks noGrp="1"/>
          </p:cNvGraphicFramePr>
          <p:nvPr>
            <p:ph idx="1"/>
            <p:extLst>
              <p:ext uri="{D42A27DB-BD31-4B8C-83A1-F6EECF244321}">
                <p14:modId xmlns:p14="http://schemas.microsoft.com/office/powerpoint/2010/main" val="1607141251"/>
              </p:ext>
            </p:extLst>
          </p:nvPr>
        </p:nvGraphicFramePr>
        <p:xfrm>
          <a:off x="979033" y="1981200"/>
          <a:ext cx="9905998" cy="2773484"/>
        </p:xfrm>
        <a:graphic>
          <a:graphicData uri="http://schemas.openxmlformats.org/drawingml/2006/table">
            <a:tbl>
              <a:tblPr/>
              <a:tblGrid>
                <a:gridCol w="1784759">
                  <a:extLst>
                    <a:ext uri="{9D8B030D-6E8A-4147-A177-3AD203B41FA5}">
                      <a16:colId xmlns:a16="http://schemas.microsoft.com/office/drawing/2014/main" val="20000"/>
                    </a:ext>
                  </a:extLst>
                </a:gridCol>
                <a:gridCol w="1850565">
                  <a:extLst>
                    <a:ext uri="{9D8B030D-6E8A-4147-A177-3AD203B41FA5}">
                      <a16:colId xmlns:a16="http://schemas.microsoft.com/office/drawing/2014/main" val="20001"/>
                    </a:ext>
                  </a:extLst>
                </a:gridCol>
                <a:gridCol w="1983360">
                  <a:extLst>
                    <a:ext uri="{9D8B030D-6E8A-4147-A177-3AD203B41FA5}">
                      <a16:colId xmlns:a16="http://schemas.microsoft.com/office/drawing/2014/main" val="20002"/>
                    </a:ext>
                  </a:extLst>
                </a:gridCol>
                <a:gridCol w="2115268">
                  <a:extLst>
                    <a:ext uri="{9D8B030D-6E8A-4147-A177-3AD203B41FA5}">
                      <a16:colId xmlns:a16="http://schemas.microsoft.com/office/drawing/2014/main" val="20003"/>
                    </a:ext>
                  </a:extLst>
                </a:gridCol>
                <a:gridCol w="2172046">
                  <a:extLst>
                    <a:ext uri="{9D8B030D-6E8A-4147-A177-3AD203B41FA5}">
                      <a16:colId xmlns:a16="http://schemas.microsoft.com/office/drawing/2014/main" val="20004"/>
                    </a:ext>
                  </a:extLst>
                </a:gridCol>
              </a:tblGrid>
              <a:tr h="396195">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2000" b="1" i="0" u="none" strike="noStrike" cap="none" normalizeH="0" baseline="0" dirty="0">
                          <a:ln>
                            <a:noFill/>
                          </a:ln>
                          <a:solidFill>
                            <a:schemeClr val="tx1"/>
                          </a:solidFill>
                          <a:effectLst/>
                          <a:latin typeface="+mn-lt"/>
                          <a:ea typeface="宋体" pitchFamily="2" charset="-122"/>
                        </a:rPr>
                        <a:t>授权用户名</a:t>
                      </a:r>
                    </a:p>
                  </a:txBody>
                  <a:tcPr marL="121913" marR="121913"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2000" b="1" i="0" u="none" strike="noStrike" cap="none" normalizeH="0" baseline="0" dirty="0">
                          <a:ln>
                            <a:noFill/>
                          </a:ln>
                          <a:solidFill>
                            <a:schemeClr val="tx1"/>
                          </a:solidFill>
                          <a:effectLst/>
                          <a:latin typeface="+mn-lt"/>
                          <a:ea typeface="宋体" pitchFamily="2" charset="-122"/>
                        </a:rPr>
                        <a:t>被授权用户名</a:t>
                      </a:r>
                    </a:p>
                  </a:txBody>
                  <a:tcPr marL="121913" marR="121913"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2000" b="1" i="0" u="none" strike="noStrike" cap="none" normalizeH="0" baseline="0" dirty="0">
                          <a:ln>
                            <a:noFill/>
                          </a:ln>
                          <a:solidFill>
                            <a:schemeClr val="tx1"/>
                          </a:solidFill>
                          <a:effectLst/>
                          <a:latin typeface="+mn-lt"/>
                          <a:ea typeface="宋体" pitchFamily="2" charset="-122"/>
                        </a:rPr>
                        <a:t>数据库对象名</a:t>
                      </a:r>
                    </a:p>
                  </a:txBody>
                  <a:tcPr marL="121913" marR="121913"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2000" b="1" i="0" u="none" strike="noStrike" cap="none" normalizeH="0" baseline="0" dirty="0">
                          <a:ln>
                            <a:noFill/>
                          </a:ln>
                          <a:solidFill>
                            <a:schemeClr val="tx1"/>
                          </a:solidFill>
                          <a:effectLst/>
                          <a:latin typeface="+mn-lt"/>
                          <a:ea typeface="宋体" pitchFamily="2" charset="-122"/>
                        </a:rPr>
                        <a:t>允许的操作类型</a:t>
                      </a:r>
                    </a:p>
                  </a:txBody>
                  <a:tcPr marL="121913" marR="121913"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2000" b="1" i="0" u="none" strike="noStrike" cap="none" normalizeH="0" baseline="0" dirty="0">
                          <a:ln>
                            <a:noFill/>
                          </a:ln>
                          <a:solidFill>
                            <a:schemeClr val="tx1"/>
                          </a:solidFill>
                          <a:effectLst/>
                          <a:latin typeface="+mn-lt"/>
                          <a:ea typeface="宋体" pitchFamily="2" charset="-122"/>
                        </a:rPr>
                        <a:t>能否转授权</a:t>
                      </a:r>
                    </a:p>
                  </a:txBody>
                  <a:tcPr marL="121913" marR="121913"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195">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2000" b="1" i="0" u="none" strike="noStrike" cap="none" normalizeH="0" baseline="0" dirty="0">
                          <a:ln>
                            <a:noFill/>
                          </a:ln>
                          <a:solidFill>
                            <a:schemeClr val="tx1"/>
                          </a:solidFill>
                          <a:effectLst/>
                          <a:latin typeface="+mn-lt"/>
                          <a:ea typeface="宋体" pitchFamily="2" charset="-122"/>
                        </a:rPr>
                        <a:t>DBA</a:t>
                      </a:r>
                    </a:p>
                  </a:txBody>
                  <a:tcPr marL="121913" marR="121913"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2000" b="1" i="0" u="none" strike="noStrike" cap="none" normalizeH="0" baseline="0" dirty="0">
                          <a:ln>
                            <a:noFill/>
                          </a:ln>
                          <a:solidFill>
                            <a:schemeClr val="tx1"/>
                          </a:solidFill>
                          <a:effectLst/>
                          <a:latin typeface="+mn-lt"/>
                          <a:ea typeface="宋体" pitchFamily="2" charset="-122"/>
                        </a:rPr>
                        <a:t>U1</a:t>
                      </a:r>
                    </a:p>
                  </a:txBody>
                  <a:tcPr marL="121913" marR="121913"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en-US" sz="2000" b="1" i="0" u="none" strike="noStrike" cap="none" normalizeH="0" baseline="0" dirty="0">
                          <a:ln>
                            <a:noFill/>
                          </a:ln>
                          <a:solidFill>
                            <a:schemeClr val="tx1"/>
                          </a:solidFill>
                          <a:effectLst/>
                          <a:latin typeface="+mn-lt"/>
                          <a:ea typeface="宋体" pitchFamily="2" charset="-122"/>
                        </a:rPr>
                        <a:t>关系</a:t>
                      </a:r>
                      <a:r>
                        <a:rPr kumimoji="0" lang="en-US" sz="2000" b="1" i="0" u="none" strike="noStrike" cap="none" normalizeH="0" baseline="0" dirty="0">
                          <a:ln>
                            <a:noFill/>
                          </a:ln>
                          <a:solidFill>
                            <a:schemeClr val="tx1"/>
                          </a:solidFill>
                          <a:effectLst/>
                          <a:latin typeface="+mn-lt"/>
                          <a:ea typeface="宋体" pitchFamily="2" charset="-122"/>
                        </a:rPr>
                        <a:t>Student</a:t>
                      </a:r>
                    </a:p>
                  </a:txBody>
                  <a:tcPr marL="121913" marR="121913"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2000" b="1" i="0" u="none" strike="noStrike" cap="none" normalizeH="0" baseline="0" dirty="0">
                          <a:ln>
                            <a:noFill/>
                          </a:ln>
                          <a:solidFill>
                            <a:schemeClr val="tx1"/>
                          </a:solidFill>
                          <a:effectLst/>
                          <a:latin typeface="+mn-lt"/>
                          <a:ea typeface="宋体" pitchFamily="2" charset="-122"/>
                        </a:rPr>
                        <a:t>SELECT</a:t>
                      </a:r>
                    </a:p>
                  </a:txBody>
                  <a:tcPr marL="121913" marR="121913"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2000" b="1" i="0" u="none" strike="noStrike" cap="none" normalizeH="0" baseline="0">
                          <a:ln>
                            <a:noFill/>
                          </a:ln>
                          <a:solidFill>
                            <a:schemeClr val="tx1"/>
                          </a:solidFill>
                          <a:effectLst/>
                          <a:latin typeface="+mn-lt"/>
                          <a:ea typeface="宋体" pitchFamily="2" charset="-122"/>
                        </a:rPr>
                        <a:t>不能</a:t>
                      </a:r>
                    </a:p>
                  </a:txBody>
                  <a:tcPr marL="121913" marR="121913"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6195">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2000" b="1" i="0" u="none" strike="noStrike" cap="none" normalizeH="0" baseline="0" dirty="0">
                          <a:ln>
                            <a:noFill/>
                          </a:ln>
                          <a:solidFill>
                            <a:schemeClr val="tx1"/>
                          </a:solidFill>
                          <a:effectLst/>
                          <a:latin typeface="+mn-lt"/>
                          <a:ea typeface="宋体" pitchFamily="2" charset="-122"/>
                        </a:rPr>
                        <a:t>DBA</a:t>
                      </a:r>
                    </a:p>
                  </a:txBody>
                  <a:tcPr marL="121913" marR="121913"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2000" b="1" i="0" u="none" strike="noStrike" cap="none" normalizeH="0" baseline="0" dirty="0">
                          <a:ln>
                            <a:noFill/>
                          </a:ln>
                          <a:solidFill>
                            <a:schemeClr val="tx1"/>
                          </a:solidFill>
                          <a:effectLst/>
                          <a:latin typeface="+mn-lt"/>
                          <a:ea typeface="宋体" pitchFamily="2" charset="-122"/>
                        </a:rPr>
                        <a:t>U2</a:t>
                      </a:r>
                    </a:p>
                  </a:txBody>
                  <a:tcPr marL="121913" marR="121913"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en-US" sz="2000" b="1" i="0" u="none" strike="noStrike" cap="none" normalizeH="0" baseline="0" dirty="0">
                          <a:ln>
                            <a:noFill/>
                          </a:ln>
                          <a:solidFill>
                            <a:schemeClr val="tx1"/>
                          </a:solidFill>
                          <a:effectLst/>
                          <a:latin typeface="+mn-lt"/>
                          <a:ea typeface="宋体" pitchFamily="2" charset="-122"/>
                        </a:rPr>
                        <a:t>关系</a:t>
                      </a:r>
                      <a:r>
                        <a:rPr kumimoji="0" lang="en-US" sz="2000" b="1" i="0" u="none" strike="noStrike" cap="none" normalizeH="0" baseline="0" dirty="0">
                          <a:ln>
                            <a:noFill/>
                          </a:ln>
                          <a:solidFill>
                            <a:schemeClr val="tx1"/>
                          </a:solidFill>
                          <a:effectLst/>
                          <a:latin typeface="+mn-lt"/>
                          <a:ea typeface="宋体" pitchFamily="2" charset="-122"/>
                        </a:rPr>
                        <a:t>Student</a:t>
                      </a:r>
                    </a:p>
                  </a:txBody>
                  <a:tcPr marL="121913" marR="121913"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2000" b="1" i="0" u="none" strike="noStrike" cap="none" normalizeH="0" baseline="0" dirty="0">
                          <a:ln>
                            <a:noFill/>
                          </a:ln>
                          <a:solidFill>
                            <a:schemeClr val="tx1"/>
                          </a:solidFill>
                          <a:effectLst/>
                          <a:latin typeface="+mn-lt"/>
                          <a:ea typeface="宋体" pitchFamily="2" charset="-122"/>
                        </a:rPr>
                        <a:t>ALL</a:t>
                      </a:r>
                    </a:p>
                  </a:txBody>
                  <a:tcPr marL="121913" marR="121913"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2000" b="1" i="0" u="none" strike="noStrike" cap="none" normalizeH="0" baseline="0" dirty="0">
                          <a:ln>
                            <a:noFill/>
                          </a:ln>
                          <a:solidFill>
                            <a:schemeClr val="tx1"/>
                          </a:solidFill>
                          <a:effectLst/>
                          <a:latin typeface="+mn-lt"/>
                          <a:ea typeface="宋体" pitchFamily="2" charset="-122"/>
                        </a:rPr>
                        <a:t>不能</a:t>
                      </a:r>
                    </a:p>
                  </a:txBody>
                  <a:tcPr marL="121913" marR="121913"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6195">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2000" b="1" i="0" u="none" strike="noStrike" cap="none" normalizeH="0" baseline="0" dirty="0">
                          <a:ln>
                            <a:noFill/>
                          </a:ln>
                          <a:solidFill>
                            <a:schemeClr val="tx1"/>
                          </a:solidFill>
                          <a:effectLst/>
                          <a:latin typeface="+mn-lt"/>
                          <a:ea typeface="宋体" pitchFamily="2" charset="-122"/>
                        </a:rPr>
                        <a:t>DBA</a:t>
                      </a:r>
                    </a:p>
                  </a:txBody>
                  <a:tcPr marL="121913" marR="121913"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2000" b="1" i="0" u="none" strike="noStrike" cap="none" normalizeH="0" baseline="0" dirty="0">
                          <a:ln>
                            <a:noFill/>
                          </a:ln>
                          <a:solidFill>
                            <a:schemeClr val="tx1"/>
                          </a:solidFill>
                          <a:effectLst/>
                          <a:latin typeface="+mn-lt"/>
                          <a:ea typeface="宋体" pitchFamily="2" charset="-122"/>
                        </a:rPr>
                        <a:t>U2</a:t>
                      </a:r>
                    </a:p>
                  </a:txBody>
                  <a:tcPr marL="121913" marR="121913"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en-US" sz="2000" b="1" i="0" u="none" strike="noStrike" cap="none" normalizeH="0" baseline="0" dirty="0">
                          <a:ln>
                            <a:noFill/>
                          </a:ln>
                          <a:solidFill>
                            <a:schemeClr val="tx1"/>
                          </a:solidFill>
                          <a:effectLst/>
                          <a:latin typeface="+mn-lt"/>
                          <a:ea typeface="宋体" pitchFamily="2" charset="-122"/>
                        </a:rPr>
                        <a:t>关系</a:t>
                      </a:r>
                      <a:r>
                        <a:rPr kumimoji="0" lang="en-US" sz="2000" b="1" i="0" u="none" strike="noStrike" cap="none" normalizeH="0" baseline="0" dirty="0">
                          <a:ln>
                            <a:noFill/>
                          </a:ln>
                          <a:solidFill>
                            <a:schemeClr val="tx1"/>
                          </a:solidFill>
                          <a:effectLst/>
                          <a:latin typeface="+mn-lt"/>
                          <a:ea typeface="宋体" pitchFamily="2" charset="-122"/>
                        </a:rPr>
                        <a:t>Course</a:t>
                      </a:r>
                    </a:p>
                  </a:txBody>
                  <a:tcPr marL="121913" marR="121913"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2000" b="1" i="0" u="none" strike="noStrike" cap="none" normalizeH="0" baseline="0">
                          <a:ln>
                            <a:noFill/>
                          </a:ln>
                          <a:solidFill>
                            <a:schemeClr val="tx1"/>
                          </a:solidFill>
                          <a:effectLst/>
                          <a:latin typeface="+mn-lt"/>
                          <a:ea typeface="宋体" pitchFamily="2" charset="-122"/>
                        </a:rPr>
                        <a:t>ALL</a:t>
                      </a:r>
                    </a:p>
                  </a:txBody>
                  <a:tcPr marL="121913" marR="121913"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2000" b="1" i="0" u="none" strike="noStrike" cap="none" normalizeH="0" baseline="0" dirty="0">
                          <a:ln>
                            <a:noFill/>
                          </a:ln>
                          <a:solidFill>
                            <a:schemeClr val="tx1"/>
                          </a:solidFill>
                          <a:effectLst/>
                          <a:latin typeface="+mn-lt"/>
                          <a:ea typeface="宋体" pitchFamily="2" charset="-122"/>
                        </a:rPr>
                        <a:t>不能</a:t>
                      </a:r>
                    </a:p>
                  </a:txBody>
                  <a:tcPr marL="121913" marR="121913"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6195">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2000" b="1" i="0" u="none" strike="noStrike" cap="none" normalizeH="0" baseline="0" dirty="0">
                          <a:ln>
                            <a:noFill/>
                          </a:ln>
                          <a:solidFill>
                            <a:schemeClr val="tx1"/>
                          </a:solidFill>
                          <a:effectLst/>
                          <a:latin typeface="+mn-lt"/>
                          <a:ea typeface="宋体" pitchFamily="2" charset="-122"/>
                        </a:rPr>
                        <a:t>DBA</a:t>
                      </a:r>
                    </a:p>
                  </a:txBody>
                  <a:tcPr marL="121913" marR="121913"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2000" b="1" i="0" u="none" strike="noStrike" cap="none" normalizeH="0" baseline="0" dirty="0">
                          <a:ln>
                            <a:noFill/>
                          </a:ln>
                          <a:solidFill>
                            <a:schemeClr val="tx1"/>
                          </a:solidFill>
                          <a:effectLst/>
                          <a:latin typeface="+mn-lt"/>
                          <a:ea typeface="宋体" pitchFamily="2" charset="-122"/>
                        </a:rPr>
                        <a:t>U3</a:t>
                      </a:r>
                    </a:p>
                  </a:txBody>
                  <a:tcPr marL="121913" marR="121913"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en-US" sz="2000" b="1" i="0" u="none" strike="noStrike" cap="none" normalizeH="0" baseline="0">
                          <a:ln>
                            <a:noFill/>
                          </a:ln>
                          <a:solidFill>
                            <a:schemeClr val="tx1"/>
                          </a:solidFill>
                          <a:effectLst/>
                          <a:latin typeface="+mn-lt"/>
                          <a:ea typeface="宋体" pitchFamily="2" charset="-122"/>
                        </a:rPr>
                        <a:t>关系</a:t>
                      </a:r>
                      <a:r>
                        <a:rPr kumimoji="0" lang="en-US" sz="2000" b="1" i="0" u="none" strike="noStrike" cap="none" normalizeH="0" baseline="0">
                          <a:ln>
                            <a:noFill/>
                          </a:ln>
                          <a:solidFill>
                            <a:schemeClr val="tx1"/>
                          </a:solidFill>
                          <a:effectLst/>
                          <a:latin typeface="+mn-lt"/>
                          <a:ea typeface="宋体" pitchFamily="2" charset="-122"/>
                        </a:rPr>
                        <a:t>Student</a:t>
                      </a:r>
                    </a:p>
                  </a:txBody>
                  <a:tcPr marL="121913" marR="121913"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2000" b="1" i="0" u="none" strike="noStrike" cap="none" normalizeH="0" baseline="0">
                          <a:ln>
                            <a:noFill/>
                          </a:ln>
                          <a:solidFill>
                            <a:schemeClr val="tx1"/>
                          </a:solidFill>
                          <a:effectLst/>
                          <a:latin typeface="+mn-lt"/>
                          <a:ea typeface="宋体" pitchFamily="2" charset="-122"/>
                        </a:rPr>
                        <a:t>ALL</a:t>
                      </a:r>
                    </a:p>
                  </a:txBody>
                  <a:tcPr marL="121913" marR="121913"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2000" b="1" i="0" u="none" strike="noStrike" cap="none" normalizeH="0" baseline="0" dirty="0">
                          <a:ln>
                            <a:noFill/>
                          </a:ln>
                          <a:solidFill>
                            <a:schemeClr val="tx1"/>
                          </a:solidFill>
                          <a:effectLst/>
                          <a:latin typeface="+mn-lt"/>
                          <a:ea typeface="宋体" pitchFamily="2" charset="-122"/>
                        </a:rPr>
                        <a:t>不能</a:t>
                      </a:r>
                    </a:p>
                  </a:txBody>
                  <a:tcPr marL="121913" marR="121913"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96195">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2000" b="1" i="0" u="none" strike="noStrike" cap="none" normalizeH="0" baseline="0" dirty="0">
                          <a:ln>
                            <a:noFill/>
                          </a:ln>
                          <a:solidFill>
                            <a:schemeClr val="tx1"/>
                          </a:solidFill>
                          <a:effectLst/>
                          <a:latin typeface="+mn-lt"/>
                          <a:ea typeface="宋体" pitchFamily="2" charset="-122"/>
                        </a:rPr>
                        <a:t>DBA</a:t>
                      </a:r>
                    </a:p>
                  </a:txBody>
                  <a:tcPr marL="121913" marR="121913"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2000" b="1" i="0" u="none" strike="noStrike" cap="none" normalizeH="0" baseline="0">
                          <a:ln>
                            <a:noFill/>
                          </a:ln>
                          <a:solidFill>
                            <a:schemeClr val="tx1"/>
                          </a:solidFill>
                          <a:effectLst/>
                          <a:latin typeface="+mn-lt"/>
                          <a:ea typeface="宋体" pitchFamily="2" charset="-122"/>
                        </a:rPr>
                        <a:t>U3</a:t>
                      </a:r>
                    </a:p>
                  </a:txBody>
                  <a:tcPr marL="121913" marR="121913"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en-US" sz="2000" b="1" i="0" u="none" strike="noStrike" cap="none" normalizeH="0" baseline="0">
                          <a:ln>
                            <a:noFill/>
                          </a:ln>
                          <a:solidFill>
                            <a:schemeClr val="tx1"/>
                          </a:solidFill>
                          <a:effectLst/>
                          <a:latin typeface="+mn-lt"/>
                          <a:ea typeface="宋体" pitchFamily="2" charset="-122"/>
                        </a:rPr>
                        <a:t>关系</a:t>
                      </a:r>
                      <a:r>
                        <a:rPr kumimoji="0" lang="en-US" sz="2000" b="1" i="0" u="none" strike="noStrike" cap="none" normalizeH="0" baseline="0">
                          <a:ln>
                            <a:noFill/>
                          </a:ln>
                          <a:solidFill>
                            <a:schemeClr val="tx1"/>
                          </a:solidFill>
                          <a:effectLst/>
                          <a:latin typeface="+mn-lt"/>
                          <a:ea typeface="宋体" pitchFamily="2" charset="-122"/>
                        </a:rPr>
                        <a:t>Course</a:t>
                      </a:r>
                    </a:p>
                  </a:txBody>
                  <a:tcPr marL="121913" marR="121913"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2000" b="1" i="0" u="none" strike="noStrike" cap="none" normalizeH="0" baseline="0">
                          <a:ln>
                            <a:noFill/>
                          </a:ln>
                          <a:solidFill>
                            <a:schemeClr val="tx1"/>
                          </a:solidFill>
                          <a:effectLst/>
                          <a:latin typeface="+mn-lt"/>
                          <a:ea typeface="宋体" pitchFamily="2" charset="-122"/>
                        </a:rPr>
                        <a:t>ALL</a:t>
                      </a:r>
                    </a:p>
                  </a:txBody>
                  <a:tcPr marL="121913" marR="121913"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2000" b="1" i="0" u="none" strike="noStrike" cap="none" normalizeH="0" baseline="0" dirty="0">
                          <a:ln>
                            <a:noFill/>
                          </a:ln>
                          <a:solidFill>
                            <a:schemeClr val="tx1"/>
                          </a:solidFill>
                          <a:effectLst/>
                          <a:latin typeface="+mn-lt"/>
                          <a:ea typeface="宋体" pitchFamily="2" charset="-122"/>
                        </a:rPr>
                        <a:t>不能</a:t>
                      </a:r>
                    </a:p>
                  </a:txBody>
                  <a:tcPr marL="121913" marR="121913"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96195">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2000" b="1" i="0" u="none" strike="noStrike" cap="none" normalizeH="0" baseline="0" dirty="0">
                          <a:ln>
                            <a:noFill/>
                          </a:ln>
                          <a:solidFill>
                            <a:schemeClr val="tx1"/>
                          </a:solidFill>
                          <a:effectLst/>
                          <a:latin typeface="+mn-lt"/>
                          <a:ea typeface="宋体" pitchFamily="2" charset="-122"/>
                        </a:rPr>
                        <a:t>DBA</a:t>
                      </a:r>
                    </a:p>
                  </a:txBody>
                  <a:tcPr marL="121913" marR="121913"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2000" b="1" i="0" u="none" strike="noStrike" cap="none" normalizeH="0" baseline="0">
                          <a:ln>
                            <a:noFill/>
                          </a:ln>
                          <a:solidFill>
                            <a:schemeClr val="tx1"/>
                          </a:solidFill>
                          <a:effectLst/>
                          <a:latin typeface="+mn-lt"/>
                          <a:ea typeface="宋体" pitchFamily="2" charset="-122"/>
                        </a:rPr>
                        <a:t>U4</a:t>
                      </a:r>
                    </a:p>
                  </a:txBody>
                  <a:tcPr marL="121913" marR="121913"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en-US" sz="2000" b="1" i="0" u="none" strike="noStrike" cap="none" normalizeH="0" baseline="0">
                          <a:ln>
                            <a:noFill/>
                          </a:ln>
                          <a:solidFill>
                            <a:schemeClr val="tx1"/>
                          </a:solidFill>
                          <a:effectLst/>
                          <a:latin typeface="+mn-lt"/>
                          <a:ea typeface="宋体" pitchFamily="2" charset="-122"/>
                        </a:rPr>
                        <a:t>关系</a:t>
                      </a:r>
                      <a:r>
                        <a:rPr kumimoji="0" lang="en-US" sz="2000" b="1" i="0" u="none" strike="noStrike" cap="none" normalizeH="0" baseline="0">
                          <a:ln>
                            <a:noFill/>
                          </a:ln>
                          <a:solidFill>
                            <a:schemeClr val="tx1"/>
                          </a:solidFill>
                          <a:effectLst/>
                          <a:latin typeface="+mn-lt"/>
                          <a:ea typeface="宋体" pitchFamily="2" charset="-122"/>
                        </a:rPr>
                        <a:t>Student</a:t>
                      </a:r>
                    </a:p>
                  </a:txBody>
                  <a:tcPr marL="121913" marR="121913"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2000" b="1" i="0" u="none" strike="noStrike" cap="none" normalizeH="0" baseline="0">
                          <a:ln>
                            <a:noFill/>
                          </a:ln>
                          <a:solidFill>
                            <a:schemeClr val="tx1"/>
                          </a:solidFill>
                          <a:effectLst/>
                          <a:latin typeface="+mn-lt"/>
                          <a:ea typeface="宋体" pitchFamily="2" charset="-122"/>
                        </a:rPr>
                        <a:t>SELECT</a:t>
                      </a:r>
                    </a:p>
                  </a:txBody>
                  <a:tcPr marL="121913" marR="121913"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2000" b="1" i="0" u="none" strike="noStrike" cap="none" normalizeH="0" baseline="0" dirty="0">
                          <a:ln>
                            <a:noFill/>
                          </a:ln>
                          <a:solidFill>
                            <a:schemeClr val="tx1"/>
                          </a:solidFill>
                          <a:effectLst/>
                          <a:latin typeface="+mn-lt"/>
                          <a:ea typeface="宋体" pitchFamily="2" charset="-122"/>
                        </a:rPr>
                        <a:t>不能</a:t>
                      </a:r>
                    </a:p>
                  </a:txBody>
                  <a:tcPr marL="121913" marR="121913"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6" name="Rectangle 3"/>
          <p:cNvSpPr txBox="1">
            <a:spLocks noChangeArrowheads="1"/>
          </p:cNvSpPr>
          <p:nvPr/>
        </p:nvSpPr>
        <p:spPr>
          <a:xfrm>
            <a:off x="1055231" y="883155"/>
            <a:ext cx="9829800" cy="817563"/>
          </a:xfrm>
          <a:prstGeom prst="rect">
            <a:avLst/>
          </a:prstGeom>
        </p:spPr>
        <p:txBody>
          <a:bodyPr vert="horz" lIns="91440" tIns="45720" rIns="91440" bIns="45720" rtlCol="0">
            <a:noAutofit/>
          </a:bodyPr>
          <a:lstStyle>
            <a:lvl1pPr marL="273050" indent="-273050" algn="l" defTabSz="914400" rtl="0" eaLnBrk="1" latinLnBrk="0" hangingPunct="1">
              <a:lnSpc>
                <a:spcPct val="150000"/>
              </a:lnSpc>
              <a:spcBef>
                <a:spcPct val="20000"/>
              </a:spcBef>
              <a:buClr>
                <a:srgbClr val="0000FF"/>
              </a:buClr>
              <a:buSzPct val="100000"/>
              <a:buFont typeface="Wingdings" pitchFamily="2" charset="2"/>
              <a:buChar char="q"/>
              <a:defRPr sz="2400" kern="1200">
                <a:solidFill>
                  <a:schemeClr val="tx1"/>
                </a:solidFill>
                <a:latin typeface="+mn-lt"/>
                <a:ea typeface="+mn-ea"/>
                <a:cs typeface="+mn-cs"/>
              </a:defRPr>
            </a:lvl1pPr>
            <a:lvl2pPr marL="531813" indent="-258763" algn="l" defTabSz="914400" rtl="0" eaLnBrk="1" latinLnBrk="0" hangingPunct="1">
              <a:lnSpc>
                <a:spcPct val="150000"/>
              </a:lnSpc>
              <a:spcBef>
                <a:spcPct val="20000"/>
              </a:spcBef>
              <a:buClr>
                <a:srgbClr val="990099"/>
              </a:buClr>
              <a:buSzPct val="90000"/>
              <a:buFont typeface="Wingdings" pitchFamily="2" charset="2"/>
              <a:buChar char=""/>
              <a:defRPr sz="2000" kern="1200">
                <a:solidFill>
                  <a:schemeClr val="tx1"/>
                </a:solidFill>
                <a:latin typeface="楷体_GB2312" pitchFamily="49" charset="-122"/>
                <a:ea typeface="楷体_GB2312" pitchFamily="49" charset="-122"/>
                <a:cs typeface="+mn-cs"/>
              </a:defRPr>
            </a:lvl2pPr>
            <a:lvl3pPr marL="804863" indent="-273050" algn="l" defTabSz="914400" rtl="0" eaLnBrk="1" latinLnBrk="0" hangingPunct="1">
              <a:lnSpc>
                <a:spcPct val="150000"/>
              </a:lnSpc>
              <a:spcBef>
                <a:spcPct val="20000"/>
              </a:spcBef>
              <a:buFont typeface="Times New Roman" pitchFamily="18" charset="0"/>
              <a:buChar char="─"/>
              <a:defRPr sz="2000" kern="1200">
                <a:solidFill>
                  <a:schemeClr val="tx1"/>
                </a:solidFill>
                <a:latin typeface="楷体_GB2312" pitchFamily="49" charset="-122"/>
                <a:ea typeface="楷体_GB2312" pitchFamily="49" charset="-122"/>
                <a:cs typeface="+mn-cs"/>
              </a:defRPr>
            </a:lvl3pPr>
            <a:lvl4pPr marL="1600200" indent="-228600" algn="l" defTabSz="914400" rtl="0" eaLnBrk="1" latinLnBrk="0" hangingPunct="1">
              <a:spcBef>
                <a:spcPct val="20000"/>
              </a:spcBef>
              <a:buFont typeface="Wingdings" pitchFamily="2" charset="2"/>
              <a:buNone/>
              <a:defRPr sz="1800" kern="1200">
                <a:solidFill>
                  <a:schemeClr val="tx1"/>
                </a:solidFill>
                <a:latin typeface="楷体_GB2312" pitchFamily="49" charset="-122"/>
                <a:ea typeface="楷体_GB2312" pitchFamily="49" charset="-122"/>
                <a:cs typeface="+mn-cs"/>
              </a:defRPr>
            </a:lvl4pPr>
            <a:lvl5pPr marL="2057400" indent="-228600" algn="l" defTabSz="914400" rtl="0" eaLnBrk="1" latinLnBrk="0" hangingPunct="1">
              <a:spcBef>
                <a:spcPct val="20000"/>
              </a:spcBef>
              <a:buFont typeface="Arial" pitchFamily="34" charset="0"/>
              <a:buNone/>
              <a:defRPr sz="1600" kern="1200">
                <a:solidFill>
                  <a:schemeClr val="tx1"/>
                </a:solidFill>
                <a:latin typeface="楷体_GB2312" pitchFamily="49" charset="-122"/>
                <a:ea typeface="楷体_GB2312"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Wingdings" pitchFamily="2" charset="2"/>
              <a:buNone/>
            </a:pPr>
            <a:r>
              <a:rPr lang="zh-CN" altLang="en-US" sz="2800" dirty="0">
                <a:solidFill>
                  <a:srgbClr val="FF0000"/>
                </a:solidFill>
                <a:latin typeface="微软雅黑" panose="020B0503020204020204" pitchFamily="34" charset="-122"/>
                <a:ea typeface="微软雅黑" panose="020B0503020204020204" pitchFamily="34" charset="-122"/>
              </a:rPr>
              <a:t>执行例4.</a:t>
            </a:r>
            <a:r>
              <a:rPr lang="en-US" altLang="zh-CN" sz="2800" dirty="0">
                <a:solidFill>
                  <a:srgbClr val="FF0000"/>
                </a:solidFill>
                <a:latin typeface="微软雅黑" panose="020B0503020204020204" pitchFamily="34" charset="-122"/>
                <a:ea typeface="微软雅黑" panose="020B0503020204020204" pitchFamily="34" charset="-122"/>
              </a:rPr>
              <a:t>8~</a:t>
            </a:r>
            <a:r>
              <a:rPr lang="zh-CN" altLang="en-US" sz="2800" dirty="0">
                <a:solidFill>
                  <a:srgbClr val="FF0000"/>
                </a:solidFill>
                <a:latin typeface="微软雅黑" panose="020B0503020204020204" pitchFamily="34" charset="-122"/>
                <a:ea typeface="微软雅黑" panose="020B0503020204020204" pitchFamily="34" charset="-122"/>
              </a:rPr>
              <a:t>4.</a:t>
            </a:r>
            <a:r>
              <a:rPr lang="en-US" altLang="zh-CN" sz="2800" dirty="0">
                <a:solidFill>
                  <a:srgbClr val="FF0000"/>
                </a:solidFill>
                <a:latin typeface="微软雅黑" panose="020B0503020204020204" pitchFamily="34" charset="-122"/>
                <a:ea typeface="微软雅黑" panose="020B0503020204020204" pitchFamily="34" charset="-122"/>
              </a:rPr>
              <a:t>10</a:t>
            </a:r>
            <a:r>
              <a:rPr lang="zh-CN" altLang="en-US" sz="2800" dirty="0">
                <a:solidFill>
                  <a:srgbClr val="FF0000"/>
                </a:solidFill>
                <a:latin typeface="微软雅黑" panose="020B0503020204020204" pitchFamily="34" charset="-122"/>
                <a:ea typeface="微软雅黑" panose="020B0503020204020204" pitchFamily="34" charset="-122"/>
              </a:rPr>
              <a:t>语句后学生</a:t>
            </a:r>
            <a:r>
              <a:rPr lang="en-US" altLang="zh-CN" sz="2800" dirty="0">
                <a:solidFill>
                  <a:srgbClr val="FF0000"/>
                </a:solidFill>
                <a:latin typeface="微软雅黑" panose="020B0503020204020204" pitchFamily="34" charset="-122"/>
                <a:ea typeface="微软雅黑" panose="020B0503020204020204" pitchFamily="34" charset="-122"/>
              </a:rPr>
              <a:t>-</a:t>
            </a:r>
            <a:r>
              <a:rPr lang="zh-CN" altLang="en-US" sz="2800" dirty="0">
                <a:solidFill>
                  <a:srgbClr val="FF0000"/>
                </a:solidFill>
                <a:latin typeface="微软雅黑" panose="020B0503020204020204" pitchFamily="34" charset="-122"/>
                <a:ea typeface="微软雅黑" panose="020B0503020204020204" pitchFamily="34" charset="-122"/>
              </a:rPr>
              <a:t>课程数据库中的用户权限定义表</a:t>
            </a:r>
          </a:p>
        </p:txBody>
      </p:sp>
    </p:spTree>
    <p:extLst>
      <p:ext uri="{BB962C8B-B14F-4D97-AF65-F5344CB8AC3E}">
        <p14:creationId xmlns:p14="http://schemas.microsoft.com/office/powerpoint/2010/main" val="35687063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	SQL</a:t>
            </a:r>
            <a:r>
              <a:rPr lang="zh-CN" altLang="en-US" dirty="0"/>
              <a:t>授权小结</a:t>
            </a:r>
          </a:p>
        </p:txBody>
      </p:sp>
      <p:sp>
        <p:nvSpPr>
          <p:cNvPr id="4" name="灯片编号占位符 3"/>
          <p:cNvSpPr>
            <a:spLocks noGrp="1"/>
          </p:cNvSpPr>
          <p:nvPr>
            <p:ph type="sldNum" sz="quarter" idx="12"/>
          </p:nvPr>
        </p:nvSpPr>
        <p:spPr/>
        <p:txBody>
          <a:bodyPr/>
          <a:lstStyle/>
          <a:p>
            <a:fld id="{E63F6D5D-9733-4D44-9C56-AEFEDD5A4BA7}" type="slidenum">
              <a:rPr lang="en-US" smtClean="0"/>
              <a:pPr/>
              <a:t>38</a:t>
            </a:fld>
            <a:endParaRPr lang="en-US" dirty="0"/>
          </a:p>
        </p:txBody>
      </p:sp>
      <p:grpSp>
        <p:nvGrpSpPr>
          <p:cNvPr id="19" name="组合 18">
            <a:extLst>
              <a:ext uri="{FF2B5EF4-FFF2-40B4-BE49-F238E27FC236}">
                <a16:creationId xmlns:a16="http://schemas.microsoft.com/office/drawing/2014/main" id="{CABBEE02-29FD-49D7-AF44-20D1288C3ED8}"/>
              </a:ext>
            </a:extLst>
          </p:cNvPr>
          <p:cNvGrpSpPr/>
          <p:nvPr/>
        </p:nvGrpSpPr>
        <p:grpSpPr>
          <a:xfrm>
            <a:off x="2209800" y="1143000"/>
            <a:ext cx="7010400" cy="4255127"/>
            <a:chOff x="6705600" y="1752600"/>
            <a:chExt cx="4953000" cy="2942487"/>
          </a:xfrm>
        </p:grpSpPr>
        <p:sp>
          <p:nvSpPr>
            <p:cNvPr id="9" name="矩形 8">
              <a:extLst>
                <a:ext uri="{FF2B5EF4-FFF2-40B4-BE49-F238E27FC236}">
                  <a16:creationId xmlns:a16="http://schemas.microsoft.com/office/drawing/2014/main" id="{AD5B6B73-B705-46A2-845C-E7594D92C9CF}"/>
                </a:ext>
              </a:extLst>
            </p:cNvPr>
            <p:cNvSpPr/>
            <p:nvPr/>
          </p:nvSpPr>
          <p:spPr>
            <a:xfrm>
              <a:off x="6781800" y="2617237"/>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latin typeface="微软雅黑" panose="020B0503020204020204" pitchFamily="34" charset="-122"/>
                  <a:ea typeface="微软雅黑" panose="020B0503020204020204" pitchFamily="34" charset="-122"/>
                </a:rPr>
                <a:t>用户</a:t>
              </a:r>
            </a:p>
          </p:txBody>
        </p:sp>
        <p:sp>
          <p:nvSpPr>
            <p:cNvPr id="10" name="矩形 9">
              <a:extLst>
                <a:ext uri="{FF2B5EF4-FFF2-40B4-BE49-F238E27FC236}">
                  <a16:creationId xmlns:a16="http://schemas.microsoft.com/office/drawing/2014/main" id="{3FA7C7BF-B20E-4BFC-8417-348385FFB6EA}"/>
                </a:ext>
              </a:extLst>
            </p:cNvPr>
            <p:cNvSpPr/>
            <p:nvPr/>
          </p:nvSpPr>
          <p:spPr>
            <a:xfrm>
              <a:off x="9067800" y="2617237"/>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latin typeface="微软雅黑" panose="020B0503020204020204" pitchFamily="34" charset="-122"/>
                  <a:ea typeface="微软雅黑" panose="020B0503020204020204" pitchFamily="34" charset="-122"/>
                </a:rPr>
                <a:t>对象</a:t>
              </a:r>
            </a:p>
          </p:txBody>
        </p:sp>
        <p:sp>
          <p:nvSpPr>
            <p:cNvPr id="11" name="左大括号 10">
              <a:extLst>
                <a:ext uri="{FF2B5EF4-FFF2-40B4-BE49-F238E27FC236}">
                  <a16:creationId xmlns:a16="http://schemas.microsoft.com/office/drawing/2014/main" id="{A5C6E44E-788C-425C-928F-794ECCA02D9C}"/>
                </a:ext>
              </a:extLst>
            </p:cNvPr>
            <p:cNvSpPr/>
            <p:nvPr/>
          </p:nvSpPr>
          <p:spPr>
            <a:xfrm>
              <a:off x="9829800" y="1972613"/>
              <a:ext cx="685800" cy="18288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b="1"/>
            </a:p>
          </p:txBody>
        </p:sp>
        <p:sp>
          <p:nvSpPr>
            <p:cNvPr id="12" name="文本框 11">
              <a:extLst>
                <a:ext uri="{FF2B5EF4-FFF2-40B4-BE49-F238E27FC236}">
                  <a16:creationId xmlns:a16="http://schemas.microsoft.com/office/drawing/2014/main" id="{748E30C3-2768-4E21-A5DD-639D469B6BC8}"/>
                </a:ext>
              </a:extLst>
            </p:cNvPr>
            <p:cNvSpPr txBox="1"/>
            <p:nvPr/>
          </p:nvSpPr>
          <p:spPr>
            <a:xfrm>
              <a:off x="10515600" y="1752600"/>
              <a:ext cx="948707" cy="361815"/>
            </a:xfrm>
            <a:prstGeom prst="rect">
              <a:avLst/>
            </a:prstGeom>
            <a:noFill/>
          </p:spPr>
          <p:txBody>
            <a:bodyPr wrap="square" rtlCol="0">
              <a:spAutoFit/>
            </a:bodyPr>
            <a:lstStyle/>
            <a:p>
              <a:r>
                <a:rPr lang="zh-CN" altLang="en-US" sz="2800" b="1" dirty="0">
                  <a:solidFill>
                    <a:srgbClr val="C00000"/>
                  </a:solidFill>
                  <a:latin typeface="微软雅黑" panose="020B0503020204020204" pitchFamily="34" charset="-122"/>
                  <a:ea typeface="微软雅黑" panose="020B0503020204020204" pitchFamily="34" charset="-122"/>
                </a:rPr>
                <a:t>系统级</a:t>
              </a:r>
            </a:p>
          </p:txBody>
        </p:sp>
        <p:sp>
          <p:nvSpPr>
            <p:cNvPr id="13" name="文本框 12">
              <a:extLst>
                <a:ext uri="{FF2B5EF4-FFF2-40B4-BE49-F238E27FC236}">
                  <a16:creationId xmlns:a16="http://schemas.microsoft.com/office/drawing/2014/main" id="{00BC1189-3961-4F5E-B945-BA0C348E0A1F}"/>
                </a:ext>
              </a:extLst>
            </p:cNvPr>
            <p:cNvSpPr txBox="1"/>
            <p:nvPr/>
          </p:nvSpPr>
          <p:spPr>
            <a:xfrm>
              <a:off x="10515600" y="3544841"/>
              <a:ext cx="1143000" cy="361815"/>
            </a:xfrm>
            <a:prstGeom prst="rect">
              <a:avLst/>
            </a:prstGeom>
            <a:noFill/>
          </p:spPr>
          <p:txBody>
            <a:bodyPr wrap="square" rtlCol="0">
              <a:spAutoFit/>
            </a:bodyPr>
            <a:lstStyle/>
            <a:p>
              <a:r>
                <a:rPr lang="zh-CN" altLang="en-US" sz="2800" b="1" dirty="0">
                  <a:solidFill>
                    <a:srgbClr val="C00000"/>
                  </a:solidFill>
                  <a:latin typeface="微软雅黑" panose="020B0503020204020204" pitchFamily="34" charset="-122"/>
                  <a:ea typeface="微软雅黑" panose="020B0503020204020204" pitchFamily="34" charset="-122"/>
                </a:rPr>
                <a:t>数据库级</a:t>
              </a:r>
            </a:p>
          </p:txBody>
        </p:sp>
        <p:sp>
          <p:nvSpPr>
            <p:cNvPr id="14" name="箭头: 右 13">
              <a:extLst>
                <a:ext uri="{FF2B5EF4-FFF2-40B4-BE49-F238E27FC236}">
                  <a16:creationId xmlns:a16="http://schemas.microsoft.com/office/drawing/2014/main" id="{840F287E-A510-4595-9D57-D122D4A5C9B5}"/>
                </a:ext>
              </a:extLst>
            </p:cNvPr>
            <p:cNvSpPr/>
            <p:nvPr/>
          </p:nvSpPr>
          <p:spPr>
            <a:xfrm>
              <a:off x="7588898" y="2604018"/>
              <a:ext cx="1447800" cy="559838"/>
            </a:xfrm>
            <a:prstGeom prst="rightArrow">
              <a:avLst>
                <a:gd name="adj1" fmla="val 37755"/>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rgbClr val="C00000"/>
                  </a:solidFill>
                  <a:highlight>
                    <a:srgbClr val="FFFF00"/>
                  </a:highlight>
                  <a:latin typeface="微软雅黑" panose="020B0503020204020204" pitchFamily="34" charset="-122"/>
                  <a:ea typeface="微软雅黑" panose="020B0503020204020204" pitchFamily="34" charset="-122"/>
                </a:rPr>
                <a:t>授权机制</a:t>
              </a:r>
            </a:p>
          </p:txBody>
        </p:sp>
        <p:sp>
          <p:nvSpPr>
            <p:cNvPr id="15" name="文本框 14">
              <a:extLst>
                <a:ext uri="{FF2B5EF4-FFF2-40B4-BE49-F238E27FC236}">
                  <a16:creationId xmlns:a16="http://schemas.microsoft.com/office/drawing/2014/main" id="{E67DB3FF-CF4B-40D3-97DD-CA2E953BE89B}"/>
                </a:ext>
              </a:extLst>
            </p:cNvPr>
            <p:cNvSpPr txBox="1"/>
            <p:nvPr/>
          </p:nvSpPr>
          <p:spPr>
            <a:xfrm>
              <a:off x="10439400" y="2121932"/>
              <a:ext cx="1219200" cy="1340843"/>
            </a:xfrm>
            <a:prstGeom prst="rect">
              <a:avLst/>
            </a:prstGeom>
            <a:noFill/>
          </p:spPr>
          <p:txBody>
            <a:bodyPr wrap="square" rtlCol="0">
              <a:spAutoFit/>
            </a:bodyPr>
            <a:lstStyle/>
            <a:p>
              <a:pPr marL="177800" indent="-177800">
                <a:buFont typeface="Arial" panose="020B0604020202020204" pitchFamily="34" charset="0"/>
                <a:buChar char="•"/>
              </a:pPr>
              <a:r>
                <a:rPr lang="zh-CN" altLang="en-US" sz="2400" dirty="0">
                  <a:solidFill>
                    <a:srgbClr val="000099"/>
                  </a:solidFill>
                  <a:latin typeface="等线" panose="02010600030101010101" pitchFamily="2" charset="-122"/>
                  <a:ea typeface="等线" panose="02010600030101010101" pitchFamily="2" charset="-122"/>
                </a:rPr>
                <a:t>用户管理</a:t>
              </a:r>
              <a:endParaRPr lang="en-US" altLang="zh-CN" sz="2400" dirty="0">
                <a:solidFill>
                  <a:srgbClr val="000099"/>
                </a:solidFill>
                <a:latin typeface="等线" panose="02010600030101010101" pitchFamily="2" charset="-122"/>
                <a:ea typeface="等线" panose="02010600030101010101" pitchFamily="2" charset="-122"/>
              </a:endParaRPr>
            </a:p>
            <a:p>
              <a:pPr marL="177800" indent="-177800">
                <a:buFont typeface="Arial" panose="020B0604020202020204" pitchFamily="34" charset="0"/>
                <a:buChar char="•"/>
              </a:pPr>
              <a:r>
                <a:rPr lang="zh-CN" altLang="en-US" sz="2400" dirty="0">
                  <a:solidFill>
                    <a:srgbClr val="000099"/>
                  </a:solidFill>
                  <a:latin typeface="等线" panose="02010600030101010101" pitchFamily="2" charset="-122"/>
                  <a:ea typeface="等线" panose="02010600030101010101" pitchFamily="2" charset="-122"/>
                </a:rPr>
                <a:t>系统启动</a:t>
              </a:r>
              <a:endParaRPr lang="en-US" altLang="zh-CN" sz="2400" dirty="0">
                <a:solidFill>
                  <a:srgbClr val="000099"/>
                </a:solidFill>
                <a:latin typeface="等线" panose="02010600030101010101" pitchFamily="2" charset="-122"/>
                <a:ea typeface="等线" panose="02010600030101010101" pitchFamily="2" charset="-122"/>
              </a:endParaRPr>
            </a:p>
            <a:p>
              <a:pPr marL="177800" indent="-177800">
                <a:buFont typeface="Arial" panose="020B0604020202020204" pitchFamily="34" charset="0"/>
                <a:buChar char="•"/>
              </a:pPr>
              <a:r>
                <a:rPr lang="zh-CN" altLang="en-US" sz="2400" dirty="0">
                  <a:solidFill>
                    <a:srgbClr val="000099"/>
                  </a:solidFill>
                  <a:latin typeface="等线" panose="02010600030101010101" pitchFamily="2" charset="-122"/>
                  <a:ea typeface="等线" panose="02010600030101010101" pitchFamily="2" charset="-122"/>
                </a:rPr>
                <a:t>系统关闭</a:t>
              </a:r>
              <a:endParaRPr lang="en-US" altLang="zh-CN" sz="2400" dirty="0">
                <a:solidFill>
                  <a:srgbClr val="000099"/>
                </a:solidFill>
                <a:latin typeface="等线" panose="02010600030101010101" pitchFamily="2" charset="-122"/>
                <a:ea typeface="等线" panose="02010600030101010101" pitchFamily="2" charset="-122"/>
              </a:endParaRPr>
            </a:p>
            <a:p>
              <a:pPr marL="177800" indent="-177800">
                <a:buFont typeface="Arial" panose="020B0604020202020204" pitchFamily="34" charset="0"/>
                <a:buChar char="•"/>
              </a:pPr>
              <a:r>
                <a:rPr lang="zh-CN" altLang="en-US" sz="2400" dirty="0">
                  <a:solidFill>
                    <a:srgbClr val="000099"/>
                  </a:solidFill>
                  <a:latin typeface="等线" panose="02010600030101010101" pitchFamily="2" charset="-122"/>
                  <a:ea typeface="等线" panose="02010600030101010101" pitchFamily="2" charset="-122"/>
                </a:rPr>
                <a:t>数据库</a:t>
              </a:r>
              <a:endParaRPr lang="en-US" altLang="zh-CN" sz="2400" dirty="0">
                <a:solidFill>
                  <a:srgbClr val="000099"/>
                </a:solidFill>
                <a:latin typeface="等线" panose="02010600030101010101" pitchFamily="2" charset="-122"/>
                <a:ea typeface="等线" panose="02010600030101010101" pitchFamily="2" charset="-122"/>
              </a:endParaRPr>
            </a:p>
            <a:p>
              <a:pPr marL="177800" indent="-177800">
                <a:buFont typeface="Arial" panose="020B0604020202020204" pitchFamily="34" charset="0"/>
                <a:buChar char="•"/>
              </a:pPr>
              <a:r>
                <a:rPr lang="en-US" altLang="zh-CN" sz="2400" dirty="0">
                  <a:solidFill>
                    <a:srgbClr val="000099"/>
                  </a:solidFill>
                  <a:latin typeface="等线" panose="02010600030101010101" pitchFamily="2" charset="-122"/>
                  <a:ea typeface="等线" panose="02010600030101010101" pitchFamily="2" charset="-122"/>
                </a:rPr>
                <a:t>Schema</a:t>
              </a:r>
              <a:endParaRPr lang="zh-CN" altLang="en-US" sz="2400" dirty="0">
                <a:solidFill>
                  <a:srgbClr val="000099"/>
                </a:solidFill>
                <a:latin typeface="等线" panose="02010600030101010101" pitchFamily="2" charset="-122"/>
                <a:ea typeface="等线" panose="02010600030101010101" pitchFamily="2" charset="-122"/>
              </a:endParaRPr>
            </a:p>
          </p:txBody>
        </p:sp>
        <p:sp>
          <p:nvSpPr>
            <p:cNvPr id="16" name="文本框 15">
              <a:extLst>
                <a:ext uri="{FF2B5EF4-FFF2-40B4-BE49-F238E27FC236}">
                  <a16:creationId xmlns:a16="http://schemas.microsoft.com/office/drawing/2014/main" id="{1FA9A5C6-3854-4BC6-881D-F35B102F49EF}"/>
                </a:ext>
              </a:extLst>
            </p:cNvPr>
            <p:cNvSpPr txBox="1"/>
            <p:nvPr/>
          </p:nvSpPr>
          <p:spPr>
            <a:xfrm>
              <a:off x="10550120" y="3864090"/>
              <a:ext cx="1066800" cy="830997"/>
            </a:xfrm>
            <a:prstGeom prst="rect">
              <a:avLst/>
            </a:prstGeom>
            <a:noFill/>
          </p:spPr>
          <p:txBody>
            <a:bodyPr wrap="square" rtlCol="0">
              <a:spAutoFit/>
            </a:bodyPr>
            <a:lstStyle/>
            <a:p>
              <a:pPr marL="177800" indent="-177800">
                <a:buFont typeface="Arial" panose="020B0604020202020204" pitchFamily="34" charset="0"/>
                <a:buChar char="•"/>
              </a:pPr>
              <a:r>
                <a:rPr lang="en-US" altLang="zh-CN" sz="2400" dirty="0">
                  <a:solidFill>
                    <a:srgbClr val="000099"/>
                  </a:solidFill>
                </a:rPr>
                <a:t>DDL</a:t>
              </a:r>
            </a:p>
            <a:p>
              <a:pPr marL="177800" indent="-177800">
                <a:buFont typeface="Arial" panose="020B0604020202020204" pitchFamily="34" charset="0"/>
                <a:buChar char="•"/>
              </a:pPr>
              <a:r>
                <a:rPr lang="en-US" altLang="zh-CN" sz="2400" dirty="0">
                  <a:solidFill>
                    <a:srgbClr val="000099"/>
                  </a:solidFill>
                </a:rPr>
                <a:t>DML</a:t>
              </a:r>
            </a:p>
            <a:p>
              <a:pPr marL="177800" indent="-177800">
                <a:buFont typeface="Arial" panose="020B0604020202020204" pitchFamily="34" charset="0"/>
                <a:buChar char="•"/>
              </a:pPr>
              <a:r>
                <a:rPr lang="en-US" altLang="zh-CN" sz="2400" dirty="0">
                  <a:solidFill>
                    <a:srgbClr val="000099"/>
                  </a:solidFill>
                </a:rPr>
                <a:t>DCL</a:t>
              </a:r>
            </a:p>
          </p:txBody>
        </p:sp>
        <p:sp>
          <p:nvSpPr>
            <p:cNvPr id="17" name="文本框 16">
              <a:extLst>
                <a:ext uri="{FF2B5EF4-FFF2-40B4-BE49-F238E27FC236}">
                  <a16:creationId xmlns:a16="http://schemas.microsoft.com/office/drawing/2014/main" id="{26B5EA34-6D50-46D4-8AF3-7C0C28558699}"/>
                </a:ext>
              </a:extLst>
            </p:cNvPr>
            <p:cNvSpPr txBox="1"/>
            <p:nvPr/>
          </p:nvSpPr>
          <p:spPr>
            <a:xfrm>
              <a:off x="6705600" y="3278646"/>
              <a:ext cx="1447800" cy="957746"/>
            </a:xfrm>
            <a:prstGeom prst="rect">
              <a:avLst/>
            </a:prstGeom>
            <a:noFill/>
          </p:spPr>
          <p:txBody>
            <a:bodyPr wrap="square" rtlCol="0">
              <a:spAutoFit/>
            </a:bodyPr>
            <a:lstStyle/>
            <a:p>
              <a:pPr marL="177800" indent="-177800">
                <a:buFont typeface="Arial" panose="020B0604020202020204" pitchFamily="34" charset="0"/>
                <a:buChar char="•"/>
              </a:pPr>
              <a:r>
                <a:rPr lang="en-US" altLang="zh-CN" sz="2800" b="1" dirty="0">
                  <a:solidFill>
                    <a:srgbClr val="000099"/>
                  </a:solidFill>
                </a:rPr>
                <a:t>DBA</a:t>
              </a:r>
            </a:p>
            <a:p>
              <a:pPr marL="177800" indent="-177800">
                <a:buFont typeface="Arial" panose="020B0604020202020204" pitchFamily="34" charset="0"/>
                <a:buChar char="•"/>
              </a:pPr>
              <a:r>
                <a:rPr lang="en-US" altLang="zh-CN" sz="2800" b="1" dirty="0">
                  <a:solidFill>
                    <a:srgbClr val="000099"/>
                  </a:solidFill>
                </a:rPr>
                <a:t>USER</a:t>
              </a:r>
            </a:p>
            <a:p>
              <a:pPr marL="177800" indent="-177800">
                <a:buFont typeface="Arial" panose="020B0604020202020204" pitchFamily="34" charset="0"/>
                <a:buChar char="•"/>
              </a:pPr>
              <a:r>
                <a:rPr lang="en-US" altLang="zh-CN" sz="2800" b="1" dirty="0">
                  <a:solidFill>
                    <a:srgbClr val="000099"/>
                  </a:solidFill>
                </a:rPr>
                <a:t>ALL(PUBLIC)</a:t>
              </a:r>
            </a:p>
          </p:txBody>
        </p:sp>
        <p:sp>
          <p:nvSpPr>
            <p:cNvPr id="18" name="文本框 17">
              <a:extLst>
                <a:ext uri="{FF2B5EF4-FFF2-40B4-BE49-F238E27FC236}">
                  <a16:creationId xmlns:a16="http://schemas.microsoft.com/office/drawing/2014/main" id="{F329476A-A2D0-4BC6-A987-91C773D71BA9}"/>
                </a:ext>
              </a:extLst>
            </p:cNvPr>
            <p:cNvSpPr txBox="1"/>
            <p:nvPr/>
          </p:nvSpPr>
          <p:spPr>
            <a:xfrm>
              <a:off x="7557796" y="2111046"/>
              <a:ext cx="1219200" cy="584775"/>
            </a:xfrm>
            <a:prstGeom prst="rect">
              <a:avLst/>
            </a:prstGeom>
            <a:noFill/>
          </p:spPr>
          <p:txBody>
            <a:bodyPr wrap="square" rtlCol="0">
              <a:spAutoFit/>
            </a:bodyPr>
            <a:lstStyle/>
            <a:p>
              <a:pPr marL="177800" indent="-177800">
                <a:buFont typeface="Arial" panose="020B0604020202020204" pitchFamily="34" charset="0"/>
                <a:buChar char="•"/>
              </a:pPr>
              <a:r>
                <a:rPr lang="zh-CN" altLang="en-US" sz="2400" b="1" dirty="0">
                  <a:solidFill>
                    <a:srgbClr val="000099"/>
                  </a:solidFill>
                  <a:latin typeface="等线" panose="02010600030101010101" pitchFamily="2" charset="-122"/>
                  <a:ea typeface="等线" panose="02010600030101010101" pitchFamily="2" charset="-122"/>
                </a:rPr>
                <a:t>操作对象</a:t>
              </a:r>
            </a:p>
            <a:p>
              <a:pPr marL="177800" indent="-177800">
                <a:buFont typeface="Arial" panose="020B0604020202020204" pitchFamily="34" charset="0"/>
                <a:buChar char="•"/>
              </a:pPr>
              <a:r>
                <a:rPr lang="zh-CN" altLang="en-US" sz="2400" b="1" dirty="0">
                  <a:solidFill>
                    <a:srgbClr val="000099"/>
                  </a:solidFill>
                  <a:latin typeface="等线" panose="02010600030101010101" pitchFamily="2" charset="-122"/>
                  <a:ea typeface="等线" panose="02010600030101010101" pitchFamily="2" charset="-122"/>
                </a:rPr>
                <a:t>操作类型</a:t>
              </a:r>
            </a:p>
          </p:txBody>
        </p:sp>
      </p:grpSp>
      <p:sp>
        <p:nvSpPr>
          <p:cNvPr id="7" name="矩形 6">
            <a:extLst>
              <a:ext uri="{FF2B5EF4-FFF2-40B4-BE49-F238E27FC236}">
                <a16:creationId xmlns:a16="http://schemas.microsoft.com/office/drawing/2014/main" id="{71EA5A22-7E14-4B74-A596-6B77D857DD7F}"/>
              </a:ext>
            </a:extLst>
          </p:cNvPr>
          <p:cNvSpPr/>
          <p:nvPr/>
        </p:nvSpPr>
        <p:spPr>
          <a:xfrm>
            <a:off x="266700" y="5283121"/>
            <a:ext cx="11658600" cy="1128514"/>
          </a:xfrm>
          <a:prstGeom prst="rect">
            <a:avLst/>
          </a:prstGeom>
        </p:spPr>
        <p:txBody>
          <a:bodyPr wrap="square">
            <a:spAutoFit/>
          </a:bodyPr>
          <a:lstStyle/>
          <a:p>
            <a:pPr marL="285750" indent="-285750" algn="just">
              <a:lnSpc>
                <a:spcPct val="130000"/>
              </a:lnSpc>
              <a:buFont typeface="Arial" panose="020B0604020202020204" pitchFamily="34" charset="0"/>
              <a:buChar char="•"/>
            </a:pPr>
            <a:r>
              <a:rPr lang="zh-CN" altLang="en-US" sz="2600">
                <a:solidFill>
                  <a:srgbClr val="0000CC"/>
                </a:solidFill>
                <a:latin typeface="等线" panose="02010600030101010101" pitchFamily="2" charset="-122"/>
                <a:ea typeface="等线" panose="02010600030101010101" pitchFamily="2" charset="-122"/>
              </a:rPr>
              <a:t>被授权的用户如果</a:t>
            </a:r>
            <a:r>
              <a:rPr lang="zh-CN" altLang="en-US" sz="2600">
                <a:solidFill>
                  <a:srgbClr val="FF0000"/>
                </a:solidFill>
                <a:latin typeface="等线" panose="02010600030101010101" pitchFamily="2" charset="-122"/>
                <a:ea typeface="等线" panose="02010600030101010101" pitchFamily="2" charset="-122"/>
              </a:rPr>
              <a:t>具有“继续授权”的许可</a:t>
            </a:r>
            <a:r>
              <a:rPr lang="zh-CN" altLang="en-US" sz="2600">
                <a:solidFill>
                  <a:srgbClr val="0000CC"/>
                </a:solidFill>
                <a:latin typeface="等线" panose="02010600030101010101" pitchFamily="2" charset="-122"/>
                <a:ea typeface="等线" panose="02010600030101010101" pitchFamily="2" charset="-122"/>
              </a:rPr>
              <a:t>，可以把获得的权限</a:t>
            </a:r>
            <a:r>
              <a:rPr lang="zh-CN" altLang="en-US" sz="2600">
                <a:solidFill>
                  <a:srgbClr val="FF0000"/>
                </a:solidFill>
                <a:latin typeface="等线" panose="02010600030101010101" pitchFamily="2" charset="-122"/>
                <a:ea typeface="等线" panose="02010600030101010101" pitchFamily="2" charset="-122"/>
              </a:rPr>
              <a:t>再授予其他用户</a:t>
            </a:r>
            <a:endParaRPr lang="en-US" altLang="zh-CN" sz="2600">
              <a:solidFill>
                <a:srgbClr val="FF0000"/>
              </a:solidFill>
              <a:latin typeface="等线" panose="02010600030101010101" pitchFamily="2" charset="-122"/>
              <a:ea typeface="等线" panose="02010600030101010101" pitchFamily="2" charset="-122"/>
            </a:endParaRPr>
          </a:p>
          <a:p>
            <a:pPr marL="285750" indent="-285750" algn="just">
              <a:lnSpc>
                <a:spcPct val="130000"/>
              </a:lnSpc>
              <a:buFont typeface="Arial" panose="020B0604020202020204" pitchFamily="34" charset="0"/>
              <a:buChar char="•"/>
            </a:pPr>
            <a:r>
              <a:rPr lang="zh-CN" altLang="en-US" sz="2800">
                <a:solidFill>
                  <a:srgbClr val="0000CC"/>
                </a:solidFill>
                <a:latin typeface="等线" panose="02010600030101010101" pitchFamily="2" charset="-122"/>
                <a:ea typeface="等线" panose="02010600030101010101" pitchFamily="2" charset="-122"/>
              </a:rPr>
              <a:t>所有授予出去的权限在必要时又都</a:t>
            </a:r>
            <a:r>
              <a:rPr lang="zh-CN" altLang="en-US" sz="2800">
                <a:solidFill>
                  <a:srgbClr val="FF0000"/>
                </a:solidFill>
                <a:latin typeface="等线" panose="02010600030101010101" pitchFamily="2" charset="-122"/>
                <a:ea typeface="等线" panose="02010600030101010101" pitchFamily="2" charset="-122"/>
              </a:rPr>
              <a:t>可用</a:t>
            </a:r>
            <a:r>
              <a:rPr lang="en-US" altLang="zh-CN" sz="2800">
                <a:solidFill>
                  <a:srgbClr val="FF0000"/>
                </a:solidFill>
                <a:latin typeface="等线" panose="02010600030101010101" pitchFamily="2" charset="-122"/>
                <a:ea typeface="等线" panose="02010600030101010101" pitchFamily="2" charset="-122"/>
              </a:rPr>
              <a:t>REVOKE</a:t>
            </a:r>
            <a:r>
              <a:rPr lang="zh-CN" altLang="en-US" sz="2800">
                <a:solidFill>
                  <a:srgbClr val="FF0000"/>
                </a:solidFill>
                <a:latin typeface="等线" panose="02010600030101010101" pitchFamily="2" charset="-122"/>
                <a:ea typeface="等线" panose="02010600030101010101" pitchFamily="2" charset="-122"/>
              </a:rPr>
              <a:t>语句收回</a:t>
            </a:r>
          </a:p>
        </p:txBody>
      </p:sp>
    </p:spTree>
    <p:extLst>
      <p:ext uri="{BB962C8B-B14F-4D97-AF65-F5344CB8AC3E}">
        <p14:creationId xmlns:p14="http://schemas.microsoft.com/office/powerpoint/2010/main" val="14549091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806954A1-FAF3-4784-B909-8C3897B977DA}"/>
              </a:ext>
            </a:extLst>
          </p:cNvPr>
          <p:cNvSpPr>
            <a:spLocks noGrp="1"/>
          </p:cNvSpPr>
          <p:nvPr>
            <p:ph type="sldNum" sz="quarter" idx="12"/>
          </p:nvPr>
        </p:nvSpPr>
        <p:spPr/>
        <p:txBody>
          <a:bodyPr/>
          <a:lstStyle/>
          <a:p>
            <a:fld id="{E63F6D5D-9733-4D44-9C56-AEFEDD5A4BA7}" type="slidenum">
              <a:rPr lang="en-US" smtClean="0"/>
              <a:pPr/>
              <a:t>3</a:t>
            </a:fld>
            <a:endParaRPr lang="en-US" dirty="0"/>
          </a:p>
        </p:txBody>
      </p:sp>
      <p:pic>
        <p:nvPicPr>
          <p:cNvPr id="5" name="内容占位符 8">
            <a:extLst>
              <a:ext uri="{FF2B5EF4-FFF2-40B4-BE49-F238E27FC236}">
                <a16:creationId xmlns:a16="http://schemas.microsoft.com/office/drawing/2014/main" id="{F2E6772D-1ED5-41C0-8A2E-7F578E426C90}"/>
              </a:ext>
            </a:extLst>
          </p:cNvPr>
          <p:cNvPicPr>
            <a:picLocks noGrp="1" noChangeAspect="1"/>
          </p:cNvPicPr>
          <p:nvPr>
            <p:ph sz="half" idx="1"/>
          </p:nvPr>
        </p:nvPicPr>
        <p:blipFill>
          <a:blip r:embed="rId2"/>
          <a:stretch>
            <a:fillRect/>
          </a:stretch>
        </p:blipFill>
        <p:spPr>
          <a:xfrm>
            <a:off x="609600" y="2849093"/>
            <a:ext cx="5384800" cy="3116878"/>
          </a:xfrm>
          <a:prstGeom prst="rect">
            <a:avLst/>
          </a:prstGeom>
        </p:spPr>
      </p:pic>
      <p:pic>
        <p:nvPicPr>
          <p:cNvPr id="6" name="内容占位符 9">
            <a:extLst>
              <a:ext uri="{FF2B5EF4-FFF2-40B4-BE49-F238E27FC236}">
                <a16:creationId xmlns:a16="http://schemas.microsoft.com/office/drawing/2014/main" id="{AE32198A-1663-49F7-B641-D8A25BE3293E}"/>
              </a:ext>
            </a:extLst>
          </p:cNvPr>
          <p:cNvPicPr>
            <a:picLocks noChangeAspect="1"/>
          </p:cNvPicPr>
          <p:nvPr/>
        </p:nvPicPr>
        <p:blipFill>
          <a:blip r:embed="rId3"/>
          <a:stretch>
            <a:fillRect/>
          </a:stretch>
        </p:blipFill>
        <p:spPr>
          <a:xfrm>
            <a:off x="6542403" y="2971800"/>
            <a:ext cx="4651651" cy="2871465"/>
          </a:xfrm>
          <a:prstGeom prst="rect">
            <a:avLst/>
          </a:prstGeom>
        </p:spPr>
      </p:pic>
      <p:pic>
        <p:nvPicPr>
          <p:cNvPr id="7" name="图片 6">
            <a:extLst>
              <a:ext uri="{FF2B5EF4-FFF2-40B4-BE49-F238E27FC236}">
                <a16:creationId xmlns:a16="http://schemas.microsoft.com/office/drawing/2014/main" id="{79180E59-3B99-4437-9451-3CABA770C5E7}"/>
              </a:ext>
            </a:extLst>
          </p:cNvPr>
          <p:cNvPicPr>
            <a:picLocks noChangeAspect="1"/>
          </p:cNvPicPr>
          <p:nvPr/>
        </p:nvPicPr>
        <p:blipFill>
          <a:blip r:embed="rId4"/>
          <a:stretch>
            <a:fillRect/>
          </a:stretch>
        </p:blipFill>
        <p:spPr>
          <a:xfrm>
            <a:off x="609600" y="187320"/>
            <a:ext cx="2237638" cy="2555880"/>
          </a:xfrm>
          <a:prstGeom prst="rect">
            <a:avLst/>
          </a:prstGeom>
        </p:spPr>
      </p:pic>
      <p:sp>
        <p:nvSpPr>
          <p:cNvPr id="8" name="矩形 7">
            <a:extLst>
              <a:ext uri="{FF2B5EF4-FFF2-40B4-BE49-F238E27FC236}">
                <a16:creationId xmlns:a16="http://schemas.microsoft.com/office/drawing/2014/main" id="{EFFB446E-D0B6-44AA-A0C1-E1F575E7383F}"/>
              </a:ext>
            </a:extLst>
          </p:cNvPr>
          <p:cNvSpPr/>
          <p:nvPr/>
        </p:nvSpPr>
        <p:spPr>
          <a:xfrm>
            <a:off x="2990803" y="1004665"/>
            <a:ext cx="2260683" cy="369332"/>
          </a:xfrm>
          <a:prstGeom prst="rect">
            <a:avLst/>
          </a:prstGeom>
        </p:spPr>
        <p:txBody>
          <a:bodyPr wrap="none">
            <a:spAutoFit/>
          </a:bodyPr>
          <a:lstStyle/>
          <a:p>
            <a:r>
              <a:rPr lang="en-US" altLang="zh-CN" b="1" dirty="0">
                <a:solidFill>
                  <a:srgbClr val="262626"/>
                </a:solidFill>
                <a:latin typeface="微软雅黑" panose="020B0503020204020204" pitchFamily="34" charset="-122"/>
                <a:ea typeface="微软雅黑" panose="020B0503020204020204" pitchFamily="34" charset="-122"/>
              </a:rPr>
              <a:t>Roy </a:t>
            </a:r>
            <a:r>
              <a:rPr lang="en-US" altLang="zh-CN" b="1" dirty="0" err="1">
                <a:solidFill>
                  <a:srgbClr val="262626"/>
                </a:solidFill>
                <a:latin typeface="微软雅黑" panose="020B0503020204020204" pitchFamily="34" charset="-122"/>
                <a:ea typeface="微软雅黑" panose="020B0503020204020204" pitchFamily="34" charset="-122"/>
              </a:rPr>
              <a:t>Chaoran</a:t>
            </a:r>
            <a:r>
              <a:rPr lang="en-US" altLang="zh-CN" b="1" dirty="0">
                <a:solidFill>
                  <a:srgbClr val="262626"/>
                </a:solidFill>
                <a:latin typeface="微软雅黑" panose="020B0503020204020204" pitchFamily="34" charset="-122"/>
                <a:ea typeface="微软雅黑" panose="020B0503020204020204" pitchFamily="34" charset="-122"/>
              </a:rPr>
              <a:t> Sun)</a:t>
            </a:r>
          </a:p>
        </p:txBody>
      </p:sp>
      <p:sp>
        <p:nvSpPr>
          <p:cNvPr id="9" name="文本框 8">
            <a:extLst>
              <a:ext uri="{FF2B5EF4-FFF2-40B4-BE49-F238E27FC236}">
                <a16:creationId xmlns:a16="http://schemas.microsoft.com/office/drawing/2014/main" id="{FEA48C93-0D63-41F9-9C2F-8DE9857AEF8A}"/>
              </a:ext>
            </a:extLst>
          </p:cNvPr>
          <p:cNvSpPr txBox="1"/>
          <p:nvPr/>
        </p:nvSpPr>
        <p:spPr>
          <a:xfrm>
            <a:off x="5562600" y="313985"/>
            <a:ext cx="5343628" cy="707886"/>
          </a:xfrm>
          <a:prstGeom prst="rect">
            <a:avLst/>
          </a:prstGeom>
          <a:noFill/>
        </p:spPr>
        <p:txBody>
          <a:bodyPr wrap="square" rtlCol="0">
            <a:spAutoFit/>
          </a:bodyPr>
          <a:lstStyle/>
          <a:p>
            <a:r>
              <a:rPr lang="zh-CN" altLang="en-US" sz="4000" dirty="0">
                <a:solidFill>
                  <a:srgbClr val="FF0000"/>
                </a:solidFill>
                <a:latin typeface="微软雅黑" panose="020B0503020204020204" pitchFamily="34" charset="-122"/>
                <a:ea typeface="微软雅黑" panose="020B0503020204020204" pitchFamily="34" charset="-122"/>
              </a:rPr>
              <a:t>安全问题无处无时不在</a:t>
            </a:r>
          </a:p>
        </p:txBody>
      </p:sp>
      <p:sp>
        <p:nvSpPr>
          <p:cNvPr id="10" name="矩形 9">
            <a:extLst>
              <a:ext uri="{FF2B5EF4-FFF2-40B4-BE49-F238E27FC236}">
                <a16:creationId xmlns:a16="http://schemas.microsoft.com/office/drawing/2014/main" id="{7DE4791C-F751-4C38-807D-CFA5C70F9393}"/>
              </a:ext>
            </a:extLst>
          </p:cNvPr>
          <p:cNvSpPr/>
          <p:nvPr/>
        </p:nvSpPr>
        <p:spPr>
          <a:xfrm>
            <a:off x="2057400" y="5965971"/>
            <a:ext cx="1297150" cy="369332"/>
          </a:xfrm>
          <a:prstGeom prst="rect">
            <a:avLst/>
          </a:prstGeom>
        </p:spPr>
        <p:txBody>
          <a:bodyPr wrap="none">
            <a:spAutoFit/>
          </a:bodyPr>
          <a:lstStyle/>
          <a:p>
            <a:r>
              <a:rPr lang="en-US" altLang="zh-CN" b="1" dirty="0">
                <a:solidFill>
                  <a:srgbClr val="262626"/>
                </a:solidFill>
                <a:latin typeface="微软雅黑" panose="020B0503020204020204" pitchFamily="34" charset="-122"/>
                <a:ea typeface="微软雅黑" panose="020B0503020204020204" pitchFamily="34" charset="-122"/>
              </a:rPr>
              <a:t>Blackmail</a:t>
            </a:r>
          </a:p>
        </p:txBody>
      </p:sp>
      <p:sp>
        <p:nvSpPr>
          <p:cNvPr id="11" name="矩形 10">
            <a:extLst>
              <a:ext uri="{FF2B5EF4-FFF2-40B4-BE49-F238E27FC236}">
                <a16:creationId xmlns:a16="http://schemas.microsoft.com/office/drawing/2014/main" id="{1CAF680A-EB4F-4EDB-AA4D-BD0046F446EC}"/>
              </a:ext>
            </a:extLst>
          </p:cNvPr>
          <p:cNvSpPr/>
          <p:nvPr/>
        </p:nvSpPr>
        <p:spPr>
          <a:xfrm>
            <a:off x="7407988" y="5945668"/>
            <a:ext cx="3285323" cy="369332"/>
          </a:xfrm>
          <a:prstGeom prst="rect">
            <a:avLst/>
          </a:prstGeom>
        </p:spPr>
        <p:txBody>
          <a:bodyPr wrap="none">
            <a:spAutoFit/>
          </a:bodyPr>
          <a:lstStyle/>
          <a:p>
            <a:r>
              <a:rPr lang="en-US" altLang="zh-CN" b="1" dirty="0">
                <a:solidFill>
                  <a:srgbClr val="262626"/>
                </a:solidFill>
                <a:latin typeface="微软雅黑" panose="020B0503020204020204" pitchFamily="34" charset="-122"/>
                <a:ea typeface="微软雅黑" panose="020B0503020204020204" pitchFamily="34" charset="-122"/>
              </a:rPr>
              <a:t>Cyberattack real-time map</a:t>
            </a:r>
          </a:p>
        </p:txBody>
      </p:sp>
    </p:spTree>
    <p:extLst>
      <p:ext uri="{BB962C8B-B14F-4D97-AF65-F5344CB8AC3E}">
        <p14:creationId xmlns:p14="http://schemas.microsoft.com/office/powerpoint/2010/main" val="2054145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1+#ppt_w/2"/>
                                          </p:val>
                                        </p:tav>
                                        <p:tav tm="100000">
                                          <p:val>
                                            <p:strVal val="#ppt_x"/>
                                          </p:val>
                                        </p:tav>
                                      </p:tavLst>
                                    </p:anim>
                                    <p:anim calcmode="lin" valueType="num">
                                      <p:cBhvr additive="base">
                                        <p:cTn id="8" dur="500" fill="hold"/>
                                        <p:tgtEl>
                                          <p:spTgt spid="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457200"/>
            <a:ext cx="11007107" cy="6078826"/>
          </a:xfrm>
        </p:spPr>
        <p:txBody>
          <a:bodyPr>
            <a:normAutofit/>
          </a:bodyPr>
          <a:lstStyle/>
          <a:p>
            <a:pPr marL="0" indent="0" algn="ctr">
              <a:buNone/>
            </a:pPr>
            <a:r>
              <a:rPr lang="zh-CN" altLang="en-US" sz="3600" b="1" u="sng" dirty="0">
                <a:solidFill>
                  <a:srgbClr val="FF0000"/>
                </a:solidFill>
              </a:rPr>
              <a:t>创建数据库模式的权限</a:t>
            </a:r>
            <a:endParaRPr lang="en-US" altLang="zh-CN" sz="3600" b="1" u="sng" dirty="0">
              <a:solidFill>
                <a:srgbClr val="FF0000"/>
              </a:solidFill>
            </a:endParaRPr>
          </a:p>
          <a:p>
            <a:endParaRPr lang="en-US" altLang="zh-CN" sz="1600" dirty="0"/>
          </a:p>
          <a:p>
            <a:r>
              <a:rPr lang="en-US" altLang="zh-CN"/>
              <a:t>GRANT</a:t>
            </a:r>
            <a:r>
              <a:rPr lang="zh-CN" altLang="en-US" dirty="0"/>
              <a:t>和</a:t>
            </a:r>
            <a:r>
              <a:rPr lang="en-US" altLang="zh-CN" dirty="0"/>
              <a:t>REVOKE</a:t>
            </a:r>
            <a:r>
              <a:rPr lang="zh-CN" altLang="en-US" dirty="0"/>
              <a:t>适用于对数据</a:t>
            </a:r>
            <a:r>
              <a:rPr lang="en-US" altLang="zh-CN" dirty="0"/>
              <a:t>(</a:t>
            </a:r>
            <a:r>
              <a:rPr lang="zh-CN" altLang="en-US" dirty="0"/>
              <a:t>大部分与基本表相关：</a:t>
            </a:r>
            <a:r>
              <a:rPr lang="en-US" altLang="zh-CN" dirty="0"/>
              <a:t>tables, views, triggers)</a:t>
            </a:r>
            <a:r>
              <a:rPr lang="zh-CN" altLang="en-US" dirty="0"/>
              <a:t>操作权限的授权与回收，对用户权限的管理则是</a:t>
            </a:r>
            <a:r>
              <a:rPr lang="en-US" altLang="zh-CN" dirty="0"/>
              <a:t>DBA</a:t>
            </a:r>
            <a:r>
              <a:rPr lang="zh-CN" altLang="en-US" dirty="0"/>
              <a:t>在创建用户</a:t>
            </a:r>
            <a:r>
              <a:rPr lang="zh-CN" altLang="en-US"/>
              <a:t>时实现</a:t>
            </a:r>
            <a:r>
              <a:rPr lang="en-US" altLang="zh-CN"/>
              <a:t>.</a:t>
            </a:r>
          </a:p>
          <a:p>
            <a:endParaRPr lang="en-US" altLang="zh-CN" sz="1600" dirty="0"/>
          </a:p>
          <a:p>
            <a:pPr>
              <a:lnSpc>
                <a:spcPct val="125000"/>
              </a:lnSpc>
            </a:pPr>
            <a:r>
              <a:rPr lang="en-US" altLang="zh-CN" dirty="0">
                <a:solidFill>
                  <a:srgbClr val="C00000"/>
                </a:solidFill>
              </a:rPr>
              <a:t>CREATE USER</a:t>
            </a:r>
            <a:r>
              <a:rPr lang="zh-CN" altLang="en-US"/>
              <a:t>语句格式</a:t>
            </a:r>
            <a:endParaRPr lang="en-US" altLang="zh-CN"/>
          </a:p>
          <a:p>
            <a:pPr marL="0" indent="0">
              <a:lnSpc>
                <a:spcPct val="125000"/>
              </a:lnSpc>
              <a:buNone/>
            </a:pPr>
            <a:r>
              <a:rPr lang="en-US" altLang="zh-CN">
                <a:solidFill>
                  <a:srgbClr val="0000CC"/>
                </a:solidFill>
              </a:rPr>
              <a:t>             CREATE  </a:t>
            </a:r>
            <a:r>
              <a:rPr lang="en-US" altLang="zh-CN" dirty="0">
                <a:solidFill>
                  <a:srgbClr val="0000CC"/>
                </a:solidFill>
              </a:rPr>
              <a:t>USER  &lt;</a:t>
            </a:r>
            <a:r>
              <a:rPr lang="en-US" altLang="zh-CN">
                <a:solidFill>
                  <a:srgbClr val="0000CC"/>
                </a:solidFill>
              </a:rPr>
              <a:t>username&gt;</a:t>
            </a:r>
          </a:p>
          <a:p>
            <a:pPr marL="0" indent="0">
              <a:lnSpc>
                <a:spcPct val="125000"/>
              </a:lnSpc>
              <a:buNone/>
            </a:pPr>
            <a:r>
              <a:rPr lang="en-US" altLang="zh-CN">
                <a:solidFill>
                  <a:srgbClr val="0000CC"/>
                </a:solidFill>
              </a:rPr>
              <a:t>             [</a:t>
            </a:r>
            <a:r>
              <a:rPr lang="en-US" altLang="zh-CN" dirty="0">
                <a:solidFill>
                  <a:srgbClr val="0000CC"/>
                </a:solidFill>
              </a:rPr>
              <a:t>WITH][DBA|RESOURCE|CONNECT];</a:t>
            </a:r>
            <a:endParaRPr lang="zh-CN" altLang="en-US" dirty="0">
              <a:solidFill>
                <a:srgbClr val="0000CC"/>
              </a:solidFill>
            </a:endParaRPr>
          </a:p>
          <a:p>
            <a:pPr lvl="1"/>
            <a:r>
              <a:rPr lang="zh-CN" altLang="en-US" dirty="0">
                <a:solidFill>
                  <a:srgbClr val="FF0000"/>
                </a:solidFill>
              </a:rPr>
              <a:t>注意：</a:t>
            </a:r>
            <a:r>
              <a:rPr lang="en-US" altLang="zh-CN" dirty="0">
                <a:solidFill>
                  <a:srgbClr val="FF0000"/>
                </a:solidFill>
              </a:rPr>
              <a:t> </a:t>
            </a:r>
            <a:r>
              <a:rPr lang="en-US" altLang="zh-CN" dirty="0"/>
              <a:t>CREATE USER</a:t>
            </a:r>
            <a:r>
              <a:rPr lang="zh-CN" altLang="en-US" dirty="0">
                <a:solidFill>
                  <a:srgbClr val="FF0000"/>
                </a:solidFill>
              </a:rPr>
              <a:t>不是</a:t>
            </a:r>
            <a:r>
              <a:rPr lang="en-US" altLang="zh-CN" dirty="0">
                <a:solidFill>
                  <a:srgbClr val="FF0000"/>
                </a:solidFill>
              </a:rPr>
              <a:t>SQL</a:t>
            </a:r>
            <a:r>
              <a:rPr lang="zh-CN" altLang="en-US" dirty="0">
                <a:solidFill>
                  <a:srgbClr val="FF0000"/>
                </a:solidFill>
              </a:rPr>
              <a:t>标准</a:t>
            </a:r>
            <a:r>
              <a:rPr lang="zh-CN" altLang="en-US" dirty="0"/>
              <a:t>，各个系统的实现相差甚远</a:t>
            </a:r>
            <a:endParaRPr lang="en-US" altLang="zh-CN" dirty="0"/>
          </a:p>
        </p:txBody>
      </p:sp>
      <p:sp>
        <p:nvSpPr>
          <p:cNvPr id="4" name="灯片编号占位符 3"/>
          <p:cNvSpPr>
            <a:spLocks noGrp="1"/>
          </p:cNvSpPr>
          <p:nvPr>
            <p:ph type="sldNum" sz="quarter" idx="12"/>
          </p:nvPr>
        </p:nvSpPr>
        <p:spPr/>
        <p:txBody>
          <a:bodyPr/>
          <a:lstStyle/>
          <a:p>
            <a:fld id="{E63F6D5D-9733-4D44-9C56-AEFEDD5A4BA7}" type="slidenum">
              <a:rPr lang="en-US" smtClean="0"/>
              <a:pPr/>
              <a:t>39</a:t>
            </a:fld>
            <a:endParaRPr lang="en-US" dirty="0"/>
          </a:p>
        </p:txBody>
      </p:sp>
    </p:spTree>
    <p:extLst>
      <p:ext uri="{BB962C8B-B14F-4D97-AF65-F5344CB8AC3E}">
        <p14:creationId xmlns:p14="http://schemas.microsoft.com/office/powerpoint/2010/main" val="267729147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E63F6D5D-9733-4D44-9C56-AEFEDD5A4BA7}" type="slidenum">
              <a:rPr lang="en-US" smtClean="0"/>
              <a:pPr/>
              <a:t>40</a:t>
            </a:fld>
            <a:endParaRPr lang="en-US" dirty="0"/>
          </a:p>
        </p:txBody>
      </p:sp>
      <p:graphicFrame>
        <p:nvGraphicFramePr>
          <p:cNvPr id="5" name="Group 4"/>
          <p:cNvGraphicFramePr>
            <a:graphicFrameLocks noGrp="1"/>
          </p:cNvGraphicFramePr>
          <p:nvPr>
            <p:ph idx="1"/>
            <p:extLst>
              <p:ext uri="{D42A27DB-BD31-4B8C-83A1-F6EECF244321}">
                <p14:modId xmlns:p14="http://schemas.microsoft.com/office/powerpoint/2010/main" val="3082010286"/>
              </p:ext>
            </p:extLst>
          </p:nvPr>
        </p:nvGraphicFramePr>
        <p:xfrm>
          <a:off x="1600200" y="1920156"/>
          <a:ext cx="8229600" cy="3017688"/>
        </p:xfrm>
        <a:graphic>
          <a:graphicData uri="http://schemas.openxmlformats.org/drawingml/2006/table">
            <a:tbl>
              <a:tblPr/>
              <a:tblGrid>
                <a:gridCol w="1676399">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gridCol w="14478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2590801">
                  <a:extLst>
                    <a:ext uri="{9D8B030D-6E8A-4147-A177-3AD203B41FA5}">
                      <a16:colId xmlns:a16="http://schemas.microsoft.com/office/drawing/2014/main" val="20004"/>
                    </a:ext>
                  </a:extLst>
                </a:gridCol>
              </a:tblGrid>
              <a:tr h="426762">
                <a:tc rowSpan="2">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endParaRPr kumimoji="0" lang="en-US" altLang="zh-CN" sz="2200" b="0" i="0" u="none" strike="noStrike" cap="none" normalizeH="0" baseline="0" dirty="0">
                        <a:ln>
                          <a:noFill/>
                        </a:ln>
                        <a:solidFill>
                          <a:schemeClr val="tx1"/>
                        </a:solidFill>
                        <a:effectLst/>
                        <a:latin typeface="等线" panose="02010600030101010101" pitchFamily="2" charset="-122"/>
                        <a:ea typeface="等线" panose="02010600030101010101" pitchFamily="2" charset="-122"/>
                      </a:endParaRPr>
                    </a:p>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22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拥有的权限</a:t>
                      </a:r>
                    </a:p>
                  </a:txBody>
                  <a:tcPr marL="121929" marR="121929"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4">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22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可否执行的操作</a:t>
                      </a:r>
                    </a:p>
                  </a:txBody>
                  <a:tcPr marL="121929" marR="121929" marT="45724" marB="4572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868638">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22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CREATE USER</a:t>
                      </a:r>
                    </a:p>
                  </a:txBody>
                  <a:tcPr marL="121929" marR="121929"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2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CREATE SCHEMA</a:t>
                      </a:r>
                    </a:p>
                  </a:txBody>
                  <a:tcPr marL="121929" marR="121929"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22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CREATE TABLE</a:t>
                      </a:r>
                    </a:p>
                  </a:txBody>
                  <a:tcPr marL="121929" marR="121929"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22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登录数据库 </a:t>
                      </a:r>
                      <a:r>
                        <a:rPr kumimoji="0" lang="zh-CN" altLang="en-US" sz="22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a:t>
                      </a:r>
                      <a:r>
                        <a:rPr kumimoji="0" lang="zh-CN" sz="22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执行数据查询和操纵</a:t>
                      </a:r>
                    </a:p>
                  </a:txBody>
                  <a:tcPr marL="121929" marR="121929"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26762">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2200" b="0" i="0" u="none" strike="noStrike" cap="none" normalizeH="0" baseline="0" dirty="0">
                          <a:ln>
                            <a:noFill/>
                          </a:ln>
                          <a:solidFill>
                            <a:srgbClr val="FF0000"/>
                          </a:solidFill>
                          <a:effectLst/>
                          <a:latin typeface="等线" panose="02010600030101010101" pitchFamily="2" charset="-122"/>
                          <a:ea typeface="等线" panose="02010600030101010101" pitchFamily="2" charset="-122"/>
                        </a:rPr>
                        <a:t>DBA</a:t>
                      </a:r>
                    </a:p>
                  </a:txBody>
                  <a:tcPr marL="121929" marR="121929"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22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可以</a:t>
                      </a:r>
                    </a:p>
                  </a:txBody>
                  <a:tcPr marL="121929" marR="121929"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2200" b="0" i="0" u="none" strike="noStrike" cap="none" normalizeH="0" baseline="0">
                          <a:ln>
                            <a:noFill/>
                          </a:ln>
                          <a:solidFill>
                            <a:schemeClr val="tx1"/>
                          </a:solidFill>
                          <a:effectLst/>
                          <a:latin typeface="等线" panose="02010600030101010101" pitchFamily="2" charset="-122"/>
                          <a:ea typeface="等线" panose="02010600030101010101" pitchFamily="2" charset="-122"/>
                        </a:rPr>
                        <a:t>可以</a:t>
                      </a:r>
                    </a:p>
                  </a:txBody>
                  <a:tcPr marL="121929" marR="121929"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2200" b="0" i="0" u="none" strike="noStrike" cap="none" normalizeH="0" baseline="0">
                          <a:ln>
                            <a:noFill/>
                          </a:ln>
                          <a:solidFill>
                            <a:schemeClr val="tx1"/>
                          </a:solidFill>
                          <a:effectLst/>
                          <a:latin typeface="等线" panose="02010600030101010101" pitchFamily="2" charset="-122"/>
                          <a:ea typeface="等线" panose="02010600030101010101" pitchFamily="2" charset="-122"/>
                        </a:rPr>
                        <a:t>可以</a:t>
                      </a:r>
                    </a:p>
                  </a:txBody>
                  <a:tcPr marL="121929" marR="121929"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22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可以</a:t>
                      </a:r>
                    </a:p>
                  </a:txBody>
                  <a:tcPr marL="121929" marR="121929"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33452">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2200" b="0" i="0" u="none" strike="noStrike" cap="none" normalizeH="0" baseline="0" dirty="0">
                          <a:ln>
                            <a:noFill/>
                          </a:ln>
                          <a:solidFill>
                            <a:srgbClr val="FF0000"/>
                          </a:solidFill>
                          <a:effectLst/>
                          <a:latin typeface="等线" panose="02010600030101010101" pitchFamily="2" charset="-122"/>
                          <a:ea typeface="等线" panose="02010600030101010101" pitchFamily="2" charset="-122"/>
                        </a:rPr>
                        <a:t>RESOURCE</a:t>
                      </a:r>
                    </a:p>
                  </a:txBody>
                  <a:tcPr marL="121929" marR="121929"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22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不可以</a:t>
                      </a:r>
                    </a:p>
                  </a:txBody>
                  <a:tcPr marL="121929" marR="121929"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22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不可以</a:t>
                      </a:r>
                    </a:p>
                  </a:txBody>
                  <a:tcPr marL="121929" marR="121929"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22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可以</a:t>
                      </a:r>
                    </a:p>
                  </a:txBody>
                  <a:tcPr marL="121929" marR="121929"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2200" b="0" i="0" u="none" strike="noStrike" cap="none" normalizeH="0" baseline="0" dirty="0">
                          <a:ln>
                            <a:noFill/>
                          </a:ln>
                          <a:solidFill>
                            <a:srgbClr val="FF0000"/>
                          </a:solidFill>
                          <a:effectLst/>
                          <a:latin typeface="等线" panose="02010600030101010101" pitchFamily="2" charset="-122"/>
                          <a:ea typeface="等线" panose="02010600030101010101" pitchFamily="2" charset="-122"/>
                        </a:rPr>
                        <a:t>可以</a:t>
                      </a:r>
                    </a:p>
                  </a:txBody>
                  <a:tcPr marL="121929" marR="121929"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62074">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2200" b="0" i="0" u="none" strike="noStrike" cap="none" normalizeH="0" baseline="0" dirty="0">
                          <a:ln>
                            <a:noFill/>
                          </a:ln>
                          <a:solidFill>
                            <a:srgbClr val="FF0000"/>
                          </a:solidFill>
                          <a:effectLst/>
                          <a:latin typeface="等线" panose="02010600030101010101" pitchFamily="2" charset="-122"/>
                          <a:ea typeface="等线" panose="02010600030101010101" pitchFamily="2" charset="-122"/>
                        </a:rPr>
                        <a:t>CONNECT</a:t>
                      </a:r>
                    </a:p>
                  </a:txBody>
                  <a:tcPr marL="121929" marR="121929"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22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不可以</a:t>
                      </a:r>
                    </a:p>
                  </a:txBody>
                  <a:tcPr marL="121929" marR="121929"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22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不可以</a:t>
                      </a:r>
                    </a:p>
                  </a:txBody>
                  <a:tcPr marL="121929" marR="121929"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22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不可以</a:t>
                      </a:r>
                    </a:p>
                  </a:txBody>
                  <a:tcPr marL="121929" marR="121929"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22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可以，但必须拥有相应权限</a:t>
                      </a:r>
                    </a:p>
                  </a:txBody>
                  <a:tcPr marL="121929" marR="121929"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6" name="Rectangle 304"/>
          <p:cNvSpPr>
            <a:spLocks noChangeArrowheads="1"/>
          </p:cNvSpPr>
          <p:nvPr/>
        </p:nvSpPr>
        <p:spPr bwMode="auto">
          <a:xfrm>
            <a:off x="3083472" y="1234356"/>
            <a:ext cx="526305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spcBef>
                <a:spcPct val="20000"/>
              </a:spcBef>
              <a:buSzPct val="100000"/>
              <a:buFont typeface="Wingdings" pitchFamily="2" charset="2"/>
              <a:buChar char="v"/>
              <a:defRPr sz="2800" b="1">
                <a:solidFill>
                  <a:schemeClr val="tx1"/>
                </a:solidFill>
                <a:latin typeface="Arial" pitchFamily="34" charset="0"/>
                <a:ea typeface="宋体" pitchFamily="2" charset="-122"/>
              </a:defRPr>
            </a:lvl1pPr>
            <a:lvl2pPr marL="742950" indent="-285750" eaLnBrk="0" hangingPunct="0">
              <a:spcBef>
                <a:spcPct val="20000"/>
              </a:spcBef>
              <a:buSzPct val="100000"/>
              <a:buFont typeface="Wingdings" pitchFamily="2" charset="2"/>
              <a:buChar char="n"/>
              <a:defRPr sz="2400" b="1">
                <a:solidFill>
                  <a:schemeClr val="tx1"/>
                </a:solidFill>
                <a:latin typeface="Arial" pitchFamily="34" charset="0"/>
                <a:ea typeface="宋体" pitchFamily="2" charset="-122"/>
              </a:defRPr>
            </a:lvl2pPr>
            <a:lvl3pPr marL="1143000" indent="-228600" eaLnBrk="0" hangingPunct="0">
              <a:spcBef>
                <a:spcPct val="20000"/>
              </a:spcBef>
              <a:buChar char="•"/>
              <a:defRPr sz="2000" b="1">
                <a:solidFill>
                  <a:schemeClr val="tx1"/>
                </a:solidFill>
                <a:latin typeface="Arial" pitchFamily="34" charset="0"/>
                <a:ea typeface="宋体" pitchFamily="2" charset="-122"/>
              </a:defRPr>
            </a:lvl3pPr>
            <a:lvl4pPr marL="1600200" indent="-228600" eaLnBrk="0" hangingPunct="0">
              <a:spcBef>
                <a:spcPct val="20000"/>
              </a:spcBef>
              <a:buChar char="–"/>
              <a:defRPr sz="2000" b="1">
                <a:solidFill>
                  <a:schemeClr val="tx1"/>
                </a:solidFill>
                <a:latin typeface="Arial" pitchFamily="34" charset="0"/>
                <a:ea typeface="宋体" pitchFamily="2" charset="-122"/>
              </a:defRPr>
            </a:lvl4pPr>
            <a:lvl5pPr marL="2057400" indent="-228600" eaLnBrk="0" hangingPunct="0">
              <a:spcBef>
                <a:spcPct val="20000"/>
              </a:spcBef>
              <a:buChar char="»"/>
              <a:defRPr sz="2000" b="1">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b="1">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b="1">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b="1">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b="1">
                <a:solidFill>
                  <a:schemeClr val="tx1"/>
                </a:solidFill>
                <a:latin typeface="Arial" pitchFamily="34" charset="0"/>
                <a:ea typeface="宋体" pitchFamily="2" charset="-122"/>
              </a:defRPr>
            </a:lvl9pPr>
          </a:lstStyle>
          <a:p>
            <a:pPr algn="ctr" eaLnBrk="1" hangingPunct="1">
              <a:spcBef>
                <a:spcPct val="0"/>
              </a:spcBef>
              <a:buSzTx/>
              <a:buFont typeface="Arial" pitchFamily="34" charset="0"/>
              <a:buNone/>
            </a:pPr>
            <a:r>
              <a:rPr lang="zh-CN" altLang="en-US" dirty="0">
                <a:solidFill>
                  <a:srgbClr val="0000FF"/>
                </a:solidFill>
                <a:latin typeface="等线" panose="02010600030101010101" pitchFamily="2" charset="-122"/>
                <a:ea typeface="等线" panose="02010600030101010101" pitchFamily="2" charset="-122"/>
              </a:rPr>
              <a:t>权限与可执行的操作对照表 </a:t>
            </a:r>
          </a:p>
        </p:txBody>
      </p:sp>
    </p:spTree>
    <p:extLst>
      <p:ext uri="{BB962C8B-B14F-4D97-AF65-F5344CB8AC3E}">
        <p14:creationId xmlns:p14="http://schemas.microsoft.com/office/powerpoint/2010/main" val="307134551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457200"/>
            <a:ext cx="11007107" cy="6078826"/>
          </a:xfrm>
        </p:spPr>
        <p:txBody>
          <a:bodyPr>
            <a:normAutofit/>
          </a:bodyPr>
          <a:lstStyle/>
          <a:p>
            <a:pPr marL="0" indent="0" algn="ctr">
              <a:lnSpc>
                <a:spcPct val="100000"/>
              </a:lnSpc>
              <a:buNone/>
            </a:pPr>
            <a:r>
              <a:rPr lang="zh-CN" altLang="en-US" sz="3600" b="1" u="sng" dirty="0">
                <a:solidFill>
                  <a:srgbClr val="FF0000"/>
                </a:solidFill>
              </a:rPr>
              <a:t>数据库角色</a:t>
            </a:r>
            <a:r>
              <a:rPr lang="en-US" altLang="zh-CN" sz="3600" b="1" u="sng" dirty="0">
                <a:solidFill>
                  <a:srgbClr val="FF0000"/>
                </a:solidFill>
              </a:rPr>
              <a:t>(Role)</a:t>
            </a:r>
          </a:p>
          <a:p>
            <a:pPr>
              <a:lnSpc>
                <a:spcPct val="100000"/>
              </a:lnSpc>
            </a:pPr>
            <a:endParaRPr lang="en-US" altLang="zh-CN" sz="2000" dirty="0"/>
          </a:p>
          <a:p>
            <a:pPr>
              <a:lnSpc>
                <a:spcPct val="100000"/>
              </a:lnSpc>
            </a:pPr>
            <a:r>
              <a:rPr lang="zh-CN" altLang="en-US" dirty="0">
                <a:solidFill>
                  <a:srgbClr val="FF0000"/>
                </a:solidFill>
              </a:rPr>
              <a:t>数据库角色</a:t>
            </a:r>
            <a:r>
              <a:rPr lang="zh-CN" altLang="en-US" dirty="0"/>
              <a:t>是被命名的一组与数据库操作相关的权限</a:t>
            </a:r>
            <a:endParaRPr lang="en-US" altLang="zh-CN" dirty="0"/>
          </a:p>
          <a:p>
            <a:pPr lvl="1">
              <a:lnSpc>
                <a:spcPct val="100000"/>
              </a:lnSpc>
            </a:pPr>
            <a:r>
              <a:rPr lang="zh-CN" altLang="en-US" dirty="0"/>
              <a:t>角色是权限的集合 </a:t>
            </a:r>
          </a:p>
          <a:p>
            <a:pPr lvl="1">
              <a:lnSpc>
                <a:spcPct val="100000"/>
              </a:lnSpc>
            </a:pPr>
            <a:r>
              <a:rPr lang="zh-CN" altLang="en-US" dirty="0"/>
              <a:t>可以为一组具有相同权限的用户创建一个角色</a:t>
            </a:r>
          </a:p>
          <a:p>
            <a:pPr lvl="1">
              <a:lnSpc>
                <a:spcPct val="100000"/>
              </a:lnSpc>
            </a:pPr>
            <a:r>
              <a:rPr lang="zh-CN" altLang="en-US" dirty="0"/>
              <a:t>简化</a:t>
            </a:r>
            <a:r>
              <a:rPr lang="zh-CN" altLang="en-US"/>
              <a:t>授权过程</a:t>
            </a:r>
            <a:endParaRPr lang="en-US" altLang="zh-CN"/>
          </a:p>
          <a:p>
            <a:pPr marL="357188" lvl="1" indent="0">
              <a:lnSpc>
                <a:spcPct val="100000"/>
              </a:lnSpc>
              <a:buNone/>
            </a:pPr>
            <a:endParaRPr lang="en-US" altLang="zh-CN" sz="1600" dirty="0"/>
          </a:p>
          <a:p>
            <a:pPr lvl="1">
              <a:lnSpc>
                <a:spcPct val="100000"/>
              </a:lnSpc>
            </a:pPr>
            <a:endParaRPr lang="zh-CN" altLang="en-US" sz="800" dirty="0"/>
          </a:p>
          <a:p>
            <a:pPr>
              <a:lnSpc>
                <a:spcPct val="100000"/>
              </a:lnSpc>
            </a:pPr>
            <a:r>
              <a:rPr lang="zh-CN" altLang="en-US" dirty="0">
                <a:solidFill>
                  <a:srgbClr val="FF0000"/>
                </a:solidFill>
              </a:rPr>
              <a:t>角色</a:t>
            </a:r>
            <a:r>
              <a:rPr lang="zh-CN" altLang="en-US">
                <a:solidFill>
                  <a:srgbClr val="FF0000"/>
                </a:solidFill>
              </a:rPr>
              <a:t>的创建</a:t>
            </a:r>
            <a:endParaRPr lang="en-US" altLang="zh-CN">
              <a:solidFill>
                <a:srgbClr val="FF0000"/>
              </a:solidFill>
            </a:endParaRPr>
          </a:p>
          <a:p>
            <a:pPr marL="0" indent="0">
              <a:lnSpc>
                <a:spcPct val="100000"/>
              </a:lnSpc>
              <a:buNone/>
            </a:pPr>
            <a:r>
              <a:rPr lang="en-US" altLang="zh-CN">
                <a:solidFill>
                  <a:srgbClr val="0000CC"/>
                </a:solidFill>
              </a:rPr>
              <a:t>                   CREATE  </a:t>
            </a:r>
            <a:r>
              <a:rPr lang="en-US" altLang="zh-CN" dirty="0">
                <a:solidFill>
                  <a:srgbClr val="0000CC"/>
                </a:solidFill>
              </a:rPr>
              <a:t>ROLE  &lt;</a:t>
            </a:r>
            <a:r>
              <a:rPr lang="zh-CN" altLang="en-US" dirty="0">
                <a:solidFill>
                  <a:srgbClr val="0000CC"/>
                </a:solidFill>
              </a:rPr>
              <a:t>角色名</a:t>
            </a:r>
            <a:r>
              <a:rPr lang="en-US" altLang="zh-CN" dirty="0">
                <a:solidFill>
                  <a:srgbClr val="0000CC"/>
                </a:solidFill>
              </a:rPr>
              <a:t>&gt;; </a:t>
            </a:r>
          </a:p>
        </p:txBody>
      </p:sp>
      <p:sp>
        <p:nvSpPr>
          <p:cNvPr id="4" name="灯片编号占位符 3"/>
          <p:cNvSpPr>
            <a:spLocks noGrp="1"/>
          </p:cNvSpPr>
          <p:nvPr>
            <p:ph type="sldNum" sz="quarter" idx="12"/>
          </p:nvPr>
        </p:nvSpPr>
        <p:spPr/>
        <p:txBody>
          <a:bodyPr/>
          <a:lstStyle/>
          <a:p>
            <a:fld id="{E63F6D5D-9733-4D44-9C56-AEFEDD5A4BA7}" type="slidenum">
              <a:rPr lang="en-US" smtClean="0"/>
              <a:pPr/>
              <a:t>41</a:t>
            </a:fld>
            <a:endParaRPr lang="en-US" dirty="0"/>
          </a:p>
        </p:txBody>
      </p:sp>
    </p:spTree>
    <p:extLst>
      <p:ext uri="{BB962C8B-B14F-4D97-AF65-F5344CB8AC3E}">
        <p14:creationId xmlns:p14="http://schemas.microsoft.com/office/powerpoint/2010/main" val="361769033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47304" y="190451"/>
            <a:ext cx="11297392" cy="6307426"/>
          </a:xfrm>
        </p:spPr>
        <p:txBody>
          <a:bodyPr>
            <a:normAutofit/>
          </a:bodyPr>
          <a:lstStyle/>
          <a:p>
            <a:pPr>
              <a:lnSpc>
                <a:spcPct val="110000"/>
              </a:lnSpc>
            </a:pPr>
            <a:r>
              <a:rPr lang="zh-CN" altLang="en-US" dirty="0"/>
              <a:t>给角色授权</a:t>
            </a:r>
            <a:endParaRPr lang="en-US" altLang="zh-CN" dirty="0"/>
          </a:p>
          <a:p>
            <a:pPr lvl="1">
              <a:lnSpc>
                <a:spcPct val="110000"/>
              </a:lnSpc>
              <a:buNone/>
            </a:pPr>
            <a:r>
              <a:rPr lang="en-US" altLang="zh-CN" sz="2800" dirty="0">
                <a:solidFill>
                  <a:srgbClr val="0000CC"/>
                </a:solidFill>
              </a:rPr>
              <a:t>                 GRANT  &lt;</a:t>
            </a:r>
            <a:r>
              <a:rPr lang="zh-CN" altLang="en-US" sz="2800" dirty="0">
                <a:solidFill>
                  <a:srgbClr val="0000CC"/>
                </a:solidFill>
              </a:rPr>
              <a:t>权限</a:t>
            </a:r>
            <a:r>
              <a:rPr lang="en-US" altLang="zh-CN" sz="2800" dirty="0">
                <a:solidFill>
                  <a:srgbClr val="0000CC"/>
                </a:solidFill>
              </a:rPr>
              <a:t>&gt;[,&lt;</a:t>
            </a:r>
            <a:r>
              <a:rPr lang="zh-CN" altLang="en-US" sz="2800" dirty="0">
                <a:solidFill>
                  <a:srgbClr val="0000CC"/>
                </a:solidFill>
              </a:rPr>
              <a:t>权限</a:t>
            </a:r>
            <a:r>
              <a:rPr lang="en-US" altLang="zh-CN" sz="2800" dirty="0">
                <a:solidFill>
                  <a:srgbClr val="0000CC"/>
                </a:solidFill>
              </a:rPr>
              <a:t>&gt;]… </a:t>
            </a:r>
          </a:p>
          <a:p>
            <a:pPr lvl="1">
              <a:lnSpc>
                <a:spcPct val="110000"/>
              </a:lnSpc>
              <a:buNone/>
            </a:pPr>
            <a:r>
              <a:rPr lang="en-US" altLang="zh-CN" sz="2800" dirty="0">
                <a:solidFill>
                  <a:srgbClr val="0000CC"/>
                </a:solidFill>
              </a:rPr>
              <a:t>                 ON &lt;</a:t>
            </a:r>
            <a:r>
              <a:rPr lang="zh-CN" altLang="en-US" sz="2800" dirty="0">
                <a:solidFill>
                  <a:srgbClr val="0000CC"/>
                </a:solidFill>
              </a:rPr>
              <a:t>对象类型</a:t>
            </a:r>
            <a:r>
              <a:rPr lang="en-US" altLang="zh-CN" sz="2800" dirty="0">
                <a:solidFill>
                  <a:srgbClr val="0000CC"/>
                </a:solidFill>
              </a:rPr>
              <a:t>&gt;</a:t>
            </a:r>
            <a:r>
              <a:rPr lang="zh-CN" altLang="en-US" sz="2800" dirty="0">
                <a:solidFill>
                  <a:srgbClr val="0000CC"/>
                </a:solidFill>
              </a:rPr>
              <a:t>对象名  </a:t>
            </a:r>
          </a:p>
          <a:p>
            <a:pPr lvl="1">
              <a:lnSpc>
                <a:spcPct val="110000"/>
              </a:lnSpc>
              <a:buNone/>
            </a:pPr>
            <a:r>
              <a:rPr lang="zh-CN" altLang="en-US" sz="2800" dirty="0">
                <a:solidFill>
                  <a:srgbClr val="0000CC"/>
                </a:solidFill>
              </a:rPr>
              <a:t>                 </a:t>
            </a:r>
            <a:r>
              <a:rPr lang="en-US" altLang="zh-CN" sz="2800" dirty="0">
                <a:solidFill>
                  <a:srgbClr val="0000CC"/>
                </a:solidFill>
              </a:rPr>
              <a:t>TO &lt;</a:t>
            </a:r>
            <a:r>
              <a:rPr lang="zh-CN" altLang="en-US" sz="2800" dirty="0">
                <a:solidFill>
                  <a:srgbClr val="0000CC"/>
                </a:solidFill>
              </a:rPr>
              <a:t>角色</a:t>
            </a:r>
            <a:r>
              <a:rPr lang="en-US" altLang="zh-CN" sz="2800" dirty="0">
                <a:solidFill>
                  <a:srgbClr val="0000CC"/>
                </a:solidFill>
              </a:rPr>
              <a:t>&gt;[,&lt;</a:t>
            </a:r>
            <a:r>
              <a:rPr lang="zh-CN" altLang="en-US" sz="2800" dirty="0">
                <a:solidFill>
                  <a:srgbClr val="0000CC"/>
                </a:solidFill>
              </a:rPr>
              <a:t>角色</a:t>
            </a:r>
            <a:r>
              <a:rPr lang="en-US" altLang="zh-CN" sz="2800" dirty="0">
                <a:solidFill>
                  <a:srgbClr val="0000CC"/>
                </a:solidFill>
              </a:rPr>
              <a:t>&gt;]…</a:t>
            </a:r>
            <a:endParaRPr lang="en-US" altLang="zh-CN" dirty="0"/>
          </a:p>
          <a:p>
            <a:pPr>
              <a:lnSpc>
                <a:spcPct val="110000"/>
              </a:lnSpc>
            </a:pPr>
            <a:r>
              <a:rPr lang="zh-CN" altLang="en-US" dirty="0"/>
              <a:t>将一个角色授予其他的角色或用户</a:t>
            </a:r>
            <a:endParaRPr lang="en-US" altLang="zh-CN" dirty="0"/>
          </a:p>
          <a:p>
            <a:pPr lvl="1">
              <a:lnSpc>
                <a:spcPct val="110000"/>
              </a:lnSpc>
              <a:buNone/>
            </a:pPr>
            <a:r>
              <a:rPr lang="en-US" altLang="zh-CN" b="1">
                <a:solidFill>
                  <a:srgbClr val="0000CC"/>
                </a:solidFill>
              </a:rPr>
              <a:t>                  </a:t>
            </a:r>
            <a:r>
              <a:rPr lang="en-US" altLang="zh-CN">
                <a:solidFill>
                  <a:srgbClr val="0000CC"/>
                </a:solidFill>
              </a:rPr>
              <a:t>GRANT  </a:t>
            </a:r>
            <a:r>
              <a:rPr lang="en-US" altLang="zh-CN" dirty="0"/>
              <a:t>&lt;</a:t>
            </a:r>
            <a:r>
              <a:rPr lang="zh-CN" altLang="en-US" dirty="0"/>
              <a:t>角色</a:t>
            </a:r>
            <a:r>
              <a:rPr lang="en-US" altLang="zh-CN" dirty="0"/>
              <a:t>1&gt;[,&lt;</a:t>
            </a:r>
            <a:r>
              <a:rPr lang="zh-CN" altLang="en-US" dirty="0"/>
              <a:t>角色</a:t>
            </a:r>
            <a:r>
              <a:rPr lang="en-US" altLang="zh-CN" dirty="0"/>
              <a:t>2&gt;]…</a:t>
            </a:r>
          </a:p>
          <a:p>
            <a:pPr lvl="1">
              <a:lnSpc>
                <a:spcPct val="110000"/>
              </a:lnSpc>
              <a:buNone/>
            </a:pPr>
            <a:r>
              <a:rPr lang="en-US" altLang="zh-CN">
                <a:solidFill>
                  <a:srgbClr val="C00000"/>
                </a:solidFill>
              </a:rPr>
              <a:t>                  </a:t>
            </a:r>
            <a:r>
              <a:rPr lang="en-US" altLang="zh-CN">
                <a:solidFill>
                  <a:srgbClr val="0000CC"/>
                </a:solidFill>
              </a:rPr>
              <a:t>TO  </a:t>
            </a:r>
            <a:r>
              <a:rPr lang="en-US" altLang="zh-CN" dirty="0"/>
              <a:t>&lt;</a:t>
            </a:r>
            <a:r>
              <a:rPr lang="zh-CN" altLang="en-US" dirty="0"/>
              <a:t>角色</a:t>
            </a:r>
            <a:r>
              <a:rPr lang="en-US" altLang="zh-CN" dirty="0"/>
              <a:t>3&gt;[,&lt;</a:t>
            </a:r>
            <a:r>
              <a:rPr lang="zh-CN" altLang="en-US" dirty="0"/>
              <a:t>用户</a:t>
            </a:r>
            <a:r>
              <a:rPr lang="en-US" altLang="zh-CN" dirty="0"/>
              <a:t>1&gt;]… </a:t>
            </a:r>
          </a:p>
          <a:p>
            <a:pPr lvl="1">
              <a:lnSpc>
                <a:spcPct val="110000"/>
              </a:lnSpc>
              <a:buNone/>
            </a:pPr>
            <a:r>
              <a:rPr lang="en-US" altLang="zh-CN">
                <a:solidFill>
                  <a:srgbClr val="FF0000"/>
                </a:solidFill>
              </a:rPr>
              <a:t>                  [</a:t>
            </a:r>
            <a:r>
              <a:rPr lang="en-US" altLang="zh-CN" dirty="0">
                <a:solidFill>
                  <a:srgbClr val="FF0000"/>
                </a:solidFill>
              </a:rPr>
              <a:t>WITH ADMIN OPTION]</a:t>
            </a:r>
          </a:p>
          <a:p>
            <a:pPr marL="558900" lvl="2" indent="-342900">
              <a:lnSpc>
                <a:spcPct val="110000"/>
              </a:lnSpc>
              <a:buFont typeface="Wingdings" panose="05000000000000000000" pitchFamily="2" charset="2"/>
              <a:buChar char="Ø"/>
            </a:pPr>
            <a:r>
              <a:rPr lang="zh-CN" altLang="en-US" sz="2000" dirty="0"/>
              <a:t>角色权限的收回该语句把角色授予某用户，或授予另一个角色</a:t>
            </a:r>
          </a:p>
          <a:p>
            <a:pPr marL="558900" lvl="2" indent="-342900">
              <a:lnSpc>
                <a:spcPct val="110000"/>
              </a:lnSpc>
              <a:buFont typeface="Wingdings" panose="05000000000000000000" pitchFamily="2" charset="2"/>
              <a:buChar char="Ø"/>
            </a:pPr>
            <a:r>
              <a:rPr lang="zh-CN" altLang="en-US" sz="2000" dirty="0"/>
              <a:t>授予者是角色的创建者或拥有在这个角色上的</a:t>
            </a:r>
            <a:r>
              <a:rPr lang="en-US" altLang="zh-CN" sz="2000" dirty="0"/>
              <a:t>ADMIN OPTION</a:t>
            </a:r>
          </a:p>
          <a:p>
            <a:pPr marL="558900" lvl="2" indent="-342900">
              <a:lnSpc>
                <a:spcPct val="110000"/>
              </a:lnSpc>
              <a:buFont typeface="Wingdings" panose="05000000000000000000" pitchFamily="2" charset="2"/>
              <a:buChar char="Ø"/>
            </a:pPr>
            <a:r>
              <a:rPr lang="zh-CN" altLang="en-US" sz="2000" dirty="0"/>
              <a:t>指定了</a:t>
            </a:r>
            <a:r>
              <a:rPr lang="en-US" altLang="zh-CN" sz="2000" dirty="0"/>
              <a:t>WITH ADMIN OPTION</a:t>
            </a:r>
            <a:r>
              <a:rPr lang="zh-CN" altLang="en-US" sz="2000" dirty="0"/>
              <a:t>则获得某种权限的角色或用户还可以把这种权限授予其他角色</a:t>
            </a:r>
            <a:endParaRPr lang="en-US" altLang="zh-CN" sz="2000" dirty="0"/>
          </a:p>
          <a:p>
            <a:pPr marL="558900" lvl="2" indent="-342900">
              <a:lnSpc>
                <a:spcPct val="110000"/>
              </a:lnSpc>
              <a:buFont typeface="Wingdings" panose="05000000000000000000" pitchFamily="2" charset="2"/>
              <a:buChar char="Ø"/>
            </a:pPr>
            <a:r>
              <a:rPr lang="zh-CN" altLang="en-US" sz="2000" dirty="0"/>
              <a:t>一个角色的权限：直接授予这个角色的全部权限加上其他角色授予这个角色的全部权限</a:t>
            </a:r>
          </a:p>
        </p:txBody>
      </p:sp>
      <p:sp>
        <p:nvSpPr>
          <p:cNvPr id="4" name="灯片编号占位符 3"/>
          <p:cNvSpPr>
            <a:spLocks noGrp="1"/>
          </p:cNvSpPr>
          <p:nvPr>
            <p:ph type="sldNum" sz="quarter" idx="12"/>
          </p:nvPr>
        </p:nvSpPr>
        <p:spPr/>
        <p:txBody>
          <a:bodyPr/>
          <a:lstStyle/>
          <a:p>
            <a:fld id="{E63F6D5D-9733-4D44-9C56-AEFEDD5A4BA7}" type="slidenum">
              <a:rPr lang="en-US" smtClean="0"/>
              <a:pPr/>
              <a:t>42</a:t>
            </a:fld>
            <a:endParaRPr lang="en-US" dirty="0"/>
          </a:p>
        </p:txBody>
      </p:sp>
    </p:spTree>
    <p:extLst>
      <p:ext uri="{BB962C8B-B14F-4D97-AF65-F5344CB8AC3E}">
        <p14:creationId xmlns:p14="http://schemas.microsoft.com/office/powerpoint/2010/main" val="425855336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533400"/>
            <a:ext cx="11007107" cy="6002626"/>
          </a:xfrm>
        </p:spPr>
        <p:txBody>
          <a:bodyPr>
            <a:normAutofit/>
          </a:bodyPr>
          <a:lstStyle/>
          <a:p>
            <a:pPr>
              <a:lnSpc>
                <a:spcPct val="110000"/>
              </a:lnSpc>
            </a:pPr>
            <a:r>
              <a:rPr lang="zh-CN" altLang="en-US" dirty="0"/>
              <a:t>角色权限的收回</a:t>
            </a:r>
            <a:endParaRPr lang="en-US" altLang="zh-CN" dirty="0"/>
          </a:p>
          <a:p>
            <a:pPr lvl="1">
              <a:lnSpc>
                <a:spcPct val="110000"/>
              </a:lnSpc>
              <a:buSzPct val="100000"/>
              <a:buNone/>
              <a:defRPr/>
            </a:pPr>
            <a:r>
              <a:rPr lang="en-US" altLang="zh-CN" dirty="0">
                <a:solidFill>
                  <a:srgbClr val="0000CC"/>
                </a:solidFill>
              </a:rPr>
              <a:t>               REVOKE &lt;</a:t>
            </a:r>
            <a:r>
              <a:rPr lang="zh-CN" altLang="en-US" dirty="0">
                <a:solidFill>
                  <a:srgbClr val="0000CC"/>
                </a:solidFill>
              </a:rPr>
              <a:t>权限</a:t>
            </a:r>
            <a:r>
              <a:rPr lang="en-US" altLang="zh-CN" dirty="0">
                <a:solidFill>
                  <a:srgbClr val="0000CC"/>
                </a:solidFill>
              </a:rPr>
              <a:t>&gt;[,&lt;</a:t>
            </a:r>
            <a:r>
              <a:rPr lang="zh-CN" altLang="en-US" dirty="0">
                <a:solidFill>
                  <a:srgbClr val="0000CC"/>
                </a:solidFill>
              </a:rPr>
              <a:t>权限</a:t>
            </a:r>
            <a:r>
              <a:rPr lang="en-US" altLang="zh-CN" dirty="0">
                <a:solidFill>
                  <a:srgbClr val="0000CC"/>
                </a:solidFill>
              </a:rPr>
              <a:t>&gt;]…</a:t>
            </a:r>
          </a:p>
          <a:p>
            <a:pPr lvl="1">
              <a:lnSpc>
                <a:spcPct val="110000"/>
              </a:lnSpc>
              <a:buSzPct val="100000"/>
              <a:buNone/>
              <a:defRPr/>
            </a:pPr>
            <a:r>
              <a:rPr lang="en-US" altLang="zh-CN" dirty="0">
                <a:solidFill>
                  <a:srgbClr val="0000CC"/>
                </a:solidFill>
              </a:rPr>
              <a:t>               ON &lt;</a:t>
            </a:r>
            <a:r>
              <a:rPr lang="zh-CN" altLang="en-US" dirty="0">
                <a:solidFill>
                  <a:srgbClr val="0000CC"/>
                </a:solidFill>
              </a:rPr>
              <a:t>对象类型</a:t>
            </a:r>
            <a:r>
              <a:rPr lang="en-US" altLang="zh-CN" dirty="0">
                <a:solidFill>
                  <a:srgbClr val="0000CC"/>
                </a:solidFill>
              </a:rPr>
              <a:t>&gt; &lt;</a:t>
            </a:r>
            <a:r>
              <a:rPr lang="zh-CN" altLang="en-US" dirty="0">
                <a:solidFill>
                  <a:srgbClr val="0000CC"/>
                </a:solidFill>
              </a:rPr>
              <a:t>对象名</a:t>
            </a:r>
            <a:r>
              <a:rPr lang="en-US" altLang="zh-CN" dirty="0">
                <a:solidFill>
                  <a:srgbClr val="0000CC"/>
                </a:solidFill>
              </a:rPr>
              <a:t>&gt;</a:t>
            </a:r>
          </a:p>
          <a:p>
            <a:pPr lvl="1">
              <a:lnSpc>
                <a:spcPct val="110000"/>
              </a:lnSpc>
              <a:buSzPct val="100000"/>
              <a:buNone/>
              <a:defRPr/>
            </a:pPr>
            <a:r>
              <a:rPr lang="en-US" altLang="zh-CN" dirty="0">
                <a:solidFill>
                  <a:srgbClr val="0000CC"/>
                </a:solidFill>
              </a:rPr>
              <a:t>               FROM &lt;</a:t>
            </a:r>
            <a:r>
              <a:rPr lang="zh-CN" altLang="en-US" dirty="0">
                <a:solidFill>
                  <a:srgbClr val="0000CC"/>
                </a:solidFill>
              </a:rPr>
              <a:t>角色</a:t>
            </a:r>
            <a:r>
              <a:rPr lang="en-US" altLang="zh-CN" dirty="0">
                <a:solidFill>
                  <a:srgbClr val="0000CC"/>
                </a:solidFill>
              </a:rPr>
              <a:t>&gt;[,&lt;</a:t>
            </a:r>
            <a:r>
              <a:rPr lang="zh-CN" altLang="en-US" dirty="0">
                <a:solidFill>
                  <a:srgbClr val="0000CC"/>
                </a:solidFill>
              </a:rPr>
              <a:t>角色</a:t>
            </a:r>
            <a:r>
              <a:rPr lang="en-US" altLang="zh-CN" dirty="0">
                <a:solidFill>
                  <a:srgbClr val="0000CC"/>
                </a:solidFill>
              </a:rPr>
              <a:t>&gt;]…</a:t>
            </a:r>
          </a:p>
          <a:p>
            <a:pPr marL="800100" lvl="1" indent="-342900" eaLnBrk="0" hangingPunct="0">
              <a:lnSpc>
                <a:spcPct val="110000"/>
              </a:lnSpc>
              <a:buSzPct val="100000"/>
              <a:buFont typeface="Calibri" panose="020F0502020204030204" pitchFamily="34" charset="0"/>
              <a:buChar char="―"/>
              <a:defRPr/>
            </a:pPr>
            <a:r>
              <a:rPr lang="zh-CN" altLang="en-US" dirty="0"/>
              <a:t>用户可以回收角色的权限，从而修改角色拥有的权限</a:t>
            </a:r>
          </a:p>
          <a:p>
            <a:pPr marL="800100" lvl="1" indent="-342900" eaLnBrk="0" hangingPunct="0">
              <a:lnSpc>
                <a:spcPct val="110000"/>
              </a:lnSpc>
              <a:buSzPct val="100000"/>
              <a:buFont typeface="Calibri" panose="020F0502020204030204" pitchFamily="34" charset="0"/>
              <a:buChar char="―"/>
              <a:defRPr/>
            </a:pPr>
            <a:r>
              <a:rPr lang="en-US" altLang="zh-CN" dirty="0"/>
              <a:t>REVOKE</a:t>
            </a:r>
            <a:r>
              <a:rPr lang="zh-CN" altLang="en-US" dirty="0"/>
              <a:t>执行者是</a:t>
            </a:r>
          </a:p>
          <a:p>
            <a:pPr lvl="2">
              <a:lnSpc>
                <a:spcPct val="110000"/>
              </a:lnSpc>
              <a:buSzPct val="87000"/>
              <a:defRPr/>
            </a:pPr>
            <a:r>
              <a:rPr lang="zh-CN" altLang="en-US" sz="2400" dirty="0"/>
              <a:t>角色的创建者</a:t>
            </a:r>
          </a:p>
          <a:p>
            <a:pPr lvl="2">
              <a:lnSpc>
                <a:spcPct val="110000"/>
              </a:lnSpc>
              <a:buSzPct val="87000"/>
              <a:defRPr/>
            </a:pPr>
            <a:r>
              <a:rPr lang="zh-CN" altLang="en-US" sz="2400" dirty="0"/>
              <a:t>拥有在这个（些）角色上的</a:t>
            </a:r>
            <a:r>
              <a:rPr lang="en-US" altLang="zh-CN" sz="2400" dirty="0"/>
              <a:t>ADMIN OPTION</a:t>
            </a:r>
          </a:p>
          <a:p>
            <a:pPr>
              <a:lnSpc>
                <a:spcPct val="110000"/>
              </a:lnSpc>
              <a:buSzPct val="87000"/>
              <a:defRPr/>
            </a:pPr>
            <a:r>
              <a:rPr lang="zh-CN" altLang="en-US" dirty="0">
                <a:solidFill>
                  <a:srgbClr val="FF0000"/>
                </a:solidFill>
              </a:rPr>
              <a:t>角色的删除</a:t>
            </a:r>
            <a:r>
              <a:rPr lang="en-US" altLang="zh-CN" dirty="0"/>
              <a:t>(</a:t>
            </a:r>
            <a:r>
              <a:rPr lang="zh-CN" altLang="en-US"/>
              <a:t>补充</a:t>
            </a:r>
            <a:r>
              <a:rPr lang="en-US" altLang="zh-CN"/>
              <a:t>)  </a:t>
            </a:r>
            <a:endParaRPr lang="en-US" altLang="zh-CN" dirty="0"/>
          </a:p>
          <a:p>
            <a:pPr marL="0" indent="0">
              <a:lnSpc>
                <a:spcPct val="110000"/>
              </a:lnSpc>
              <a:buSzPct val="87000"/>
              <a:buNone/>
              <a:defRPr/>
            </a:pPr>
            <a:r>
              <a:rPr lang="en-US" altLang="zh-CN">
                <a:solidFill>
                  <a:srgbClr val="0000CC"/>
                </a:solidFill>
              </a:rPr>
              <a:t>               DROP  </a:t>
            </a:r>
            <a:r>
              <a:rPr lang="en-US" altLang="zh-CN" dirty="0">
                <a:solidFill>
                  <a:srgbClr val="0000CC"/>
                </a:solidFill>
              </a:rPr>
              <a:t>ROLE  &lt;</a:t>
            </a:r>
            <a:r>
              <a:rPr lang="zh-CN" altLang="en-US" dirty="0">
                <a:solidFill>
                  <a:srgbClr val="0000CC"/>
                </a:solidFill>
              </a:rPr>
              <a:t>角色名</a:t>
            </a:r>
            <a:r>
              <a:rPr lang="en-US" altLang="zh-CN" dirty="0">
                <a:solidFill>
                  <a:srgbClr val="0000CC"/>
                </a:solidFill>
              </a:rPr>
              <a:t>&gt;; </a:t>
            </a:r>
            <a:endParaRPr lang="en-US" altLang="zh-CN" dirty="0"/>
          </a:p>
        </p:txBody>
      </p:sp>
      <p:sp>
        <p:nvSpPr>
          <p:cNvPr id="4" name="灯片编号占位符 3"/>
          <p:cNvSpPr>
            <a:spLocks noGrp="1"/>
          </p:cNvSpPr>
          <p:nvPr>
            <p:ph type="sldNum" sz="quarter" idx="12"/>
          </p:nvPr>
        </p:nvSpPr>
        <p:spPr/>
        <p:txBody>
          <a:bodyPr/>
          <a:lstStyle/>
          <a:p>
            <a:fld id="{E63F6D5D-9733-4D44-9C56-AEFEDD5A4BA7}" type="slidenum">
              <a:rPr lang="en-US" smtClean="0"/>
              <a:pPr/>
              <a:t>43</a:t>
            </a:fld>
            <a:endParaRPr lang="en-US" dirty="0"/>
          </a:p>
        </p:txBody>
      </p:sp>
    </p:spTree>
    <p:extLst>
      <p:ext uri="{BB962C8B-B14F-4D97-AF65-F5344CB8AC3E}">
        <p14:creationId xmlns:p14="http://schemas.microsoft.com/office/powerpoint/2010/main" val="296451135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533400"/>
            <a:ext cx="11007107" cy="6002626"/>
          </a:xfrm>
        </p:spPr>
        <p:txBody>
          <a:bodyPr>
            <a:normAutofit/>
          </a:bodyPr>
          <a:lstStyle/>
          <a:p>
            <a:pPr marL="0" indent="0">
              <a:buNone/>
            </a:pPr>
            <a:r>
              <a:rPr lang="en-US" altLang="zh-CN" dirty="0"/>
              <a:t>[</a:t>
            </a:r>
            <a:r>
              <a:rPr lang="zh-CN" altLang="en-US" dirty="0"/>
              <a:t>例4.</a:t>
            </a:r>
            <a:r>
              <a:rPr lang="en-US" altLang="zh-CN" dirty="0"/>
              <a:t>11] </a:t>
            </a:r>
            <a:r>
              <a:rPr lang="zh-CN" altLang="en-US" dirty="0"/>
              <a:t>通过角色来实现将一组权限授予一个用户</a:t>
            </a:r>
            <a:endParaRPr lang="en-US" altLang="zh-CN" dirty="0"/>
          </a:p>
          <a:p>
            <a:pPr marL="540000" lvl="1" indent="0">
              <a:spcBef>
                <a:spcPts val="0"/>
              </a:spcBef>
              <a:buNone/>
            </a:pPr>
            <a:r>
              <a:rPr lang="en-US" altLang="zh-CN" sz="1300">
                <a:solidFill>
                  <a:srgbClr val="0000CC"/>
                </a:solidFill>
              </a:rPr>
              <a:t>        </a:t>
            </a:r>
          </a:p>
          <a:p>
            <a:pPr marL="540000" lvl="1" indent="0">
              <a:spcBef>
                <a:spcPts val="0"/>
              </a:spcBef>
              <a:buNone/>
            </a:pPr>
            <a:r>
              <a:rPr lang="en-US" altLang="zh-CN">
                <a:solidFill>
                  <a:srgbClr val="0000CC"/>
                </a:solidFill>
              </a:rPr>
              <a:t>        1. CREATE  </a:t>
            </a:r>
            <a:r>
              <a:rPr lang="en-US" altLang="zh-CN" dirty="0">
                <a:solidFill>
                  <a:srgbClr val="0000CC"/>
                </a:solidFill>
              </a:rPr>
              <a:t>ROLE  </a:t>
            </a:r>
            <a:r>
              <a:rPr lang="en-US" altLang="zh-CN">
                <a:solidFill>
                  <a:srgbClr val="0000CC"/>
                </a:solidFill>
              </a:rPr>
              <a:t>R1;</a:t>
            </a:r>
          </a:p>
          <a:p>
            <a:pPr marL="540000" lvl="1" indent="0">
              <a:spcBef>
                <a:spcPts val="0"/>
              </a:spcBef>
              <a:buNone/>
            </a:pPr>
            <a:endParaRPr lang="en-US" altLang="zh-CN">
              <a:solidFill>
                <a:srgbClr val="0000CC"/>
              </a:solidFill>
            </a:endParaRPr>
          </a:p>
          <a:p>
            <a:pPr marL="540000" lvl="1" indent="0">
              <a:spcBef>
                <a:spcPts val="0"/>
              </a:spcBef>
              <a:buNone/>
            </a:pPr>
            <a:r>
              <a:rPr lang="en-US" altLang="zh-CN">
                <a:solidFill>
                  <a:srgbClr val="0000CC"/>
                </a:solidFill>
              </a:rPr>
              <a:t>        2. </a:t>
            </a:r>
            <a:r>
              <a:rPr lang="en-US" altLang="zh-CN">
                <a:solidFill>
                  <a:srgbClr val="FF0000"/>
                </a:solidFill>
              </a:rPr>
              <a:t>GRANT</a:t>
            </a:r>
            <a:r>
              <a:rPr lang="en-US" altLang="zh-CN">
                <a:solidFill>
                  <a:srgbClr val="0000CC"/>
                </a:solidFill>
              </a:rPr>
              <a:t> </a:t>
            </a:r>
            <a:r>
              <a:rPr lang="en-US" altLang="zh-CN" dirty="0">
                <a:solidFill>
                  <a:srgbClr val="0000CC"/>
                </a:solidFill>
              </a:rPr>
              <a:t>SELECT, UPDATE, INSERT  ON TABLE Student </a:t>
            </a:r>
          </a:p>
          <a:p>
            <a:pPr lvl="1">
              <a:spcBef>
                <a:spcPts val="0"/>
              </a:spcBef>
              <a:buNone/>
            </a:pPr>
            <a:r>
              <a:rPr lang="en-US" altLang="zh-CN" dirty="0">
                <a:solidFill>
                  <a:srgbClr val="0000CC"/>
                </a:solidFill>
              </a:rPr>
              <a:t>    	</a:t>
            </a:r>
            <a:r>
              <a:rPr lang="en-US" altLang="zh-CN">
                <a:solidFill>
                  <a:srgbClr val="0000CC"/>
                </a:solidFill>
              </a:rPr>
              <a:t>       </a:t>
            </a:r>
            <a:r>
              <a:rPr lang="en-US" altLang="zh-CN">
                <a:solidFill>
                  <a:srgbClr val="FF0000"/>
                </a:solidFill>
              </a:rPr>
              <a:t>TO</a:t>
            </a:r>
            <a:r>
              <a:rPr lang="en-US" altLang="zh-CN">
                <a:solidFill>
                  <a:srgbClr val="0000CC"/>
                </a:solidFill>
              </a:rPr>
              <a:t> R1;</a:t>
            </a:r>
          </a:p>
          <a:p>
            <a:pPr lvl="1">
              <a:spcBef>
                <a:spcPts val="0"/>
              </a:spcBef>
              <a:buNone/>
            </a:pPr>
            <a:endParaRPr lang="en-US" altLang="zh-CN">
              <a:solidFill>
                <a:srgbClr val="0000CC"/>
              </a:solidFill>
            </a:endParaRPr>
          </a:p>
          <a:p>
            <a:pPr lvl="1">
              <a:spcBef>
                <a:spcPts val="0"/>
              </a:spcBef>
              <a:buNone/>
            </a:pPr>
            <a:r>
              <a:rPr lang="en-US" altLang="zh-CN">
                <a:solidFill>
                  <a:srgbClr val="0000CC"/>
                </a:solidFill>
              </a:rPr>
              <a:t>          3. </a:t>
            </a:r>
            <a:r>
              <a:rPr lang="en-US" altLang="zh-CN">
                <a:solidFill>
                  <a:srgbClr val="FF0000"/>
                </a:solidFill>
              </a:rPr>
              <a:t>GRANT </a:t>
            </a:r>
            <a:r>
              <a:rPr lang="en-US" altLang="zh-CN">
                <a:solidFill>
                  <a:srgbClr val="0000CC"/>
                </a:solidFill>
              </a:rPr>
              <a:t> </a:t>
            </a:r>
            <a:r>
              <a:rPr lang="en-US" altLang="zh-CN" dirty="0">
                <a:solidFill>
                  <a:srgbClr val="0000CC"/>
                </a:solidFill>
              </a:rPr>
              <a:t>R1 </a:t>
            </a:r>
          </a:p>
          <a:p>
            <a:pPr marL="357188" lvl="1" indent="0">
              <a:spcBef>
                <a:spcPts val="0"/>
              </a:spcBef>
              <a:buNone/>
            </a:pPr>
            <a:r>
              <a:rPr lang="en-US" altLang="zh-CN" dirty="0">
                <a:solidFill>
                  <a:srgbClr val="0000CC"/>
                </a:solidFill>
              </a:rPr>
              <a:t>    	</a:t>
            </a:r>
            <a:r>
              <a:rPr lang="en-US" altLang="zh-CN">
                <a:solidFill>
                  <a:srgbClr val="0000CC"/>
                </a:solidFill>
              </a:rPr>
              <a:t>       </a:t>
            </a:r>
            <a:r>
              <a:rPr lang="en-US" altLang="zh-CN">
                <a:solidFill>
                  <a:srgbClr val="FF0000"/>
                </a:solidFill>
              </a:rPr>
              <a:t>TO </a:t>
            </a:r>
            <a:r>
              <a:rPr lang="zh-CN" altLang="en-US">
                <a:solidFill>
                  <a:srgbClr val="0000CC"/>
                </a:solidFill>
              </a:rPr>
              <a:t>王</a:t>
            </a:r>
            <a:r>
              <a:rPr lang="zh-CN" altLang="en-US" dirty="0">
                <a:solidFill>
                  <a:srgbClr val="0000CC"/>
                </a:solidFill>
              </a:rPr>
              <a:t>平</a:t>
            </a:r>
            <a:r>
              <a:rPr lang="en-US" altLang="zh-CN" dirty="0">
                <a:solidFill>
                  <a:srgbClr val="0000CC"/>
                </a:solidFill>
              </a:rPr>
              <a:t>,</a:t>
            </a:r>
            <a:r>
              <a:rPr lang="zh-CN" altLang="en-US" dirty="0">
                <a:solidFill>
                  <a:srgbClr val="0000CC"/>
                </a:solidFill>
              </a:rPr>
              <a:t>张明</a:t>
            </a:r>
            <a:r>
              <a:rPr lang="en-US" altLang="zh-CN" dirty="0">
                <a:solidFill>
                  <a:srgbClr val="0000CC"/>
                </a:solidFill>
              </a:rPr>
              <a:t>,</a:t>
            </a:r>
            <a:r>
              <a:rPr lang="zh-CN" altLang="en-US" dirty="0">
                <a:solidFill>
                  <a:srgbClr val="0000CC"/>
                </a:solidFill>
              </a:rPr>
              <a:t>赵</a:t>
            </a:r>
            <a:r>
              <a:rPr lang="zh-CN" altLang="en-US">
                <a:solidFill>
                  <a:srgbClr val="0000CC"/>
                </a:solidFill>
              </a:rPr>
              <a:t>玲</a:t>
            </a:r>
            <a:r>
              <a:rPr lang="en-US" altLang="zh-CN">
                <a:solidFill>
                  <a:srgbClr val="0000CC"/>
                </a:solidFill>
              </a:rPr>
              <a:t>;</a:t>
            </a:r>
          </a:p>
          <a:p>
            <a:pPr marL="357188" lvl="1" indent="0">
              <a:spcBef>
                <a:spcPts val="0"/>
              </a:spcBef>
              <a:buNone/>
            </a:pPr>
            <a:endParaRPr lang="en-US" altLang="zh-CN">
              <a:solidFill>
                <a:srgbClr val="0000CC"/>
              </a:solidFill>
            </a:endParaRPr>
          </a:p>
          <a:p>
            <a:pPr marL="357188" lvl="1" indent="0">
              <a:spcBef>
                <a:spcPts val="0"/>
              </a:spcBef>
              <a:buNone/>
            </a:pPr>
            <a:r>
              <a:rPr lang="en-US" altLang="zh-CN">
                <a:solidFill>
                  <a:srgbClr val="0000CC"/>
                </a:solidFill>
              </a:rPr>
              <a:t>          4. </a:t>
            </a:r>
            <a:r>
              <a:rPr lang="en-US" altLang="zh-CN">
                <a:solidFill>
                  <a:srgbClr val="FF0000"/>
                </a:solidFill>
              </a:rPr>
              <a:t>REVOKE</a:t>
            </a:r>
            <a:r>
              <a:rPr lang="en-US" altLang="zh-CN">
                <a:solidFill>
                  <a:srgbClr val="0000CC"/>
                </a:solidFill>
              </a:rPr>
              <a:t>  </a:t>
            </a:r>
            <a:r>
              <a:rPr lang="en-US" altLang="zh-CN" dirty="0">
                <a:solidFill>
                  <a:srgbClr val="0000CC"/>
                </a:solidFill>
              </a:rPr>
              <a:t>R1 </a:t>
            </a:r>
          </a:p>
          <a:p>
            <a:pPr lvl="1">
              <a:spcBef>
                <a:spcPts val="0"/>
              </a:spcBef>
              <a:buNone/>
            </a:pPr>
            <a:r>
              <a:rPr lang="en-US" altLang="zh-CN" dirty="0">
                <a:solidFill>
                  <a:srgbClr val="0000CC"/>
                </a:solidFill>
              </a:rPr>
              <a:t>     	</a:t>
            </a:r>
            <a:r>
              <a:rPr lang="en-US" altLang="zh-CN">
                <a:solidFill>
                  <a:srgbClr val="0000CC"/>
                </a:solidFill>
              </a:rPr>
              <a:t>      </a:t>
            </a:r>
            <a:r>
              <a:rPr lang="en-US" altLang="zh-CN" dirty="0">
                <a:solidFill>
                  <a:srgbClr val="FF0000"/>
                </a:solidFill>
              </a:rPr>
              <a:t> FROM </a:t>
            </a:r>
            <a:r>
              <a:rPr lang="zh-CN" altLang="en-US">
                <a:solidFill>
                  <a:srgbClr val="0000CC"/>
                </a:solidFill>
              </a:rPr>
              <a:t>王</a:t>
            </a:r>
            <a:r>
              <a:rPr lang="zh-CN" altLang="en-US" dirty="0">
                <a:solidFill>
                  <a:srgbClr val="0000CC"/>
                </a:solidFill>
              </a:rPr>
              <a:t>平</a:t>
            </a:r>
            <a:r>
              <a:rPr lang="en-US" altLang="zh-CN" dirty="0">
                <a:solidFill>
                  <a:srgbClr val="0000CC"/>
                </a:solidFill>
              </a:rPr>
              <a:t>;</a:t>
            </a:r>
          </a:p>
          <a:p>
            <a:pPr marL="814388" lvl="1" indent="-457200">
              <a:buFont typeface="+mj-ea"/>
              <a:buAutoNum type="circleNumDbPlain" startAt="3"/>
            </a:pPr>
            <a:endParaRPr lang="zh-CN" altLang="en-US" dirty="0">
              <a:solidFill>
                <a:srgbClr val="0000CC"/>
              </a:solidFill>
            </a:endParaRPr>
          </a:p>
          <a:p>
            <a:pPr lvl="1"/>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pPr/>
              <a:t>44</a:t>
            </a:fld>
            <a:endParaRPr lang="en-US" dirty="0"/>
          </a:p>
        </p:txBody>
      </p:sp>
    </p:spTree>
    <p:extLst>
      <p:ext uri="{BB962C8B-B14F-4D97-AF65-F5344CB8AC3E}">
        <p14:creationId xmlns:p14="http://schemas.microsoft.com/office/powerpoint/2010/main" val="425665772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533400"/>
            <a:ext cx="11007107" cy="6002626"/>
          </a:xfrm>
        </p:spPr>
        <p:txBody>
          <a:bodyPr/>
          <a:lstStyle/>
          <a:p>
            <a:pPr marL="0" indent="0">
              <a:lnSpc>
                <a:spcPct val="100000"/>
              </a:lnSpc>
              <a:buNone/>
            </a:pPr>
            <a:r>
              <a:rPr lang="en-US" altLang="zh-CN" dirty="0"/>
              <a:t>[</a:t>
            </a:r>
            <a:r>
              <a:rPr lang="zh-CN" altLang="en-US" dirty="0"/>
              <a:t>例4.</a:t>
            </a:r>
            <a:r>
              <a:rPr lang="en-US" altLang="zh-CN" dirty="0"/>
              <a:t>12] </a:t>
            </a:r>
            <a:r>
              <a:rPr lang="zh-CN" altLang="en-US" dirty="0"/>
              <a:t>角色的</a:t>
            </a:r>
            <a:r>
              <a:rPr lang="zh-CN" altLang="en-US"/>
              <a:t>权限修改：增加权限</a:t>
            </a:r>
            <a:endParaRPr lang="en-US" altLang="zh-CN" dirty="0"/>
          </a:p>
          <a:p>
            <a:pPr lvl="1">
              <a:lnSpc>
                <a:spcPct val="100000"/>
              </a:lnSpc>
              <a:buNone/>
            </a:pPr>
            <a:r>
              <a:rPr lang="en-US" altLang="zh-CN" dirty="0">
                <a:solidFill>
                  <a:srgbClr val="0000CC"/>
                </a:solidFill>
              </a:rPr>
              <a:t>              </a:t>
            </a:r>
            <a:r>
              <a:rPr lang="en-US" altLang="zh-CN" b="1" dirty="0">
                <a:solidFill>
                  <a:srgbClr val="0000CC"/>
                </a:solidFill>
              </a:rPr>
              <a:t>GRANT DELETE   ON TABLE Student</a:t>
            </a:r>
          </a:p>
          <a:p>
            <a:pPr lvl="1">
              <a:lnSpc>
                <a:spcPct val="100000"/>
              </a:lnSpc>
              <a:buNone/>
            </a:pPr>
            <a:r>
              <a:rPr lang="en-US" altLang="zh-CN" b="1" dirty="0">
                <a:solidFill>
                  <a:srgbClr val="0000CC"/>
                </a:solidFill>
              </a:rPr>
              <a:t>              TO </a:t>
            </a:r>
            <a:r>
              <a:rPr lang="en-US" altLang="zh-CN" b="1">
                <a:solidFill>
                  <a:srgbClr val="0000CC"/>
                </a:solidFill>
              </a:rPr>
              <a:t>R1;</a:t>
            </a:r>
          </a:p>
          <a:p>
            <a:pPr lvl="1">
              <a:lnSpc>
                <a:spcPct val="100000"/>
              </a:lnSpc>
              <a:buNone/>
            </a:pPr>
            <a:endParaRPr lang="en-US" altLang="zh-CN">
              <a:solidFill>
                <a:srgbClr val="0000CC"/>
              </a:solidFill>
            </a:endParaRPr>
          </a:p>
          <a:p>
            <a:pPr marL="0" indent="0">
              <a:lnSpc>
                <a:spcPct val="100000"/>
              </a:lnSpc>
              <a:buNone/>
            </a:pPr>
            <a:r>
              <a:rPr lang="en-US" altLang="zh-CN"/>
              <a:t>[</a:t>
            </a:r>
            <a:r>
              <a:rPr lang="zh-CN" altLang="en-US"/>
              <a:t>例4.</a:t>
            </a:r>
            <a:r>
              <a:rPr lang="en-US" altLang="zh-CN"/>
              <a:t>13] </a:t>
            </a:r>
            <a:r>
              <a:rPr lang="zh-CN" altLang="en-US"/>
              <a:t>角色的权限修改：收回权限</a:t>
            </a:r>
            <a:endParaRPr lang="zh-CN" altLang="en-US">
              <a:solidFill>
                <a:srgbClr val="0000CC"/>
              </a:solidFill>
            </a:endParaRPr>
          </a:p>
          <a:p>
            <a:pPr lvl="1">
              <a:lnSpc>
                <a:spcPct val="100000"/>
              </a:lnSpc>
              <a:buNone/>
            </a:pPr>
            <a:r>
              <a:rPr lang="en-US" altLang="zh-CN">
                <a:solidFill>
                  <a:srgbClr val="0000CC"/>
                </a:solidFill>
              </a:rPr>
              <a:t>              </a:t>
            </a:r>
            <a:r>
              <a:rPr lang="en-US" altLang="zh-CN" b="1">
                <a:solidFill>
                  <a:srgbClr val="0000CC"/>
                </a:solidFill>
              </a:rPr>
              <a:t>REVOKE  SELECT   ON TABLE Student</a:t>
            </a:r>
          </a:p>
          <a:p>
            <a:pPr lvl="1">
              <a:lnSpc>
                <a:spcPct val="100000"/>
              </a:lnSpc>
              <a:buNone/>
            </a:pPr>
            <a:r>
              <a:rPr lang="en-US" altLang="zh-CN" b="1">
                <a:solidFill>
                  <a:srgbClr val="0000CC"/>
                </a:solidFill>
              </a:rPr>
              <a:t>              FROM  R1</a:t>
            </a:r>
            <a:r>
              <a:rPr lang="zh-CN" altLang="en-US" b="1">
                <a:solidFill>
                  <a:srgbClr val="0000CC"/>
                </a:solidFill>
              </a:rPr>
              <a:t>；</a:t>
            </a:r>
            <a:endParaRPr lang="en-US" altLang="zh-CN" b="1" dirty="0">
              <a:solidFill>
                <a:srgbClr val="0000CC"/>
              </a:solidFill>
            </a:endParaRPr>
          </a:p>
        </p:txBody>
      </p:sp>
      <p:sp>
        <p:nvSpPr>
          <p:cNvPr id="4" name="灯片编号占位符 3"/>
          <p:cNvSpPr>
            <a:spLocks noGrp="1"/>
          </p:cNvSpPr>
          <p:nvPr>
            <p:ph type="sldNum" sz="quarter" idx="12"/>
          </p:nvPr>
        </p:nvSpPr>
        <p:spPr/>
        <p:txBody>
          <a:bodyPr/>
          <a:lstStyle/>
          <a:p>
            <a:fld id="{E63F6D5D-9733-4D44-9C56-AEFEDD5A4BA7}" type="slidenum">
              <a:rPr lang="en-US" smtClean="0"/>
              <a:pPr/>
              <a:t>45</a:t>
            </a:fld>
            <a:endParaRPr lang="en-US" dirty="0"/>
          </a:p>
        </p:txBody>
      </p:sp>
    </p:spTree>
    <p:extLst>
      <p:ext uri="{BB962C8B-B14F-4D97-AF65-F5344CB8AC3E}">
        <p14:creationId xmlns:p14="http://schemas.microsoft.com/office/powerpoint/2010/main" val="34279136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D84555-5F56-4F82-AB5A-6C2DAC2E4ADF}"/>
              </a:ext>
            </a:extLst>
          </p:cNvPr>
          <p:cNvSpPr>
            <a:spLocks noGrp="1"/>
          </p:cNvSpPr>
          <p:nvPr>
            <p:ph type="title"/>
          </p:nvPr>
        </p:nvSpPr>
        <p:spPr/>
        <p:txBody>
          <a:bodyPr/>
          <a:lstStyle/>
          <a:p>
            <a:r>
              <a:rPr lang="zh-CN" altLang="en-US"/>
              <a:t>补充：</a:t>
            </a:r>
            <a:r>
              <a:rPr lang="en-US" altLang="zh-CN"/>
              <a:t>openGauss</a:t>
            </a:r>
            <a:r>
              <a:rPr lang="zh-CN" altLang="en-US"/>
              <a:t>中权限的授予与回收</a:t>
            </a:r>
          </a:p>
        </p:txBody>
      </p:sp>
      <p:sp>
        <p:nvSpPr>
          <p:cNvPr id="3" name="内容占位符 2">
            <a:extLst>
              <a:ext uri="{FF2B5EF4-FFF2-40B4-BE49-F238E27FC236}">
                <a16:creationId xmlns:a16="http://schemas.microsoft.com/office/drawing/2014/main" id="{8306F598-FBCE-4CB0-92B7-3EBFB233C3E2}"/>
              </a:ext>
            </a:extLst>
          </p:cNvPr>
          <p:cNvSpPr>
            <a:spLocks noGrp="1"/>
          </p:cNvSpPr>
          <p:nvPr>
            <p:ph idx="1"/>
          </p:nvPr>
        </p:nvSpPr>
        <p:spPr>
          <a:xfrm>
            <a:off x="304801" y="1066800"/>
            <a:ext cx="11297392" cy="5469226"/>
          </a:xfrm>
        </p:spPr>
        <p:txBody>
          <a:bodyPr/>
          <a:lstStyle/>
          <a:p>
            <a:r>
              <a:rPr lang="en-US" altLang="zh-CN"/>
              <a:t>openGauss</a:t>
            </a:r>
            <a:r>
              <a:rPr lang="zh-CN" altLang="en-US"/>
              <a:t>支持</a:t>
            </a:r>
            <a:r>
              <a:rPr lang="en-US" altLang="zh-CN"/>
              <a:t>Grant</a:t>
            </a:r>
            <a:r>
              <a:rPr lang="zh-CN" altLang="en-US"/>
              <a:t>和</a:t>
            </a:r>
            <a:r>
              <a:rPr lang="en-US" altLang="zh-CN"/>
              <a:t>Revoke</a:t>
            </a:r>
            <a:r>
              <a:rPr lang="zh-CN" altLang="en-US"/>
              <a:t>命令实现权限的授予和回收。</a:t>
            </a:r>
            <a:endParaRPr lang="en-US" altLang="zh-CN"/>
          </a:p>
          <a:p>
            <a:r>
              <a:rPr lang="zh-CN" altLang="en-US"/>
              <a:t>具体用法详见</a:t>
            </a:r>
            <a:r>
              <a:rPr lang="en-US" altLang="zh-CN"/>
              <a:t>《openGauss</a:t>
            </a:r>
            <a:r>
              <a:rPr lang="zh-CN" altLang="en-US"/>
              <a:t>开发者指南</a:t>
            </a:r>
            <a:r>
              <a:rPr lang="en-US" altLang="zh-CN"/>
              <a:t>》16.13</a:t>
            </a:r>
            <a:r>
              <a:rPr lang="zh-CN" altLang="en-US"/>
              <a:t>和</a:t>
            </a:r>
            <a:r>
              <a:rPr lang="en-US" altLang="zh-CN"/>
              <a:t>16.14</a:t>
            </a:r>
            <a:r>
              <a:rPr lang="zh-CN" altLang="en-US"/>
              <a:t>节。</a:t>
            </a:r>
            <a:endParaRPr lang="en-US" altLang="zh-CN"/>
          </a:p>
          <a:p>
            <a:endParaRPr lang="zh-CN" altLang="en-US"/>
          </a:p>
        </p:txBody>
      </p:sp>
      <p:sp>
        <p:nvSpPr>
          <p:cNvPr id="4" name="灯片编号占位符 3">
            <a:extLst>
              <a:ext uri="{FF2B5EF4-FFF2-40B4-BE49-F238E27FC236}">
                <a16:creationId xmlns:a16="http://schemas.microsoft.com/office/drawing/2014/main" id="{B3D10A9F-AD9F-46A7-A89E-9E837342D439}"/>
              </a:ext>
            </a:extLst>
          </p:cNvPr>
          <p:cNvSpPr>
            <a:spLocks noGrp="1"/>
          </p:cNvSpPr>
          <p:nvPr>
            <p:ph type="sldNum" sz="quarter" idx="12"/>
          </p:nvPr>
        </p:nvSpPr>
        <p:spPr/>
        <p:txBody>
          <a:bodyPr/>
          <a:lstStyle/>
          <a:p>
            <a:fld id="{E63F6D5D-9733-4D44-9C56-AEFEDD5A4BA7}" type="slidenum">
              <a:rPr lang="en-US" smtClean="0"/>
              <a:pPr/>
              <a:t>46</a:t>
            </a:fld>
            <a:endParaRPr lang="en-US" dirty="0"/>
          </a:p>
        </p:txBody>
      </p:sp>
      <p:pic>
        <p:nvPicPr>
          <p:cNvPr id="7" name="图片 6">
            <a:extLst>
              <a:ext uri="{FF2B5EF4-FFF2-40B4-BE49-F238E27FC236}">
                <a16:creationId xmlns:a16="http://schemas.microsoft.com/office/drawing/2014/main" id="{433FD9D0-ECF0-4207-980F-49568E3F77B1}"/>
              </a:ext>
            </a:extLst>
          </p:cNvPr>
          <p:cNvPicPr>
            <a:picLocks noChangeAspect="1"/>
          </p:cNvPicPr>
          <p:nvPr/>
        </p:nvPicPr>
        <p:blipFill rotWithShape="1">
          <a:blip r:embed="rId2"/>
          <a:srcRect b="16186"/>
          <a:stretch/>
        </p:blipFill>
        <p:spPr>
          <a:xfrm>
            <a:off x="1600199" y="2407596"/>
            <a:ext cx="8925297" cy="4029688"/>
          </a:xfrm>
          <a:prstGeom prst="rect">
            <a:avLst/>
          </a:prstGeom>
          <a:ln>
            <a:solidFill>
              <a:schemeClr val="accent1"/>
            </a:solidFill>
          </a:ln>
        </p:spPr>
      </p:pic>
      <p:sp>
        <p:nvSpPr>
          <p:cNvPr id="8" name="文本框 7">
            <a:extLst>
              <a:ext uri="{FF2B5EF4-FFF2-40B4-BE49-F238E27FC236}">
                <a16:creationId xmlns:a16="http://schemas.microsoft.com/office/drawing/2014/main" id="{3E41B104-F0B2-4D2E-A4B2-F3D1D3B08345}"/>
              </a:ext>
            </a:extLst>
          </p:cNvPr>
          <p:cNvSpPr txBox="1"/>
          <p:nvPr/>
        </p:nvSpPr>
        <p:spPr>
          <a:xfrm>
            <a:off x="5943600" y="3429000"/>
            <a:ext cx="2590800" cy="523220"/>
          </a:xfrm>
          <a:prstGeom prst="rect">
            <a:avLst/>
          </a:prstGeom>
          <a:noFill/>
        </p:spPr>
        <p:txBody>
          <a:bodyPr wrap="square" rtlCol="0">
            <a:spAutoFit/>
          </a:bodyPr>
          <a:lstStyle/>
          <a:p>
            <a:pPr algn="ctr"/>
            <a:r>
              <a:rPr lang="zh-CN" altLang="en-US" sz="2800">
                <a:solidFill>
                  <a:srgbClr val="FF0000"/>
                </a:solidFill>
                <a:latin typeface="微软雅黑" panose="020B0503020204020204" pitchFamily="34" charset="-122"/>
                <a:ea typeface="微软雅黑" panose="020B0503020204020204" pitchFamily="34" charset="-122"/>
              </a:rPr>
              <a:t>权限及说明</a:t>
            </a:r>
          </a:p>
        </p:txBody>
      </p:sp>
    </p:spTree>
    <p:extLst>
      <p:ext uri="{BB962C8B-B14F-4D97-AF65-F5344CB8AC3E}">
        <p14:creationId xmlns:p14="http://schemas.microsoft.com/office/powerpoint/2010/main" val="148126398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609600"/>
            <a:ext cx="11007107" cy="5926426"/>
          </a:xfrm>
        </p:spPr>
        <p:txBody>
          <a:bodyPr>
            <a:normAutofit/>
          </a:bodyPr>
          <a:lstStyle/>
          <a:p>
            <a:pPr marL="0" indent="0" algn="ctr">
              <a:lnSpc>
                <a:spcPct val="150000"/>
              </a:lnSpc>
              <a:buNone/>
            </a:pPr>
            <a:r>
              <a:rPr lang="zh-CN" altLang="en-US" sz="3600" b="1" u="sng" dirty="0">
                <a:solidFill>
                  <a:srgbClr val="FF0000"/>
                </a:solidFill>
              </a:rPr>
              <a:t>强制存取控制方法</a:t>
            </a:r>
            <a:endParaRPr lang="en-US" altLang="zh-CN" sz="3600" b="1" u="sng" dirty="0">
              <a:solidFill>
                <a:srgbClr val="FF0000"/>
              </a:solidFill>
            </a:endParaRPr>
          </a:p>
          <a:p>
            <a:pPr>
              <a:lnSpc>
                <a:spcPct val="150000"/>
              </a:lnSpc>
            </a:pPr>
            <a:endParaRPr lang="en-US" altLang="zh-CN" sz="1000" dirty="0"/>
          </a:p>
          <a:p>
            <a:pPr>
              <a:lnSpc>
                <a:spcPct val="150000"/>
              </a:lnSpc>
            </a:pPr>
            <a:r>
              <a:rPr lang="zh-CN" altLang="zh-CN" dirty="0"/>
              <a:t>自主存取控制</a:t>
            </a:r>
            <a:r>
              <a:rPr lang="zh-CN" altLang="zh-CN" dirty="0">
                <a:solidFill>
                  <a:srgbClr val="FF0000"/>
                </a:solidFill>
              </a:rPr>
              <a:t>缺点</a:t>
            </a:r>
            <a:endParaRPr lang="en-US" altLang="zh-CN" dirty="0">
              <a:solidFill>
                <a:srgbClr val="FF0000"/>
              </a:solidFill>
            </a:endParaRPr>
          </a:p>
          <a:p>
            <a:pPr lvl="1">
              <a:lnSpc>
                <a:spcPct val="150000"/>
              </a:lnSpc>
            </a:pPr>
            <a:r>
              <a:rPr lang="zh-CN" altLang="en-US" dirty="0"/>
              <a:t>可能存在数据的“无意泄露”</a:t>
            </a:r>
          </a:p>
          <a:p>
            <a:pPr lvl="1">
              <a:lnSpc>
                <a:spcPct val="150000"/>
              </a:lnSpc>
            </a:pPr>
            <a:r>
              <a:rPr lang="zh-CN" altLang="en-US" dirty="0">
                <a:solidFill>
                  <a:srgbClr val="FF0000"/>
                </a:solidFill>
              </a:rPr>
              <a:t>原因</a:t>
            </a:r>
            <a:r>
              <a:rPr lang="zh-CN" altLang="en-US" dirty="0"/>
              <a:t>：这种机制仅仅通过对数据的存取权限来进行安全控制，而数据本身并无安全性标记</a:t>
            </a:r>
          </a:p>
          <a:p>
            <a:pPr lvl="1">
              <a:lnSpc>
                <a:spcPct val="150000"/>
              </a:lnSpc>
            </a:pPr>
            <a:r>
              <a:rPr lang="zh-CN" altLang="en-US" dirty="0">
                <a:solidFill>
                  <a:srgbClr val="FF0000"/>
                </a:solidFill>
              </a:rPr>
              <a:t>解决思路：</a:t>
            </a:r>
            <a:r>
              <a:rPr lang="zh-CN" altLang="en-US" dirty="0"/>
              <a:t>对系统控制下的所有主客体实施强制存取控制策略</a:t>
            </a:r>
          </a:p>
        </p:txBody>
      </p:sp>
      <p:sp>
        <p:nvSpPr>
          <p:cNvPr id="4" name="灯片编号占位符 3"/>
          <p:cNvSpPr>
            <a:spLocks noGrp="1"/>
          </p:cNvSpPr>
          <p:nvPr>
            <p:ph type="sldNum" sz="quarter" idx="12"/>
          </p:nvPr>
        </p:nvSpPr>
        <p:spPr/>
        <p:txBody>
          <a:bodyPr/>
          <a:lstStyle/>
          <a:p>
            <a:fld id="{E63F6D5D-9733-4D44-9C56-AEFEDD5A4BA7}" type="slidenum">
              <a:rPr lang="en-US" smtClean="0"/>
              <a:pPr/>
              <a:t>47</a:t>
            </a:fld>
            <a:endParaRPr lang="en-US" dirty="0"/>
          </a:p>
        </p:txBody>
      </p:sp>
    </p:spTree>
    <p:extLst>
      <p:ext uri="{BB962C8B-B14F-4D97-AF65-F5344CB8AC3E}">
        <p14:creationId xmlns:p14="http://schemas.microsoft.com/office/powerpoint/2010/main" val="125621773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304800"/>
            <a:ext cx="11007107" cy="6231226"/>
          </a:xfrm>
        </p:spPr>
        <p:txBody>
          <a:bodyPr>
            <a:normAutofit/>
          </a:bodyPr>
          <a:lstStyle/>
          <a:p>
            <a:pPr>
              <a:lnSpc>
                <a:spcPct val="110000"/>
              </a:lnSpc>
            </a:pPr>
            <a:r>
              <a:rPr lang="zh-CN" altLang="en-US" dirty="0">
                <a:solidFill>
                  <a:srgbClr val="FF0000"/>
                </a:solidFill>
              </a:rPr>
              <a:t>强制存取控制</a:t>
            </a:r>
            <a:r>
              <a:rPr lang="en-US" altLang="zh-CN" dirty="0">
                <a:solidFill>
                  <a:srgbClr val="FF0000"/>
                </a:solidFill>
              </a:rPr>
              <a:t>(MAC)</a:t>
            </a:r>
          </a:p>
          <a:p>
            <a:pPr lvl="1">
              <a:lnSpc>
                <a:spcPct val="110000"/>
              </a:lnSpc>
            </a:pPr>
            <a:r>
              <a:rPr lang="zh-CN" altLang="en-US" dirty="0"/>
              <a:t>保证更高程度的安全性</a:t>
            </a:r>
          </a:p>
          <a:p>
            <a:pPr lvl="1">
              <a:lnSpc>
                <a:spcPct val="110000"/>
              </a:lnSpc>
              <a:spcBef>
                <a:spcPct val="50000"/>
              </a:spcBef>
            </a:pPr>
            <a:r>
              <a:rPr lang="zh-CN" altLang="en-US" dirty="0"/>
              <a:t>用户不能直接感知或进行控制</a:t>
            </a:r>
          </a:p>
          <a:p>
            <a:pPr lvl="1">
              <a:lnSpc>
                <a:spcPct val="110000"/>
              </a:lnSpc>
              <a:spcBef>
                <a:spcPct val="50000"/>
              </a:spcBef>
            </a:pPr>
            <a:r>
              <a:rPr lang="zh-CN" altLang="en-US" dirty="0"/>
              <a:t>适用于对数据有严格而固定密级分类</a:t>
            </a:r>
            <a:r>
              <a:rPr lang="zh-CN" altLang="en-US"/>
              <a:t>的部门</a:t>
            </a:r>
            <a:endParaRPr lang="en-US" altLang="zh-CN"/>
          </a:p>
          <a:p>
            <a:pPr marL="357188" lvl="1" indent="0">
              <a:lnSpc>
                <a:spcPct val="110000"/>
              </a:lnSpc>
              <a:spcBef>
                <a:spcPct val="50000"/>
              </a:spcBef>
              <a:buNone/>
            </a:pPr>
            <a:endParaRPr lang="zh-CN" altLang="en-US" sz="1200" dirty="0"/>
          </a:p>
          <a:p>
            <a:pPr>
              <a:lnSpc>
                <a:spcPct val="110000"/>
              </a:lnSpc>
              <a:buSzPct val="87000"/>
            </a:pPr>
            <a:r>
              <a:rPr lang="zh-CN" altLang="en-US"/>
              <a:t>在</a:t>
            </a:r>
            <a:r>
              <a:rPr lang="zh-CN" altLang="en-US" dirty="0"/>
              <a:t>强制存取控制中，数据库管理系统所管理的全部实体被分为</a:t>
            </a:r>
            <a:r>
              <a:rPr lang="zh-CN" altLang="en-US" dirty="0">
                <a:solidFill>
                  <a:srgbClr val="FF0000"/>
                </a:solidFill>
              </a:rPr>
              <a:t>主体</a:t>
            </a:r>
            <a:r>
              <a:rPr lang="zh-CN" altLang="en-US" dirty="0"/>
              <a:t>和</a:t>
            </a:r>
            <a:r>
              <a:rPr lang="zh-CN" altLang="en-US" dirty="0">
                <a:solidFill>
                  <a:srgbClr val="FF0000"/>
                </a:solidFill>
              </a:rPr>
              <a:t>客体</a:t>
            </a:r>
            <a:r>
              <a:rPr lang="zh-CN" altLang="en-US" dirty="0"/>
              <a:t>两大类</a:t>
            </a:r>
          </a:p>
          <a:p>
            <a:pPr lvl="1">
              <a:lnSpc>
                <a:spcPct val="110000"/>
              </a:lnSpc>
              <a:buSzPct val="87000"/>
            </a:pPr>
            <a:r>
              <a:rPr lang="zh-CN" altLang="en-US" dirty="0">
                <a:solidFill>
                  <a:srgbClr val="FF0000"/>
                </a:solidFill>
              </a:rPr>
              <a:t>主体</a:t>
            </a:r>
            <a:r>
              <a:rPr lang="zh-CN" altLang="en-US" dirty="0"/>
              <a:t>：系统中的活动实体</a:t>
            </a:r>
            <a:endParaRPr lang="en-US" altLang="zh-CN" dirty="0"/>
          </a:p>
          <a:p>
            <a:pPr lvl="2">
              <a:lnSpc>
                <a:spcPct val="110000"/>
              </a:lnSpc>
              <a:buSzPct val="87000"/>
            </a:pPr>
            <a:r>
              <a:rPr lang="zh-CN" altLang="en-US" sz="2400" dirty="0"/>
              <a:t>数据库管理系统所管理的</a:t>
            </a:r>
            <a:r>
              <a:rPr lang="zh-CN" altLang="en-US" sz="2400" dirty="0">
                <a:solidFill>
                  <a:srgbClr val="0000CC"/>
                </a:solidFill>
              </a:rPr>
              <a:t>实际用户</a:t>
            </a:r>
            <a:r>
              <a:rPr lang="zh-CN" altLang="en-US" sz="2400" dirty="0"/>
              <a:t>；代表用户的</a:t>
            </a:r>
            <a:r>
              <a:rPr lang="zh-CN" altLang="en-US" sz="2400" dirty="0">
                <a:solidFill>
                  <a:srgbClr val="0000CC"/>
                </a:solidFill>
              </a:rPr>
              <a:t>各进程</a:t>
            </a:r>
            <a:endParaRPr lang="en-US" altLang="zh-CN" sz="2400" dirty="0">
              <a:solidFill>
                <a:srgbClr val="0000CC"/>
              </a:solidFill>
            </a:endParaRPr>
          </a:p>
          <a:p>
            <a:pPr lvl="1">
              <a:lnSpc>
                <a:spcPct val="110000"/>
              </a:lnSpc>
              <a:buSzPct val="87000"/>
            </a:pPr>
            <a:r>
              <a:rPr lang="zh-CN" altLang="en-US" dirty="0">
                <a:solidFill>
                  <a:srgbClr val="FF0000"/>
                </a:solidFill>
              </a:rPr>
              <a:t>客体</a:t>
            </a:r>
            <a:r>
              <a:rPr lang="zh-CN" altLang="en-US" dirty="0"/>
              <a:t>：系统中的被动实体，受主体操纵</a:t>
            </a:r>
          </a:p>
          <a:p>
            <a:pPr lvl="2">
              <a:lnSpc>
                <a:spcPct val="110000"/>
              </a:lnSpc>
              <a:buSzPct val="87000"/>
            </a:pPr>
            <a:r>
              <a:rPr lang="zh-CN" altLang="en-US" sz="2400" dirty="0">
                <a:solidFill>
                  <a:srgbClr val="0000CC"/>
                </a:solidFill>
              </a:rPr>
              <a:t>文件、基本表、索引、视图</a:t>
            </a:r>
          </a:p>
        </p:txBody>
      </p:sp>
      <p:sp>
        <p:nvSpPr>
          <p:cNvPr id="4" name="灯片编号占位符 3"/>
          <p:cNvSpPr>
            <a:spLocks noGrp="1"/>
          </p:cNvSpPr>
          <p:nvPr>
            <p:ph type="sldNum" sz="quarter" idx="12"/>
          </p:nvPr>
        </p:nvSpPr>
        <p:spPr/>
        <p:txBody>
          <a:bodyPr/>
          <a:lstStyle/>
          <a:p>
            <a:fld id="{E63F6D5D-9733-4D44-9C56-AEFEDD5A4BA7}" type="slidenum">
              <a:rPr lang="en-US" smtClean="0"/>
              <a:pPr/>
              <a:t>48</a:t>
            </a:fld>
            <a:endParaRPr lang="en-US" dirty="0"/>
          </a:p>
        </p:txBody>
      </p:sp>
    </p:spTree>
    <p:extLst>
      <p:ext uri="{BB962C8B-B14F-4D97-AF65-F5344CB8AC3E}">
        <p14:creationId xmlns:p14="http://schemas.microsoft.com/office/powerpoint/2010/main" val="8485812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数据库安全性概述</a:t>
            </a:r>
          </a:p>
        </p:txBody>
      </p:sp>
      <p:sp>
        <p:nvSpPr>
          <p:cNvPr id="3" name="内容占位符 2"/>
          <p:cNvSpPr>
            <a:spLocks noGrp="1"/>
          </p:cNvSpPr>
          <p:nvPr>
            <p:ph idx="1"/>
          </p:nvPr>
        </p:nvSpPr>
        <p:spPr/>
        <p:txBody>
          <a:bodyPr/>
          <a:lstStyle/>
          <a:p>
            <a:r>
              <a:rPr lang="zh-CN" altLang="en-US" dirty="0"/>
              <a:t>数据库的一大特点是数据</a:t>
            </a:r>
            <a:r>
              <a:rPr lang="zh-CN" altLang="en-US"/>
              <a:t>可以共享</a:t>
            </a:r>
            <a:endParaRPr lang="en-US" altLang="zh-CN"/>
          </a:p>
          <a:p>
            <a:endParaRPr lang="zh-CN" altLang="en-US" sz="1600" dirty="0"/>
          </a:p>
          <a:p>
            <a:r>
              <a:rPr lang="zh-CN" altLang="en-US" dirty="0"/>
              <a:t>数据共享必然带来数据库的</a:t>
            </a:r>
            <a:r>
              <a:rPr lang="zh-CN" altLang="en-US"/>
              <a:t>安全性问题</a:t>
            </a:r>
            <a:endParaRPr lang="en-US" altLang="zh-CN"/>
          </a:p>
          <a:p>
            <a:endParaRPr lang="zh-CN" altLang="en-US" sz="1600" dirty="0"/>
          </a:p>
          <a:p>
            <a:r>
              <a:rPr lang="zh-CN" altLang="en-US" dirty="0"/>
              <a:t>数据库系统中的数据共享不能是无条件的共享，数据库中数据的共享是在</a:t>
            </a:r>
            <a:r>
              <a:rPr lang="en-US" altLang="zh-CN" dirty="0"/>
              <a:t>DBMS</a:t>
            </a:r>
            <a:r>
              <a:rPr lang="zh-CN" altLang="en-US" dirty="0"/>
              <a:t>统一的严格的控制之下的共享，即只允许有合法使用权限的用户访问允许他存取的数据</a:t>
            </a:r>
          </a:p>
          <a:p>
            <a:pPr lvl="1"/>
            <a:r>
              <a:rPr lang="zh-CN" altLang="en-US" dirty="0"/>
              <a:t>例：军事秘密、国家机密、新产品实验数据、市场需求分析、市场营销策略、销售计划、客户档案、医疗档案、银行储蓄数据</a:t>
            </a:r>
          </a:p>
          <a:p>
            <a:pPr marL="0" indent="0">
              <a:buNone/>
            </a:pPr>
            <a:endParaRPr lang="zh-CN" altLang="en-US" sz="2400" dirty="0"/>
          </a:p>
        </p:txBody>
      </p:sp>
      <p:sp>
        <p:nvSpPr>
          <p:cNvPr id="4" name="灯片编号占位符 3"/>
          <p:cNvSpPr>
            <a:spLocks noGrp="1"/>
          </p:cNvSpPr>
          <p:nvPr>
            <p:ph type="sldNum" sz="quarter" idx="12"/>
          </p:nvPr>
        </p:nvSpPr>
        <p:spPr/>
        <p:txBody>
          <a:bodyPr/>
          <a:lstStyle/>
          <a:p>
            <a:fld id="{E63F6D5D-9733-4D44-9C56-AEFEDD5A4BA7}" type="slidenum">
              <a:rPr lang="en-US" smtClean="0"/>
              <a:pPr/>
              <a:t>4</a:t>
            </a:fld>
            <a:endParaRPr lang="en-US" dirty="0"/>
          </a:p>
        </p:txBody>
      </p:sp>
      <p:grpSp>
        <p:nvGrpSpPr>
          <p:cNvPr id="5" name="Group 5"/>
          <p:cNvGrpSpPr>
            <a:grpSpLocks/>
          </p:cNvGrpSpPr>
          <p:nvPr/>
        </p:nvGrpSpPr>
        <p:grpSpPr bwMode="auto">
          <a:xfrm>
            <a:off x="3276600" y="5503068"/>
            <a:ext cx="4922473" cy="576263"/>
            <a:chOff x="0" y="0"/>
            <a:chExt cx="2710" cy="363"/>
          </a:xfrm>
        </p:grpSpPr>
        <p:sp>
          <p:nvSpPr>
            <p:cNvPr id="6" name="AutoShape 4"/>
            <p:cNvSpPr>
              <a:spLocks noChangeArrowheads="1"/>
            </p:cNvSpPr>
            <p:nvPr/>
          </p:nvSpPr>
          <p:spPr bwMode="auto">
            <a:xfrm>
              <a:off x="0" y="90"/>
              <a:ext cx="1270" cy="227"/>
            </a:xfrm>
            <a:prstGeom prst="rightArrow">
              <a:avLst>
                <a:gd name="adj1" fmla="val 50000"/>
                <a:gd name="adj2" fmla="val 139868"/>
              </a:avLst>
            </a:prstGeom>
            <a:gradFill rotWithShape="0">
              <a:gsLst>
                <a:gs pos="0">
                  <a:srgbClr val="FFFFFF"/>
                </a:gs>
                <a:gs pos="100000">
                  <a:srgbClr val="BBBBBB"/>
                </a:gs>
              </a:gsLst>
              <a:lin ang="5400000" scaled="1"/>
            </a:gradFill>
            <a:ln w="25400">
              <a:solidFill>
                <a:schemeClr val="tx1"/>
              </a:solidFill>
              <a:miter lim="800000"/>
              <a:headEnd/>
              <a:tailEnd/>
            </a:ln>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b="1">
                <a:latin typeface="微软雅黑" panose="020B0503020204020204" pitchFamily="34" charset="-122"/>
                <a:ea typeface="微软雅黑" panose="020B0503020204020204" pitchFamily="34" charset="-122"/>
              </a:endParaRPr>
            </a:p>
          </p:txBody>
        </p:sp>
        <p:sp>
          <p:nvSpPr>
            <p:cNvPr id="7" name="Rectangle 5"/>
            <p:cNvSpPr>
              <a:spLocks noChangeArrowheads="1"/>
            </p:cNvSpPr>
            <p:nvPr/>
          </p:nvSpPr>
          <p:spPr bwMode="auto">
            <a:xfrm>
              <a:off x="1406" y="0"/>
              <a:ext cx="1304"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marL="342900" indent="-34290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en-US" sz="2800" b="1" dirty="0">
                  <a:solidFill>
                    <a:srgbClr val="FF0000"/>
                  </a:solidFill>
                  <a:latin typeface="微软雅黑" panose="020B0503020204020204" pitchFamily="34" charset="-122"/>
                  <a:ea typeface="微软雅黑" panose="020B0503020204020204" pitchFamily="34" charset="-122"/>
                </a:rPr>
                <a:t>数据库安全性</a:t>
              </a:r>
            </a:p>
          </p:txBody>
        </p:sp>
      </p:grpSp>
    </p:spTree>
    <p:extLst>
      <p:ext uri="{BB962C8B-B14F-4D97-AF65-F5344CB8AC3E}">
        <p14:creationId xmlns:p14="http://schemas.microsoft.com/office/powerpoint/2010/main" val="1179551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p:tgtEl>
                                          <p:spTgt spid="5"/>
                                        </p:tgtEl>
                                        <p:attrNameLst>
                                          <p:attrName>ppt_x</p:attrName>
                                        </p:attrNameLst>
                                      </p:cBhvr>
                                      <p:tavLst>
                                        <p:tav tm="0">
                                          <p:val>
                                            <p:strVal val="#ppt_x-#ppt_w*1.125000"/>
                                          </p:val>
                                        </p:tav>
                                        <p:tav tm="100000">
                                          <p:val>
                                            <p:strVal val="#ppt_x"/>
                                          </p:val>
                                        </p:tav>
                                      </p:tavLst>
                                    </p:anim>
                                    <p:animEffect transition="in" filter="wipe(right)">
                                      <p:cBhvr>
                                        <p:cTn id="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457200"/>
            <a:ext cx="11007107" cy="6078826"/>
          </a:xfrm>
        </p:spPr>
        <p:txBody>
          <a:bodyPr>
            <a:normAutofit lnSpcReduction="10000"/>
          </a:bodyPr>
          <a:lstStyle/>
          <a:p>
            <a:pPr>
              <a:lnSpc>
                <a:spcPct val="120000"/>
              </a:lnSpc>
            </a:pPr>
            <a:r>
              <a:rPr lang="zh-CN" altLang="en-US" dirty="0">
                <a:solidFill>
                  <a:srgbClr val="FF0000"/>
                </a:solidFill>
              </a:rPr>
              <a:t>敏感度标记</a:t>
            </a:r>
            <a:r>
              <a:rPr lang="en-US" altLang="zh-CN" dirty="0">
                <a:solidFill>
                  <a:srgbClr val="FF0000"/>
                </a:solidFill>
              </a:rPr>
              <a:t>(Label)</a:t>
            </a:r>
            <a:endParaRPr lang="zh-CN" altLang="en-US" dirty="0">
              <a:solidFill>
                <a:srgbClr val="FF0000"/>
              </a:solidFill>
            </a:endParaRPr>
          </a:p>
          <a:p>
            <a:pPr lvl="1">
              <a:lnSpc>
                <a:spcPct val="120000"/>
              </a:lnSpc>
            </a:pPr>
            <a:r>
              <a:rPr lang="zh-CN" altLang="en-US" dirty="0"/>
              <a:t> 对于主体和客体，</a:t>
            </a:r>
            <a:r>
              <a:rPr lang="en-US" altLang="zh-CN" dirty="0"/>
              <a:t>DBMS</a:t>
            </a:r>
            <a:r>
              <a:rPr lang="zh-CN" altLang="en-US" dirty="0"/>
              <a:t>为它们每个实例</a:t>
            </a:r>
            <a:r>
              <a:rPr lang="en-US" altLang="zh-CN" dirty="0"/>
              <a:t>(</a:t>
            </a:r>
            <a:r>
              <a:rPr lang="zh-CN" altLang="en-US" dirty="0"/>
              <a:t>值</a:t>
            </a:r>
            <a:r>
              <a:rPr lang="en-US" altLang="zh-CN" dirty="0"/>
              <a:t>)</a:t>
            </a:r>
            <a:r>
              <a:rPr lang="zh-CN" altLang="en-US" dirty="0"/>
              <a:t>指派一个敏感度标记</a:t>
            </a:r>
            <a:r>
              <a:rPr lang="en-US" altLang="zh-CN" dirty="0"/>
              <a:t>(Label)</a:t>
            </a:r>
            <a:endParaRPr lang="zh-CN" altLang="en-US" dirty="0"/>
          </a:p>
          <a:p>
            <a:pPr lvl="1">
              <a:lnSpc>
                <a:spcPct val="120000"/>
              </a:lnSpc>
            </a:pPr>
            <a:r>
              <a:rPr lang="zh-CN" altLang="en-US" dirty="0"/>
              <a:t> 敏感度标记分成若干级别</a:t>
            </a:r>
          </a:p>
          <a:p>
            <a:pPr lvl="2">
              <a:lnSpc>
                <a:spcPct val="120000"/>
              </a:lnSpc>
            </a:pPr>
            <a:r>
              <a:rPr lang="zh-CN" altLang="en-US" sz="2400" dirty="0"/>
              <a:t> </a:t>
            </a:r>
            <a:r>
              <a:rPr lang="zh-CN" altLang="en-US" sz="2400" dirty="0">
                <a:solidFill>
                  <a:srgbClr val="0000CC"/>
                </a:solidFill>
              </a:rPr>
              <a:t>绝密（</a:t>
            </a:r>
            <a:r>
              <a:rPr lang="en-US" altLang="zh-CN" sz="2400" dirty="0">
                <a:solidFill>
                  <a:srgbClr val="0000CC"/>
                </a:solidFill>
              </a:rPr>
              <a:t>Top Secret</a:t>
            </a:r>
            <a:r>
              <a:rPr lang="zh-CN" altLang="en-US" sz="2400" dirty="0">
                <a:solidFill>
                  <a:srgbClr val="0000CC"/>
                </a:solidFill>
              </a:rPr>
              <a:t>，</a:t>
            </a:r>
            <a:r>
              <a:rPr lang="en-US" altLang="zh-CN" sz="2400" dirty="0">
                <a:solidFill>
                  <a:srgbClr val="0000CC"/>
                </a:solidFill>
              </a:rPr>
              <a:t>TS</a:t>
            </a:r>
            <a:r>
              <a:rPr lang="zh-CN" altLang="en-US" sz="2400" dirty="0">
                <a:solidFill>
                  <a:srgbClr val="0000CC"/>
                </a:solidFill>
              </a:rPr>
              <a:t>）</a:t>
            </a:r>
          </a:p>
          <a:p>
            <a:pPr lvl="2">
              <a:lnSpc>
                <a:spcPct val="120000"/>
              </a:lnSpc>
            </a:pPr>
            <a:r>
              <a:rPr lang="zh-CN" altLang="en-US" sz="2400" dirty="0">
                <a:solidFill>
                  <a:srgbClr val="0000CC"/>
                </a:solidFill>
              </a:rPr>
              <a:t> 机密（</a:t>
            </a:r>
            <a:r>
              <a:rPr lang="en-US" altLang="zh-CN" sz="2400" dirty="0">
                <a:solidFill>
                  <a:srgbClr val="0000CC"/>
                </a:solidFill>
              </a:rPr>
              <a:t>Secret</a:t>
            </a:r>
            <a:r>
              <a:rPr lang="zh-CN" altLang="en-US" sz="2400" dirty="0">
                <a:solidFill>
                  <a:srgbClr val="0000CC"/>
                </a:solidFill>
              </a:rPr>
              <a:t>，</a:t>
            </a:r>
            <a:r>
              <a:rPr lang="en-US" altLang="zh-CN" sz="2400" dirty="0">
                <a:solidFill>
                  <a:srgbClr val="0000CC"/>
                </a:solidFill>
              </a:rPr>
              <a:t>S</a:t>
            </a:r>
            <a:r>
              <a:rPr lang="zh-CN" altLang="en-US" sz="2400" dirty="0">
                <a:solidFill>
                  <a:srgbClr val="0000CC"/>
                </a:solidFill>
              </a:rPr>
              <a:t>）</a:t>
            </a:r>
          </a:p>
          <a:p>
            <a:pPr lvl="2">
              <a:lnSpc>
                <a:spcPct val="120000"/>
              </a:lnSpc>
            </a:pPr>
            <a:r>
              <a:rPr lang="zh-CN" altLang="en-US" sz="2400" dirty="0">
                <a:solidFill>
                  <a:srgbClr val="0000CC"/>
                </a:solidFill>
              </a:rPr>
              <a:t> 可信（</a:t>
            </a:r>
            <a:r>
              <a:rPr lang="en-US" altLang="zh-CN" sz="2400" dirty="0">
                <a:solidFill>
                  <a:srgbClr val="0000CC"/>
                </a:solidFill>
              </a:rPr>
              <a:t>Confidential</a:t>
            </a:r>
            <a:r>
              <a:rPr lang="zh-CN" altLang="en-US" sz="2400" dirty="0">
                <a:solidFill>
                  <a:srgbClr val="0000CC"/>
                </a:solidFill>
              </a:rPr>
              <a:t>，</a:t>
            </a:r>
            <a:r>
              <a:rPr lang="en-US" altLang="zh-CN" sz="2400" dirty="0">
                <a:solidFill>
                  <a:srgbClr val="0000CC"/>
                </a:solidFill>
              </a:rPr>
              <a:t>C</a:t>
            </a:r>
            <a:r>
              <a:rPr lang="zh-CN" altLang="en-US" sz="2400" dirty="0">
                <a:solidFill>
                  <a:srgbClr val="0000CC"/>
                </a:solidFill>
              </a:rPr>
              <a:t>）</a:t>
            </a:r>
          </a:p>
          <a:p>
            <a:pPr lvl="2">
              <a:lnSpc>
                <a:spcPct val="120000"/>
              </a:lnSpc>
            </a:pPr>
            <a:r>
              <a:rPr lang="zh-CN" altLang="en-US" sz="2400" dirty="0">
                <a:solidFill>
                  <a:srgbClr val="0000CC"/>
                </a:solidFill>
              </a:rPr>
              <a:t> 公开（</a:t>
            </a:r>
            <a:r>
              <a:rPr lang="en-US" altLang="zh-CN" sz="2400" dirty="0">
                <a:solidFill>
                  <a:srgbClr val="0000CC"/>
                </a:solidFill>
              </a:rPr>
              <a:t>Public</a:t>
            </a:r>
            <a:r>
              <a:rPr lang="zh-CN" altLang="en-US" sz="2400" dirty="0">
                <a:solidFill>
                  <a:srgbClr val="0000CC"/>
                </a:solidFill>
              </a:rPr>
              <a:t>，</a:t>
            </a:r>
            <a:r>
              <a:rPr lang="en-US" altLang="zh-CN" sz="2400" dirty="0">
                <a:solidFill>
                  <a:srgbClr val="0000CC"/>
                </a:solidFill>
              </a:rPr>
              <a:t>P</a:t>
            </a:r>
            <a:r>
              <a:rPr lang="zh-CN" altLang="en-US" sz="2400" dirty="0">
                <a:solidFill>
                  <a:srgbClr val="0000CC"/>
                </a:solidFill>
              </a:rPr>
              <a:t>）</a:t>
            </a:r>
          </a:p>
          <a:p>
            <a:pPr lvl="2">
              <a:lnSpc>
                <a:spcPct val="120000"/>
              </a:lnSpc>
            </a:pPr>
            <a:r>
              <a:rPr lang="zh-CN" altLang="en-US" sz="2400" dirty="0"/>
              <a:t> </a:t>
            </a:r>
            <a:r>
              <a:rPr lang="en-US" altLang="zh-CN" sz="2400" dirty="0">
                <a:solidFill>
                  <a:srgbClr val="FF0000"/>
                </a:solidFill>
              </a:rPr>
              <a:t>TS&gt;=S&gt;=C&gt;=P</a:t>
            </a:r>
          </a:p>
          <a:p>
            <a:pPr>
              <a:lnSpc>
                <a:spcPct val="120000"/>
              </a:lnSpc>
            </a:pPr>
            <a:r>
              <a:rPr lang="zh-CN" altLang="en-US" dirty="0"/>
              <a:t>主体的敏感度标记称为</a:t>
            </a:r>
            <a:r>
              <a:rPr lang="zh-CN" altLang="en-US" dirty="0">
                <a:solidFill>
                  <a:srgbClr val="FF0000"/>
                </a:solidFill>
              </a:rPr>
              <a:t>许可证级别</a:t>
            </a:r>
            <a:r>
              <a:rPr lang="en-US" altLang="zh-CN" dirty="0"/>
              <a:t>(Clearance Level)</a:t>
            </a:r>
            <a:endParaRPr lang="zh-CN" altLang="en-US" dirty="0"/>
          </a:p>
          <a:p>
            <a:pPr>
              <a:lnSpc>
                <a:spcPct val="120000"/>
              </a:lnSpc>
            </a:pPr>
            <a:r>
              <a:rPr lang="zh-CN" altLang="en-US" dirty="0"/>
              <a:t>客体的敏感度标记称为</a:t>
            </a:r>
            <a:r>
              <a:rPr lang="zh-CN" altLang="en-US" dirty="0">
                <a:solidFill>
                  <a:srgbClr val="FF0000"/>
                </a:solidFill>
              </a:rPr>
              <a:t>密级</a:t>
            </a:r>
            <a:r>
              <a:rPr lang="en-US" altLang="zh-CN" dirty="0"/>
              <a:t>(Classification Level)</a:t>
            </a:r>
            <a:endParaRPr lang="zh-CN" altLang="en-US" dirty="0"/>
          </a:p>
          <a:p>
            <a:pPr>
              <a:lnSpc>
                <a:spcPct val="120000"/>
              </a:lnSpc>
            </a:pPr>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pPr/>
              <a:t>49</a:t>
            </a:fld>
            <a:endParaRPr lang="en-US" dirty="0"/>
          </a:p>
        </p:txBody>
      </p:sp>
      <p:pic>
        <p:nvPicPr>
          <p:cNvPr id="2050" name="Picture 2" descr="https://img-my.csdn.net/uploads/201301/10/1357804236_124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76121" y="2743200"/>
            <a:ext cx="6520794" cy="1676400"/>
          </a:xfrm>
          <a:prstGeom prst="rect">
            <a:avLst/>
          </a:prstGeom>
          <a:noFill/>
          <a:ln>
            <a:solidFill>
              <a:schemeClr val="accent2"/>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14851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28600" y="381000"/>
            <a:ext cx="11734800" cy="6155026"/>
          </a:xfrm>
        </p:spPr>
        <p:txBody>
          <a:bodyPr/>
          <a:lstStyle/>
          <a:p>
            <a:pPr>
              <a:lnSpc>
                <a:spcPct val="100000"/>
              </a:lnSpc>
            </a:pPr>
            <a:r>
              <a:rPr lang="en-US" altLang="zh-CN" sz="2600" dirty="0"/>
              <a:t>Bell-</a:t>
            </a:r>
            <a:r>
              <a:rPr lang="en-US" altLang="zh-CN" sz="2600" dirty="0" err="1"/>
              <a:t>LaPadula</a:t>
            </a:r>
            <a:r>
              <a:rPr lang="en-US" altLang="zh-CN" sz="2600" dirty="0"/>
              <a:t>(BLP)</a:t>
            </a:r>
            <a:r>
              <a:rPr lang="zh-CN" altLang="en-US" sz="2600" dirty="0"/>
              <a:t>保密性模型是第一个能够提供分级别</a:t>
            </a:r>
            <a:r>
              <a:rPr lang="zh-CN" altLang="en-US" sz="2600" dirty="0">
                <a:solidFill>
                  <a:srgbClr val="FF0000"/>
                </a:solidFill>
              </a:rPr>
              <a:t>数据机密性</a:t>
            </a:r>
            <a:r>
              <a:rPr lang="zh-CN" altLang="en-US" sz="2600" dirty="0"/>
              <a:t>保障的安全策略模型，一般应用于军事用途。</a:t>
            </a:r>
            <a:endParaRPr lang="en-US" altLang="zh-CN" sz="2600" dirty="0"/>
          </a:p>
          <a:p>
            <a:pPr>
              <a:lnSpc>
                <a:spcPct val="100000"/>
              </a:lnSpc>
            </a:pPr>
            <a:r>
              <a:rPr lang="zh-CN" altLang="en-US" dirty="0">
                <a:solidFill>
                  <a:srgbClr val="FF0000"/>
                </a:solidFill>
              </a:rPr>
              <a:t>强制存取控制规则</a:t>
            </a:r>
            <a:r>
              <a:rPr lang="en-US" altLang="zh-CN" dirty="0">
                <a:solidFill>
                  <a:srgbClr val="0000CC"/>
                </a:solidFill>
              </a:rPr>
              <a:t>(</a:t>
            </a:r>
            <a:r>
              <a:rPr lang="zh-CN" altLang="en-US" dirty="0">
                <a:solidFill>
                  <a:srgbClr val="0000CC"/>
                </a:solidFill>
              </a:rPr>
              <a:t>课本上介绍的即为</a:t>
            </a:r>
            <a:r>
              <a:rPr lang="en-US" altLang="zh-CN" dirty="0">
                <a:solidFill>
                  <a:srgbClr val="0000CC"/>
                </a:solidFill>
              </a:rPr>
              <a:t>BLP</a:t>
            </a:r>
            <a:r>
              <a:rPr lang="zh-CN" altLang="en-US" dirty="0">
                <a:solidFill>
                  <a:srgbClr val="0000CC"/>
                </a:solidFill>
              </a:rPr>
              <a:t>保密模型</a:t>
            </a:r>
            <a:r>
              <a:rPr lang="en-US" altLang="zh-CN" dirty="0">
                <a:solidFill>
                  <a:srgbClr val="0000CC"/>
                </a:solidFill>
              </a:rPr>
              <a:t>)</a:t>
            </a:r>
            <a:endParaRPr lang="zh-CN" altLang="en-US" dirty="0">
              <a:solidFill>
                <a:srgbClr val="0000CC"/>
              </a:solidFill>
            </a:endParaRPr>
          </a:p>
          <a:p>
            <a:pPr lvl="1">
              <a:lnSpc>
                <a:spcPct val="100000"/>
              </a:lnSpc>
            </a:pPr>
            <a:r>
              <a:rPr lang="zh-CN" altLang="en-US" dirty="0">
                <a:solidFill>
                  <a:srgbClr val="FF0000"/>
                </a:solidFill>
              </a:rPr>
              <a:t>上读</a:t>
            </a:r>
            <a:r>
              <a:rPr lang="zh-CN" altLang="en-US" b="1" dirty="0">
                <a:solidFill>
                  <a:srgbClr val="0000CC"/>
                </a:solidFill>
              </a:rPr>
              <a:t>：</a:t>
            </a:r>
            <a:r>
              <a:rPr lang="zh-CN" altLang="en-US" sz="2200" dirty="0"/>
              <a:t>仅当主体的许可证级别</a:t>
            </a:r>
            <a:r>
              <a:rPr lang="zh-CN" altLang="en-US" sz="2200" dirty="0">
                <a:solidFill>
                  <a:srgbClr val="FF0000"/>
                </a:solidFill>
              </a:rPr>
              <a:t>大于或等于</a:t>
            </a:r>
            <a:r>
              <a:rPr lang="zh-CN" altLang="en-US" sz="2200" dirty="0"/>
              <a:t>客体的密级时，该主体才能</a:t>
            </a:r>
            <a:r>
              <a:rPr lang="zh-CN" altLang="en-US" sz="2200" dirty="0">
                <a:solidFill>
                  <a:srgbClr val="FF0000"/>
                </a:solidFill>
              </a:rPr>
              <a:t>读</a:t>
            </a:r>
            <a:r>
              <a:rPr lang="zh-CN" altLang="en-US" sz="2200" dirty="0"/>
              <a:t>取相应的客体</a:t>
            </a:r>
            <a:endParaRPr lang="en-US" altLang="zh-CN" sz="2200" dirty="0"/>
          </a:p>
          <a:p>
            <a:pPr lvl="1">
              <a:lnSpc>
                <a:spcPct val="100000"/>
              </a:lnSpc>
            </a:pPr>
            <a:r>
              <a:rPr lang="zh-CN" altLang="en-US" dirty="0">
                <a:solidFill>
                  <a:srgbClr val="FF0000"/>
                </a:solidFill>
              </a:rPr>
              <a:t>下写：</a:t>
            </a:r>
            <a:r>
              <a:rPr lang="zh-CN" altLang="en-US" sz="2200" dirty="0"/>
              <a:t>仅当主体的许可证级别</a:t>
            </a:r>
            <a:r>
              <a:rPr lang="zh-CN" altLang="en-US" sz="2200" dirty="0">
                <a:solidFill>
                  <a:srgbClr val="FF0000"/>
                </a:solidFill>
              </a:rPr>
              <a:t>小于或等于</a:t>
            </a:r>
            <a:r>
              <a:rPr lang="zh-CN" altLang="en-US" sz="2200" dirty="0"/>
              <a:t>客体的密级时，该主体才能</a:t>
            </a:r>
            <a:r>
              <a:rPr lang="zh-CN" altLang="en-US" sz="2200" dirty="0">
                <a:solidFill>
                  <a:srgbClr val="FF0000"/>
                </a:solidFill>
              </a:rPr>
              <a:t>写</a:t>
            </a:r>
            <a:r>
              <a:rPr lang="zh-CN" altLang="en-US" sz="2200" dirty="0"/>
              <a:t>相应的客体</a:t>
            </a:r>
          </a:p>
          <a:p>
            <a:pPr>
              <a:lnSpc>
                <a:spcPct val="100000"/>
              </a:lnSpc>
            </a:pPr>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pPr/>
              <a:t>50</a:t>
            </a:fld>
            <a:endParaRPr lang="en-US" dirty="0"/>
          </a:p>
        </p:txBody>
      </p:sp>
      <p:pic>
        <p:nvPicPr>
          <p:cNvPr id="3074" name="Picture 2" descr="https://img-my.csdn.net/uploads/201301/10/1357804629_473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1419" y="2933305"/>
            <a:ext cx="3148764" cy="3543695"/>
          </a:xfrm>
          <a:prstGeom prst="rect">
            <a:avLst/>
          </a:prstGeom>
          <a:noFill/>
          <a:ln>
            <a:solidFill>
              <a:schemeClr val="accent2"/>
            </a:solidFill>
          </a:ln>
          <a:extLst>
            <a:ext uri="{909E8E84-426E-40DD-AFC4-6F175D3DCCD1}">
              <a14:hiddenFill xmlns:a14="http://schemas.microsoft.com/office/drawing/2010/main">
                <a:solidFill>
                  <a:srgbClr val="FFFFFF"/>
                </a:solidFill>
              </a14:hiddenFill>
            </a:ext>
          </a:extLst>
        </p:spPr>
      </p:pic>
      <p:sp>
        <p:nvSpPr>
          <p:cNvPr id="5" name="矩形 4"/>
          <p:cNvSpPr/>
          <p:nvPr/>
        </p:nvSpPr>
        <p:spPr>
          <a:xfrm>
            <a:off x="4267200" y="3182722"/>
            <a:ext cx="7543800" cy="1938992"/>
          </a:xfrm>
          <a:prstGeom prst="rect">
            <a:avLst/>
          </a:prstGeom>
        </p:spPr>
        <p:txBody>
          <a:bodyPr wrap="square">
            <a:spAutoFit/>
          </a:bodyPr>
          <a:lstStyle/>
          <a:p>
            <a:r>
              <a:rPr lang="zh-CN" altLang="en-US" sz="2400" dirty="0">
                <a:solidFill>
                  <a:srgbClr val="0000CC"/>
                </a:solidFill>
                <a:latin typeface="等线" panose="02010600030101010101" pitchFamily="2" charset="-122"/>
                <a:ea typeface="等线" panose="02010600030101010101" pitchFamily="2" charset="-122"/>
              </a:rPr>
              <a:t>例如</a:t>
            </a:r>
            <a:r>
              <a:rPr lang="en-US" altLang="zh-CN" sz="2400" dirty="0">
                <a:solidFill>
                  <a:srgbClr val="0000CC"/>
                </a:solidFill>
                <a:latin typeface="等线" panose="02010600030101010101" pitchFamily="2" charset="-122"/>
                <a:ea typeface="等线" panose="02010600030101010101" pitchFamily="2" charset="-122"/>
              </a:rPr>
              <a:t>.</a:t>
            </a:r>
            <a:r>
              <a:rPr lang="zh-CN" altLang="en-US" sz="2400" dirty="0">
                <a:solidFill>
                  <a:srgbClr val="0000CC"/>
                </a:solidFill>
                <a:latin typeface="等线" panose="02010600030101010101" pitchFamily="2" charset="-122"/>
                <a:ea typeface="等线" panose="02010600030101010101" pitchFamily="2" charset="-122"/>
              </a:rPr>
              <a:t>假如一个用户，他的安全级别为</a:t>
            </a:r>
            <a:r>
              <a:rPr lang="en-US" altLang="zh-CN" sz="2400" dirty="0">
                <a:solidFill>
                  <a:srgbClr val="0000CC"/>
                </a:solidFill>
                <a:latin typeface="等线" panose="02010600030101010101" pitchFamily="2" charset="-122"/>
                <a:ea typeface="等线" panose="02010600030101010101" pitchFamily="2" charset="-122"/>
              </a:rPr>
              <a:t>“</a:t>
            </a:r>
            <a:r>
              <a:rPr lang="zh-CN" altLang="en-US" sz="2400" dirty="0">
                <a:solidFill>
                  <a:srgbClr val="0000CC"/>
                </a:solidFill>
                <a:latin typeface="等线" panose="02010600030101010101" pitchFamily="2" charset="-122"/>
                <a:ea typeface="等线" panose="02010600030101010101" pitchFamily="2" charset="-122"/>
              </a:rPr>
              <a:t>高密</a:t>
            </a:r>
            <a:r>
              <a:rPr lang="en-US" altLang="zh-CN" sz="2400" dirty="0">
                <a:solidFill>
                  <a:srgbClr val="0000CC"/>
                </a:solidFill>
                <a:latin typeface="等线" panose="02010600030101010101" pitchFamily="2" charset="-122"/>
                <a:ea typeface="等线" panose="02010600030101010101" pitchFamily="2" charset="-122"/>
              </a:rPr>
              <a:t>”</a:t>
            </a:r>
            <a:r>
              <a:rPr lang="zh-CN" altLang="en-US" sz="2400" dirty="0">
                <a:solidFill>
                  <a:srgbClr val="0000CC"/>
                </a:solidFill>
                <a:latin typeface="等线" panose="02010600030101010101" pitchFamily="2" charset="-122"/>
                <a:ea typeface="等线" panose="02010600030101010101" pitchFamily="2" charset="-122"/>
              </a:rPr>
              <a:t>，想要访问安全级别为</a:t>
            </a:r>
            <a:r>
              <a:rPr lang="en-US" altLang="zh-CN" sz="2400" dirty="0">
                <a:solidFill>
                  <a:srgbClr val="0000CC"/>
                </a:solidFill>
                <a:latin typeface="等线" panose="02010600030101010101" pitchFamily="2" charset="-122"/>
                <a:ea typeface="等线" panose="02010600030101010101" pitchFamily="2" charset="-122"/>
              </a:rPr>
              <a:t>“</a:t>
            </a:r>
            <a:r>
              <a:rPr lang="zh-CN" altLang="en-US" sz="2400" dirty="0">
                <a:solidFill>
                  <a:srgbClr val="0000CC"/>
                </a:solidFill>
                <a:latin typeface="等线" panose="02010600030101010101" pitchFamily="2" charset="-122"/>
                <a:ea typeface="等线" panose="02010600030101010101" pitchFamily="2" charset="-122"/>
              </a:rPr>
              <a:t>秘密</a:t>
            </a:r>
            <a:r>
              <a:rPr lang="en-US" altLang="zh-CN" sz="2400" dirty="0">
                <a:solidFill>
                  <a:srgbClr val="0000CC"/>
                </a:solidFill>
                <a:latin typeface="等线" panose="02010600030101010101" pitchFamily="2" charset="-122"/>
                <a:ea typeface="等线" panose="02010600030101010101" pitchFamily="2" charset="-122"/>
              </a:rPr>
              <a:t>”</a:t>
            </a:r>
            <a:r>
              <a:rPr lang="zh-CN" altLang="en-US" sz="2400" dirty="0">
                <a:solidFill>
                  <a:srgbClr val="0000CC"/>
                </a:solidFill>
                <a:latin typeface="等线" panose="02010600030101010101" pitchFamily="2" charset="-122"/>
                <a:ea typeface="等线" panose="02010600030101010101" pitchFamily="2" charset="-122"/>
              </a:rPr>
              <a:t>的文档，他将能够成功读取该文件，但不能写入；而安全级别为</a:t>
            </a:r>
            <a:r>
              <a:rPr lang="en-US" altLang="zh-CN" sz="2400" dirty="0">
                <a:solidFill>
                  <a:srgbClr val="0000CC"/>
                </a:solidFill>
                <a:latin typeface="等线" panose="02010600030101010101" pitchFamily="2" charset="-122"/>
                <a:ea typeface="等线" panose="02010600030101010101" pitchFamily="2" charset="-122"/>
              </a:rPr>
              <a:t>“</a:t>
            </a:r>
            <a:r>
              <a:rPr lang="zh-CN" altLang="en-US" sz="2400" dirty="0">
                <a:solidFill>
                  <a:srgbClr val="0000CC"/>
                </a:solidFill>
                <a:latin typeface="等线" panose="02010600030101010101" pitchFamily="2" charset="-122"/>
                <a:ea typeface="等线" panose="02010600030101010101" pitchFamily="2" charset="-122"/>
              </a:rPr>
              <a:t>秘密</a:t>
            </a:r>
            <a:r>
              <a:rPr lang="en-US" altLang="zh-CN" sz="2400" dirty="0">
                <a:solidFill>
                  <a:srgbClr val="0000CC"/>
                </a:solidFill>
                <a:latin typeface="等线" panose="02010600030101010101" pitchFamily="2" charset="-122"/>
                <a:ea typeface="等线" panose="02010600030101010101" pitchFamily="2" charset="-122"/>
              </a:rPr>
              <a:t>”</a:t>
            </a:r>
            <a:r>
              <a:rPr lang="zh-CN" altLang="en-US" sz="2400" dirty="0">
                <a:solidFill>
                  <a:srgbClr val="0000CC"/>
                </a:solidFill>
                <a:latin typeface="等线" panose="02010600030101010101" pitchFamily="2" charset="-122"/>
                <a:ea typeface="等线" panose="02010600030101010101" pitchFamily="2" charset="-122"/>
              </a:rPr>
              <a:t>的用户访问安全级别为</a:t>
            </a:r>
            <a:r>
              <a:rPr lang="en-US" altLang="zh-CN" sz="2400" dirty="0">
                <a:solidFill>
                  <a:srgbClr val="0000CC"/>
                </a:solidFill>
                <a:latin typeface="等线" panose="02010600030101010101" pitchFamily="2" charset="-122"/>
                <a:ea typeface="等线" panose="02010600030101010101" pitchFamily="2" charset="-122"/>
              </a:rPr>
              <a:t>“</a:t>
            </a:r>
            <a:r>
              <a:rPr lang="zh-CN" altLang="en-US" sz="2400" dirty="0">
                <a:solidFill>
                  <a:srgbClr val="0000CC"/>
                </a:solidFill>
                <a:latin typeface="等线" panose="02010600030101010101" pitchFamily="2" charset="-122"/>
                <a:ea typeface="等线" panose="02010600030101010101" pitchFamily="2" charset="-122"/>
              </a:rPr>
              <a:t>高密</a:t>
            </a:r>
            <a:r>
              <a:rPr lang="en-US" altLang="zh-CN" sz="2400" dirty="0">
                <a:solidFill>
                  <a:srgbClr val="0000CC"/>
                </a:solidFill>
                <a:latin typeface="等线" panose="02010600030101010101" pitchFamily="2" charset="-122"/>
                <a:ea typeface="等线" panose="02010600030101010101" pitchFamily="2" charset="-122"/>
              </a:rPr>
              <a:t>”</a:t>
            </a:r>
            <a:r>
              <a:rPr lang="zh-CN" altLang="en-US" sz="2400" dirty="0">
                <a:solidFill>
                  <a:srgbClr val="0000CC"/>
                </a:solidFill>
                <a:latin typeface="等线" panose="02010600030101010101" pitchFamily="2" charset="-122"/>
                <a:ea typeface="等线" panose="02010600030101010101" pitchFamily="2" charset="-122"/>
              </a:rPr>
              <a:t>的文档，则会读取失败，但他能够写入。这样，文档的</a:t>
            </a:r>
            <a:r>
              <a:rPr lang="zh-CN" altLang="en-US" sz="2400" dirty="0">
                <a:solidFill>
                  <a:srgbClr val="FF0000"/>
                </a:solidFill>
                <a:latin typeface="等线" panose="02010600030101010101" pitchFamily="2" charset="-122"/>
                <a:ea typeface="等线" panose="02010600030101010101" pitchFamily="2" charset="-122"/>
              </a:rPr>
              <a:t>保密性</a:t>
            </a:r>
            <a:r>
              <a:rPr lang="zh-CN" altLang="en-US" sz="2400" dirty="0">
                <a:solidFill>
                  <a:srgbClr val="0000CC"/>
                </a:solidFill>
                <a:latin typeface="等线" panose="02010600030101010101" pitchFamily="2" charset="-122"/>
                <a:ea typeface="等线" panose="02010600030101010101" pitchFamily="2" charset="-122"/>
              </a:rPr>
              <a:t>就得到了保障</a:t>
            </a:r>
          </a:p>
        </p:txBody>
      </p:sp>
      <p:sp>
        <p:nvSpPr>
          <p:cNvPr id="6" name="矩形 5"/>
          <p:cNvSpPr/>
          <p:nvPr/>
        </p:nvSpPr>
        <p:spPr>
          <a:xfrm>
            <a:off x="3935435" y="5295298"/>
            <a:ext cx="7973914" cy="461665"/>
          </a:xfrm>
          <a:prstGeom prst="rect">
            <a:avLst/>
          </a:prstGeom>
        </p:spPr>
        <p:txBody>
          <a:bodyPr wrap="none">
            <a:spAutoFit/>
          </a:bodyPr>
          <a:lstStyle/>
          <a:p>
            <a:r>
              <a:rPr lang="zh-CN" altLang="en-US" sz="2400" dirty="0">
                <a:solidFill>
                  <a:srgbClr val="FF0000"/>
                </a:solidFill>
                <a:latin typeface="微软雅黑" panose="020B0503020204020204" pitchFamily="34" charset="-122"/>
                <a:ea typeface="微软雅黑" panose="020B0503020204020204" pitchFamily="34" charset="-122"/>
              </a:rPr>
              <a:t>参考</a:t>
            </a:r>
            <a:r>
              <a:rPr lang="zh-CN" altLang="en-US" sz="2400" dirty="0"/>
              <a:t>：</a:t>
            </a:r>
            <a:r>
              <a:rPr lang="zh-CN" altLang="en-US" sz="2400" dirty="0">
                <a:hlinkClick r:id="rId3"/>
              </a:rPr>
              <a:t>https://blog.csdn.net/ajian005/article/details</a:t>
            </a:r>
            <a:r>
              <a:rPr lang="zh-CN" altLang="en-US" sz="2400">
                <a:hlinkClick r:id="rId3"/>
              </a:rPr>
              <a:t>/8490082</a:t>
            </a:r>
            <a:endParaRPr lang="en-US" altLang="zh-CN" sz="2400" dirty="0"/>
          </a:p>
        </p:txBody>
      </p:sp>
    </p:spTree>
    <p:extLst>
      <p:ext uri="{BB962C8B-B14F-4D97-AF65-F5344CB8AC3E}">
        <p14:creationId xmlns:p14="http://schemas.microsoft.com/office/powerpoint/2010/main" val="391063038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609600"/>
            <a:ext cx="11007107" cy="5926426"/>
          </a:xfrm>
        </p:spPr>
        <p:txBody>
          <a:bodyPr/>
          <a:lstStyle/>
          <a:p>
            <a:pPr>
              <a:lnSpc>
                <a:spcPct val="100000"/>
              </a:lnSpc>
            </a:pPr>
            <a:r>
              <a:rPr lang="zh-CN" altLang="zh-CN" dirty="0"/>
              <a:t>强制存取控制</a:t>
            </a:r>
            <a:r>
              <a:rPr lang="en-US" altLang="zh-CN" dirty="0"/>
              <a:t>(MAC)</a:t>
            </a:r>
            <a:r>
              <a:rPr lang="zh-CN" altLang="zh-CN" dirty="0"/>
              <a:t>是对数据本身进行密级标记，无论数据如何复制，标记与数据是一个不可分的整体，只有符合密级标记要求的用户才可以操纵</a:t>
            </a:r>
            <a:r>
              <a:rPr lang="zh-CN" altLang="zh-CN"/>
              <a:t>数据。</a:t>
            </a:r>
            <a:endParaRPr lang="en-US" altLang="zh-CN"/>
          </a:p>
          <a:p>
            <a:pPr>
              <a:lnSpc>
                <a:spcPct val="100000"/>
              </a:lnSpc>
            </a:pPr>
            <a:endParaRPr lang="en-US" altLang="zh-CN" sz="1600" dirty="0"/>
          </a:p>
          <a:p>
            <a:pPr>
              <a:lnSpc>
                <a:spcPct val="100000"/>
              </a:lnSpc>
            </a:pPr>
            <a:r>
              <a:rPr lang="zh-CN" altLang="en-US" dirty="0"/>
              <a:t>实现强制存取控制时要</a:t>
            </a:r>
            <a:r>
              <a:rPr lang="zh-CN" altLang="en-US" dirty="0">
                <a:solidFill>
                  <a:srgbClr val="FF0000"/>
                </a:solidFill>
              </a:rPr>
              <a:t>首先实现</a:t>
            </a:r>
            <a:r>
              <a:rPr lang="zh-CN" altLang="en-US" dirty="0"/>
              <a:t>自主存取控制</a:t>
            </a:r>
            <a:endParaRPr lang="en-US" altLang="zh-CN" dirty="0"/>
          </a:p>
          <a:p>
            <a:pPr marL="450850" lvl="1" indent="-273050">
              <a:lnSpc>
                <a:spcPct val="100000"/>
              </a:lnSpc>
              <a:spcBef>
                <a:spcPct val="30000"/>
              </a:spcBef>
            </a:pPr>
            <a:r>
              <a:rPr lang="zh-CN" altLang="en-US" dirty="0"/>
              <a:t>原因：较高安全性级别提供的安全保护要包含较低级别的所有保护</a:t>
            </a:r>
          </a:p>
          <a:p>
            <a:pPr>
              <a:lnSpc>
                <a:spcPct val="100000"/>
              </a:lnSpc>
            </a:pPr>
            <a:endParaRPr lang="en-US" altLang="zh-CN">
              <a:solidFill>
                <a:srgbClr val="0000CC"/>
              </a:solidFill>
            </a:endParaRPr>
          </a:p>
          <a:p>
            <a:pPr>
              <a:lnSpc>
                <a:spcPct val="100000"/>
              </a:lnSpc>
            </a:pPr>
            <a:r>
              <a:rPr lang="zh-CN" altLang="en-US">
                <a:solidFill>
                  <a:srgbClr val="0000CC"/>
                </a:solidFill>
              </a:rPr>
              <a:t>自主</a:t>
            </a:r>
            <a:r>
              <a:rPr lang="zh-CN" altLang="en-US" dirty="0">
                <a:solidFill>
                  <a:srgbClr val="0000CC"/>
                </a:solidFill>
              </a:rPr>
              <a:t>存取控制与强制存取控制共同构成数据库管理系统的安全机制</a:t>
            </a:r>
          </a:p>
        </p:txBody>
      </p:sp>
      <p:sp>
        <p:nvSpPr>
          <p:cNvPr id="4" name="灯片编号占位符 3"/>
          <p:cNvSpPr>
            <a:spLocks noGrp="1"/>
          </p:cNvSpPr>
          <p:nvPr>
            <p:ph type="sldNum" sz="quarter" idx="12"/>
          </p:nvPr>
        </p:nvSpPr>
        <p:spPr/>
        <p:txBody>
          <a:bodyPr/>
          <a:lstStyle/>
          <a:p>
            <a:fld id="{E63F6D5D-9733-4D44-9C56-AEFEDD5A4BA7}" type="slidenum">
              <a:rPr lang="en-US" smtClean="0"/>
              <a:pPr/>
              <a:t>51</a:t>
            </a:fld>
            <a:endParaRPr lang="en-US" dirty="0"/>
          </a:p>
        </p:txBody>
      </p:sp>
    </p:spTree>
    <p:extLst>
      <p:ext uri="{BB962C8B-B14F-4D97-AF65-F5344CB8AC3E}">
        <p14:creationId xmlns:p14="http://schemas.microsoft.com/office/powerpoint/2010/main" val="44224063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381000"/>
            <a:ext cx="11215915" cy="6155026"/>
          </a:xfrm>
        </p:spPr>
        <p:txBody>
          <a:bodyPr>
            <a:normAutofit/>
          </a:bodyPr>
          <a:lstStyle/>
          <a:p>
            <a:r>
              <a:rPr lang="en-US" altLang="zh-CN" sz="2800" dirty="0">
                <a:solidFill>
                  <a:srgbClr val="FF0000"/>
                </a:solidFill>
              </a:rPr>
              <a:t>DAC +MAC</a:t>
            </a:r>
            <a:r>
              <a:rPr lang="zh-CN" altLang="en-US" sz="2800" dirty="0">
                <a:solidFill>
                  <a:srgbClr val="FF0000"/>
                </a:solidFill>
              </a:rPr>
              <a:t>安全检查</a:t>
            </a:r>
            <a:endParaRPr lang="en-US" altLang="zh-CN" sz="2800" dirty="0">
              <a:solidFill>
                <a:srgbClr val="FF0000"/>
              </a:solidFill>
            </a:endParaRPr>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sz="1050" dirty="0">
              <a:latin typeface="Times New Roman" pitchFamily="18" charset="0"/>
            </a:endParaRPr>
          </a:p>
          <a:p>
            <a:endParaRPr lang="en-US" altLang="zh-CN" sz="2000">
              <a:latin typeface="Times New Roman" pitchFamily="18" charset="0"/>
            </a:endParaRPr>
          </a:p>
          <a:p>
            <a:r>
              <a:rPr lang="zh-CN" altLang="en-US" sz="2600">
                <a:latin typeface="Times New Roman" pitchFamily="18" charset="0"/>
              </a:rPr>
              <a:t>先</a:t>
            </a:r>
            <a:r>
              <a:rPr lang="zh-CN" altLang="en-US" sz="2600" dirty="0">
                <a:latin typeface="Times New Roman" pitchFamily="18" charset="0"/>
              </a:rPr>
              <a:t>进行</a:t>
            </a:r>
            <a:r>
              <a:rPr lang="zh-CN" altLang="en-US" sz="2600" dirty="0"/>
              <a:t>自主存取控制</a:t>
            </a:r>
            <a:r>
              <a:rPr lang="zh-CN" altLang="en-US" sz="2600" dirty="0">
                <a:latin typeface="Times New Roman" pitchFamily="18" charset="0"/>
              </a:rPr>
              <a:t>检查，通过</a:t>
            </a:r>
            <a:r>
              <a:rPr lang="zh-CN" altLang="en-US" sz="2600" dirty="0"/>
              <a:t>自主存取控制</a:t>
            </a:r>
            <a:r>
              <a:rPr lang="zh-CN" altLang="en-US" sz="2600" dirty="0">
                <a:latin typeface="Times New Roman" pitchFamily="18" charset="0"/>
              </a:rPr>
              <a:t>检查的数据对象再由系统进行</a:t>
            </a:r>
            <a:r>
              <a:rPr lang="zh-CN" altLang="en-US" sz="2600" dirty="0"/>
              <a:t>强制存取控制</a:t>
            </a:r>
            <a:r>
              <a:rPr lang="zh-CN" altLang="en-US" sz="2600" dirty="0">
                <a:latin typeface="Times New Roman" pitchFamily="18" charset="0"/>
              </a:rPr>
              <a:t>检查，只有通过</a:t>
            </a:r>
            <a:r>
              <a:rPr lang="zh-CN" altLang="en-US" sz="2600" dirty="0"/>
              <a:t>强制存取控制</a:t>
            </a:r>
            <a:r>
              <a:rPr lang="zh-CN" altLang="en-US" sz="2600" dirty="0">
                <a:latin typeface="Times New Roman" pitchFamily="18" charset="0"/>
              </a:rPr>
              <a:t>检查的数据对象方可存取</a:t>
            </a:r>
            <a:endParaRPr lang="zh-CN" altLang="en-US" sz="2600" dirty="0"/>
          </a:p>
        </p:txBody>
      </p:sp>
      <p:sp>
        <p:nvSpPr>
          <p:cNvPr id="4" name="灯片编号占位符 3"/>
          <p:cNvSpPr>
            <a:spLocks noGrp="1"/>
          </p:cNvSpPr>
          <p:nvPr>
            <p:ph type="sldNum" sz="quarter" idx="12"/>
          </p:nvPr>
        </p:nvSpPr>
        <p:spPr/>
        <p:txBody>
          <a:bodyPr/>
          <a:lstStyle/>
          <a:p>
            <a:fld id="{E63F6D5D-9733-4D44-9C56-AEFEDD5A4BA7}" type="slidenum">
              <a:rPr lang="en-US" smtClean="0"/>
              <a:pPr/>
              <a:t>52</a:t>
            </a:fld>
            <a:endParaRPr lang="en-US" dirty="0"/>
          </a:p>
        </p:txBody>
      </p:sp>
      <p:grpSp>
        <p:nvGrpSpPr>
          <p:cNvPr id="6" name="组合 5"/>
          <p:cNvGrpSpPr/>
          <p:nvPr/>
        </p:nvGrpSpPr>
        <p:grpSpPr>
          <a:xfrm>
            <a:off x="2895600" y="1138602"/>
            <a:ext cx="6096000" cy="3539430"/>
            <a:chOff x="2586775" y="880856"/>
            <a:chExt cx="6096000" cy="4104171"/>
          </a:xfrm>
        </p:grpSpPr>
        <p:sp>
          <p:nvSpPr>
            <p:cNvPr id="7" name="矩形 6"/>
            <p:cNvSpPr/>
            <p:nvPr/>
          </p:nvSpPr>
          <p:spPr>
            <a:xfrm>
              <a:off x="2586775" y="880856"/>
              <a:ext cx="6096000" cy="4104171"/>
            </a:xfrm>
            <a:prstGeom prst="rect">
              <a:avLst/>
            </a:prstGeom>
          </p:spPr>
          <p:txBody>
            <a:bodyPr>
              <a:spAutoFit/>
            </a:bodyPr>
            <a:lstStyle/>
            <a:p>
              <a:pPr lvl="1" algn="just">
                <a:spcBef>
                  <a:spcPct val="50000"/>
                </a:spcBef>
              </a:pPr>
              <a:r>
                <a:rPr lang="en-US" altLang="zh-CN" sz="2800" dirty="0">
                  <a:solidFill>
                    <a:srgbClr val="0000CC"/>
                  </a:solidFill>
                </a:rPr>
                <a:t>SQL </a:t>
              </a:r>
              <a:r>
                <a:rPr lang="zh-CN" altLang="en-US" sz="2800" dirty="0">
                  <a:solidFill>
                    <a:srgbClr val="0000CC"/>
                  </a:solidFill>
                </a:rPr>
                <a:t>语法分析 </a:t>
              </a:r>
              <a:r>
                <a:rPr lang="en-US" altLang="zh-CN" sz="2800" dirty="0">
                  <a:solidFill>
                    <a:srgbClr val="0000CC"/>
                  </a:solidFill>
                </a:rPr>
                <a:t>&amp;  </a:t>
              </a:r>
              <a:r>
                <a:rPr lang="zh-CN" altLang="en-US" sz="2800" dirty="0">
                  <a:solidFill>
                    <a:srgbClr val="0000CC"/>
                  </a:solidFill>
                </a:rPr>
                <a:t>语义检查</a:t>
              </a:r>
            </a:p>
            <a:p>
              <a:pPr lvl="1" algn="just"/>
              <a:r>
                <a:rPr lang="zh-CN" altLang="en-US" sz="2800" dirty="0">
                  <a:solidFill>
                    <a:srgbClr val="0000CC"/>
                  </a:solidFill>
                </a:rPr>
                <a:t>             </a:t>
              </a:r>
              <a:r>
                <a:rPr lang="zh-CN" altLang="en-US" sz="2800" dirty="0">
                  <a:solidFill>
                    <a:srgbClr val="FF0000"/>
                  </a:solidFill>
                </a:rPr>
                <a:t>①</a:t>
              </a:r>
              <a:r>
                <a:rPr lang="zh-CN" altLang="en-US" sz="2800" dirty="0">
                  <a:solidFill>
                    <a:srgbClr val="0000CC"/>
                  </a:solidFill>
                </a:rPr>
                <a:t>                     </a:t>
              </a:r>
              <a:r>
                <a:rPr lang="zh-CN" altLang="en-US" sz="2800" dirty="0">
                  <a:solidFill>
                    <a:srgbClr val="FF0000"/>
                  </a:solidFill>
                </a:rPr>
                <a:t>②</a:t>
              </a:r>
              <a:r>
                <a:rPr lang="zh-CN" altLang="en-US" sz="2800" dirty="0">
                  <a:solidFill>
                    <a:srgbClr val="0000CC"/>
                  </a:solidFill>
                </a:rPr>
                <a:t>              </a:t>
              </a:r>
              <a:endParaRPr lang="en-US" altLang="zh-CN" sz="2800" dirty="0">
                <a:solidFill>
                  <a:srgbClr val="0000CC"/>
                </a:solidFill>
              </a:endParaRPr>
            </a:p>
            <a:p>
              <a:pPr lvl="1" algn="just"/>
              <a:r>
                <a:rPr lang="zh-CN" altLang="en-US" sz="2800" dirty="0">
                  <a:solidFill>
                    <a:srgbClr val="0000CC"/>
                  </a:solidFill>
                </a:rPr>
                <a:t>                        </a:t>
              </a:r>
              <a:endParaRPr lang="en-US" altLang="zh-CN" sz="2800" dirty="0">
                <a:solidFill>
                  <a:srgbClr val="0000CC"/>
                </a:solidFill>
              </a:endParaRPr>
            </a:p>
            <a:p>
              <a:pPr lvl="1" algn="just"/>
              <a:r>
                <a:rPr lang="en-US" altLang="zh-CN" sz="2800" dirty="0">
                  <a:solidFill>
                    <a:srgbClr val="0000CC"/>
                  </a:solidFill>
                </a:rPr>
                <a:t>                </a:t>
              </a:r>
              <a:r>
                <a:rPr lang="zh-CN" altLang="en-US" sz="2800" dirty="0">
                  <a:solidFill>
                    <a:srgbClr val="0000CC"/>
                  </a:solidFill>
                </a:rPr>
                <a:t>             </a:t>
              </a:r>
              <a:r>
                <a:rPr lang="en-US" altLang="zh-CN" sz="2800" dirty="0">
                  <a:solidFill>
                    <a:srgbClr val="0000CC"/>
                  </a:solidFill>
                </a:rPr>
                <a:t>DAC </a:t>
              </a:r>
              <a:r>
                <a:rPr lang="zh-CN" altLang="en-US" sz="2800" dirty="0">
                  <a:solidFill>
                    <a:srgbClr val="0000CC"/>
                  </a:solidFill>
                </a:rPr>
                <a:t>检 查</a:t>
              </a:r>
            </a:p>
            <a:p>
              <a:pPr marL="273050" lvl="1" indent="-273050" algn="just"/>
              <a:r>
                <a:rPr lang="zh-CN" altLang="en-US" sz="2800" dirty="0">
                  <a:solidFill>
                    <a:srgbClr val="0000CC"/>
                  </a:solidFill>
                </a:rPr>
                <a:t>           </a:t>
              </a:r>
              <a:r>
                <a:rPr lang="zh-CN" altLang="en-US" sz="2800" dirty="0">
                  <a:solidFill>
                    <a:srgbClr val="FF0000"/>
                  </a:solidFill>
                  <a:latin typeface="微软雅黑" panose="020B0503020204020204" pitchFamily="34" charset="-122"/>
                  <a:ea typeface="微软雅黑" panose="020B0503020204020204" pitchFamily="34" charset="-122"/>
                </a:rPr>
                <a:t>安全检查   </a:t>
              </a:r>
              <a:r>
                <a:rPr lang="zh-CN" altLang="en-US" sz="2400" dirty="0">
                  <a:solidFill>
                    <a:srgbClr val="FF0000"/>
                  </a:solidFill>
                  <a:latin typeface="微软雅黑" panose="020B0503020204020204" pitchFamily="34" charset="-122"/>
                  <a:ea typeface="微软雅黑" panose="020B0503020204020204" pitchFamily="34" charset="-122"/>
                </a:rPr>
                <a:t>   </a:t>
              </a:r>
              <a:r>
                <a:rPr lang="zh-CN" altLang="en-US" sz="2800" dirty="0">
                  <a:solidFill>
                    <a:srgbClr val="FF0000"/>
                  </a:solidFill>
                  <a:latin typeface="微软雅黑" panose="020B0503020204020204" pitchFamily="34" charset="-122"/>
                  <a:ea typeface="微软雅黑" panose="020B0503020204020204" pitchFamily="34" charset="-122"/>
                </a:rPr>
                <a:t>                 </a:t>
              </a:r>
              <a:r>
                <a:rPr lang="zh-CN" altLang="en-US" sz="2800" dirty="0">
                  <a:solidFill>
                    <a:srgbClr val="FF0000"/>
                  </a:solidFill>
                </a:rPr>
                <a:t>③</a:t>
              </a:r>
              <a:endParaRPr lang="en-US" altLang="zh-CN" sz="2800" dirty="0">
                <a:solidFill>
                  <a:srgbClr val="FF0000"/>
                </a:solidFill>
                <a:latin typeface="微软雅黑" panose="020B0503020204020204" pitchFamily="34" charset="-122"/>
                <a:ea typeface="微软雅黑" panose="020B0503020204020204" pitchFamily="34" charset="-122"/>
              </a:endParaRPr>
            </a:p>
            <a:p>
              <a:pPr lvl="1" algn="just"/>
              <a:r>
                <a:rPr lang="en-US" altLang="zh-CN" sz="2800" dirty="0">
                  <a:solidFill>
                    <a:srgbClr val="0000CC"/>
                  </a:solidFill>
                </a:rPr>
                <a:t>              </a:t>
              </a:r>
              <a:r>
                <a:rPr lang="zh-CN" altLang="en-US" sz="2800" dirty="0">
                  <a:solidFill>
                    <a:srgbClr val="0000CC"/>
                  </a:solidFill>
                </a:rPr>
                <a:t>               </a:t>
              </a:r>
              <a:r>
                <a:rPr lang="en-US" altLang="zh-CN" sz="2800" dirty="0">
                  <a:solidFill>
                    <a:srgbClr val="0000CC"/>
                  </a:solidFill>
                </a:rPr>
                <a:t>MAC </a:t>
              </a:r>
              <a:r>
                <a:rPr lang="zh-CN" altLang="en-US" sz="2800" dirty="0">
                  <a:solidFill>
                    <a:srgbClr val="0000CC"/>
                  </a:solidFill>
                </a:rPr>
                <a:t>检 查</a:t>
              </a:r>
            </a:p>
            <a:p>
              <a:pPr lvl="1" algn="just"/>
              <a:r>
                <a:rPr lang="zh-CN" altLang="en-US" sz="2800" dirty="0">
                  <a:solidFill>
                    <a:srgbClr val="0000CC"/>
                  </a:solidFill>
                </a:rPr>
                <a:t>                             </a:t>
              </a:r>
            </a:p>
            <a:p>
              <a:pPr lvl="1" algn="just"/>
              <a:r>
                <a:rPr lang="zh-CN" altLang="en-US" sz="2400" dirty="0">
                  <a:solidFill>
                    <a:srgbClr val="0000CC"/>
                  </a:solidFill>
                </a:rPr>
                <a:t>                          </a:t>
              </a:r>
              <a:r>
                <a:rPr lang="zh-CN" altLang="en-US" sz="2800" dirty="0">
                  <a:solidFill>
                    <a:srgbClr val="0000CC"/>
                  </a:solidFill>
                </a:rPr>
                <a:t>   继续语义检查 </a:t>
              </a:r>
              <a:r>
                <a:rPr lang="zh-CN" altLang="en-US" sz="2800" dirty="0">
                  <a:solidFill>
                    <a:srgbClr val="FF0000"/>
                  </a:solidFill>
                </a:rPr>
                <a:t>④</a:t>
              </a:r>
              <a:r>
                <a:rPr lang="zh-CN" altLang="en-US" sz="2800" dirty="0">
                  <a:solidFill>
                    <a:srgbClr val="0000CC"/>
                  </a:solidFill>
                </a:rPr>
                <a:t> </a:t>
              </a:r>
            </a:p>
          </p:txBody>
        </p:sp>
        <p:sp>
          <p:nvSpPr>
            <p:cNvPr id="8" name="Rectangle 7"/>
            <p:cNvSpPr>
              <a:spLocks noChangeArrowheads="1"/>
            </p:cNvSpPr>
            <p:nvPr/>
          </p:nvSpPr>
          <p:spPr bwMode="auto">
            <a:xfrm>
              <a:off x="5171472" y="2440626"/>
              <a:ext cx="2063502" cy="145335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spcBef>
                  <a:spcPct val="20000"/>
                </a:spcBef>
                <a:buSzPct val="100000"/>
                <a:buFont typeface="Wingdings" pitchFamily="2" charset="2"/>
                <a:buChar char="v"/>
                <a:defRPr sz="2800" b="1">
                  <a:solidFill>
                    <a:schemeClr val="tx1"/>
                  </a:solidFill>
                  <a:latin typeface="Arial" pitchFamily="34" charset="0"/>
                  <a:ea typeface="宋体" pitchFamily="2" charset="-122"/>
                </a:defRPr>
              </a:lvl1pPr>
              <a:lvl2pPr marL="742950" indent="-285750" eaLnBrk="0" hangingPunct="0">
                <a:spcBef>
                  <a:spcPct val="20000"/>
                </a:spcBef>
                <a:buSzPct val="100000"/>
                <a:buFont typeface="Wingdings" pitchFamily="2" charset="2"/>
                <a:buChar char="n"/>
                <a:defRPr sz="2400" b="1">
                  <a:solidFill>
                    <a:schemeClr val="tx1"/>
                  </a:solidFill>
                  <a:latin typeface="Arial" pitchFamily="34" charset="0"/>
                  <a:ea typeface="宋体" pitchFamily="2" charset="-122"/>
                </a:defRPr>
              </a:lvl2pPr>
              <a:lvl3pPr marL="1143000" indent="-228600" eaLnBrk="0" hangingPunct="0">
                <a:spcBef>
                  <a:spcPct val="20000"/>
                </a:spcBef>
                <a:buChar char="•"/>
                <a:defRPr sz="2000" b="1">
                  <a:solidFill>
                    <a:schemeClr val="tx1"/>
                  </a:solidFill>
                  <a:latin typeface="Arial" pitchFamily="34" charset="0"/>
                  <a:ea typeface="宋体" pitchFamily="2" charset="-122"/>
                </a:defRPr>
              </a:lvl3pPr>
              <a:lvl4pPr marL="1600200" indent="-228600" eaLnBrk="0" hangingPunct="0">
                <a:spcBef>
                  <a:spcPct val="20000"/>
                </a:spcBef>
                <a:buChar char="–"/>
                <a:defRPr sz="2000" b="1">
                  <a:solidFill>
                    <a:schemeClr val="tx1"/>
                  </a:solidFill>
                  <a:latin typeface="Arial" pitchFamily="34" charset="0"/>
                  <a:ea typeface="宋体" pitchFamily="2" charset="-122"/>
                </a:defRPr>
              </a:lvl4pPr>
              <a:lvl5pPr marL="2057400" indent="-228600" eaLnBrk="0" hangingPunct="0">
                <a:spcBef>
                  <a:spcPct val="20000"/>
                </a:spcBef>
                <a:buChar char="»"/>
                <a:defRPr sz="2000" b="1">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b="1">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b="1">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b="1">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b="1">
                  <a:solidFill>
                    <a:schemeClr val="tx1"/>
                  </a:solidFill>
                  <a:latin typeface="Arial" pitchFamily="34" charset="0"/>
                  <a:ea typeface="宋体" pitchFamily="2" charset="-122"/>
                </a:defRPr>
              </a:lvl9pPr>
            </a:lstStyle>
            <a:p>
              <a:pPr algn="ctr" eaLnBrk="1" hangingPunct="1">
                <a:spcBef>
                  <a:spcPct val="0"/>
                </a:spcBef>
                <a:buSzTx/>
                <a:buFont typeface="Arial" pitchFamily="34" charset="0"/>
                <a:buNone/>
              </a:pPr>
              <a:endParaRPr lang="zh-CN" altLang="en-US" sz="1800" b="0">
                <a:solidFill>
                  <a:srgbClr val="0000CC"/>
                </a:solidFill>
                <a:latin typeface="Times New Roman" pitchFamily="18" charset="0"/>
              </a:endParaRPr>
            </a:p>
          </p:txBody>
        </p:sp>
        <p:sp>
          <p:nvSpPr>
            <p:cNvPr id="9" name="Line 8"/>
            <p:cNvSpPr>
              <a:spLocks noChangeShapeType="1"/>
            </p:cNvSpPr>
            <p:nvPr/>
          </p:nvSpPr>
          <p:spPr bwMode="auto">
            <a:xfrm flipH="1">
              <a:off x="6090931" y="1416105"/>
              <a:ext cx="0" cy="957439"/>
            </a:xfrm>
            <a:prstGeom prst="line">
              <a:avLst/>
            </a:prstGeom>
            <a:noFill/>
            <a:ln w="53975">
              <a:solidFill>
                <a:srgbClr val="000099"/>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dirty="0">
                <a:solidFill>
                  <a:srgbClr val="0000CC"/>
                </a:solidFill>
              </a:endParaRPr>
            </a:p>
          </p:txBody>
        </p:sp>
        <p:sp>
          <p:nvSpPr>
            <p:cNvPr id="10" name="Line 6"/>
            <p:cNvSpPr>
              <a:spLocks noChangeShapeType="1"/>
            </p:cNvSpPr>
            <p:nvPr/>
          </p:nvSpPr>
          <p:spPr bwMode="auto">
            <a:xfrm>
              <a:off x="6090931" y="2959769"/>
              <a:ext cx="0" cy="392384"/>
            </a:xfrm>
            <a:prstGeom prst="line">
              <a:avLst/>
            </a:prstGeom>
            <a:noFill/>
            <a:ln w="53975">
              <a:solidFill>
                <a:srgbClr val="000099"/>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solidFill>
                  <a:srgbClr val="0000CC"/>
                </a:solidFill>
              </a:endParaRPr>
            </a:p>
          </p:txBody>
        </p:sp>
        <p:sp>
          <p:nvSpPr>
            <p:cNvPr id="11" name="Line 5"/>
            <p:cNvSpPr>
              <a:spLocks noChangeShapeType="1"/>
            </p:cNvSpPr>
            <p:nvPr/>
          </p:nvSpPr>
          <p:spPr bwMode="auto">
            <a:xfrm>
              <a:off x="6090931" y="3893978"/>
              <a:ext cx="0" cy="504825"/>
            </a:xfrm>
            <a:prstGeom prst="line">
              <a:avLst/>
            </a:prstGeom>
            <a:noFill/>
            <a:ln w="50800">
              <a:solidFill>
                <a:srgbClr val="000099"/>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solidFill>
                  <a:srgbClr val="0000CC"/>
                </a:solidFill>
              </a:endParaRPr>
            </a:p>
          </p:txBody>
        </p:sp>
      </p:grpSp>
    </p:spTree>
    <p:extLst>
      <p:ext uri="{BB962C8B-B14F-4D97-AF65-F5344CB8AC3E}">
        <p14:creationId xmlns:p14="http://schemas.microsoft.com/office/powerpoint/2010/main" val="132418498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大纲</a:t>
            </a:r>
          </a:p>
        </p:txBody>
      </p:sp>
      <p:sp>
        <p:nvSpPr>
          <p:cNvPr id="3" name="内容占位符 2"/>
          <p:cNvSpPr>
            <a:spLocks noGrp="1"/>
          </p:cNvSpPr>
          <p:nvPr>
            <p:ph idx="1"/>
          </p:nvPr>
        </p:nvSpPr>
        <p:spPr/>
        <p:txBody>
          <a:bodyPr>
            <a:normAutofit/>
          </a:bodyPr>
          <a:lstStyle/>
          <a:p>
            <a:pPr>
              <a:lnSpc>
                <a:spcPct val="110000"/>
              </a:lnSpc>
            </a:pPr>
            <a:r>
              <a:rPr lang="zh-CN" altLang="en-US" b="1" dirty="0">
                <a:solidFill>
                  <a:schemeClr val="bg1">
                    <a:lumMod val="75000"/>
                  </a:schemeClr>
                </a:solidFill>
              </a:rPr>
              <a:t>数据库安全性概述</a:t>
            </a:r>
          </a:p>
          <a:p>
            <a:pPr>
              <a:lnSpc>
                <a:spcPct val="110000"/>
              </a:lnSpc>
            </a:pPr>
            <a:r>
              <a:rPr lang="zh-CN" altLang="en-US" b="1" dirty="0">
                <a:solidFill>
                  <a:schemeClr val="bg1">
                    <a:lumMod val="75000"/>
                  </a:schemeClr>
                </a:solidFill>
              </a:rPr>
              <a:t>数据库安全性控制</a:t>
            </a:r>
          </a:p>
          <a:p>
            <a:pPr>
              <a:lnSpc>
                <a:spcPct val="110000"/>
              </a:lnSpc>
            </a:pPr>
            <a:r>
              <a:rPr lang="zh-CN" altLang="en-US" b="1" dirty="0">
                <a:solidFill>
                  <a:srgbClr val="FF0000"/>
                </a:solidFill>
              </a:rPr>
              <a:t>视图机制</a:t>
            </a:r>
          </a:p>
          <a:p>
            <a:pPr>
              <a:lnSpc>
                <a:spcPct val="110000"/>
              </a:lnSpc>
            </a:pPr>
            <a:r>
              <a:rPr lang="zh-CN" altLang="en-US" b="1" dirty="0">
                <a:solidFill>
                  <a:schemeClr val="bg1">
                    <a:lumMod val="75000"/>
                  </a:schemeClr>
                </a:solidFill>
              </a:rPr>
              <a:t>审计</a:t>
            </a:r>
            <a:r>
              <a:rPr lang="en-US" altLang="zh-CN" b="1" dirty="0">
                <a:solidFill>
                  <a:schemeClr val="bg1">
                    <a:lumMod val="75000"/>
                  </a:schemeClr>
                </a:solidFill>
              </a:rPr>
              <a:t>(Audit)</a:t>
            </a:r>
            <a:endParaRPr lang="zh-CN" altLang="en-US" b="1" dirty="0">
              <a:solidFill>
                <a:schemeClr val="bg1">
                  <a:lumMod val="75000"/>
                </a:schemeClr>
              </a:solidFill>
            </a:endParaRPr>
          </a:p>
          <a:p>
            <a:pPr>
              <a:lnSpc>
                <a:spcPct val="110000"/>
              </a:lnSpc>
            </a:pPr>
            <a:r>
              <a:rPr lang="zh-CN" altLang="en-US" b="1" dirty="0">
                <a:solidFill>
                  <a:schemeClr val="bg1">
                    <a:lumMod val="75000"/>
                  </a:schemeClr>
                </a:solidFill>
              </a:rPr>
              <a:t>数据加密</a:t>
            </a:r>
          </a:p>
          <a:p>
            <a:pPr>
              <a:lnSpc>
                <a:spcPct val="110000"/>
              </a:lnSpc>
            </a:pPr>
            <a:r>
              <a:rPr lang="zh-CN" altLang="en-US" b="1" dirty="0">
                <a:solidFill>
                  <a:schemeClr val="bg1">
                    <a:lumMod val="75000"/>
                  </a:schemeClr>
                </a:solidFill>
              </a:rPr>
              <a:t>其他安全性保护</a:t>
            </a:r>
          </a:p>
          <a:p>
            <a:pPr>
              <a:lnSpc>
                <a:spcPct val="110000"/>
              </a:lnSpc>
            </a:pPr>
            <a:r>
              <a:rPr lang="zh-CN" altLang="en-US" b="1" dirty="0">
                <a:solidFill>
                  <a:schemeClr val="bg1">
                    <a:lumMod val="75000"/>
                  </a:schemeClr>
                </a:solidFill>
              </a:rPr>
              <a:t>本章小结</a:t>
            </a:r>
          </a:p>
        </p:txBody>
      </p:sp>
      <p:sp>
        <p:nvSpPr>
          <p:cNvPr id="4" name="灯片编号占位符 3"/>
          <p:cNvSpPr>
            <a:spLocks noGrp="1"/>
          </p:cNvSpPr>
          <p:nvPr>
            <p:ph type="sldNum" sz="quarter" idx="12"/>
          </p:nvPr>
        </p:nvSpPr>
        <p:spPr/>
        <p:txBody>
          <a:bodyPr/>
          <a:lstStyle/>
          <a:p>
            <a:fld id="{E63F6D5D-9733-4D44-9C56-AEFEDD5A4BA7}" type="slidenum">
              <a:rPr lang="en-US" smtClean="0"/>
              <a:pPr/>
              <a:t>53</a:t>
            </a:fld>
            <a:endParaRPr lang="en-US" dirty="0"/>
          </a:p>
        </p:txBody>
      </p:sp>
    </p:spTree>
    <p:extLst>
      <p:ext uri="{BB962C8B-B14F-4D97-AF65-F5344CB8AC3E}">
        <p14:creationId xmlns:p14="http://schemas.microsoft.com/office/powerpoint/2010/main" val="200033711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视图机制</a:t>
            </a:r>
          </a:p>
        </p:txBody>
      </p:sp>
      <p:sp>
        <p:nvSpPr>
          <p:cNvPr id="3" name="内容占位符 2"/>
          <p:cNvSpPr>
            <a:spLocks noGrp="1"/>
          </p:cNvSpPr>
          <p:nvPr>
            <p:ph idx="1"/>
          </p:nvPr>
        </p:nvSpPr>
        <p:spPr/>
        <p:txBody>
          <a:bodyPr>
            <a:normAutofit/>
          </a:bodyPr>
          <a:lstStyle/>
          <a:p>
            <a:r>
              <a:rPr lang="zh-CN" altLang="en-US" dirty="0"/>
              <a:t>把要保密的数据对无权存取这些数据的用户隐藏起来，对数据提供一定程度的安全保护 </a:t>
            </a:r>
          </a:p>
          <a:p>
            <a:r>
              <a:rPr lang="zh-CN" altLang="en-US" dirty="0"/>
              <a:t>间接地实现支持存取谓词的用户权限定义</a:t>
            </a:r>
          </a:p>
          <a:p>
            <a:pPr marL="0" indent="0">
              <a:buNone/>
            </a:pPr>
            <a:r>
              <a:rPr lang="en-US" altLang="zh-CN" dirty="0"/>
              <a:t>[</a:t>
            </a:r>
            <a:r>
              <a:rPr lang="zh-CN" altLang="en-US" dirty="0"/>
              <a:t>例</a:t>
            </a:r>
            <a:r>
              <a:rPr lang="en-US" altLang="zh-CN" dirty="0"/>
              <a:t>4.14] </a:t>
            </a:r>
            <a:r>
              <a:rPr lang="zh-CN" altLang="en-US" dirty="0"/>
              <a:t>建立计算机系学生的视图，把对该视图的</a:t>
            </a:r>
            <a:r>
              <a:rPr lang="en-US" altLang="zh-CN" dirty="0"/>
              <a:t>SELECT</a:t>
            </a:r>
            <a:r>
              <a:rPr lang="zh-CN" altLang="en-US" dirty="0"/>
              <a:t>权限授于王平，把该视图上的所有操作权限授于张明 </a:t>
            </a:r>
          </a:p>
          <a:p>
            <a:pPr>
              <a:buNone/>
            </a:pPr>
            <a:r>
              <a:rPr lang="en-US" altLang="zh-CN" sz="2400" dirty="0">
                <a:solidFill>
                  <a:srgbClr val="0000CC"/>
                </a:solidFill>
                <a:latin typeface="Times New Roman" panose="02020603050405020304" pitchFamily="18" charset="0"/>
                <a:cs typeface="Times New Roman" panose="02020603050405020304" pitchFamily="18" charset="0"/>
              </a:rPr>
              <a:t>       </a:t>
            </a:r>
            <a:r>
              <a:rPr lang="en-US" altLang="zh-CN" sz="2400" b="1" dirty="0">
                <a:solidFill>
                  <a:srgbClr val="0000CC"/>
                </a:solidFill>
                <a:latin typeface="Times New Roman" panose="02020603050405020304" pitchFamily="18" charset="0"/>
                <a:cs typeface="Times New Roman" panose="02020603050405020304" pitchFamily="18" charset="0"/>
              </a:rPr>
              <a:t>CREATE VIEW </a:t>
            </a:r>
            <a:r>
              <a:rPr lang="en-US" altLang="zh-CN" sz="2400" b="1" dirty="0" err="1">
                <a:solidFill>
                  <a:srgbClr val="0000CC"/>
                </a:solidFill>
                <a:latin typeface="Times New Roman" panose="02020603050405020304" pitchFamily="18" charset="0"/>
                <a:cs typeface="Times New Roman" panose="02020603050405020304" pitchFamily="18" charset="0"/>
              </a:rPr>
              <a:t>CS_Student</a:t>
            </a:r>
            <a:endParaRPr lang="en-US" altLang="zh-CN" sz="2400" b="1" dirty="0">
              <a:solidFill>
                <a:srgbClr val="0000CC"/>
              </a:solidFill>
              <a:latin typeface="Times New Roman" panose="02020603050405020304" pitchFamily="18" charset="0"/>
              <a:cs typeface="Times New Roman" panose="02020603050405020304" pitchFamily="18" charset="0"/>
            </a:endParaRPr>
          </a:p>
          <a:p>
            <a:pPr lvl="2">
              <a:buNone/>
            </a:pPr>
            <a:r>
              <a:rPr lang="en-US" altLang="zh-CN" b="1" dirty="0">
                <a:solidFill>
                  <a:srgbClr val="0000CC"/>
                </a:solidFill>
                <a:latin typeface="Times New Roman" panose="02020603050405020304" pitchFamily="18" charset="0"/>
                <a:cs typeface="Times New Roman" panose="02020603050405020304" pitchFamily="18" charset="0"/>
              </a:rPr>
              <a:t>      AS </a:t>
            </a:r>
          </a:p>
          <a:p>
            <a:pPr lvl="2">
              <a:spcBef>
                <a:spcPct val="0"/>
              </a:spcBef>
              <a:buNone/>
            </a:pPr>
            <a:r>
              <a:rPr lang="en-US" altLang="zh-CN" b="1" dirty="0">
                <a:solidFill>
                  <a:srgbClr val="0000CC"/>
                </a:solidFill>
                <a:latin typeface="Times New Roman" panose="02020603050405020304" pitchFamily="18" charset="0"/>
                <a:cs typeface="Times New Roman" panose="02020603050405020304" pitchFamily="18" charset="0"/>
              </a:rPr>
              <a:t>      SELECT  *</a:t>
            </a:r>
            <a:endParaRPr lang="en-US" altLang="zh-CN" b="1" baseline="-16000" dirty="0">
              <a:solidFill>
                <a:srgbClr val="0000CC"/>
              </a:solidFill>
              <a:latin typeface="Times New Roman" panose="02020603050405020304" pitchFamily="18" charset="0"/>
              <a:cs typeface="Times New Roman" panose="02020603050405020304" pitchFamily="18" charset="0"/>
            </a:endParaRPr>
          </a:p>
          <a:p>
            <a:pPr lvl="2">
              <a:buNone/>
            </a:pPr>
            <a:r>
              <a:rPr lang="en-US" altLang="zh-CN" b="1" dirty="0">
                <a:solidFill>
                  <a:srgbClr val="0000CC"/>
                </a:solidFill>
                <a:latin typeface="Times New Roman" panose="02020603050405020304" pitchFamily="18" charset="0"/>
                <a:cs typeface="Times New Roman" panose="02020603050405020304" pitchFamily="18" charset="0"/>
              </a:rPr>
              <a:t>      FROM   Student</a:t>
            </a:r>
          </a:p>
          <a:p>
            <a:pPr lvl="2">
              <a:buNone/>
            </a:pPr>
            <a:r>
              <a:rPr lang="en-US" altLang="zh-CN" b="1" dirty="0">
                <a:solidFill>
                  <a:srgbClr val="0000CC"/>
                </a:solidFill>
                <a:latin typeface="Times New Roman" panose="02020603050405020304" pitchFamily="18" charset="0"/>
                <a:cs typeface="Times New Roman" panose="02020603050405020304" pitchFamily="18" charset="0"/>
              </a:rPr>
              <a:t>     WHERE  </a:t>
            </a:r>
            <a:r>
              <a:rPr lang="en-US" altLang="zh-CN" b="1" dirty="0" err="1">
                <a:solidFill>
                  <a:srgbClr val="0000CC"/>
                </a:solidFill>
                <a:latin typeface="Times New Roman" panose="02020603050405020304" pitchFamily="18" charset="0"/>
                <a:cs typeface="Times New Roman" panose="02020603050405020304" pitchFamily="18" charset="0"/>
              </a:rPr>
              <a:t>Sdept</a:t>
            </a:r>
            <a:r>
              <a:rPr lang="en-US" altLang="zh-CN" b="1" dirty="0">
                <a:solidFill>
                  <a:srgbClr val="0000CC"/>
                </a:solidFill>
                <a:latin typeface="Times New Roman" panose="02020603050405020304" pitchFamily="18" charset="0"/>
                <a:cs typeface="Times New Roman" panose="02020603050405020304" pitchFamily="18" charset="0"/>
              </a:rPr>
              <a:t>='CS';</a:t>
            </a:r>
            <a:endParaRPr lang="zh-CN" altLang="en-US" b="1" dirty="0">
              <a:solidFill>
                <a:srgbClr val="0000CC"/>
              </a:solidFill>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2"/>
          </p:nvPr>
        </p:nvSpPr>
        <p:spPr/>
        <p:txBody>
          <a:bodyPr/>
          <a:lstStyle/>
          <a:p>
            <a:fld id="{E63F6D5D-9733-4D44-9C56-AEFEDD5A4BA7}" type="slidenum">
              <a:rPr lang="en-US" smtClean="0"/>
              <a:pPr/>
              <a:t>54</a:t>
            </a:fld>
            <a:endParaRPr lang="en-US" dirty="0"/>
          </a:p>
        </p:txBody>
      </p:sp>
      <p:sp>
        <p:nvSpPr>
          <p:cNvPr id="5" name="矩形 4"/>
          <p:cNvSpPr/>
          <p:nvPr/>
        </p:nvSpPr>
        <p:spPr>
          <a:xfrm>
            <a:off x="5657960" y="4326047"/>
            <a:ext cx="4648200" cy="978729"/>
          </a:xfrm>
          <a:prstGeom prst="rect">
            <a:avLst/>
          </a:prstGeom>
          <a:solidFill>
            <a:schemeClr val="bg1">
              <a:lumMod val="95000"/>
            </a:schemeClr>
          </a:solidFill>
        </p:spPr>
        <p:txBody>
          <a:bodyPr wrap="square">
            <a:spAutoFit/>
          </a:bodyPr>
          <a:lstStyle/>
          <a:p>
            <a:pPr lvl="2" indent="-819150">
              <a:lnSpc>
                <a:spcPct val="120000"/>
              </a:lnSpc>
            </a:pPr>
            <a:r>
              <a:rPr lang="en-US" altLang="zh-CN" sz="2400" b="1" dirty="0">
                <a:solidFill>
                  <a:srgbClr val="0000CC"/>
                </a:solidFill>
                <a:latin typeface="等线 Light" panose="02010600030101010101" pitchFamily="2" charset="-122"/>
                <a:ea typeface="等线 Light" panose="02010600030101010101" pitchFamily="2" charset="-122"/>
                <a:cs typeface="Times New Roman" panose="02020603050405020304" pitchFamily="18" charset="0"/>
              </a:rPr>
              <a:t>GRANT  SELECT  ON  </a:t>
            </a:r>
            <a:r>
              <a:rPr lang="en-US" altLang="zh-CN" sz="2400" b="1" dirty="0" err="1">
                <a:solidFill>
                  <a:srgbClr val="0000CC"/>
                </a:solidFill>
                <a:latin typeface="等线 Light" panose="02010600030101010101" pitchFamily="2" charset="-122"/>
                <a:ea typeface="等线 Light" panose="02010600030101010101" pitchFamily="2" charset="-122"/>
                <a:cs typeface="Times New Roman" panose="02020603050405020304" pitchFamily="18" charset="0"/>
              </a:rPr>
              <a:t>CS_Student</a:t>
            </a:r>
            <a:r>
              <a:rPr lang="en-US" altLang="zh-CN" sz="2400" b="1" dirty="0">
                <a:solidFill>
                  <a:srgbClr val="0000CC"/>
                </a:solidFill>
                <a:latin typeface="等线 Light" panose="02010600030101010101" pitchFamily="2" charset="-122"/>
                <a:ea typeface="等线 Light" panose="02010600030101010101" pitchFamily="2" charset="-122"/>
                <a:cs typeface="Times New Roman" panose="02020603050405020304" pitchFamily="18" charset="0"/>
              </a:rPr>
              <a:t>  </a:t>
            </a:r>
          </a:p>
          <a:p>
            <a:pPr lvl="2" indent="-819150">
              <a:lnSpc>
                <a:spcPct val="120000"/>
              </a:lnSpc>
            </a:pPr>
            <a:r>
              <a:rPr lang="en-US" altLang="zh-CN" sz="2400" b="1" dirty="0">
                <a:solidFill>
                  <a:srgbClr val="0000CC"/>
                </a:solidFill>
                <a:latin typeface="等线 Light" panose="02010600030101010101" pitchFamily="2" charset="-122"/>
                <a:ea typeface="等线 Light" panose="02010600030101010101" pitchFamily="2" charset="-122"/>
                <a:cs typeface="Times New Roman" panose="02020603050405020304" pitchFamily="18" charset="0"/>
              </a:rPr>
              <a:t>TO </a:t>
            </a:r>
            <a:r>
              <a:rPr lang="zh-CN" altLang="en-US" sz="2400" b="1" dirty="0">
                <a:solidFill>
                  <a:srgbClr val="0000CC"/>
                </a:solidFill>
                <a:latin typeface="等线 Light" panose="02010600030101010101" pitchFamily="2" charset="-122"/>
                <a:ea typeface="等线 Light" panose="02010600030101010101" pitchFamily="2" charset="-122"/>
                <a:cs typeface="Times New Roman" panose="02020603050405020304" pitchFamily="18" charset="0"/>
              </a:rPr>
              <a:t>王平</a:t>
            </a:r>
            <a:r>
              <a:rPr lang="en-US" altLang="zh-CN" sz="2400" b="1" dirty="0">
                <a:solidFill>
                  <a:srgbClr val="0000CC"/>
                </a:solidFill>
                <a:latin typeface="等线 Light" panose="02010600030101010101" pitchFamily="2" charset="-122"/>
                <a:ea typeface="等线 Light" panose="02010600030101010101" pitchFamily="2" charset="-122"/>
                <a:cs typeface="Times New Roman" panose="02020603050405020304" pitchFamily="18" charset="0"/>
              </a:rPr>
              <a:t>;</a:t>
            </a:r>
          </a:p>
        </p:txBody>
      </p:sp>
      <p:sp>
        <p:nvSpPr>
          <p:cNvPr id="6" name="矩形 5"/>
          <p:cNvSpPr/>
          <p:nvPr/>
        </p:nvSpPr>
        <p:spPr>
          <a:xfrm>
            <a:off x="5662876" y="5546307"/>
            <a:ext cx="5767124" cy="978729"/>
          </a:xfrm>
          <a:prstGeom prst="rect">
            <a:avLst/>
          </a:prstGeom>
          <a:solidFill>
            <a:schemeClr val="bg1">
              <a:lumMod val="95000"/>
            </a:schemeClr>
          </a:solidFill>
        </p:spPr>
        <p:txBody>
          <a:bodyPr wrap="square">
            <a:spAutoFit/>
          </a:bodyPr>
          <a:lstStyle/>
          <a:p>
            <a:pPr lvl="2" indent="-819150">
              <a:lnSpc>
                <a:spcPct val="120000"/>
              </a:lnSpc>
            </a:pPr>
            <a:r>
              <a:rPr lang="en-US" altLang="zh-CN" sz="2400" b="1" dirty="0">
                <a:solidFill>
                  <a:srgbClr val="0000CC"/>
                </a:solidFill>
                <a:latin typeface="等线 Light" panose="02010600030101010101" pitchFamily="2" charset="-122"/>
                <a:ea typeface="等线 Light" panose="02010600030101010101" pitchFamily="2" charset="-122"/>
                <a:cs typeface="Times New Roman" panose="02020603050405020304" pitchFamily="18" charset="0"/>
              </a:rPr>
              <a:t>GRANT  ALL PRIVILEGES  ON  </a:t>
            </a:r>
            <a:r>
              <a:rPr lang="en-US" altLang="zh-CN" sz="2400" b="1" dirty="0" err="1">
                <a:solidFill>
                  <a:srgbClr val="0000CC"/>
                </a:solidFill>
                <a:latin typeface="等线 Light" panose="02010600030101010101" pitchFamily="2" charset="-122"/>
                <a:ea typeface="等线 Light" panose="02010600030101010101" pitchFamily="2" charset="-122"/>
                <a:cs typeface="Times New Roman" panose="02020603050405020304" pitchFamily="18" charset="0"/>
              </a:rPr>
              <a:t>CS_Student</a:t>
            </a:r>
            <a:r>
              <a:rPr lang="en-US" altLang="zh-CN" sz="2400" b="1" dirty="0">
                <a:solidFill>
                  <a:srgbClr val="0000CC"/>
                </a:solidFill>
                <a:latin typeface="等线 Light" panose="02010600030101010101" pitchFamily="2" charset="-122"/>
                <a:ea typeface="等线 Light" panose="02010600030101010101" pitchFamily="2" charset="-122"/>
                <a:cs typeface="Times New Roman" panose="02020603050405020304" pitchFamily="18" charset="0"/>
              </a:rPr>
              <a:t>  </a:t>
            </a:r>
          </a:p>
          <a:p>
            <a:pPr lvl="2" indent="-819150">
              <a:lnSpc>
                <a:spcPct val="120000"/>
              </a:lnSpc>
            </a:pPr>
            <a:r>
              <a:rPr lang="en-US" altLang="zh-CN" sz="2400" b="1" dirty="0">
                <a:solidFill>
                  <a:srgbClr val="0000CC"/>
                </a:solidFill>
                <a:latin typeface="等线 Light" panose="02010600030101010101" pitchFamily="2" charset="-122"/>
                <a:ea typeface="等线 Light" panose="02010600030101010101" pitchFamily="2" charset="-122"/>
                <a:cs typeface="Times New Roman" panose="02020603050405020304" pitchFamily="18" charset="0"/>
              </a:rPr>
              <a:t>TO </a:t>
            </a:r>
            <a:r>
              <a:rPr lang="zh-CN" altLang="en-US" sz="2400" b="1" dirty="0">
                <a:solidFill>
                  <a:srgbClr val="0000CC"/>
                </a:solidFill>
                <a:latin typeface="等线 Light" panose="02010600030101010101" pitchFamily="2" charset="-122"/>
                <a:ea typeface="等线 Light" panose="02010600030101010101" pitchFamily="2" charset="-122"/>
                <a:cs typeface="Times New Roman" panose="02020603050405020304" pitchFamily="18" charset="0"/>
              </a:rPr>
              <a:t>张明</a:t>
            </a:r>
            <a:r>
              <a:rPr lang="en-US" altLang="zh-CN" sz="2400" b="1" dirty="0">
                <a:solidFill>
                  <a:srgbClr val="0000CC"/>
                </a:solidFill>
                <a:latin typeface="等线 Light" panose="02010600030101010101" pitchFamily="2" charset="-122"/>
                <a:ea typeface="等线 Light" panose="02010600030101010101" pitchFamily="2" charset="-122"/>
                <a:cs typeface="Times New Roman" panose="02020603050405020304" pitchFamily="18" charset="0"/>
              </a:rPr>
              <a:t>;</a:t>
            </a:r>
          </a:p>
        </p:txBody>
      </p:sp>
      <p:sp>
        <p:nvSpPr>
          <p:cNvPr id="7" name="右箭头 6"/>
          <p:cNvSpPr/>
          <p:nvPr/>
        </p:nvSpPr>
        <p:spPr>
          <a:xfrm rot="20609455" flipV="1">
            <a:off x="4892754" y="4751356"/>
            <a:ext cx="756043" cy="2087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右箭头 7"/>
          <p:cNvSpPr/>
          <p:nvPr/>
        </p:nvSpPr>
        <p:spPr>
          <a:xfrm rot="1974886">
            <a:off x="4821962" y="5224531"/>
            <a:ext cx="868871" cy="1537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78211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wipe(left)">
                                      <p:cBhvr>
                                        <p:cTn id="7" dur="500"/>
                                        <p:tgtEl>
                                          <p:spTgt spid="3">
                                            <p:txEl>
                                              <p:pRg st="3" end="3"/>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Effect transition="in" filter="wipe(left)">
                                      <p:cBhvr>
                                        <p:cTn id="11" dur="500"/>
                                        <p:tgtEl>
                                          <p:spTgt spid="3">
                                            <p:txEl>
                                              <p:pRg st="4" end="4"/>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wipe(left)">
                                      <p:cBhvr>
                                        <p:cTn id="15" dur="500"/>
                                        <p:tgtEl>
                                          <p:spTgt spid="3">
                                            <p:txEl>
                                              <p:pRg st="5" end="5"/>
                                            </p:txEl>
                                          </p:spTgt>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wipe(left)">
                                      <p:cBhvr>
                                        <p:cTn id="19" dur="500"/>
                                        <p:tgtEl>
                                          <p:spTgt spid="3">
                                            <p:txEl>
                                              <p:pRg st="6" end="6"/>
                                            </p:txEl>
                                          </p:spTgt>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Effect transition="in" filter="wipe(left)">
                                      <p:cBhvr>
                                        <p:cTn id="23" dur="500"/>
                                        <p:tgtEl>
                                          <p:spTgt spid="3">
                                            <p:txEl>
                                              <p:pRg st="7" end="7"/>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wipe(down)">
                                      <p:cBhvr>
                                        <p:cTn id="28" dur="500"/>
                                        <p:tgtEl>
                                          <p:spTgt spid="7"/>
                                        </p:tgtEl>
                                      </p:cBhvr>
                                    </p:animEffect>
                                  </p:childTnLst>
                                </p:cTn>
                              </p:par>
                            </p:childTnLst>
                          </p:cTn>
                        </p:par>
                        <p:par>
                          <p:cTn id="29" fill="hold">
                            <p:stCondLst>
                              <p:cond delay="500"/>
                            </p:stCondLst>
                            <p:childTnLst>
                              <p:par>
                                <p:cTn id="30" presetID="22" presetClass="entr" presetSubtype="8" fill="hold" grpId="0" nodeType="after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wipe(left)">
                                      <p:cBhvr>
                                        <p:cTn id="32" dur="2000"/>
                                        <p:tgtEl>
                                          <p:spTgt spid="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wipe(left)">
                                      <p:cBhvr>
                                        <p:cTn id="37" dur="500"/>
                                        <p:tgtEl>
                                          <p:spTgt spid="8"/>
                                        </p:tgtEl>
                                      </p:cBhvr>
                                    </p:animEffect>
                                  </p:childTnLst>
                                </p:cTn>
                              </p:par>
                            </p:childTnLst>
                          </p:cTn>
                        </p:par>
                        <p:par>
                          <p:cTn id="38" fill="hold">
                            <p:stCondLst>
                              <p:cond delay="500"/>
                            </p:stCondLst>
                            <p:childTnLst>
                              <p:par>
                                <p:cTn id="39" presetID="22" presetClass="entr" presetSubtype="8" fill="hold" grpId="0" nodeType="afterEffect">
                                  <p:stCondLst>
                                    <p:cond delay="0"/>
                                  </p:stCondLst>
                                  <p:childTnLst>
                                    <p:set>
                                      <p:cBhvr>
                                        <p:cTn id="40" dur="1" fill="hold">
                                          <p:stCondLst>
                                            <p:cond delay="0"/>
                                          </p:stCondLst>
                                        </p:cTn>
                                        <p:tgtEl>
                                          <p:spTgt spid="6"/>
                                        </p:tgtEl>
                                        <p:attrNameLst>
                                          <p:attrName>style.visibility</p:attrName>
                                        </p:attrNameLst>
                                      </p:cBhvr>
                                      <p:to>
                                        <p:strVal val="visible"/>
                                      </p:to>
                                    </p:set>
                                    <p:animEffect transition="in" filter="wipe(left)">
                                      <p:cBhvr>
                                        <p:cTn id="41"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大纲</a:t>
            </a:r>
          </a:p>
        </p:txBody>
      </p:sp>
      <p:sp>
        <p:nvSpPr>
          <p:cNvPr id="3" name="内容占位符 2"/>
          <p:cNvSpPr>
            <a:spLocks noGrp="1"/>
          </p:cNvSpPr>
          <p:nvPr>
            <p:ph idx="1"/>
          </p:nvPr>
        </p:nvSpPr>
        <p:spPr/>
        <p:txBody>
          <a:bodyPr>
            <a:normAutofit/>
          </a:bodyPr>
          <a:lstStyle/>
          <a:p>
            <a:pPr>
              <a:lnSpc>
                <a:spcPct val="110000"/>
              </a:lnSpc>
            </a:pPr>
            <a:r>
              <a:rPr lang="zh-CN" altLang="en-US" b="1" dirty="0">
                <a:solidFill>
                  <a:schemeClr val="bg1">
                    <a:lumMod val="75000"/>
                  </a:schemeClr>
                </a:solidFill>
              </a:rPr>
              <a:t>数据库安全性概述</a:t>
            </a:r>
          </a:p>
          <a:p>
            <a:pPr>
              <a:lnSpc>
                <a:spcPct val="110000"/>
              </a:lnSpc>
            </a:pPr>
            <a:r>
              <a:rPr lang="zh-CN" altLang="en-US" b="1" dirty="0">
                <a:solidFill>
                  <a:schemeClr val="bg1">
                    <a:lumMod val="75000"/>
                  </a:schemeClr>
                </a:solidFill>
              </a:rPr>
              <a:t>数据库安全性控制</a:t>
            </a:r>
          </a:p>
          <a:p>
            <a:pPr>
              <a:lnSpc>
                <a:spcPct val="110000"/>
              </a:lnSpc>
            </a:pPr>
            <a:r>
              <a:rPr lang="zh-CN" altLang="en-US" b="1" dirty="0">
                <a:solidFill>
                  <a:schemeClr val="bg1">
                    <a:lumMod val="75000"/>
                  </a:schemeClr>
                </a:solidFill>
              </a:rPr>
              <a:t>视图机制</a:t>
            </a:r>
          </a:p>
          <a:p>
            <a:pPr>
              <a:lnSpc>
                <a:spcPct val="110000"/>
              </a:lnSpc>
            </a:pPr>
            <a:r>
              <a:rPr lang="zh-CN" altLang="en-US" b="1" dirty="0">
                <a:solidFill>
                  <a:srgbClr val="FF0000"/>
                </a:solidFill>
              </a:rPr>
              <a:t>审计</a:t>
            </a:r>
            <a:r>
              <a:rPr lang="en-US" altLang="zh-CN" b="1" dirty="0">
                <a:solidFill>
                  <a:srgbClr val="FF0000"/>
                </a:solidFill>
              </a:rPr>
              <a:t>(Audit)</a:t>
            </a:r>
            <a:endParaRPr lang="zh-CN" altLang="en-US" b="1" dirty="0">
              <a:solidFill>
                <a:srgbClr val="FF0000"/>
              </a:solidFill>
            </a:endParaRPr>
          </a:p>
          <a:p>
            <a:pPr>
              <a:lnSpc>
                <a:spcPct val="110000"/>
              </a:lnSpc>
            </a:pPr>
            <a:r>
              <a:rPr lang="zh-CN" altLang="en-US" b="1" dirty="0">
                <a:solidFill>
                  <a:schemeClr val="bg1">
                    <a:lumMod val="75000"/>
                  </a:schemeClr>
                </a:solidFill>
              </a:rPr>
              <a:t>数据加密</a:t>
            </a:r>
          </a:p>
          <a:p>
            <a:pPr>
              <a:lnSpc>
                <a:spcPct val="110000"/>
              </a:lnSpc>
            </a:pPr>
            <a:r>
              <a:rPr lang="zh-CN" altLang="en-US" b="1" dirty="0">
                <a:solidFill>
                  <a:schemeClr val="bg1">
                    <a:lumMod val="75000"/>
                  </a:schemeClr>
                </a:solidFill>
              </a:rPr>
              <a:t>其他安全性保护</a:t>
            </a:r>
          </a:p>
          <a:p>
            <a:pPr>
              <a:lnSpc>
                <a:spcPct val="110000"/>
              </a:lnSpc>
            </a:pPr>
            <a:r>
              <a:rPr lang="zh-CN" altLang="en-US" b="1" dirty="0">
                <a:solidFill>
                  <a:schemeClr val="bg1">
                    <a:lumMod val="75000"/>
                  </a:schemeClr>
                </a:solidFill>
              </a:rPr>
              <a:t>本章小结</a:t>
            </a:r>
          </a:p>
        </p:txBody>
      </p:sp>
      <p:sp>
        <p:nvSpPr>
          <p:cNvPr id="4" name="灯片编号占位符 3"/>
          <p:cNvSpPr>
            <a:spLocks noGrp="1"/>
          </p:cNvSpPr>
          <p:nvPr>
            <p:ph type="sldNum" sz="quarter" idx="12"/>
          </p:nvPr>
        </p:nvSpPr>
        <p:spPr/>
        <p:txBody>
          <a:bodyPr/>
          <a:lstStyle/>
          <a:p>
            <a:fld id="{E63F6D5D-9733-4D44-9C56-AEFEDD5A4BA7}" type="slidenum">
              <a:rPr lang="en-US" smtClean="0"/>
              <a:pPr/>
              <a:t>55</a:t>
            </a:fld>
            <a:endParaRPr lang="en-US" dirty="0"/>
          </a:p>
        </p:txBody>
      </p:sp>
    </p:spTree>
    <p:extLst>
      <p:ext uri="{BB962C8B-B14F-4D97-AF65-F5344CB8AC3E}">
        <p14:creationId xmlns:p14="http://schemas.microsoft.com/office/powerpoint/2010/main" val="428805204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审计</a:t>
            </a:r>
          </a:p>
        </p:txBody>
      </p:sp>
      <p:sp>
        <p:nvSpPr>
          <p:cNvPr id="3" name="内容占位符 2"/>
          <p:cNvSpPr>
            <a:spLocks noGrp="1"/>
          </p:cNvSpPr>
          <p:nvPr>
            <p:ph idx="1"/>
          </p:nvPr>
        </p:nvSpPr>
        <p:spPr>
          <a:xfrm>
            <a:off x="595085" y="1066800"/>
            <a:ext cx="11215915" cy="5469226"/>
          </a:xfrm>
        </p:spPr>
        <p:txBody>
          <a:bodyPr>
            <a:normAutofit fontScale="92500" lnSpcReduction="10000"/>
          </a:bodyPr>
          <a:lstStyle/>
          <a:p>
            <a:pPr>
              <a:lnSpc>
                <a:spcPct val="120000"/>
              </a:lnSpc>
            </a:pPr>
            <a:r>
              <a:rPr lang="zh-CN" altLang="en-US" dirty="0">
                <a:solidFill>
                  <a:srgbClr val="FF0000"/>
                </a:solidFill>
              </a:rPr>
              <a:t>什么是审计</a:t>
            </a:r>
          </a:p>
          <a:p>
            <a:pPr lvl="1">
              <a:lnSpc>
                <a:spcPct val="120000"/>
              </a:lnSpc>
            </a:pPr>
            <a:r>
              <a:rPr lang="zh-CN" altLang="en-US" dirty="0"/>
              <a:t>启用一个专用的审计日志</a:t>
            </a:r>
            <a:r>
              <a:rPr lang="en-US" altLang="zh-CN" dirty="0"/>
              <a:t>(Audit Log)</a:t>
            </a:r>
            <a:r>
              <a:rPr lang="zh-CN" altLang="en-US" dirty="0"/>
              <a:t>，将用户对数据库的所有操作记录在上面</a:t>
            </a:r>
          </a:p>
          <a:p>
            <a:pPr lvl="1">
              <a:lnSpc>
                <a:spcPct val="120000"/>
              </a:lnSpc>
            </a:pPr>
            <a:r>
              <a:rPr lang="zh-CN" altLang="en-US" dirty="0"/>
              <a:t>审计员利用审计日志，监控数据库中的各种行为，找出非法存取数据的人、时间和内容</a:t>
            </a:r>
          </a:p>
          <a:p>
            <a:pPr lvl="1">
              <a:lnSpc>
                <a:spcPct val="120000"/>
              </a:lnSpc>
            </a:pPr>
            <a:r>
              <a:rPr lang="en-US" altLang="zh-CN" dirty="0">
                <a:solidFill>
                  <a:srgbClr val="FF0000"/>
                </a:solidFill>
              </a:rPr>
              <a:t>C2</a:t>
            </a:r>
            <a:r>
              <a:rPr lang="zh-CN" altLang="en-US" dirty="0"/>
              <a:t>以上安全级别的</a:t>
            </a:r>
            <a:r>
              <a:rPr lang="en-US" altLang="zh-CN" dirty="0"/>
              <a:t>DBMS</a:t>
            </a:r>
            <a:r>
              <a:rPr lang="zh-CN" altLang="en-US" dirty="0"/>
              <a:t>必须具有审计功能</a:t>
            </a:r>
            <a:endParaRPr lang="en-US" altLang="zh-CN" dirty="0"/>
          </a:p>
          <a:p>
            <a:pPr>
              <a:lnSpc>
                <a:spcPct val="120000"/>
              </a:lnSpc>
            </a:pPr>
            <a:r>
              <a:rPr lang="zh-CN" altLang="en-US" dirty="0"/>
              <a:t>审计功能的</a:t>
            </a:r>
            <a:r>
              <a:rPr lang="zh-CN" altLang="en-US" dirty="0">
                <a:solidFill>
                  <a:srgbClr val="FF0000"/>
                </a:solidFill>
              </a:rPr>
              <a:t>可选性</a:t>
            </a:r>
          </a:p>
          <a:p>
            <a:pPr lvl="1">
              <a:lnSpc>
                <a:spcPct val="120000"/>
              </a:lnSpc>
            </a:pPr>
            <a:r>
              <a:rPr lang="zh-CN" altLang="en-US" dirty="0"/>
              <a:t>审计很费时间和空间</a:t>
            </a:r>
          </a:p>
          <a:p>
            <a:pPr lvl="1">
              <a:lnSpc>
                <a:spcPct val="120000"/>
              </a:lnSpc>
            </a:pPr>
            <a:r>
              <a:rPr lang="en-US" altLang="zh-CN" dirty="0"/>
              <a:t>DBA</a:t>
            </a:r>
            <a:r>
              <a:rPr lang="zh-CN" altLang="en-US" dirty="0"/>
              <a:t>可以根据应用对安全性的要求，灵活地打开或关闭审计功能</a:t>
            </a:r>
          </a:p>
          <a:p>
            <a:pPr lvl="1">
              <a:lnSpc>
                <a:spcPct val="120000"/>
              </a:lnSpc>
            </a:pPr>
            <a:r>
              <a:rPr lang="zh-CN" altLang="en-US" dirty="0"/>
              <a:t>审计功能主要用于安全性要求较高的部门</a:t>
            </a:r>
          </a:p>
          <a:p>
            <a:pPr>
              <a:lnSpc>
                <a:spcPct val="120000"/>
              </a:lnSpc>
            </a:pPr>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pPr/>
              <a:t>56</a:t>
            </a:fld>
            <a:endParaRPr lang="en-US" dirty="0"/>
          </a:p>
        </p:txBody>
      </p:sp>
    </p:spTree>
    <p:extLst>
      <p:ext uri="{BB962C8B-B14F-4D97-AF65-F5344CB8AC3E}">
        <p14:creationId xmlns:p14="http://schemas.microsoft.com/office/powerpoint/2010/main" val="15921018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304800"/>
            <a:ext cx="11007107" cy="6231226"/>
          </a:xfrm>
        </p:spPr>
        <p:txBody>
          <a:bodyPr>
            <a:normAutofit/>
          </a:bodyPr>
          <a:lstStyle/>
          <a:p>
            <a:pPr>
              <a:lnSpc>
                <a:spcPct val="120000"/>
              </a:lnSpc>
            </a:pPr>
            <a:r>
              <a:rPr lang="zh-CN" altLang="en-US" dirty="0">
                <a:solidFill>
                  <a:srgbClr val="FF0000"/>
                </a:solidFill>
              </a:rPr>
              <a:t>审计事件</a:t>
            </a:r>
          </a:p>
          <a:p>
            <a:pPr lvl="1">
              <a:lnSpc>
                <a:spcPct val="120000"/>
              </a:lnSpc>
            </a:pPr>
            <a:r>
              <a:rPr lang="zh-CN" altLang="en-US" dirty="0">
                <a:solidFill>
                  <a:srgbClr val="0000CC"/>
                </a:solidFill>
              </a:rPr>
              <a:t>服务器事件</a:t>
            </a:r>
          </a:p>
          <a:p>
            <a:pPr lvl="2">
              <a:lnSpc>
                <a:spcPct val="120000"/>
              </a:lnSpc>
            </a:pPr>
            <a:r>
              <a:rPr lang="zh-CN" altLang="en-US" sz="2400" dirty="0"/>
              <a:t>审计数据库服务器发生的事件</a:t>
            </a:r>
          </a:p>
          <a:p>
            <a:pPr lvl="1">
              <a:lnSpc>
                <a:spcPct val="120000"/>
              </a:lnSpc>
            </a:pPr>
            <a:r>
              <a:rPr lang="zh-CN" altLang="en-US" dirty="0">
                <a:solidFill>
                  <a:srgbClr val="0000CC"/>
                </a:solidFill>
              </a:rPr>
              <a:t>系统权限</a:t>
            </a:r>
          </a:p>
          <a:p>
            <a:pPr lvl="2">
              <a:lnSpc>
                <a:spcPct val="120000"/>
              </a:lnSpc>
            </a:pPr>
            <a:r>
              <a:rPr lang="zh-CN" altLang="en-US" sz="2400" dirty="0"/>
              <a:t>对系统拥有的结构或模式对象进行操作的审计</a:t>
            </a:r>
          </a:p>
          <a:p>
            <a:pPr lvl="2">
              <a:lnSpc>
                <a:spcPct val="120000"/>
              </a:lnSpc>
            </a:pPr>
            <a:r>
              <a:rPr lang="zh-CN" altLang="en-US" sz="2400" dirty="0"/>
              <a:t>要求该操作的权限是通过系统权限获得的</a:t>
            </a:r>
          </a:p>
          <a:p>
            <a:pPr lvl="1">
              <a:lnSpc>
                <a:spcPct val="120000"/>
              </a:lnSpc>
            </a:pPr>
            <a:r>
              <a:rPr lang="zh-CN" altLang="en-US" dirty="0">
                <a:solidFill>
                  <a:srgbClr val="0000CC"/>
                </a:solidFill>
              </a:rPr>
              <a:t>语句事件</a:t>
            </a:r>
          </a:p>
          <a:p>
            <a:pPr lvl="2">
              <a:lnSpc>
                <a:spcPct val="120000"/>
              </a:lnSpc>
            </a:pPr>
            <a:r>
              <a:rPr lang="zh-CN" altLang="en-US" sz="2400" dirty="0"/>
              <a:t>对</a:t>
            </a:r>
            <a:r>
              <a:rPr lang="en-US" altLang="zh-CN" sz="2400" dirty="0"/>
              <a:t>SQL</a:t>
            </a:r>
            <a:r>
              <a:rPr lang="zh-CN" altLang="en-US" sz="2400" dirty="0"/>
              <a:t>语句，如</a:t>
            </a:r>
            <a:r>
              <a:rPr lang="en-US" altLang="zh-CN" sz="2400" dirty="0"/>
              <a:t>DDL</a:t>
            </a:r>
            <a:r>
              <a:rPr lang="zh-CN" altLang="en-US" sz="2400" dirty="0"/>
              <a:t>、</a:t>
            </a:r>
            <a:r>
              <a:rPr lang="en-US" altLang="zh-CN" sz="2400" dirty="0"/>
              <a:t>DML</a:t>
            </a:r>
            <a:r>
              <a:rPr lang="zh-CN" altLang="en-US" sz="2400" dirty="0"/>
              <a:t>以及</a:t>
            </a:r>
            <a:r>
              <a:rPr lang="en-US" altLang="zh-CN" sz="2400" dirty="0"/>
              <a:t>DCL</a:t>
            </a:r>
            <a:r>
              <a:rPr lang="zh-CN" altLang="en-US" sz="2400" dirty="0"/>
              <a:t>语句的审计</a:t>
            </a:r>
          </a:p>
          <a:p>
            <a:pPr lvl="1">
              <a:lnSpc>
                <a:spcPct val="120000"/>
              </a:lnSpc>
            </a:pPr>
            <a:r>
              <a:rPr lang="zh-CN" altLang="en-US" dirty="0">
                <a:solidFill>
                  <a:srgbClr val="0000CC"/>
                </a:solidFill>
              </a:rPr>
              <a:t>模式对象事件</a:t>
            </a:r>
          </a:p>
          <a:p>
            <a:pPr lvl="2">
              <a:lnSpc>
                <a:spcPct val="120000"/>
              </a:lnSpc>
            </a:pPr>
            <a:r>
              <a:rPr lang="zh-CN" altLang="en-US" sz="2400" dirty="0"/>
              <a:t>对特定模式对象上进行的</a:t>
            </a:r>
            <a:r>
              <a:rPr lang="en-US" altLang="zh-CN" sz="2400" dirty="0"/>
              <a:t>SELECT</a:t>
            </a:r>
            <a:r>
              <a:rPr lang="zh-CN" altLang="en-US" sz="2400" dirty="0"/>
              <a:t>或</a:t>
            </a:r>
            <a:r>
              <a:rPr lang="en-US" altLang="zh-CN" sz="2400" dirty="0"/>
              <a:t>DML</a:t>
            </a:r>
            <a:r>
              <a:rPr lang="zh-CN" altLang="en-US" sz="2400" dirty="0"/>
              <a:t>操作的审计</a:t>
            </a:r>
          </a:p>
        </p:txBody>
      </p:sp>
      <p:sp>
        <p:nvSpPr>
          <p:cNvPr id="4" name="灯片编号占位符 3"/>
          <p:cNvSpPr>
            <a:spLocks noGrp="1"/>
          </p:cNvSpPr>
          <p:nvPr>
            <p:ph type="sldNum" sz="quarter" idx="12"/>
          </p:nvPr>
        </p:nvSpPr>
        <p:spPr/>
        <p:txBody>
          <a:bodyPr/>
          <a:lstStyle/>
          <a:p>
            <a:fld id="{E63F6D5D-9733-4D44-9C56-AEFEDD5A4BA7}" type="slidenum">
              <a:rPr lang="en-US" smtClean="0"/>
              <a:pPr/>
              <a:t>57</a:t>
            </a:fld>
            <a:endParaRPr lang="en-US" dirty="0"/>
          </a:p>
        </p:txBody>
      </p:sp>
    </p:spTree>
    <p:extLst>
      <p:ext uri="{BB962C8B-B14F-4D97-AF65-F5344CB8AC3E}">
        <p14:creationId xmlns:p14="http://schemas.microsoft.com/office/powerpoint/2010/main" val="189526129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04801" y="381000"/>
            <a:ext cx="11430000" cy="6155026"/>
          </a:xfrm>
        </p:spPr>
        <p:txBody>
          <a:bodyPr>
            <a:normAutofit/>
          </a:bodyPr>
          <a:lstStyle/>
          <a:p>
            <a:r>
              <a:rPr lang="zh-CN" altLang="en-US" dirty="0">
                <a:solidFill>
                  <a:srgbClr val="FF0000"/>
                </a:solidFill>
              </a:rPr>
              <a:t>审计功能</a:t>
            </a:r>
          </a:p>
          <a:p>
            <a:pPr lvl="1"/>
            <a:r>
              <a:rPr lang="zh-CN" altLang="en-US" dirty="0">
                <a:solidFill>
                  <a:srgbClr val="0000CC"/>
                </a:solidFill>
              </a:rPr>
              <a:t>基本功能</a:t>
            </a:r>
          </a:p>
          <a:p>
            <a:pPr lvl="2"/>
            <a:r>
              <a:rPr lang="zh-CN" altLang="zh-CN" sz="2400" dirty="0"/>
              <a:t>提供多种审计查阅方式提供多种审计查阅方式</a:t>
            </a:r>
            <a:endParaRPr lang="zh-CN" altLang="en-US" sz="2400" dirty="0"/>
          </a:p>
          <a:p>
            <a:pPr lvl="1"/>
            <a:r>
              <a:rPr lang="zh-CN" altLang="en-US" kern="0" dirty="0">
                <a:solidFill>
                  <a:srgbClr val="0000CC"/>
                </a:solidFill>
              </a:rPr>
              <a:t>多套审计规则：一般在初始化设定</a:t>
            </a:r>
            <a:endParaRPr lang="en-US" altLang="zh-CN" kern="0" dirty="0">
              <a:solidFill>
                <a:srgbClr val="0000CC"/>
              </a:solidFill>
            </a:endParaRPr>
          </a:p>
          <a:p>
            <a:pPr lvl="1"/>
            <a:r>
              <a:rPr lang="zh-CN" altLang="en-US" kern="0" dirty="0">
                <a:solidFill>
                  <a:srgbClr val="0000CC"/>
                </a:solidFill>
              </a:rPr>
              <a:t>提供审计分析和报表功能</a:t>
            </a:r>
            <a:endParaRPr lang="en-US" altLang="zh-CN" kern="0" dirty="0">
              <a:solidFill>
                <a:srgbClr val="0000CC"/>
              </a:solidFill>
            </a:endParaRPr>
          </a:p>
          <a:p>
            <a:pPr lvl="1"/>
            <a:r>
              <a:rPr lang="zh-CN" altLang="en-US" kern="0" dirty="0">
                <a:solidFill>
                  <a:srgbClr val="0000CC"/>
                </a:solidFill>
              </a:rPr>
              <a:t>审计日志管理功能</a:t>
            </a:r>
            <a:endParaRPr lang="en-US" altLang="zh-CN" kern="0" dirty="0">
              <a:solidFill>
                <a:srgbClr val="0000CC"/>
              </a:solidFill>
            </a:endParaRPr>
          </a:p>
          <a:p>
            <a:pPr lvl="2"/>
            <a:r>
              <a:rPr lang="zh-CN" altLang="zh-CN" sz="2400" dirty="0"/>
              <a:t>防止审计员误删审计记录，审计日志必须先转储后删除</a:t>
            </a:r>
            <a:endParaRPr lang="en-US" altLang="zh-CN" sz="2400" dirty="0"/>
          </a:p>
          <a:p>
            <a:pPr lvl="2"/>
            <a:r>
              <a:rPr lang="zh-CN" altLang="zh-CN" sz="2400" dirty="0"/>
              <a:t>对转储的审计记录文件提供完整性和保密性保护</a:t>
            </a:r>
            <a:endParaRPr lang="en-US" altLang="zh-CN" sz="2400" dirty="0"/>
          </a:p>
          <a:p>
            <a:pPr lvl="2"/>
            <a:r>
              <a:rPr lang="zh-CN" altLang="zh-CN" sz="2400" dirty="0"/>
              <a:t>只允许审计员查阅和转储审计记录</a:t>
            </a:r>
            <a:r>
              <a:rPr lang="zh-CN" altLang="en-US" sz="2400" dirty="0"/>
              <a:t>，</a:t>
            </a:r>
            <a:r>
              <a:rPr lang="zh-CN" altLang="zh-CN" sz="2400" dirty="0"/>
              <a:t>不允许任何用户新增和修改审计记录等</a:t>
            </a:r>
            <a:endParaRPr lang="zh-CN" altLang="en-US" sz="2400" dirty="0"/>
          </a:p>
          <a:p>
            <a:pPr lvl="1"/>
            <a:r>
              <a:rPr lang="zh-CN" altLang="en-US" kern="0" dirty="0">
                <a:solidFill>
                  <a:srgbClr val="0000CC"/>
                </a:solidFill>
              </a:rPr>
              <a:t>提供查询审计设置及审计记录信息的专门视图</a:t>
            </a:r>
            <a:endParaRPr lang="en-US" altLang="zh-CN" kern="0" dirty="0">
              <a:solidFill>
                <a:srgbClr val="0000CC"/>
              </a:solidFill>
            </a:endParaRPr>
          </a:p>
        </p:txBody>
      </p:sp>
      <p:sp>
        <p:nvSpPr>
          <p:cNvPr id="4" name="灯片编号占位符 3"/>
          <p:cNvSpPr>
            <a:spLocks noGrp="1"/>
          </p:cNvSpPr>
          <p:nvPr>
            <p:ph type="sldNum" sz="quarter" idx="12"/>
          </p:nvPr>
        </p:nvSpPr>
        <p:spPr/>
        <p:txBody>
          <a:bodyPr/>
          <a:lstStyle/>
          <a:p>
            <a:fld id="{E63F6D5D-9733-4D44-9C56-AEFEDD5A4BA7}" type="slidenum">
              <a:rPr lang="en-US" smtClean="0"/>
              <a:pPr/>
              <a:t>58</a:t>
            </a:fld>
            <a:endParaRPr lang="en-US" dirty="0"/>
          </a:p>
        </p:txBody>
      </p:sp>
    </p:spTree>
    <p:extLst>
      <p:ext uri="{BB962C8B-B14F-4D97-AF65-F5344CB8AC3E}">
        <p14:creationId xmlns:p14="http://schemas.microsoft.com/office/powerpoint/2010/main" val="3151351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数据库安全性</a:t>
            </a:r>
          </a:p>
        </p:txBody>
      </p:sp>
      <p:sp>
        <p:nvSpPr>
          <p:cNvPr id="3" name="内容占位符 2"/>
          <p:cNvSpPr>
            <a:spLocks noGrp="1"/>
          </p:cNvSpPr>
          <p:nvPr>
            <p:ph idx="1"/>
          </p:nvPr>
        </p:nvSpPr>
        <p:spPr/>
        <p:txBody>
          <a:bodyPr/>
          <a:lstStyle/>
          <a:p>
            <a:pPr>
              <a:lnSpc>
                <a:spcPct val="100000"/>
              </a:lnSpc>
            </a:pPr>
            <a:r>
              <a:rPr lang="zh-CN" altLang="en-US" dirty="0">
                <a:solidFill>
                  <a:srgbClr val="FF0000"/>
                </a:solidFill>
              </a:rPr>
              <a:t>数据库的安全性</a:t>
            </a:r>
            <a:r>
              <a:rPr lang="zh-CN" altLang="en-US" dirty="0"/>
              <a:t>是指保护数据库以防止不合法使用所造成的</a:t>
            </a:r>
            <a:r>
              <a:rPr lang="zh-CN" altLang="en-US" dirty="0">
                <a:solidFill>
                  <a:srgbClr val="FF0000"/>
                </a:solidFill>
              </a:rPr>
              <a:t>数据泄露</a:t>
            </a:r>
            <a:r>
              <a:rPr lang="zh-CN" altLang="en-US" dirty="0"/>
              <a:t>、</a:t>
            </a:r>
            <a:r>
              <a:rPr lang="zh-CN" altLang="en-US" dirty="0">
                <a:solidFill>
                  <a:srgbClr val="FF0000"/>
                </a:solidFill>
              </a:rPr>
              <a:t>更改</a:t>
            </a:r>
            <a:r>
              <a:rPr lang="zh-CN" altLang="en-US" dirty="0"/>
              <a:t>或</a:t>
            </a:r>
            <a:r>
              <a:rPr lang="zh-CN" altLang="en-US">
                <a:solidFill>
                  <a:srgbClr val="FF0000"/>
                </a:solidFill>
              </a:rPr>
              <a:t>破坏</a:t>
            </a:r>
            <a:r>
              <a:rPr lang="zh-CN" altLang="en-US"/>
              <a:t>。</a:t>
            </a:r>
            <a:endParaRPr lang="en-US" altLang="zh-CN"/>
          </a:p>
          <a:p>
            <a:pPr>
              <a:lnSpc>
                <a:spcPct val="100000"/>
              </a:lnSpc>
            </a:pPr>
            <a:endParaRPr lang="zh-CN" altLang="en-US" sz="2000" dirty="0"/>
          </a:p>
          <a:p>
            <a:pPr>
              <a:lnSpc>
                <a:spcPct val="100000"/>
              </a:lnSpc>
            </a:pPr>
            <a:r>
              <a:rPr lang="zh-CN" altLang="en-US" dirty="0"/>
              <a:t>系统安全保护措施是否有效是数据库系统主要的性能指标</a:t>
            </a:r>
            <a:r>
              <a:rPr lang="zh-CN" altLang="en-US"/>
              <a:t>之一。</a:t>
            </a:r>
            <a:endParaRPr lang="en-US" altLang="zh-CN"/>
          </a:p>
          <a:p>
            <a:pPr>
              <a:lnSpc>
                <a:spcPct val="100000"/>
              </a:lnSpc>
            </a:pPr>
            <a:endParaRPr lang="zh-CN" altLang="en-US" sz="2000" dirty="0"/>
          </a:p>
          <a:p>
            <a:pPr>
              <a:lnSpc>
                <a:spcPct val="100000"/>
              </a:lnSpc>
            </a:pPr>
            <a:r>
              <a:rPr lang="zh-CN" altLang="en-US" dirty="0"/>
              <a:t>安全性问题</a:t>
            </a:r>
            <a:r>
              <a:rPr lang="zh-CN" altLang="en-US" dirty="0">
                <a:solidFill>
                  <a:srgbClr val="FF0000"/>
                </a:solidFill>
              </a:rPr>
              <a:t>不是数据库系统所独有</a:t>
            </a:r>
            <a:r>
              <a:rPr lang="zh-CN" altLang="en-US" dirty="0"/>
              <a:t>的，所有计算机系统都有</a:t>
            </a:r>
            <a:r>
              <a:rPr lang="zh-CN" altLang="en-US"/>
              <a:t>这个问题。</a:t>
            </a:r>
            <a:endParaRPr lang="en-US" altLang="zh-CN"/>
          </a:p>
          <a:p>
            <a:pPr lvl="1"/>
            <a:r>
              <a:rPr lang="en-US" altLang="zh-CN"/>
              <a:t>OS</a:t>
            </a:r>
            <a:r>
              <a:rPr lang="zh-CN" altLang="en-US" dirty="0"/>
              <a:t>，网络系统，应用程序，硬件，系统架构，</a:t>
            </a:r>
            <a:r>
              <a:rPr lang="zh-CN" altLang="en-US"/>
              <a:t>移动安全</a:t>
            </a:r>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pPr/>
              <a:t>5</a:t>
            </a:fld>
            <a:endParaRPr lang="en-US" dirty="0"/>
          </a:p>
        </p:txBody>
      </p:sp>
    </p:spTree>
    <p:extLst>
      <p:ext uri="{BB962C8B-B14F-4D97-AF65-F5344CB8AC3E}">
        <p14:creationId xmlns:p14="http://schemas.microsoft.com/office/powerpoint/2010/main" val="337404877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381000"/>
            <a:ext cx="11007107" cy="6155026"/>
          </a:xfrm>
        </p:spPr>
        <p:txBody>
          <a:bodyPr>
            <a:normAutofit/>
          </a:bodyPr>
          <a:lstStyle/>
          <a:p>
            <a:pPr>
              <a:lnSpc>
                <a:spcPct val="120000"/>
              </a:lnSpc>
            </a:pPr>
            <a:r>
              <a:rPr lang="en-US" altLang="zh-CN" dirty="0">
                <a:solidFill>
                  <a:srgbClr val="FF0000"/>
                </a:solidFill>
              </a:rPr>
              <a:t>Audit</a:t>
            </a:r>
            <a:r>
              <a:rPr lang="zh-CN" altLang="en-US" dirty="0">
                <a:solidFill>
                  <a:srgbClr val="FF0000"/>
                </a:solidFill>
              </a:rPr>
              <a:t>和</a:t>
            </a:r>
            <a:r>
              <a:rPr lang="en-US" altLang="zh-CN" dirty="0" err="1">
                <a:solidFill>
                  <a:srgbClr val="FF0000"/>
                </a:solidFill>
              </a:rPr>
              <a:t>Noaudit</a:t>
            </a:r>
            <a:r>
              <a:rPr lang="zh-CN" altLang="en-US" dirty="0">
                <a:solidFill>
                  <a:srgbClr val="FF0000"/>
                </a:solidFill>
              </a:rPr>
              <a:t>语句</a:t>
            </a:r>
          </a:p>
          <a:p>
            <a:pPr lvl="1">
              <a:lnSpc>
                <a:spcPct val="120000"/>
              </a:lnSpc>
            </a:pPr>
            <a:r>
              <a:rPr lang="en-US" altLang="zh-CN" dirty="0">
                <a:solidFill>
                  <a:srgbClr val="0000CC"/>
                </a:solidFill>
              </a:rPr>
              <a:t>AUDIT</a:t>
            </a:r>
            <a:r>
              <a:rPr lang="zh-CN" altLang="en-US" dirty="0">
                <a:solidFill>
                  <a:srgbClr val="0000CC"/>
                </a:solidFill>
              </a:rPr>
              <a:t>语句</a:t>
            </a:r>
            <a:r>
              <a:rPr lang="zh-CN" altLang="en-US" dirty="0"/>
              <a:t>：设置审计功能 </a:t>
            </a:r>
          </a:p>
          <a:p>
            <a:pPr lvl="1">
              <a:lnSpc>
                <a:spcPct val="120000"/>
              </a:lnSpc>
            </a:pPr>
            <a:r>
              <a:rPr lang="en-US" altLang="zh-CN" dirty="0">
                <a:solidFill>
                  <a:srgbClr val="0000CC"/>
                </a:solidFill>
              </a:rPr>
              <a:t>NOAUDIT</a:t>
            </a:r>
            <a:r>
              <a:rPr lang="zh-CN" altLang="en-US" dirty="0">
                <a:solidFill>
                  <a:srgbClr val="0000CC"/>
                </a:solidFill>
              </a:rPr>
              <a:t>语句</a:t>
            </a:r>
            <a:r>
              <a:rPr lang="zh-CN" altLang="en-US" dirty="0"/>
              <a:t>：取消审计功能</a:t>
            </a:r>
            <a:endParaRPr lang="zh-CN" altLang="en-US" dirty="0">
              <a:solidFill>
                <a:srgbClr val="0000CC"/>
              </a:solidFill>
            </a:endParaRPr>
          </a:p>
          <a:p>
            <a:pPr>
              <a:lnSpc>
                <a:spcPct val="120000"/>
              </a:lnSpc>
            </a:pPr>
            <a:r>
              <a:rPr lang="zh-CN" altLang="en-US" kern="0" dirty="0">
                <a:solidFill>
                  <a:srgbClr val="FF0000"/>
                </a:solidFill>
              </a:rPr>
              <a:t>用户级审计</a:t>
            </a:r>
            <a:endParaRPr lang="en-US" altLang="zh-CN" kern="0" dirty="0">
              <a:solidFill>
                <a:srgbClr val="FF0000"/>
              </a:solidFill>
            </a:endParaRPr>
          </a:p>
          <a:p>
            <a:pPr lvl="1">
              <a:lnSpc>
                <a:spcPct val="120000"/>
              </a:lnSpc>
            </a:pPr>
            <a:r>
              <a:rPr lang="zh-CN" altLang="en-US" kern="0" dirty="0">
                <a:solidFill>
                  <a:srgbClr val="0000CC"/>
                </a:solidFill>
              </a:rPr>
              <a:t>任何用户可设置的审计</a:t>
            </a:r>
          </a:p>
          <a:p>
            <a:pPr lvl="1">
              <a:lnSpc>
                <a:spcPct val="120000"/>
              </a:lnSpc>
            </a:pPr>
            <a:r>
              <a:rPr lang="zh-CN" altLang="en-US" kern="0" dirty="0">
                <a:solidFill>
                  <a:srgbClr val="0000CC"/>
                </a:solidFill>
              </a:rPr>
              <a:t>主要是用户针对自己创建的数据库表和视图进行审计</a:t>
            </a:r>
          </a:p>
          <a:p>
            <a:pPr>
              <a:lnSpc>
                <a:spcPct val="120000"/>
              </a:lnSpc>
            </a:pPr>
            <a:r>
              <a:rPr lang="zh-CN" altLang="en-US" dirty="0">
                <a:solidFill>
                  <a:srgbClr val="FF0000"/>
                </a:solidFill>
              </a:rPr>
              <a:t>系统级审计</a:t>
            </a:r>
            <a:endParaRPr lang="en-US" altLang="zh-CN" dirty="0">
              <a:solidFill>
                <a:srgbClr val="FF0000"/>
              </a:solidFill>
            </a:endParaRPr>
          </a:p>
          <a:p>
            <a:pPr lvl="1">
              <a:lnSpc>
                <a:spcPct val="120000"/>
              </a:lnSpc>
            </a:pPr>
            <a:r>
              <a:rPr lang="zh-CN" altLang="en-US" dirty="0">
                <a:solidFill>
                  <a:srgbClr val="0000CC"/>
                </a:solidFill>
              </a:rPr>
              <a:t>只能由数据库管理员设置</a:t>
            </a:r>
          </a:p>
          <a:p>
            <a:pPr lvl="1">
              <a:lnSpc>
                <a:spcPct val="120000"/>
              </a:lnSpc>
            </a:pPr>
            <a:r>
              <a:rPr lang="zh-CN" altLang="en-US" dirty="0">
                <a:solidFill>
                  <a:srgbClr val="0000CC"/>
                </a:solidFill>
              </a:rPr>
              <a:t>监测成功或失败的登录要求、监测授权和收回操作以及其它数据库级权限下的操作 </a:t>
            </a:r>
          </a:p>
        </p:txBody>
      </p:sp>
      <p:sp>
        <p:nvSpPr>
          <p:cNvPr id="4" name="灯片编号占位符 3"/>
          <p:cNvSpPr>
            <a:spLocks noGrp="1"/>
          </p:cNvSpPr>
          <p:nvPr>
            <p:ph type="sldNum" sz="quarter" idx="12"/>
          </p:nvPr>
        </p:nvSpPr>
        <p:spPr/>
        <p:txBody>
          <a:bodyPr/>
          <a:lstStyle/>
          <a:p>
            <a:fld id="{E63F6D5D-9733-4D44-9C56-AEFEDD5A4BA7}" type="slidenum">
              <a:rPr lang="en-US" smtClean="0"/>
              <a:pPr/>
              <a:t>59</a:t>
            </a:fld>
            <a:endParaRPr lang="en-US" dirty="0"/>
          </a:p>
        </p:txBody>
      </p:sp>
    </p:spTree>
    <p:extLst>
      <p:ext uri="{BB962C8B-B14F-4D97-AF65-F5344CB8AC3E}">
        <p14:creationId xmlns:p14="http://schemas.microsoft.com/office/powerpoint/2010/main" val="25152848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381000"/>
            <a:ext cx="11007107" cy="6155026"/>
          </a:xfrm>
        </p:spPr>
        <p:txBody>
          <a:bodyPr>
            <a:normAutofit/>
          </a:bodyPr>
          <a:lstStyle/>
          <a:p>
            <a:r>
              <a:rPr lang="en-US" altLang="zh-CN" dirty="0"/>
              <a:t>[</a:t>
            </a:r>
            <a:r>
              <a:rPr lang="zh-CN" altLang="en-US" dirty="0"/>
              <a:t>例</a:t>
            </a:r>
            <a:r>
              <a:rPr lang="en-US" altLang="zh-CN" dirty="0"/>
              <a:t>4.15] </a:t>
            </a:r>
            <a:r>
              <a:rPr lang="zh-CN" altLang="en-US" dirty="0"/>
              <a:t>对修改</a:t>
            </a:r>
            <a:r>
              <a:rPr lang="en-US" altLang="zh-CN" dirty="0"/>
              <a:t>SC</a:t>
            </a:r>
            <a:r>
              <a:rPr lang="zh-CN" altLang="en-US" dirty="0"/>
              <a:t>表结构或修改</a:t>
            </a:r>
            <a:r>
              <a:rPr lang="en-US" altLang="zh-CN" dirty="0"/>
              <a:t>SC</a:t>
            </a:r>
            <a:r>
              <a:rPr lang="zh-CN" altLang="en-US" dirty="0"/>
              <a:t>表数据的操作进行审计。</a:t>
            </a:r>
            <a:endParaRPr lang="en-US" altLang="zh-CN" dirty="0"/>
          </a:p>
          <a:p>
            <a:pPr>
              <a:buNone/>
            </a:pPr>
            <a:r>
              <a:rPr lang="en-US" altLang="zh-CN" b="1" dirty="0">
                <a:solidFill>
                  <a:srgbClr val="0000CC"/>
                </a:solidFill>
              </a:rPr>
              <a:t>                AUDIT ALTER, UPDATE  </a:t>
            </a:r>
          </a:p>
          <a:p>
            <a:pPr>
              <a:buNone/>
            </a:pPr>
            <a:r>
              <a:rPr lang="en-US" altLang="zh-CN" b="1" dirty="0">
                <a:solidFill>
                  <a:srgbClr val="0000CC"/>
                </a:solidFill>
              </a:rPr>
              <a:t>                ON  SC;</a:t>
            </a:r>
            <a:endParaRPr lang="zh-CN" altLang="en-US" b="1" dirty="0">
              <a:solidFill>
                <a:srgbClr val="0000CC"/>
              </a:solidFill>
            </a:endParaRPr>
          </a:p>
          <a:p>
            <a:endParaRPr lang="en-US" altLang="zh-CN" sz="1600"/>
          </a:p>
          <a:p>
            <a:r>
              <a:rPr lang="en-US" altLang="zh-CN"/>
              <a:t>[</a:t>
            </a:r>
            <a:r>
              <a:rPr lang="zh-CN" altLang="en-US" dirty="0"/>
              <a:t>例4.</a:t>
            </a:r>
            <a:r>
              <a:rPr lang="en-US" altLang="zh-CN" dirty="0"/>
              <a:t>16] </a:t>
            </a:r>
            <a:r>
              <a:rPr lang="zh-CN" altLang="en-US" dirty="0"/>
              <a:t>取消对</a:t>
            </a:r>
            <a:r>
              <a:rPr lang="en-US" altLang="zh-CN" dirty="0"/>
              <a:t>SC</a:t>
            </a:r>
            <a:r>
              <a:rPr lang="zh-CN" altLang="en-US" dirty="0"/>
              <a:t>表的一切审计</a:t>
            </a:r>
          </a:p>
          <a:p>
            <a:pPr>
              <a:buNone/>
            </a:pPr>
            <a:r>
              <a:rPr lang="en-US" altLang="zh-CN" dirty="0">
                <a:solidFill>
                  <a:srgbClr val="0000CC"/>
                </a:solidFill>
              </a:rPr>
              <a:t>                </a:t>
            </a:r>
            <a:r>
              <a:rPr lang="en-US" altLang="zh-CN" b="1" dirty="0">
                <a:solidFill>
                  <a:srgbClr val="0000CC"/>
                </a:solidFill>
              </a:rPr>
              <a:t>NOAUDIT ALTER, UPDATE ON  SC;</a:t>
            </a:r>
          </a:p>
          <a:p>
            <a:pPr marL="0" indent="0">
              <a:buNone/>
            </a:pPr>
            <a:endParaRPr lang="zh-CN" altLang="en-US" dirty="0">
              <a:solidFill>
                <a:srgbClr val="FF0000"/>
              </a:solidFill>
            </a:endParaRPr>
          </a:p>
        </p:txBody>
      </p:sp>
      <p:sp>
        <p:nvSpPr>
          <p:cNvPr id="4" name="灯片编号占位符 3"/>
          <p:cNvSpPr>
            <a:spLocks noGrp="1"/>
          </p:cNvSpPr>
          <p:nvPr>
            <p:ph type="sldNum" sz="quarter" idx="12"/>
          </p:nvPr>
        </p:nvSpPr>
        <p:spPr/>
        <p:txBody>
          <a:bodyPr/>
          <a:lstStyle/>
          <a:p>
            <a:fld id="{E63F6D5D-9733-4D44-9C56-AEFEDD5A4BA7}" type="slidenum">
              <a:rPr lang="en-US" smtClean="0"/>
              <a:pPr/>
              <a:t>60</a:t>
            </a:fld>
            <a:endParaRPr lang="en-US" dirty="0"/>
          </a:p>
        </p:txBody>
      </p:sp>
    </p:spTree>
    <p:extLst>
      <p:ext uri="{BB962C8B-B14F-4D97-AF65-F5344CB8AC3E}">
        <p14:creationId xmlns:p14="http://schemas.microsoft.com/office/powerpoint/2010/main" val="222044926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大纲</a:t>
            </a:r>
          </a:p>
        </p:txBody>
      </p:sp>
      <p:sp>
        <p:nvSpPr>
          <p:cNvPr id="3" name="内容占位符 2"/>
          <p:cNvSpPr>
            <a:spLocks noGrp="1"/>
          </p:cNvSpPr>
          <p:nvPr>
            <p:ph idx="1"/>
          </p:nvPr>
        </p:nvSpPr>
        <p:spPr/>
        <p:txBody>
          <a:bodyPr>
            <a:normAutofit/>
          </a:bodyPr>
          <a:lstStyle/>
          <a:p>
            <a:pPr>
              <a:lnSpc>
                <a:spcPct val="110000"/>
              </a:lnSpc>
            </a:pPr>
            <a:r>
              <a:rPr lang="zh-CN" altLang="en-US" b="1" dirty="0">
                <a:solidFill>
                  <a:schemeClr val="bg1">
                    <a:lumMod val="75000"/>
                  </a:schemeClr>
                </a:solidFill>
              </a:rPr>
              <a:t>数据库安全性概述</a:t>
            </a:r>
          </a:p>
          <a:p>
            <a:pPr>
              <a:lnSpc>
                <a:spcPct val="110000"/>
              </a:lnSpc>
            </a:pPr>
            <a:r>
              <a:rPr lang="zh-CN" altLang="en-US" b="1" dirty="0">
                <a:solidFill>
                  <a:schemeClr val="bg1">
                    <a:lumMod val="75000"/>
                  </a:schemeClr>
                </a:solidFill>
              </a:rPr>
              <a:t>数据库安全性控制</a:t>
            </a:r>
          </a:p>
          <a:p>
            <a:pPr>
              <a:lnSpc>
                <a:spcPct val="110000"/>
              </a:lnSpc>
            </a:pPr>
            <a:r>
              <a:rPr lang="zh-CN" altLang="en-US" b="1" dirty="0">
                <a:solidFill>
                  <a:schemeClr val="bg1">
                    <a:lumMod val="75000"/>
                  </a:schemeClr>
                </a:solidFill>
              </a:rPr>
              <a:t>视图机制</a:t>
            </a:r>
          </a:p>
          <a:p>
            <a:pPr>
              <a:lnSpc>
                <a:spcPct val="110000"/>
              </a:lnSpc>
            </a:pPr>
            <a:r>
              <a:rPr lang="zh-CN" altLang="en-US" b="1" dirty="0">
                <a:solidFill>
                  <a:schemeClr val="bg1">
                    <a:lumMod val="75000"/>
                  </a:schemeClr>
                </a:solidFill>
              </a:rPr>
              <a:t>审计</a:t>
            </a:r>
            <a:r>
              <a:rPr lang="en-US" altLang="zh-CN" b="1" dirty="0">
                <a:solidFill>
                  <a:schemeClr val="bg1">
                    <a:lumMod val="75000"/>
                  </a:schemeClr>
                </a:solidFill>
              </a:rPr>
              <a:t>(Audit)</a:t>
            </a:r>
            <a:endParaRPr lang="zh-CN" altLang="en-US" b="1" dirty="0">
              <a:solidFill>
                <a:schemeClr val="bg1">
                  <a:lumMod val="75000"/>
                </a:schemeClr>
              </a:solidFill>
            </a:endParaRPr>
          </a:p>
          <a:p>
            <a:pPr>
              <a:lnSpc>
                <a:spcPct val="110000"/>
              </a:lnSpc>
            </a:pPr>
            <a:r>
              <a:rPr lang="zh-CN" altLang="en-US" b="1" dirty="0">
                <a:solidFill>
                  <a:srgbClr val="FF0000"/>
                </a:solidFill>
              </a:rPr>
              <a:t>数据加密</a:t>
            </a:r>
          </a:p>
          <a:p>
            <a:pPr>
              <a:lnSpc>
                <a:spcPct val="110000"/>
              </a:lnSpc>
            </a:pPr>
            <a:r>
              <a:rPr lang="zh-CN" altLang="en-US" b="1" dirty="0">
                <a:solidFill>
                  <a:schemeClr val="bg1">
                    <a:lumMod val="75000"/>
                  </a:schemeClr>
                </a:solidFill>
              </a:rPr>
              <a:t>其他安全性保护</a:t>
            </a:r>
          </a:p>
          <a:p>
            <a:pPr>
              <a:lnSpc>
                <a:spcPct val="110000"/>
              </a:lnSpc>
            </a:pPr>
            <a:r>
              <a:rPr lang="zh-CN" altLang="en-US" b="1" dirty="0">
                <a:solidFill>
                  <a:schemeClr val="bg1">
                    <a:lumMod val="75000"/>
                  </a:schemeClr>
                </a:solidFill>
              </a:rPr>
              <a:t>本章小结</a:t>
            </a:r>
          </a:p>
        </p:txBody>
      </p:sp>
      <p:sp>
        <p:nvSpPr>
          <p:cNvPr id="4" name="灯片编号占位符 3"/>
          <p:cNvSpPr>
            <a:spLocks noGrp="1"/>
          </p:cNvSpPr>
          <p:nvPr>
            <p:ph type="sldNum" sz="quarter" idx="12"/>
          </p:nvPr>
        </p:nvSpPr>
        <p:spPr/>
        <p:txBody>
          <a:bodyPr/>
          <a:lstStyle/>
          <a:p>
            <a:fld id="{E63F6D5D-9733-4D44-9C56-AEFEDD5A4BA7}" type="slidenum">
              <a:rPr lang="en-US" smtClean="0"/>
              <a:pPr/>
              <a:t>61</a:t>
            </a:fld>
            <a:endParaRPr lang="en-US" dirty="0"/>
          </a:p>
        </p:txBody>
      </p:sp>
    </p:spTree>
    <p:extLst>
      <p:ext uri="{BB962C8B-B14F-4D97-AF65-F5344CB8AC3E}">
        <p14:creationId xmlns:p14="http://schemas.microsoft.com/office/powerpoint/2010/main" val="9957350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数据加密</a:t>
            </a:r>
          </a:p>
        </p:txBody>
      </p:sp>
      <p:sp>
        <p:nvSpPr>
          <p:cNvPr id="3" name="内容占位符 2"/>
          <p:cNvSpPr>
            <a:spLocks noGrp="1"/>
          </p:cNvSpPr>
          <p:nvPr>
            <p:ph idx="1"/>
          </p:nvPr>
        </p:nvSpPr>
        <p:spPr/>
        <p:txBody>
          <a:bodyPr/>
          <a:lstStyle/>
          <a:p>
            <a:pPr>
              <a:lnSpc>
                <a:spcPct val="100000"/>
              </a:lnSpc>
            </a:pPr>
            <a:r>
              <a:rPr lang="zh-CN" altLang="en-US" dirty="0">
                <a:solidFill>
                  <a:srgbClr val="FF0000"/>
                </a:solidFill>
              </a:rPr>
              <a:t>数据加密</a:t>
            </a:r>
          </a:p>
          <a:p>
            <a:pPr lvl="1">
              <a:lnSpc>
                <a:spcPct val="100000"/>
              </a:lnSpc>
            </a:pPr>
            <a:r>
              <a:rPr lang="zh-CN" altLang="en-US" dirty="0"/>
              <a:t>防止数据库中数据在存储和传输中失密的有效手段</a:t>
            </a:r>
          </a:p>
          <a:p>
            <a:pPr lvl="1">
              <a:lnSpc>
                <a:spcPct val="100000"/>
              </a:lnSpc>
            </a:pPr>
            <a:endParaRPr lang="zh-CN" altLang="en-US" sz="1200" dirty="0"/>
          </a:p>
          <a:p>
            <a:pPr>
              <a:lnSpc>
                <a:spcPct val="100000"/>
              </a:lnSpc>
            </a:pPr>
            <a:r>
              <a:rPr lang="zh-CN" altLang="en-US" dirty="0">
                <a:solidFill>
                  <a:srgbClr val="FF0000"/>
                </a:solidFill>
              </a:rPr>
              <a:t>加密的基本思想</a:t>
            </a:r>
            <a:endParaRPr lang="en-US" altLang="zh-CN" dirty="0">
              <a:solidFill>
                <a:srgbClr val="FF0000"/>
              </a:solidFill>
            </a:endParaRPr>
          </a:p>
          <a:p>
            <a:pPr lvl="1">
              <a:lnSpc>
                <a:spcPct val="100000"/>
              </a:lnSpc>
            </a:pPr>
            <a:r>
              <a:rPr lang="zh-CN" altLang="zh-CN" dirty="0"/>
              <a:t>根据一定的算法将原始数据</a:t>
            </a:r>
            <a:r>
              <a:rPr lang="en-US" altLang="zh-CN" dirty="0"/>
              <a:t>—</a:t>
            </a:r>
            <a:r>
              <a:rPr lang="zh-CN" altLang="zh-CN" dirty="0"/>
              <a:t>明文</a:t>
            </a:r>
            <a:r>
              <a:rPr lang="en-US" altLang="zh-CN" dirty="0"/>
              <a:t>(Plain text)</a:t>
            </a:r>
            <a:r>
              <a:rPr lang="zh-CN" altLang="zh-CN" dirty="0"/>
              <a:t>变换为不可直接识别的格式</a:t>
            </a:r>
            <a:r>
              <a:rPr lang="en-US" altLang="zh-CN" dirty="0"/>
              <a:t>­</a:t>
            </a:r>
            <a:r>
              <a:rPr lang="zh-CN" altLang="zh-CN" dirty="0"/>
              <a:t>—密文</a:t>
            </a:r>
            <a:r>
              <a:rPr lang="en-US" altLang="zh-CN" dirty="0"/>
              <a:t>(Cipher text)</a:t>
            </a:r>
            <a:endParaRPr lang="zh-CN" altLang="en-US" dirty="0"/>
          </a:p>
          <a:p>
            <a:pPr lvl="1">
              <a:lnSpc>
                <a:spcPct val="100000"/>
              </a:lnSpc>
            </a:pPr>
            <a:endParaRPr lang="zh-CN" altLang="en-US" sz="1200" dirty="0"/>
          </a:p>
          <a:p>
            <a:pPr>
              <a:lnSpc>
                <a:spcPct val="100000"/>
              </a:lnSpc>
            </a:pPr>
            <a:r>
              <a:rPr lang="zh-CN" altLang="en-US" dirty="0">
                <a:solidFill>
                  <a:srgbClr val="FF0000"/>
                </a:solidFill>
              </a:rPr>
              <a:t>加密方法</a:t>
            </a:r>
          </a:p>
          <a:p>
            <a:pPr lvl="1">
              <a:lnSpc>
                <a:spcPct val="100000"/>
              </a:lnSpc>
            </a:pPr>
            <a:r>
              <a:rPr lang="zh-CN" altLang="en-US" dirty="0"/>
              <a:t>存储加密</a:t>
            </a:r>
            <a:endParaRPr lang="en-US" altLang="zh-CN" dirty="0"/>
          </a:p>
          <a:p>
            <a:pPr lvl="1">
              <a:lnSpc>
                <a:spcPct val="100000"/>
              </a:lnSpc>
            </a:pPr>
            <a:r>
              <a:rPr lang="zh-CN" altLang="en-US" dirty="0"/>
              <a:t>传输加密</a:t>
            </a:r>
            <a:endParaRPr lang="en-US" altLang="zh-CN" dirty="0"/>
          </a:p>
        </p:txBody>
      </p:sp>
      <p:sp>
        <p:nvSpPr>
          <p:cNvPr id="4" name="灯片编号占位符 3"/>
          <p:cNvSpPr>
            <a:spLocks noGrp="1"/>
          </p:cNvSpPr>
          <p:nvPr>
            <p:ph type="sldNum" sz="quarter" idx="12"/>
          </p:nvPr>
        </p:nvSpPr>
        <p:spPr/>
        <p:txBody>
          <a:bodyPr/>
          <a:lstStyle/>
          <a:p>
            <a:fld id="{E63F6D5D-9733-4D44-9C56-AEFEDD5A4BA7}" type="slidenum">
              <a:rPr lang="en-US" smtClean="0"/>
              <a:pPr/>
              <a:t>62</a:t>
            </a:fld>
            <a:endParaRPr lang="en-US" dirty="0"/>
          </a:p>
        </p:txBody>
      </p:sp>
    </p:spTree>
    <p:extLst>
      <p:ext uri="{BB962C8B-B14F-4D97-AF65-F5344CB8AC3E}">
        <p14:creationId xmlns:p14="http://schemas.microsoft.com/office/powerpoint/2010/main" val="322614548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81001" y="609600"/>
            <a:ext cx="11221192" cy="5926426"/>
          </a:xfrm>
        </p:spPr>
        <p:txBody>
          <a:bodyPr>
            <a:normAutofit/>
          </a:bodyPr>
          <a:lstStyle/>
          <a:p>
            <a:pPr>
              <a:lnSpc>
                <a:spcPct val="120000"/>
              </a:lnSpc>
            </a:pPr>
            <a:r>
              <a:rPr lang="zh-CN" altLang="en-US" dirty="0">
                <a:solidFill>
                  <a:srgbClr val="FF0000"/>
                </a:solidFill>
              </a:rPr>
              <a:t>存储加密</a:t>
            </a:r>
          </a:p>
          <a:p>
            <a:pPr lvl="1">
              <a:lnSpc>
                <a:spcPct val="120000"/>
              </a:lnSpc>
            </a:pPr>
            <a:r>
              <a:rPr lang="zh-CN" altLang="en-US" dirty="0">
                <a:solidFill>
                  <a:srgbClr val="0000CC"/>
                </a:solidFill>
              </a:rPr>
              <a:t>透明存储加密</a:t>
            </a:r>
            <a:endParaRPr lang="en-US" altLang="zh-CN" dirty="0">
              <a:solidFill>
                <a:srgbClr val="0000CC"/>
              </a:solidFill>
            </a:endParaRPr>
          </a:p>
          <a:p>
            <a:pPr lvl="2">
              <a:lnSpc>
                <a:spcPct val="120000"/>
              </a:lnSpc>
            </a:pPr>
            <a:r>
              <a:rPr lang="zh-CN" altLang="en-US" sz="2400" dirty="0"/>
              <a:t>内核级加密保护方式，对用户完全透明</a:t>
            </a:r>
          </a:p>
          <a:p>
            <a:pPr lvl="2">
              <a:lnSpc>
                <a:spcPct val="120000"/>
              </a:lnSpc>
            </a:pPr>
            <a:r>
              <a:rPr lang="zh-CN" altLang="en-US" sz="2400" dirty="0"/>
              <a:t>将数据在写到磁盘时对数据进行加密，授权用户读取数据时再对其进行解密</a:t>
            </a:r>
          </a:p>
          <a:p>
            <a:pPr lvl="2">
              <a:lnSpc>
                <a:spcPct val="120000"/>
              </a:lnSpc>
            </a:pPr>
            <a:r>
              <a:rPr lang="zh-CN" altLang="en-US" sz="2400" dirty="0"/>
              <a:t>数据库的应用程序不需要做任何修改，只需在创建表语句中说明需加密的字段即可</a:t>
            </a:r>
          </a:p>
          <a:p>
            <a:pPr lvl="2">
              <a:lnSpc>
                <a:spcPct val="120000"/>
              </a:lnSpc>
            </a:pPr>
            <a:r>
              <a:rPr lang="zh-CN" altLang="en-US" sz="2400" dirty="0">
                <a:solidFill>
                  <a:srgbClr val="FF0000"/>
                </a:solidFill>
              </a:rPr>
              <a:t>内核级加密方法</a:t>
            </a:r>
            <a:r>
              <a:rPr lang="en-US" altLang="zh-CN" sz="2400" dirty="0">
                <a:solidFill>
                  <a:srgbClr val="FF0000"/>
                </a:solidFill>
              </a:rPr>
              <a:t>: </a:t>
            </a:r>
            <a:r>
              <a:rPr lang="zh-CN" altLang="en-US" sz="2400" dirty="0">
                <a:solidFill>
                  <a:srgbClr val="FF0000"/>
                </a:solidFill>
              </a:rPr>
              <a:t>性能较好，安全</a:t>
            </a:r>
            <a:r>
              <a:rPr lang="zh-CN" altLang="en-US" sz="2400">
                <a:solidFill>
                  <a:srgbClr val="FF0000"/>
                </a:solidFill>
              </a:rPr>
              <a:t>完备性较高</a:t>
            </a:r>
            <a:endParaRPr lang="en-US" altLang="zh-CN" sz="2400">
              <a:solidFill>
                <a:srgbClr val="FF0000"/>
              </a:solidFill>
            </a:endParaRPr>
          </a:p>
          <a:p>
            <a:pPr lvl="2">
              <a:lnSpc>
                <a:spcPct val="120000"/>
              </a:lnSpc>
            </a:pPr>
            <a:endParaRPr lang="en-US" altLang="zh-CN" sz="1800">
              <a:solidFill>
                <a:srgbClr val="0000CC"/>
              </a:solidFill>
            </a:endParaRPr>
          </a:p>
          <a:p>
            <a:pPr lvl="1">
              <a:lnSpc>
                <a:spcPct val="120000"/>
              </a:lnSpc>
            </a:pPr>
            <a:r>
              <a:rPr lang="zh-CN" altLang="en-US">
                <a:solidFill>
                  <a:srgbClr val="0000CC"/>
                </a:solidFill>
              </a:rPr>
              <a:t>非</a:t>
            </a:r>
            <a:r>
              <a:rPr lang="zh-CN" altLang="en-US" dirty="0">
                <a:solidFill>
                  <a:srgbClr val="0000CC"/>
                </a:solidFill>
              </a:rPr>
              <a:t>透明存储加密</a:t>
            </a:r>
            <a:endParaRPr lang="en-US" altLang="zh-CN" dirty="0">
              <a:solidFill>
                <a:srgbClr val="0000CC"/>
              </a:solidFill>
            </a:endParaRPr>
          </a:p>
          <a:p>
            <a:pPr lvl="2">
              <a:lnSpc>
                <a:spcPct val="120000"/>
              </a:lnSpc>
            </a:pPr>
            <a:r>
              <a:rPr lang="zh-CN" altLang="zh-CN" sz="2400" dirty="0"/>
              <a:t>通过多个加密函数实现</a:t>
            </a:r>
            <a:endParaRPr lang="en-US" altLang="zh-CN" sz="2400" kern="0" dirty="0">
              <a:latin typeface="宋体" pitchFamily="2" charset="-122"/>
            </a:endParaRPr>
          </a:p>
        </p:txBody>
      </p:sp>
      <p:sp>
        <p:nvSpPr>
          <p:cNvPr id="4" name="灯片编号占位符 3"/>
          <p:cNvSpPr>
            <a:spLocks noGrp="1"/>
          </p:cNvSpPr>
          <p:nvPr>
            <p:ph type="sldNum" sz="quarter" idx="12"/>
          </p:nvPr>
        </p:nvSpPr>
        <p:spPr/>
        <p:txBody>
          <a:bodyPr/>
          <a:lstStyle/>
          <a:p>
            <a:fld id="{E63F6D5D-9733-4D44-9C56-AEFEDD5A4BA7}" type="slidenum">
              <a:rPr lang="en-US" smtClean="0"/>
              <a:pPr/>
              <a:t>63</a:t>
            </a:fld>
            <a:endParaRPr lang="en-US" dirty="0"/>
          </a:p>
        </p:txBody>
      </p:sp>
    </p:spTree>
    <p:extLst>
      <p:ext uri="{BB962C8B-B14F-4D97-AF65-F5344CB8AC3E}">
        <p14:creationId xmlns:p14="http://schemas.microsoft.com/office/powerpoint/2010/main" val="333574197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81001" y="609600"/>
            <a:ext cx="11221192" cy="5926426"/>
          </a:xfrm>
        </p:spPr>
        <p:txBody>
          <a:bodyPr>
            <a:normAutofit/>
          </a:bodyPr>
          <a:lstStyle/>
          <a:p>
            <a:r>
              <a:rPr lang="zh-CN" altLang="en-US" dirty="0">
                <a:solidFill>
                  <a:srgbClr val="FF0000"/>
                </a:solidFill>
              </a:rPr>
              <a:t>传输加密</a:t>
            </a:r>
          </a:p>
          <a:p>
            <a:pPr lvl="1"/>
            <a:r>
              <a:rPr lang="zh-CN" altLang="en-US" dirty="0">
                <a:solidFill>
                  <a:srgbClr val="0000CC"/>
                </a:solidFill>
              </a:rPr>
              <a:t>链路加密</a:t>
            </a:r>
            <a:endParaRPr lang="en-US" altLang="zh-CN" dirty="0">
              <a:solidFill>
                <a:srgbClr val="0000CC"/>
              </a:solidFill>
            </a:endParaRPr>
          </a:p>
          <a:p>
            <a:pPr lvl="2"/>
            <a:r>
              <a:rPr lang="zh-CN" altLang="en-US" sz="2200" dirty="0"/>
              <a:t>在链路层进行加密</a:t>
            </a:r>
          </a:p>
          <a:p>
            <a:pPr lvl="2"/>
            <a:r>
              <a:rPr lang="zh-CN" altLang="en-US" sz="2400" dirty="0">
                <a:latin typeface="宋体" pitchFamily="2" charset="-122"/>
              </a:rPr>
              <a:t>传输信息由报头和报文两部分组成</a:t>
            </a:r>
            <a:endParaRPr lang="en-US" altLang="zh-CN" sz="2400" dirty="0">
              <a:latin typeface="宋体" pitchFamily="2" charset="-122"/>
            </a:endParaRPr>
          </a:p>
          <a:p>
            <a:pPr lvl="2"/>
            <a:r>
              <a:rPr lang="zh-CN" altLang="zh-CN" sz="2400" dirty="0"/>
              <a:t>报文和报头</a:t>
            </a:r>
            <a:r>
              <a:rPr lang="zh-CN" altLang="zh-CN" sz="2400"/>
              <a:t>均加密</a:t>
            </a:r>
            <a:endParaRPr lang="en-US" altLang="zh-CN" sz="2400"/>
          </a:p>
          <a:p>
            <a:pPr lvl="2"/>
            <a:endParaRPr lang="en-US" altLang="zh-CN" sz="2200" dirty="0"/>
          </a:p>
          <a:p>
            <a:pPr lvl="1"/>
            <a:r>
              <a:rPr lang="zh-CN" altLang="en-US" dirty="0">
                <a:solidFill>
                  <a:srgbClr val="0000CC"/>
                </a:solidFill>
              </a:rPr>
              <a:t>端到端加密</a:t>
            </a:r>
            <a:endParaRPr lang="en-US" altLang="zh-CN" dirty="0">
              <a:solidFill>
                <a:srgbClr val="0000CC"/>
              </a:solidFill>
            </a:endParaRPr>
          </a:p>
          <a:p>
            <a:pPr lvl="2"/>
            <a:r>
              <a:rPr lang="zh-CN" altLang="en-US" sz="2200" dirty="0">
                <a:latin typeface="宋体" pitchFamily="2" charset="-122"/>
              </a:rPr>
              <a:t>在发送端加密，接收端解密</a:t>
            </a:r>
            <a:endParaRPr lang="en-US" altLang="zh-CN" sz="2200" dirty="0">
              <a:latin typeface="宋体" pitchFamily="2" charset="-122"/>
            </a:endParaRPr>
          </a:p>
          <a:p>
            <a:pPr lvl="2"/>
            <a:r>
              <a:rPr lang="zh-CN" altLang="en-US" sz="2200" dirty="0">
                <a:latin typeface="宋体" pitchFamily="2" charset="-122"/>
              </a:rPr>
              <a:t>只加密报文不加密报头</a:t>
            </a:r>
            <a:endParaRPr lang="en-US" altLang="zh-CN" sz="2200" dirty="0">
              <a:latin typeface="宋体" pitchFamily="2" charset="-122"/>
            </a:endParaRPr>
          </a:p>
          <a:p>
            <a:pPr lvl="2"/>
            <a:r>
              <a:rPr lang="zh-CN" altLang="zh-CN" sz="2200" dirty="0"/>
              <a:t>所需密码设备数量相对较少</a:t>
            </a:r>
            <a:r>
              <a:rPr lang="zh-CN" altLang="en-US" sz="2200" dirty="0"/>
              <a:t>，</a:t>
            </a:r>
            <a:r>
              <a:rPr lang="zh-CN" altLang="zh-CN" sz="2200" dirty="0"/>
              <a:t>容易被非法监听者发现并从中获取敏感信息</a:t>
            </a:r>
            <a:endParaRPr lang="en-US" altLang="zh-CN" sz="2200" dirty="0">
              <a:latin typeface="宋体" pitchFamily="2" charset="-122"/>
            </a:endParaRPr>
          </a:p>
          <a:p>
            <a:pPr lvl="2"/>
            <a:endParaRPr lang="en-US" altLang="zh-CN" sz="2200" dirty="0"/>
          </a:p>
          <a:p>
            <a:pPr lvl="2"/>
            <a:endParaRPr lang="en-US" altLang="zh-CN" sz="2200" kern="0" dirty="0">
              <a:latin typeface="宋体" pitchFamily="2" charset="-122"/>
            </a:endParaRPr>
          </a:p>
        </p:txBody>
      </p:sp>
      <p:sp>
        <p:nvSpPr>
          <p:cNvPr id="4" name="灯片编号占位符 3"/>
          <p:cNvSpPr>
            <a:spLocks noGrp="1"/>
          </p:cNvSpPr>
          <p:nvPr>
            <p:ph type="sldNum" sz="quarter" idx="12"/>
          </p:nvPr>
        </p:nvSpPr>
        <p:spPr/>
        <p:txBody>
          <a:bodyPr/>
          <a:lstStyle/>
          <a:p>
            <a:fld id="{E63F6D5D-9733-4D44-9C56-AEFEDD5A4BA7}" type="slidenum">
              <a:rPr lang="en-US" smtClean="0"/>
              <a:pPr/>
              <a:t>64</a:t>
            </a:fld>
            <a:endParaRPr lang="en-US" dirty="0"/>
          </a:p>
        </p:txBody>
      </p:sp>
    </p:spTree>
    <p:extLst>
      <p:ext uri="{BB962C8B-B14F-4D97-AF65-F5344CB8AC3E}">
        <p14:creationId xmlns:p14="http://schemas.microsoft.com/office/powerpoint/2010/main" val="362177507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E63F6D5D-9733-4D44-9C56-AEFEDD5A4BA7}" type="slidenum">
              <a:rPr lang="en-US" smtClean="0"/>
              <a:pPr/>
              <a:t>65</a:t>
            </a:fld>
            <a:endParaRPr lang="en-US" dirty="0"/>
          </a:p>
        </p:txBody>
      </p:sp>
      <p:grpSp>
        <p:nvGrpSpPr>
          <p:cNvPr id="5" name="组合 22"/>
          <p:cNvGrpSpPr>
            <a:grpSpLocks/>
          </p:cNvGrpSpPr>
          <p:nvPr/>
        </p:nvGrpSpPr>
        <p:grpSpPr bwMode="auto">
          <a:xfrm>
            <a:off x="1828800" y="1205706"/>
            <a:ext cx="7871465" cy="3573463"/>
            <a:chOff x="467544" y="509235"/>
            <a:chExt cx="6408712" cy="3575349"/>
          </a:xfrm>
        </p:grpSpPr>
        <p:grpSp>
          <p:nvGrpSpPr>
            <p:cNvPr id="6" name="Group 5"/>
            <p:cNvGrpSpPr>
              <a:grpSpLocks/>
            </p:cNvGrpSpPr>
            <p:nvPr/>
          </p:nvGrpSpPr>
          <p:grpSpPr bwMode="auto">
            <a:xfrm>
              <a:off x="467544" y="509235"/>
              <a:ext cx="6408712" cy="3575349"/>
              <a:chOff x="0" y="0"/>
              <a:chExt cx="8496944" cy="4048049"/>
            </a:xfrm>
          </p:grpSpPr>
          <p:grpSp>
            <p:nvGrpSpPr>
              <p:cNvPr id="8" name="Group 6"/>
              <p:cNvGrpSpPr>
                <a:grpSpLocks/>
              </p:cNvGrpSpPr>
              <p:nvPr/>
            </p:nvGrpSpPr>
            <p:grpSpPr bwMode="auto">
              <a:xfrm>
                <a:off x="0" y="0"/>
                <a:ext cx="8496944" cy="3555707"/>
                <a:chOff x="0" y="0"/>
                <a:chExt cx="8352928" cy="2844568"/>
              </a:xfrm>
            </p:grpSpPr>
            <p:sp>
              <p:nvSpPr>
                <p:cNvPr id="11" name="TextBox 5"/>
                <p:cNvSpPr txBox="1">
                  <a:spLocks noChangeArrowheads="1"/>
                </p:cNvSpPr>
                <p:nvPr/>
              </p:nvSpPr>
              <p:spPr bwMode="auto">
                <a:xfrm>
                  <a:off x="0" y="0"/>
                  <a:ext cx="8352928" cy="2844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SzPct val="100000"/>
                    <a:buFont typeface="Wingdings" pitchFamily="2" charset="2"/>
                    <a:buChar char="v"/>
                    <a:defRPr sz="2800" b="1">
                      <a:solidFill>
                        <a:schemeClr val="tx1"/>
                      </a:solidFill>
                      <a:latin typeface="Arial" pitchFamily="34" charset="0"/>
                      <a:ea typeface="宋体" pitchFamily="2" charset="-122"/>
                    </a:defRPr>
                  </a:lvl1pPr>
                  <a:lvl2pPr marL="742950" indent="-285750" eaLnBrk="0" hangingPunct="0">
                    <a:spcBef>
                      <a:spcPct val="20000"/>
                    </a:spcBef>
                    <a:buSzPct val="100000"/>
                    <a:buFont typeface="Wingdings" pitchFamily="2" charset="2"/>
                    <a:buChar char="n"/>
                    <a:defRPr sz="2400" b="1">
                      <a:solidFill>
                        <a:schemeClr val="tx1"/>
                      </a:solidFill>
                      <a:latin typeface="Arial" pitchFamily="34" charset="0"/>
                      <a:ea typeface="宋体" pitchFamily="2" charset="-122"/>
                    </a:defRPr>
                  </a:lvl2pPr>
                  <a:lvl3pPr marL="1143000" indent="-228600" eaLnBrk="0" hangingPunct="0">
                    <a:spcBef>
                      <a:spcPct val="20000"/>
                    </a:spcBef>
                    <a:buChar char="•"/>
                    <a:defRPr sz="2000" b="1">
                      <a:solidFill>
                        <a:schemeClr val="tx1"/>
                      </a:solidFill>
                      <a:latin typeface="Arial" pitchFamily="34" charset="0"/>
                      <a:ea typeface="宋体" pitchFamily="2" charset="-122"/>
                    </a:defRPr>
                  </a:lvl3pPr>
                  <a:lvl4pPr marL="1600200" indent="-228600" eaLnBrk="0" hangingPunct="0">
                    <a:spcBef>
                      <a:spcPct val="20000"/>
                    </a:spcBef>
                    <a:buChar char="–"/>
                    <a:defRPr sz="2000" b="1">
                      <a:solidFill>
                        <a:schemeClr val="tx1"/>
                      </a:solidFill>
                      <a:latin typeface="Arial" pitchFamily="34" charset="0"/>
                      <a:ea typeface="宋体" pitchFamily="2" charset="-122"/>
                    </a:defRPr>
                  </a:lvl4pPr>
                  <a:lvl5pPr marL="2057400" indent="-228600" eaLnBrk="0" hangingPunct="0">
                    <a:spcBef>
                      <a:spcPct val="20000"/>
                    </a:spcBef>
                    <a:buChar char="»"/>
                    <a:defRPr sz="2000" b="1">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b="1">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b="1">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b="1">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b="1">
                      <a:solidFill>
                        <a:schemeClr val="tx1"/>
                      </a:solidFill>
                      <a:latin typeface="Arial" pitchFamily="34" charset="0"/>
                      <a:ea typeface="宋体" pitchFamily="2" charset="-122"/>
                    </a:defRPr>
                  </a:lvl9pPr>
                </a:lstStyle>
                <a:p>
                  <a:pPr algn="ctr" eaLnBrk="1" hangingPunct="1">
                    <a:spcBef>
                      <a:spcPct val="0"/>
                    </a:spcBef>
                    <a:buSzTx/>
                    <a:buFont typeface="Arial" pitchFamily="34" charset="0"/>
                    <a:buNone/>
                  </a:pPr>
                  <a:r>
                    <a:rPr lang="zh-CN" altLang="en-US" sz="2200" dirty="0">
                      <a:latin typeface="Times New Roman" pitchFamily="18" charset="0"/>
                    </a:rPr>
                    <a:t>第一步：创建可信连接</a:t>
                  </a:r>
                  <a:endParaRPr lang="en-US" altLang="zh-CN" sz="2200" dirty="0">
                    <a:latin typeface="Times New Roman" pitchFamily="18" charset="0"/>
                  </a:endParaRPr>
                </a:p>
                <a:p>
                  <a:pPr algn="ctr" eaLnBrk="1" hangingPunct="1">
                    <a:spcBef>
                      <a:spcPct val="0"/>
                    </a:spcBef>
                    <a:buSzTx/>
                    <a:buFont typeface="Arial" pitchFamily="34" charset="0"/>
                    <a:buNone/>
                  </a:pPr>
                  <a:endParaRPr lang="en-US" altLang="zh-CN" sz="2200" dirty="0">
                    <a:latin typeface="Times New Roman" pitchFamily="18" charset="0"/>
                  </a:endParaRPr>
                </a:p>
                <a:p>
                  <a:pPr algn="ctr" eaLnBrk="1" hangingPunct="1">
                    <a:spcBef>
                      <a:spcPct val="0"/>
                    </a:spcBef>
                    <a:buSzTx/>
                    <a:buFont typeface="Arial" pitchFamily="34" charset="0"/>
                    <a:buNone/>
                  </a:pPr>
                  <a:r>
                    <a:rPr lang="zh-CN" altLang="en-US" sz="2200" dirty="0">
                      <a:latin typeface="Times New Roman" pitchFamily="18" charset="0"/>
                    </a:rPr>
                    <a:t>第二步：确认通信双方端点的可靠性</a:t>
                  </a:r>
                  <a:endParaRPr lang="en-US" altLang="zh-CN" sz="2200" dirty="0">
                    <a:latin typeface="Times New Roman" pitchFamily="18" charset="0"/>
                  </a:endParaRPr>
                </a:p>
                <a:p>
                  <a:pPr algn="ctr" eaLnBrk="1" hangingPunct="1">
                    <a:spcBef>
                      <a:spcPct val="0"/>
                    </a:spcBef>
                    <a:buSzTx/>
                    <a:buFont typeface="Arial" pitchFamily="34" charset="0"/>
                    <a:buNone/>
                  </a:pPr>
                  <a:endParaRPr lang="en-US" altLang="zh-CN" sz="2200" dirty="0">
                    <a:latin typeface="Times New Roman" pitchFamily="18" charset="0"/>
                  </a:endParaRPr>
                </a:p>
                <a:p>
                  <a:pPr algn="ctr" eaLnBrk="1" hangingPunct="1">
                    <a:spcBef>
                      <a:spcPct val="0"/>
                    </a:spcBef>
                    <a:buSzTx/>
                    <a:buFont typeface="Arial" pitchFamily="34" charset="0"/>
                    <a:buNone/>
                  </a:pPr>
                  <a:r>
                    <a:rPr lang="zh-CN" altLang="en-US" sz="2200" dirty="0">
                      <a:latin typeface="Times New Roman" pitchFamily="18" charset="0"/>
                    </a:rPr>
                    <a:t>第三步：协商加密算法和密钥</a:t>
                  </a:r>
                  <a:endParaRPr lang="en-US" altLang="zh-CN" sz="2200" dirty="0">
                    <a:latin typeface="Times New Roman" pitchFamily="18" charset="0"/>
                  </a:endParaRPr>
                </a:p>
                <a:p>
                  <a:pPr algn="ctr" eaLnBrk="1" hangingPunct="1">
                    <a:spcBef>
                      <a:spcPct val="0"/>
                    </a:spcBef>
                    <a:buSzTx/>
                    <a:buFont typeface="Arial" pitchFamily="34" charset="0"/>
                    <a:buNone/>
                  </a:pPr>
                  <a:endParaRPr lang="en-US" altLang="zh-CN" sz="2200" dirty="0">
                    <a:latin typeface="Times New Roman" pitchFamily="18" charset="0"/>
                  </a:endParaRPr>
                </a:p>
                <a:p>
                  <a:pPr algn="ctr" eaLnBrk="1" hangingPunct="1">
                    <a:spcBef>
                      <a:spcPct val="0"/>
                    </a:spcBef>
                    <a:buSzTx/>
                    <a:buFont typeface="Arial" pitchFamily="34" charset="0"/>
                    <a:buNone/>
                  </a:pPr>
                  <a:r>
                    <a:rPr lang="zh-CN" altLang="en-US" sz="2200" dirty="0">
                      <a:latin typeface="Times New Roman" pitchFamily="18" charset="0"/>
                    </a:rPr>
                    <a:t>第四步：可信传输数据</a:t>
                  </a:r>
                  <a:endParaRPr lang="en-US" altLang="zh-CN" sz="2200" dirty="0">
                    <a:latin typeface="Times New Roman" pitchFamily="18" charset="0"/>
                  </a:endParaRPr>
                </a:p>
                <a:p>
                  <a:pPr algn="ctr" eaLnBrk="1" hangingPunct="1">
                    <a:spcBef>
                      <a:spcPct val="0"/>
                    </a:spcBef>
                    <a:buSzTx/>
                    <a:buFont typeface="Arial" pitchFamily="34" charset="0"/>
                    <a:buNone/>
                  </a:pPr>
                  <a:endParaRPr lang="en-US" altLang="zh-CN" sz="2200" dirty="0">
                    <a:latin typeface="Times New Roman" pitchFamily="18" charset="0"/>
                  </a:endParaRPr>
                </a:p>
                <a:p>
                  <a:pPr algn="ctr" eaLnBrk="1" hangingPunct="1">
                    <a:spcBef>
                      <a:spcPct val="0"/>
                    </a:spcBef>
                    <a:buSzTx/>
                    <a:buFont typeface="Arial" pitchFamily="34" charset="0"/>
                    <a:buNone/>
                  </a:pPr>
                  <a:r>
                    <a:rPr lang="zh-CN" altLang="en-US" sz="2200" dirty="0">
                      <a:latin typeface="Times New Roman" pitchFamily="18" charset="0"/>
                    </a:rPr>
                    <a:t>第五步：关闭可信连接</a:t>
                  </a:r>
                </a:p>
              </p:txBody>
            </p:sp>
            <p:cxnSp>
              <p:nvCxnSpPr>
                <p:cNvPr id="12" name="直接箭头连接符 6"/>
                <p:cNvCxnSpPr>
                  <a:cxnSpLocks noChangeShapeType="1"/>
                </p:cNvCxnSpPr>
                <p:nvPr/>
              </p:nvCxnSpPr>
              <p:spPr bwMode="auto">
                <a:xfrm>
                  <a:off x="920238" y="345638"/>
                  <a:ext cx="6552728" cy="0"/>
                </a:xfrm>
                <a:prstGeom prst="straightConnector1">
                  <a:avLst/>
                </a:prstGeom>
                <a:noFill/>
                <a:ln w="25400">
                  <a:solidFill>
                    <a:schemeClr val="tx1"/>
                  </a:solidFill>
                  <a:round/>
                  <a:headEnd type="arrow" w="med" len="med"/>
                  <a:tailEnd type="arrow" w="med" len="med"/>
                </a:ln>
                <a:extLst>
                  <a:ext uri="{909E8E84-426E-40DD-AFC4-6F175D3DCCD1}">
                    <a14:hiddenFill xmlns:a14="http://schemas.microsoft.com/office/drawing/2010/main">
                      <a:noFill/>
                    </a14:hiddenFill>
                  </a:ext>
                </a:extLst>
              </p:spPr>
            </p:cxnSp>
            <p:cxnSp>
              <p:nvCxnSpPr>
                <p:cNvPr id="13" name="直接箭头连接符 7"/>
                <p:cNvCxnSpPr>
                  <a:cxnSpLocks noChangeShapeType="1"/>
                </p:cNvCxnSpPr>
                <p:nvPr/>
              </p:nvCxnSpPr>
              <p:spPr bwMode="auto">
                <a:xfrm>
                  <a:off x="920239" y="954792"/>
                  <a:ext cx="6552727" cy="0"/>
                </a:xfrm>
                <a:prstGeom prst="straightConnector1">
                  <a:avLst/>
                </a:prstGeom>
                <a:noFill/>
                <a:ln w="25400">
                  <a:solidFill>
                    <a:schemeClr val="tx1"/>
                  </a:solidFill>
                  <a:round/>
                  <a:headEnd type="arrow" w="med" len="med"/>
                  <a:tailEnd type="arrow" w="med" len="med"/>
                </a:ln>
                <a:extLst>
                  <a:ext uri="{909E8E84-426E-40DD-AFC4-6F175D3DCCD1}">
                    <a14:hiddenFill xmlns:a14="http://schemas.microsoft.com/office/drawing/2010/main">
                      <a:noFill/>
                    </a14:hiddenFill>
                  </a:ext>
                </a:extLst>
              </p:spPr>
            </p:cxnSp>
            <p:cxnSp>
              <p:nvCxnSpPr>
                <p:cNvPr id="14" name="直接箭头连接符 8"/>
                <p:cNvCxnSpPr>
                  <a:cxnSpLocks noChangeShapeType="1"/>
                </p:cNvCxnSpPr>
                <p:nvPr/>
              </p:nvCxnSpPr>
              <p:spPr bwMode="auto">
                <a:xfrm>
                  <a:off x="920239" y="2781712"/>
                  <a:ext cx="6552727" cy="0"/>
                </a:xfrm>
                <a:prstGeom prst="straightConnector1">
                  <a:avLst/>
                </a:prstGeom>
                <a:noFill/>
                <a:ln w="25400">
                  <a:solidFill>
                    <a:schemeClr val="tx1"/>
                  </a:solidFill>
                  <a:round/>
                  <a:headEnd type="arrow" w="med" len="med"/>
                  <a:tailEnd type="arrow" w="med" len="med"/>
                </a:ln>
                <a:extLst>
                  <a:ext uri="{909E8E84-426E-40DD-AFC4-6F175D3DCCD1}">
                    <a14:hiddenFill xmlns:a14="http://schemas.microsoft.com/office/drawing/2010/main">
                      <a:noFill/>
                    </a14:hiddenFill>
                  </a:ext>
                </a:extLst>
              </p:spPr>
            </p:cxnSp>
            <p:cxnSp>
              <p:nvCxnSpPr>
                <p:cNvPr id="15" name="直接箭头连接符 9"/>
                <p:cNvCxnSpPr>
                  <a:cxnSpLocks noChangeShapeType="1"/>
                </p:cNvCxnSpPr>
                <p:nvPr/>
              </p:nvCxnSpPr>
              <p:spPr bwMode="auto">
                <a:xfrm>
                  <a:off x="920239" y="2129241"/>
                  <a:ext cx="6552727" cy="0"/>
                </a:xfrm>
                <a:prstGeom prst="straightConnector1">
                  <a:avLst/>
                </a:prstGeom>
                <a:noFill/>
                <a:ln w="25400">
                  <a:solidFill>
                    <a:schemeClr val="tx1"/>
                  </a:solidFill>
                  <a:round/>
                  <a:headEnd type="arrow" w="med" len="med"/>
                  <a:tailEnd type="arrow" w="med" len="med"/>
                </a:ln>
                <a:extLst>
                  <a:ext uri="{909E8E84-426E-40DD-AFC4-6F175D3DCCD1}">
                    <a14:hiddenFill xmlns:a14="http://schemas.microsoft.com/office/drawing/2010/main">
                      <a:noFill/>
                    </a14:hiddenFill>
                  </a:ext>
                </a:extLst>
              </p:spPr>
            </p:cxnSp>
          </p:grpSp>
          <p:sp>
            <p:nvSpPr>
              <p:cNvPr id="9" name="矩形 12"/>
              <p:cNvSpPr>
                <a:spLocks noChangeArrowheads="1"/>
              </p:cNvSpPr>
              <p:nvPr/>
            </p:nvSpPr>
            <p:spPr bwMode="auto">
              <a:xfrm>
                <a:off x="191536" y="1"/>
                <a:ext cx="744569" cy="4048048"/>
              </a:xfrm>
              <a:prstGeom prst="rect">
                <a:avLst/>
              </a:prstGeom>
              <a:gradFill rotWithShape="0">
                <a:gsLst>
                  <a:gs pos="0">
                    <a:srgbClr val="FFFFFF"/>
                  </a:gs>
                  <a:gs pos="100000">
                    <a:srgbClr val="BBBBBB"/>
                  </a:gs>
                </a:gsLst>
                <a:lin ang="5400000" scaled="1"/>
              </a:gradFill>
              <a:ln w="25400">
                <a:solidFill>
                  <a:schemeClr val="tx1"/>
                </a:solidFill>
                <a:miter lim="800000"/>
                <a:headEnd/>
                <a:tailEnd/>
              </a:ln>
            </p:spPr>
            <p:txBody>
              <a:bodyPr wrap="none" anchor="ctr"/>
              <a:lstStyle>
                <a:lvl1pPr marL="342900" indent="-342900" eaLnBrk="0" hangingPunct="0">
                  <a:spcBef>
                    <a:spcPct val="20000"/>
                  </a:spcBef>
                  <a:buSzPct val="100000"/>
                  <a:buFont typeface="Wingdings" pitchFamily="2" charset="2"/>
                  <a:buChar char="v"/>
                  <a:defRPr sz="2800" b="1">
                    <a:solidFill>
                      <a:schemeClr val="tx1"/>
                    </a:solidFill>
                    <a:latin typeface="Arial" pitchFamily="34" charset="0"/>
                    <a:ea typeface="宋体" pitchFamily="2" charset="-122"/>
                  </a:defRPr>
                </a:lvl1pPr>
                <a:lvl2pPr marL="742950" indent="-285750" eaLnBrk="0" hangingPunct="0">
                  <a:spcBef>
                    <a:spcPct val="20000"/>
                  </a:spcBef>
                  <a:buSzPct val="100000"/>
                  <a:buFont typeface="Wingdings" pitchFamily="2" charset="2"/>
                  <a:buChar char="n"/>
                  <a:defRPr sz="2400" b="1">
                    <a:solidFill>
                      <a:schemeClr val="tx1"/>
                    </a:solidFill>
                    <a:latin typeface="Arial" pitchFamily="34" charset="0"/>
                    <a:ea typeface="宋体" pitchFamily="2" charset="-122"/>
                  </a:defRPr>
                </a:lvl2pPr>
                <a:lvl3pPr marL="1143000" indent="-228600" eaLnBrk="0" hangingPunct="0">
                  <a:spcBef>
                    <a:spcPct val="20000"/>
                  </a:spcBef>
                  <a:buChar char="•"/>
                  <a:defRPr sz="2000" b="1">
                    <a:solidFill>
                      <a:schemeClr val="tx1"/>
                    </a:solidFill>
                    <a:latin typeface="Arial" pitchFamily="34" charset="0"/>
                    <a:ea typeface="宋体" pitchFamily="2" charset="-122"/>
                  </a:defRPr>
                </a:lvl3pPr>
                <a:lvl4pPr marL="1600200" indent="-228600" eaLnBrk="0" hangingPunct="0">
                  <a:spcBef>
                    <a:spcPct val="20000"/>
                  </a:spcBef>
                  <a:buChar char="–"/>
                  <a:defRPr sz="2000" b="1">
                    <a:solidFill>
                      <a:schemeClr val="tx1"/>
                    </a:solidFill>
                    <a:latin typeface="Arial" pitchFamily="34" charset="0"/>
                    <a:ea typeface="宋体" pitchFamily="2" charset="-122"/>
                  </a:defRPr>
                </a:lvl4pPr>
                <a:lvl5pPr marL="2057400" indent="-228600" eaLnBrk="0" hangingPunct="0">
                  <a:spcBef>
                    <a:spcPct val="20000"/>
                  </a:spcBef>
                  <a:buChar char="»"/>
                  <a:defRPr sz="2000" b="1">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b="1">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b="1">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b="1">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b="1">
                    <a:solidFill>
                      <a:schemeClr val="tx1"/>
                    </a:solidFill>
                    <a:latin typeface="Arial" pitchFamily="34" charset="0"/>
                    <a:ea typeface="宋体" pitchFamily="2" charset="-122"/>
                  </a:defRPr>
                </a:lvl9pPr>
              </a:lstStyle>
              <a:p>
                <a:pPr algn="ctr" eaLnBrk="1" hangingPunct="1">
                  <a:spcBef>
                    <a:spcPct val="0"/>
                  </a:spcBef>
                  <a:buSzTx/>
                  <a:buFont typeface="Arial" pitchFamily="34" charset="0"/>
                  <a:buNone/>
                </a:pPr>
                <a:r>
                  <a:rPr lang="zh-CN" altLang="en-US" sz="2200">
                    <a:latin typeface="Times New Roman" pitchFamily="18" charset="0"/>
                  </a:rPr>
                  <a:t>可</a:t>
                </a:r>
                <a:endParaRPr lang="en-US" altLang="zh-CN" sz="2200">
                  <a:latin typeface="Times New Roman" pitchFamily="18" charset="0"/>
                </a:endParaRPr>
              </a:p>
              <a:p>
                <a:pPr algn="ctr" eaLnBrk="1" hangingPunct="1">
                  <a:spcBef>
                    <a:spcPct val="0"/>
                  </a:spcBef>
                  <a:buSzTx/>
                  <a:buFont typeface="Arial" pitchFamily="34" charset="0"/>
                  <a:buNone/>
                </a:pPr>
                <a:r>
                  <a:rPr lang="zh-CN" altLang="en-US" sz="2200">
                    <a:latin typeface="Times New Roman" pitchFamily="18" charset="0"/>
                  </a:rPr>
                  <a:t>信</a:t>
                </a:r>
                <a:endParaRPr lang="en-US" altLang="zh-CN" sz="2200">
                  <a:latin typeface="Times New Roman" pitchFamily="18" charset="0"/>
                </a:endParaRPr>
              </a:p>
              <a:p>
                <a:pPr algn="ctr" eaLnBrk="1" hangingPunct="1">
                  <a:spcBef>
                    <a:spcPct val="0"/>
                  </a:spcBef>
                  <a:buSzTx/>
                  <a:buFont typeface="Arial" pitchFamily="34" charset="0"/>
                  <a:buNone/>
                </a:pPr>
                <a:r>
                  <a:rPr lang="zh-CN" altLang="en-US" sz="2200">
                    <a:latin typeface="Times New Roman" pitchFamily="18" charset="0"/>
                  </a:rPr>
                  <a:t>通</a:t>
                </a:r>
                <a:endParaRPr lang="en-US" altLang="zh-CN" sz="2200">
                  <a:latin typeface="Times New Roman" pitchFamily="18" charset="0"/>
                </a:endParaRPr>
              </a:p>
              <a:p>
                <a:pPr algn="ctr" eaLnBrk="1" hangingPunct="1">
                  <a:spcBef>
                    <a:spcPct val="0"/>
                  </a:spcBef>
                  <a:buSzTx/>
                  <a:buFont typeface="Arial" pitchFamily="34" charset="0"/>
                  <a:buNone/>
                </a:pPr>
                <a:r>
                  <a:rPr lang="zh-CN" altLang="en-US" sz="2200">
                    <a:latin typeface="Times New Roman" pitchFamily="18" charset="0"/>
                  </a:rPr>
                  <a:t>讯</a:t>
                </a:r>
                <a:endParaRPr lang="en-US" altLang="zh-CN" sz="2200">
                  <a:latin typeface="Times New Roman" pitchFamily="18" charset="0"/>
                </a:endParaRPr>
              </a:p>
              <a:p>
                <a:pPr algn="ctr" eaLnBrk="1" hangingPunct="1">
                  <a:spcBef>
                    <a:spcPct val="0"/>
                  </a:spcBef>
                  <a:buSzTx/>
                  <a:buFont typeface="Arial" pitchFamily="34" charset="0"/>
                  <a:buNone/>
                </a:pPr>
                <a:r>
                  <a:rPr lang="zh-CN" altLang="en-US" sz="2200">
                    <a:latin typeface="Times New Roman" pitchFamily="18" charset="0"/>
                  </a:rPr>
                  <a:t>模</a:t>
                </a:r>
                <a:endParaRPr lang="en-US" altLang="zh-CN" sz="2200">
                  <a:latin typeface="Times New Roman" pitchFamily="18" charset="0"/>
                </a:endParaRPr>
              </a:p>
              <a:p>
                <a:pPr algn="ctr" eaLnBrk="1" hangingPunct="1">
                  <a:spcBef>
                    <a:spcPct val="0"/>
                  </a:spcBef>
                  <a:buSzTx/>
                  <a:buFont typeface="Arial" pitchFamily="34" charset="0"/>
                  <a:buNone/>
                </a:pPr>
                <a:r>
                  <a:rPr lang="zh-CN" altLang="en-US" sz="2200">
                    <a:latin typeface="Times New Roman" pitchFamily="18" charset="0"/>
                  </a:rPr>
                  <a:t>块</a:t>
                </a:r>
              </a:p>
            </p:txBody>
          </p:sp>
          <p:sp>
            <p:nvSpPr>
              <p:cNvPr id="10" name="矩形 13"/>
              <p:cNvSpPr>
                <a:spLocks noChangeArrowheads="1"/>
              </p:cNvSpPr>
              <p:nvPr/>
            </p:nvSpPr>
            <p:spPr bwMode="auto">
              <a:xfrm>
                <a:off x="7632848" y="72008"/>
                <a:ext cx="672561" cy="3976041"/>
              </a:xfrm>
              <a:prstGeom prst="rect">
                <a:avLst/>
              </a:prstGeom>
              <a:gradFill rotWithShape="0">
                <a:gsLst>
                  <a:gs pos="0">
                    <a:srgbClr val="FFFFFF"/>
                  </a:gs>
                  <a:gs pos="100000">
                    <a:srgbClr val="BBBBBB"/>
                  </a:gs>
                </a:gsLst>
                <a:lin ang="5400000" scaled="1"/>
              </a:gradFill>
              <a:ln w="25400">
                <a:solidFill>
                  <a:schemeClr val="tx1"/>
                </a:solidFill>
                <a:miter lim="800000"/>
                <a:headEnd/>
                <a:tailEnd/>
              </a:ln>
            </p:spPr>
            <p:txBody>
              <a:bodyPr wrap="none" anchor="ctr"/>
              <a:lstStyle>
                <a:lvl1pPr marL="342900" indent="-342900" eaLnBrk="0" hangingPunct="0">
                  <a:spcBef>
                    <a:spcPct val="20000"/>
                  </a:spcBef>
                  <a:buSzPct val="100000"/>
                  <a:buFont typeface="Wingdings" pitchFamily="2" charset="2"/>
                  <a:buChar char="v"/>
                  <a:defRPr sz="2800" b="1">
                    <a:solidFill>
                      <a:schemeClr val="tx1"/>
                    </a:solidFill>
                    <a:latin typeface="Arial" pitchFamily="34" charset="0"/>
                    <a:ea typeface="宋体" pitchFamily="2" charset="-122"/>
                  </a:defRPr>
                </a:lvl1pPr>
                <a:lvl2pPr marL="742950" indent="-285750" eaLnBrk="0" hangingPunct="0">
                  <a:spcBef>
                    <a:spcPct val="20000"/>
                  </a:spcBef>
                  <a:buSzPct val="100000"/>
                  <a:buFont typeface="Wingdings" pitchFamily="2" charset="2"/>
                  <a:buChar char="n"/>
                  <a:defRPr sz="2400" b="1">
                    <a:solidFill>
                      <a:schemeClr val="tx1"/>
                    </a:solidFill>
                    <a:latin typeface="Arial" pitchFamily="34" charset="0"/>
                    <a:ea typeface="宋体" pitchFamily="2" charset="-122"/>
                  </a:defRPr>
                </a:lvl2pPr>
                <a:lvl3pPr marL="1143000" indent="-228600" eaLnBrk="0" hangingPunct="0">
                  <a:spcBef>
                    <a:spcPct val="20000"/>
                  </a:spcBef>
                  <a:buChar char="•"/>
                  <a:defRPr sz="2000" b="1">
                    <a:solidFill>
                      <a:schemeClr val="tx1"/>
                    </a:solidFill>
                    <a:latin typeface="Arial" pitchFamily="34" charset="0"/>
                    <a:ea typeface="宋体" pitchFamily="2" charset="-122"/>
                  </a:defRPr>
                </a:lvl3pPr>
                <a:lvl4pPr marL="1600200" indent="-228600" eaLnBrk="0" hangingPunct="0">
                  <a:spcBef>
                    <a:spcPct val="20000"/>
                  </a:spcBef>
                  <a:buChar char="–"/>
                  <a:defRPr sz="2000" b="1">
                    <a:solidFill>
                      <a:schemeClr val="tx1"/>
                    </a:solidFill>
                    <a:latin typeface="Arial" pitchFamily="34" charset="0"/>
                    <a:ea typeface="宋体" pitchFamily="2" charset="-122"/>
                  </a:defRPr>
                </a:lvl4pPr>
                <a:lvl5pPr marL="2057400" indent="-228600" eaLnBrk="0" hangingPunct="0">
                  <a:spcBef>
                    <a:spcPct val="20000"/>
                  </a:spcBef>
                  <a:buChar char="»"/>
                  <a:defRPr sz="2000" b="1">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b="1">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b="1">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b="1">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b="1">
                    <a:solidFill>
                      <a:schemeClr val="tx1"/>
                    </a:solidFill>
                    <a:latin typeface="Arial" pitchFamily="34" charset="0"/>
                    <a:ea typeface="宋体" pitchFamily="2" charset="-122"/>
                  </a:defRPr>
                </a:lvl9pPr>
              </a:lstStyle>
              <a:p>
                <a:pPr algn="ctr" eaLnBrk="1" hangingPunct="1">
                  <a:spcBef>
                    <a:spcPct val="0"/>
                  </a:spcBef>
                  <a:buSzTx/>
                  <a:buFont typeface="Arial" pitchFamily="34" charset="0"/>
                  <a:buNone/>
                </a:pPr>
                <a:r>
                  <a:rPr lang="zh-CN" altLang="en-US" sz="2200">
                    <a:latin typeface="Times New Roman" pitchFamily="18" charset="0"/>
                  </a:rPr>
                  <a:t>可</a:t>
                </a:r>
                <a:endParaRPr lang="en-US" altLang="zh-CN" sz="2200">
                  <a:latin typeface="Times New Roman" pitchFamily="18" charset="0"/>
                </a:endParaRPr>
              </a:p>
              <a:p>
                <a:pPr algn="ctr" eaLnBrk="1" hangingPunct="1">
                  <a:spcBef>
                    <a:spcPct val="0"/>
                  </a:spcBef>
                  <a:buSzTx/>
                  <a:buFont typeface="Arial" pitchFamily="34" charset="0"/>
                  <a:buNone/>
                </a:pPr>
                <a:r>
                  <a:rPr lang="zh-CN" altLang="en-US" sz="2200">
                    <a:latin typeface="Times New Roman" pitchFamily="18" charset="0"/>
                  </a:rPr>
                  <a:t>信</a:t>
                </a:r>
                <a:endParaRPr lang="en-US" altLang="zh-CN" sz="2200">
                  <a:latin typeface="Times New Roman" pitchFamily="18" charset="0"/>
                </a:endParaRPr>
              </a:p>
              <a:p>
                <a:pPr algn="ctr" eaLnBrk="1" hangingPunct="1">
                  <a:spcBef>
                    <a:spcPct val="0"/>
                  </a:spcBef>
                  <a:buSzTx/>
                  <a:buFont typeface="Arial" pitchFamily="34" charset="0"/>
                  <a:buNone/>
                </a:pPr>
                <a:r>
                  <a:rPr lang="zh-CN" altLang="en-US" sz="2200">
                    <a:latin typeface="Times New Roman" pitchFamily="18" charset="0"/>
                  </a:rPr>
                  <a:t>通</a:t>
                </a:r>
                <a:endParaRPr lang="en-US" altLang="zh-CN" sz="2200">
                  <a:latin typeface="Times New Roman" pitchFamily="18" charset="0"/>
                </a:endParaRPr>
              </a:p>
              <a:p>
                <a:pPr algn="ctr" eaLnBrk="1" hangingPunct="1">
                  <a:spcBef>
                    <a:spcPct val="0"/>
                  </a:spcBef>
                  <a:buSzTx/>
                  <a:buFont typeface="Arial" pitchFamily="34" charset="0"/>
                  <a:buNone/>
                </a:pPr>
                <a:r>
                  <a:rPr lang="zh-CN" altLang="en-US" sz="2200">
                    <a:latin typeface="Times New Roman" pitchFamily="18" charset="0"/>
                  </a:rPr>
                  <a:t>讯</a:t>
                </a:r>
                <a:endParaRPr lang="en-US" altLang="zh-CN" sz="2200">
                  <a:latin typeface="Times New Roman" pitchFamily="18" charset="0"/>
                </a:endParaRPr>
              </a:p>
              <a:p>
                <a:pPr algn="ctr" eaLnBrk="1" hangingPunct="1">
                  <a:spcBef>
                    <a:spcPct val="0"/>
                  </a:spcBef>
                  <a:buSzTx/>
                  <a:buFont typeface="Arial" pitchFamily="34" charset="0"/>
                  <a:buNone/>
                </a:pPr>
                <a:r>
                  <a:rPr lang="zh-CN" altLang="en-US" sz="2200">
                    <a:latin typeface="Times New Roman" pitchFamily="18" charset="0"/>
                  </a:rPr>
                  <a:t>模</a:t>
                </a:r>
                <a:endParaRPr lang="en-US" altLang="zh-CN" sz="2200">
                  <a:latin typeface="Times New Roman" pitchFamily="18" charset="0"/>
                </a:endParaRPr>
              </a:p>
              <a:p>
                <a:pPr algn="ctr" eaLnBrk="1" hangingPunct="1">
                  <a:spcBef>
                    <a:spcPct val="0"/>
                  </a:spcBef>
                  <a:buSzTx/>
                  <a:buFont typeface="Arial" pitchFamily="34" charset="0"/>
                  <a:buNone/>
                </a:pPr>
                <a:r>
                  <a:rPr lang="zh-CN" altLang="en-US" sz="2200">
                    <a:latin typeface="Times New Roman" pitchFamily="18" charset="0"/>
                  </a:rPr>
                  <a:t>块</a:t>
                </a:r>
              </a:p>
            </p:txBody>
          </p:sp>
        </p:grpSp>
        <p:cxnSp>
          <p:nvCxnSpPr>
            <p:cNvPr id="7" name="直接箭头连接符 9"/>
            <p:cNvCxnSpPr>
              <a:cxnSpLocks noChangeShapeType="1"/>
            </p:cNvCxnSpPr>
            <p:nvPr/>
          </p:nvCxnSpPr>
          <p:spPr bwMode="auto">
            <a:xfrm>
              <a:off x="1187624" y="2211673"/>
              <a:ext cx="5027524" cy="0"/>
            </a:xfrm>
            <a:prstGeom prst="straightConnector1">
              <a:avLst/>
            </a:prstGeom>
            <a:noFill/>
            <a:ln w="25400">
              <a:solidFill>
                <a:schemeClr val="tx1"/>
              </a:solidFill>
              <a:round/>
              <a:headEnd type="arrow" w="med" len="med"/>
              <a:tailEnd type="arrow" w="med" len="med"/>
            </a:ln>
            <a:extLst>
              <a:ext uri="{909E8E84-426E-40DD-AFC4-6F175D3DCCD1}">
                <a14:hiddenFill xmlns:a14="http://schemas.microsoft.com/office/drawing/2010/main">
                  <a:noFill/>
                </a14:hiddenFill>
              </a:ext>
            </a:extLst>
          </p:spPr>
        </p:cxnSp>
      </p:grpSp>
      <p:pic>
        <p:nvPicPr>
          <p:cNvPr id="16" name="Picture 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715" y="2259272"/>
            <a:ext cx="1217084" cy="935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Box 23"/>
          <p:cNvSpPr txBox="1">
            <a:spLocks noChangeArrowheads="1"/>
          </p:cNvSpPr>
          <p:nvPr/>
        </p:nvSpPr>
        <p:spPr bwMode="auto">
          <a:xfrm>
            <a:off x="706966" y="3267335"/>
            <a:ext cx="752129"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SzPct val="100000"/>
              <a:buFont typeface="Wingdings" pitchFamily="2" charset="2"/>
              <a:buChar char="v"/>
              <a:defRPr sz="2800" b="1">
                <a:solidFill>
                  <a:schemeClr val="tx1"/>
                </a:solidFill>
                <a:latin typeface="Arial" pitchFamily="34" charset="0"/>
                <a:ea typeface="宋体" pitchFamily="2" charset="-122"/>
              </a:defRPr>
            </a:lvl1pPr>
            <a:lvl2pPr marL="742950" indent="-285750" eaLnBrk="0" hangingPunct="0">
              <a:spcBef>
                <a:spcPct val="20000"/>
              </a:spcBef>
              <a:buSzPct val="100000"/>
              <a:buFont typeface="Wingdings" pitchFamily="2" charset="2"/>
              <a:buChar char="n"/>
              <a:defRPr sz="2400" b="1">
                <a:solidFill>
                  <a:schemeClr val="tx1"/>
                </a:solidFill>
                <a:latin typeface="Arial" pitchFamily="34" charset="0"/>
                <a:ea typeface="宋体" pitchFamily="2" charset="-122"/>
              </a:defRPr>
            </a:lvl2pPr>
            <a:lvl3pPr marL="1143000" indent="-228600" eaLnBrk="0" hangingPunct="0">
              <a:spcBef>
                <a:spcPct val="20000"/>
              </a:spcBef>
              <a:buChar char="•"/>
              <a:defRPr sz="2000" b="1">
                <a:solidFill>
                  <a:schemeClr val="tx1"/>
                </a:solidFill>
                <a:latin typeface="Arial" pitchFamily="34" charset="0"/>
                <a:ea typeface="宋体" pitchFamily="2" charset="-122"/>
              </a:defRPr>
            </a:lvl3pPr>
            <a:lvl4pPr marL="1600200" indent="-228600" eaLnBrk="0" hangingPunct="0">
              <a:spcBef>
                <a:spcPct val="20000"/>
              </a:spcBef>
              <a:buChar char="–"/>
              <a:defRPr sz="2000" b="1">
                <a:solidFill>
                  <a:schemeClr val="tx1"/>
                </a:solidFill>
                <a:latin typeface="Arial" pitchFamily="34" charset="0"/>
                <a:ea typeface="宋体" pitchFamily="2" charset="-122"/>
              </a:defRPr>
            </a:lvl4pPr>
            <a:lvl5pPr marL="2057400" indent="-228600" eaLnBrk="0" hangingPunct="0">
              <a:spcBef>
                <a:spcPct val="20000"/>
              </a:spcBef>
              <a:buChar char="»"/>
              <a:defRPr sz="2000" b="1">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b="1">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b="1">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b="1">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b="1">
                <a:solidFill>
                  <a:schemeClr val="tx1"/>
                </a:solidFill>
                <a:latin typeface="Arial" pitchFamily="34" charset="0"/>
                <a:ea typeface="宋体" pitchFamily="2" charset="-122"/>
              </a:defRPr>
            </a:lvl9pPr>
          </a:lstStyle>
          <a:p>
            <a:pPr eaLnBrk="1" hangingPunct="1">
              <a:spcBef>
                <a:spcPct val="0"/>
              </a:spcBef>
              <a:buSzTx/>
              <a:buFont typeface="Arial" pitchFamily="34" charset="0"/>
              <a:buNone/>
            </a:pPr>
            <a:r>
              <a:rPr lang="zh-CN" altLang="en-US" sz="2200" dirty="0">
                <a:solidFill>
                  <a:srgbClr val="0000FF"/>
                </a:solidFill>
              </a:rPr>
              <a:t>用户</a:t>
            </a:r>
          </a:p>
        </p:txBody>
      </p:sp>
      <p:pic>
        <p:nvPicPr>
          <p:cNvPr id="18" name="Picture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487" y="2133599"/>
            <a:ext cx="1075916" cy="98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extBox 24"/>
          <p:cNvSpPr txBox="1">
            <a:spLocks noChangeArrowheads="1"/>
          </p:cNvSpPr>
          <p:nvPr/>
        </p:nvSpPr>
        <p:spPr bwMode="auto">
          <a:xfrm>
            <a:off x="9572054" y="3251413"/>
            <a:ext cx="188705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SzPct val="100000"/>
              <a:buFont typeface="Wingdings" pitchFamily="2" charset="2"/>
              <a:buChar char="v"/>
              <a:defRPr sz="2800" b="1">
                <a:solidFill>
                  <a:schemeClr val="tx1"/>
                </a:solidFill>
                <a:latin typeface="Arial" pitchFamily="34" charset="0"/>
                <a:ea typeface="宋体" pitchFamily="2" charset="-122"/>
              </a:defRPr>
            </a:lvl1pPr>
            <a:lvl2pPr marL="742950" indent="-285750" eaLnBrk="0" hangingPunct="0">
              <a:spcBef>
                <a:spcPct val="20000"/>
              </a:spcBef>
              <a:buSzPct val="100000"/>
              <a:buFont typeface="Wingdings" pitchFamily="2" charset="2"/>
              <a:buChar char="n"/>
              <a:defRPr sz="2400" b="1">
                <a:solidFill>
                  <a:schemeClr val="tx1"/>
                </a:solidFill>
                <a:latin typeface="Arial" pitchFamily="34" charset="0"/>
                <a:ea typeface="宋体" pitchFamily="2" charset="-122"/>
              </a:defRPr>
            </a:lvl2pPr>
            <a:lvl3pPr marL="1143000" indent="-228600" eaLnBrk="0" hangingPunct="0">
              <a:spcBef>
                <a:spcPct val="20000"/>
              </a:spcBef>
              <a:buChar char="•"/>
              <a:defRPr sz="2000" b="1">
                <a:solidFill>
                  <a:schemeClr val="tx1"/>
                </a:solidFill>
                <a:latin typeface="Arial" pitchFamily="34" charset="0"/>
                <a:ea typeface="宋体" pitchFamily="2" charset="-122"/>
              </a:defRPr>
            </a:lvl3pPr>
            <a:lvl4pPr marL="1600200" indent="-228600" eaLnBrk="0" hangingPunct="0">
              <a:spcBef>
                <a:spcPct val="20000"/>
              </a:spcBef>
              <a:buChar char="–"/>
              <a:defRPr sz="2000" b="1">
                <a:solidFill>
                  <a:schemeClr val="tx1"/>
                </a:solidFill>
                <a:latin typeface="Arial" pitchFamily="34" charset="0"/>
                <a:ea typeface="宋体" pitchFamily="2" charset="-122"/>
              </a:defRPr>
            </a:lvl4pPr>
            <a:lvl5pPr marL="2057400" indent="-228600" eaLnBrk="0" hangingPunct="0">
              <a:spcBef>
                <a:spcPct val="20000"/>
              </a:spcBef>
              <a:buChar char="»"/>
              <a:defRPr sz="2000" b="1">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b="1">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b="1">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b="1">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b="1">
                <a:solidFill>
                  <a:schemeClr val="tx1"/>
                </a:solidFill>
                <a:latin typeface="Arial" pitchFamily="34" charset="0"/>
                <a:ea typeface="宋体" pitchFamily="2" charset="-122"/>
              </a:defRPr>
            </a:lvl9pPr>
          </a:lstStyle>
          <a:p>
            <a:pPr eaLnBrk="1" hangingPunct="1">
              <a:spcBef>
                <a:spcPct val="0"/>
              </a:spcBef>
              <a:buSzTx/>
              <a:buFont typeface="Arial" pitchFamily="34" charset="0"/>
              <a:buNone/>
            </a:pPr>
            <a:r>
              <a:rPr lang="zh-CN" altLang="en-US" sz="2200" dirty="0">
                <a:solidFill>
                  <a:srgbClr val="0000FF"/>
                </a:solidFill>
              </a:rPr>
              <a:t>数据库服务器</a:t>
            </a:r>
          </a:p>
        </p:txBody>
      </p:sp>
      <p:sp>
        <p:nvSpPr>
          <p:cNvPr id="20" name="TextBox 15"/>
          <p:cNvSpPr txBox="1">
            <a:spLocks noChangeArrowheads="1"/>
          </p:cNvSpPr>
          <p:nvPr/>
        </p:nvSpPr>
        <p:spPr bwMode="auto">
          <a:xfrm>
            <a:off x="2838150" y="4969186"/>
            <a:ext cx="668467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SzPct val="100000"/>
              <a:buFont typeface="Wingdings" pitchFamily="2" charset="2"/>
              <a:buChar char="v"/>
              <a:defRPr sz="2800" b="1">
                <a:solidFill>
                  <a:schemeClr val="tx1"/>
                </a:solidFill>
                <a:latin typeface="Arial" pitchFamily="34" charset="0"/>
                <a:ea typeface="宋体" pitchFamily="2" charset="-122"/>
              </a:defRPr>
            </a:lvl1pPr>
            <a:lvl2pPr marL="742950" indent="-285750" eaLnBrk="0" hangingPunct="0">
              <a:spcBef>
                <a:spcPct val="20000"/>
              </a:spcBef>
              <a:buSzPct val="100000"/>
              <a:buFont typeface="Wingdings" pitchFamily="2" charset="2"/>
              <a:buChar char="n"/>
              <a:defRPr sz="2400" b="1">
                <a:solidFill>
                  <a:schemeClr val="tx1"/>
                </a:solidFill>
                <a:latin typeface="Arial" pitchFamily="34" charset="0"/>
                <a:ea typeface="宋体" pitchFamily="2" charset="-122"/>
              </a:defRPr>
            </a:lvl2pPr>
            <a:lvl3pPr marL="1143000" indent="-228600" eaLnBrk="0" hangingPunct="0">
              <a:spcBef>
                <a:spcPct val="20000"/>
              </a:spcBef>
              <a:buChar char="•"/>
              <a:defRPr sz="2000" b="1">
                <a:solidFill>
                  <a:schemeClr val="tx1"/>
                </a:solidFill>
                <a:latin typeface="Arial" pitchFamily="34" charset="0"/>
                <a:ea typeface="宋体" pitchFamily="2" charset="-122"/>
              </a:defRPr>
            </a:lvl3pPr>
            <a:lvl4pPr marL="1600200" indent="-228600" eaLnBrk="0" hangingPunct="0">
              <a:spcBef>
                <a:spcPct val="20000"/>
              </a:spcBef>
              <a:buChar char="–"/>
              <a:defRPr sz="2000" b="1">
                <a:solidFill>
                  <a:schemeClr val="tx1"/>
                </a:solidFill>
                <a:latin typeface="Arial" pitchFamily="34" charset="0"/>
                <a:ea typeface="宋体" pitchFamily="2" charset="-122"/>
              </a:defRPr>
            </a:lvl4pPr>
            <a:lvl5pPr marL="2057400" indent="-228600" eaLnBrk="0" hangingPunct="0">
              <a:spcBef>
                <a:spcPct val="20000"/>
              </a:spcBef>
              <a:buChar char="»"/>
              <a:defRPr sz="2000" b="1">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b="1">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b="1">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b="1">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b="1">
                <a:solidFill>
                  <a:schemeClr val="tx1"/>
                </a:solidFill>
                <a:latin typeface="Arial" pitchFamily="34" charset="0"/>
                <a:ea typeface="宋体" pitchFamily="2" charset="-122"/>
              </a:defRPr>
            </a:lvl9pPr>
          </a:lstStyle>
          <a:p>
            <a:pPr algn="ctr" eaLnBrk="1" hangingPunct="1">
              <a:spcBef>
                <a:spcPct val="0"/>
              </a:spcBef>
              <a:buSzTx/>
              <a:buFont typeface="Arial" pitchFamily="34" charset="0"/>
              <a:buNone/>
            </a:pPr>
            <a:r>
              <a:rPr lang="zh-CN" altLang="en-US" sz="2400" dirty="0">
                <a:solidFill>
                  <a:srgbClr val="0000FF"/>
                </a:solidFill>
                <a:latin typeface="Times New Roman" pitchFamily="18" charset="0"/>
              </a:rPr>
              <a:t>数据库管理系统可信传输示意图</a:t>
            </a:r>
          </a:p>
        </p:txBody>
      </p:sp>
    </p:spTree>
    <p:extLst>
      <p:ext uri="{BB962C8B-B14F-4D97-AF65-F5344CB8AC3E}">
        <p14:creationId xmlns:p14="http://schemas.microsoft.com/office/powerpoint/2010/main" val="242484469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81001" y="228600"/>
            <a:ext cx="11221192" cy="6307426"/>
          </a:xfrm>
        </p:spPr>
        <p:txBody>
          <a:bodyPr>
            <a:normAutofit fontScale="92500" lnSpcReduction="20000"/>
          </a:bodyPr>
          <a:lstStyle/>
          <a:p>
            <a:r>
              <a:rPr lang="zh-CN" altLang="en-US" dirty="0">
                <a:solidFill>
                  <a:srgbClr val="FF0000"/>
                </a:solidFill>
              </a:rPr>
              <a:t>基于安全套接层协议</a:t>
            </a:r>
            <a:r>
              <a:rPr lang="en-US" altLang="zh-CN" dirty="0">
                <a:solidFill>
                  <a:srgbClr val="FF0000"/>
                </a:solidFill>
              </a:rPr>
              <a:t>SSL</a:t>
            </a:r>
            <a:r>
              <a:rPr lang="zh-CN" altLang="en-US" dirty="0">
                <a:solidFill>
                  <a:srgbClr val="FF0000"/>
                </a:solidFill>
              </a:rPr>
              <a:t>传输方案的实现思路：</a:t>
            </a:r>
          </a:p>
          <a:p>
            <a:pPr marL="814388" lvl="1" indent="-457200">
              <a:lnSpc>
                <a:spcPct val="170000"/>
              </a:lnSpc>
              <a:buFont typeface="+mj-lt"/>
              <a:buAutoNum type="arabicPeriod"/>
            </a:pPr>
            <a:r>
              <a:rPr lang="zh-CN" altLang="en-US" dirty="0">
                <a:solidFill>
                  <a:srgbClr val="0000CC"/>
                </a:solidFill>
              </a:rPr>
              <a:t>确认通信双方端点的可靠性</a:t>
            </a:r>
            <a:endParaRPr lang="en-US" altLang="zh-CN" dirty="0">
              <a:solidFill>
                <a:srgbClr val="0000CC"/>
              </a:solidFill>
            </a:endParaRPr>
          </a:p>
          <a:p>
            <a:pPr lvl="2">
              <a:lnSpc>
                <a:spcPct val="170000"/>
              </a:lnSpc>
            </a:pPr>
            <a:r>
              <a:rPr lang="zh-CN" altLang="en-US" dirty="0"/>
              <a:t>采用基于数字证书的服务器和客户端认证方式</a:t>
            </a:r>
            <a:endParaRPr lang="en-US" altLang="zh-CN" dirty="0"/>
          </a:p>
          <a:p>
            <a:pPr lvl="2">
              <a:lnSpc>
                <a:spcPct val="170000"/>
              </a:lnSpc>
            </a:pPr>
            <a:r>
              <a:rPr lang="zh-CN" altLang="en-US" dirty="0"/>
              <a:t>通信时均首先向对方提供</a:t>
            </a:r>
            <a:r>
              <a:rPr lang="zh-CN" altLang="zh-CN" dirty="0"/>
              <a:t>己方证书，然后使用本地的</a:t>
            </a:r>
            <a:r>
              <a:rPr lang="en-US" altLang="zh-CN" dirty="0"/>
              <a:t>CA </a:t>
            </a:r>
            <a:r>
              <a:rPr lang="zh-CN" altLang="zh-CN" dirty="0"/>
              <a:t>信任列表和证书撤销列表对接收到的对方证书进行验证</a:t>
            </a:r>
            <a:endParaRPr lang="en-US" altLang="zh-CN" dirty="0"/>
          </a:p>
          <a:p>
            <a:pPr marL="814388" lvl="1" indent="-457200">
              <a:lnSpc>
                <a:spcPct val="170000"/>
              </a:lnSpc>
              <a:buFont typeface="+mj-lt"/>
              <a:buAutoNum type="arabicPeriod"/>
            </a:pPr>
            <a:r>
              <a:rPr lang="zh-CN" altLang="en-US" dirty="0">
                <a:solidFill>
                  <a:srgbClr val="0000CC"/>
                </a:solidFill>
              </a:rPr>
              <a:t>协商加密算法和密钥</a:t>
            </a:r>
            <a:endParaRPr lang="en-US" altLang="zh-CN" dirty="0">
              <a:solidFill>
                <a:srgbClr val="0000CC"/>
              </a:solidFill>
            </a:endParaRPr>
          </a:p>
          <a:p>
            <a:pPr lvl="2">
              <a:lnSpc>
                <a:spcPct val="170000"/>
              </a:lnSpc>
            </a:pPr>
            <a:r>
              <a:rPr lang="zh-CN" altLang="en-US" dirty="0"/>
              <a:t>确认双方端点的可靠性后，通信双方</a:t>
            </a:r>
            <a:r>
              <a:rPr lang="zh-CN" altLang="zh-CN" dirty="0"/>
              <a:t>协商本次会话的加密算法与密钥</a:t>
            </a:r>
            <a:endParaRPr lang="en-US" altLang="zh-CN" dirty="0">
              <a:solidFill>
                <a:srgbClr val="0000CC"/>
              </a:solidFill>
            </a:endParaRPr>
          </a:p>
          <a:p>
            <a:pPr marL="814388" lvl="1" indent="-457200">
              <a:lnSpc>
                <a:spcPct val="170000"/>
              </a:lnSpc>
              <a:buFont typeface="+mj-lt"/>
              <a:buAutoNum type="arabicPeriod"/>
            </a:pPr>
            <a:r>
              <a:rPr lang="zh-CN" altLang="zh-CN" dirty="0">
                <a:solidFill>
                  <a:srgbClr val="0000CC"/>
                </a:solidFill>
              </a:rPr>
              <a:t>可信数据传输</a:t>
            </a:r>
            <a:endParaRPr lang="en-US" altLang="zh-CN" dirty="0">
              <a:solidFill>
                <a:srgbClr val="0000CC"/>
              </a:solidFill>
            </a:endParaRPr>
          </a:p>
          <a:p>
            <a:pPr lvl="2">
              <a:lnSpc>
                <a:spcPct val="170000"/>
              </a:lnSpc>
            </a:pPr>
            <a:r>
              <a:rPr lang="zh-CN" altLang="en-US" dirty="0"/>
              <a:t>业务数据在被发送之前将被用某一组特定的密钥进行加密和消息摘要计算，以密文形式在网络上传输</a:t>
            </a:r>
          </a:p>
          <a:p>
            <a:pPr lvl="2">
              <a:lnSpc>
                <a:spcPct val="170000"/>
              </a:lnSpc>
            </a:pPr>
            <a:r>
              <a:rPr lang="zh-CN" altLang="zh-CN" dirty="0"/>
              <a:t>当业务数据被接收的时候，需用相同一组特定的密钥进行解密和摘要计算</a:t>
            </a:r>
            <a:endParaRPr lang="en-US" altLang="zh-CN" dirty="0"/>
          </a:p>
        </p:txBody>
      </p:sp>
      <p:sp>
        <p:nvSpPr>
          <p:cNvPr id="4" name="灯片编号占位符 3"/>
          <p:cNvSpPr>
            <a:spLocks noGrp="1"/>
          </p:cNvSpPr>
          <p:nvPr>
            <p:ph type="sldNum" sz="quarter" idx="12"/>
          </p:nvPr>
        </p:nvSpPr>
        <p:spPr/>
        <p:txBody>
          <a:bodyPr/>
          <a:lstStyle/>
          <a:p>
            <a:fld id="{E63F6D5D-9733-4D44-9C56-AEFEDD5A4BA7}" type="slidenum">
              <a:rPr lang="en-US" smtClean="0"/>
              <a:pPr/>
              <a:t>66</a:t>
            </a:fld>
            <a:endParaRPr lang="en-US" dirty="0"/>
          </a:p>
        </p:txBody>
      </p:sp>
    </p:spTree>
    <p:extLst>
      <p:ext uri="{BB962C8B-B14F-4D97-AF65-F5344CB8AC3E}">
        <p14:creationId xmlns:p14="http://schemas.microsoft.com/office/powerpoint/2010/main" val="294212563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B2EA9D-2F76-49D6-BA30-688D37DE69BC}"/>
              </a:ext>
            </a:extLst>
          </p:cNvPr>
          <p:cNvSpPr>
            <a:spLocks noGrp="1"/>
          </p:cNvSpPr>
          <p:nvPr>
            <p:ph type="title"/>
          </p:nvPr>
        </p:nvSpPr>
        <p:spPr/>
        <p:txBody>
          <a:bodyPr/>
          <a:lstStyle/>
          <a:p>
            <a:r>
              <a:rPr lang="zh-CN" altLang="en-US"/>
              <a:t>补充：</a:t>
            </a:r>
            <a:r>
              <a:rPr lang="en-US" altLang="zh-CN"/>
              <a:t>openGauss</a:t>
            </a:r>
            <a:r>
              <a:rPr lang="zh-CN" altLang="en-US"/>
              <a:t>管理数据库的安全</a:t>
            </a:r>
          </a:p>
        </p:txBody>
      </p:sp>
      <p:sp>
        <p:nvSpPr>
          <p:cNvPr id="3" name="内容占位符 2">
            <a:extLst>
              <a:ext uri="{FF2B5EF4-FFF2-40B4-BE49-F238E27FC236}">
                <a16:creationId xmlns:a16="http://schemas.microsoft.com/office/drawing/2014/main" id="{67F4DA30-C1CD-427F-8E37-A73067377FDA}"/>
              </a:ext>
            </a:extLst>
          </p:cNvPr>
          <p:cNvSpPr>
            <a:spLocks noGrp="1"/>
          </p:cNvSpPr>
          <p:nvPr>
            <p:ph idx="1"/>
          </p:nvPr>
        </p:nvSpPr>
        <p:spPr/>
        <p:txBody>
          <a:bodyPr/>
          <a:lstStyle/>
          <a:p>
            <a:r>
              <a:rPr lang="en-US" altLang="zh-CN"/>
              <a:t>openGauss</a:t>
            </a:r>
            <a:r>
              <a:rPr lang="zh-CN" altLang="en-US"/>
              <a:t>管理数据库的安全详见</a:t>
            </a:r>
            <a:r>
              <a:rPr lang="en-US" altLang="zh-CN"/>
              <a:t>《openGauss</a:t>
            </a:r>
            <a:r>
              <a:rPr lang="zh-CN" altLang="en-US"/>
              <a:t>开发者指南</a:t>
            </a:r>
            <a:r>
              <a:rPr lang="en-US" altLang="zh-CN"/>
              <a:t>》</a:t>
            </a:r>
            <a:r>
              <a:rPr lang="zh-CN" altLang="en-US"/>
              <a:t>第</a:t>
            </a:r>
            <a:r>
              <a:rPr lang="en-US" altLang="zh-CN"/>
              <a:t>7</a:t>
            </a:r>
            <a:r>
              <a:rPr lang="zh-CN" altLang="en-US"/>
              <a:t>章。</a:t>
            </a:r>
          </a:p>
        </p:txBody>
      </p:sp>
      <p:sp>
        <p:nvSpPr>
          <p:cNvPr id="4" name="灯片编号占位符 3">
            <a:extLst>
              <a:ext uri="{FF2B5EF4-FFF2-40B4-BE49-F238E27FC236}">
                <a16:creationId xmlns:a16="http://schemas.microsoft.com/office/drawing/2014/main" id="{345B46A0-B8B6-40DC-A453-CFF51D304533}"/>
              </a:ext>
            </a:extLst>
          </p:cNvPr>
          <p:cNvSpPr>
            <a:spLocks noGrp="1"/>
          </p:cNvSpPr>
          <p:nvPr>
            <p:ph type="sldNum" sz="quarter" idx="12"/>
          </p:nvPr>
        </p:nvSpPr>
        <p:spPr/>
        <p:txBody>
          <a:bodyPr/>
          <a:lstStyle/>
          <a:p>
            <a:fld id="{E63F6D5D-9733-4D44-9C56-AEFEDD5A4BA7}" type="slidenum">
              <a:rPr lang="en-US" smtClean="0"/>
              <a:pPr/>
              <a:t>67</a:t>
            </a:fld>
            <a:endParaRPr lang="en-US" dirty="0"/>
          </a:p>
        </p:txBody>
      </p:sp>
      <p:pic>
        <p:nvPicPr>
          <p:cNvPr id="5" name="图片 4">
            <a:extLst>
              <a:ext uri="{FF2B5EF4-FFF2-40B4-BE49-F238E27FC236}">
                <a16:creationId xmlns:a16="http://schemas.microsoft.com/office/drawing/2014/main" id="{4CFBF7F6-E53A-48FD-804F-D549086D039A}"/>
              </a:ext>
            </a:extLst>
          </p:cNvPr>
          <p:cNvPicPr>
            <a:picLocks noChangeAspect="1"/>
          </p:cNvPicPr>
          <p:nvPr/>
        </p:nvPicPr>
        <p:blipFill>
          <a:blip r:embed="rId2"/>
          <a:stretch>
            <a:fillRect/>
          </a:stretch>
        </p:blipFill>
        <p:spPr>
          <a:xfrm>
            <a:off x="3231243" y="1796031"/>
            <a:ext cx="3581400" cy="4739995"/>
          </a:xfrm>
          <a:prstGeom prst="rect">
            <a:avLst/>
          </a:prstGeom>
        </p:spPr>
      </p:pic>
    </p:spTree>
    <p:extLst>
      <p:ext uri="{BB962C8B-B14F-4D97-AF65-F5344CB8AC3E}">
        <p14:creationId xmlns:p14="http://schemas.microsoft.com/office/powerpoint/2010/main" val="82996671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大纲</a:t>
            </a:r>
          </a:p>
        </p:txBody>
      </p:sp>
      <p:sp>
        <p:nvSpPr>
          <p:cNvPr id="3" name="内容占位符 2"/>
          <p:cNvSpPr>
            <a:spLocks noGrp="1"/>
          </p:cNvSpPr>
          <p:nvPr>
            <p:ph idx="1"/>
          </p:nvPr>
        </p:nvSpPr>
        <p:spPr/>
        <p:txBody>
          <a:bodyPr>
            <a:normAutofit/>
          </a:bodyPr>
          <a:lstStyle/>
          <a:p>
            <a:pPr>
              <a:lnSpc>
                <a:spcPct val="110000"/>
              </a:lnSpc>
            </a:pPr>
            <a:r>
              <a:rPr lang="zh-CN" altLang="en-US" b="1" dirty="0">
                <a:solidFill>
                  <a:schemeClr val="bg1">
                    <a:lumMod val="75000"/>
                  </a:schemeClr>
                </a:solidFill>
              </a:rPr>
              <a:t>数据库安全性概述</a:t>
            </a:r>
          </a:p>
          <a:p>
            <a:pPr>
              <a:lnSpc>
                <a:spcPct val="110000"/>
              </a:lnSpc>
            </a:pPr>
            <a:r>
              <a:rPr lang="zh-CN" altLang="en-US" b="1" dirty="0">
                <a:solidFill>
                  <a:schemeClr val="bg1">
                    <a:lumMod val="75000"/>
                  </a:schemeClr>
                </a:solidFill>
              </a:rPr>
              <a:t>数据库安全性控制</a:t>
            </a:r>
          </a:p>
          <a:p>
            <a:pPr>
              <a:lnSpc>
                <a:spcPct val="110000"/>
              </a:lnSpc>
            </a:pPr>
            <a:r>
              <a:rPr lang="zh-CN" altLang="en-US" b="1" dirty="0">
                <a:solidFill>
                  <a:schemeClr val="bg1">
                    <a:lumMod val="75000"/>
                  </a:schemeClr>
                </a:solidFill>
              </a:rPr>
              <a:t>视图机制</a:t>
            </a:r>
          </a:p>
          <a:p>
            <a:pPr>
              <a:lnSpc>
                <a:spcPct val="110000"/>
              </a:lnSpc>
            </a:pPr>
            <a:r>
              <a:rPr lang="zh-CN" altLang="en-US" b="1" dirty="0">
                <a:solidFill>
                  <a:schemeClr val="bg1">
                    <a:lumMod val="75000"/>
                  </a:schemeClr>
                </a:solidFill>
              </a:rPr>
              <a:t>审计</a:t>
            </a:r>
            <a:r>
              <a:rPr lang="en-US" altLang="zh-CN" b="1" dirty="0">
                <a:solidFill>
                  <a:schemeClr val="bg1">
                    <a:lumMod val="75000"/>
                  </a:schemeClr>
                </a:solidFill>
              </a:rPr>
              <a:t>(Audit)</a:t>
            </a:r>
            <a:endParaRPr lang="zh-CN" altLang="en-US" b="1" dirty="0">
              <a:solidFill>
                <a:schemeClr val="bg1">
                  <a:lumMod val="75000"/>
                </a:schemeClr>
              </a:solidFill>
            </a:endParaRPr>
          </a:p>
          <a:p>
            <a:pPr>
              <a:lnSpc>
                <a:spcPct val="110000"/>
              </a:lnSpc>
            </a:pPr>
            <a:r>
              <a:rPr lang="zh-CN" altLang="en-US" b="1" dirty="0">
                <a:solidFill>
                  <a:schemeClr val="bg1">
                    <a:lumMod val="75000"/>
                  </a:schemeClr>
                </a:solidFill>
              </a:rPr>
              <a:t>数据加密</a:t>
            </a:r>
          </a:p>
          <a:p>
            <a:pPr>
              <a:lnSpc>
                <a:spcPct val="110000"/>
              </a:lnSpc>
            </a:pPr>
            <a:r>
              <a:rPr lang="zh-CN" altLang="en-US" b="1" dirty="0">
                <a:solidFill>
                  <a:srgbClr val="FF0000"/>
                </a:solidFill>
              </a:rPr>
              <a:t>其他安全性保护</a:t>
            </a:r>
          </a:p>
          <a:p>
            <a:pPr>
              <a:lnSpc>
                <a:spcPct val="110000"/>
              </a:lnSpc>
            </a:pPr>
            <a:r>
              <a:rPr lang="zh-CN" altLang="en-US" b="1" dirty="0">
                <a:solidFill>
                  <a:schemeClr val="bg1">
                    <a:lumMod val="75000"/>
                  </a:schemeClr>
                </a:solidFill>
              </a:rPr>
              <a:t>本章小结</a:t>
            </a:r>
          </a:p>
        </p:txBody>
      </p:sp>
      <p:sp>
        <p:nvSpPr>
          <p:cNvPr id="4" name="灯片编号占位符 3"/>
          <p:cNvSpPr>
            <a:spLocks noGrp="1"/>
          </p:cNvSpPr>
          <p:nvPr>
            <p:ph type="sldNum" sz="quarter" idx="12"/>
          </p:nvPr>
        </p:nvSpPr>
        <p:spPr/>
        <p:txBody>
          <a:bodyPr/>
          <a:lstStyle/>
          <a:p>
            <a:fld id="{E63F6D5D-9733-4D44-9C56-AEFEDD5A4BA7}" type="slidenum">
              <a:rPr lang="en-US" smtClean="0"/>
              <a:pPr/>
              <a:t>68</a:t>
            </a:fld>
            <a:endParaRPr lang="en-US" dirty="0"/>
          </a:p>
        </p:txBody>
      </p:sp>
    </p:spTree>
    <p:extLst>
      <p:ext uri="{BB962C8B-B14F-4D97-AF65-F5344CB8AC3E}">
        <p14:creationId xmlns:p14="http://schemas.microsoft.com/office/powerpoint/2010/main" val="34945067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数据库的不安全因素</a:t>
            </a:r>
          </a:p>
        </p:txBody>
      </p:sp>
      <p:sp>
        <p:nvSpPr>
          <p:cNvPr id="3" name="内容占位符 2"/>
          <p:cNvSpPr>
            <a:spLocks noGrp="1"/>
          </p:cNvSpPr>
          <p:nvPr>
            <p:ph idx="1"/>
          </p:nvPr>
        </p:nvSpPr>
        <p:spPr>
          <a:xfrm>
            <a:off x="595085" y="1066800"/>
            <a:ext cx="11139715" cy="5469226"/>
          </a:xfrm>
        </p:spPr>
        <p:txBody>
          <a:bodyPr>
            <a:normAutofit/>
          </a:bodyPr>
          <a:lstStyle/>
          <a:p>
            <a:pPr>
              <a:lnSpc>
                <a:spcPct val="100000"/>
              </a:lnSpc>
            </a:pPr>
            <a:r>
              <a:rPr lang="zh-CN" altLang="en-US" dirty="0">
                <a:solidFill>
                  <a:srgbClr val="FF0000"/>
                </a:solidFill>
              </a:rPr>
              <a:t>非授权用户对数据库的恶意存取和破坏</a:t>
            </a:r>
            <a:endParaRPr lang="en-US" altLang="zh-CN" dirty="0">
              <a:solidFill>
                <a:srgbClr val="FF0000"/>
              </a:solidFill>
            </a:endParaRPr>
          </a:p>
          <a:p>
            <a:pPr lvl="1">
              <a:lnSpc>
                <a:spcPct val="100000"/>
              </a:lnSpc>
            </a:pPr>
            <a:r>
              <a:rPr lang="zh-CN" altLang="zh-CN" dirty="0"/>
              <a:t>一些黑客（</a:t>
            </a:r>
            <a:r>
              <a:rPr lang="en-US" altLang="zh-CN" dirty="0"/>
              <a:t>Hacker</a:t>
            </a:r>
            <a:r>
              <a:rPr lang="zh-CN" altLang="zh-CN" dirty="0"/>
              <a:t>）和犯罪分子在用户存取数据库时猎取用户名和用户口令，然后假冒合法用户偷取、修改甚至破坏用户</a:t>
            </a:r>
            <a:r>
              <a:rPr lang="zh-CN" altLang="zh-CN"/>
              <a:t>数据。</a:t>
            </a:r>
            <a:endParaRPr lang="en-US" altLang="zh-CN"/>
          </a:p>
          <a:p>
            <a:pPr lvl="1">
              <a:lnSpc>
                <a:spcPct val="100000"/>
              </a:lnSpc>
            </a:pPr>
            <a:endParaRPr lang="en-US" altLang="zh-CN" sz="1200" dirty="0"/>
          </a:p>
          <a:p>
            <a:pPr lvl="1">
              <a:lnSpc>
                <a:spcPct val="100000"/>
              </a:lnSpc>
            </a:pPr>
            <a:r>
              <a:rPr lang="en-US" altLang="zh-CN" dirty="0"/>
              <a:t>DBMS</a:t>
            </a:r>
            <a:r>
              <a:rPr lang="zh-CN" altLang="zh-CN" dirty="0"/>
              <a:t>提供的安全措施主要包括</a:t>
            </a:r>
            <a:r>
              <a:rPr lang="zh-CN" altLang="zh-CN" u="sng" dirty="0">
                <a:solidFill>
                  <a:srgbClr val="FF0000"/>
                </a:solidFill>
              </a:rPr>
              <a:t>用户身份鉴别</a:t>
            </a:r>
            <a:r>
              <a:rPr lang="zh-CN" altLang="zh-CN" dirty="0"/>
              <a:t>、</a:t>
            </a:r>
            <a:r>
              <a:rPr lang="zh-CN" altLang="zh-CN" u="sng" dirty="0">
                <a:solidFill>
                  <a:srgbClr val="FF0000"/>
                </a:solidFill>
              </a:rPr>
              <a:t>存取控制</a:t>
            </a:r>
            <a:r>
              <a:rPr lang="zh-CN" altLang="zh-CN" dirty="0"/>
              <a:t>和</a:t>
            </a:r>
            <a:r>
              <a:rPr lang="zh-CN" altLang="zh-CN" u="sng" dirty="0">
                <a:solidFill>
                  <a:srgbClr val="FF0000"/>
                </a:solidFill>
              </a:rPr>
              <a:t>视图</a:t>
            </a:r>
            <a:r>
              <a:rPr lang="zh-CN" altLang="zh-CN" dirty="0"/>
              <a:t>等技术。</a:t>
            </a:r>
            <a:endParaRPr lang="en-US" altLang="zh-CN" dirty="0"/>
          </a:p>
        </p:txBody>
      </p:sp>
      <p:sp>
        <p:nvSpPr>
          <p:cNvPr id="4" name="灯片编号占位符 3"/>
          <p:cNvSpPr>
            <a:spLocks noGrp="1"/>
          </p:cNvSpPr>
          <p:nvPr>
            <p:ph type="sldNum" sz="quarter" idx="12"/>
          </p:nvPr>
        </p:nvSpPr>
        <p:spPr/>
        <p:txBody>
          <a:bodyPr/>
          <a:lstStyle/>
          <a:p>
            <a:fld id="{E63F6D5D-9733-4D44-9C56-AEFEDD5A4BA7}" type="slidenum">
              <a:rPr lang="en-US" smtClean="0"/>
              <a:pPr/>
              <a:t>6</a:t>
            </a:fld>
            <a:endParaRPr lang="en-US" dirty="0"/>
          </a:p>
        </p:txBody>
      </p:sp>
      <p:pic>
        <p:nvPicPr>
          <p:cNvPr id="6" name="图片 5">
            <a:extLst>
              <a:ext uri="{FF2B5EF4-FFF2-40B4-BE49-F238E27FC236}">
                <a16:creationId xmlns:a16="http://schemas.microsoft.com/office/drawing/2014/main" id="{8561A3AC-C639-4A45-BEF3-A4FA1B6C80C1}"/>
              </a:ext>
            </a:extLst>
          </p:cNvPr>
          <p:cNvPicPr>
            <a:picLocks noChangeAspect="1"/>
          </p:cNvPicPr>
          <p:nvPr/>
        </p:nvPicPr>
        <p:blipFill>
          <a:blip r:embed="rId2"/>
          <a:stretch>
            <a:fillRect/>
          </a:stretch>
        </p:blipFill>
        <p:spPr>
          <a:xfrm>
            <a:off x="855593" y="3962400"/>
            <a:ext cx="4653190" cy="1393581"/>
          </a:xfrm>
          <a:prstGeom prst="rect">
            <a:avLst/>
          </a:prstGeom>
        </p:spPr>
      </p:pic>
      <p:pic>
        <p:nvPicPr>
          <p:cNvPr id="7" name="图片 6">
            <a:extLst>
              <a:ext uri="{FF2B5EF4-FFF2-40B4-BE49-F238E27FC236}">
                <a16:creationId xmlns:a16="http://schemas.microsoft.com/office/drawing/2014/main" id="{7A5896A0-976F-4452-9B8F-A1DD96689EFD}"/>
              </a:ext>
            </a:extLst>
          </p:cNvPr>
          <p:cNvPicPr>
            <a:picLocks noChangeAspect="1"/>
          </p:cNvPicPr>
          <p:nvPr/>
        </p:nvPicPr>
        <p:blipFill>
          <a:blip r:embed="rId3"/>
          <a:stretch>
            <a:fillRect/>
          </a:stretch>
        </p:blipFill>
        <p:spPr>
          <a:xfrm>
            <a:off x="5763611" y="4172654"/>
            <a:ext cx="5661183" cy="1258716"/>
          </a:xfrm>
          <a:prstGeom prst="rect">
            <a:avLst/>
          </a:prstGeom>
        </p:spPr>
      </p:pic>
      <p:sp>
        <p:nvSpPr>
          <p:cNvPr id="8" name="矩形 7">
            <a:extLst>
              <a:ext uri="{FF2B5EF4-FFF2-40B4-BE49-F238E27FC236}">
                <a16:creationId xmlns:a16="http://schemas.microsoft.com/office/drawing/2014/main" id="{26FF0AF7-245E-4746-8C0C-82790A527483}"/>
              </a:ext>
            </a:extLst>
          </p:cNvPr>
          <p:cNvSpPr/>
          <p:nvPr/>
        </p:nvSpPr>
        <p:spPr>
          <a:xfrm>
            <a:off x="5763611" y="5431370"/>
            <a:ext cx="4875085" cy="584775"/>
          </a:xfrm>
          <a:prstGeom prst="rect">
            <a:avLst/>
          </a:prstGeom>
        </p:spPr>
        <p:txBody>
          <a:bodyPr wrap="square">
            <a:spAutoFit/>
          </a:bodyPr>
          <a:lstStyle/>
          <a:p>
            <a:r>
              <a:rPr lang="en-US" altLang="zh-CN" sz="3200" dirty="0">
                <a:hlinkClick r:id="rId4"/>
              </a:rPr>
              <a:t>http://www.cverc.org.cn/</a:t>
            </a:r>
            <a:endParaRPr lang="zh-CN" altLang="en-US" sz="3200" dirty="0"/>
          </a:p>
        </p:txBody>
      </p:sp>
      <p:sp>
        <p:nvSpPr>
          <p:cNvPr id="9" name="矩形 8">
            <a:extLst>
              <a:ext uri="{FF2B5EF4-FFF2-40B4-BE49-F238E27FC236}">
                <a16:creationId xmlns:a16="http://schemas.microsoft.com/office/drawing/2014/main" id="{78570007-EC83-44BF-A18C-2502D1536E9C}"/>
              </a:ext>
            </a:extLst>
          </p:cNvPr>
          <p:cNvSpPr/>
          <p:nvPr/>
        </p:nvSpPr>
        <p:spPr>
          <a:xfrm>
            <a:off x="855593" y="5377962"/>
            <a:ext cx="4598012" cy="584775"/>
          </a:xfrm>
          <a:prstGeom prst="rect">
            <a:avLst/>
          </a:prstGeom>
        </p:spPr>
        <p:txBody>
          <a:bodyPr wrap="square">
            <a:spAutoFit/>
          </a:bodyPr>
          <a:lstStyle/>
          <a:p>
            <a:r>
              <a:rPr lang="en-US" altLang="zh-CN" sz="3200" dirty="0">
                <a:hlinkClick r:id="rId5"/>
              </a:rPr>
              <a:t>https://www.cert.org.cn/</a:t>
            </a:r>
            <a:endParaRPr lang="zh-CN" altLang="en-US" sz="3200" dirty="0"/>
          </a:p>
        </p:txBody>
      </p:sp>
    </p:spTree>
    <p:extLst>
      <p:ext uri="{BB962C8B-B14F-4D97-AF65-F5344CB8AC3E}">
        <p14:creationId xmlns:p14="http://schemas.microsoft.com/office/powerpoint/2010/main" val="90598355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其它安全性保护</a:t>
            </a:r>
          </a:p>
        </p:txBody>
      </p:sp>
      <p:sp>
        <p:nvSpPr>
          <p:cNvPr id="3" name="内容占位符 2"/>
          <p:cNvSpPr>
            <a:spLocks noGrp="1"/>
          </p:cNvSpPr>
          <p:nvPr>
            <p:ph idx="1"/>
          </p:nvPr>
        </p:nvSpPr>
        <p:spPr/>
        <p:txBody>
          <a:bodyPr>
            <a:normAutofit/>
          </a:bodyPr>
          <a:lstStyle/>
          <a:p>
            <a:r>
              <a:rPr lang="zh-CN" altLang="en-US" u="sng" dirty="0">
                <a:solidFill>
                  <a:srgbClr val="FF0000"/>
                </a:solidFill>
              </a:rPr>
              <a:t>推理控制</a:t>
            </a:r>
            <a:endParaRPr lang="en-US" altLang="zh-CN" u="sng" dirty="0">
              <a:solidFill>
                <a:srgbClr val="FF0000"/>
              </a:solidFill>
            </a:endParaRPr>
          </a:p>
          <a:p>
            <a:pPr lvl="1"/>
            <a:r>
              <a:rPr lang="zh-CN" altLang="en-US" dirty="0"/>
              <a:t>处理强制存取控制未解决的问题</a:t>
            </a:r>
          </a:p>
          <a:p>
            <a:pPr lvl="1"/>
            <a:r>
              <a:rPr lang="zh-CN" altLang="en-US" dirty="0"/>
              <a:t>避免用户利用能够访问的数据推知更高密级的数据</a:t>
            </a:r>
            <a:endParaRPr lang="en-US" altLang="zh-CN" dirty="0"/>
          </a:p>
          <a:p>
            <a:pPr lvl="1"/>
            <a:r>
              <a:rPr lang="zh-CN" altLang="en-US" dirty="0"/>
              <a:t>常用方法</a:t>
            </a:r>
            <a:endParaRPr lang="en-US" altLang="zh-CN" dirty="0"/>
          </a:p>
          <a:p>
            <a:pPr lvl="2"/>
            <a:r>
              <a:rPr lang="zh-CN" altLang="en-US" sz="2200" dirty="0"/>
              <a:t>基于函数依赖的推理控制</a:t>
            </a:r>
            <a:endParaRPr lang="en-US" altLang="zh-CN" sz="2200" dirty="0"/>
          </a:p>
          <a:p>
            <a:pPr lvl="2"/>
            <a:r>
              <a:rPr lang="zh-CN" altLang="en-US" sz="2200" dirty="0"/>
              <a:t>基于敏感关联的推理控制</a:t>
            </a:r>
            <a:endParaRPr lang="zh-CN" altLang="en-US" sz="2200" dirty="0">
              <a:solidFill>
                <a:srgbClr val="0000CC"/>
              </a:solidFill>
            </a:endParaRPr>
          </a:p>
          <a:p>
            <a:r>
              <a:rPr lang="zh-CN" altLang="en-US" u="sng" dirty="0">
                <a:solidFill>
                  <a:srgbClr val="FF0000"/>
                </a:solidFill>
              </a:rPr>
              <a:t>隐蔽信道</a:t>
            </a:r>
            <a:endParaRPr lang="en-US" altLang="zh-CN" u="sng" dirty="0">
              <a:solidFill>
                <a:srgbClr val="FF0000"/>
              </a:solidFill>
            </a:endParaRPr>
          </a:p>
          <a:p>
            <a:pPr lvl="1"/>
            <a:r>
              <a:rPr lang="zh-CN" altLang="en-US" dirty="0"/>
              <a:t>处理强制存取控制未解决的问题</a:t>
            </a:r>
          </a:p>
          <a:p>
            <a:r>
              <a:rPr lang="zh-CN" altLang="en-US" u="sng" dirty="0">
                <a:solidFill>
                  <a:srgbClr val="FF0000"/>
                </a:solidFill>
              </a:rPr>
              <a:t>数据隐私</a:t>
            </a:r>
            <a:endParaRPr lang="en-US" altLang="zh-CN" u="sng" dirty="0">
              <a:solidFill>
                <a:srgbClr val="FF0000"/>
              </a:solidFill>
            </a:endParaRPr>
          </a:p>
          <a:p>
            <a:pPr lvl="1"/>
            <a:r>
              <a:rPr lang="zh-CN" altLang="zh-CN" sz="2200" dirty="0"/>
              <a:t>描述个人控制其不愿他人知道或他人不便知道的个人数据的能力</a:t>
            </a:r>
            <a:endParaRPr lang="en-US" altLang="zh-CN" sz="2200" dirty="0"/>
          </a:p>
          <a:p>
            <a:pPr lvl="1"/>
            <a:r>
              <a:rPr lang="zh-CN" altLang="zh-CN" sz="2200" dirty="0"/>
              <a:t>范围很广</a:t>
            </a:r>
            <a:r>
              <a:rPr lang="zh-CN" altLang="en-US" sz="2200" dirty="0"/>
              <a:t>：</a:t>
            </a:r>
            <a:r>
              <a:rPr lang="zh-CN" altLang="zh-CN" sz="2200" dirty="0"/>
              <a:t>数据收集、数据存储、数据处理和数据发布等各个阶段</a:t>
            </a:r>
            <a:endParaRPr lang="zh-CN" altLang="en-US" sz="2200" dirty="0"/>
          </a:p>
        </p:txBody>
      </p:sp>
      <p:sp>
        <p:nvSpPr>
          <p:cNvPr id="4" name="灯片编号占位符 3"/>
          <p:cNvSpPr>
            <a:spLocks noGrp="1"/>
          </p:cNvSpPr>
          <p:nvPr>
            <p:ph type="sldNum" sz="quarter" idx="12"/>
          </p:nvPr>
        </p:nvSpPr>
        <p:spPr/>
        <p:txBody>
          <a:bodyPr/>
          <a:lstStyle/>
          <a:p>
            <a:fld id="{E63F6D5D-9733-4D44-9C56-AEFEDD5A4BA7}" type="slidenum">
              <a:rPr lang="en-US" smtClean="0"/>
              <a:pPr/>
              <a:t>69</a:t>
            </a:fld>
            <a:endParaRPr lang="en-US" dirty="0"/>
          </a:p>
        </p:txBody>
      </p:sp>
    </p:spTree>
    <p:extLst>
      <p:ext uri="{BB962C8B-B14F-4D97-AF65-F5344CB8AC3E}">
        <p14:creationId xmlns:p14="http://schemas.microsoft.com/office/powerpoint/2010/main" val="240542440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本章小结</a:t>
            </a:r>
          </a:p>
        </p:txBody>
      </p:sp>
      <p:sp>
        <p:nvSpPr>
          <p:cNvPr id="3" name="内容占位符 2"/>
          <p:cNvSpPr>
            <a:spLocks noGrp="1"/>
          </p:cNvSpPr>
          <p:nvPr>
            <p:ph idx="1"/>
          </p:nvPr>
        </p:nvSpPr>
        <p:spPr/>
        <p:txBody>
          <a:bodyPr>
            <a:normAutofit fontScale="92500" lnSpcReduction="10000"/>
          </a:bodyPr>
          <a:lstStyle/>
          <a:p>
            <a:pPr algn="just">
              <a:lnSpc>
                <a:spcPct val="120000"/>
              </a:lnSpc>
              <a:defRPr/>
            </a:pPr>
            <a:r>
              <a:rPr lang="zh-CN" altLang="en-US" dirty="0"/>
              <a:t>数据的共享日益加强，数据的安全保密越来越重要</a:t>
            </a:r>
            <a:endParaRPr lang="en-US" altLang="zh-CN" dirty="0"/>
          </a:p>
          <a:p>
            <a:pPr marL="0" indent="0" algn="just">
              <a:lnSpc>
                <a:spcPct val="120000"/>
              </a:lnSpc>
              <a:buNone/>
              <a:defRPr/>
            </a:pPr>
            <a:endParaRPr lang="en-US" altLang="zh-CN" sz="1050" dirty="0"/>
          </a:p>
          <a:p>
            <a:pPr algn="just">
              <a:lnSpc>
                <a:spcPct val="120000"/>
              </a:lnSpc>
              <a:defRPr/>
            </a:pPr>
            <a:r>
              <a:rPr lang="zh-CN" altLang="en-US" dirty="0"/>
              <a:t>数据库管理系统是管理数据的核心，因而其自身必须具有一整套完整而有效的安全性机制</a:t>
            </a:r>
            <a:endParaRPr lang="en-US" altLang="zh-CN" dirty="0"/>
          </a:p>
          <a:p>
            <a:pPr algn="just">
              <a:lnSpc>
                <a:spcPct val="120000"/>
              </a:lnSpc>
              <a:defRPr/>
            </a:pPr>
            <a:endParaRPr lang="en-US" altLang="zh-CN" sz="1050" dirty="0"/>
          </a:p>
          <a:p>
            <a:pPr algn="just">
              <a:lnSpc>
                <a:spcPct val="120000"/>
              </a:lnSpc>
              <a:defRPr/>
            </a:pPr>
            <a:r>
              <a:rPr lang="zh-CN" altLang="en-US" dirty="0"/>
              <a:t>实现数据库系统安全性的技术和方法</a:t>
            </a:r>
          </a:p>
          <a:p>
            <a:pPr lvl="1" algn="just">
              <a:lnSpc>
                <a:spcPct val="120000"/>
              </a:lnSpc>
              <a:defRPr/>
            </a:pPr>
            <a:r>
              <a:rPr lang="zh-CN" altLang="en-US" dirty="0"/>
              <a:t>用户身份鉴别</a:t>
            </a:r>
          </a:p>
          <a:p>
            <a:pPr lvl="1" algn="just">
              <a:lnSpc>
                <a:spcPct val="120000"/>
              </a:lnSpc>
              <a:defRPr/>
            </a:pPr>
            <a:r>
              <a:rPr lang="zh-CN" altLang="en-US" dirty="0"/>
              <a:t>存取控制技术：自主存取控制和强制存取控制</a:t>
            </a:r>
          </a:p>
          <a:p>
            <a:pPr lvl="1" algn="just">
              <a:lnSpc>
                <a:spcPct val="120000"/>
              </a:lnSpc>
              <a:defRPr/>
            </a:pPr>
            <a:r>
              <a:rPr lang="zh-CN" altLang="en-US" dirty="0"/>
              <a:t>视图技术</a:t>
            </a:r>
          </a:p>
          <a:p>
            <a:pPr lvl="1" algn="just">
              <a:lnSpc>
                <a:spcPct val="120000"/>
              </a:lnSpc>
              <a:defRPr/>
            </a:pPr>
            <a:r>
              <a:rPr lang="zh-CN" altLang="en-US" dirty="0"/>
              <a:t>审计技术</a:t>
            </a:r>
          </a:p>
          <a:p>
            <a:pPr lvl="1" algn="just">
              <a:lnSpc>
                <a:spcPct val="120000"/>
              </a:lnSpc>
              <a:defRPr/>
            </a:pPr>
            <a:r>
              <a:rPr lang="zh-CN" altLang="en-US" dirty="0"/>
              <a:t>数据加密存储和加密传输</a:t>
            </a:r>
          </a:p>
        </p:txBody>
      </p:sp>
      <p:sp>
        <p:nvSpPr>
          <p:cNvPr id="4" name="灯片编号占位符 3"/>
          <p:cNvSpPr>
            <a:spLocks noGrp="1"/>
          </p:cNvSpPr>
          <p:nvPr>
            <p:ph type="sldNum" sz="quarter" idx="12"/>
          </p:nvPr>
        </p:nvSpPr>
        <p:spPr/>
        <p:txBody>
          <a:bodyPr/>
          <a:lstStyle/>
          <a:p>
            <a:fld id="{E63F6D5D-9733-4D44-9C56-AEFEDD5A4BA7}" type="slidenum">
              <a:rPr lang="en-US" smtClean="0"/>
              <a:pPr/>
              <a:t>70</a:t>
            </a:fld>
            <a:endParaRPr lang="en-US" dirty="0"/>
          </a:p>
        </p:txBody>
      </p:sp>
    </p:spTree>
    <p:extLst>
      <p:ext uri="{BB962C8B-B14F-4D97-AF65-F5344CB8AC3E}">
        <p14:creationId xmlns:p14="http://schemas.microsoft.com/office/powerpoint/2010/main" val="209826643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课堂练习</a:t>
            </a:r>
          </a:p>
        </p:txBody>
      </p:sp>
      <p:sp>
        <p:nvSpPr>
          <p:cNvPr id="3" name="内容占位符 2"/>
          <p:cNvSpPr>
            <a:spLocks noGrp="1"/>
          </p:cNvSpPr>
          <p:nvPr>
            <p:ph idx="1"/>
          </p:nvPr>
        </p:nvSpPr>
        <p:spPr>
          <a:xfrm>
            <a:off x="595085" y="1066800"/>
            <a:ext cx="11215915" cy="5469226"/>
          </a:xfrm>
        </p:spPr>
        <p:txBody>
          <a:bodyPr>
            <a:normAutofit/>
          </a:bodyPr>
          <a:lstStyle/>
          <a:p>
            <a:pPr>
              <a:lnSpc>
                <a:spcPct val="100000"/>
              </a:lnSpc>
            </a:pPr>
            <a:r>
              <a:rPr lang="zh-CN" altLang="en-US" dirty="0"/>
              <a:t>强制存取控制策略是</a:t>
            </a:r>
            <a:r>
              <a:rPr lang="en-US" altLang="zh-CN" dirty="0"/>
              <a:t>TCSEC/TDI</a:t>
            </a:r>
            <a:r>
              <a:rPr lang="zh-CN" altLang="en-US" dirty="0"/>
              <a:t>哪一级安全级别的特色</a:t>
            </a:r>
            <a:r>
              <a:rPr lang="en-US" altLang="zh-CN" dirty="0"/>
              <a:t>(   )</a:t>
            </a:r>
          </a:p>
          <a:p>
            <a:pPr marL="0" indent="0">
              <a:lnSpc>
                <a:spcPct val="100000"/>
              </a:lnSpc>
              <a:buNone/>
            </a:pPr>
            <a:r>
              <a:rPr lang="en-US" altLang="zh-CN" sz="2600" dirty="0">
                <a:solidFill>
                  <a:srgbClr val="0000CC"/>
                </a:solidFill>
              </a:rPr>
              <a:t>     A</a:t>
            </a:r>
            <a:r>
              <a:rPr lang="en-US" altLang="zh-CN" sz="2600" dirty="0"/>
              <a:t>.C1              </a:t>
            </a:r>
            <a:r>
              <a:rPr lang="en-US" altLang="zh-CN" sz="2600" dirty="0">
                <a:solidFill>
                  <a:srgbClr val="0000CC"/>
                </a:solidFill>
              </a:rPr>
              <a:t>B</a:t>
            </a:r>
            <a:r>
              <a:rPr lang="en-US" altLang="zh-CN" sz="2600" dirty="0"/>
              <a:t>. C2                </a:t>
            </a:r>
            <a:r>
              <a:rPr lang="en-US" altLang="zh-CN" sz="2600" dirty="0">
                <a:solidFill>
                  <a:srgbClr val="0000CC"/>
                </a:solidFill>
              </a:rPr>
              <a:t>C</a:t>
            </a:r>
            <a:r>
              <a:rPr lang="en-US" altLang="zh-CN" sz="2600" dirty="0"/>
              <a:t>. B1             </a:t>
            </a:r>
            <a:r>
              <a:rPr lang="en-US" altLang="zh-CN" sz="2600" dirty="0">
                <a:solidFill>
                  <a:srgbClr val="0000CC"/>
                </a:solidFill>
              </a:rPr>
              <a:t>D</a:t>
            </a:r>
            <a:r>
              <a:rPr lang="en-US" altLang="zh-CN" sz="2600" dirty="0"/>
              <a:t>. B2</a:t>
            </a:r>
          </a:p>
          <a:p>
            <a:pPr>
              <a:lnSpc>
                <a:spcPct val="100000"/>
              </a:lnSpc>
            </a:pPr>
            <a:r>
              <a:rPr lang="en-US" altLang="zh-CN" dirty="0"/>
              <a:t>SQL</a:t>
            </a:r>
            <a:r>
              <a:rPr lang="zh-CN" altLang="en-US" dirty="0"/>
              <a:t>的</a:t>
            </a:r>
            <a:r>
              <a:rPr lang="en-US" altLang="zh-CN" dirty="0"/>
              <a:t>GRANT</a:t>
            </a:r>
            <a:r>
              <a:rPr lang="zh-CN" altLang="en-US" dirty="0"/>
              <a:t>和</a:t>
            </a:r>
            <a:r>
              <a:rPr lang="en-US" altLang="zh-CN" dirty="0"/>
              <a:t>REVOKE</a:t>
            </a:r>
            <a:r>
              <a:rPr lang="zh-CN" altLang="en-US" dirty="0"/>
              <a:t>语句可以用来实现</a:t>
            </a:r>
            <a:r>
              <a:rPr lang="en-US" altLang="zh-CN" dirty="0"/>
              <a:t>(   )</a:t>
            </a:r>
          </a:p>
          <a:p>
            <a:pPr marL="0" indent="0">
              <a:lnSpc>
                <a:spcPct val="100000"/>
              </a:lnSpc>
              <a:buNone/>
            </a:pPr>
            <a:r>
              <a:rPr lang="en-US" altLang="zh-CN" sz="2400" dirty="0">
                <a:solidFill>
                  <a:srgbClr val="0000CC"/>
                </a:solidFill>
              </a:rPr>
              <a:t>     </a:t>
            </a:r>
            <a:r>
              <a:rPr lang="en-US" altLang="zh-CN" sz="2600" dirty="0">
                <a:solidFill>
                  <a:srgbClr val="0000CC"/>
                </a:solidFill>
              </a:rPr>
              <a:t>A.</a:t>
            </a:r>
            <a:r>
              <a:rPr lang="zh-CN" altLang="en-US" sz="2600" dirty="0"/>
              <a:t>自主存取控制      </a:t>
            </a:r>
            <a:r>
              <a:rPr lang="en-US" altLang="zh-CN" sz="2600" dirty="0">
                <a:solidFill>
                  <a:srgbClr val="0000CC"/>
                </a:solidFill>
              </a:rPr>
              <a:t>B. </a:t>
            </a:r>
            <a:r>
              <a:rPr lang="zh-CN" altLang="en-US" sz="2600" dirty="0"/>
              <a:t>强制存取控制   </a:t>
            </a:r>
            <a:r>
              <a:rPr lang="en-US" altLang="zh-CN" sz="2600" dirty="0">
                <a:solidFill>
                  <a:srgbClr val="0000CC"/>
                </a:solidFill>
              </a:rPr>
              <a:t>C. </a:t>
            </a:r>
            <a:r>
              <a:rPr lang="zh-CN" altLang="en-US" sz="2600" dirty="0"/>
              <a:t>数据库角色创建  </a:t>
            </a:r>
            <a:r>
              <a:rPr lang="en-US" altLang="zh-CN" sz="2600" dirty="0">
                <a:solidFill>
                  <a:srgbClr val="0000CC"/>
                </a:solidFill>
              </a:rPr>
              <a:t>D</a:t>
            </a:r>
            <a:r>
              <a:rPr lang="en-US" altLang="zh-CN" sz="2600" dirty="0"/>
              <a:t>. </a:t>
            </a:r>
            <a:r>
              <a:rPr lang="zh-CN" altLang="en-US" sz="2600" dirty="0"/>
              <a:t>数据库审计</a:t>
            </a:r>
            <a:endParaRPr lang="en-US" altLang="zh-CN" sz="2600" dirty="0"/>
          </a:p>
          <a:p>
            <a:pPr>
              <a:lnSpc>
                <a:spcPct val="100000"/>
              </a:lnSpc>
            </a:pPr>
            <a:r>
              <a:rPr lang="zh-CN" altLang="en-US" dirty="0"/>
              <a:t>在</a:t>
            </a:r>
            <a:r>
              <a:rPr lang="en-US" altLang="zh-CN" dirty="0"/>
              <a:t>MAC</a:t>
            </a:r>
            <a:r>
              <a:rPr lang="zh-CN" altLang="en-US" dirty="0"/>
              <a:t>机制中，当主体的许可证级别等于客体的密级时，主体可以对客体进行如下操作</a:t>
            </a:r>
            <a:r>
              <a:rPr lang="en-US" altLang="zh-CN" dirty="0"/>
              <a:t>(   )</a:t>
            </a:r>
          </a:p>
          <a:p>
            <a:pPr marL="0" indent="0">
              <a:lnSpc>
                <a:spcPct val="100000"/>
              </a:lnSpc>
              <a:buNone/>
            </a:pPr>
            <a:r>
              <a:rPr lang="en-US" altLang="zh-CN" sz="2400" dirty="0">
                <a:solidFill>
                  <a:srgbClr val="0000CC"/>
                </a:solidFill>
              </a:rPr>
              <a:t>     A.</a:t>
            </a:r>
            <a:r>
              <a:rPr lang="zh-CN" altLang="en-US" sz="2400" dirty="0"/>
              <a:t>读取</a:t>
            </a:r>
            <a:r>
              <a:rPr lang="zh-CN" altLang="en-US" sz="2400" dirty="0">
                <a:solidFill>
                  <a:srgbClr val="0000CC"/>
                </a:solidFill>
              </a:rPr>
              <a:t>                </a:t>
            </a:r>
            <a:r>
              <a:rPr lang="en-US" altLang="zh-CN" sz="2400" dirty="0">
                <a:solidFill>
                  <a:srgbClr val="0000CC"/>
                </a:solidFill>
              </a:rPr>
              <a:t>B.</a:t>
            </a:r>
            <a:r>
              <a:rPr lang="zh-CN" altLang="en-US" sz="2400" dirty="0"/>
              <a:t>写入</a:t>
            </a:r>
            <a:r>
              <a:rPr lang="zh-CN" altLang="en-US" sz="2400" dirty="0">
                <a:solidFill>
                  <a:srgbClr val="0000CC"/>
                </a:solidFill>
              </a:rPr>
              <a:t>                </a:t>
            </a:r>
            <a:r>
              <a:rPr lang="en-US" altLang="zh-CN" sz="2400" dirty="0">
                <a:solidFill>
                  <a:srgbClr val="0000CC"/>
                </a:solidFill>
              </a:rPr>
              <a:t>C.</a:t>
            </a:r>
            <a:r>
              <a:rPr lang="zh-CN" altLang="en-US" sz="2400" dirty="0"/>
              <a:t>不可操作             </a:t>
            </a:r>
            <a:r>
              <a:rPr lang="en-US" altLang="zh-CN" sz="2400" dirty="0">
                <a:solidFill>
                  <a:srgbClr val="0000CC"/>
                </a:solidFill>
              </a:rPr>
              <a:t>D.</a:t>
            </a:r>
            <a:r>
              <a:rPr lang="zh-CN" altLang="en-US" sz="2400" dirty="0"/>
              <a:t>读取、写入</a:t>
            </a:r>
            <a:endParaRPr lang="en-US" altLang="zh-CN" sz="2400" dirty="0"/>
          </a:p>
          <a:p>
            <a:pPr>
              <a:lnSpc>
                <a:spcPct val="100000"/>
              </a:lnSpc>
            </a:pPr>
            <a:r>
              <a:rPr lang="zh-CN" altLang="en-US" sz="2600" dirty="0"/>
              <a:t>在数据库的安全性控制中，授权的数据对象的</a:t>
            </a:r>
            <a:r>
              <a:rPr lang="en-US" altLang="zh-CN" sz="2600" dirty="0"/>
              <a:t>_________</a:t>
            </a:r>
            <a:r>
              <a:rPr lang="zh-CN" altLang="en-US" sz="2600" dirty="0"/>
              <a:t>，授权子系统就越灵活。</a:t>
            </a:r>
            <a:endParaRPr lang="en-US" altLang="zh-CN" sz="2600" dirty="0"/>
          </a:p>
          <a:p>
            <a:pPr marL="357188" lvl="1" indent="0">
              <a:lnSpc>
                <a:spcPct val="100000"/>
              </a:lnSpc>
              <a:buNone/>
            </a:pPr>
            <a:r>
              <a:rPr lang="en-US" altLang="zh-CN" sz="2400" dirty="0">
                <a:solidFill>
                  <a:srgbClr val="000099"/>
                </a:solidFill>
              </a:rPr>
              <a:t>A. </a:t>
            </a:r>
            <a:r>
              <a:rPr lang="zh-CN" altLang="en-US" sz="2400" dirty="0"/>
              <a:t>范围越小    </a:t>
            </a:r>
            <a:r>
              <a:rPr lang="zh-CN" altLang="en-US" sz="2400" dirty="0">
                <a:solidFill>
                  <a:srgbClr val="0000CC"/>
                </a:solidFill>
              </a:rPr>
              <a:t> </a:t>
            </a:r>
            <a:r>
              <a:rPr lang="en-US" altLang="zh-CN" sz="2400" dirty="0">
                <a:solidFill>
                  <a:srgbClr val="0000CC"/>
                </a:solidFill>
              </a:rPr>
              <a:t>B. </a:t>
            </a:r>
            <a:r>
              <a:rPr lang="zh-CN" altLang="en-US" sz="2400" dirty="0"/>
              <a:t>约束越细致      </a:t>
            </a:r>
            <a:r>
              <a:rPr lang="en-US" altLang="zh-CN" sz="2400" dirty="0">
                <a:solidFill>
                  <a:srgbClr val="0000CC"/>
                </a:solidFill>
              </a:rPr>
              <a:t>C</a:t>
            </a:r>
            <a:r>
              <a:rPr lang="en-US" altLang="zh-CN" sz="2400" dirty="0"/>
              <a:t>.</a:t>
            </a:r>
            <a:r>
              <a:rPr lang="zh-CN" altLang="en-US" sz="2400" dirty="0"/>
              <a:t>范围越大       </a:t>
            </a:r>
            <a:r>
              <a:rPr lang="en-US" altLang="zh-CN" sz="2400" dirty="0">
                <a:solidFill>
                  <a:srgbClr val="0000CC"/>
                </a:solidFill>
              </a:rPr>
              <a:t>D</a:t>
            </a:r>
            <a:r>
              <a:rPr lang="en-US" altLang="zh-CN" sz="2400" dirty="0"/>
              <a:t>.</a:t>
            </a:r>
            <a:r>
              <a:rPr lang="zh-CN" altLang="en-US" sz="2400" dirty="0"/>
              <a:t>约束范围大</a:t>
            </a:r>
          </a:p>
        </p:txBody>
      </p:sp>
      <p:sp>
        <p:nvSpPr>
          <p:cNvPr id="4" name="灯片编号占位符 3"/>
          <p:cNvSpPr>
            <a:spLocks noGrp="1"/>
          </p:cNvSpPr>
          <p:nvPr>
            <p:ph type="sldNum" sz="quarter" idx="12"/>
          </p:nvPr>
        </p:nvSpPr>
        <p:spPr/>
        <p:txBody>
          <a:bodyPr/>
          <a:lstStyle/>
          <a:p>
            <a:fld id="{E63F6D5D-9733-4D44-9C56-AEFEDD5A4BA7}" type="slidenum">
              <a:rPr lang="en-US" smtClean="0"/>
              <a:pPr/>
              <a:t>71</a:t>
            </a:fld>
            <a:endParaRPr lang="en-US" dirty="0"/>
          </a:p>
        </p:txBody>
      </p:sp>
    </p:spTree>
    <p:extLst>
      <p:ext uri="{BB962C8B-B14F-4D97-AF65-F5344CB8AC3E}">
        <p14:creationId xmlns:p14="http://schemas.microsoft.com/office/powerpoint/2010/main" val="191718637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457200"/>
            <a:ext cx="11007107" cy="6078826"/>
          </a:xfrm>
        </p:spPr>
        <p:txBody>
          <a:bodyPr>
            <a:normAutofit/>
          </a:bodyPr>
          <a:lstStyle/>
          <a:p>
            <a:r>
              <a:rPr lang="zh-CN" altLang="en-US" dirty="0"/>
              <a:t>关于</a:t>
            </a:r>
            <a:r>
              <a:rPr lang="en-US" altLang="zh-CN" dirty="0"/>
              <a:t>DBMS</a:t>
            </a:r>
            <a:r>
              <a:rPr lang="zh-CN" altLang="en-US" dirty="0"/>
              <a:t>的安全机制，下列说法不正确的是</a:t>
            </a:r>
            <a:r>
              <a:rPr lang="en-US" altLang="zh-CN" dirty="0"/>
              <a:t>_________</a:t>
            </a:r>
            <a:r>
              <a:rPr lang="zh-CN" altLang="en-US" dirty="0"/>
              <a:t>。</a:t>
            </a:r>
            <a:endParaRPr lang="en-US" altLang="zh-CN" dirty="0"/>
          </a:p>
          <a:p>
            <a:pPr marL="814388" lvl="1" indent="-457200">
              <a:buAutoNum type="alphaUcPeriod"/>
            </a:pPr>
            <a:r>
              <a:rPr lang="zh-CN" altLang="en-US" dirty="0"/>
              <a:t>强制安全性机制是通过对数据和用户强制分类，从而使得不同类别用户能够访问不同级别的数据</a:t>
            </a:r>
            <a:endParaRPr lang="en-US" altLang="zh-CN" dirty="0"/>
          </a:p>
          <a:p>
            <a:pPr marL="814388" lvl="1" indent="-457200">
              <a:buFont typeface="Arial" panose="020B0604020202020204" pitchFamily="34" charset="0"/>
              <a:buAutoNum type="alphaUcPeriod"/>
            </a:pPr>
            <a:r>
              <a:rPr lang="zh-CN" altLang="en-US" dirty="0"/>
              <a:t>当有对</a:t>
            </a:r>
            <a:r>
              <a:rPr lang="en-US" altLang="zh-CN" dirty="0"/>
              <a:t>DB</a:t>
            </a:r>
            <a:r>
              <a:rPr lang="zh-CN" altLang="en-US" dirty="0"/>
              <a:t>访问操作时，任何人都被允许访问</a:t>
            </a:r>
            <a:endParaRPr lang="en-US" altLang="zh-CN" dirty="0"/>
          </a:p>
          <a:p>
            <a:pPr marL="814388" lvl="1" indent="-457200">
              <a:buAutoNum type="alphaUcPeriod"/>
            </a:pPr>
            <a:r>
              <a:rPr lang="zh-CN" altLang="en-US" dirty="0"/>
              <a:t>自主安全性是通过授权机制来实现的</a:t>
            </a:r>
            <a:endParaRPr lang="en-US" altLang="zh-CN" dirty="0"/>
          </a:p>
          <a:p>
            <a:pPr marL="814388" lvl="1" indent="-457200">
              <a:buAutoNum type="alphaUcPeriod"/>
            </a:pPr>
            <a:r>
              <a:rPr lang="zh-CN" altLang="en-US" dirty="0"/>
              <a:t>推断控制机制是防止通过历史信息或统计信息，推断出不该被其知道的信息，防止通过公开信息推断出私密信息</a:t>
            </a:r>
            <a:endParaRPr lang="en-US" altLang="zh-CN" dirty="0"/>
          </a:p>
          <a:p>
            <a:pPr marL="357188" lvl="1" indent="0">
              <a:buNone/>
            </a:pPr>
            <a:endParaRPr lang="en-US" altLang="zh-CN" sz="1100" dirty="0"/>
          </a:p>
          <a:p>
            <a:r>
              <a:rPr lang="zh-CN" altLang="en-US" sz="2600" dirty="0"/>
              <a:t>在对用户授予列</a:t>
            </a:r>
            <a:r>
              <a:rPr lang="en-US" altLang="zh-CN" sz="2600" dirty="0">
                <a:solidFill>
                  <a:srgbClr val="FF0000"/>
                </a:solidFill>
              </a:rPr>
              <a:t>INSERT</a:t>
            </a:r>
            <a:r>
              <a:rPr lang="zh-CN" altLang="en-US" sz="2600" dirty="0"/>
              <a:t>权限时，一定要包含对</a:t>
            </a:r>
            <a:r>
              <a:rPr lang="zh-CN" altLang="en-US" sz="2600" u="sng" dirty="0"/>
              <a:t>             </a:t>
            </a:r>
            <a:r>
              <a:rPr lang="zh-CN" altLang="en-US" sz="2600" dirty="0"/>
              <a:t>的</a:t>
            </a:r>
            <a:r>
              <a:rPr lang="en-US" altLang="zh-CN" sz="2600" dirty="0"/>
              <a:t>INSERT</a:t>
            </a:r>
            <a:r>
              <a:rPr lang="zh-CN" altLang="en-US" sz="2600" dirty="0"/>
              <a:t>权限，否则用户的插入会因为空值而被拒绝。除了授权的列，其他列的值或者取</a:t>
            </a:r>
            <a:r>
              <a:rPr lang="zh-CN" altLang="en-US" sz="2600" u="sng" dirty="0"/>
              <a:t>         </a:t>
            </a:r>
            <a:r>
              <a:rPr lang="zh-CN" altLang="en-US" sz="2600" dirty="0"/>
              <a:t>，或者为</a:t>
            </a:r>
            <a:r>
              <a:rPr lang="zh-CN" altLang="en-US" sz="2600" u="sng" dirty="0"/>
              <a:t>                  </a:t>
            </a:r>
            <a:r>
              <a:rPr lang="zh-CN" altLang="en-US" sz="2600" dirty="0"/>
              <a:t>。</a:t>
            </a:r>
            <a:endParaRPr lang="en-US" altLang="zh-CN" sz="2600" dirty="0"/>
          </a:p>
        </p:txBody>
      </p:sp>
      <p:sp>
        <p:nvSpPr>
          <p:cNvPr id="4" name="灯片编号占位符 3"/>
          <p:cNvSpPr>
            <a:spLocks noGrp="1"/>
          </p:cNvSpPr>
          <p:nvPr>
            <p:ph type="sldNum" sz="quarter" idx="12"/>
          </p:nvPr>
        </p:nvSpPr>
        <p:spPr/>
        <p:txBody>
          <a:bodyPr/>
          <a:lstStyle/>
          <a:p>
            <a:fld id="{E63F6D5D-9733-4D44-9C56-AEFEDD5A4BA7}" type="slidenum">
              <a:rPr lang="en-US" smtClean="0"/>
              <a:pPr/>
              <a:t>72</a:t>
            </a:fld>
            <a:endParaRPr lang="en-US" dirty="0"/>
          </a:p>
        </p:txBody>
      </p:sp>
    </p:spTree>
    <p:extLst>
      <p:ext uri="{BB962C8B-B14F-4D97-AF65-F5344CB8AC3E}">
        <p14:creationId xmlns:p14="http://schemas.microsoft.com/office/powerpoint/2010/main" val="87609807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本章作业</a:t>
            </a:r>
          </a:p>
        </p:txBody>
      </p:sp>
      <p:sp>
        <p:nvSpPr>
          <p:cNvPr id="3" name="内容占位符 2"/>
          <p:cNvSpPr>
            <a:spLocks noGrp="1"/>
          </p:cNvSpPr>
          <p:nvPr>
            <p:ph idx="1"/>
          </p:nvPr>
        </p:nvSpPr>
        <p:spPr/>
        <p:txBody>
          <a:bodyPr/>
          <a:lstStyle/>
          <a:p>
            <a:r>
              <a:rPr lang="zh-CN" altLang="en-US" dirty="0"/>
              <a:t>第</a:t>
            </a:r>
            <a:r>
              <a:rPr lang="en-US" altLang="zh-CN"/>
              <a:t>4</a:t>
            </a:r>
            <a:r>
              <a:rPr lang="zh-CN" altLang="en-US"/>
              <a:t>章</a:t>
            </a:r>
            <a:r>
              <a:rPr lang="zh-CN" altLang="en-US" dirty="0"/>
              <a:t>习题：</a:t>
            </a:r>
            <a:r>
              <a:rPr lang="en-US" altLang="zh-CN" dirty="0"/>
              <a:t>1</a:t>
            </a:r>
            <a:r>
              <a:rPr lang="zh-CN" altLang="en-US" dirty="0"/>
              <a:t>，</a:t>
            </a:r>
            <a:r>
              <a:rPr lang="en-US" altLang="zh-CN" dirty="0"/>
              <a:t>2</a:t>
            </a:r>
            <a:r>
              <a:rPr lang="zh-CN" altLang="en-US" dirty="0"/>
              <a:t>，</a:t>
            </a:r>
            <a:r>
              <a:rPr lang="en-US" altLang="zh-CN" dirty="0"/>
              <a:t>4-11</a:t>
            </a:r>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pPr/>
              <a:t>73</a:t>
            </a:fld>
            <a:endParaRPr lang="en-US" dirty="0"/>
          </a:p>
        </p:txBody>
      </p:sp>
    </p:spTree>
    <p:extLst>
      <p:ext uri="{BB962C8B-B14F-4D97-AF65-F5344CB8AC3E}">
        <p14:creationId xmlns:p14="http://schemas.microsoft.com/office/powerpoint/2010/main" val="22736030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52400" y="609600"/>
            <a:ext cx="11582399" cy="5926426"/>
          </a:xfrm>
        </p:spPr>
        <p:txBody>
          <a:bodyPr>
            <a:normAutofit fontScale="92500" lnSpcReduction="20000"/>
          </a:bodyPr>
          <a:lstStyle/>
          <a:p>
            <a:pPr>
              <a:lnSpc>
                <a:spcPct val="150000"/>
              </a:lnSpc>
            </a:pPr>
            <a:r>
              <a:rPr lang="zh-CN" altLang="en-US" kern="0" dirty="0">
                <a:solidFill>
                  <a:srgbClr val="FF0000"/>
                </a:solidFill>
              </a:rPr>
              <a:t>数据库中重要或敏感的数据被泄露</a:t>
            </a:r>
            <a:endParaRPr lang="en-US" altLang="zh-CN" kern="0" dirty="0">
              <a:solidFill>
                <a:srgbClr val="FF0000"/>
              </a:solidFill>
            </a:endParaRPr>
          </a:p>
          <a:p>
            <a:pPr lvl="1">
              <a:lnSpc>
                <a:spcPct val="150000"/>
              </a:lnSpc>
            </a:pPr>
            <a:r>
              <a:rPr lang="zh-CN" altLang="en-US" dirty="0"/>
              <a:t>黑客和敌对分子千方百计盗窃数据库中的重要数据，一些机密信息被暴露。</a:t>
            </a:r>
          </a:p>
          <a:p>
            <a:pPr lvl="1">
              <a:lnSpc>
                <a:spcPct val="150000"/>
              </a:lnSpc>
            </a:pPr>
            <a:r>
              <a:rPr lang="en-US" altLang="zh-CN" dirty="0"/>
              <a:t>DBMS</a:t>
            </a:r>
            <a:r>
              <a:rPr lang="zh-CN" altLang="en-US" dirty="0"/>
              <a:t>提供的主要技术有</a:t>
            </a:r>
            <a:r>
              <a:rPr lang="zh-CN" altLang="en-US" u="sng" dirty="0">
                <a:solidFill>
                  <a:srgbClr val="FF0000"/>
                </a:solidFill>
              </a:rPr>
              <a:t>强制存取控制</a:t>
            </a:r>
            <a:r>
              <a:rPr lang="zh-CN" altLang="en-US" dirty="0"/>
              <a:t>、</a:t>
            </a:r>
            <a:r>
              <a:rPr lang="zh-CN" altLang="en-US" u="sng" dirty="0">
                <a:solidFill>
                  <a:srgbClr val="FF0000"/>
                </a:solidFill>
              </a:rPr>
              <a:t>数据加密存储</a:t>
            </a:r>
            <a:r>
              <a:rPr lang="zh-CN" altLang="en-US" dirty="0"/>
              <a:t>和</a:t>
            </a:r>
            <a:r>
              <a:rPr lang="zh-CN" altLang="en-US" u="sng" dirty="0">
                <a:solidFill>
                  <a:srgbClr val="FF0000"/>
                </a:solidFill>
              </a:rPr>
              <a:t>加密传输</a:t>
            </a:r>
            <a:r>
              <a:rPr lang="zh-CN" altLang="en-US" dirty="0"/>
              <a:t>等。</a:t>
            </a:r>
          </a:p>
          <a:p>
            <a:pPr lvl="1">
              <a:lnSpc>
                <a:spcPct val="150000"/>
              </a:lnSpc>
            </a:pPr>
            <a:r>
              <a:rPr lang="zh-CN" altLang="en-US" dirty="0">
                <a:solidFill>
                  <a:srgbClr val="FF0000"/>
                </a:solidFill>
              </a:rPr>
              <a:t>审计日志分析</a:t>
            </a:r>
            <a:endParaRPr lang="en-US" altLang="zh-CN" dirty="0">
              <a:solidFill>
                <a:srgbClr val="FF0000"/>
              </a:solidFill>
            </a:endParaRPr>
          </a:p>
          <a:p>
            <a:pPr lvl="2">
              <a:lnSpc>
                <a:spcPct val="150000"/>
              </a:lnSpc>
            </a:pPr>
            <a:r>
              <a:rPr lang="zh-CN" altLang="en-US" sz="2400" dirty="0">
                <a:solidFill>
                  <a:srgbClr val="0000CC"/>
                </a:solidFill>
              </a:rPr>
              <a:t>对安全性要求较高的部门提供审计功能：对非授权用户的入侵行为及信息破坏情况进行跟踪，防止对数据库安全责任的</a:t>
            </a:r>
            <a:r>
              <a:rPr lang="zh-CN" altLang="en-US" sz="2400">
                <a:solidFill>
                  <a:srgbClr val="0000CC"/>
                </a:solidFill>
              </a:rPr>
              <a:t>否认。</a:t>
            </a:r>
            <a:endParaRPr lang="en-US" altLang="zh-CN" sz="2400" dirty="0">
              <a:solidFill>
                <a:srgbClr val="0000CC"/>
              </a:solidFill>
            </a:endParaRPr>
          </a:p>
          <a:p>
            <a:pPr>
              <a:lnSpc>
                <a:spcPct val="150000"/>
              </a:lnSpc>
            </a:pPr>
            <a:r>
              <a:rPr lang="zh-CN" altLang="en-US" dirty="0">
                <a:solidFill>
                  <a:srgbClr val="FF0000"/>
                </a:solidFill>
              </a:rPr>
              <a:t>安全环境的脆弱性</a:t>
            </a:r>
            <a:endParaRPr lang="en-US" altLang="zh-CN" dirty="0">
              <a:solidFill>
                <a:srgbClr val="FF0000"/>
              </a:solidFill>
            </a:endParaRPr>
          </a:p>
          <a:p>
            <a:pPr lvl="1">
              <a:lnSpc>
                <a:spcPct val="150000"/>
              </a:lnSpc>
            </a:pPr>
            <a:r>
              <a:rPr lang="zh-CN" altLang="zh-CN" dirty="0"/>
              <a:t>数据库的安全性与计算机系统的安全性紧密联系</a:t>
            </a:r>
            <a:endParaRPr lang="en-US" altLang="zh-CN" dirty="0"/>
          </a:p>
          <a:p>
            <a:pPr lvl="2">
              <a:lnSpc>
                <a:spcPct val="150000"/>
              </a:lnSpc>
            </a:pPr>
            <a:r>
              <a:rPr lang="zh-CN" altLang="zh-CN" sz="2400" dirty="0">
                <a:solidFill>
                  <a:srgbClr val="0000CC"/>
                </a:solidFill>
              </a:rPr>
              <a:t>计算机硬件、操作系统、网络系统等的安全性</a:t>
            </a:r>
            <a:endParaRPr lang="en-US" altLang="zh-CN" sz="2400" dirty="0">
              <a:solidFill>
                <a:srgbClr val="0000CC"/>
              </a:solidFill>
            </a:endParaRPr>
          </a:p>
          <a:p>
            <a:pPr lvl="1">
              <a:lnSpc>
                <a:spcPct val="150000"/>
              </a:lnSpc>
            </a:pPr>
            <a:r>
              <a:rPr lang="zh-CN" altLang="zh-CN" dirty="0"/>
              <a:t>建立一套可信（</a:t>
            </a:r>
            <a:r>
              <a:rPr lang="en-US" altLang="zh-CN" dirty="0"/>
              <a:t>Trusted</a:t>
            </a:r>
            <a:r>
              <a:rPr lang="zh-CN" altLang="zh-CN" dirty="0"/>
              <a:t>）计算机系统的概念和标准</a:t>
            </a:r>
            <a:endParaRPr lang="en-US" altLang="zh-CN" dirty="0"/>
          </a:p>
        </p:txBody>
      </p:sp>
      <p:sp>
        <p:nvSpPr>
          <p:cNvPr id="4" name="灯片编号占位符 3"/>
          <p:cNvSpPr>
            <a:spLocks noGrp="1"/>
          </p:cNvSpPr>
          <p:nvPr>
            <p:ph type="sldNum" sz="quarter" idx="12"/>
          </p:nvPr>
        </p:nvSpPr>
        <p:spPr/>
        <p:txBody>
          <a:bodyPr/>
          <a:lstStyle/>
          <a:p>
            <a:fld id="{E63F6D5D-9733-4D44-9C56-AEFEDD5A4BA7}" type="slidenum">
              <a:rPr lang="en-US" smtClean="0"/>
              <a:pPr/>
              <a:t>7</a:t>
            </a:fld>
            <a:endParaRPr lang="en-US" dirty="0"/>
          </a:p>
        </p:txBody>
      </p:sp>
    </p:spTree>
    <p:extLst>
      <p:ext uri="{BB962C8B-B14F-4D97-AF65-F5344CB8AC3E}">
        <p14:creationId xmlns:p14="http://schemas.microsoft.com/office/powerpoint/2010/main" val="37018852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安全标准简介</a:t>
            </a:r>
          </a:p>
        </p:txBody>
      </p:sp>
      <p:sp>
        <p:nvSpPr>
          <p:cNvPr id="4" name="灯片编号占位符 3"/>
          <p:cNvSpPr>
            <a:spLocks noGrp="1"/>
          </p:cNvSpPr>
          <p:nvPr>
            <p:ph type="sldNum" sz="quarter" idx="12"/>
          </p:nvPr>
        </p:nvSpPr>
        <p:spPr/>
        <p:txBody>
          <a:bodyPr/>
          <a:lstStyle/>
          <a:p>
            <a:fld id="{E63F6D5D-9733-4D44-9C56-AEFEDD5A4BA7}" type="slidenum">
              <a:rPr lang="en-US" smtClean="0"/>
              <a:pPr/>
              <a:t>8</a:t>
            </a:fld>
            <a:endParaRPr lang="en-US" dirty="0"/>
          </a:p>
        </p:txBody>
      </p:sp>
      <p:pic>
        <p:nvPicPr>
          <p:cNvPr id="6" name="Picture 4" descr="41"/>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168433" y="1120453"/>
            <a:ext cx="89154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5"/>
          <p:cNvSpPr>
            <a:spLocks noChangeArrowheads="1"/>
          </p:cNvSpPr>
          <p:nvPr/>
        </p:nvSpPr>
        <p:spPr bwMode="auto">
          <a:xfrm>
            <a:off x="3505200" y="5974706"/>
            <a:ext cx="42418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r>
              <a:rPr lang="zh-CN" altLang="en-US" sz="2800" dirty="0">
                <a:solidFill>
                  <a:srgbClr val="0000FF"/>
                </a:solidFill>
                <a:latin typeface="等线" panose="02010600030101010101" pitchFamily="2" charset="-122"/>
                <a:ea typeface="等线" panose="02010600030101010101" pitchFamily="2" charset="-122"/>
              </a:rPr>
              <a:t>信息安全标准的发展历史 </a:t>
            </a:r>
          </a:p>
        </p:txBody>
      </p:sp>
      <p:sp>
        <p:nvSpPr>
          <p:cNvPr id="8" name="矩形 7"/>
          <p:cNvSpPr/>
          <p:nvPr/>
        </p:nvSpPr>
        <p:spPr>
          <a:xfrm>
            <a:off x="7129094" y="2057400"/>
            <a:ext cx="4639412" cy="400110"/>
          </a:xfrm>
          <a:prstGeom prst="rect">
            <a:avLst/>
          </a:prstGeom>
        </p:spPr>
        <p:txBody>
          <a:bodyPr wrap="none">
            <a:spAutoFit/>
          </a:bodyPr>
          <a:lstStyle/>
          <a:p>
            <a:r>
              <a:rPr lang="en-US" altLang="zh-CN" sz="2000" dirty="0">
                <a:solidFill>
                  <a:srgbClr val="0000CC"/>
                </a:solidFill>
              </a:rPr>
              <a:t>2001</a:t>
            </a:r>
            <a:r>
              <a:rPr lang="zh-CN" altLang="en-US" sz="2000" dirty="0">
                <a:solidFill>
                  <a:srgbClr val="0000CC"/>
                </a:solidFill>
              </a:rPr>
              <a:t>年 </a:t>
            </a:r>
            <a:r>
              <a:rPr lang="en-US" altLang="zh-CN" sz="2000" dirty="0">
                <a:solidFill>
                  <a:srgbClr val="0000CC"/>
                </a:solidFill>
              </a:rPr>
              <a:t>CC V2.1</a:t>
            </a:r>
            <a:r>
              <a:rPr lang="zh-CN" altLang="en-US" sz="2000" dirty="0">
                <a:solidFill>
                  <a:srgbClr val="0000CC"/>
                </a:solidFill>
              </a:rPr>
              <a:t>版被我国采用为国家标准</a:t>
            </a:r>
          </a:p>
        </p:txBody>
      </p:sp>
    </p:spTree>
    <p:extLst>
      <p:ext uri="{BB962C8B-B14F-4D97-AF65-F5344CB8AC3E}">
        <p14:creationId xmlns:p14="http://schemas.microsoft.com/office/powerpoint/2010/main" val="260951354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9.0&quot;&gt;&lt;object type=&quot;1&quot; unique_id=&quot;10001&quot;&gt;&lt;object type=&quot;8&quot; unique_id=&quot;10002&quot;&gt;&lt;/object&gt;&lt;object type=&quot;2&quot; unique_id=&quot;10003&quot;&gt;&lt;object type=&quot;3&quot; unique_id=&quot;10005&quot;&gt;&lt;property id=&quot;20148&quot; value=&quot;5&quot;/&gt;&lt;property id=&quot;20300&quot; value=&quot;Slide 2&quot;/&gt;&lt;property id=&quot;20307&quot; value=&quot;258&quot;/&gt;&lt;/object&gt;&lt;object type=&quot;3&quot; unique_id=&quot;10006&quot;&gt;&lt;property id=&quot;20148&quot; value=&quot;5&quot;/&gt;&lt;property id=&quot;20300&quot; value=&quot;Slide 3&quot;/&gt;&lt;property id=&quot;20307&quot; value=&quot;259&quot;/&gt;&lt;/object&gt;&lt;object type=&quot;3&quot; unique_id=&quot;10007&quot;&gt;&lt;property id=&quot;20148&quot; value=&quot;5&quot;/&gt;&lt;property id=&quot;20300&quot; value=&quot;Slide 4&quot;/&gt;&lt;property id=&quot;20307&quot; value=&quot;260&quot;/&gt;&lt;/object&gt;&lt;object type=&quot;3&quot; unique_id=&quot;10008&quot;&gt;&lt;property id=&quot;20148&quot; value=&quot;5&quot;/&gt;&lt;property id=&quot;20300&quot; value=&quot;Slide 13&quot;/&gt;&lt;property id=&quot;20307&quot; value=&quot;261&quot;/&gt;&lt;/object&gt;&lt;object type=&quot;3&quot; unique_id=&quot;10009&quot;&gt;&lt;property id=&quot;20148&quot; value=&quot;5&quot;/&gt;&lt;property id=&quot;20300&quot; value=&quot;Slide 14&quot;/&gt;&lt;property id=&quot;20307&quot; value=&quot;262&quot;/&gt;&lt;/object&gt;&lt;object type=&quot;3&quot; unique_id=&quot;10010&quot;&gt;&lt;property id=&quot;20148&quot; value=&quot;5&quot;/&gt;&lt;property id=&quot;20300&quot; value=&quot;Slide 15&quot;/&gt;&lt;property id=&quot;20307&quot; value=&quot;263&quot;/&gt;&lt;/object&gt;&lt;object type=&quot;3&quot; unique_id=&quot;10011&quot;&gt;&lt;property id=&quot;20148&quot; value=&quot;5&quot;/&gt;&lt;property id=&quot;20300&quot; value=&quot;Slide 16&quot;/&gt;&lt;property id=&quot;20307&quot; value=&quot;264&quot;/&gt;&lt;/object&gt;&lt;object type=&quot;3&quot; unique_id=&quot;10012&quot;&gt;&lt;property id=&quot;20148&quot; value=&quot;5&quot;/&gt;&lt;property id=&quot;20300&quot; value=&quot;Slide 17&quot;/&gt;&lt;property id=&quot;20307&quot; value=&quot;265&quot;/&gt;&lt;/object&gt;&lt;object type=&quot;3&quot; unique_id=&quot;10013&quot;&gt;&lt;property id=&quot;20148&quot; value=&quot;5&quot;/&gt;&lt;property id=&quot;20300&quot; value=&quot;Slide 19&quot;/&gt;&lt;property id=&quot;20307&quot; value=&quot;266&quot;/&gt;&lt;/object&gt;&lt;object type=&quot;3&quot; unique_id=&quot;10014&quot;&gt;&lt;property id=&quot;20148&quot; value=&quot;5&quot;/&gt;&lt;property id=&quot;20300&quot; value=&quot;Slide 23&quot;/&gt;&lt;property id=&quot;20307&quot; value=&quot;267&quot;/&gt;&lt;/object&gt;&lt;object type=&quot;3&quot; unique_id=&quot;10015&quot;&gt;&lt;property id=&quot;20148&quot; value=&quot;5&quot;/&gt;&lt;property id=&quot;20300&quot; value=&quot;Slide 29&quot;/&gt;&lt;property id=&quot;20307&quot; value=&quot;268&quot;/&gt;&lt;/object&gt;&lt;object type=&quot;3&quot; unique_id=&quot;10016&quot;&gt;&lt;property id=&quot;20148&quot; value=&quot;5&quot;/&gt;&lt;property id=&quot;20300&quot; value=&quot;Slide 30&quot;/&gt;&lt;property id=&quot;20307&quot; value=&quot;269&quot;/&gt;&lt;/object&gt;&lt;object type=&quot;3&quot; unique_id=&quot;10017&quot;&gt;&lt;property id=&quot;20148&quot; value=&quot;5&quot;/&gt;&lt;property id=&quot;20300&quot; value=&quot;Slide 31&quot;/&gt;&lt;property id=&quot;20307&quot; value=&quot;270&quot;/&gt;&lt;/object&gt;&lt;object type=&quot;3&quot; unique_id=&quot;10018&quot;&gt;&lt;property id=&quot;20148&quot; value=&quot;5&quot;/&gt;&lt;property id=&quot;20300&quot; value=&quot;Slide 35&quot;/&gt;&lt;property id=&quot;20307&quot; value=&quot;271&quot;/&gt;&lt;/object&gt;&lt;object type=&quot;3&quot; unique_id=&quot;10019&quot;&gt;&lt;property id=&quot;20148&quot; value=&quot;5&quot;/&gt;&lt;property id=&quot;20300&quot; value=&quot;Slide 36&quot;/&gt;&lt;property id=&quot;20307&quot; value=&quot;272&quot;/&gt;&lt;/object&gt;&lt;object type=&quot;3&quot; unique_id=&quot;10020&quot;&gt;&lt;property id=&quot;20148&quot; value=&quot;5&quot;/&gt;&lt;property id=&quot;20300&quot; value=&quot;Slide 39&quot;/&gt;&lt;property id=&quot;20307&quot; value=&quot;273&quot;/&gt;&lt;/object&gt;&lt;object type=&quot;3&quot; unique_id=&quot;10021&quot;&gt;&lt;property id=&quot;20148&quot; value=&quot;5&quot;/&gt;&lt;property id=&quot;20300&quot; value=&quot;Slide 40&quot;/&gt;&lt;property id=&quot;20307&quot; value=&quot;274&quot;/&gt;&lt;/object&gt;&lt;object type=&quot;3&quot; unique_id=&quot;10022&quot;&gt;&lt;property id=&quot;20148&quot; value=&quot;5&quot;/&gt;&lt;property id=&quot;20300&quot; value=&quot;Slide 41&quot;/&gt;&lt;property id=&quot;20307&quot; value=&quot;275&quot;/&gt;&lt;/object&gt;&lt;object type=&quot;3&quot; unique_id=&quot;10023&quot;&gt;&lt;property id=&quot;20148&quot; value=&quot;5&quot;/&gt;&lt;property id=&quot;20300&quot; value=&quot;Slide 52&quot;/&gt;&lt;property id=&quot;20307&quot; value=&quot;276&quot;/&gt;&lt;/object&gt;&lt;object type=&quot;3&quot; unique_id=&quot;10024&quot;&gt;&lt;property id=&quot;20148&quot; value=&quot;5&quot;/&gt;&lt;property id=&quot;20300&quot; value=&quot;Slide 58&quot;/&gt;&lt;property id=&quot;20307&quot; value=&quot;277&quot;/&gt;&lt;/object&gt;&lt;object type=&quot;3&quot; unique_id=&quot;10025&quot;&gt;&lt;property id=&quot;20148&quot; value=&quot;5&quot;/&gt;&lt;property id=&quot;20300&quot; value=&quot;Slide 59&quot;/&gt;&lt;property id=&quot;20307&quot; value=&quot;278&quot;/&gt;&lt;/object&gt;&lt;object type=&quot;3&quot; unique_id=&quot;10026&quot;&gt;&lt;property id=&quot;20148&quot; value=&quot;5&quot;/&gt;&lt;property id=&quot;20300&quot; value=&quot;Slide 65&quot;/&gt;&lt;property id=&quot;20307&quot; value=&quot;279&quot;/&gt;&lt;/object&gt;&lt;object type=&quot;3&quot; unique_id=&quot;10027&quot;&gt;&lt;property id=&quot;20148&quot; value=&quot;5&quot;/&gt;&lt;property id=&quot;20300&quot; value=&quot;Slide 71&quot;/&gt;&lt;property id=&quot;20307&quot; value=&quot;280&quot;/&gt;&lt;/object&gt;&lt;object type=&quot;3&quot; unique_id=&quot;10028&quot;&gt;&lt;property id=&quot;20148&quot; value=&quot;5&quot;/&gt;&lt;property id=&quot;20300&quot; value=&quot;Slide 72&quot;/&gt;&lt;property id=&quot;20307&quot; value=&quot;281&quot;/&gt;&lt;/object&gt;&lt;object type=&quot;3&quot; unique_id=&quot;10029&quot;&gt;&lt;property id=&quot;20148&quot; value=&quot;5&quot;/&gt;&lt;property id=&quot;20300&quot; value=&quot;Slide 73&quot;/&gt;&lt;property id=&quot;20307&quot; value=&quot;282&quot;/&gt;&lt;/object&gt;&lt;object type=&quot;3&quot; unique_id=&quot;10030&quot;&gt;&lt;property id=&quot;20148&quot; value=&quot;5&quot;/&gt;&lt;property id=&quot;20300&quot; value=&quot;Slide 74&quot;/&gt;&lt;property id=&quot;20307&quot; value=&quot;283&quot;/&gt;&lt;/object&gt;&lt;object type=&quot;3&quot; unique_id=&quot;10031&quot;&gt;&lt;property id=&quot;20148&quot; value=&quot;5&quot;/&gt;&lt;property id=&quot;20300&quot; value=&quot;Slide 75&quot;/&gt;&lt;property id=&quot;20307&quot; value=&quot;284&quot;/&gt;&lt;/object&gt;&lt;object type=&quot;3&quot; unique_id=&quot;10032&quot;&gt;&lt;property id=&quot;20148&quot; value=&quot;5&quot;/&gt;&lt;property id=&quot;20300&quot; value=&quot;Slide 76&quot;/&gt;&lt;property id=&quot;20307&quot; value=&quot;285&quot;/&gt;&lt;/object&gt;&lt;object type=&quot;3&quot; unique_id=&quot;10033&quot;&gt;&lt;property id=&quot;20148&quot; value=&quot;5&quot;/&gt;&lt;property id=&quot;20300&quot; value=&quot;Slide 77&quot;/&gt;&lt;property id=&quot;20307&quot; value=&quot;286&quot;/&gt;&lt;/object&gt;&lt;object type=&quot;3&quot; unique_id=&quot;10034&quot;&gt;&lt;property id=&quot;20148&quot; value=&quot;5&quot;/&gt;&lt;property id=&quot;20300&quot; value=&quot;Slide 79&quot;/&gt;&lt;property id=&quot;20307&quot; value=&quot;287&quot;/&gt;&lt;/object&gt;&lt;object type=&quot;3&quot; unique_id=&quot;10035&quot;&gt;&lt;property id=&quot;20148&quot; value=&quot;5&quot;/&gt;&lt;property id=&quot;20300&quot; value=&quot;Slide 80&quot;/&gt;&lt;property id=&quot;20307&quot; value=&quot;288&quot;/&gt;&lt;/object&gt;&lt;object type=&quot;3&quot; unique_id=&quot;10036&quot;&gt;&lt;property id=&quot;20148&quot; value=&quot;5&quot;/&gt;&lt;property id=&quot;20300&quot; value=&quot;Slide 81&quot;/&gt;&lt;property id=&quot;20307&quot; value=&quot;289&quot;/&gt;&lt;/object&gt;&lt;object type=&quot;3&quot; unique_id=&quot;10037&quot;&gt;&lt;property id=&quot;20148&quot; value=&quot;5&quot;/&gt;&lt;property id=&quot;20300&quot; value=&quot;Slide 82&quot;/&gt;&lt;property id=&quot;20307&quot; value=&quot;290&quot;/&gt;&lt;/object&gt;&lt;object type=&quot;3&quot; unique_id=&quot;10038&quot;&gt;&lt;property id=&quot;20148&quot; value=&quot;5&quot;/&gt;&lt;property id=&quot;20300&quot; value=&quot;Slide 83&quot;/&gt;&lt;property id=&quot;20307&quot; value=&quot;291&quot;/&gt;&lt;/object&gt;&lt;object type=&quot;3&quot; unique_id=&quot;10039&quot;&gt;&lt;property id=&quot;20148&quot; value=&quot;5&quot;/&gt;&lt;property id=&quot;20300&quot; value=&quot;Slide 84&quot;/&gt;&lt;property id=&quot;20307&quot; value=&quot;292&quot;/&gt;&lt;/object&gt;&lt;object type=&quot;3&quot; unique_id=&quot;10040&quot;&gt;&lt;property id=&quot;20148&quot; value=&quot;5&quot;/&gt;&lt;property id=&quot;20300&quot; value=&quot;Slide 85&quot;/&gt;&lt;property id=&quot;20307&quot; value=&quot;293&quot;/&gt;&lt;/object&gt;&lt;object type=&quot;3&quot; unique_id=&quot;10041&quot;&gt;&lt;property id=&quot;20148&quot; value=&quot;5&quot;/&gt;&lt;property id=&quot;20300&quot; value=&quot;Slide 86&quot;/&gt;&lt;property id=&quot;20307&quot; value=&quot;294&quot;/&gt;&lt;/object&gt;&lt;object type=&quot;3&quot; unique_id=&quot;10042&quot;&gt;&lt;property id=&quot;20148&quot; value=&quot;5&quot;/&gt;&lt;property id=&quot;20300&quot; value=&quot;Slide 88&quot;/&gt;&lt;property id=&quot;20307&quot; value=&quot;295&quot;/&gt;&lt;/object&gt;&lt;object type=&quot;3&quot; unique_id=&quot;10043&quot;&gt;&lt;property id=&quot;20148&quot; value=&quot;5&quot;/&gt;&lt;property id=&quot;20300&quot; value=&quot;Slide 89&quot;/&gt;&lt;property id=&quot;20307&quot; value=&quot;296&quot;/&gt;&lt;/object&gt;&lt;object type=&quot;3&quot; unique_id=&quot;10044&quot;&gt;&lt;property id=&quot;20148&quot; value=&quot;5&quot;/&gt;&lt;property id=&quot;20300&quot; value=&quot;Slide 90&quot;/&gt;&lt;property id=&quot;20307&quot; value=&quot;297&quot;/&gt;&lt;/object&gt;&lt;object type=&quot;3&quot; unique_id=&quot;10045&quot;&gt;&lt;property id=&quot;20148&quot; value=&quot;5&quot;/&gt;&lt;property id=&quot;20300&quot; value=&quot;Slide 91&quot;/&gt;&lt;property id=&quot;20307&quot; value=&quot;298&quot;/&gt;&lt;/object&gt;&lt;object type=&quot;3&quot; unique_id=&quot;10046&quot;&gt;&lt;property id=&quot;20148&quot; value=&quot;5&quot;/&gt;&lt;property id=&quot;20300&quot; value=&quot;Slide 92&quot;/&gt;&lt;property id=&quot;20307&quot; value=&quot;299&quot;/&gt;&lt;/object&gt;&lt;object type=&quot;3&quot; unique_id=&quot;10047&quot;&gt;&lt;property id=&quot;20148&quot; value=&quot;5&quot;/&gt;&lt;property id=&quot;20300&quot; value=&quot;Slide 93&quot;/&gt;&lt;property id=&quot;20307&quot; value=&quot;300&quot;/&gt;&lt;/object&gt;&lt;object type=&quot;3&quot; unique_id=&quot;10048&quot;&gt;&lt;property id=&quot;20148&quot; value=&quot;5&quot;/&gt;&lt;property id=&quot;20300&quot; value=&quot;Slide 94&quot;/&gt;&lt;property id=&quot;20307&quot; value=&quot;301&quot;/&gt;&lt;/object&gt;&lt;object type=&quot;3&quot; unique_id=&quot;10049&quot;&gt;&lt;property id=&quot;20148&quot; value=&quot;5&quot;/&gt;&lt;property id=&quot;20300&quot; value=&quot;Slide 95&quot;/&gt;&lt;property id=&quot;20307&quot; value=&quot;302&quot;/&gt;&lt;/object&gt;&lt;object type=&quot;3&quot; unique_id=&quot;10050&quot;&gt;&lt;property id=&quot;20148&quot; value=&quot;5&quot;/&gt;&lt;property id=&quot;20300&quot; value=&quot;Slide 107&quot;/&gt;&lt;property id=&quot;20307&quot; value=&quot;303&quot;/&gt;&lt;/object&gt;&lt;object type=&quot;3&quot; unique_id=&quot;10051&quot;&gt;&lt;property id=&quot;20148&quot; value=&quot;5&quot;/&gt;&lt;property id=&quot;20300&quot; value=&quot;Slide 108&quot;/&gt;&lt;property id=&quot;20307&quot; value=&quot;304&quot;/&gt;&lt;/object&gt;&lt;object type=&quot;3&quot; unique_id=&quot;10052&quot;&gt;&lt;property id=&quot;20148&quot; value=&quot;5&quot;/&gt;&lt;property id=&quot;20300&quot; value=&quot;Slide 109&quot;/&gt;&lt;property id=&quot;20307&quot; value=&quot;305&quot;/&gt;&lt;/object&gt;&lt;object type=&quot;3&quot; unique_id=&quot;10053&quot;&gt;&lt;property id=&quot;20148&quot; value=&quot;5&quot;/&gt;&lt;property id=&quot;20300&quot; value=&quot;Slide 110&quot;/&gt;&lt;property id=&quot;20307&quot; value=&quot;306&quot;/&gt;&lt;/object&gt;&lt;object type=&quot;3&quot; unique_id=&quot;10054&quot;&gt;&lt;property id=&quot;20148&quot; value=&quot;5&quot;/&gt;&lt;property id=&quot;20300&quot; value=&quot;Slide 112&quot;/&gt;&lt;property id=&quot;20307&quot; value=&quot;307&quot;/&gt;&lt;/object&gt;&lt;object type=&quot;3&quot; unique_id=&quot;10055&quot;&gt;&lt;property id=&quot;20148&quot; value=&quot;5&quot;/&gt;&lt;property id=&quot;20300&quot; value=&quot;Slide 113&quot;/&gt;&lt;property id=&quot;20307&quot; value=&quot;308&quot;/&gt;&lt;/object&gt;&lt;object type=&quot;3&quot; unique_id=&quot;10056&quot;&gt;&lt;property id=&quot;20148&quot; value=&quot;5&quot;/&gt;&lt;property id=&quot;20300&quot; value=&quot;Slide 114&quot;/&gt;&lt;property id=&quot;20307&quot; value=&quot;309&quot;/&gt;&lt;/object&gt;&lt;object type=&quot;3&quot; unique_id=&quot;10057&quot;&gt;&lt;property id=&quot;20148&quot; value=&quot;5&quot;/&gt;&lt;property id=&quot;20300&quot; value=&quot;Slide 115&quot;/&gt;&lt;property id=&quot;20307&quot; value=&quot;310&quot;/&gt;&lt;/object&gt;&lt;object type=&quot;3&quot; unique_id=&quot;10058&quot;&gt;&lt;property id=&quot;20148&quot; value=&quot;5&quot;/&gt;&lt;property id=&quot;20300&quot; value=&quot;Slide 116&quot;/&gt;&lt;property id=&quot;20307&quot; value=&quot;311&quot;/&gt;&lt;/object&gt;&lt;object type=&quot;3&quot; unique_id=&quot;10059&quot;&gt;&lt;property id=&quot;20148&quot; value=&quot;5&quot;/&gt;&lt;property id=&quot;20300&quot; value=&quot;Slide 118&quot;/&gt;&lt;property id=&quot;20307&quot; value=&quot;312&quot;/&gt;&lt;/object&gt;&lt;object type=&quot;3&quot; unique_id=&quot;10060&quot;&gt;&lt;property id=&quot;20148&quot; value=&quot;5&quot;/&gt;&lt;property id=&quot;20300&quot; value=&quot;Slide 119&quot;/&gt;&lt;property id=&quot;20307&quot; value=&quot;313&quot;/&gt;&lt;/object&gt;&lt;object type=&quot;3&quot; unique_id=&quot;78127&quot;&gt;&lt;property id=&quot;20148&quot; value=&quot;5&quot;/&gt;&lt;property id=&quot;20300&quot; value=&quot;Slide 1 - &amp;quot;Chapter 1 Introduction to Computers, the Internet and the Web&amp;quot;&quot;/&gt;&lt;property id=&quot;20307&quot; value=&quot;315&quot;/&gt;&lt;/object&gt;&lt;object type=&quot;3&quot; unique_id=&quot;81593&quot;&gt;&lt;property id=&quot;20148&quot; value=&quot;5&quot;/&gt;&lt;property id=&quot;20300&quot; value=&quot;Slide 5 - &amp;quot;1.1  Introduction&amp;quot;&quot;/&gt;&lt;property id=&quot;20307&quot; value=&quot;317&quot;/&gt;&lt;/object&gt;&lt;object type=&quot;3&quot; unique_id=&quot;81594&quot;&gt;&lt;property id=&quot;20148&quot; value=&quot;5&quot;/&gt;&lt;property id=&quot;20300&quot; value=&quot;Slide 6 - &amp;quot;1.2  Hardware and Software&amp;quot;&quot;/&gt;&lt;property id=&quot;20307&quot; value=&quot;318&quot;/&gt;&lt;/object&gt;&lt;object type=&quot;3&quot; unique_id=&quot;81595&quot;&gt;&lt;property id=&quot;20148&quot; value=&quot;5&quot;/&gt;&lt;property id=&quot;20300&quot; value=&quot;Slide 7 - &amp;quot;1.2  Hardware and Software (Cont.)&amp;quot;&quot;/&gt;&lt;property id=&quot;20307&quot; value=&quot;319&quot;/&gt;&lt;/object&gt;&lt;object type=&quot;3&quot; unique_id=&quot;81596&quot;&gt;&lt;property id=&quot;20148&quot; value=&quot;5&quot;/&gt;&lt;property id=&quot;20300&quot; value=&quot;Slide 8 - &amp;quot;1.2  Hardware and Software (Cont.)&amp;quot;&quot;/&gt;&lt;property id=&quot;20307&quot; value=&quot;320&quot;/&gt;&lt;/object&gt;&lt;object type=&quot;3&quot; unique_id=&quot;81597&quot;&gt;&lt;property id=&quot;20148&quot; value=&quot;5&quot;/&gt;&lt;property id=&quot;20300&quot; value=&quot;Slide 9 - &amp;quot;1.2.1  Moore’s Law&amp;quot;&quot;/&gt;&lt;property id=&quot;20307&quot; value=&quot;321&quot;/&gt;&lt;/object&gt;&lt;object type=&quot;3&quot; unique_id=&quot;81598&quot;&gt;&lt;property id=&quot;20148&quot; value=&quot;5&quot;/&gt;&lt;property id=&quot;20300&quot; value=&quot;Slide 10 - &amp;quot;1.2.1  Moore’s Law (Cont.)&amp;quot;&quot;/&gt;&lt;property id=&quot;20307&quot; value=&quot;322&quot;/&gt;&lt;/object&gt;&lt;object type=&quot;3&quot; unique_id=&quot;81599&quot;&gt;&lt;property id=&quot;20148&quot; value=&quot;5&quot;/&gt;&lt;property id=&quot;20300&quot; value=&quot;Slide 11 - &amp;quot;1.2.1  Moore’s Law (Cont.)&amp;quot;&quot;/&gt;&lt;property id=&quot;20307&quot; value=&quot;323&quot;/&gt;&lt;/object&gt;&lt;object type=&quot;3&quot; unique_id=&quot;81600&quot;&gt;&lt;property id=&quot;20148&quot; value=&quot;5&quot;/&gt;&lt;property id=&quot;20300&quot; value=&quot;Slide 12 - &amp;quot;1.2.2  Computer Organization&amp;quot;&quot;/&gt;&lt;property id=&quot;20307&quot; value=&quot;324&quot;/&gt;&lt;/object&gt;&lt;object type=&quot;3&quot; unique_id=&quot;81601&quot;&gt;&lt;property id=&quot;20148&quot; value=&quot;5&quot;/&gt;&lt;property id=&quot;20300&quot; value=&quot;Slide 18 - &amp;quot;1.3  Data Hierarchy&amp;quot;&quot;/&gt;&lt;property id=&quot;20307&quot; value=&quot;325&quot;/&gt;&lt;/object&gt;&lt;object type=&quot;3&quot; unique_id=&quot;81602&quot;&gt;&lt;property id=&quot;20148&quot; value=&quot;5&quot;/&gt;&lt;property id=&quot;20300&quot; value=&quot;Slide 20 - &amp;quot;1.3  Data Hierarchy&amp;quot;&quot;/&gt;&lt;property id=&quot;20307&quot; value=&quot;326&quot;/&gt;&lt;/object&gt;&lt;object type=&quot;3&quot; unique_id=&quot;81603&quot;&gt;&lt;property id=&quot;20148&quot; value=&quot;5&quot;/&gt;&lt;property id=&quot;20300&quot; value=&quot;Slide 21 - &amp;quot;1.3  Data Hierarchy&amp;quot;&quot;/&gt;&lt;property id=&quot;20307&quot; value=&quot;327&quot;/&gt;&lt;/object&gt;&lt;object type=&quot;3&quot; unique_id=&quot;81604&quot;&gt;&lt;property id=&quot;20148&quot; value=&quot;5&quot;/&gt;&lt;property id=&quot;20300&quot; value=&quot;Slide 22 - &amp;quot;1.3  Data Hierarchy&amp;quot;&quot;/&gt;&lt;property id=&quot;20307&quot; value=&quot;328&quot;/&gt;&lt;/object&gt;&lt;object type=&quot;3&quot; unique_id=&quot;81605&quot;&gt;&lt;property id=&quot;20148&quot; value=&quot;5&quot;/&gt;&lt;property id=&quot;20300&quot; value=&quot;Slide 24 - &amp;quot;1.4  Machine Languages, Assembly Languages and High-Level Languages&amp;quot;&quot;/&gt;&lt;property id=&quot;20307&quot; value=&quot;335&quot;/&gt;&lt;/object&gt;&lt;object type=&quot;3&quot; unique_id=&quot;81606&quot;&gt;&lt;property id=&quot;20148&quot; value=&quot;5&quot;/&gt;&lt;property id=&quot;20300&quot; value=&quot;Slide 25 - &amp;quot;1.4  Machine Languages, Assembly Languages and High-Level Languages&amp;quot;&quot;/&gt;&lt;property id=&quot;20307&quot; value=&quot;336&quot;/&gt;&lt;/object&gt;&lt;object type=&quot;3&quot; unique_id=&quot;81607&quot;&gt;&lt;property id=&quot;20148&quot; value=&quot;5&quot;/&gt;&lt;property id=&quot;20300&quot; value=&quot;Slide 26 - &amp;quot;1.5  The C Programming Language&amp;quot;&quot;/&gt;&lt;property id=&quot;20307&quot; value=&quot;337&quot;/&gt;&lt;/object&gt;&lt;object type=&quot;3&quot; unique_id=&quot;81608&quot;&gt;&lt;property id=&quot;20148&quot; value=&quot;5&quot;/&gt;&lt;property id=&quot;20300&quot; value=&quot;Slide 27 - &amp;quot;1.5  The C Programming Language (Cont.)&amp;quot;&quot;/&gt;&lt;property id=&quot;20307&quot; value=&quot;338&quot;/&gt;&lt;/object&gt;&lt;object type=&quot;3&quot; unique_id=&quot;81609&quot;&gt;&lt;property id=&quot;20148&quot; value=&quot;5&quot;/&gt;&lt;property id=&quot;20300&quot; value=&quot;Slide 28 - &amp;quot;1.5  The C Programming Language (Cont.)&amp;quot;&quot;/&gt;&lt;property id=&quot;20307&quot; value=&quot;339&quot;/&gt;&lt;/object&gt;&lt;object type=&quot;3&quot; unique_id=&quot;81610&quot;&gt;&lt;property id=&quot;20148&quot; value=&quot;5&quot;/&gt;&lt;property id=&quot;20300&quot; value=&quot;Slide 32 - &amp;quot;1.6  C Standard Library&amp;quot;&quot;/&gt;&lt;property id=&quot;20307&quot; value=&quot;340&quot;/&gt;&lt;/object&gt;&lt;object type=&quot;3&quot; unique_id=&quot;81611&quot;&gt;&lt;property id=&quot;20148&quot; value=&quot;5&quot;/&gt;&lt;property id=&quot;20300&quot; value=&quot;Slide 33 - &amp;quot;1.6  C Standard Library (Cont.)&amp;quot;&quot;/&gt;&lt;property id=&quot;20307&quot; value=&quot;341&quot;/&gt;&lt;/object&gt;&lt;object type=&quot;3&quot; unique_id=&quot;81612&quot;&gt;&lt;property id=&quot;20148&quot; value=&quot;5&quot;/&gt;&lt;property id=&quot;20300&quot; value=&quot;Slide 34 - &amp;quot;1.6  C Standard Library (Cont.)&amp;quot;&quot;/&gt;&lt;property id=&quot;20307&quot; value=&quot;342&quot;/&gt;&lt;/object&gt;&lt;object type=&quot;3&quot; unique_id=&quot;81613&quot;&gt;&lt;property id=&quot;20148&quot; value=&quot;5&quot;/&gt;&lt;property id=&quot;20300&quot; value=&quot;Slide 37 - &amp;quot;1.7  C++ and Other C-Based Languages&amp;quot;&quot;/&gt;&lt;property id=&quot;20307&quot; value=&quot;343&quot;/&gt;&lt;/object&gt;&lt;object type=&quot;3&quot; unique_id=&quot;81614&quot;&gt;&lt;property id=&quot;20148&quot; value=&quot;5&quot;/&gt;&lt;property id=&quot;20300&quot; value=&quot;Slide 38 - &amp;quot;1.7  C++ and Other C-Based Languages (Cont.)&amp;quot;&quot;/&gt;&lt;property id=&quot;20307&quot; value=&quot;344&quot;/&gt;&lt;/object&gt;&lt;object type=&quot;3&quot; unique_id=&quot;81615&quot;&gt;&lt;property id=&quot;20148&quot; value=&quot;5&quot;/&gt;&lt;property id=&quot;20300&quot; value=&quot;Slide 42 - &amp;quot;1.8  Object Technology&amp;quot;&quot;/&gt;&lt;property id=&quot;20307&quot; value=&quot;345&quot;/&gt;&lt;/object&gt;&lt;object type=&quot;3&quot; unique_id=&quot;81616&quot;&gt;&lt;property id=&quot;20148&quot; value=&quot;5&quot;/&gt;&lt;property id=&quot;20300&quot; value=&quot;Slide 43 - &amp;quot;1.8  Object Technology&amp;quot;&quot;/&gt;&lt;property id=&quot;20307&quot; value=&quot;346&quot;/&gt;&lt;/object&gt;&lt;object type=&quot;3&quot; unique_id=&quot;81617&quot;&gt;&lt;property id=&quot;20148&quot; value=&quot;5&quot;/&gt;&lt;property id=&quot;20300&quot; value=&quot;Slide 44 - &amp;quot;1.8  Object Technology (cont.)&amp;quot;&quot;/&gt;&lt;property id=&quot;20307&quot; value=&quot;347&quot;/&gt;&lt;/object&gt;&lt;object type=&quot;3&quot; unique_id=&quot;81618&quot;&gt;&lt;property id=&quot;20148&quot; value=&quot;5&quot;/&gt;&lt;property id=&quot;20300&quot; value=&quot;Slide 45 - &amp;quot;1.8  Object Technology (cont.)&amp;quot;&quot;/&gt;&lt;property id=&quot;20307&quot; value=&quot;348&quot;/&gt;&lt;/object&gt;&lt;object type=&quot;3&quot; unique_id=&quot;81619&quot;&gt;&lt;property id=&quot;20148&quot; value=&quot;5&quot;/&gt;&lt;property id=&quot;20300&quot; value=&quot;Slide 46 - &amp;quot;1.8  Object Technology (cont.)&amp;quot;&quot;/&gt;&lt;property id=&quot;20307&quot; value=&quot;349&quot;/&gt;&lt;/object&gt;&lt;object type=&quot;3&quot; unique_id=&quot;81620&quot;&gt;&lt;property id=&quot;20148&quot; value=&quot;5&quot;/&gt;&lt;property id=&quot;20300&quot; value=&quot;Slide 47 - &amp;quot;1.8  Object Technology (cont.)&amp;quot;&quot;/&gt;&lt;property id=&quot;20307&quot; value=&quot;350&quot;/&gt;&lt;/object&gt;&lt;object type=&quot;3&quot; unique_id=&quot;81621&quot;&gt;&lt;property id=&quot;20148&quot; value=&quot;5&quot;/&gt;&lt;property id=&quot;20300&quot; value=&quot;Slide 48 - &amp;quot;1.8  Object Technology (cont.)&amp;quot;&quot;/&gt;&lt;property id=&quot;20307&quot; value=&quot;351&quot;/&gt;&lt;/object&gt;&lt;object type=&quot;3&quot; unique_id=&quot;81622&quot;&gt;&lt;property id=&quot;20148&quot; value=&quot;5&quot;/&gt;&lt;property id=&quot;20300&quot; value=&quot;Slide 49 - &amp;quot;1.8  Object Technology (cont.)&amp;quot;&quot;/&gt;&lt;property id=&quot;20307&quot; value=&quot;352&quot;/&gt;&lt;/object&gt;&lt;object type=&quot;3&quot; unique_id=&quot;81623&quot;&gt;&lt;property id=&quot;20148&quot; value=&quot;5&quot;/&gt;&lt;property id=&quot;20300&quot; value=&quot;Slide 50 - &amp;quot;1.8  Object Technology (cont.)&amp;quot;&quot;/&gt;&lt;property id=&quot;20307&quot; value=&quot;353&quot;/&gt;&lt;/object&gt;&lt;object type=&quot;3&quot; unique_id=&quot;81624&quot;&gt;&lt;property id=&quot;20148&quot; value=&quot;5&quot;/&gt;&lt;property id=&quot;20300&quot; value=&quot;Slide 51 - &amp;quot;1.8  Object Technology (cont.)&amp;quot;&quot;/&gt;&lt;property id=&quot;20307&quot; value=&quot;354&quot;/&gt;&lt;/object&gt;&lt;object type=&quot;3&quot; unique_id=&quot;81625&quot;&gt;&lt;property id=&quot;20148&quot; value=&quot;5&quot;/&gt;&lt;property id=&quot;20300&quot; value=&quot;Slide 53 - &amp;quot;1.9  Typical C Program Development Environment&amp;quot;&quot;/&gt;&lt;property id=&quot;20307&quot; value=&quot;355&quot;/&gt;&lt;/object&gt;&lt;object type=&quot;3&quot; unique_id=&quot;81626&quot;&gt;&lt;property id=&quot;20148&quot; value=&quot;5&quot;/&gt;&lt;property id=&quot;20300&quot; value=&quot;Slide 54 - &amp;quot;1.9  Typical C Program Development Environment (Cont.)&amp;quot;&quot;/&gt;&lt;property id=&quot;20307&quot; value=&quot;356&quot;/&gt;&lt;/object&gt;&lt;object type=&quot;3&quot; unique_id=&quot;81627&quot;&gt;&lt;property id=&quot;20148&quot; value=&quot;5&quot;/&gt;&lt;property id=&quot;20300&quot; value=&quot;Slide 55 - &amp;quot;1.9  Phase 1: Creating a Program&amp;quot;&quot;/&gt;&lt;property id=&quot;20307&quot; value=&quot;357&quot;/&gt;&lt;/object&gt;&lt;object type=&quot;3&quot; unique_id=&quot;81628&quot;&gt;&lt;property id=&quot;20148&quot; value=&quot;5&quot;/&gt;&lt;property id=&quot;20300&quot; value=&quot;Slide 56 - &amp;quot;1.9  Phases 2 and 3: Preprocessing and Compiling a C Program&amp;quot;&quot;/&gt;&lt;property id=&quot;20307&quot; value=&quot;358&quot;/&gt;&lt;/object&gt;&lt;object type=&quot;3&quot; unique_id=&quot;81629&quot;&gt;&lt;property id=&quot;20148&quot; value=&quot;5&quot;/&gt;&lt;property id=&quot;20300&quot; value=&quot;Slide 57 - &amp;quot;1.9  Phases 2 and 3: Preprocessing and Compiling a C Program (Cont.)&amp;quot;&quot;/&gt;&lt;property id=&quot;20307&quot; value=&quot;359&quot;/&gt;&lt;/object&gt;&lt;object type=&quot;3&quot; unique_id=&quot;81630&quot;&gt;&lt;property id=&quot;20148&quot; value=&quot;5&quot;/&gt;&lt;property id=&quot;20300&quot; value=&quot;Slide 60 - &amp;quot;1.9  Phase 4: Linking&amp;quot;&quot;/&gt;&lt;property id=&quot;20307&quot; value=&quot;360&quot;/&gt;&lt;/object&gt;&lt;object type=&quot;3&quot; unique_id=&quot;81631&quot;&gt;&lt;property id=&quot;20148&quot; value=&quot;5&quot;/&gt;&lt;property id=&quot;20300&quot; value=&quot;Slide 61 - &amp;quot;1.9  Phase 4: Linking (Cont.)&amp;quot;&quot;/&gt;&lt;property id=&quot;20307&quot; value=&quot;361&quot;/&gt;&lt;/object&gt;&lt;object type=&quot;3&quot; unique_id=&quot;81632&quot;&gt;&lt;property id=&quot;20148&quot; value=&quot;5&quot;/&gt;&lt;property id=&quot;20300&quot; value=&quot;Slide 62 - &amp;quot;1.9  Phase 5: Loading&amp;quot;&quot;/&gt;&lt;property id=&quot;20307&quot; value=&quot;362&quot;/&gt;&lt;/object&gt;&lt;object type=&quot;3&quot; unique_id=&quot;81633&quot;&gt;&lt;property id=&quot;20148&quot; value=&quot;5&quot;/&gt;&lt;property id=&quot;20300&quot; value=&quot;Slide 63 - &amp;quot;1.9  Phase 6: Execution&amp;quot;&quot;/&gt;&lt;property id=&quot;20307&quot; value=&quot;363&quot;/&gt;&lt;/object&gt;&lt;object type=&quot;3&quot; unique_id=&quot;81634&quot;&gt;&lt;property id=&quot;20148&quot; value=&quot;5&quot;/&gt;&lt;property id=&quot;20300&quot; value=&quot;Slide 64 - &amp;quot;1.9  Problems That May Occur at Execution Time&amp;quot;&quot;/&gt;&lt;property id=&quot;20307&quot; value=&quot;364&quot;/&gt;&lt;/object&gt;&lt;object type=&quot;3&quot; unique_id=&quot;84695&quot;&gt;&lt;property id=&quot;20148&quot; value=&quot;5&quot;/&gt;&lt;property id=&quot;20300&quot; value=&quot;Slide 66 - &amp;quot;1.9  Standard Input, Standard Output and Standard Error Streams&amp;quot;&quot;/&gt;&lt;property id=&quot;20307&quot; value=&quot;365&quot;/&gt;&lt;/object&gt;&lt;object type=&quot;3&quot; unique_id=&quot;84696&quot;&gt;&lt;property id=&quot;20148&quot; value=&quot;5&quot;/&gt;&lt;property id=&quot;20300&quot; value=&quot;Slide 67 - &amp;quot;1.9  Standard Input, Standard Output and Standard Error Streams (Cont.)&amp;quot;&quot;/&gt;&lt;property id=&quot;20307&quot; value=&quot;366&quot;/&gt;&lt;/object&gt;&lt;object type=&quot;3&quot; unique_id=&quot;84697&quot;&gt;&lt;property id=&quot;20148&quot; value=&quot;5&quot;/&gt;&lt;property id=&quot;20300&quot; value=&quot;Slide 68 - &amp;quot;1.10  Test-Driving a C Application in Windows, Linux and Mac OS X&amp;quot;&quot;/&gt;&lt;property id=&quot;20307&quot; value=&quot;367&quot;/&gt;&lt;/object&gt;&lt;object type=&quot;3&quot; unique_id=&quot;84698&quot;&gt;&lt;property id=&quot;20148&quot; value=&quot;5&quot;/&gt;&lt;property id=&quot;20300&quot; value=&quot;Slide 69 - &amp;quot;1.10  Test-Driving a C Application in Windows, Linux and Mac OS X (Cont.)&amp;quot;&quot;/&gt;&lt;property id=&quot;20307&quot; value=&quot;368&quot;/&gt;&lt;/object&gt;&lt;object type=&quot;3&quot; unique_id=&quot;84699&quot;&gt;&lt;property id=&quot;20148&quot; value=&quot;5&quot;/&gt;&lt;property id=&quot;20300&quot; value=&quot;Slide 70 - &amp;quot;1.10.1  Running a C Application from the Windows Command Prompt&amp;quot;&quot;/&gt;&lt;property id=&quot;20307&quot; value=&quot;369&quot;/&gt;&lt;/object&gt;&lt;object type=&quot;3&quot; unique_id=&quot;84700&quot;&gt;&lt;property id=&quot;20148&quot; value=&quot;5&quot;/&gt;&lt;property id=&quot;20300&quot; value=&quot;Slide 78 - &amp;quot;1.10.2  Running a C Application Using GNU C with Linux&amp;quot;&quot;/&gt;&lt;property id=&quot;20307&quot; value=&quot;370&quot;/&gt;&lt;/object&gt;&lt;object type=&quot;3&quot; unique_id=&quot;84701&quot;&gt;&lt;property id=&quot;20148&quot; value=&quot;5&quot;/&gt;&lt;property id=&quot;20300&quot; value=&quot;Slide 87 - &amp;quot;1.11.3  Running a C Application Using the Teminal on Mac OS X&amp;quot;&quot;/&gt;&lt;property id=&quot;20307&quot; value=&quot;372&quot;/&gt;&lt;/object&gt;&lt;object type=&quot;3&quot; unique_id=&quot;84702&quot;&gt;&lt;property id=&quot;20148&quot; value=&quot;5&quot;/&gt;&lt;property id=&quot;20300&quot; value=&quot;Slide 96 - &amp;quot;1.11  Operating Systems&amp;quot;&quot;/&gt;&lt;property id=&quot;20307&quot; value=&quot;373&quot;/&gt;&lt;/object&gt;&lt;object type=&quot;3&quot; unique_id=&quot;84703&quot;&gt;&lt;property id=&quot;20148&quot; value=&quot;5&quot;/&gt;&lt;property id=&quot;20300&quot; value=&quot;Slide 97 - &amp;quot;1.11.1 Windows—A Proprietary Operating System&amp;quot;&quot;/&gt;&lt;property id=&quot;20307&quot; value=&quot;374&quot;/&gt;&lt;/object&gt;&lt;object type=&quot;3&quot; unique_id=&quot;84704&quot;&gt;&lt;property id=&quot;20148&quot; value=&quot;5&quot;/&gt;&lt;property id=&quot;20300&quot; value=&quot;Slide 98 - &amp;quot;1.11.2 Linux—An Open-Source Operating System&amp;quot;&quot;/&gt;&lt;property id=&quot;20307&quot; value=&quot;375&quot;/&gt;&lt;/object&gt;&lt;object type=&quot;3&quot; unique_id=&quot;84705&quot;&gt;&lt;property id=&quot;20148&quot; value=&quot;5&quot;/&gt;&lt;property id=&quot;20300&quot; value=&quot;Slide 99 - &amp;quot;1.11.2 Linux—An Open-Source Operating System&amp;quot;&quot;/&gt;&lt;property id=&quot;20307&quot; value=&quot;376&quot;/&gt;&lt;/object&gt;&lt;object type=&quot;3&quot; unique_id=&quot;84706&quot;&gt;&lt;property id=&quot;20148&quot; value=&quot;5&quot;/&gt;&lt;property id=&quot;20300&quot; value=&quot;Slide 100 - &amp;quot;1.11.3 Apple’s Mac OS X; Apple’s iOS for iPhone®, iPad® and iPod Touch® Devices&amp;quot;&quot;/&gt;&lt;property id=&quot;20307&quot; value=&quot;377&quot;/&gt;&lt;/object&gt;&lt;object type=&quot;3&quot; unique_id=&quot;84707&quot;&gt;&lt;property id=&quot;20148&quot; value=&quot;5&quot;/&gt;&lt;property id=&quot;20300&quot; value=&quot;Slide 101 - &amp;quot;1.11.3 Apple’s Mac OS X; Apple’s iOS for iPhone®, iPad® and iPod Touch® Devices&amp;quot;&quot;/&gt;&lt;property id=&quot;20307&quot; value=&quot;378&quot;/&gt;&lt;/object&gt;&lt;object type=&quot;3&quot; unique_id=&quot;84708&quot;&gt;&lt;property id=&quot;20148&quot; value=&quot;5&quot;/&gt;&lt;property id=&quot;20300&quot; value=&quot;Slide 102 - &amp;quot;1.11.4 Google’s Android&amp;quot;&quot;/&gt;&lt;property id=&quot;20307&quot; value=&quot;379&quot;/&gt;&lt;/object&gt;&lt;object type=&quot;3&quot; unique_id=&quot;84709&quot;&gt;&lt;property id=&quot;20148&quot; value=&quot;5&quot;/&gt;&lt;property id=&quot;20300&quot; value=&quot;Slide 103 - &amp;quot;1.12 The Internet and the World Wide Web&amp;quot;&quot;/&gt;&lt;property id=&quot;20307&quot; value=&quot;380&quot;/&gt;&lt;/object&gt;&lt;object type=&quot;3&quot; unique_id=&quot;84710&quot;&gt;&lt;property id=&quot;20148&quot; value=&quot;5&quot;/&gt;&lt;property id=&quot;20300&quot; value=&quot;Slide 104 - &amp;quot;1.12 The Internet and the World Wide Web (Cont.)&amp;quot;&quot;/&gt;&lt;property id=&quot;20307&quot; value=&quot;382&quot;/&gt;&lt;/object&gt;&lt;object type=&quot;3&quot; unique_id=&quot;84711&quot;&gt;&lt;property id=&quot;20148&quot; value=&quot;5&quot;/&gt;&lt;property id=&quot;20300&quot; value=&quot;Slide 105 - &amp;quot;1.12 The Internet and the World Wide Web (Cont.)&amp;quot;&quot;/&gt;&lt;property id=&quot;20307&quot; value=&quot;384&quot;/&gt;&lt;/object&gt;&lt;object type=&quot;3&quot; unique_id=&quot;84712&quot;&gt;&lt;property id=&quot;20148&quot; value=&quot;5&quot;/&gt;&lt;property id=&quot;20300&quot; value=&quot;Slide 106 - &amp;quot;1.12 The Internet and the World Wide Web (Cont.)&amp;quot;&quot;/&gt;&lt;property id=&quot;20307&quot; value=&quot;388&quot;/&gt;&lt;/object&gt;&lt;object type=&quot;3&quot; unique_id=&quot;84713&quot;&gt;&lt;property id=&quot;20148&quot; value=&quot;5&quot;/&gt;&lt;property id=&quot;20300&quot; value=&quot;Slide 111 - &amp;quot;1.13 Some Key Software Development Terminology&amp;quot;&quot;/&gt;&lt;property id=&quot;20307&quot; value=&quot;389&quot;/&gt;&lt;/object&gt;&lt;object type=&quot;3&quot; unique_id=&quot;84714&quot;&gt;&lt;property id=&quot;20148&quot; value=&quot;5&quot;/&gt;&lt;property id=&quot;20300&quot; value=&quot;Slide 117 - &amp;quot;1.14  Keeping Up-to-Date with Information Technologies&amp;quot;&quot;/&gt;&lt;property id=&quot;20307&quot; value=&quot;390&quot;/&gt;&lt;/object&gt;&lt;/object&gt;&lt;/object&gt;&lt;/database&gt;"/>
  <p:tag name="SECTOMILLISECCONVERTED" val="1"/>
</p:tagLst>
</file>

<file path=ppt/theme/theme1.xml><?xml version="1.0" encoding="utf-8"?>
<a:theme xmlns:a="http://schemas.openxmlformats.org/drawingml/2006/main" name="chtp8_07">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chtp8_10</Template>
  <TotalTime>39061</TotalTime>
  <Words>5010</Words>
  <Application>Microsoft Office PowerPoint</Application>
  <PresentationFormat>宽屏</PresentationFormat>
  <Paragraphs>856</Paragraphs>
  <Slides>74</Slides>
  <Notes>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74</vt:i4>
      </vt:variant>
    </vt:vector>
  </HeadingPairs>
  <TitlesOfParts>
    <vt:vector size="83" baseType="lpstr">
      <vt:lpstr>等线</vt:lpstr>
      <vt:lpstr>等线 Light</vt:lpstr>
      <vt:lpstr>宋体</vt:lpstr>
      <vt:lpstr>微软雅黑</vt:lpstr>
      <vt:lpstr>Arial</vt:lpstr>
      <vt:lpstr>Calibri</vt:lpstr>
      <vt:lpstr>Times New Roman</vt:lpstr>
      <vt:lpstr>Wingdings</vt:lpstr>
      <vt:lpstr>chtp8_07</vt:lpstr>
      <vt:lpstr>PowerPoint 演示文稿</vt:lpstr>
      <vt:lpstr>本章目标</vt:lpstr>
      <vt:lpstr>大纲</vt:lpstr>
      <vt:lpstr>PowerPoint 演示文稿</vt:lpstr>
      <vt:lpstr>数据库安全性概述</vt:lpstr>
      <vt:lpstr>数据库安全性</vt:lpstr>
      <vt:lpstr>数据库的不安全因素</vt:lpstr>
      <vt:lpstr>PowerPoint 演示文稿</vt:lpstr>
      <vt:lpstr>安全标准简介</vt:lpstr>
      <vt:lpstr>TCSEC标准</vt:lpstr>
      <vt:lpstr>TCSEC标准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大纲</vt:lpstr>
      <vt:lpstr>数据库安全性控制</vt:lpstr>
      <vt:lpstr>PowerPoint 演示文稿</vt:lpstr>
      <vt:lpstr>PowerPoint 演示文稿</vt:lpstr>
      <vt:lpstr>数据库安全性控制的常用方法</vt:lpstr>
      <vt:lpstr>1.用户标识和鉴别</vt:lpstr>
      <vt:lpstr>2.访问控制</vt:lpstr>
      <vt:lpstr>2.访问控制</vt:lpstr>
      <vt:lpstr>2.访问控制</vt:lpstr>
      <vt:lpstr>自主存取控制之SQL实现</vt:lpstr>
      <vt:lpstr>PowerPoint 演示文稿</vt:lpstr>
      <vt:lpstr>授权：授予与回收</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SQL授权小结</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补充：openGauss中权限的授予与回收</vt:lpstr>
      <vt:lpstr>PowerPoint 演示文稿</vt:lpstr>
      <vt:lpstr>PowerPoint 演示文稿</vt:lpstr>
      <vt:lpstr>PowerPoint 演示文稿</vt:lpstr>
      <vt:lpstr>PowerPoint 演示文稿</vt:lpstr>
      <vt:lpstr>PowerPoint 演示文稿</vt:lpstr>
      <vt:lpstr>PowerPoint 演示文稿</vt:lpstr>
      <vt:lpstr>大纲</vt:lpstr>
      <vt:lpstr>视图机制</vt:lpstr>
      <vt:lpstr>大纲</vt:lpstr>
      <vt:lpstr>审计</vt:lpstr>
      <vt:lpstr>PowerPoint 演示文稿</vt:lpstr>
      <vt:lpstr>PowerPoint 演示文稿</vt:lpstr>
      <vt:lpstr>PowerPoint 演示文稿</vt:lpstr>
      <vt:lpstr>PowerPoint 演示文稿</vt:lpstr>
      <vt:lpstr>大纲</vt:lpstr>
      <vt:lpstr>数据加密</vt:lpstr>
      <vt:lpstr>PowerPoint 演示文稿</vt:lpstr>
      <vt:lpstr>PowerPoint 演示文稿</vt:lpstr>
      <vt:lpstr>PowerPoint 演示文稿</vt:lpstr>
      <vt:lpstr>PowerPoint 演示文稿</vt:lpstr>
      <vt:lpstr>补充：openGauss管理数据库的安全</vt:lpstr>
      <vt:lpstr>大纲</vt:lpstr>
      <vt:lpstr>其它安全性保护</vt:lpstr>
      <vt:lpstr>本章小结</vt:lpstr>
      <vt:lpstr>课堂练习</vt:lpstr>
      <vt:lpstr>PowerPoint 演示文稿</vt:lpstr>
      <vt:lpstr>本章作业</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michaelwin</cp:lastModifiedBy>
  <cp:revision>1608</cp:revision>
  <dcterms:created xsi:type="dcterms:W3CDTF">2015-04-27T18:37:45Z</dcterms:created>
  <dcterms:modified xsi:type="dcterms:W3CDTF">2022-04-11T13:25:56Z</dcterms:modified>
</cp:coreProperties>
</file>