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59"/>
  </p:notesMasterIdLst>
  <p:sldIdLst>
    <p:sldId id="256" r:id="rId2"/>
    <p:sldId id="378" r:id="rId3"/>
    <p:sldId id="257" r:id="rId4"/>
    <p:sldId id="322" r:id="rId5"/>
    <p:sldId id="380" r:id="rId6"/>
    <p:sldId id="325" r:id="rId7"/>
    <p:sldId id="37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51" r:id="rId31"/>
    <p:sldId id="384" r:id="rId32"/>
    <p:sldId id="385" r:id="rId33"/>
    <p:sldId id="381" r:id="rId34"/>
    <p:sldId id="382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76" r:id="rId43"/>
    <p:sldId id="359" r:id="rId44"/>
    <p:sldId id="377" r:id="rId45"/>
    <p:sldId id="363" r:id="rId46"/>
    <p:sldId id="364" r:id="rId47"/>
    <p:sldId id="365" r:id="rId48"/>
    <p:sldId id="366" r:id="rId49"/>
    <p:sldId id="367" r:id="rId50"/>
    <p:sldId id="383" r:id="rId51"/>
    <p:sldId id="369" r:id="rId52"/>
    <p:sldId id="371" r:id="rId53"/>
    <p:sldId id="372" r:id="rId54"/>
    <p:sldId id="320" r:id="rId55"/>
    <p:sldId id="323" r:id="rId56"/>
    <p:sldId id="368" r:id="rId57"/>
    <p:sldId id="321" r:id="rId58"/>
  </p:sldIdLst>
  <p:sldSz cx="12192000" cy="6858000"/>
  <p:notesSz cx="6858000" cy="9144000"/>
  <p:photoAlbum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93"/>
    <a:srgbClr val="990033"/>
    <a:srgbClr val="0000CC"/>
    <a:srgbClr val="FF6600"/>
    <a:srgbClr val="000099"/>
    <a:srgbClr val="FF9900"/>
    <a:srgbClr val="006699"/>
    <a:srgbClr val="0066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79925" autoAdjust="0"/>
  </p:normalViewPr>
  <p:slideViewPr>
    <p:cSldViewPr>
      <p:cViewPr varScale="1">
        <p:scale>
          <a:sx n="66" d="100"/>
          <a:sy n="66" d="100"/>
        </p:scale>
        <p:origin x="1253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D,C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660C4-AC12-4019-82B9-40EB2BC385B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Not null, unique, check</a:t>
            </a:r>
          </a:p>
          <a:p>
            <a:r>
              <a:rPr lang="zh-CN" altLang="en-US" dirty="0"/>
              <a:t>拒绝执行，级联删除，设为空值</a:t>
            </a:r>
            <a:endParaRPr lang="en-US" altLang="zh-CN" dirty="0"/>
          </a:p>
          <a:p>
            <a:r>
              <a:rPr lang="en-US" altLang="zh-CN" dirty="0"/>
              <a:t>DDL</a:t>
            </a:r>
            <a:r>
              <a:rPr lang="zh-CN" altLang="en-US" dirty="0"/>
              <a:t>，</a:t>
            </a:r>
            <a:r>
              <a:rPr lang="en-US" altLang="zh-CN" dirty="0"/>
              <a:t>//</a:t>
            </a:r>
            <a:r>
              <a:rPr lang="zh-CN" altLang="en-US" dirty="0"/>
              <a:t>注：</a:t>
            </a:r>
            <a:r>
              <a:rPr lang="en-US" altLang="zh-CN" dirty="0"/>
              <a:t>create table</a:t>
            </a:r>
            <a:r>
              <a:rPr lang="zh-CN" altLang="en-US" dirty="0"/>
              <a:t>，</a:t>
            </a:r>
            <a:r>
              <a:rPr lang="en-US" altLang="zh-CN" dirty="0"/>
              <a:t>alter table</a:t>
            </a:r>
            <a:r>
              <a:rPr lang="zh-CN" altLang="en-US" dirty="0"/>
              <a:t>， </a:t>
            </a:r>
            <a:r>
              <a:rPr lang="en-US" altLang="zh-CN" dirty="0"/>
              <a:t>create trigger</a:t>
            </a:r>
            <a:r>
              <a:rPr lang="zh-CN" altLang="en-US"/>
              <a:t>都可以实现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660C4-AC12-4019-82B9-40EB2BC385B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7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99">
              <a:alpha val="70000"/>
            </a:srgbClr>
          </a:solidFill>
        </p:spPr>
        <p:txBody>
          <a:bodyPr>
            <a:normAutofit/>
          </a:bodyPr>
          <a:lstStyle>
            <a:lvl1pPr algn="ctr">
              <a:defRPr sz="4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5085" y="1066800"/>
            <a:ext cx="11007107" cy="5469226"/>
          </a:xfrm>
        </p:spPr>
        <p:txBody>
          <a:bodyPr/>
          <a:lstStyle>
            <a:lvl1pPr marL="265113" indent="-265113">
              <a:lnSpc>
                <a:spcPct val="100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15963" indent="-358775">
              <a:lnSpc>
                <a:spcPct val="10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01700" indent="-185738">
              <a:lnSpc>
                <a:spcPct val="10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v_JULY_v/article/details/653014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19306_01/server.102/b14200/statements_7004.htm#i2153487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1676400"/>
            <a:ext cx="107442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7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72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数据库完整性</a:t>
            </a:r>
            <a:endParaRPr lang="en-US" altLang="zh-CN" sz="72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27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>
            <a:normAutofit/>
          </a:bodyPr>
          <a:lstStyle/>
          <a:p>
            <a:r>
              <a:rPr lang="zh-CN" altLang="en-US" dirty="0"/>
              <a:t>检查记录中主码值是否唯一的一种方法是进行</a:t>
            </a:r>
            <a:r>
              <a:rPr lang="zh-CN" altLang="en-US" dirty="0">
                <a:solidFill>
                  <a:srgbClr val="FF0000"/>
                </a:solidFill>
              </a:rPr>
              <a:t>全表扫描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依次判断表中每一条记录的主码值与将插入记录上的主码值（或者修改的新主码值）是否相同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FF00FF"/>
              </a:solidFill>
            </a:endParaRPr>
          </a:p>
          <a:p>
            <a:pPr lvl="1"/>
            <a:endParaRPr lang="en-US" altLang="zh-CN" dirty="0">
              <a:solidFill>
                <a:srgbClr val="FF00FF"/>
              </a:solidFill>
            </a:endParaRPr>
          </a:p>
          <a:p>
            <a:pPr lvl="1"/>
            <a:endParaRPr lang="en-US" altLang="zh-CN">
              <a:solidFill>
                <a:srgbClr val="FF00FF"/>
              </a:solidFill>
            </a:endParaRPr>
          </a:p>
          <a:p>
            <a:pPr lvl="1"/>
            <a:endParaRPr lang="zh-CN" altLang="en-US" dirty="0">
              <a:solidFill>
                <a:srgbClr val="FF00FF"/>
              </a:solidFill>
            </a:endParaRPr>
          </a:p>
          <a:p>
            <a:r>
              <a:rPr lang="zh-CN" altLang="en-US" dirty="0"/>
              <a:t>表扫描缺点</a:t>
            </a:r>
            <a:endParaRPr lang="en-US" altLang="zh-CN" dirty="0"/>
          </a:p>
          <a:p>
            <a:pPr lvl="1"/>
            <a:r>
              <a:rPr lang="zh-CN" altLang="en-US" dirty="0"/>
              <a:t>十分耗时</a:t>
            </a:r>
            <a:endParaRPr lang="en-US" altLang="zh-CN" dirty="0"/>
          </a:p>
          <a:p>
            <a:r>
              <a:rPr lang="zh-CN" altLang="en-US" dirty="0"/>
              <a:t>为避免对基本表进行全表扫描，</a:t>
            </a:r>
            <a:r>
              <a:rPr lang="en-US" altLang="zh-CN" dirty="0"/>
              <a:t>RDBMS</a:t>
            </a:r>
            <a:r>
              <a:rPr lang="zh-CN" altLang="en-US" dirty="0"/>
              <a:t>核心一般都在主码上</a:t>
            </a:r>
            <a:r>
              <a:rPr lang="zh-CN" altLang="en-US" dirty="0">
                <a:solidFill>
                  <a:srgbClr val="FF0000"/>
                </a:solidFill>
              </a:rPr>
              <a:t>自动建立一个索引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703" y="2057400"/>
            <a:ext cx="646734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07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8600"/>
            <a:ext cx="11007107" cy="60026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B+</a:t>
            </a:r>
            <a:r>
              <a:rPr lang="zh-CN" altLang="en-US" sz="3200" b="1" dirty="0">
                <a:solidFill>
                  <a:srgbClr val="0000CC"/>
                </a:solidFill>
              </a:rPr>
              <a:t>树索引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06319"/>
            <a:ext cx="8077200" cy="433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F15F14E-7980-4C20-9DFA-967A187DFF8F}"/>
              </a:ext>
            </a:extLst>
          </p:cNvPr>
          <p:cNvSpPr/>
          <p:nvPr/>
        </p:nvSpPr>
        <p:spPr>
          <a:xfrm>
            <a:off x="1676400" y="5664943"/>
            <a:ext cx="9465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</a:rPr>
              <a:t>参考</a:t>
            </a:r>
            <a:r>
              <a:rPr lang="zh-CN" altLang="en-US" sz="2800" dirty="0">
                <a:solidFill>
                  <a:srgbClr val="0000FF"/>
                </a:solidFill>
              </a:rPr>
              <a:t>：</a:t>
            </a:r>
            <a:r>
              <a:rPr lang="en-US" altLang="zh-CN" sz="2800" dirty="0">
                <a:hlinkClick r:id="rId3"/>
              </a:rPr>
              <a:t>https://blog.csdn.net/v_JULY_v/article/details/6530142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2445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5.1] </a:t>
            </a:r>
            <a:r>
              <a:rPr lang="zh-CN" altLang="en-US" dirty="0"/>
              <a:t>将</a:t>
            </a:r>
            <a:r>
              <a:rPr lang="en-US" altLang="zh-CN" dirty="0"/>
              <a:t>Student</a:t>
            </a:r>
            <a:r>
              <a:rPr lang="zh-CN" altLang="en-US" dirty="0"/>
              <a:t>表中的</a:t>
            </a:r>
            <a:r>
              <a:rPr lang="en-US" altLang="zh-CN" dirty="0" err="1"/>
              <a:t>Sno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定义为码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990600" y="1277207"/>
            <a:ext cx="969719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PRIMARY KEY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定义在列级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 SMALLINT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Sdept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0600" y="3721309"/>
            <a:ext cx="9697192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zh-CN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 SMALLINT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Sdept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20),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PRIMARY KEY(</a:t>
            </a:r>
            <a:r>
              <a:rPr lang="en-US" altLang="zh-CN" sz="2400" b="1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定义在</a:t>
            </a:r>
            <a:r>
              <a:rPr lang="zh-CN" alt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表级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7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5.2] </a:t>
            </a:r>
            <a:r>
              <a:rPr lang="zh-CN" altLang="en-US" dirty="0"/>
              <a:t>将</a:t>
            </a:r>
            <a:r>
              <a:rPr lang="en-US" altLang="zh-CN" dirty="0"/>
              <a:t>SC</a:t>
            </a:r>
            <a:r>
              <a:rPr lang="zh-CN" altLang="en-US" dirty="0"/>
              <a:t>表中的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Cno</a:t>
            </a:r>
            <a:r>
              <a:rPr lang="zh-CN" altLang="en-US" dirty="0">
                <a:solidFill>
                  <a:srgbClr val="FF0000"/>
                </a:solidFill>
              </a:rPr>
              <a:t>属性组</a:t>
            </a:r>
            <a:r>
              <a:rPr lang="zh-CN" altLang="en-US" dirty="0"/>
              <a:t>定义为码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066800" y="1524000"/>
            <a:ext cx="92202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SC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Grade   SMALLINT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PRIMARY KEY(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Sno,Cno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只能定义在表级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0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参照完整性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0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参照完整性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关系模型的参照完整性定义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CREATE  TABLE</a:t>
            </a:r>
            <a:r>
              <a:rPr lang="zh-CN" altLang="en-US" dirty="0"/>
              <a:t>中用</a:t>
            </a:r>
            <a:r>
              <a:rPr lang="en-US" altLang="zh-CN" dirty="0">
                <a:solidFill>
                  <a:srgbClr val="FF0000"/>
                </a:solidFill>
              </a:rPr>
              <a:t>FOREIGN KEY</a:t>
            </a:r>
            <a:r>
              <a:rPr lang="zh-CN" altLang="en-US" dirty="0"/>
              <a:t>短语定义哪些列为外码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REFERENCES</a:t>
            </a:r>
            <a:r>
              <a:rPr lang="zh-CN" altLang="en-US" dirty="0"/>
              <a:t>短语指明这些外码参照哪些表的主码</a:t>
            </a:r>
          </a:p>
          <a:p>
            <a:pPr lvl="1">
              <a:lnSpc>
                <a:spcPct val="100000"/>
              </a:lnSpc>
            </a:pPr>
            <a:endParaRPr lang="en-US" altLang="zh-CN" sz="900" dirty="0"/>
          </a:p>
          <a:p>
            <a:pPr>
              <a:lnSpc>
                <a:spcPct val="100000"/>
              </a:lnSpc>
            </a:pPr>
            <a:r>
              <a:rPr lang="zh-CN" altLang="en-US" dirty="0"/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762000" y="3470947"/>
            <a:ext cx="1066800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SC</a:t>
            </a:r>
          </a:p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NOT NULL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NOT NULL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 SMALLINT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lang="en-US" altLang="zh-CN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Course</a:t>
            </a:r>
            <a:r>
              <a:rPr lang="zh-CN" alt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Cno</a:t>
            </a:r>
            <a:r>
              <a:rPr lang="zh-CN" alt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4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zh-CN" altLang="en-US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4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4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参照完整性检查和违约处理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一个参照完整性将两个表中的相应元组联系起来</a:t>
            </a:r>
          </a:p>
          <a:p>
            <a:pPr lvl="1"/>
            <a:r>
              <a:rPr lang="zh-CN" altLang="en-US" dirty="0"/>
              <a:t>对被参照表和参照表进行</a:t>
            </a:r>
            <a:r>
              <a:rPr lang="zh-CN" altLang="en-US" dirty="0">
                <a:solidFill>
                  <a:srgbClr val="FF0000"/>
                </a:solidFill>
              </a:rPr>
              <a:t>增删改操作</a:t>
            </a:r>
            <a:r>
              <a:rPr lang="zh-CN" altLang="en-US" dirty="0"/>
              <a:t>时有可能</a:t>
            </a:r>
            <a:r>
              <a:rPr lang="zh-CN" altLang="en-US" dirty="0">
                <a:solidFill>
                  <a:srgbClr val="FF0000"/>
                </a:solidFill>
              </a:rPr>
              <a:t>破坏参照完整性</a:t>
            </a:r>
            <a:r>
              <a:rPr lang="zh-CN" altLang="en-US" dirty="0"/>
              <a:t>，必须进行检查 </a:t>
            </a:r>
          </a:p>
          <a:p>
            <a:pPr lvl="2"/>
            <a:r>
              <a:rPr lang="zh-CN" altLang="en-US" dirty="0"/>
              <a:t>例如，对表</a:t>
            </a:r>
            <a:r>
              <a:rPr lang="en-US" altLang="zh-CN" dirty="0"/>
              <a:t>SC</a:t>
            </a:r>
            <a:r>
              <a:rPr lang="zh-CN" altLang="en-US" dirty="0"/>
              <a:t>和</a:t>
            </a:r>
            <a:r>
              <a:rPr lang="en-US" altLang="zh-CN" dirty="0"/>
              <a:t>Student</a:t>
            </a:r>
            <a:r>
              <a:rPr lang="zh-CN" altLang="en-US" dirty="0"/>
              <a:t>有</a:t>
            </a:r>
            <a:r>
              <a:rPr lang="zh-CN" altLang="en-US" dirty="0">
                <a:solidFill>
                  <a:srgbClr val="FF0000"/>
                </a:solidFill>
              </a:rPr>
              <a:t>四种可能破坏参照完整性</a:t>
            </a:r>
            <a:r>
              <a:rPr lang="zh-CN" altLang="en-US" dirty="0"/>
              <a:t>的情况</a:t>
            </a:r>
          </a:p>
          <a:p>
            <a:pPr lvl="2"/>
            <a:r>
              <a:rPr lang="en-US" altLang="zh-CN" dirty="0">
                <a:solidFill>
                  <a:srgbClr val="0000CC"/>
                </a:solidFill>
              </a:rPr>
              <a:t>SC</a:t>
            </a:r>
            <a:r>
              <a:rPr lang="zh-CN" altLang="en-US" dirty="0">
                <a:solidFill>
                  <a:srgbClr val="0000CC"/>
                </a:solidFill>
              </a:rPr>
              <a:t>表中增加一个元组</a:t>
            </a:r>
            <a:r>
              <a:rPr lang="zh-CN" altLang="en-US" dirty="0"/>
              <a:t>，该元组的</a:t>
            </a:r>
            <a:r>
              <a:rPr lang="en-US" altLang="zh-CN" dirty="0" err="1"/>
              <a:t>Sno</a:t>
            </a:r>
            <a:r>
              <a:rPr lang="zh-CN" altLang="en-US" dirty="0"/>
              <a:t>属性的值在表</a:t>
            </a:r>
            <a:r>
              <a:rPr lang="en-US" altLang="zh-CN" dirty="0"/>
              <a:t>Student</a:t>
            </a:r>
            <a:r>
              <a:rPr lang="zh-CN" altLang="en-US" dirty="0"/>
              <a:t>中找不到一个元组，其</a:t>
            </a:r>
            <a:r>
              <a:rPr lang="en-US" altLang="zh-CN" dirty="0" err="1"/>
              <a:t>Sno</a:t>
            </a:r>
            <a:r>
              <a:rPr lang="zh-CN" altLang="en-US" dirty="0"/>
              <a:t>属性的值与之相等。</a:t>
            </a:r>
          </a:p>
          <a:p>
            <a:pPr lvl="2"/>
            <a:r>
              <a:rPr lang="zh-CN" altLang="en-US" dirty="0">
                <a:solidFill>
                  <a:srgbClr val="0000CC"/>
                </a:solidFill>
              </a:rPr>
              <a:t>修改</a:t>
            </a:r>
            <a:r>
              <a:rPr lang="en-US" altLang="zh-CN" dirty="0">
                <a:solidFill>
                  <a:srgbClr val="0000CC"/>
                </a:solidFill>
              </a:rPr>
              <a:t>SC</a:t>
            </a:r>
            <a:r>
              <a:rPr lang="zh-CN" altLang="en-US" dirty="0">
                <a:solidFill>
                  <a:srgbClr val="0000CC"/>
                </a:solidFill>
              </a:rPr>
              <a:t>表中的一个元组</a:t>
            </a:r>
            <a:r>
              <a:rPr lang="zh-CN" altLang="en-US" dirty="0"/>
              <a:t>，修改后该元组的</a:t>
            </a:r>
            <a:r>
              <a:rPr lang="en-US" altLang="zh-CN" dirty="0" err="1"/>
              <a:t>Sno</a:t>
            </a:r>
            <a:r>
              <a:rPr lang="zh-CN" altLang="en-US" dirty="0"/>
              <a:t>属性的值在表</a:t>
            </a:r>
            <a:r>
              <a:rPr lang="en-US" altLang="zh-CN" dirty="0"/>
              <a:t>Student</a:t>
            </a:r>
            <a:r>
              <a:rPr lang="zh-CN" altLang="en-US" dirty="0"/>
              <a:t>中找不到一个元组，其</a:t>
            </a:r>
            <a:r>
              <a:rPr lang="en-US" altLang="zh-CN" dirty="0" err="1"/>
              <a:t>Sno</a:t>
            </a:r>
            <a:r>
              <a:rPr lang="zh-CN" altLang="en-US" dirty="0"/>
              <a:t>属性的值与之相等。</a:t>
            </a:r>
          </a:p>
          <a:p>
            <a:pPr lvl="2"/>
            <a:r>
              <a:rPr lang="zh-CN" altLang="en-US" dirty="0">
                <a:solidFill>
                  <a:srgbClr val="0000CC"/>
                </a:solidFill>
              </a:rPr>
              <a:t>从</a:t>
            </a:r>
            <a:r>
              <a:rPr lang="en-US" altLang="zh-CN" dirty="0">
                <a:solidFill>
                  <a:srgbClr val="0000CC"/>
                </a:solidFill>
              </a:rPr>
              <a:t>Student</a:t>
            </a:r>
            <a:r>
              <a:rPr lang="zh-CN" altLang="en-US" dirty="0">
                <a:solidFill>
                  <a:srgbClr val="0000CC"/>
                </a:solidFill>
              </a:rPr>
              <a:t>表中删除一个元组</a:t>
            </a:r>
            <a:r>
              <a:rPr lang="zh-CN" altLang="en-US" dirty="0"/>
              <a:t>，造成</a:t>
            </a:r>
            <a:r>
              <a:rPr lang="en-US" altLang="zh-CN" dirty="0"/>
              <a:t>SC</a:t>
            </a:r>
            <a:r>
              <a:rPr lang="zh-CN" altLang="en-US" dirty="0"/>
              <a:t>表中某些元组的</a:t>
            </a:r>
            <a:r>
              <a:rPr lang="en-US" altLang="zh-CN" dirty="0" err="1"/>
              <a:t>Sno</a:t>
            </a:r>
            <a:r>
              <a:rPr lang="zh-CN" altLang="en-US" dirty="0"/>
              <a:t>属性的值在表</a:t>
            </a:r>
            <a:r>
              <a:rPr lang="en-US" altLang="zh-CN" dirty="0"/>
              <a:t>Student</a:t>
            </a:r>
            <a:r>
              <a:rPr lang="zh-CN" altLang="en-US" dirty="0"/>
              <a:t>中找不到一个元组，其</a:t>
            </a:r>
            <a:r>
              <a:rPr lang="en-US" altLang="zh-CN" dirty="0" err="1"/>
              <a:t>Sno</a:t>
            </a:r>
            <a:r>
              <a:rPr lang="zh-CN" altLang="en-US" dirty="0"/>
              <a:t>属性的值与之相等。</a:t>
            </a:r>
          </a:p>
          <a:p>
            <a:pPr lvl="2"/>
            <a:r>
              <a:rPr lang="zh-CN" altLang="en-US" dirty="0">
                <a:solidFill>
                  <a:srgbClr val="0000CC"/>
                </a:solidFill>
              </a:rPr>
              <a:t>修改</a:t>
            </a:r>
            <a:r>
              <a:rPr lang="en-US" altLang="zh-CN" dirty="0">
                <a:solidFill>
                  <a:srgbClr val="0000CC"/>
                </a:solidFill>
              </a:rPr>
              <a:t>Student</a:t>
            </a:r>
            <a:r>
              <a:rPr lang="zh-CN" altLang="en-US" dirty="0">
                <a:solidFill>
                  <a:srgbClr val="0000CC"/>
                </a:solidFill>
              </a:rPr>
              <a:t>表中一个元组的</a:t>
            </a:r>
            <a:r>
              <a:rPr lang="en-US" altLang="zh-CN" dirty="0" err="1">
                <a:solidFill>
                  <a:srgbClr val="0000CC"/>
                </a:solidFill>
              </a:rPr>
              <a:t>Sno</a:t>
            </a:r>
            <a:r>
              <a:rPr lang="zh-CN" altLang="en-US" dirty="0">
                <a:solidFill>
                  <a:srgbClr val="0000CC"/>
                </a:solidFill>
              </a:rPr>
              <a:t>属性</a:t>
            </a:r>
            <a:r>
              <a:rPr lang="zh-CN" altLang="en-US" dirty="0"/>
              <a:t>，造成</a:t>
            </a:r>
            <a:r>
              <a:rPr lang="en-US" altLang="zh-CN" dirty="0"/>
              <a:t>SC</a:t>
            </a:r>
            <a:r>
              <a:rPr lang="zh-CN" altLang="en-US" dirty="0"/>
              <a:t>表中某些元组的</a:t>
            </a:r>
            <a:r>
              <a:rPr lang="en-US" altLang="zh-CN" dirty="0" err="1"/>
              <a:t>Sno</a:t>
            </a:r>
            <a:r>
              <a:rPr lang="zh-CN" altLang="en-US" dirty="0"/>
              <a:t>属性的值在表</a:t>
            </a:r>
            <a:r>
              <a:rPr lang="en-US" altLang="zh-CN" dirty="0"/>
              <a:t>Student</a:t>
            </a:r>
            <a:r>
              <a:rPr lang="zh-CN" altLang="en-US" dirty="0"/>
              <a:t>中找不到一个元组，其</a:t>
            </a:r>
            <a:r>
              <a:rPr lang="en-US" altLang="zh-CN" dirty="0" err="1"/>
              <a:t>Sno</a:t>
            </a:r>
            <a:r>
              <a:rPr lang="zh-CN" altLang="en-US" dirty="0"/>
              <a:t>属性的值与之相等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5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309626"/>
              </p:ext>
            </p:extLst>
          </p:nvPr>
        </p:nvGraphicFramePr>
        <p:xfrm>
          <a:off x="1447800" y="919999"/>
          <a:ext cx="9143999" cy="2652479"/>
        </p:xfrm>
        <a:graphic>
          <a:graphicData uri="http://schemas.openxmlformats.org/drawingml/2006/table">
            <a:tbl>
              <a:tblPr/>
              <a:tblGrid>
                <a:gridCol w="2923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3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被参照表（例如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Student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）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参照表（例如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SC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）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 Light" panose="02010600030101010101" pitchFamily="2" charset="-122"/>
                        <a:ea typeface="等线 Light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违约处理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可能破坏参照完整性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 插入元组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拒绝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可能破坏参照完整性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 修改外码值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拒绝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删除元组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 可能破坏参照完整性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拒绝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级连删除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设置为空值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修改主码值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  可能破坏参照完整性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拒绝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级连修改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 Light" panose="02010600030101010101" pitchFamily="2" charset="-122"/>
                          <a:ea typeface="等线 Light" panose="02010600030101010101" pitchFamily="2" charset="-122"/>
                        </a:rPr>
                        <a:t>设置为空值</a:t>
                      </a:r>
                    </a:p>
                  </a:txBody>
                  <a:tcPr marL="121916" marR="121916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81200" y="304800"/>
            <a:ext cx="7570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r>
              <a:rPr lang="en-US" altLang="zh-CN" sz="28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5.1 </a:t>
            </a:r>
            <a:r>
              <a:rPr lang="zh-CN" altLang="en-US" sz="28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可能破坏参照完整性的情况及违约处理</a:t>
            </a:r>
          </a:p>
        </p:txBody>
      </p:sp>
      <p:sp>
        <p:nvSpPr>
          <p:cNvPr id="9" name="矩形 8"/>
          <p:cNvSpPr/>
          <p:nvPr/>
        </p:nvSpPr>
        <p:spPr>
          <a:xfrm>
            <a:off x="1447800" y="3596273"/>
            <a:ext cx="9143999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拒绝（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 ACTION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）执行</a:t>
            </a:r>
          </a:p>
          <a:p>
            <a:pPr marL="444500" indent="-177800">
              <a:buFont typeface="等线 Light" panose="02010600030101010101" pitchFamily="2" charset="-122"/>
              <a:buChar char="–"/>
            </a:pP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不允许该操作执行。该策略一般设置为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默认策略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级联（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CASCADE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）操作</a:t>
            </a:r>
          </a:p>
          <a:p>
            <a:pPr marL="444500" indent="-177800">
              <a:buFont typeface="等线 Light" panose="02010600030101010101" pitchFamily="2" charset="-122"/>
              <a:buChar char="–"/>
            </a:pP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当删除或修改被参照表（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Student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）的一个元组造成了与参照表（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SC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）的不一致，则删除或修改参照表中的所有造成不一致的元组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设置为空值（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SET-NULL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  <a:p>
            <a:pPr marL="285750" indent="-107950">
              <a:buFont typeface="等线 Light" panose="02010600030101010101" pitchFamily="2" charset="-122"/>
              <a:buChar char="–"/>
            </a:pP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当删除或修改被参照表的一个元组时造成了不一致，则将参照表中的所有造成不一致的元组的对应属性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设置为空值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4038600" y="1905000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038600" y="2362200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911600" y="2743200"/>
            <a:ext cx="60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11600" y="3124200"/>
            <a:ext cx="609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105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5.4</a:t>
            </a:r>
            <a:r>
              <a:rPr lang="en-US" altLang="zh-CN"/>
              <a:t>] </a:t>
            </a:r>
            <a:r>
              <a:rPr lang="zh-CN" altLang="en-US"/>
              <a:t>显</a:t>
            </a:r>
            <a:r>
              <a:rPr lang="zh-CN" altLang="en-US" dirty="0"/>
              <a:t>式说明参照完整性的违约处理示例</a:t>
            </a: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00CC"/>
                </a:solidFill>
              </a:rPr>
              <a:t>              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600200" y="1125426"/>
            <a:ext cx="8610600" cy="5239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SC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 </a:t>
            </a:r>
            <a:r>
              <a:rPr lang="en-US" altLang="zh-CN" sz="20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CHAR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NOT NULL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</a:t>
            </a:r>
            <a:r>
              <a:rPr lang="en-US" altLang="zh-CN" sz="20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CHAR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NOT NULL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Grade  SMALLINT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0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)， 			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FOREIGN KEY 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REFERENCES  Student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	 ON DELETE CASCADE,      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/*</a:t>
            </a:r>
            <a:r>
              <a:rPr lang="zh-CN" altLang="en-US" b="1" dirty="0">
                <a:solidFill>
                  <a:srgbClr val="FF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级联删除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SC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表中相应的元组*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ON UPDATE CASCADE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    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/*</a:t>
            </a:r>
            <a:r>
              <a:rPr lang="zh-CN" altLang="en-US" b="1" dirty="0">
                <a:solidFill>
                  <a:srgbClr val="FF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级联更新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SC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表中相应的元组*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  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FOREIGN KEY 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REFERENCES  Course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</a:t>
            </a:r>
            <a:r>
              <a:rPr lang="zh-CN" altLang="en-US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                   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ON DELETE NO ACTION, 	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/*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当删除</a:t>
            </a: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course 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表中的元组造成了与</a:t>
            </a: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表不一致时</a:t>
            </a:r>
            <a:r>
              <a:rPr lang="zh-CN" altLang="en-US" b="1" dirty="0">
                <a:solidFill>
                  <a:srgbClr val="FF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拒绝删除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ON UPDATE CASCADE,  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	  </a:t>
            </a: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/*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当更新</a:t>
            </a:r>
            <a:r>
              <a:rPr lang="en-US" altLang="zh-CN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course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表中的</a:t>
            </a:r>
            <a:r>
              <a:rPr lang="en-US" altLang="zh-CN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</a:t>
            </a:r>
            <a:r>
              <a:rPr lang="zh-CN" altLang="en-US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时，</a:t>
            </a:r>
            <a:r>
              <a:rPr lang="zh-CN" altLang="en-US" b="1" dirty="0">
                <a:solidFill>
                  <a:srgbClr val="FF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级联更新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SC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表中相应的元组*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);</a:t>
            </a:r>
          </a:p>
        </p:txBody>
      </p:sp>
    </p:spTree>
    <p:extLst>
      <p:ext uri="{BB962C8B-B14F-4D97-AF65-F5344CB8AC3E}">
        <p14:creationId xmlns:p14="http://schemas.microsoft.com/office/powerpoint/2010/main" val="85447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用户定义的完整性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3663F-3B64-45E0-B7D2-F7A4CD64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3D1EE-8ECC-4C9D-B0EF-F8529D413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066800"/>
            <a:ext cx="11221192" cy="546922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完成本章的学习，你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应该能够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理解和掌握数据库完整性设计及完整性语言的使用方法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掌握实体完整性、参照完整性和用户自定义完整性的定义和维护方法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掌握单属性和多属性的实体完整性和参照完整性的定义、修改、删除等各种基本功能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掌握列级完整性约束和表级完整性约束的定义方法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掌握创建表时定义完整性和创建表后定义实体完整性两种方法，并能够设计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语句验证完整性约束是否起作用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理解和掌握数据库触发器的分类、设计和使用，包括创建、使用、删除、激活等功能，并能设计和执行相应的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语句验证触发器的有效性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02AA0-C455-428B-BB48-DADD6725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1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用户定义的完整性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066800"/>
            <a:ext cx="11430000" cy="54692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用户定义的完整性</a:t>
            </a:r>
            <a:r>
              <a:rPr lang="zh-CN" altLang="en-US" dirty="0"/>
              <a:t>是：针对某一具体应用的数据必须满足的</a:t>
            </a:r>
            <a:r>
              <a:rPr lang="zh-CN" altLang="en-US"/>
              <a:t>语义要求</a:t>
            </a:r>
            <a:endParaRPr lang="en-US" altLang="zh-CN"/>
          </a:p>
          <a:p>
            <a:pPr marL="0" indent="0">
              <a:buNone/>
            </a:pPr>
            <a:r>
              <a:rPr lang="zh-CN" altLang="en-US" sz="2000"/>
              <a:t> </a:t>
            </a:r>
            <a:endParaRPr lang="zh-CN" altLang="en-US" sz="2000" dirty="0"/>
          </a:p>
          <a:p>
            <a:r>
              <a:rPr lang="en-US" altLang="zh-CN" dirty="0"/>
              <a:t>RDBMS</a:t>
            </a:r>
            <a:r>
              <a:rPr lang="zh-CN" altLang="en-US" dirty="0"/>
              <a:t>提供了定义和检验用户定义完整性的机制，不必由</a:t>
            </a:r>
            <a:r>
              <a:rPr lang="zh-CN" altLang="en-US"/>
              <a:t>应用程序承担</a:t>
            </a:r>
            <a:endParaRPr lang="en-US" altLang="zh-CN"/>
          </a:p>
          <a:p>
            <a:endParaRPr lang="zh-CN" altLang="en-US" dirty="0"/>
          </a:p>
          <a:p>
            <a:r>
              <a:rPr lang="zh-CN" altLang="en-US" dirty="0"/>
              <a:t>约束条件分为：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属性上</a:t>
            </a:r>
            <a:r>
              <a:rPr lang="zh-CN" altLang="en-US" dirty="0"/>
              <a:t>的约束条件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元组上</a:t>
            </a:r>
            <a:r>
              <a:rPr lang="zh-CN" altLang="en-US" dirty="0"/>
              <a:t>的约束条件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8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属性上约束条件的定义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CREATE TABLE</a:t>
            </a:r>
            <a:r>
              <a:rPr lang="zh-CN" altLang="en-US" dirty="0"/>
              <a:t>时</a:t>
            </a:r>
            <a:r>
              <a:rPr lang="zh-CN" altLang="en-US" dirty="0">
                <a:solidFill>
                  <a:srgbClr val="FF0000"/>
                </a:solidFill>
              </a:rPr>
              <a:t>定义属性上的约束条件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列值非空（</a:t>
            </a:r>
            <a:r>
              <a:rPr lang="en-US" altLang="zh-CN" dirty="0">
                <a:solidFill>
                  <a:srgbClr val="FF0000"/>
                </a:solidFill>
              </a:rPr>
              <a:t>NOT NULL</a:t>
            </a:r>
            <a:r>
              <a:rPr lang="zh-CN" altLang="en-US" dirty="0"/>
              <a:t>）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列值唯一（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/>
              <a:t>检查</a:t>
            </a:r>
            <a:r>
              <a:rPr lang="zh-CN" altLang="en-US" dirty="0"/>
              <a:t>列值是否满足一个条件表达式（</a:t>
            </a:r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D32F992-4526-4F20-85DE-6406BCA0926A}"/>
              </a:ext>
            </a:extLst>
          </p:cNvPr>
          <p:cNvGrpSpPr/>
          <p:nvPr/>
        </p:nvGrpSpPr>
        <p:grpSpPr>
          <a:xfrm>
            <a:off x="389783" y="3962400"/>
            <a:ext cx="11412434" cy="1707614"/>
            <a:chOff x="418358" y="4330700"/>
            <a:chExt cx="11412434" cy="1707614"/>
          </a:xfrm>
        </p:grpSpPr>
        <p:sp>
          <p:nvSpPr>
            <p:cNvPr id="5" name="矩形 4"/>
            <p:cNvSpPr/>
            <p:nvPr/>
          </p:nvSpPr>
          <p:spPr>
            <a:xfrm>
              <a:off x="418358" y="4345543"/>
              <a:ext cx="3200400" cy="1692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CREATE TABLE SC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 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(</a:t>
              </a:r>
              <a:r>
                <a:rPr lang="en-US" altLang="zh-CN" sz="1600" b="1" dirty="0" err="1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Sno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CHAR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(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9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)</a:t>
              </a:r>
              <a:r>
                <a:rPr lang="en-US" altLang="zh-CN" sz="1600" b="1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  </a:t>
              </a:r>
              <a:r>
                <a:rPr lang="en-US" altLang="zh-CN" sz="1600" b="1" dirty="0">
                  <a:solidFill>
                    <a:srgbClr val="FF00FF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NOT NULL</a:t>
              </a:r>
              <a:r>
                <a:rPr lang="en-US" altLang="zh-CN" sz="1600" b="1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,</a:t>
              </a:r>
              <a:endParaRPr lang="zh-CN" altLang="en-US" sz="1600" b="1" dirty="0"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     </a:t>
              </a:r>
              <a:r>
                <a:rPr lang="en-US" altLang="zh-CN" sz="1600" b="1" dirty="0" err="1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Cno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CHAR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(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4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)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</a:t>
              </a:r>
              <a:r>
                <a:rPr lang="en-US" altLang="zh-CN" sz="1600" b="1" dirty="0">
                  <a:solidFill>
                    <a:srgbClr val="FF00FF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NOT NULL</a:t>
              </a:r>
              <a:r>
                <a:rPr lang="zh-CN" altLang="en-US" sz="1600" b="1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     </a:t>
              </a:r>
              <a:r>
                <a:rPr lang="en-US" altLang="zh-CN" sz="1600" b="1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Grade  SMALLINT</a:t>
              </a:r>
              <a:r>
                <a:rPr lang="zh-CN" altLang="en-US" sz="1600" b="1">
                  <a:latin typeface="等线 Light" panose="02010600030101010101" pitchFamily="2" charset="-122"/>
                  <a:ea typeface="等线 Light" panose="02010600030101010101" pitchFamily="2" charset="-122"/>
                </a:rPr>
                <a:t>,</a:t>
              </a:r>
              <a:endParaRPr lang="zh-CN" altLang="en-US" sz="1600" b="1" dirty="0"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  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PRIMARY KEY 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(</a:t>
              </a:r>
              <a:r>
                <a:rPr lang="en-US" altLang="zh-CN" sz="1600" b="1" dirty="0" err="1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Sno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, </a:t>
              </a:r>
              <a:r>
                <a:rPr lang="en-US" altLang="zh-CN" sz="1600" b="1" dirty="0" err="1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Cno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)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);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</a:t>
              </a:r>
              <a:endParaRPr lang="zh-CN" altLang="en-US" sz="1600" b="1" dirty="0"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10000" y="4343400"/>
              <a:ext cx="3638550" cy="1692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CREATE TABLE DEPT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(</a:t>
              </a:r>
              <a:r>
                <a:rPr lang="en-US" altLang="zh-CN" sz="1600" b="1" dirty="0" err="1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Deptno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NUMERIC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(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2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),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Dname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CHAR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(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9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)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</a:t>
              </a:r>
              <a:r>
                <a:rPr lang="en-US" altLang="zh-CN" sz="1600" b="1" dirty="0">
                  <a:solidFill>
                    <a:srgbClr val="FF00FF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UNIQUE NOT NULL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Location  CHAR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(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10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),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PRIMARY KEY 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(</a:t>
              </a:r>
              <a:r>
                <a:rPr lang="en-US" altLang="zh-CN" sz="1600" b="1" dirty="0" err="1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Deptno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));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639792" y="4330700"/>
              <a:ext cx="4191000" cy="1704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CREATE TABLE Student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(</a:t>
              </a:r>
              <a:r>
                <a:rPr lang="en-US" altLang="zh-CN" sz="1600" b="1" dirty="0" err="1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Sno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CHAR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(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9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)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PRIMARY KEY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 </a:t>
              </a:r>
              <a:r>
                <a:rPr lang="en-US" altLang="zh-CN" sz="1600" b="1" dirty="0" err="1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Sname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CHAR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(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8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)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NOT NULL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,                     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 </a:t>
              </a:r>
              <a:r>
                <a:rPr lang="en-US" altLang="zh-CN" sz="1600" b="1" dirty="0" err="1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Ssex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CHAR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(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2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)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</a:t>
              </a:r>
              <a:r>
                <a:rPr lang="en-US" altLang="zh-CN" sz="1600" b="1" dirty="0">
                  <a:solidFill>
                    <a:srgbClr val="FF00FF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CHECK  (</a:t>
              </a:r>
              <a:r>
                <a:rPr lang="en-US" altLang="zh-CN" sz="1600" b="1" dirty="0" err="1">
                  <a:solidFill>
                    <a:srgbClr val="FF00FF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Ssex</a:t>
              </a:r>
              <a:r>
                <a:rPr lang="en-US" altLang="zh-CN" sz="1600" b="1" dirty="0">
                  <a:solidFill>
                    <a:srgbClr val="FF00FF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IN  (‘</a:t>
              </a:r>
              <a:r>
                <a:rPr lang="zh-CN" altLang="en-US" sz="1600" b="1" dirty="0">
                  <a:solidFill>
                    <a:srgbClr val="FF00FF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男</a:t>
              </a:r>
              <a:r>
                <a:rPr lang="en-US" altLang="zh-CN" sz="1600" b="1" dirty="0">
                  <a:solidFill>
                    <a:srgbClr val="FF00FF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’, ’</a:t>
              </a:r>
              <a:r>
                <a:rPr lang="zh-CN" altLang="en-US" sz="1600" b="1" dirty="0">
                  <a:solidFill>
                    <a:srgbClr val="FF00FF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女</a:t>
              </a:r>
              <a:r>
                <a:rPr lang="en-US" altLang="zh-CN" sz="1600" b="1" dirty="0">
                  <a:solidFill>
                    <a:srgbClr val="FF00FF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’) ), </a:t>
              </a:r>
              <a:r>
                <a:rPr lang="zh-CN" altLang="en-US" sz="1600" b="1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  </a:t>
              </a:r>
              <a:endParaRPr lang="en-US" altLang="zh-CN" sz="1600" b="1" dirty="0">
                <a:solidFill>
                  <a:srgbClr val="990033"/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Sage  SMALLINT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,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  </a:t>
              </a:r>
              <a:r>
                <a:rPr lang="en-US" altLang="zh-CN" sz="1600" b="1" dirty="0" err="1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Sdept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  CHAR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(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20</a:t>
              </a:r>
              <a:r>
                <a:rPr lang="zh-CN" altLang="en-US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) )</a:t>
              </a:r>
              <a:r>
                <a:rPr lang="en-US" altLang="zh-CN" sz="1600" b="1" dirty="0">
                  <a:solidFill>
                    <a:srgbClr val="0000CC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63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0682515" cy="6002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/>
              <a:t>5.8] </a:t>
            </a:r>
            <a:r>
              <a:rPr lang="en-US" altLang="zh-CN" dirty="0"/>
              <a:t>SC</a:t>
            </a:r>
            <a:r>
              <a:rPr lang="zh-CN" altLang="en-US" dirty="0"/>
              <a:t>表的</a:t>
            </a:r>
            <a:r>
              <a:rPr lang="en-US" altLang="zh-CN" dirty="0"/>
              <a:t>Grade</a:t>
            </a:r>
            <a:r>
              <a:rPr lang="zh-CN" altLang="en-US" dirty="0"/>
              <a:t>的值应该在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100</a:t>
            </a:r>
            <a:r>
              <a:rPr lang="zh-CN" altLang="en-US" dirty="0"/>
              <a:t>之间。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/>
          </a:p>
          <a:p>
            <a:endParaRPr lang="en-US" altLang="zh-CN" dirty="0"/>
          </a:p>
          <a:p>
            <a:endParaRPr lang="en-US" altLang="zh-CN" sz="1600" dirty="0"/>
          </a:p>
          <a:p>
            <a:r>
              <a:rPr lang="zh-CN" altLang="en-US" dirty="0"/>
              <a:t>属性上的约束条件检查和违约处理</a:t>
            </a:r>
            <a:endParaRPr lang="en-US" altLang="zh-CN" dirty="0"/>
          </a:p>
          <a:p>
            <a:pPr lvl="1"/>
            <a:r>
              <a:rPr lang="zh-CN" altLang="en-US" dirty="0"/>
              <a:t>插入元组或修改属性的值时，</a:t>
            </a:r>
            <a:r>
              <a:rPr lang="en-US" altLang="zh-CN" dirty="0"/>
              <a:t>RDBMS</a:t>
            </a:r>
            <a:r>
              <a:rPr lang="zh-CN" altLang="en-US" dirty="0"/>
              <a:t>检查属性上的约束条件是否被满足，</a:t>
            </a:r>
            <a:endParaRPr lang="en-US" altLang="zh-CN" dirty="0"/>
          </a:p>
          <a:p>
            <a:pPr lvl="1"/>
            <a:r>
              <a:rPr lang="zh-CN" altLang="en-US" dirty="0"/>
              <a:t>如果不满足则操作被拒绝执行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233715" y="1295400"/>
            <a:ext cx="9281885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 SC</a:t>
            </a:r>
            <a:endParaRPr lang="zh-CN" altLang="en-US" sz="2400" b="1" dirty="0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 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CHAR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CHAR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Grade   SMALLINT 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CHECK 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Grade&gt;=0 AND Grade &lt;=100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FF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 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FOREIGN KEY 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REFERENCES Student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FOREIGN KEY 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REFERENCES Course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Cno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)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zh-CN" altLang="en-US" sz="2400" b="1" dirty="0">
              <a:solidFill>
                <a:srgbClr val="0000C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9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元组上约束条件的定义、检查及违约处理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0834915" cy="5469226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CREATE TABLE</a:t>
            </a:r>
            <a:r>
              <a:rPr lang="zh-CN" altLang="en-US" dirty="0"/>
              <a:t>时可以用</a:t>
            </a:r>
            <a:r>
              <a:rPr lang="en-US" altLang="zh-CN" dirty="0">
                <a:solidFill>
                  <a:srgbClr val="FF0000"/>
                </a:solidFill>
              </a:rPr>
              <a:t>CHECK</a:t>
            </a:r>
            <a:r>
              <a:rPr lang="zh-CN" altLang="en-US" dirty="0"/>
              <a:t>短语定义元组上的约束条件，即</a:t>
            </a:r>
            <a:r>
              <a:rPr lang="zh-CN" altLang="en-US" dirty="0">
                <a:solidFill>
                  <a:srgbClr val="FF0000"/>
                </a:solidFill>
              </a:rPr>
              <a:t>元组级的限制。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sz="1050" dirty="0">
              <a:solidFill>
                <a:srgbClr val="FF0000"/>
              </a:solidFill>
            </a:endParaRPr>
          </a:p>
          <a:p>
            <a:r>
              <a:rPr lang="zh-CN" altLang="en-US" dirty="0"/>
              <a:t>同属性值限制相比，元组级的限制可以设置不同属性之间的取值的相互约束条件。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000" dirty="0"/>
              <a:t> </a:t>
            </a:r>
          </a:p>
          <a:p>
            <a:r>
              <a:rPr lang="zh-CN" altLang="en-US" dirty="0">
                <a:solidFill>
                  <a:srgbClr val="0000CC"/>
                </a:solidFill>
              </a:rPr>
              <a:t>元组上约束条件检查和违约处理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插入元组或修改属性的值时，</a:t>
            </a:r>
            <a:r>
              <a:rPr lang="en-US" altLang="zh-CN" dirty="0"/>
              <a:t>RDBMS</a:t>
            </a:r>
            <a:r>
              <a:rPr lang="zh-CN" altLang="en-US" dirty="0"/>
              <a:t>检查元组上的约束条件是否被满足</a:t>
            </a:r>
          </a:p>
          <a:p>
            <a:pPr lvl="1"/>
            <a:r>
              <a:rPr lang="zh-CN" altLang="en-US" dirty="0"/>
              <a:t>如果不满足则操作被拒绝执行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23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5.9] </a:t>
            </a:r>
            <a:r>
              <a:rPr lang="zh-CN" altLang="en-US" dirty="0"/>
              <a:t>当学生的性别是男时，其名字不能以</a:t>
            </a:r>
            <a:r>
              <a:rPr lang="en-US" altLang="zh-CN" dirty="0"/>
              <a:t>Ms.</a:t>
            </a:r>
            <a:r>
              <a:rPr lang="zh-CN" altLang="en-US" dirty="0"/>
              <a:t>打头。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752600" y="1524000"/>
            <a:ext cx="8077200" cy="44680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 TABLE Student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CHAR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Sname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CHAR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NOT NULL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Ssex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CHAR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Sage     SMALLINT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Sdept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CHAR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PRIMARY KEY 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Sno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  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CHECK 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Ssex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=‘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女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’ OR </a:t>
            </a:r>
            <a:r>
              <a:rPr lang="en-US" altLang="zh-CN" sz="2400" b="1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Sname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NOT LIKE ‘Ms.%’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))</a:t>
            </a:r>
            <a:r>
              <a:rPr lang="zh-CN" altLang="en-US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044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完整性约束命名子句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37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完整性约束命名子句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6800"/>
            <a:ext cx="11353799" cy="5469226"/>
          </a:xfrm>
        </p:spPr>
        <p:txBody>
          <a:bodyPr>
            <a:normAutofit/>
          </a:bodyPr>
          <a:lstStyle/>
          <a:p>
            <a:r>
              <a:rPr lang="zh-CN" altLang="en-US" dirty="0"/>
              <a:t>完整性约束命名子句语法：</a:t>
            </a:r>
            <a:endParaRPr lang="en-US" altLang="zh-CN" dirty="0"/>
          </a:p>
          <a:p>
            <a:endParaRPr lang="en-US" altLang="zh-CN" sz="800" dirty="0"/>
          </a:p>
          <a:p>
            <a:pPr lvl="1">
              <a:buNone/>
            </a:pPr>
            <a:r>
              <a:rPr lang="en-US" altLang="zh-CN">
                <a:solidFill>
                  <a:srgbClr val="0000CC"/>
                </a:solidFill>
              </a:rPr>
              <a:t>          </a:t>
            </a:r>
            <a:r>
              <a:rPr lang="en-US" altLang="zh-CN" dirty="0">
                <a:solidFill>
                  <a:srgbClr val="0000CC"/>
                </a:solidFill>
              </a:rPr>
              <a:t>CONSTRAINT &lt;</a:t>
            </a:r>
            <a:r>
              <a:rPr lang="zh-CN" altLang="en-US" dirty="0">
                <a:solidFill>
                  <a:srgbClr val="0000CC"/>
                </a:solidFill>
              </a:rPr>
              <a:t>完整性约束条件名</a:t>
            </a:r>
            <a:r>
              <a:rPr lang="en-US" altLang="zh-CN" dirty="0">
                <a:solidFill>
                  <a:srgbClr val="0000CC"/>
                </a:solidFill>
              </a:rPr>
              <a:t>&gt; &lt;</a:t>
            </a:r>
            <a:r>
              <a:rPr lang="zh-CN" altLang="en-US" dirty="0">
                <a:solidFill>
                  <a:srgbClr val="0000CC"/>
                </a:solidFill>
              </a:rPr>
              <a:t>完整性约束条件</a:t>
            </a:r>
            <a:r>
              <a:rPr lang="en-US" altLang="zh-CN" dirty="0">
                <a:solidFill>
                  <a:srgbClr val="0000CC"/>
                </a:solidFill>
              </a:rPr>
              <a:t>&gt;</a:t>
            </a:r>
          </a:p>
          <a:p>
            <a:pPr marL="357188" lvl="1" indent="0">
              <a:buSzPct val="85000"/>
              <a:buNone/>
            </a:pPr>
            <a:endParaRPr lang="en-US" altLang="zh-CN" sz="800" dirty="0">
              <a:solidFill>
                <a:srgbClr val="0000CC"/>
              </a:solidFill>
            </a:endParaRPr>
          </a:p>
          <a:p>
            <a:pPr marL="357188" lvl="1" indent="0">
              <a:buSzPct val="85000"/>
              <a:buNone/>
            </a:pPr>
            <a:r>
              <a:rPr lang="en-US" altLang="zh-CN" dirty="0">
                <a:solidFill>
                  <a:srgbClr val="0000CC"/>
                </a:solidFill>
              </a:rPr>
              <a:t>&lt;</a:t>
            </a:r>
            <a:r>
              <a:rPr lang="zh-CN" altLang="en-US" dirty="0">
                <a:solidFill>
                  <a:srgbClr val="0000CC"/>
                </a:solidFill>
              </a:rPr>
              <a:t>完整性约束条件</a:t>
            </a:r>
            <a:r>
              <a:rPr lang="en-US" altLang="zh-CN" dirty="0">
                <a:solidFill>
                  <a:srgbClr val="0000CC"/>
                </a:solidFill>
              </a:rPr>
              <a:t>&gt;</a:t>
            </a:r>
            <a:r>
              <a:rPr lang="zh-CN" altLang="en-US" dirty="0"/>
              <a:t>包括</a:t>
            </a:r>
            <a:endParaRPr lang="en-US" altLang="zh-CN" dirty="0"/>
          </a:p>
          <a:p>
            <a:pPr lvl="1">
              <a:buSzPct val="85000"/>
            </a:pPr>
            <a:r>
              <a:rPr lang="en-US" altLang="zh-CN" dirty="0">
                <a:solidFill>
                  <a:srgbClr val="C00000"/>
                </a:solidFill>
              </a:rPr>
              <a:t>NOT NULL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UNIQUE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PRIMARY KEY</a:t>
            </a:r>
            <a:r>
              <a:rPr lang="zh-CN" altLang="en-US" dirty="0"/>
              <a:t>短语、</a:t>
            </a:r>
            <a:r>
              <a:rPr lang="en-US" altLang="zh-CN" dirty="0">
                <a:solidFill>
                  <a:srgbClr val="C00000"/>
                </a:solidFill>
              </a:rPr>
              <a:t>FOREIGN KEY</a:t>
            </a:r>
            <a:r>
              <a:rPr lang="zh-CN" altLang="en-US" dirty="0"/>
              <a:t>短语、</a:t>
            </a:r>
            <a:r>
              <a:rPr lang="en-US" altLang="zh-CN" dirty="0">
                <a:solidFill>
                  <a:srgbClr val="C00000"/>
                </a:solidFill>
              </a:rPr>
              <a:t>CHECK</a:t>
            </a:r>
            <a:r>
              <a:rPr lang="zh-CN" altLang="en-US" dirty="0"/>
              <a:t>短语等</a:t>
            </a:r>
            <a:r>
              <a:rPr lang="en-US" altLang="zh-CN" dirty="0"/>
              <a:t>5</a:t>
            </a:r>
            <a:r>
              <a:rPr lang="zh-CN" altLang="en-US" dirty="0"/>
              <a:t>个约束</a:t>
            </a:r>
            <a:endParaRPr lang="en-US" altLang="zh-CN" dirty="0"/>
          </a:p>
          <a:p>
            <a:pPr marL="357188" lvl="1" indent="0">
              <a:buSzPct val="85000"/>
              <a:buNone/>
            </a:pPr>
            <a:endParaRPr lang="en-US" altLang="zh-CN" sz="1200" dirty="0">
              <a:solidFill>
                <a:srgbClr val="0000CC"/>
              </a:solidFill>
            </a:endParaRPr>
          </a:p>
          <a:p>
            <a:pPr marL="357188" lvl="1" indent="0">
              <a:buSzPct val="85000"/>
              <a:buNone/>
            </a:pPr>
            <a:r>
              <a:rPr lang="zh-CN" altLang="en-US" sz="3000" dirty="0">
                <a:solidFill>
                  <a:srgbClr val="0000CC"/>
                </a:solidFill>
              </a:rPr>
              <a:t>完整性约束条件名的命名规范：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 lvl="1">
              <a:buSzPct val="85000"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作用的表名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+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约束类型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72200" y="3657600"/>
            <a:ext cx="4793367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create table trouble(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city  varchar2(13),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sample_date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date,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noon  number(4,1),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constraint  </a:t>
            </a:r>
            <a:r>
              <a:rPr lang="en-US" altLang="zh-CN" sz="2400" b="1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trouble_pk</a:t>
            </a:r>
            <a:r>
              <a:rPr lang="en-US" altLang="zh-CN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primary key(city, </a:t>
            </a:r>
            <a:r>
              <a:rPr lang="en-US" altLang="zh-CN" sz="2400" b="1" dirty="0" err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sample_date</a:t>
            </a:r>
            <a:r>
              <a:rPr lang="en-US" altLang="zh-CN" sz="2400" b="1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0853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/>
              <a:t>5.10] </a:t>
            </a:r>
            <a:r>
              <a:rPr lang="zh-CN" altLang="en-US"/>
              <a:t>建立</a:t>
            </a:r>
            <a:r>
              <a:rPr lang="zh-CN" altLang="en-US" dirty="0"/>
              <a:t>学生登记表</a:t>
            </a:r>
            <a:r>
              <a:rPr lang="en-US" altLang="zh-CN" dirty="0"/>
              <a:t>Student</a:t>
            </a:r>
            <a:r>
              <a:rPr lang="zh-CN" altLang="en-US" dirty="0"/>
              <a:t>，要求学号在</a:t>
            </a:r>
            <a:r>
              <a:rPr lang="en-US" altLang="zh-CN"/>
              <a:t>90000~ 99999</a:t>
            </a:r>
            <a:r>
              <a:rPr lang="zh-CN" altLang="en-US" dirty="0"/>
              <a:t>之间，姓名不能取空值，年龄小于</a:t>
            </a:r>
            <a:r>
              <a:rPr lang="en-US" altLang="zh-CN" dirty="0"/>
              <a:t>30</a:t>
            </a:r>
            <a:r>
              <a:rPr lang="zh-CN" altLang="en-US" dirty="0"/>
              <a:t>，性别只能是“男”或“女”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752104" y="1981200"/>
            <a:ext cx="10687792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Student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NUMERIC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Student_Sno_ck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BETWEEN 90000 AND 99999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Student_Sname_nn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  NUMERIC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Student_Sage_ck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Sage&lt;30 AND Sage&gt;0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Student_ssex_ck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Ssex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男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’,'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女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Student_pk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8804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1" y="304800"/>
            <a:ext cx="11221192" cy="62312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/>
              <a:t>5.11] </a:t>
            </a:r>
            <a:r>
              <a:rPr lang="zh-CN" altLang="en-US"/>
              <a:t>建立</a:t>
            </a:r>
            <a:r>
              <a:rPr lang="zh-CN" altLang="en-US" dirty="0"/>
              <a:t>教师表</a:t>
            </a:r>
            <a:r>
              <a:rPr lang="en-US" altLang="zh-CN" dirty="0"/>
              <a:t>TEACHER</a:t>
            </a:r>
            <a:r>
              <a:rPr lang="zh-CN" altLang="en-US" dirty="0"/>
              <a:t>，要求每个教师的应发工资不低于</a:t>
            </a:r>
            <a:r>
              <a:rPr lang="en-US" altLang="zh-CN" dirty="0"/>
              <a:t>3000</a:t>
            </a:r>
            <a:r>
              <a:rPr lang="zh-CN" altLang="en-US" dirty="0"/>
              <a:t>元。应发工资是工资列</a:t>
            </a:r>
            <a:r>
              <a:rPr lang="en-US" altLang="zh-CN" dirty="0"/>
              <a:t>Sal</a:t>
            </a:r>
            <a:r>
              <a:rPr lang="zh-CN" altLang="en-US" dirty="0"/>
              <a:t>与扣除项</a:t>
            </a:r>
            <a:r>
              <a:rPr lang="en-US" altLang="zh-CN" dirty="0"/>
              <a:t>Deduct</a:t>
            </a:r>
            <a:r>
              <a:rPr lang="zh-CN" altLang="en-US" dirty="0"/>
              <a:t>之和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685800" y="1752600"/>
            <a:ext cx="10820400" cy="3670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TEACHER</a:t>
            </a: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Eno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NUMERIC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zh-CN" altLang="en-US" sz="2000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Job     CHAR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Sal     NUMERIC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Deduct  NUMERIC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NUMERIC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TEACHER_fk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FOREIGN KEY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REFERENCES DEPT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TEACHER_ck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 + Deduct&gt;= 3000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303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修改表中的完整性限制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ALTER TABLE</a:t>
            </a:r>
            <a:r>
              <a:rPr lang="zh-CN" altLang="en-US" dirty="0"/>
              <a:t>语句修改表中的完整性限制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/>
              <a:t>5.12] </a:t>
            </a:r>
            <a:r>
              <a:rPr lang="zh-CN" altLang="en-US"/>
              <a:t>去掉</a:t>
            </a: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5.10] Student</a:t>
            </a:r>
            <a:r>
              <a:rPr lang="zh-CN" altLang="en-US" dirty="0"/>
              <a:t>表中对性别的限制。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295400" y="3276600"/>
            <a:ext cx="89154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ALTER TABLE </a:t>
            </a:r>
            <a:r>
              <a:rPr lang="en-US" altLang="zh-CN" sz="3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Student </a:t>
            </a:r>
            <a:r>
              <a:rPr lang="en-US" altLang="zh-CN" sz="3200" b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DROP </a:t>
            </a:r>
            <a:r>
              <a:rPr lang="en-US" altLang="zh-CN" sz="32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CONSTRAINT </a:t>
            </a:r>
            <a:r>
              <a:rPr lang="en-US" altLang="zh-CN" sz="3200" b="1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Student_ssex_ck</a:t>
            </a:r>
            <a:r>
              <a:rPr lang="en-US" altLang="zh-CN" sz="3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lang="zh-CN" altLang="en-US" sz="3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6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数据库完整性概述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85800"/>
            <a:ext cx="11007107" cy="585022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5.13</a:t>
            </a:r>
            <a:r>
              <a:rPr lang="en-US" altLang="zh-CN"/>
              <a:t>] </a:t>
            </a:r>
            <a:r>
              <a:rPr lang="zh-CN" altLang="en-US"/>
              <a:t>修改</a:t>
            </a:r>
            <a:r>
              <a:rPr lang="zh-CN" altLang="en-US" dirty="0"/>
              <a:t>表</a:t>
            </a:r>
            <a:r>
              <a:rPr lang="en-US" altLang="zh-CN" dirty="0"/>
              <a:t>Student</a:t>
            </a:r>
            <a:r>
              <a:rPr lang="zh-CN" altLang="en-US" dirty="0"/>
              <a:t>中的约束条件，要求学号改为在</a:t>
            </a:r>
            <a:r>
              <a:rPr lang="en-US" altLang="zh-CN" dirty="0"/>
              <a:t>900000~ 999999</a:t>
            </a:r>
            <a:r>
              <a:rPr lang="zh-CN" altLang="en-US" dirty="0"/>
              <a:t>之间，年龄由小于</a:t>
            </a:r>
            <a:r>
              <a:rPr lang="en-US" altLang="zh-CN" dirty="0"/>
              <a:t>30</a:t>
            </a:r>
            <a:r>
              <a:rPr lang="zh-CN" altLang="en-US" dirty="0"/>
              <a:t>改为小于</a:t>
            </a:r>
            <a:r>
              <a:rPr lang="en-US" altLang="zh-CN" dirty="0"/>
              <a:t>40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700315" y="2057400"/>
            <a:ext cx="10729685" cy="3711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ALTER TABLE Student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DROP CONSTRAINT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Student_Sno_ck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ALTER TABLE Student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ADD CONSTRAINT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Student_Sno_ck</a:t>
            </a:r>
            <a:r>
              <a:rPr lang="en-US" altLang="zh-CN" sz="20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CHECK </a:t>
            </a:r>
            <a:r>
              <a:rPr lang="zh-CN" altLang="en-US" sz="20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Sno</a:t>
            </a:r>
            <a:r>
              <a:rPr lang="en-US" altLang="zh-CN" sz="20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BETWEEN 900000 AND 999999</a:t>
            </a:r>
            <a:r>
              <a:rPr lang="zh-CN" altLang="en-US" sz="20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),</a:t>
            </a:r>
            <a:endParaRPr lang="en-US" altLang="zh-CN" sz="2000" b="1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zh-CN" altLang="en-US" sz="1200" b="1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ALTER TABLE Student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DROP CONSTRAINT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Student_Sage_ck</a:t>
            </a:r>
            <a:r>
              <a:rPr lang="en-US" altLang="zh-CN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1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ALTER TABLE Student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ADD CONSTRAINT </a:t>
            </a:r>
            <a:r>
              <a:rPr lang="en-US" altLang="zh-CN" sz="2000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Student_Sage_ck</a:t>
            </a:r>
            <a:r>
              <a:rPr lang="en-US" altLang="zh-CN" sz="20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CHECK</a:t>
            </a:r>
            <a:r>
              <a:rPr lang="zh-CN" altLang="en-US" sz="20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Sage&lt;40</a:t>
            </a:r>
            <a:r>
              <a:rPr lang="zh-CN" altLang="en-US" sz="20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52023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58362-4EB3-471D-91E6-CA70F3D5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典型约束示例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13ED36-77D0-46B7-906E-CE5F5823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593966-2814-49BE-ABB5-3FAC99749D9A}"/>
              </a:ext>
            </a:extLst>
          </p:cNvPr>
          <p:cNvSpPr/>
          <p:nvPr/>
        </p:nvSpPr>
        <p:spPr>
          <a:xfrm>
            <a:off x="838200" y="1048704"/>
            <a:ext cx="10668000" cy="5345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8000">
              <a:lnSpc>
                <a:spcPct val="110000"/>
              </a:lnSpc>
            </a:pP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指定约束名</a:t>
            </a:r>
            <a:endParaRPr lang="en-US" altLang="zh-CN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8000">
              <a:lnSpc>
                <a:spcPct val="110000"/>
              </a:lnSpc>
            </a:pP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openGauss=# 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tpcds.warehouse_t1</a:t>
            </a:r>
            <a:b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W_WAREHOUSE_SK 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 NOT NULL,</a:t>
            </a:r>
            <a:b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W_WAREHOUSE_ID CHAR(16) NOT NULL,</a:t>
            </a:r>
            <a:b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W_WAREHOUSE_NAME VARCHAR(20) ,</a:t>
            </a:r>
            <a:b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W_WAREHOUSE_SQ_FT INTEGER ,</a:t>
            </a:r>
            <a:b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W_CITY VARCHAR(60) ,</a:t>
            </a:r>
            <a:b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W_COUNTY VARCHAR(30) ,</a:t>
            </a:r>
            <a:b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W_STATE CHAR(2) ,</a:t>
            </a:r>
            <a:b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W_ZIP CHAR(10) ,</a:t>
            </a:r>
            <a:b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W_COUNTRY VARCHAR(20) ,</a:t>
            </a:r>
            <a:b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W_GMT_OFFSET DECIMAL(5,2),</a:t>
            </a:r>
            <a:b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 </a:t>
            </a:r>
            <a:r>
              <a:rPr lang="en-US" altLang="zh-CN" sz="2400" b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W_CSTR_KEY1 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 KEY(W_WAREHOUSE_SK)</a:t>
            </a:r>
            <a:r>
              <a:rPr lang="en-US" altLang="zh-CN" sz="24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zh-CN" altLang="en-US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73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58362-4EB3-471D-91E6-CA70F3D5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典型约束示例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13ED36-77D0-46B7-906E-CE5F5823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593966-2814-49BE-ABB5-3FAC99749D9A}"/>
              </a:ext>
            </a:extLst>
          </p:cNvPr>
          <p:cNvSpPr/>
          <p:nvPr/>
        </p:nvSpPr>
        <p:spPr>
          <a:xfrm>
            <a:off x="76200" y="975155"/>
            <a:ext cx="120396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定义一个检查列约束</a:t>
            </a:r>
            <a:endParaRPr lang="en-US" altLang="zh-CN" sz="20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openGauss=#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tpcds.warehouse_t2</a:t>
            </a:r>
            <a:b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W_WAREHOUSE_SK </a:t>
            </a: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 PRIMARY KEY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CHECK(W_WAREHOUSE_SK&gt;0</a:t>
            </a: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b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W_WAREHOUSE_ID CHAR(16)  NOT NULL,</a:t>
            </a:r>
            <a:b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W_WAREHOUSE_NAME VARCHAR(20)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CHECK(W_WAREHOUSE_NAME IS NOT NULL),</a:t>
            </a:r>
            <a:b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W_WAREHOUSE_SQ_FT INTEGER ,</a:t>
            </a:r>
            <a:b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W_CITY VARCHAR(60) ,</a:t>
            </a:r>
            <a:b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W_COUNTY VARCHAR(30) ,</a:t>
            </a:r>
            <a:b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W_STATE CHAR(2) ,</a:t>
            </a:r>
            <a:b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W_ZIP CHAR(10) ,</a:t>
            </a:r>
            <a:b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W_COUNTRY VARCHAR(20) ,</a:t>
            </a:r>
            <a:b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W_GMT_OFFSET DECIMAL(5,2)); </a:t>
            </a:r>
            <a:endParaRPr lang="zh-CN" altLang="en-US" sz="20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2EFBDE-0C1E-4805-93E4-A8F7571CE42A}"/>
              </a:ext>
            </a:extLst>
          </p:cNvPr>
          <p:cNvSpPr/>
          <p:nvPr/>
        </p:nvSpPr>
        <p:spPr>
          <a:xfrm>
            <a:off x="76200" y="4998096"/>
            <a:ext cx="120396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--tpcds.warehouse_t2</a:t>
            </a:r>
            <a:r>
              <a:rPr lang="zh-CN" altLang="en-US" sz="2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表增加一个检查约束</a:t>
            </a:r>
            <a:endParaRPr lang="en-US" altLang="zh-CN" sz="22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openGauss=# 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tpcds.warehouse_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 </a:t>
            </a: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 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  W_CONSTR_KEY2  </a:t>
            </a:r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CHECK(W_STATE IS NOT NULL); </a:t>
            </a:r>
            <a:endParaRPr lang="zh-CN" altLang="en-US" sz="20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430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0AADD-377F-4A7E-8056-9C62B611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约束查询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DFE4E-C1A1-409D-B576-BB0E8AD9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的</a:t>
            </a:r>
            <a:r>
              <a:rPr lang="en-US" altLang="zh-CN"/>
              <a:t>pg_constraint</a:t>
            </a:r>
            <a:r>
              <a:rPr lang="zh-CN" altLang="en-US"/>
              <a:t>系统表存储表上的检查约束、主键和唯一约束。</a:t>
            </a:r>
            <a:endParaRPr lang="en-US" altLang="zh-CN"/>
          </a:p>
          <a:p>
            <a:pPr lvl="1"/>
            <a:r>
              <a:rPr lang="zh-CN" altLang="en-US"/>
              <a:t>系统表的查询需要有</a:t>
            </a:r>
            <a:r>
              <a:rPr lang="en-US" altLang="zh-CN"/>
              <a:t>DBA</a:t>
            </a:r>
            <a:r>
              <a:rPr lang="zh-CN" altLang="en-US"/>
              <a:t>权限</a:t>
            </a:r>
            <a:endParaRPr lang="en-US" altLang="zh-CN"/>
          </a:p>
          <a:p>
            <a:pPr lvl="1"/>
            <a:r>
              <a:rPr lang="en-US" altLang="zh-CN"/>
              <a:t>conname</a:t>
            </a:r>
            <a:r>
              <a:rPr lang="zh-CN" altLang="en-US"/>
              <a:t>是约束名</a:t>
            </a:r>
            <a:endParaRPr lang="en-US" altLang="zh-CN"/>
          </a:p>
          <a:p>
            <a:pPr lvl="1"/>
            <a:r>
              <a:rPr lang="en-US" altLang="zh-CN"/>
              <a:t>contype</a:t>
            </a:r>
            <a:r>
              <a:rPr lang="zh-CN" altLang="en-US"/>
              <a:t>是约束类型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9B229-FA6E-4473-90C2-15B7221E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6D537D-EE6B-4F94-9235-C63C28BA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04" y="3886200"/>
            <a:ext cx="1073381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42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F92F59-6A0D-4653-A2A8-F7594526F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7241"/>
            <a:ext cx="6629400" cy="653970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D8824-9370-43B2-912A-7B6D249D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6BA0F0-BDAD-41E2-A41C-B9682C29F6E9}"/>
              </a:ext>
            </a:extLst>
          </p:cNvPr>
          <p:cNvSpPr txBox="1"/>
          <p:nvPr/>
        </p:nvSpPr>
        <p:spPr>
          <a:xfrm>
            <a:off x="7391400" y="2514600"/>
            <a:ext cx="4323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pg_constraint</a:t>
            </a:r>
            <a:r>
              <a:rPr lang="zh-CN" altLang="en-US" sz="4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</a:t>
            </a:r>
          </a:p>
        </p:txBody>
      </p:sp>
    </p:spTree>
    <p:extLst>
      <p:ext uri="{BB962C8B-B14F-4D97-AF65-F5344CB8AC3E}">
        <p14:creationId xmlns:p14="http://schemas.microsoft.com/office/powerpoint/2010/main" val="2056292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断言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0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066800"/>
            <a:ext cx="11144992" cy="5469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中，可以使用 </a:t>
            </a:r>
            <a:r>
              <a:rPr lang="en-US" altLang="zh-CN" dirty="0">
                <a:solidFill>
                  <a:srgbClr val="FF0000"/>
                </a:solidFill>
              </a:rPr>
              <a:t>CREATE ASSERTION</a:t>
            </a:r>
            <a:r>
              <a:rPr lang="zh-CN" altLang="en-US" dirty="0"/>
              <a:t>语句，通过声明性断言来指定更具一般性的约束。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可以定义涉及多个表的或聚集操作的比较复杂的完整性约束。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断言创建以后，任何对断言中所涉及的关系的操作都会触发</a:t>
            </a:r>
            <a:r>
              <a:rPr lang="en-US" altLang="zh-CN" dirty="0"/>
              <a:t>RDBMS</a:t>
            </a:r>
            <a:r>
              <a:rPr lang="zh-CN" altLang="en-US" dirty="0"/>
              <a:t>对断言的检查，任何使断言不为真值的操作都会被拒绝执行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9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创建断言的语句格式：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100" dirty="0">
              <a:solidFill>
                <a:srgbClr val="FF0000"/>
              </a:solidFill>
            </a:endParaRPr>
          </a:p>
          <a:p>
            <a:pPr marL="357188" lvl="1" indent="0">
              <a:buNone/>
            </a:pPr>
            <a:r>
              <a:rPr lang="en-US" altLang="zh-CN">
                <a:solidFill>
                  <a:srgbClr val="0000FF"/>
                </a:solidFill>
                <a:cs typeface="Courier New" panose="02070309020205020404" pitchFamily="49" charset="0"/>
              </a:rPr>
              <a:t>        CREATE </a:t>
            </a:r>
            <a:r>
              <a:rPr lang="en-US" altLang="zh-CN" dirty="0">
                <a:solidFill>
                  <a:srgbClr val="0000FF"/>
                </a:solidFill>
                <a:cs typeface="Courier New" panose="02070309020205020404" pitchFamily="49" charset="0"/>
              </a:rPr>
              <a:t>ASSERTION &lt;</a:t>
            </a:r>
            <a:r>
              <a:rPr lang="zh-CN" altLang="en-US" dirty="0">
                <a:solidFill>
                  <a:srgbClr val="0000FF"/>
                </a:solidFill>
                <a:cs typeface="Courier New" panose="02070309020205020404" pitchFamily="49" charset="0"/>
              </a:rPr>
              <a:t>断言名</a:t>
            </a:r>
            <a:r>
              <a:rPr lang="en-US" altLang="zh-CN" dirty="0">
                <a:solidFill>
                  <a:srgbClr val="0000FF"/>
                </a:solidFill>
                <a:cs typeface="Courier New" panose="02070309020205020404" pitchFamily="49" charset="0"/>
              </a:rPr>
              <a:t>&gt; &lt;CHECK</a:t>
            </a:r>
            <a:r>
              <a:rPr lang="zh-CN" altLang="en-US" dirty="0">
                <a:solidFill>
                  <a:srgbClr val="0000FF"/>
                </a:solidFill>
                <a:cs typeface="Courier New" panose="02070309020205020404" pitchFamily="49" charset="0"/>
              </a:rPr>
              <a:t>子句</a:t>
            </a:r>
            <a:r>
              <a:rPr lang="en-US" altLang="zh-CN" dirty="0">
                <a:solidFill>
                  <a:srgbClr val="0000FF"/>
                </a:solidFill>
                <a:cs typeface="Courier New" panose="02070309020205020404" pitchFamily="49" charset="0"/>
              </a:rPr>
              <a:t>&gt;</a:t>
            </a:r>
          </a:p>
          <a:p>
            <a:pPr marL="357188" lvl="1" indent="0">
              <a:buNone/>
            </a:pPr>
            <a:endParaRPr lang="en-US" altLang="zh-CN" sz="1050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每个断言都被赋予一个名字，</a:t>
            </a:r>
            <a:r>
              <a:rPr lang="en-US" altLang="zh-CN" dirty="0"/>
              <a:t>&lt;CHECK </a:t>
            </a:r>
            <a:r>
              <a:rPr lang="zh-CN" altLang="en-US" dirty="0"/>
              <a:t>子句</a:t>
            </a:r>
            <a:r>
              <a:rPr lang="en-US" altLang="zh-CN" dirty="0"/>
              <a:t>&gt;</a:t>
            </a:r>
            <a:r>
              <a:rPr lang="zh-CN" altLang="en-US" dirty="0"/>
              <a:t>中的约束条件与</a:t>
            </a:r>
            <a:r>
              <a:rPr lang="en-US" altLang="zh-CN" dirty="0"/>
              <a:t>WHERE</a:t>
            </a:r>
            <a:r>
              <a:rPr lang="zh-CN" altLang="en-US" dirty="0"/>
              <a:t>子句的条件表达式类似</a:t>
            </a:r>
            <a:endParaRPr lang="en-US" altLang="zh-CN" dirty="0"/>
          </a:p>
          <a:p>
            <a:pPr marL="357188" lvl="1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5.18] </a:t>
            </a:r>
            <a:r>
              <a:rPr lang="zh-CN" altLang="en-US" dirty="0"/>
              <a:t>限制数据库课程最多</a:t>
            </a:r>
            <a:r>
              <a:rPr lang="en-US" altLang="zh-CN" dirty="0"/>
              <a:t>60</a:t>
            </a:r>
            <a:r>
              <a:rPr lang="zh-CN" altLang="en-US" dirty="0"/>
              <a:t>名学生选修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860795" y="3886200"/>
            <a:ext cx="10645405" cy="177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CREATE ASSERTION ASSE_SC_DB_NUM</a:t>
            </a:r>
          </a:p>
          <a:p>
            <a:pPr marL="0" lvl="1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CHECK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60&gt;= 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count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From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Course, SC </a:t>
            </a:r>
          </a:p>
          <a:p>
            <a:pPr marL="0" lvl="1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Where </a:t>
            </a:r>
            <a:r>
              <a:rPr lang="en-US" altLang="zh-CN" sz="2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SC</a:t>
            </a:r>
            <a:r>
              <a:rPr lang="en-US" altLang="zh-CN" sz="280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Cno=Course</a:t>
            </a:r>
            <a:r>
              <a:rPr lang="en-US" altLang="zh-CN" sz="2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.Cno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and </a:t>
            </a:r>
            <a:r>
              <a:rPr lang="en-US" altLang="zh-CN" sz="2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Course.</a:t>
            </a:r>
            <a:r>
              <a:rPr lang="en-US" altLang="zh-CN" sz="280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Cname</a:t>
            </a:r>
            <a:r>
              <a:rPr lang="en-US" altLang="zh-CN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=′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数据库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′</a:t>
            </a:r>
            <a:r>
              <a:rPr lang="zh-CN" altLang="en-US" sz="2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))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4248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457200"/>
            <a:ext cx="11007107" cy="60788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5.19] </a:t>
            </a:r>
            <a:r>
              <a:rPr lang="zh-CN" altLang="en-US" dirty="0"/>
              <a:t>限制每一门课程最多</a:t>
            </a:r>
            <a:r>
              <a:rPr lang="en-US" altLang="zh-CN" dirty="0"/>
              <a:t>60</a:t>
            </a:r>
            <a:r>
              <a:rPr lang="zh-CN" altLang="en-US" dirty="0"/>
              <a:t>名学生选修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pPr marL="0" indent="0">
              <a:buNone/>
            </a:pPr>
            <a:r>
              <a:rPr lang="en-US" altLang="zh-CN" dirty="0">
                <a:cs typeface="Calibri" panose="020F0502020204030204" pitchFamily="34" charset="0"/>
              </a:rPr>
              <a:t>[</a:t>
            </a:r>
            <a:r>
              <a:rPr lang="zh-CN" altLang="en-US" dirty="0">
                <a:cs typeface="Calibri" panose="020F0502020204030204" pitchFamily="34" charset="0"/>
              </a:rPr>
              <a:t>例5.</a:t>
            </a:r>
            <a:r>
              <a:rPr lang="en-US" altLang="zh-CN" dirty="0">
                <a:cs typeface="Calibri" panose="020F0502020204030204" pitchFamily="34" charset="0"/>
              </a:rPr>
              <a:t>20] </a:t>
            </a:r>
            <a:r>
              <a:rPr lang="zh-CN" altLang="en-US" dirty="0">
                <a:cs typeface="Calibri" panose="020F0502020204030204" pitchFamily="34" charset="0"/>
              </a:rPr>
              <a:t>限制每个学期每一门课程最多</a:t>
            </a:r>
            <a:r>
              <a:rPr lang="en-US" altLang="zh-CN" dirty="0">
                <a:cs typeface="Calibri" panose="020F0502020204030204" pitchFamily="34" charset="0"/>
              </a:rPr>
              <a:t>60</a:t>
            </a:r>
            <a:r>
              <a:rPr lang="zh-CN" altLang="en-US" dirty="0">
                <a:cs typeface="Calibri" panose="020F0502020204030204" pitchFamily="34" charset="0"/>
              </a:rPr>
              <a:t>名学生选修</a:t>
            </a:r>
            <a:r>
              <a:rPr lang="en-US" altLang="zh-CN" dirty="0"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zh-CN" altLang="en-US" dirty="0">
                <a:cs typeface="Calibri" panose="020F0502020204030204" pitchFamily="34" charset="0"/>
              </a:rPr>
              <a:t>首先需要修改</a:t>
            </a:r>
            <a:r>
              <a:rPr lang="en-US" altLang="zh-CN" dirty="0">
                <a:cs typeface="Calibri" panose="020F0502020204030204" pitchFamily="34" charset="0"/>
              </a:rPr>
              <a:t>SC</a:t>
            </a:r>
            <a:r>
              <a:rPr lang="zh-CN" altLang="en-US" dirty="0">
                <a:cs typeface="Calibri" panose="020F0502020204030204" pitchFamily="34" charset="0"/>
              </a:rPr>
              <a:t>表的模式，增加一个“学期</a:t>
            </a:r>
            <a:r>
              <a:rPr lang="en-US" altLang="zh-CN" dirty="0">
                <a:cs typeface="Calibri" panose="020F0502020204030204" pitchFamily="34" charset="0"/>
              </a:rPr>
              <a:t>(TERM)</a:t>
            </a:r>
            <a:r>
              <a:rPr lang="zh-CN" altLang="en-US" dirty="0">
                <a:cs typeface="Calibri" panose="020F0502020204030204" pitchFamily="34" charset="0"/>
              </a:rPr>
              <a:t>”属性</a:t>
            </a:r>
            <a:r>
              <a:rPr lang="en-US" altLang="zh-CN" dirty="0">
                <a:cs typeface="Calibri" panose="020F0502020204030204" pitchFamily="34" charset="0"/>
              </a:rPr>
              <a:t>:</a:t>
            </a:r>
          </a:p>
          <a:p>
            <a:pPr marL="357188" lvl="1" indent="0">
              <a:buNone/>
            </a:pPr>
            <a:endParaRPr lang="en-US" altLang="zh-CN" sz="4000" dirty="0"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cs typeface="Calibri" panose="020F0502020204030204" pitchFamily="34" charset="0"/>
              </a:rPr>
              <a:t>定义断言</a:t>
            </a:r>
            <a:r>
              <a:rPr lang="en-US" altLang="zh-CN" dirty="0">
                <a:cs typeface="Calibri" panose="020F0502020204030204" pitchFamily="34" charset="0"/>
              </a:rPr>
              <a:t>: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447800" y="4811300"/>
            <a:ext cx="9610410" cy="9048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buSzPct val="100000"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CREATE ASSERTION ASSE_SC_CNUM2</a:t>
            </a:r>
          </a:p>
          <a:p>
            <a:pPr marL="0" lvl="1">
              <a:spcBef>
                <a:spcPct val="20000"/>
              </a:spcBef>
              <a:buSzPct val="100000"/>
            </a:pP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CHECK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60&gt;=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ALL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count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From 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SC  Group by Cno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Term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3124200" y="3636202"/>
            <a:ext cx="52578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ALTER TABLE SC ADD TERM DATE;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7350" y="1141838"/>
            <a:ext cx="8877300" cy="9048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buSzPct val="100000"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CREATE ASSERTION ASSE_SC_CNUM1</a:t>
            </a:r>
          </a:p>
          <a:p>
            <a:pPr marL="0" lvl="1">
              <a:spcBef>
                <a:spcPct val="20000"/>
              </a:spcBef>
              <a:buSzPct val="100000"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CHECK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60&gt;=ALL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count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From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SC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Group by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Cno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168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85800"/>
            <a:ext cx="10682515" cy="585022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删除断言的语句格式</a:t>
            </a:r>
            <a:r>
              <a:rPr lang="zh-CN" altLang="en-US" dirty="0"/>
              <a:t>为</a:t>
            </a:r>
            <a:endParaRPr lang="en-US" altLang="zh-CN" dirty="0"/>
          </a:p>
          <a:p>
            <a:endParaRPr lang="zh-CN" altLang="en-US" sz="1200" dirty="0"/>
          </a:p>
          <a:p>
            <a:pPr marL="357188" lvl="1" indent="0">
              <a:buNone/>
            </a:pPr>
            <a:r>
              <a:rPr lang="en-US" altLang="zh-CN" sz="2800" dirty="0"/>
              <a:t>                           </a:t>
            </a:r>
            <a:r>
              <a:rPr lang="en-US" altLang="zh-CN" sz="2800" dirty="0">
                <a:solidFill>
                  <a:srgbClr val="0000CC"/>
                </a:solidFill>
              </a:rPr>
              <a:t>DROP ASSERTION &lt;</a:t>
            </a:r>
            <a:r>
              <a:rPr lang="zh-CN" altLang="en-US" sz="2800" dirty="0">
                <a:solidFill>
                  <a:srgbClr val="0000CC"/>
                </a:solidFill>
              </a:rPr>
              <a:t>断言名</a:t>
            </a:r>
            <a:r>
              <a:rPr lang="en-US" altLang="zh-CN" sz="2800" dirty="0">
                <a:solidFill>
                  <a:srgbClr val="0000CC"/>
                </a:solidFill>
              </a:rPr>
              <a:t>&gt;;</a:t>
            </a:r>
          </a:p>
          <a:p>
            <a:pPr lvl="1"/>
            <a:endParaRPr lang="en-US" altLang="zh-CN" sz="1200" dirty="0"/>
          </a:p>
          <a:p>
            <a:pPr lvl="1"/>
            <a:r>
              <a:rPr lang="zh-CN" altLang="en-US" dirty="0"/>
              <a:t>如果断言很复杂，则系统在检测和维护断言的开销较高，这是在使用断言时应该</a:t>
            </a:r>
            <a:r>
              <a:rPr lang="zh-CN" altLang="en-US"/>
              <a:t>注意的</a:t>
            </a:r>
            <a:endParaRPr lang="en-US" altLang="zh-CN"/>
          </a:p>
          <a:p>
            <a:pPr lvl="1"/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注意：并非所有的数据库系统都支持断言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如，</a:t>
            </a:r>
            <a:r>
              <a:rPr lang="en-US" altLang="zh-CN">
                <a:solidFill>
                  <a:srgbClr val="0000CC"/>
                </a:solidFill>
              </a:rPr>
              <a:t>openGauss</a:t>
            </a:r>
            <a:r>
              <a:rPr lang="zh-CN" altLang="en-US">
                <a:solidFill>
                  <a:srgbClr val="0000CC"/>
                </a:solidFill>
              </a:rPr>
              <a:t>，</a:t>
            </a:r>
            <a:r>
              <a:rPr lang="en-US" altLang="zh-CN">
                <a:solidFill>
                  <a:srgbClr val="0000CC"/>
                </a:solidFill>
              </a:rPr>
              <a:t>Oracle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>
                <a:solidFill>
                  <a:srgbClr val="0000CC"/>
                </a:solidFill>
              </a:rPr>
              <a:t>SQL Server</a:t>
            </a:r>
            <a:r>
              <a:rPr lang="zh-CN" altLang="en-US"/>
              <a:t>都</a:t>
            </a:r>
            <a:r>
              <a:rPr lang="zh-CN" altLang="en-US" dirty="0"/>
              <a:t>不支持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9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数据库完整性概述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数据库的</a:t>
            </a:r>
            <a:r>
              <a:rPr lang="zh-CN" altLang="en-US" dirty="0">
                <a:solidFill>
                  <a:srgbClr val="FF0000"/>
                </a:solidFill>
              </a:rPr>
              <a:t>完整性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数据的</a:t>
            </a:r>
            <a:r>
              <a:rPr lang="zh-CN" altLang="en-US" dirty="0">
                <a:solidFill>
                  <a:srgbClr val="FF0000"/>
                </a:solidFill>
              </a:rPr>
              <a:t>正确性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是指数据是符合现实世界语义，反映了当前实际状况的</a:t>
            </a:r>
          </a:p>
          <a:p>
            <a:pPr lvl="1">
              <a:lnSpc>
                <a:spcPct val="110000"/>
              </a:lnSpc>
            </a:pPr>
            <a:endParaRPr lang="en-US" altLang="zh-CN" sz="900"/>
          </a:p>
          <a:p>
            <a:pPr lvl="1">
              <a:lnSpc>
                <a:spcPct val="110000"/>
              </a:lnSpc>
            </a:pPr>
            <a:r>
              <a:rPr lang="zh-CN" altLang="en-US"/>
              <a:t>数据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相容性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是指数据库同一对象在不同关系表中的数据是符合逻辑的</a:t>
            </a:r>
          </a:p>
          <a:p>
            <a:pPr marL="357188" lvl="1" indent="0">
              <a:lnSpc>
                <a:spcPct val="110000"/>
              </a:lnSpc>
              <a:buNone/>
            </a:pPr>
            <a:r>
              <a:rPr lang="zh-CN" altLang="en-US"/>
              <a:t>    例如</a:t>
            </a:r>
            <a:r>
              <a:rPr lang="zh-CN" altLang="en-US" dirty="0"/>
              <a:t>，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学生的学号必须唯一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性别只能是男或女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本科学生年龄的取值范围为</a:t>
            </a:r>
            <a:r>
              <a:rPr lang="en-US" altLang="zh-CN" dirty="0"/>
              <a:t>14~50</a:t>
            </a:r>
            <a:r>
              <a:rPr lang="zh-CN" altLang="en-US" dirty="0"/>
              <a:t>的整数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学生所选的课程必须是学校开设的课程，学生所在的院系必须是学校已成立的院系等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6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</a:p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实体完整性</a:t>
            </a:r>
          </a:p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</a:p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触发器</a:t>
            </a:r>
          </a:p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74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1" y="990600"/>
            <a:ext cx="11277600" cy="5401613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触发器</a:t>
            </a:r>
            <a:r>
              <a:rPr lang="en-US" altLang="zh-CN" dirty="0">
                <a:solidFill>
                  <a:srgbClr val="FF0000"/>
                </a:solidFill>
              </a:rPr>
              <a:t>(Trigger)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又叫做</a:t>
            </a:r>
            <a:r>
              <a:rPr lang="zh-CN" altLang="en-US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事件</a:t>
            </a:r>
            <a:r>
              <a:rPr lang="en-US" altLang="zh-CN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条件</a:t>
            </a:r>
            <a:r>
              <a:rPr lang="en-US" altLang="zh-CN" u="sng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u="sng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动作规则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zh-CN" altLang="en-US" dirty="0"/>
              <a:t>是用户定义在关系表上的一类由</a:t>
            </a:r>
            <a:r>
              <a:rPr lang="zh-CN" altLang="en-US" dirty="0">
                <a:solidFill>
                  <a:srgbClr val="FF0000"/>
                </a:solidFill>
              </a:rPr>
              <a:t>事件驱动</a:t>
            </a:r>
            <a:r>
              <a:rPr lang="zh-CN" altLang="en-US" dirty="0"/>
              <a:t>的特殊</a:t>
            </a:r>
            <a:r>
              <a:rPr lang="zh-CN" altLang="en-US" dirty="0">
                <a:solidFill>
                  <a:srgbClr val="FF0000"/>
                </a:solidFill>
              </a:rPr>
              <a:t>过程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当特定的系统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事件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发生时，对规则的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条件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进行检查。如果条件成立则执行规则中的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动作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，否则不执行该动作。规则中的动作体可以很复杂，通常是一段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存储过程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400" dirty="0"/>
              <a:t>触发器可以实施更为复杂的检查和操作，具有更精细和更强大的数据控制能力</a:t>
            </a:r>
            <a:endParaRPr lang="en-US" altLang="zh-CN" sz="2400" dirty="0"/>
          </a:p>
          <a:p>
            <a:pPr lvl="1"/>
            <a:r>
              <a:rPr lang="zh-CN" altLang="en-US" sz="2400" dirty="0"/>
              <a:t>触发器保存在数据库服务器中</a:t>
            </a:r>
            <a:endParaRPr lang="en-US" altLang="zh-CN" sz="2400" dirty="0"/>
          </a:p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示例：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假设一个仓库希望每种物品的库存保持一个最小量。在更新某种物品的库存时，触发器会比较这种物品的当前库存和它的最小库存。如果库存数量等于或少于最小值，就会</a:t>
            </a:r>
            <a:r>
              <a:rPr lang="zh-CN" altLang="en-US" sz="2400" b="1" dirty="0">
                <a:solidFill>
                  <a:srgbClr val="C00000"/>
                </a:solidFill>
              </a:rPr>
              <a:t>自动</a:t>
            </a:r>
            <a:r>
              <a:rPr lang="zh-CN" altLang="en-US" sz="2400" dirty="0"/>
              <a:t>生成一个新的订单。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8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触发器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063515" cy="54692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</a:rPr>
              <a:t>定义触发器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</a:rPr>
              <a:t>激活触发器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</a:rPr>
              <a:t>删除触发器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16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定义触发器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173842" y="1790515"/>
            <a:ext cx="963023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CREATE TRIGGER </a:t>
            </a:r>
            <a:r>
              <a:rPr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&lt;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触发器名</a:t>
            </a:r>
            <a:r>
              <a:rPr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&gt;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--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CREATE [OR REPLACE] TRIGGER  </a:t>
            </a:r>
          </a:p>
          <a:p>
            <a:r>
              <a:rPr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{BEFORE | AFTER} &lt;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触发事件</a:t>
            </a:r>
            <a:r>
              <a:rPr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&gt; ON &lt;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表名</a:t>
            </a:r>
            <a:r>
              <a:rPr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  <a:p>
            <a:r>
              <a:rPr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REFERENCING NEW|OLD ROW AS&lt;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变量</a:t>
            </a:r>
            <a:r>
              <a:rPr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  <a:endParaRPr lang="zh-CN" altLang="en-US" sz="24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FOR EACH  {ROW | STATEMENT}</a:t>
            </a:r>
          </a:p>
          <a:p>
            <a:r>
              <a:rPr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[WHEN &lt;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触发条件</a:t>
            </a:r>
            <a:r>
              <a:rPr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&gt;]&lt;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触发动作体</a:t>
            </a:r>
            <a:r>
              <a:rPr lang="en-US" altLang="zh-CN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538B0D-6181-4D05-9FC5-C0C49AF66059}"/>
              </a:ext>
            </a:extLst>
          </p:cNvPr>
          <p:cNvSpPr txBox="1"/>
          <p:nvPr/>
        </p:nvSpPr>
        <p:spPr>
          <a:xfrm>
            <a:off x="381000" y="4071578"/>
            <a:ext cx="11215915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谁可以创建触发器：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拥有者（</a:t>
            </a: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owner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TRIGGER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系统权限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触发器名称：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触发器名可以包含模式名，也可以不包含模式名；同一模式下，触发器名必须是唯一的；触发器名和表名必须在同一模式下；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一般命名约定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[table name]_ [trigger time]_[trigger event]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上；当基本表的数据发生变化时，将激活定义在该表上相应触发事件的触发器。</a:t>
            </a:r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5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E6048-7427-4957-BBCB-89898ABA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BFBF9D-9A9F-41C8-AB94-0069FD29A209}"/>
              </a:ext>
            </a:extLst>
          </p:cNvPr>
          <p:cNvSpPr txBox="1"/>
          <p:nvPr/>
        </p:nvSpPr>
        <p:spPr>
          <a:xfrm>
            <a:off x="381000" y="152400"/>
            <a:ext cx="11215915" cy="570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触发事件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触发事件可以是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INSERT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DELETE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或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UPDATE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也可以是这几个事件的组合；还可以 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UPDATE OF&lt;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触发列，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...&gt;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，即进一步指明修改哪些列时激活触发器；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AFTER/BEFORE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是触发的时机：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表示在触发事件的操作执行之后激活触发器；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表示在触发事件的操作执行之前激活触发器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000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触发器类型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行级触发器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(FOR EACH ROW)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；语句级触发器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(FOR EACH STATEMENT)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假设表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TEACHER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1000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行，对行级触发器，执行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1000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次；对语句级触发器，执行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次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200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触发条件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触发器被激活时，只有当触发条件为真时触发动作体才执行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否则触发动作体不执行；如果省略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WHEN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触发条件，则触发动作体在触发器激活后立即执行</a:t>
            </a:r>
            <a:endParaRPr lang="zh-CN" alt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触发动作体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触发动作体可以是一个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PL/SQL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，也可以是对已创建存储过程的调用；如果是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语句级触发器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不能在触发动作体中使用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进行引用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如果触发动作体执行失败，激活触发器的事件就会终止执行，触发器的目标表或触发器可能影响的其他对象不发生任何变化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FCA7B1-F535-466C-A89B-106C6055CD02}"/>
              </a:ext>
            </a:extLst>
          </p:cNvPr>
          <p:cNvSpPr/>
          <p:nvPr/>
        </p:nvSpPr>
        <p:spPr>
          <a:xfrm>
            <a:off x="2743200" y="2518972"/>
            <a:ext cx="552587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lvl="1" indent="-27940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TEACHER SET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Deptno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52F84-1577-4A54-A8E0-5DC05E08950B}"/>
              </a:ext>
            </a:extLst>
          </p:cNvPr>
          <p:cNvSpPr/>
          <p:nvPr/>
        </p:nvSpPr>
        <p:spPr>
          <a:xfrm>
            <a:off x="1600200" y="5943600"/>
            <a:ext cx="8555577" cy="568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Calibri" panose="020F0502020204030204" pitchFamily="34" charset="0"/>
              </a:rPr>
              <a:t>特别注意！</a:t>
            </a:r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RDBMS</a:t>
            </a:r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产品的触发器语法各不相同</a:t>
            </a:r>
            <a:endParaRPr lang="zh-CN" altLang="en-US" sz="28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0834915" cy="61550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/>
              <a:t>5.21] </a:t>
            </a:r>
            <a:r>
              <a:rPr lang="zh-CN" altLang="en-US"/>
              <a:t>当</a:t>
            </a:r>
            <a:r>
              <a:rPr lang="zh-CN" altLang="en-US" dirty="0"/>
              <a:t>对表</a:t>
            </a:r>
            <a:r>
              <a:rPr lang="en-US" altLang="zh-CN" dirty="0"/>
              <a:t>SC</a:t>
            </a:r>
            <a:r>
              <a:rPr lang="zh-CN" altLang="en-US" dirty="0"/>
              <a:t>的</a:t>
            </a:r>
            <a:r>
              <a:rPr lang="en-US" altLang="zh-CN" dirty="0"/>
              <a:t>Grade</a:t>
            </a:r>
            <a:r>
              <a:rPr lang="zh-CN" altLang="en-US" dirty="0"/>
              <a:t>属性进行修改时，若分数增加了</a:t>
            </a:r>
            <a:r>
              <a:rPr lang="en-US" altLang="zh-CN" dirty="0"/>
              <a:t>10%</a:t>
            </a:r>
            <a:r>
              <a:rPr lang="zh-CN" altLang="en-US" dirty="0"/>
              <a:t>则将此次操作记录到下面表中：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>
                <a:solidFill>
                  <a:srgbClr val="000099"/>
                </a:solidFill>
                <a:cs typeface="Calibri" panose="020F0502020204030204" pitchFamily="34" charset="0"/>
              </a:rPr>
              <a:t>               SC</a:t>
            </a:r>
            <a:r>
              <a:rPr lang="en-US" altLang="zh-CN" dirty="0">
                <a:solidFill>
                  <a:srgbClr val="000099"/>
                </a:solidFill>
                <a:cs typeface="Calibri" panose="020F0502020204030204" pitchFamily="34" charset="0"/>
              </a:rPr>
              <a:t>_U(</a:t>
            </a:r>
            <a:r>
              <a:rPr lang="en-US" altLang="zh-CN" dirty="0" err="1">
                <a:solidFill>
                  <a:srgbClr val="000099"/>
                </a:solidFill>
                <a:cs typeface="Calibri" panose="020F0502020204030204" pitchFamily="34" charset="0"/>
              </a:rPr>
              <a:t>Sno</a:t>
            </a:r>
            <a:r>
              <a:rPr lang="zh-CN" altLang="en-US" dirty="0">
                <a:solidFill>
                  <a:srgbClr val="000099"/>
                </a:solidFill>
                <a:cs typeface="Calibri" panose="020F0502020204030204" pitchFamily="34" charset="0"/>
              </a:rPr>
              <a:t>, </a:t>
            </a:r>
            <a:r>
              <a:rPr lang="en-US" altLang="zh-CN" dirty="0" err="1">
                <a:solidFill>
                  <a:srgbClr val="000099"/>
                </a:solidFill>
                <a:cs typeface="Calibri" panose="020F0502020204030204" pitchFamily="34" charset="0"/>
              </a:rPr>
              <a:t>Cno</a:t>
            </a:r>
            <a:r>
              <a:rPr lang="zh-CN" altLang="en-US" dirty="0">
                <a:solidFill>
                  <a:srgbClr val="000099"/>
                </a:solidFill>
                <a:cs typeface="Calibri" panose="020F0502020204030204" pitchFamily="34" charset="0"/>
              </a:rPr>
              <a:t>, </a:t>
            </a:r>
            <a:r>
              <a:rPr lang="en-US" altLang="zh-CN" dirty="0" err="1">
                <a:solidFill>
                  <a:srgbClr val="000099"/>
                </a:solidFill>
                <a:cs typeface="Calibri" panose="020F0502020204030204" pitchFamily="34" charset="0"/>
              </a:rPr>
              <a:t>Oldgrade</a:t>
            </a:r>
            <a:r>
              <a:rPr lang="zh-CN" altLang="en-US" dirty="0">
                <a:solidFill>
                  <a:srgbClr val="000099"/>
                </a:solidFill>
                <a:cs typeface="Calibri" panose="020F0502020204030204" pitchFamily="34" charset="0"/>
              </a:rPr>
              <a:t>, </a:t>
            </a:r>
            <a:r>
              <a:rPr lang="en-US" altLang="zh-CN" dirty="0" err="1">
                <a:solidFill>
                  <a:srgbClr val="000099"/>
                </a:solidFill>
                <a:cs typeface="Calibri" panose="020F0502020204030204" pitchFamily="34" charset="0"/>
              </a:rPr>
              <a:t>Newgrade</a:t>
            </a:r>
            <a:r>
              <a:rPr lang="en-US" altLang="zh-CN" dirty="0">
                <a:solidFill>
                  <a:srgbClr val="000099"/>
                </a:solidFill>
                <a:cs typeface="Calibri" panose="020F0502020204030204" pitchFamily="34" charset="0"/>
              </a:rPr>
              <a:t>)</a:t>
            </a:r>
            <a:r>
              <a:rPr lang="zh-CN" altLang="en-US" dirty="0">
                <a:solidFill>
                  <a:srgbClr val="000099"/>
                </a:solidFill>
                <a:cs typeface="Calibri" panose="020F0502020204030204" pitchFamily="34" charset="0"/>
              </a:rPr>
              <a:t> </a:t>
            </a:r>
            <a:endParaRPr lang="en-US" altLang="zh-CN" dirty="0"/>
          </a:p>
          <a:p>
            <a:pPr marL="357188" lvl="1" indent="0">
              <a:buNone/>
            </a:pPr>
            <a:r>
              <a:rPr lang="en-US" altLang="zh-CN" sz="2400">
                <a:solidFill>
                  <a:srgbClr val="FF0000"/>
                </a:solidFill>
                <a:cs typeface="Courier New" panose="02070309020205020404" pitchFamily="49" charset="0"/>
              </a:rPr>
              <a:t>       /* </a:t>
            </a:r>
            <a:r>
              <a:rPr lang="zh-CN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其中</a:t>
            </a:r>
            <a:r>
              <a:rPr lang="en-US" altLang="zh-CN" sz="2400" dirty="0" err="1">
                <a:solidFill>
                  <a:srgbClr val="FF0000"/>
                </a:solidFill>
                <a:cs typeface="Courier New" panose="02070309020205020404" pitchFamily="49" charset="0"/>
              </a:rPr>
              <a:t>Oldgrade</a:t>
            </a:r>
            <a:r>
              <a:rPr lang="zh-CN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是修改前的分数，</a:t>
            </a:r>
            <a:r>
              <a:rPr lang="en-US" altLang="zh-CN" sz="2400" dirty="0" err="1">
                <a:solidFill>
                  <a:srgbClr val="FF0000"/>
                </a:solidFill>
                <a:cs typeface="Courier New" panose="02070309020205020404" pitchFamily="49" charset="0"/>
              </a:rPr>
              <a:t>Newgrade</a:t>
            </a:r>
            <a:r>
              <a:rPr lang="zh-CN" altLang="en-US" sz="2400" dirty="0">
                <a:solidFill>
                  <a:srgbClr val="FF0000"/>
                </a:solidFill>
                <a:cs typeface="Courier New" panose="02070309020205020404" pitchFamily="49" charset="0"/>
              </a:rPr>
              <a:t>是修改后的分数 </a:t>
            </a:r>
            <a:r>
              <a:rPr lang="en-US" altLang="zh-CN" sz="2400" dirty="0">
                <a:solidFill>
                  <a:srgbClr val="FF0000"/>
                </a:solidFill>
                <a:cs typeface="Courier New" panose="02070309020205020404" pitchFamily="49" charset="0"/>
              </a:rPr>
              <a:t>*/</a:t>
            </a:r>
            <a:endParaRPr lang="zh-CN" altLang="en-US" sz="24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357188" lvl="1" indent="0">
              <a:buNone/>
            </a:pPr>
            <a:r>
              <a:rPr lang="en-US" altLang="zh-CN" dirty="0">
                <a:solidFill>
                  <a:srgbClr val="000099"/>
                </a:solidFill>
                <a:cs typeface="Calibri" panose="020F0502020204030204" pitchFamily="34" charset="0"/>
              </a:rPr>
              <a:t>          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808252" y="2667000"/>
            <a:ext cx="10621748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CREATE TRIGGER  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SC_after_update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–-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此处触发器名与课本有异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AFTER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UPDATE OF Grade 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ON SC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REFERENCING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OLD row  AS  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OldTuple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NEW row  AS  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NewTuple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FOR EACH ROW 	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WHEN (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NewTuple.Grade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&gt;= 1.1*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OldTuple.Grade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INSERT INTO SC_U(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Sno,Cno,OldGrade,NewGrade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  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VALUES(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OldTuple.Sno,OldTuple.Cno,OldTuple.Grade,NewTuple.Grade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24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5.22] </a:t>
            </a:r>
            <a:r>
              <a:rPr lang="zh-CN" altLang="en-US" dirty="0"/>
              <a:t>将每次对表</a:t>
            </a:r>
            <a:r>
              <a:rPr lang="en-US" altLang="zh-CN" dirty="0"/>
              <a:t>Student</a:t>
            </a:r>
            <a:r>
              <a:rPr lang="zh-CN" altLang="en-US" dirty="0"/>
              <a:t>的插入操作所增加的学生个数</a:t>
            </a:r>
            <a:r>
              <a:rPr lang="zh-CN" altLang="en-US"/>
              <a:t>记录到表</a:t>
            </a:r>
            <a:r>
              <a:rPr lang="en-US" altLang="zh-CN"/>
              <a:t>StudentInsertLog</a:t>
            </a:r>
          </a:p>
          <a:p>
            <a:pPr marL="0" indent="0">
              <a:buNone/>
            </a:pPr>
            <a:endParaRPr lang="en-US" altLang="zh-CN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92446" y="1828800"/>
            <a:ext cx="11007107" cy="3905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CREATE TRIGGER 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Student_after_insert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AFTER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INSERT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ON Student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指明触发器激活的时间是在执行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INSERT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后*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REFERENCING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	NEW TABLE AS DELTA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FOR EACH STATEMENT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语句级触发器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即执行完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INSERT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语句后下面的触发动作体才执行一次*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INSERT INTO 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StudentInsertLog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(Numbers)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	SELECT COUNT(*) FROM DELTA;</a:t>
            </a:r>
          </a:p>
        </p:txBody>
      </p:sp>
    </p:spTree>
    <p:extLst>
      <p:ext uri="{BB962C8B-B14F-4D97-AF65-F5344CB8AC3E}">
        <p14:creationId xmlns:p14="http://schemas.microsoft.com/office/powerpoint/2010/main" val="313412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5.23] </a:t>
            </a:r>
            <a:r>
              <a:rPr lang="zh-CN" altLang="en-US" dirty="0"/>
              <a:t>定义一个</a:t>
            </a:r>
            <a:r>
              <a:rPr lang="en-US" altLang="zh-CN" dirty="0"/>
              <a:t>BEFORE</a:t>
            </a:r>
            <a:r>
              <a:rPr lang="zh-CN" altLang="en-US" dirty="0"/>
              <a:t>行级触发器，为教师表</a:t>
            </a:r>
            <a:r>
              <a:rPr lang="en-US" altLang="zh-CN" dirty="0"/>
              <a:t>Teacher</a:t>
            </a:r>
            <a:r>
              <a:rPr lang="zh-CN" altLang="en-US"/>
              <a:t>定义完整性规则</a:t>
            </a:r>
            <a:r>
              <a:rPr lang="zh-CN" altLang="en-US" dirty="0"/>
              <a:t>“教授的工资不得低于</a:t>
            </a:r>
            <a:r>
              <a:rPr lang="en-US" altLang="zh-CN" dirty="0"/>
              <a:t>4000</a:t>
            </a:r>
            <a:r>
              <a:rPr lang="zh-CN" altLang="en-US" dirty="0"/>
              <a:t>元，如果低于</a:t>
            </a:r>
            <a:r>
              <a:rPr lang="en-US" altLang="zh-CN" dirty="0"/>
              <a:t>4000</a:t>
            </a:r>
            <a:r>
              <a:rPr lang="zh-CN" altLang="en-US" dirty="0"/>
              <a:t>元</a:t>
            </a:r>
            <a:r>
              <a:rPr lang="zh-CN" altLang="en-US"/>
              <a:t>，自动改为</a:t>
            </a:r>
            <a:r>
              <a:rPr lang="en-US" altLang="zh-CN" dirty="0"/>
              <a:t>4000</a:t>
            </a:r>
            <a:r>
              <a:rPr lang="zh-CN" altLang="en-US" dirty="0"/>
              <a:t>元”</a:t>
            </a:r>
            <a:endParaRPr lang="en-US" altLang="zh-CN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181100" y="2181264"/>
            <a:ext cx="9829799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CREATE TRIGGER 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Teacher_before_Insert_or_Update</a:t>
            </a:r>
            <a:endParaRPr lang="en-US" altLang="zh-CN" sz="24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BEFORE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INSERT OR UPDATE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ON Teacher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触发事件为插入或更新操作*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     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FOR EACH ROW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/*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行级触发器*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BEGIN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 定义触发动作体，是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PL/SQL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过程块*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IF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new.job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= ‘</a:t>
            </a:r>
            <a:r>
              <a:rPr lang="zh-CN" altLang="en-US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教授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’)AND (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new.sal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&lt; 4000)</a:t>
            </a:r>
          </a:p>
          <a:p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THEN </a:t>
            </a:r>
            <a:r>
              <a:rPr lang="en-US" altLang="zh-CN" sz="2400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new.sal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:= 4000;</a:t>
            </a:r>
          </a:p>
          <a:p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ENDIF</a:t>
            </a:r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91530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激活</a:t>
            </a:r>
            <a:r>
              <a:rPr lang="zh-CN" altLang="en-US" dirty="0"/>
              <a:t>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066800"/>
            <a:ext cx="11277600" cy="5469226"/>
          </a:xfrm>
        </p:spPr>
        <p:txBody>
          <a:bodyPr/>
          <a:lstStyle/>
          <a:p>
            <a:r>
              <a:rPr lang="zh-CN" altLang="en-US" dirty="0"/>
              <a:t>触发器的执行，是由触发事件激活的，并由数据库服务器</a:t>
            </a:r>
            <a:r>
              <a:rPr lang="zh-CN" altLang="en-US">
                <a:solidFill>
                  <a:srgbClr val="FF0000"/>
                </a:solidFill>
              </a:rPr>
              <a:t>自动</a:t>
            </a:r>
            <a:r>
              <a:rPr lang="zh-CN" altLang="en-US"/>
              <a:t>执行</a:t>
            </a:r>
            <a:endParaRPr lang="en-US" altLang="zh-CN"/>
          </a:p>
          <a:p>
            <a:endParaRPr lang="zh-CN" altLang="en-US" dirty="0"/>
          </a:p>
          <a:p>
            <a:r>
              <a:rPr lang="zh-CN" altLang="en-US" dirty="0"/>
              <a:t>一个数据表上可能定义了多个触发器，遵循如下的执行顺序</a:t>
            </a:r>
            <a:r>
              <a:rPr lang="en-US" altLang="zh-CN" dirty="0"/>
              <a:t>:</a:t>
            </a:r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/>
              <a:t>执行该表上的</a:t>
            </a:r>
            <a:r>
              <a:rPr lang="en-US" altLang="zh-CN" dirty="0"/>
              <a:t>BEFORE</a:t>
            </a:r>
            <a:r>
              <a:rPr lang="zh-CN" altLang="en-US" dirty="0"/>
              <a:t>触发器</a:t>
            </a:r>
            <a:r>
              <a:rPr lang="en-US" altLang="zh-CN" dirty="0"/>
              <a:t>;</a:t>
            </a:r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/>
              <a:t>激活触发器的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r>
              <a:rPr lang="en-US" altLang="zh-CN" dirty="0"/>
              <a:t>;</a:t>
            </a:r>
          </a:p>
          <a:p>
            <a:pPr marL="814388" lvl="1" indent="-457200">
              <a:buFont typeface="+mj-lt"/>
              <a:buAutoNum type="arabicPeriod"/>
            </a:pPr>
            <a:r>
              <a:rPr lang="zh-CN" altLang="en-US" dirty="0"/>
              <a:t>执行该表上的</a:t>
            </a:r>
            <a:r>
              <a:rPr lang="en-US" altLang="zh-CN" dirty="0"/>
              <a:t>AFTER</a:t>
            </a:r>
            <a:r>
              <a:rPr lang="zh-CN" altLang="en-US" dirty="0"/>
              <a:t>触发器。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41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删除</a:t>
            </a:r>
            <a:r>
              <a:rPr lang="zh-CN" altLang="en-US" dirty="0"/>
              <a:t>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语法：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        </a:t>
            </a:r>
            <a:r>
              <a:rPr lang="en-US" altLang="zh-CN" dirty="0">
                <a:solidFill>
                  <a:srgbClr val="C00000"/>
                </a:solidFill>
              </a:rPr>
              <a:t>DROP TRIGGER &lt;</a:t>
            </a:r>
            <a:r>
              <a:rPr lang="zh-CN" altLang="en-US" dirty="0">
                <a:solidFill>
                  <a:srgbClr val="C00000"/>
                </a:solidFill>
              </a:rPr>
              <a:t>触发器名</a:t>
            </a:r>
            <a:r>
              <a:rPr lang="en-US" altLang="zh-CN" dirty="0">
                <a:solidFill>
                  <a:srgbClr val="C00000"/>
                </a:solidFill>
              </a:rPr>
              <a:t>&gt; ON &lt;</a:t>
            </a:r>
            <a:r>
              <a:rPr lang="zh-CN" altLang="en-US" dirty="0">
                <a:solidFill>
                  <a:srgbClr val="C00000"/>
                </a:solidFill>
              </a:rPr>
              <a:t>表名</a:t>
            </a:r>
            <a:r>
              <a:rPr lang="en-US" altLang="zh-CN" dirty="0">
                <a:solidFill>
                  <a:srgbClr val="C00000"/>
                </a:solidFill>
              </a:rPr>
              <a:t>&gt;;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触发器必须是一个已经创建的触发器，并且只能由具有相应权限的用户删除。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2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数据库的</a:t>
            </a:r>
            <a:r>
              <a:rPr lang="zh-CN" altLang="en-US" dirty="0">
                <a:solidFill>
                  <a:srgbClr val="FF0000"/>
                </a:solidFill>
              </a:rPr>
              <a:t>完整性</a:t>
            </a:r>
            <a:r>
              <a:rPr lang="en-US" altLang="zh-CN" dirty="0">
                <a:solidFill>
                  <a:srgbClr val="FF0000"/>
                </a:solidFill>
              </a:rPr>
              <a:t>VS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zh-CN" altLang="en-US">
                <a:solidFill>
                  <a:srgbClr val="FF0000"/>
                </a:solidFill>
              </a:rPr>
              <a:t>安全性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C74CBED-5126-4C2E-A65C-B35527477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37262"/>
              </p:ext>
            </p:extLst>
          </p:nvPr>
        </p:nvGraphicFramePr>
        <p:xfrm>
          <a:off x="914400" y="1600200"/>
          <a:ext cx="9525000" cy="3765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0244">
                  <a:extLst>
                    <a:ext uri="{9D8B030D-6E8A-4147-A177-3AD203B41FA5}">
                      <a16:colId xmlns:a16="http://schemas.microsoft.com/office/drawing/2014/main" val="2720807374"/>
                    </a:ext>
                  </a:extLst>
                </a:gridCol>
                <a:gridCol w="4450556">
                  <a:extLst>
                    <a:ext uri="{9D8B030D-6E8A-4147-A177-3AD203B41FA5}">
                      <a16:colId xmlns:a16="http://schemas.microsoft.com/office/drawing/2014/main" val="3819723248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872792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3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区别</a:t>
                      </a:r>
                      <a:endParaRPr lang="en-US" altLang="zh-CN" sz="3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3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特性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3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3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防范对象不同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4344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防止数据库中存在不符合语义的数据，也就是防止数据库中存在不正确的数据。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不合语义的、不正确的数据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6541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kern="1200">
                          <a:solidFill>
                            <a:srgbClr val="0000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安全性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保护数据库防止恶意的破坏和非法的存取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>
                        <a:lnSpc>
                          <a:spcPct val="130000"/>
                        </a:lnSpc>
                      </a:pPr>
                      <a:r>
                        <a:rPr lang="zh-CN" altLang="en-US" sz="2400" kern="120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非法用户和非法操作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3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642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E4059-C060-4230-A115-E7369C50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触发器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F6219-6FE6-4E1B-841E-36931B1EC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914400"/>
          </a:xfrm>
        </p:spPr>
        <p:txBody>
          <a:bodyPr>
            <a:normAutofit/>
          </a:bodyPr>
          <a:lstStyle/>
          <a:p>
            <a:r>
              <a:rPr lang="en-US" altLang="zh-CN"/>
              <a:t>openGauss</a:t>
            </a:r>
            <a:r>
              <a:rPr lang="zh-CN" altLang="en-US"/>
              <a:t>支持创建、修改和删除触发器。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25AFB5-076D-4250-8B1B-120294AB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86CFA1-E399-411B-86F0-F55B435222C9}"/>
              </a:ext>
            </a:extLst>
          </p:cNvPr>
          <p:cNvSpPr/>
          <p:nvPr/>
        </p:nvSpPr>
        <p:spPr>
          <a:xfrm>
            <a:off x="762000" y="2005548"/>
            <a:ext cx="7924800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CONSTRAINT ]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 </a:t>
            </a: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trigger_name { BEFORE | AFTER | INSTEAD OF } { event [ OR ... ] }</a:t>
            </a:r>
            <a:b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table_name</a:t>
            </a:r>
            <a:b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FROM referenced_table_name ]</a:t>
            </a:r>
            <a:b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NOT DEFERRABLE | [ DEFERRABLE ] { INITIALLY IMMEDIATE | INITIALLY DEFERRED } }</a:t>
            </a:r>
            <a:b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FOR [ EACH ] { ROW | STATEMENT } ]</a:t>
            </a:r>
            <a:b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WHEN ( condition ) ]</a:t>
            </a:r>
            <a:b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 PROCEDURE function_name ( arguments ); </a:t>
            </a:r>
            <a:b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4DBDBF-E10F-41B9-9192-D7C16B6C4A9B}"/>
              </a:ext>
            </a:extLst>
          </p:cNvPr>
          <p:cNvSpPr/>
          <p:nvPr/>
        </p:nvSpPr>
        <p:spPr>
          <a:xfrm>
            <a:off x="8991600" y="1965744"/>
            <a:ext cx="304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HuaweiSans"/>
              </a:rPr>
              <a:t>INSERT</a:t>
            </a:r>
            <a:br>
              <a:rPr lang="en-US" altLang="zh-CN" sz="2400">
                <a:solidFill>
                  <a:srgbClr val="FF0000"/>
                </a:solidFill>
                <a:latin typeface="HuaweiSans"/>
              </a:rPr>
            </a:br>
            <a:r>
              <a:rPr lang="en-US" altLang="zh-CN" sz="2400">
                <a:solidFill>
                  <a:srgbClr val="FF0000"/>
                </a:solidFill>
                <a:latin typeface="HuaweiSans"/>
              </a:rPr>
              <a:t>UPDATE [ OF column_name [, ... ] ]</a:t>
            </a:r>
            <a:br>
              <a:rPr lang="en-US" altLang="zh-CN" sz="2400">
                <a:solidFill>
                  <a:srgbClr val="FF0000"/>
                </a:solidFill>
                <a:latin typeface="HuaweiSans"/>
              </a:rPr>
            </a:br>
            <a:r>
              <a:rPr lang="en-US" altLang="zh-CN" sz="2400">
                <a:solidFill>
                  <a:srgbClr val="FF0000"/>
                </a:solidFill>
                <a:latin typeface="HuaweiSans"/>
              </a:rPr>
              <a:t>DELETE</a:t>
            </a:r>
            <a:br>
              <a:rPr lang="en-US" altLang="zh-CN" sz="2400">
                <a:solidFill>
                  <a:srgbClr val="FF0000"/>
                </a:solidFill>
                <a:latin typeface="HuaweiSans"/>
              </a:rPr>
            </a:br>
            <a:r>
              <a:rPr lang="en-US" altLang="zh-CN" sz="2400">
                <a:solidFill>
                  <a:srgbClr val="FF0000"/>
                </a:solidFill>
                <a:latin typeface="HuaweiSans"/>
              </a:rPr>
              <a:t>TRUNCATE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br>
              <a:rPr lang="en-US" altLang="zh-CN" sz="2400">
                <a:solidFill>
                  <a:srgbClr val="FF0000"/>
                </a:solidFill>
              </a:rPr>
            </a:b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C84DB0-5130-48FF-B5F2-6063607168B3}"/>
              </a:ext>
            </a:extLst>
          </p:cNvPr>
          <p:cNvSpPr/>
          <p:nvPr/>
        </p:nvSpPr>
        <p:spPr>
          <a:xfrm>
            <a:off x="8858992" y="2048191"/>
            <a:ext cx="2915392" cy="1920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CD9AD2A-68C9-4A3E-9B74-AFD2A30E17A5}"/>
              </a:ext>
            </a:extLst>
          </p:cNvPr>
          <p:cNvSpPr/>
          <p:nvPr/>
        </p:nvSpPr>
        <p:spPr>
          <a:xfrm>
            <a:off x="5715000" y="2438400"/>
            <a:ext cx="1219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2D93CE-8BCD-4D63-9FB1-C0254D27DD3E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6934200" y="2254776"/>
            <a:ext cx="1924792" cy="37412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81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</a:t>
            </a:r>
            <a:r>
              <a:rPr lang="zh-CN" altLang="en-US" dirty="0"/>
              <a:t>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创建</a:t>
            </a:r>
            <a:r>
              <a:rPr lang="en-US" altLang="zh-CN" dirty="0">
                <a:solidFill>
                  <a:srgbClr val="0000CC"/>
                </a:solidFill>
              </a:rPr>
              <a:t>Oracle</a:t>
            </a:r>
            <a:r>
              <a:rPr lang="zh-CN" altLang="en-US" dirty="0">
                <a:solidFill>
                  <a:srgbClr val="0000CC"/>
                </a:solidFill>
              </a:rPr>
              <a:t>触发器语法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2050" name="Picture 2" descr="Description of create_trigger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8833"/>
            <a:ext cx="7803521" cy="41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762000" y="6242058"/>
            <a:ext cx="1028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hlinkClick r:id="rId3"/>
              </a:rPr>
              <a:t>https://docs.oracle.com/cd/B19306_01/server.102/b14200/statements_7004.htm#</a:t>
            </a:r>
            <a:r>
              <a:rPr lang="zh-CN" altLang="en-US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hlinkClick r:id="rId3"/>
              </a:rPr>
              <a:t>i2153487</a:t>
            </a:r>
            <a:endParaRPr lang="zh-CN" altLang="en-US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62800" y="3077945"/>
            <a:ext cx="4114800" cy="3021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OR REPLACE TRIGGER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dept_update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AFTER update on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ROW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update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set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deptno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=: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new.deptno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where 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deptno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=: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old.deptno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00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修改触发器语法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3076" name="Picture 4" descr="Description of alter_trigger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900569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85800" y="4821109"/>
            <a:ext cx="10515600" cy="1154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ALTER TRIGGER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dept_update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DISABLE; 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--DISABLE</a:t>
            </a:r>
            <a:r>
              <a:rPr lang="zh-CN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：禁用触发器</a:t>
            </a:r>
            <a:endParaRPr lang="en-US" altLang="zh-CN" sz="2400" b="1" dirty="0">
              <a:solidFill>
                <a:srgbClr val="C00000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ALTER TRIGGER </a:t>
            </a:r>
            <a:r>
              <a:rPr lang="en-US" altLang="zh-CN" sz="2400" b="1" dirty="0" err="1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dept_update</a:t>
            </a:r>
            <a:r>
              <a:rPr lang="en-US" altLang="zh-CN" sz="2400" b="1" dirty="0">
                <a:solidFill>
                  <a:srgbClr val="0000CC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ENABLE;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 --ENABLE</a:t>
            </a:r>
            <a:r>
              <a:rPr lang="zh-CN" altLang="en-US" sz="2400" b="1" dirty="0">
                <a:solidFill>
                  <a:srgbClr val="C00000"/>
                </a:solidFill>
                <a:latin typeface="Courier New" panose="02070309020205020404" pitchFamily="49" charset="0"/>
                <a:ea typeface="等线 Light" panose="02010600030101010101" pitchFamily="2" charset="-122"/>
                <a:cs typeface="Courier New" panose="02070309020205020404" pitchFamily="49" charset="0"/>
              </a:rPr>
              <a:t>：启用触发器</a:t>
            </a:r>
            <a:endParaRPr lang="zh-CN" altLang="en-US" sz="2400" b="1" dirty="0">
              <a:solidFill>
                <a:srgbClr val="0000CC"/>
              </a:solidFill>
              <a:latin typeface="Courier New" panose="02070309020205020404" pitchFamily="49" charset="0"/>
              <a:ea typeface="等线 Light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9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533400"/>
            <a:ext cx="11007107" cy="6002626"/>
          </a:xfrm>
        </p:spPr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删除触发器语法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0600" y="3514273"/>
            <a:ext cx="6324600" cy="743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DROP TRIGGER 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dept_update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100" name="Picture 4" descr="Description of drop_trigger.gif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1"/>
            <a:ext cx="6172200" cy="7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689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数据库的完整性是为了保证数据库中存储的数据是正确的</a:t>
            </a:r>
          </a:p>
          <a:p>
            <a:r>
              <a:rPr lang="en-US" altLang="zh-CN"/>
              <a:t>RDBMS</a:t>
            </a:r>
            <a:r>
              <a:rPr lang="zh-CN" altLang="en-US"/>
              <a:t>完整性</a:t>
            </a:r>
            <a:r>
              <a:rPr lang="zh-CN" altLang="en-US" dirty="0"/>
              <a:t>实现的机制</a:t>
            </a:r>
          </a:p>
          <a:p>
            <a:pPr lvl="1"/>
            <a:r>
              <a:rPr lang="zh-CN" altLang="en-US" dirty="0"/>
              <a:t>完整性约束定义机制</a:t>
            </a:r>
            <a:endParaRPr lang="en-US" altLang="zh-CN" dirty="0"/>
          </a:p>
          <a:p>
            <a:pPr lvl="2"/>
            <a:r>
              <a:rPr lang="en-US" altLang="zh-CN" dirty="0"/>
              <a:t>Primary key</a:t>
            </a:r>
            <a:r>
              <a:rPr lang="zh-CN" altLang="en-US" dirty="0"/>
              <a:t>，</a:t>
            </a:r>
            <a:r>
              <a:rPr lang="en-US" altLang="zh-CN" dirty="0"/>
              <a:t>Foreign key</a:t>
            </a:r>
            <a:r>
              <a:rPr lang="zh-CN" altLang="en-US" dirty="0"/>
              <a:t>，</a:t>
            </a:r>
            <a:r>
              <a:rPr lang="en-US" altLang="zh-CN" dirty="0"/>
              <a:t>Check</a:t>
            </a:r>
            <a:r>
              <a:rPr lang="zh-CN" altLang="en-US" dirty="0"/>
              <a:t>，</a:t>
            </a:r>
            <a:r>
              <a:rPr lang="en-US" altLang="zh-CN" dirty="0"/>
              <a:t>Not null</a:t>
            </a:r>
            <a:r>
              <a:rPr lang="zh-CN" altLang="en-US" dirty="0"/>
              <a:t>，</a:t>
            </a:r>
            <a:r>
              <a:rPr lang="en-US" altLang="zh-CN" dirty="0"/>
              <a:t>Unique</a:t>
            </a:r>
            <a:endParaRPr lang="zh-CN" altLang="en-US" dirty="0"/>
          </a:p>
          <a:p>
            <a:pPr lvl="1"/>
            <a:r>
              <a:rPr lang="zh-CN" altLang="en-US" dirty="0"/>
              <a:t>完整性检查机制</a:t>
            </a:r>
          </a:p>
          <a:p>
            <a:pPr lvl="1"/>
            <a:r>
              <a:rPr lang="zh-CN" altLang="en-US" dirty="0"/>
              <a:t>违背完整性约束条件时关系数据库管理系统应采取的动作</a:t>
            </a:r>
            <a:endParaRPr lang="en-US" altLang="zh-CN" dirty="0"/>
          </a:p>
          <a:p>
            <a:r>
              <a:rPr lang="zh-CN" altLang="en-US" dirty="0"/>
              <a:t>触发器用于实现未被</a:t>
            </a:r>
            <a:r>
              <a:rPr lang="en-US" altLang="zh-CN" dirty="0"/>
              <a:t>SQL</a:t>
            </a:r>
            <a:r>
              <a:rPr lang="zh-CN" altLang="en-US" dirty="0"/>
              <a:t>约束机制指定的某些更复杂完整性约束</a:t>
            </a:r>
            <a:endParaRPr lang="en-US" altLang="zh-CN" dirty="0"/>
          </a:p>
          <a:p>
            <a:pPr lvl="1"/>
            <a:r>
              <a:rPr lang="zh-CN" altLang="en-US" dirty="0"/>
              <a:t>定义、激活和删除触发器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664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0099">
              <a:alpha val="68000"/>
            </a:srgbClr>
          </a:solidFill>
        </p:spPr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292115" cy="5469226"/>
          </a:xfrm>
        </p:spPr>
        <p:txBody>
          <a:bodyPr>
            <a:normAutofit/>
          </a:bodyPr>
          <a:lstStyle/>
          <a:p>
            <a:r>
              <a:rPr lang="zh-CN" altLang="en-US" dirty="0"/>
              <a:t>定义关系的主码意味着主码属性（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A.</a:t>
            </a:r>
            <a:r>
              <a:rPr lang="zh-CN" altLang="en-US" sz="2400" dirty="0"/>
              <a:t>必须唯一                                          </a:t>
            </a:r>
            <a:r>
              <a:rPr lang="en-US" altLang="zh-CN" sz="2400" dirty="0"/>
              <a:t>B.</a:t>
            </a:r>
            <a:r>
              <a:rPr lang="zh-CN" altLang="en-US" sz="2400" dirty="0"/>
              <a:t>不能为空 </a:t>
            </a:r>
            <a:r>
              <a:rPr lang="en-US" altLang="zh-CN" sz="2400" dirty="0"/>
              <a:t>  </a:t>
            </a:r>
          </a:p>
          <a:p>
            <a:pPr marL="0" indent="0">
              <a:buNone/>
            </a:pPr>
            <a:r>
              <a:rPr lang="en-US" altLang="zh-CN" sz="2400" dirty="0"/>
              <a:t>    C.</a:t>
            </a:r>
            <a:r>
              <a:rPr lang="zh-CN" altLang="en-US" sz="2400" dirty="0"/>
              <a:t>唯一且部分主码属性不能为空          </a:t>
            </a:r>
            <a:r>
              <a:rPr lang="en-US" altLang="zh-CN" sz="2400" dirty="0"/>
              <a:t>D.</a:t>
            </a:r>
            <a:r>
              <a:rPr lang="zh-CN" altLang="en-US" sz="2400" dirty="0"/>
              <a:t>唯一且所有主码属性不能为空 </a:t>
            </a:r>
            <a:endParaRPr lang="en-US" altLang="zh-CN" sz="2400" dirty="0"/>
          </a:p>
          <a:p>
            <a:r>
              <a:rPr lang="zh-CN" altLang="en-US" dirty="0"/>
              <a:t>关于语句</a:t>
            </a:r>
            <a:r>
              <a:rPr lang="en-US" altLang="zh-CN" dirty="0"/>
              <a:t>create table R(no </a:t>
            </a:r>
            <a:r>
              <a:rPr lang="en-US" altLang="zh-CN" dirty="0" err="1"/>
              <a:t>int</a:t>
            </a:r>
            <a:r>
              <a:rPr lang="en-US" altLang="zh-CN" dirty="0"/>
              <a:t>, sum </a:t>
            </a:r>
            <a:r>
              <a:rPr lang="en-US" altLang="zh-CN" dirty="0" err="1"/>
              <a:t>int</a:t>
            </a:r>
            <a:r>
              <a:rPr lang="en-US" altLang="zh-CN" dirty="0"/>
              <a:t> CHECK(sum &gt; 0))</a:t>
            </a:r>
            <a:r>
              <a:rPr lang="zh-CN" altLang="en-US" dirty="0"/>
              <a:t>和</a:t>
            </a:r>
            <a:r>
              <a:rPr lang="en-US" altLang="zh-CN" dirty="0"/>
              <a:t>CREATE TABLE R(no int, sum int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/>
              <a:t>CHECK(sum &gt;0))</a:t>
            </a:r>
            <a:r>
              <a:rPr lang="zh-CN" altLang="en-US" dirty="0"/>
              <a:t>，以下说法不正确的是（）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A.</a:t>
            </a:r>
            <a:r>
              <a:rPr lang="zh-CN" altLang="en-US" sz="2400" dirty="0"/>
              <a:t>两条语句都是合法的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B.</a:t>
            </a:r>
            <a:r>
              <a:rPr lang="zh-CN" altLang="en-US" sz="2400" dirty="0"/>
              <a:t>前者定义了属性上的约束条件，后者定义了元组上的约束条件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C.</a:t>
            </a:r>
            <a:r>
              <a:rPr lang="zh-CN" altLang="en-US" sz="2400" dirty="0"/>
              <a:t>两条语句的约束效果不一样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D.</a:t>
            </a:r>
            <a:r>
              <a:rPr lang="zh-CN" altLang="en-US" sz="2400" dirty="0"/>
              <a:t>当</a:t>
            </a:r>
            <a:r>
              <a:rPr lang="en-US" altLang="zh-CN" sz="2400" dirty="0"/>
              <a:t>sum</a:t>
            </a:r>
            <a:r>
              <a:rPr lang="zh-CN" altLang="en-US" sz="2400" dirty="0"/>
              <a:t>属性改变时检查，上述两种</a:t>
            </a:r>
            <a:r>
              <a:rPr lang="en-US" altLang="zh-CN" sz="2400" dirty="0"/>
              <a:t>CHECK</a:t>
            </a:r>
            <a:r>
              <a:rPr lang="zh-CN" altLang="en-US" sz="2400" dirty="0"/>
              <a:t>约束都要被检查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93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81000"/>
            <a:ext cx="11007107" cy="615502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下列说法正确的是（ 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A.</a:t>
            </a:r>
            <a:r>
              <a:rPr lang="zh-CN" altLang="en-US" sz="2400" dirty="0"/>
              <a:t>使用</a:t>
            </a:r>
            <a:r>
              <a:rPr lang="en-US" altLang="zh-CN" sz="2400" dirty="0"/>
              <a:t>ALTER TABLE ADD CONSTRAINT </a:t>
            </a:r>
            <a:r>
              <a:rPr lang="zh-CN" altLang="en-US" sz="2400" dirty="0"/>
              <a:t>可以增加基于元组的约束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B.</a:t>
            </a:r>
            <a:r>
              <a:rPr lang="zh-CN" altLang="en-US" sz="2400" dirty="0"/>
              <a:t>如果属性</a:t>
            </a:r>
            <a:r>
              <a:rPr lang="en-US" altLang="zh-CN" sz="2400" dirty="0"/>
              <a:t>A</a:t>
            </a:r>
            <a:r>
              <a:rPr lang="zh-CN" altLang="en-US" sz="2400" dirty="0"/>
              <a:t>上定义了</a:t>
            </a:r>
            <a:r>
              <a:rPr lang="en-US" altLang="zh-CN" sz="2400" dirty="0"/>
              <a:t>UNIQUE</a:t>
            </a:r>
            <a:r>
              <a:rPr lang="zh-CN" altLang="en-US" sz="2400" dirty="0"/>
              <a:t>约束，则</a:t>
            </a:r>
            <a:r>
              <a:rPr lang="en-US" altLang="zh-CN" sz="2400" dirty="0"/>
              <a:t>A</a:t>
            </a:r>
            <a:r>
              <a:rPr lang="zh-CN" altLang="en-US" sz="2400" dirty="0"/>
              <a:t>不可以为空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C.</a:t>
            </a:r>
            <a:r>
              <a:rPr lang="zh-CN" altLang="en-US" sz="2400" dirty="0"/>
              <a:t>如果属性</a:t>
            </a:r>
            <a:r>
              <a:rPr lang="en-US" altLang="zh-CN" sz="2400" dirty="0"/>
              <a:t>A</a:t>
            </a:r>
            <a:r>
              <a:rPr lang="zh-CN" altLang="en-US" sz="2400" dirty="0"/>
              <a:t>上定义了外码约束，则</a:t>
            </a:r>
            <a:r>
              <a:rPr lang="en-US" altLang="zh-CN" sz="2400" dirty="0"/>
              <a:t>A</a:t>
            </a:r>
            <a:r>
              <a:rPr lang="zh-CN" altLang="en-US" sz="2400" dirty="0"/>
              <a:t>不可以为空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D.</a:t>
            </a:r>
            <a:r>
              <a:rPr lang="zh-CN" altLang="en-US" sz="2400" dirty="0"/>
              <a:t>不能使用</a:t>
            </a:r>
            <a:r>
              <a:rPr lang="en-US" altLang="zh-CN" sz="2400" dirty="0"/>
              <a:t>ALTER TABLE ADD CONSTRAINT</a:t>
            </a:r>
            <a:r>
              <a:rPr lang="zh-CN" altLang="en-US" sz="2400" dirty="0"/>
              <a:t>增加主码约束</a:t>
            </a:r>
            <a:endParaRPr lang="en-US" altLang="zh-CN" sz="2400" dirty="0"/>
          </a:p>
          <a:p>
            <a:r>
              <a:rPr lang="zh-CN" altLang="en-US" dirty="0"/>
              <a:t>在</a:t>
            </a:r>
            <a:r>
              <a:rPr lang="en-US" altLang="zh-CN" dirty="0"/>
              <a:t>CREATE TABLE</a:t>
            </a:r>
            <a:r>
              <a:rPr lang="zh-CN" altLang="en-US" dirty="0"/>
              <a:t>时，用户定义的完整性可以通过等</a:t>
            </a:r>
            <a:r>
              <a:rPr lang="zh-CN" altLang="en-US" u="sng" dirty="0"/>
              <a:t>          </a:t>
            </a:r>
            <a:r>
              <a:rPr lang="zh-CN" altLang="en-US" dirty="0"/>
              <a:t>、</a:t>
            </a:r>
            <a:r>
              <a:rPr lang="zh-CN" altLang="en-US" u="sng" dirty="0"/>
              <a:t>          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u="sng" dirty="0"/>
              <a:t>        </a:t>
            </a:r>
            <a:r>
              <a:rPr lang="zh-CN" altLang="en-US" dirty="0"/>
              <a:t>子句实现。</a:t>
            </a:r>
            <a:endParaRPr lang="en-US" altLang="zh-CN" dirty="0"/>
          </a:p>
          <a:p>
            <a:r>
              <a:rPr lang="zh-CN" altLang="en-US" dirty="0"/>
              <a:t>关系</a:t>
            </a:r>
            <a:r>
              <a:rPr lang="en-US" altLang="zh-CN" dirty="0"/>
              <a:t>R</a:t>
            </a:r>
            <a:r>
              <a:rPr lang="zh-CN" altLang="en-US" dirty="0"/>
              <a:t>的属性</a:t>
            </a:r>
            <a:r>
              <a:rPr lang="en-US" altLang="zh-CN" dirty="0"/>
              <a:t>A</a:t>
            </a:r>
            <a:r>
              <a:rPr lang="zh-CN" altLang="en-US" dirty="0"/>
              <a:t>参照引用关系</a:t>
            </a:r>
            <a:r>
              <a:rPr lang="en-US" altLang="zh-CN" dirty="0"/>
              <a:t>T</a:t>
            </a:r>
            <a:r>
              <a:rPr lang="zh-CN" altLang="en-US" dirty="0"/>
              <a:t>的属性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的某条元组对应的</a:t>
            </a:r>
            <a:r>
              <a:rPr lang="en-US" altLang="zh-CN" dirty="0"/>
              <a:t>A</a:t>
            </a:r>
            <a:r>
              <a:rPr lang="zh-CN" altLang="en-US" dirty="0"/>
              <a:t>属性值在</a:t>
            </a:r>
            <a:r>
              <a:rPr lang="en-US" altLang="zh-CN" dirty="0"/>
              <a:t>R</a:t>
            </a:r>
            <a:r>
              <a:rPr lang="zh-CN" altLang="en-US" dirty="0"/>
              <a:t>中出现，当要删除</a:t>
            </a:r>
            <a:r>
              <a:rPr lang="en-US" altLang="zh-CN" dirty="0"/>
              <a:t>T</a:t>
            </a:r>
            <a:r>
              <a:rPr lang="zh-CN" altLang="en-US" dirty="0"/>
              <a:t>的这条元组时，系统可以采用的策略包括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u="sng" dirty="0"/>
              <a:t>         </a:t>
            </a:r>
            <a:r>
              <a:rPr lang="zh-CN" altLang="en-US" dirty="0"/>
              <a:t>、</a:t>
            </a:r>
            <a:r>
              <a:rPr lang="zh-CN" altLang="en-US" u="sng" dirty="0"/>
              <a:t>        </a:t>
            </a:r>
            <a:r>
              <a:rPr lang="zh-CN" altLang="en-US" dirty="0"/>
              <a:t>、</a:t>
            </a:r>
            <a:r>
              <a:rPr lang="zh-CN" altLang="en-US" u="sng" dirty="0"/>
              <a:t>       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定义数据库完整性一般是由</a:t>
            </a:r>
            <a:r>
              <a:rPr lang="en-US" altLang="zh-CN" dirty="0"/>
              <a:t>SQL</a:t>
            </a:r>
            <a:r>
              <a:rPr lang="zh-CN" altLang="en-US" dirty="0"/>
              <a:t>的</a:t>
            </a:r>
            <a:r>
              <a:rPr lang="zh-CN" altLang="en-US" u="sng" dirty="0"/>
              <a:t>             </a:t>
            </a:r>
            <a:r>
              <a:rPr lang="zh-CN" altLang="en-US" dirty="0"/>
              <a:t>语句实现的。</a:t>
            </a:r>
            <a:r>
              <a:rPr lang="zh-CN" altLang="en-US" u="sng" dirty="0"/>
              <a:t>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2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教材第</a:t>
            </a:r>
            <a:r>
              <a:rPr lang="en-US" altLang="zh-CN" dirty="0"/>
              <a:t>5</a:t>
            </a:r>
            <a:r>
              <a:rPr lang="zh-CN" altLang="en-US" dirty="0"/>
              <a:t>章之习题</a:t>
            </a:r>
            <a:r>
              <a:rPr lang="en-US" altLang="zh-CN"/>
              <a:t>1-7</a:t>
            </a:r>
            <a:r>
              <a:rPr lang="zh-CN" altLang="en-US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0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304800"/>
            <a:ext cx="11007107" cy="623122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为维护数据库的完整性，数据库管理系统</a:t>
            </a:r>
            <a:r>
              <a:rPr lang="zh-CN" altLang="en-US" b="1" dirty="0">
                <a:solidFill>
                  <a:srgbClr val="FF0000"/>
                </a:solidFill>
              </a:rPr>
              <a:t>必须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提供定义完整性约束条件的机制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完整性约束条件也称为</a:t>
            </a:r>
            <a:r>
              <a:rPr lang="zh-CN" altLang="en-US" b="1" u="sng" dirty="0">
                <a:solidFill>
                  <a:srgbClr val="C00000"/>
                </a:solidFill>
              </a:rPr>
              <a:t>完整性规则</a:t>
            </a:r>
            <a:r>
              <a:rPr lang="zh-CN" altLang="en-US" dirty="0"/>
              <a:t>，是数据库中的数据必须满足的</a:t>
            </a:r>
            <a:r>
              <a:rPr lang="zh-CN" altLang="en-US" b="1" u="sng" dirty="0">
                <a:solidFill>
                  <a:srgbClr val="C00000"/>
                </a:solidFill>
              </a:rPr>
              <a:t>语义约束</a:t>
            </a:r>
            <a:r>
              <a:rPr lang="zh-CN" altLang="en-US" dirty="0"/>
              <a:t>条件</a:t>
            </a:r>
          </a:p>
          <a:p>
            <a:pPr lvl="2">
              <a:spcBef>
                <a:spcPct val="0"/>
              </a:spcBef>
              <a:buSzPct val="87000"/>
            </a:pPr>
            <a:r>
              <a:rPr lang="en-US" altLang="zh-CN" dirty="0"/>
              <a:t>SQL</a:t>
            </a:r>
            <a:r>
              <a:rPr lang="zh-CN" altLang="en-US" dirty="0"/>
              <a:t>标准使用了一系列概念来描述完整性，包括关系模型的实体完整性、参照完整性和用户定义完整性</a:t>
            </a:r>
          </a:p>
          <a:p>
            <a:pPr lvl="2">
              <a:spcBef>
                <a:spcPct val="0"/>
              </a:spcBef>
              <a:buSzPct val="87000"/>
            </a:pPr>
            <a:r>
              <a:rPr lang="zh-CN" altLang="en-US" dirty="0"/>
              <a:t>这些完整性一般由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的数据定义语言语句</a:t>
            </a:r>
            <a:r>
              <a:rPr lang="zh-CN" altLang="en-US" dirty="0"/>
              <a:t>来实现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提供完整性检查的方法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DBMS</a:t>
            </a:r>
            <a:r>
              <a:rPr lang="zh-CN" altLang="en-US" dirty="0"/>
              <a:t>中检查数据是否满足完整性约束条件的机制称为完整性检查。</a:t>
            </a:r>
          </a:p>
          <a:p>
            <a:pPr lvl="2"/>
            <a:r>
              <a:rPr lang="zh-CN" altLang="en-US" dirty="0"/>
              <a:t>一般在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语句执行后开始检查，也可以在事务提交时检查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违约处理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DBMS</a:t>
            </a:r>
            <a:r>
              <a:rPr lang="zh-CN" altLang="en-US" dirty="0"/>
              <a:t>若发现用户的操作违背了完整性约束条件，就采取一定的动作保证数据库的完整性</a:t>
            </a:r>
          </a:p>
          <a:p>
            <a:pPr lvl="2"/>
            <a:r>
              <a:rPr lang="zh-CN" altLang="en-US" dirty="0"/>
              <a:t>拒绝（</a:t>
            </a:r>
            <a:r>
              <a:rPr lang="en-US" altLang="zh-CN" dirty="0"/>
              <a:t>NO ACTION</a:t>
            </a:r>
            <a:r>
              <a:rPr lang="zh-CN" altLang="en-US" dirty="0"/>
              <a:t>）执行该操作</a:t>
            </a:r>
            <a:endParaRPr lang="en-US" altLang="zh-CN" dirty="0"/>
          </a:p>
          <a:p>
            <a:pPr lvl="2"/>
            <a:r>
              <a:rPr lang="zh-CN" altLang="en-US" dirty="0"/>
              <a:t>级联</a:t>
            </a:r>
            <a:r>
              <a:rPr lang="en-US" altLang="zh-CN" dirty="0"/>
              <a:t>（CASCADE）</a:t>
            </a:r>
            <a:r>
              <a:rPr lang="zh-CN" altLang="en-US" dirty="0"/>
              <a:t>执行其他操作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609600"/>
            <a:ext cx="11007107" cy="59264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早期的数据库管理系统不支持完整性检查，因为完整性检查费时费资源。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现在商用的关系数据库管理系统都支持完整性控制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即完整性定义和检查控制由关系数据库管理系统实现，不必由应用程序程序来完成，减轻了应用程序员的负担。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关系数据库管理系统使得完整性控制成为其核心支持的功能，从而能够为所有用户和应用提供一致的数据库完整性。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</a:rPr>
              <a:t>注：在</a:t>
            </a:r>
            <a:r>
              <a:rPr lang="en-US" altLang="zh-CN">
                <a:solidFill>
                  <a:srgbClr val="FF0000"/>
                </a:solidFill>
              </a:rPr>
              <a:t>openGauss</a:t>
            </a:r>
            <a:r>
              <a:rPr lang="zh-CN" altLang="en-US">
                <a:solidFill>
                  <a:srgbClr val="FF0000"/>
                </a:solidFill>
              </a:rPr>
              <a:t>中</a:t>
            </a:r>
            <a:r>
              <a:rPr lang="zh-CN" altLang="en-US" dirty="0">
                <a:solidFill>
                  <a:srgbClr val="FF0000"/>
                </a:solidFill>
              </a:rPr>
              <a:t>，表上定义的约束越多，通过应用程序维护数据的工作就越少，但更新数据所需要的时间就越多。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4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数据库完整性概述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实体完整性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参照完整性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用户定义的完整性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完整性约束命名子句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断言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触发器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本章小结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8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实体完整性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实体完整性定义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关系模型：</a:t>
            </a:r>
            <a:r>
              <a:rPr lang="en-US" altLang="zh-CN" dirty="0">
                <a:solidFill>
                  <a:srgbClr val="0000CC"/>
                </a:solidFill>
              </a:rPr>
              <a:t>CREATE  TABLE</a:t>
            </a:r>
            <a:r>
              <a:rPr lang="zh-CN" altLang="en-US" dirty="0">
                <a:solidFill>
                  <a:srgbClr val="0000CC"/>
                </a:solidFill>
              </a:rPr>
              <a:t>中用</a:t>
            </a:r>
            <a:r>
              <a:rPr lang="en-US" altLang="zh-CN" dirty="0">
                <a:solidFill>
                  <a:srgbClr val="FF0000"/>
                </a:solidFill>
              </a:rPr>
              <a:t>PRIMARY KEY</a:t>
            </a:r>
            <a:r>
              <a:rPr lang="zh-CN" altLang="en-US" dirty="0">
                <a:solidFill>
                  <a:srgbClr val="0000CC"/>
                </a:solidFill>
              </a:rPr>
              <a:t>定义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单属性构成的码有两种说明方法：</a:t>
            </a:r>
            <a:r>
              <a:rPr lang="zh-CN" altLang="en-US" dirty="0">
                <a:solidFill>
                  <a:srgbClr val="FF0000"/>
                </a:solidFill>
              </a:rPr>
              <a:t>列级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表级</a:t>
            </a:r>
            <a:r>
              <a:rPr lang="zh-CN" altLang="en-US" dirty="0"/>
              <a:t> 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对多个属性构成的码只有一种说明方法：</a:t>
            </a:r>
            <a:r>
              <a:rPr lang="zh-CN" altLang="en-US">
                <a:solidFill>
                  <a:srgbClr val="FF0000"/>
                </a:solidFill>
              </a:rPr>
              <a:t>表级</a:t>
            </a:r>
            <a:endParaRPr lang="zh-CN" altLang="en-US" sz="1050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z="1600"/>
          </a:p>
          <a:p>
            <a:pPr>
              <a:lnSpc>
                <a:spcPct val="110000"/>
              </a:lnSpc>
            </a:pPr>
            <a:r>
              <a:rPr lang="zh-CN" altLang="en-US"/>
              <a:t>实体完整性</a:t>
            </a:r>
            <a:r>
              <a:rPr lang="zh-CN" altLang="en-US" dirty="0"/>
              <a:t>检查和违约处理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插入或对主码列进行更新操作时，</a:t>
            </a:r>
            <a:r>
              <a:rPr lang="en-US" altLang="zh-CN" dirty="0"/>
              <a:t>RDBMS</a:t>
            </a:r>
            <a:r>
              <a:rPr lang="zh-CN" altLang="en-US" dirty="0"/>
              <a:t>按照实体完整性规则</a:t>
            </a:r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进行检查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检查主码值是否唯一，如果不唯一则拒绝插入或修改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检查主码的各个属性是否为空，只要有一个为空就拒绝插入或修改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90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49739</TotalTime>
  <Words>4499</Words>
  <Application>Microsoft Office PowerPoint</Application>
  <PresentationFormat>宽屏</PresentationFormat>
  <Paragraphs>578</Paragraphs>
  <Slides>57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HuaweiSans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Courier New</vt:lpstr>
      <vt:lpstr>Times New Roman</vt:lpstr>
      <vt:lpstr>Wingdings</vt:lpstr>
      <vt:lpstr>chtp8_07</vt:lpstr>
      <vt:lpstr>PowerPoint 演示文稿</vt:lpstr>
      <vt:lpstr>本章目标</vt:lpstr>
      <vt:lpstr>大纲</vt:lpstr>
      <vt:lpstr>数据库完整性概述</vt:lpstr>
      <vt:lpstr>PowerPoint 演示文稿</vt:lpstr>
      <vt:lpstr>PowerPoint 演示文稿</vt:lpstr>
      <vt:lpstr>PowerPoint 演示文稿</vt:lpstr>
      <vt:lpstr>大纲</vt:lpstr>
      <vt:lpstr>实体完整性</vt:lpstr>
      <vt:lpstr>PowerPoint 演示文稿</vt:lpstr>
      <vt:lpstr>PowerPoint 演示文稿</vt:lpstr>
      <vt:lpstr>PowerPoint 演示文稿</vt:lpstr>
      <vt:lpstr>PowerPoint 演示文稿</vt:lpstr>
      <vt:lpstr>大纲</vt:lpstr>
      <vt:lpstr>参照完整性</vt:lpstr>
      <vt:lpstr>PowerPoint 演示文稿</vt:lpstr>
      <vt:lpstr>PowerPoint 演示文稿</vt:lpstr>
      <vt:lpstr>PowerPoint 演示文稿</vt:lpstr>
      <vt:lpstr>大纲</vt:lpstr>
      <vt:lpstr>用户定义的完整性</vt:lpstr>
      <vt:lpstr>属性上约束条件的定义</vt:lpstr>
      <vt:lpstr>PowerPoint 演示文稿</vt:lpstr>
      <vt:lpstr>元组上约束条件的定义、检查及违约处理</vt:lpstr>
      <vt:lpstr>PowerPoint 演示文稿</vt:lpstr>
      <vt:lpstr>大纲</vt:lpstr>
      <vt:lpstr>完整性约束命名子句</vt:lpstr>
      <vt:lpstr>PowerPoint 演示文稿</vt:lpstr>
      <vt:lpstr>PowerPoint 演示文稿</vt:lpstr>
      <vt:lpstr>PowerPoint 演示文稿</vt:lpstr>
      <vt:lpstr>PowerPoint 演示文稿</vt:lpstr>
      <vt:lpstr>openGauss典型约束示例</vt:lpstr>
      <vt:lpstr>openGauss典型约束示例</vt:lpstr>
      <vt:lpstr>openGauss约束查询</vt:lpstr>
      <vt:lpstr>PowerPoint 演示文稿</vt:lpstr>
      <vt:lpstr>大纲</vt:lpstr>
      <vt:lpstr>断言</vt:lpstr>
      <vt:lpstr>PowerPoint 演示文稿</vt:lpstr>
      <vt:lpstr>PowerPoint 演示文稿</vt:lpstr>
      <vt:lpstr>PowerPoint 演示文稿</vt:lpstr>
      <vt:lpstr>大纲</vt:lpstr>
      <vt:lpstr>触发器</vt:lpstr>
      <vt:lpstr>触发器的使用</vt:lpstr>
      <vt:lpstr>1.定义触发器</vt:lpstr>
      <vt:lpstr>PowerPoint 演示文稿</vt:lpstr>
      <vt:lpstr>PowerPoint 演示文稿</vt:lpstr>
      <vt:lpstr>PowerPoint 演示文稿</vt:lpstr>
      <vt:lpstr>PowerPoint 演示文稿</vt:lpstr>
      <vt:lpstr>2.激活触发器</vt:lpstr>
      <vt:lpstr>3.删除触发器</vt:lpstr>
      <vt:lpstr>openGauss触发器</vt:lpstr>
      <vt:lpstr>Oracle触发器</vt:lpstr>
      <vt:lpstr>PowerPoint 演示文稿</vt:lpstr>
      <vt:lpstr>PowerPoint 演示文稿</vt:lpstr>
      <vt:lpstr>本章小结</vt:lpstr>
      <vt:lpstr>课堂练习</vt:lpstr>
      <vt:lpstr>PowerPoint 演示文稿</vt:lpstr>
      <vt:lpstr>本章作业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michaelwin</cp:lastModifiedBy>
  <cp:revision>1467</cp:revision>
  <dcterms:created xsi:type="dcterms:W3CDTF">2015-04-27T18:37:45Z</dcterms:created>
  <dcterms:modified xsi:type="dcterms:W3CDTF">2022-04-09T16:17:55Z</dcterms:modified>
</cp:coreProperties>
</file>